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48A30-4907-4D2F-AA78-A1C0EB7E16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62A565-7639-4CDF-879B-07867216F1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5828B0-4604-402B-83A5-10EDFFDC6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CD275C-A6AE-4B24-BBA5-F28F141FE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F5FF28-A00F-4D3E-B80D-9F856661F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51012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A2CCB-0DA4-4F81-9105-426E26AFE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9AC54-33E8-43B8-AE0B-F688D84B99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E5F9DD-759D-4A9C-84E9-2E951044A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BA742-9163-44DE-A2BB-BBF78E623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86AF1-EF69-4FEB-BE31-F82F3E6ED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19746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79AF6-C523-4182-B044-FFB56C862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212EEC-E817-47E5-8962-6CC5CFD0A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9D578-8C04-4667-984E-684077489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36DF-9F59-4BA1-A874-BA7D12E3A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9E554C-8AF7-4A7D-BFF7-6347F1D58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89829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E50C9-F151-41E1-930C-BFCB259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B5744-6557-4F7D-94EB-CD8CA8CDC6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A2E4B0-3E65-4503-9207-B32C555CFB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B8B1D0-6EA2-4B32-9201-80596A19E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07D95-9E19-4122-B94E-DF4551E86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6F03C-8E36-46AD-81FE-109A18228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3309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78268-78D2-4CAB-9B17-2F1686E61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3C5A0E-2593-4C50-8471-5F811F4BA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69802A-3345-491B-961A-00C47F064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1FD294-8709-40C4-9E3F-4BE8BFDB85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CB91B2-AEA8-4604-9B67-9E8F4A4FE6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A09592-5BBE-4885-B319-A9600BCB1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375954-E9A0-4034-A5CB-A83F533F4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A3D79-4912-405B-96FA-76ABF70DA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5642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87248-3D3E-452E-839D-7B456BEB3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333ACD-187A-4CE3-9637-5B55D8611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947B52-2717-4B65-9CC7-AF8C9D8F6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CB344E-A122-4D76-BE60-5FF3E7CEC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75511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5B6DB4-4472-4624-985E-D4C266BBB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458A12-DBD1-4443-917E-B02205C04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B45F0C-DFDA-4C49-8F49-C7C1A6D03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72198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3D7C-3EE8-482A-BA4B-67EFD6E22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4CE25F-7DF8-489E-B8A3-2AF16B577F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2B0EE7-54C9-4EDE-AF6B-907C608F8B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C68AA4-82FD-4C0F-BA97-450D2EA5D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69A899-DD3C-4A03-B6F5-AE817092A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E356E1-9175-4630-9CD2-99C1FD190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76821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B7DAE-B1B5-4F83-9536-CB5118B12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9D7122-0E0B-48D4-A396-38D4937204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673B87-C317-471D-A8C3-77D37211C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E72210-ED86-48BA-B0BE-3C25CC1C8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DB7BC7-9330-433D-ABFF-09AC9AAB0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39588-ECBA-45E7-B7F0-D8E0D3435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1565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2BB74-79AA-4C2A-A780-8CC637945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2E90CC-3202-479C-95EE-677BA4FFD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019E1-6BBD-4783-A4CE-4DFFB4478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27AAA-ECB4-409D-B4EF-66F2B8458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13CD9-C381-4C78-B4C0-9458E9C47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69549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7D5ED3-29B0-457B-A92E-D9F49843A8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5F6C09-D13B-43A8-A3B0-E345D4E351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375C3-4DF9-4F4E-BEFF-15E7FF5D8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EDD051-CC5D-4894-A9E2-D686424ED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FB1AD-B060-42B1-B912-0223E869A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80710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DCD7D6-18C0-4076-8E2E-88400ADC9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2DA96D-0E0A-4E38-9187-DEB348CAD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7B7254-1CC4-430F-9D65-89E9A406B2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42679-9EF4-4C8A-B026-648B6C97B3D3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99BC5-5996-4AF7-97C0-856EC5A61C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7BDF4-A952-4A86-B363-F362EB5F4D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C7A39-298A-45AC-9C76-7C724A8168BF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3034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C3631-0AF2-4EAB-925B-71FDA8F9ED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b="1" dirty="0"/>
              <a:t>PEMBENTUKAN CITRA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92DA70-A808-401E-A377-7A1FB724EC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949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FAD8F-C016-4AF7-8278-5BA3546CE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PENDAHULUAN</a:t>
            </a:r>
            <a:endParaRPr lang="en-ID" b="1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0A1C8DA-6E5B-4562-B9DC-EA62F63C6AD2}"/>
              </a:ext>
            </a:extLst>
          </p:cNvPr>
          <p:cNvSpPr/>
          <p:nvPr/>
        </p:nvSpPr>
        <p:spPr>
          <a:xfrm>
            <a:off x="713509" y="2646218"/>
            <a:ext cx="3415145" cy="1565563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CITRA</a:t>
            </a:r>
            <a:endParaRPr lang="en-ID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BCD16EE-7D1B-485A-A9CF-DECE33B6D49B}"/>
              </a:ext>
            </a:extLst>
          </p:cNvPr>
          <p:cNvSpPr/>
          <p:nvPr/>
        </p:nvSpPr>
        <p:spPr>
          <a:xfrm>
            <a:off x="6546273" y="4296929"/>
            <a:ext cx="3415145" cy="1565563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CITRA DISKRIT</a:t>
            </a:r>
            <a:endParaRPr lang="en-ID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6A39700-6CCD-409F-9B5A-BC7B0CE18E24}"/>
              </a:ext>
            </a:extLst>
          </p:cNvPr>
          <p:cNvSpPr/>
          <p:nvPr/>
        </p:nvSpPr>
        <p:spPr>
          <a:xfrm>
            <a:off x="6546273" y="1572491"/>
            <a:ext cx="3415145" cy="1565563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CITRA KONTINU</a:t>
            </a:r>
            <a:endParaRPr lang="en-ID" dirty="0"/>
          </a:p>
        </p:txBody>
      </p:sp>
      <p:sp>
        <p:nvSpPr>
          <p:cNvPr id="11" name="Arrow: Striped Right 10">
            <a:extLst>
              <a:ext uri="{FF2B5EF4-FFF2-40B4-BE49-F238E27FC236}">
                <a16:creationId xmlns:a16="http://schemas.microsoft.com/office/drawing/2014/main" id="{8CDABE13-C007-45BE-8297-3F680A31AE8F}"/>
              </a:ext>
            </a:extLst>
          </p:cNvPr>
          <p:cNvSpPr/>
          <p:nvPr/>
        </p:nvSpPr>
        <p:spPr>
          <a:xfrm>
            <a:off x="4655127" y="2036618"/>
            <a:ext cx="1648691" cy="1101436"/>
          </a:xfrm>
          <a:prstGeom prst="strip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Arrow: Striped Right 11">
            <a:extLst>
              <a:ext uri="{FF2B5EF4-FFF2-40B4-BE49-F238E27FC236}">
                <a16:creationId xmlns:a16="http://schemas.microsoft.com/office/drawing/2014/main" id="{5B0A2FBF-BE12-4025-B9BB-A6AAE37CECFD}"/>
              </a:ext>
            </a:extLst>
          </p:cNvPr>
          <p:cNvSpPr/>
          <p:nvPr/>
        </p:nvSpPr>
        <p:spPr>
          <a:xfrm>
            <a:off x="4655126" y="3978274"/>
            <a:ext cx="1648691" cy="1101436"/>
          </a:xfrm>
          <a:prstGeom prst="strip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879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FE2023B-7F98-427C-8FCE-B6C23CB92CF0}"/>
              </a:ext>
            </a:extLst>
          </p:cNvPr>
          <p:cNvSpPr/>
          <p:nvPr/>
        </p:nvSpPr>
        <p:spPr>
          <a:xfrm>
            <a:off x="602672" y="741218"/>
            <a:ext cx="3415145" cy="1565563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CITRA KONTINU</a:t>
            </a:r>
            <a:endParaRPr lang="en-ID" dirty="0"/>
          </a:p>
        </p:txBody>
      </p:sp>
      <p:sp>
        <p:nvSpPr>
          <p:cNvPr id="5" name="Frame 4">
            <a:extLst>
              <a:ext uri="{FF2B5EF4-FFF2-40B4-BE49-F238E27FC236}">
                <a16:creationId xmlns:a16="http://schemas.microsoft.com/office/drawing/2014/main" id="{14953574-B80B-48E9-97FB-3743C52F3ABE}"/>
              </a:ext>
            </a:extLst>
          </p:cNvPr>
          <p:cNvSpPr/>
          <p:nvPr/>
        </p:nvSpPr>
        <p:spPr>
          <a:xfrm>
            <a:off x="5112327" y="741218"/>
            <a:ext cx="6477000" cy="156556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ID" sz="2400" dirty="0">
                <a:solidFill>
                  <a:srgbClr val="FF0000"/>
                </a:solidFill>
              </a:rPr>
              <a:t>Citra </a:t>
            </a:r>
            <a:r>
              <a:rPr lang="en-ID" sz="2400" dirty="0" err="1">
                <a:solidFill>
                  <a:srgbClr val="FF0000"/>
                </a:solidFill>
              </a:rPr>
              <a:t>kontinu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dihasilkan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dari</a:t>
            </a:r>
            <a:br>
              <a:rPr lang="en-ID" sz="2400" dirty="0">
                <a:solidFill>
                  <a:srgbClr val="FF0000"/>
                </a:solidFill>
              </a:rPr>
            </a:br>
            <a:r>
              <a:rPr lang="en-ID" sz="2400" dirty="0" err="1">
                <a:solidFill>
                  <a:srgbClr val="FF0000"/>
                </a:solidFill>
              </a:rPr>
              <a:t>sistem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optik</a:t>
            </a:r>
            <a:r>
              <a:rPr lang="en-ID" sz="2400" dirty="0">
                <a:solidFill>
                  <a:srgbClr val="FF0000"/>
                </a:solidFill>
              </a:rPr>
              <a:t> yang </a:t>
            </a:r>
            <a:r>
              <a:rPr lang="en-ID" sz="2400" dirty="0" err="1">
                <a:solidFill>
                  <a:srgbClr val="FF0000"/>
                </a:solidFill>
              </a:rPr>
              <a:t>menerima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sinyal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analog</a:t>
            </a:r>
            <a:r>
              <a:rPr lang="en-ID" sz="2400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FCB3F5F-4A7E-4209-A0AE-192C10CE4EF3}"/>
              </a:ext>
            </a:extLst>
          </p:cNvPr>
          <p:cNvSpPr/>
          <p:nvPr/>
        </p:nvSpPr>
        <p:spPr>
          <a:xfrm>
            <a:off x="602672" y="4159827"/>
            <a:ext cx="3415145" cy="1565563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CITRA DISKRIT</a:t>
            </a:r>
            <a:endParaRPr lang="en-ID" dirty="0"/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989B42B3-D627-4FA4-867E-C91FB71981E4}"/>
              </a:ext>
            </a:extLst>
          </p:cNvPr>
          <p:cNvSpPr/>
          <p:nvPr/>
        </p:nvSpPr>
        <p:spPr>
          <a:xfrm>
            <a:off x="5112327" y="3124200"/>
            <a:ext cx="6477000" cy="3636818"/>
          </a:xfrm>
          <a:prstGeom prst="fram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400" dirty="0">
                <a:solidFill>
                  <a:srgbClr val="FF0000"/>
                </a:solidFill>
              </a:rPr>
              <a:t>Citra </a:t>
            </a:r>
            <a:r>
              <a:rPr lang="en-ID" sz="2400" dirty="0" err="1">
                <a:solidFill>
                  <a:srgbClr val="FF0000"/>
                </a:solidFill>
              </a:rPr>
              <a:t>diskrit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dihasilkan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melalui</a:t>
            </a:r>
            <a:r>
              <a:rPr lang="en-ID" sz="2400" dirty="0">
                <a:solidFill>
                  <a:srgbClr val="FF0000"/>
                </a:solidFill>
              </a:rPr>
              <a:t> proses </a:t>
            </a:r>
            <a:r>
              <a:rPr lang="en-ID" sz="2400" dirty="0" err="1">
                <a:solidFill>
                  <a:srgbClr val="FF0000"/>
                </a:solidFill>
              </a:rPr>
              <a:t>digitalisasi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terhadap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citra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kontinu</a:t>
            </a:r>
            <a:r>
              <a:rPr lang="en-ID" sz="2400" dirty="0">
                <a:solidFill>
                  <a:srgbClr val="FF0000"/>
                </a:solidFill>
              </a:rPr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400" dirty="0" err="1">
                <a:solidFill>
                  <a:srgbClr val="FF0000"/>
                </a:solidFill>
              </a:rPr>
              <a:t>Beberapa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sistem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optik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dilengkapi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dengan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fungsi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digitalisasi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sehingga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ia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mampu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menghasilkan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citra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diskrit</a:t>
            </a:r>
            <a:r>
              <a:rPr lang="en-ID" sz="2400" dirty="0">
                <a:solidFill>
                  <a:srgbClr val="FF0000"/>
                </a:solidFill>
              </a:rPr>
              <a:t>, </a:t>
            </a:r>
            <a:r>
              <a:rPr lang="en-ID" sz="2400" dirty="0" err="1">
                <a:solidFill>
                  <a:srgbClr val="FF0000"/>
                </a:solidFill>
              </a:rPr>
              <a:t>misalnya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kamera</a:t>
            </a:r>
            <a:r>
              <a:rPr lang="en-ID" sz="2400" dirty="0">
                <a:solidFill>
                  <a:srgbClr val="FF0000"/>
                </a:solidFill>
              </a:rPr>
              <a:t> digital dan scanner.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400" dirty="0">
                <a:solidFill>
                  <a:srgbClr val="FF0000"/>
                </a:solidFill>
              </a:rPr>
              <a:t>Citra </a:t>
            </a:r>
            <a:r>
              <a:rPr lang="en-ID" sz="2400" dirty="0" err="1">
                <a:solidFill>
                  <a:srgbClr val="FF0000"/>
                </a:solidFill>
              </a:rPr>
              <a:t>diskrit</a:t>
            </a:r>
            <a:r>
              <a:rPr lang="en-ID" sz="2400" dirty="0">
                <a:solidFill>
                  <a:srgbClr val="FF0000"/>
                </a:solidFill>
              </a:rPr>
              <a:t> </a:t>
            </a:r>
            <a:r>
              <a:rPr lang="en-ID" sz="2400" dirty="0" err="1">
                <a:solidFill>
                  <a:srgbClr val="FF0000"/>
                </a:solidFill>
              </a:rPr>
              <a:t>disebut</a:t>
            </a:r>
            <a:r>
              <a:rPr lang="en-ID" sz="2400" dirty="0">
                <a:solidFill>
                  <a:srgbClr val="FF0000"/>
                </a:solidFill>
              </a:rPr>
              <a:t> juga </a:t>
            </a:r>
            <a:r>
              <a:rPr lang="en-ID" sz="2400" dirty="0" err="1">
                <a:solidFill>
                  <a:srgbClr val="FF0000"/>
                </a:solidFill>
              </a:rPr>
              <a:t>citra</a:t>
            </a:r>
            <a:r>
              <a:rPr lang="en-ID" sz="2400" dirty="0">
                <a:solidFill>
                  <a:srgbClr val="FF0000"/>
                </a:solidFill>
              </a:rPr>
              <a:t> digital. </a:t>
            </a:r>
          </a:p>
        </p:txBody>
      </p:sp>
    </p:spTree>
    <p:extLst>
      <p:ext uri="{BB962C8B-B14F-4D97-AF65-F5344CB8AC3E}">
        <p14:creationId xmlns:p14="http://schemas.microsoft.com/office/powerpoint/2010/main" val="2616644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7ED11-E1FF-4533-A4EE-B1A11D638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b="1" dirty="0"/>
              <a:t>Model </a:t>
            </a:r>
            <a:r>
              <a:rPr lang="en-ID" b="1" dirty="0" err="1"/>
              <a:t>citra</a:t>
            </a:r>
            <a:endParaRPr lang="en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7E7F2-A357-4B13-BEBD-CE4ADB892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matematis</a:t>
            </a:r>
            <a:r>
              <a:rPr lang="en-ID" dirty="0"/>
              <a:t> </a:t>
            </a:r>
            <a:r>
              <a:rPr lang="en-ID" dirty="0" err="1"/>
              <a:t>fungsi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cahaya</a:t>
            </a:r>
            <a:r>
              <a:rPr lang="en-ID" dirty="0"/>
              <a:t> pada </a:t>
            </a:r>
            <a:r>
              <a:rPr lang="en-ID" dirty="0" err="1"/>
              <a:t>bidang</a:t>
            </a:r>
            <a:r>
              <a:rPr lang="en-ID" dirty="0"/>
              <a:t> </a:t>
            </a:r>
            <a:r>
              <a:rPr lang="en-ID" dirty="0" err="1"/>
              <a:t>dwimatra</a:t>
            </a:r>
            <a:r>
              <a:rPr lang="en-ID" dirty="0"/>
              <a:t> </a:t>
            </a:r>
            <a:r>
              <a:rPr lang="en-ID" dirty="0" err="1"/>
              <a:t>disimbolkan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i="1" dirty="0"/>
              <a:t>f</a:t>
            </a:r>
            <a:r>
              <a:rPr lang="en-ID" dirty="0"/>
              <a:t>(</a:t>
            </a:r>
            <a:r>
              <a:rPr lang="en-ID" dirty="0" err="1"/>
              <a:t>x,y</a:t>
            </a:r>
            <a:r>
              <a:rPr lang="en-ID" dirty="0"/>
              <a:t>), yang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hal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 : </a:t>
            </a:r>
            <a:br>
              <a:rPr lang="en-ID" dirty="0"/>
            </a:br>
            <a:endParaRPr lang="en-ID" dirty="0"/>
          </a:p>
        </p:txBody>
      </p:sp>
      <p:sp>
        <p:nvSpPr>
          <p:cNvPr id="5" name="Flowchart: Card 4">
            <a:extLst>
              <a:ext uri="{FF2B5EF4-FFF2-40B4-BE49-F238E27FC236}">
                <a16:creationId xmlns:a16="http://schemas.microsoft.com/office/drawing/2014/main" id="{4FE0DEBC-2D08-4534-9C37-F3D0953778B2}"/>
              </a:ext>
            </a:extLst>
          </p:cNvPr>
          <p:cNvSpPr/>
          <p:nvPr/>
        </p:nvSpPr>
        <p:spPr>
          <a:xfrm>
            <a:off x="838200" y="3429000"/>
            <a:ext cx="9656298" cy="2747963"/>
          </a:xfrm>
          <a:prstGeom prst="flowChartPunchedCard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s-ES" sz="3200" dirty="0"/>
              <a:t>(</a:t>
            </a:r>
            <a:r>
              <a:rPr lang="es-ES" sz="3200" dirty="0" err="1"/>
              <a:t>x,y</a:t>
            </a:r>
            <a:r>
              <a:rPr lang="es-ES" sz="3200" dirty="0"/>
              <a:t>) : </a:t>
            </a:r>
            <a:r>
              <a:rPr lang="es-ES" sz="3200" dirty="0" err="1"/>
              <a:t>koordinat</a:t>
            </a:r>
            <a:r>
              <a:rPr lang="es-ES" sz="3200" dirty="0"/>
              <a:t> pada </a:t>
            </a:r>
            <a:r>
              <a:rPr lang="es-ES" sz="3200" dirty="0" err="1"/>
              <a:t>bidang</a:t>
            </a:r>
            <a:r>
              <a:rPr lang="es-ES" sz="3200" dirty="0"/>
              <a:t> </a:t>
            </a:r>
            <a:r>
              <a:rPr lang="es-ES" sz="3200" dirty="0" err="1"/>
              <a:t>dwimatra</a:t>
            </a:r>
            <a:endParaRPr lang="es-ES" sz="32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s-ES" sz="3200" i="1" dirty="0"/>
              <a:t>f</a:t>
            </a:r>
            <a:r>
              <a:rPr lang="es-ES" sz="3200" dirty="0"/>
              <a:t>(</a:t>
            </a:r>
            <a:r>
              <a:rPr lang="es-ES" sz="3200" dirty="0" err="1"/>
              <a:t>x,y</a:t>
            </a:r>
            <a:r>
              <a:rPr lang="es-ES" sz="3200" dirty="0"/>
              <a:t>) : intensitas </a:t>
            </a:r>
            <a:r>
              <a:rPr lang="es-ES" sz="3200" dirty="0" err="1"/>
              <a:t>cahaya</a:t>
            </a:r>
            <a:r>
              <a:rPr lang="es-ES" sz="3200" dirty="0"/>
              <a:t> (</a:t>
            </a:r>
            <a:r>
              <a:rPr lang="es-ES" sz="3200" i="1" dirty="0" err="1"/>
              <a:t>brightness</a:t>
            </a:r>
            <a:r>
              <a:rPr lang="es-ES" sz="3200" dirty="0"/>
              <a:t>) pada </a:t>
            </a:r>
            <a:r>
              <a:rPr lang="es-ES" sz="3200" dirty="0" err="1"/>
              <a:t>titik</a:t>
            </a:r>
            <a:r>
              <a:rPr lang="es-ES" sz="3200" dirty="0"/>
              <a:t> (</a:t>
            </a:r>
            <a:r>
              <a:rPr lang="es-ES" sz="3200" dirty="0" err="1"/>
              <a:t>x,y</a:t>
            </a:r>
            <a:r>
              <a:rPr lang="es-ES" sz="3200" dirty="0"/>
              <a:t>) </a:t>
            </a: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3480647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304F5-7EAA-441B-9A8A-13AF1FAA8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14277"/>
            <a:ext cx="10515600" cy="1227064"/>
          </a:xfrm>
        </p:spPr>
        <p:txBody>
          <a:bodyPr>
            <a:normAutofit/>
          </a:bodyPr>
          <a:lstStyle/>
          <a:p>
            <a:r>
              <a:rPr lang="en-ID" dirty="0"/>
              <a:t>Karena </a:t>
            </a:r>
            <a:r>
              <a:rPr lang="en-ID" dirty="0" err="1"/>
              <a:t>cahaya</a:t>
            </a:r>
            <a:r>
              <a:rPr lang="en-ID" dirty="0"/>
              <a:t>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bentuk</a:t>
            </a:r>
            <a:r>
              <a:rPr lang="en-ID" dirty="0"/>
              <a:t> </a:t>
            </a:r>
            <a:r>
              <a:rPr lang="en-ID" dirty="0" err="1"/>
              <a:t>energi</a:t>
            </a:r>
            <a:r>
              <a:rPr lang="en-ID" dirty="0"/>
              <a:t>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cahaya</a:t>
            </a:r>
            <a:r>
              <a:rPr lang="en-ID" dirty="0"/>
              <a:t> </a:t>
            </a:r>
            <a:r>
              <a:rPr lang="en-ID" dirty="0" err="1"/>
              <a:t>benilai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0 </a:t>
            </a:r>
            <a:r>
              <a:rPr lang="en-ID" dirty="0" err="1"/>
              <a:t>sampai</a:t>
            </a:r>
            <a:r>
              <a:rPr lang="en-ID" dirty="0"/>
              <a:t>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berhingga</a:t>
            </a:r>
            <a:r>
              <a:rPr lang="en-ID" dirty="0"/>
              <a:t>, </a:t>
            </a:r>
          </a:p>
        </p:txBody>
      </p:sp>
      <p:sp>
        <p:nvSpPr>
          <p:cNvPr id="4" name="Flowchart: Document 3">
            <a:extLst>
              <a:ext uri="{FF2B5EF4-FFF2-40B4-BE49-F238E27FC236}">
                <a16:creationId xmlns:a16="http://schemas.microsoft.com/office/drawing/2014/main" id="{105F170E-F4B0-487D-86AB-83CDC1A897BC}"/>
              </a:ext>
            </a:extLst>
          </p:cNvPr>
          <p:cNvSpPr/>
          <p:nvPr/>
        </p:nvSpPr>
        <p:spPr>
          <a:xfrm>
            <a:off x="1772529" y="2729132"/>
            <a:ext cx="7877908" cy="2757268"/>
          </a:xfrm>
          <a:prstGeom prst="flowChartDocumen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5400" dirty="0"/>
              <a:t>0 ≤ f(</a:t>
            </a:r>
            <a:r>
              <a:rPr lang="en-ID" sz="5400" dirty="0" err="1"/>
              <a:t>x,y</a:t>
            </a:r>
            <a:r>
              <a:rPr lang="en-ID" sz="5400" dirty="0"/>
              <a:t>) &lt; ∞ </a:t>
            </a:r>
          </a:p>
        </p:txBody>
      </p:sp>
    </p:spTree>
    <p:extLst>
      <p:ext uri="{BB962C8B-B14F-4D97-AF65-F5344CB8AC3E}">
        <p14:creationId xmlns:p14="http://schemas.microsoft.com/office/powerpoint/2010/main" val="326215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169D6904-88DB-4371-AA1E-491F5B116BF7}"/>
              </a:ext>
            </a:extLst>
          </p:cNvPr>
          <p:cNvSpPr/>
          <p:nvPr/>
        </p:nvSpPr>
        <p:spPr>
          <a:xfrm>
            <a:off x="1017563" y="534572"/>
            <a:ext cx="10156874" cy="5036234"/>
          </a:xfrm>
          <a:prstGeom prst="wedgeRectCallou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D" sz="3600" dirty="0"/>
              <a:t>Nilai </a:t>
            </a:r>
            <a:r>
              <a:rPr lang="en-ID" sz="3600" i="1" dirty="0"/>
              <a:t>f</a:t>
            </a:r>
            <a:r>
              <a:rPr lang="en-ID" sz="3600" dirty="0"/>
              <a:t>(</a:t>
            </a:r>
            <a:r>
              <a:rPr lang="en-ID" sz="3600" dirty="0" err="1"/>
              <a:t>x,y</a:t>
            </a:r>
            <a:r>
              <a:rPr lang="en-ID" sz="3600" dirty="0"/>
              <a:t>) </a:t>
            </a:r>
            <a:r>
              <a:rPr lang="en-ID" sz="3600" dirty="0" err="1"/>
              <a:t>sebenarnya</a:t>
            </a:r>
            <a:r>
              <a:rPr lang="en-ID" sz="3600" dirty="0"/>
              <a:t> </a:t>
            </a:r>
            <a:r>
              <a:rPr lang="en-ID" sz="3600" dirty="0" err="1"/>
              <a:t>adalah</a:t>
            </a:r>
            <a:r>
              <a:rPr lang="en-ID" sz="3600" dirty="0"/>
              <a:t> </a:t>
            </a:r>
            <a:r>
              <a:rPr lang="en-ID" sz="3600" dirty="0" err="1"/>
              <a:t>hasil</a:t>
            </a:r>
            <a:r>
              <a:rPr lang="en-ID" sz="3600" dirty="0"/>
              <a:t> kali </a:t>
            </a:r>
            <a:r>
              <a:rPr lang="en-ID" sz="3600" dirty="0" err="1"/>
              <a:t>dari</a:t>
            </a:r>
            <a:r>
              <a:rPr lang="en-ID" sz="3600" dirty="0"/>
              <a:t>:</a:t>
            </a:r>
            <a:br>
              <a:rPr lang="en-ID" sz="3600" dirty="0"/>
            </a:br>
            <a:endParaRPr lang="en-ID" sz="3600" dirty="0"/>
          </a:p>
          <a:p>
            <a:pPr marL="742950" indent="-742950">
              <a:buFont typeface="+mj-lt"/>
              <a:buAutoNum type="arabicPeriod"/>
            </a:pPr>
            <a:r>
              <a:rPr lang="en-ID" sz="3600" dirty="0" err="1"/>
              <a:t>i</a:t>
            </a:r>
            <a:r>
              <a:rPr lang="en-ID" sz="3600" dirty="0"/>
              <a:t>(</a:t>
            </a:r>
            <a:r>
              <a:rPr lang="en-ID" sz="3600" dirty="0" err="1"/>
              <a:t>x,y</a:t>
            </a:r>
            <a:r>
              <a:rPr lang="en-ID" sz="3600" dirty="0"/>
              <a:t>) =</a:t>
            </a:r>
            <a:r>
              <a:rPr lang="en-ID" sz="3600" dirty="0" err="1"/>
              <a:t>jumlah</a:t>
            </a:r>
            <a:r>
              <a:rPr lang="en-ID" sz="3600" dirty="0"/>
              <a:t> </a:t>
            </a:r>
            <a:r>
              <a:rPr lang="en-ID" sz="3600" dirty="0" err="1"/>
              <a:t>cahaya</a:t>
            </a:r>
            <a:r>
              <a:rPr lang="en-ID" sz="3600" dirty="0"/>
              <a:t> yang </a:t>
            </a:r>
            <a:r>
              <a:rPr lang="en-ID" sz="3600" dirty="0" err="1"/>
              <a:t>berasal</a:t>
            </a:r>
            <a:r>
              <a:rPr lang="en-ID" sz="3600" dirty="0"/>
              <a:t> </a:t>
            </a:r>
            <a:r>
              <a:rPr lang="en-ID" sz="3600" dirty="0" err="1"/>
              <a:t>dari</a:t>
            </a:r>
            <a:r>
              <a:rPr lang="en-ID" sz="3600" dirty="0"/>
              <a:t> </a:t>
            </a:r>
            <a:r>
              <a:rPr lang="en-ID" sz="3600" dirty="0" err="1"/>
              <a:t>sumbernya</a:t>
            </a:r>
            <a:r>
              <a:rPr lang="en-ID" sz="3600" dirty="0"/>
              <a:t> (</a:t>
            </a:r>
            <a:r>
              <a:rPr lang="en-ID" sz="3600" i="1" dirty="0"/>
              <a:t>illumination</a:t>
            </a:r>
            <a:r>
              <a:rPr lang="en-ID" sz="3600" dirty="0"/>
              <a:t>), </a:t>
            </a:r>
            <a:r>
              <a:rPr lang="en-ID" sz="3600" dirty="0" err="1"/>
              <a:t>nilainya</a:t>
            </a:r>
            <a:r>
              <a:rPr lang="en-ID" sz="3600" dirty="0"/>
              <a:t> </a:t>
            </a:r>
            <a:r>
              <a:rPr lang="en-ID" sz="3600" dirty="0" err="1"/>
              <a:t>antara</a:t>
            </a:r>
            <a:r>
              <a:rPr lang="en-ID" sz="3600" dirty="0"/>
              <a:t> 0 </a:t>
            </a:r>
            <a:r>
              <a:rPr lang="en-ID" sz="3600" dirty="0" err="1"/>
              <a:t>sampai</a:t>
            </a:r>
            <a:r>
              <a:rPr lang="en-ID" sz="3600" dirty="0"/>
              <a:t> </a:t>
            </a:r>
            <a:r>
              <a:rPr lang="en-ID" sz="3600" dirty="0" err="1"/>
              <a:t>tidak</a:t>
            </a:r>
            <a:r>
              <a:rPr lang="en-ID" sz="3600" dirty="0"/>
              <a:t> </a:t>
            </a:r>
            <a:r>
              <a:rPr lang="en-ID" sz="3600" dirty="0" err="1"/>
              <a:t>berhingga</a:t>
            </a:r>
            <a:endParaRPr lang="en-ID" sz="3600" dirty="0"/>
          </a:p>
          <a:p>
            <a:pPr marL="742950" indent="-742950">
              <a:buFont typeface="+mj-lt"/>
              <a:buAutoNum type="arabicPeriod"/>
            </a:pPr>
            <a:r>
              <a:rPr lang="en-ID" sz="3600" dirty="0"/>
              <a:t>r(</a:t>
            </a:r>
            <a:r>
              <a:rPr lang="en-ID" sz="3600" dirty="0" err="1"/>
              <a:t>x,y</a:t>
            </a:r>
            <a:r>
              <a:rPr lang="en-ID" sz="3600" dirty="0"/>
              <a:t>) = </a:t>
            </a:r>
            <a:r>
              <a:rPr lang="en-ID" sz="3600" dirty="0" err="1"/>
              <a:t>derajat</a:t>
            </a:r>
            <a:r>
              <a:rPr lang="en-ID" sz="3600" dirty="0"/>
              <a:t> </a:t>
            </a:r>
            <a:r>
              <a:rPr lang="en-ID" sz="3600" dirty="0" err="1"/>
              <a:t>kemampuan</a:t>
            </a:r>
            <a:r>
              <a:rPr lang="en-ID" sz="3600" dirty="0"/>
              <a:t> </a:t>
            </a:r>
            <a:r>
              <a:rPr lang="en-ID" sz="3600" dirty="0" err="1"/>
              <a:t>obyek</a:t>
            </a:r>
            <a:r>
              <a:rPr lang="en-ID" sz="3600" dirty="0"/>
              <a:t> </a:t>
            </a:r>
            <a:r>
              <a:rPr lang="en-ID" sz="3600" dirty="0" err="1"/>
              <a:t>memantulkan</a:t>
            </a:r>
            <a:r>
              <a:rPr lang="en-ID" sz="3600" dirty="0"/>
              <a:t> </a:t>
            </a:r>
            <a:r>
              <a:rPr lang="en-ID" sz="3600" dirty="0" err="1"/>
              <a:t>cahaya</a:t>
            </a:r>
            <a:r>
              <a:rPr lang="en-ID" sz="3600" dirty="0"/>
              <a:t> (</a:t>
            </a:r>
            <a:r>
              <a:rPr lang="en-ID" sz="3600" i="1" dirty="0"/>
              <a:t>reflection</a:t>
            </a:r>
            <a:r>
              <a:rPr lang="en-ID" sz="3600" dirty="0"/>
              <a:t>), </a:t>
            </a:r>
            <a:r>
              <a:rPr lang="en-ID" sz="3600" dirty="0" err="1"/>
              <a:t>nilainya</a:t>
            </a:r>
            <a:r>
              <a:rPr lang="en-ID" sz="3600" dirty="0"/>
              <a:t> </a:t>
            </a:r>
            <a:r>
              <a:rPr lang="en-ID" sz="3600" dirty="0" err="1"/>
              <a:t>antara</a:t>
            </a:r>
            <a:r>
              <a:rPr lang="en-ID" sz="3600" dirty="0"/>
              <a:t> 0 dan 1. </a:t>
            </a:r>
          </a:p>
        </p:txBody>
      </p:sp>
    </p:spTree>
    <p:extLst>
      <p:ext uri="{BB962C8B-B14F-4D97-AF65-F5344CB8AC3E}">
        <p14:creationId xmlns:p14="http://schemas.microsoft.com/office/powerpoint/2010/main" val="297625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58D5C2-59B1-43B8-9313-57A45087B2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54" t="38353" r="30769" b="35788"/>
          <a:stretch/>
        </p:blipFill>
        <p:spPr>
          <a:xfrm>
            <a:off x="1758329" y="247675"/>
            <a:ext cx="8675342" cy="3070488"/>
          </a:xfrm>
          <a:prstGeom prst="rect">
            <a:avLst/>
          </a:prstGeom>
        </p:spPr>
      </p:pic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2E65D92D-DD0E-442D-8E87-08B8970855EA}"/>
              </a:ext>
            </a:extLst>
          </p:cNvPr>
          <p:cNvSpPr/>
          <p:nvPr/>
        </p:nvSpPr>
        <p:spPr>
          <a:xfrm>
            <a:off x="1758329" y="4308764"/>
            <a:ext cx="8675342" cy="2161309"/>
          </a:xfrm>
          <a:prstGeom prst="flowChartAlternateProcess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/>
              <a:t>Nilai </a:t>
            </a:r>
            <a:r>
              <a:rPr lang="en-ID" sz="3200" dirty="0" err="1"/>
              <a:t>i</a:t>
            </a:r>
            <a:r>
              <a:rPr lang="en-ID" sz="3200" dirty="0"/>
              <a:t>(x, y) </a:t>
            </a:r>
            <a:r>
              <a:rPr lang="en-ID" sz="3200" dirty="0" err="1"/>
              <a:t>ditentukan</a:t>
            </a:r>
            <a:r>
              <a:rPr lang="en-ID" sz="3200" dirty="0"/>
              <a:t> oleh </a:t>
            </a:r>
            <a:r>
              <a:rPr lang="en-ID" sz="3200" dirty="0" err="1"/>
              <a:t>sumber</a:t>
            </a:r>
            <a:r>
              <a:rPr lang="en-ID" sz="3200" dirty="0"/>
              <a:t> </a:t>
            </a:r>
            <a:r>
              <a:rPr lang="en-ID" sz="3200" dirty="0" err="1"/>
              <a:t>cahaya</a:t>
            </a:r>
            <a:r>
              <a:rPr lang="en-ID" sz="3200" dirty="0"/>
              <a:t>, </a:t>
            </a:r>
            <a:r>
              <a:rPr lang="en-ID" sz="3200" dirty="0" err="1"/>
              <a:t>sedangkan</a:t>
            </a:r>
            <a:r>
              <a:rPr lang="en-ID" sz="3200" dirty="0"/>
              <a:t> r(x, y) </a:t>
            </a:r>
            <a:r>
              <a:rPr lang="en-ID" sz="3200" dirty="0" err="1"/>
              <a:t>ditentukan</a:t>
            </a:r>
            <a:r>
              <a:rPr lang="en-ID" sz="3200" dirty="0"/>
              <a:t> oleh</a:t>
            </a:r>
            <a:br>
              <a:rPr lang="en-ID" sz="3200" dirty="0"/>
            </a:br>
            <a:r>
              <a:rPr lang="en-ID" sz="3200" dirty="0" err="1"/>
              <a:t>karakteristik</a:t>
            </a:r>
            <a:r>
              <a:rPr lang="en-ID" sz="3200" dirty="0"/>
              <a:t> </a:t>
            </a:r>
            <a:r>
              <a:rPr lang="en-ID" sz="3200" dirty="0" err="1"/>
              <a:t>objek</a:t>
            </a:r>
            <a:r>
              <a:rPr lang="en-ID" sz="3200" dirty="0"/>
              <a:t> di </a:t>
            </a:r>
            <a:r>
              <a:rPr lang="en-ID" sz="3200" dirty="0" err="1"/>
              <a:t>dalam</a:t>
            </a:r>
            <a:r>
              <a:rPr lang="en-ID" sz="3200" dirty="0"/>
              <a:t> </a:t>
            </a:r>
            <a:r>
              <a:rPr lang="en-ID" sz="3200" dirty="0" err="1"/>
              <a:t>gambar</a:t>
            </a:r>
            <a:r>
              <a:rPr lang="en-ID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22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EC9E6DC7-D061-41A9-B957-85703A2F5F16}"/>
              </a:ext>
            </a:extLst>
          </p:cNvPr>
          <p:cNvSpPr/>
          <p:nvPr/>
        </p:nvSpPr>
        <p:spPr>
          <a:xfrm>
            <a:off x="886691" y="581891"/>
            <a:ext cx="10515600" cy="5749636"/>
          </a:xfrm>
          <a:prstGeom prst="foldedCorner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D" sz="2800" dirty="0" err="1"/>
              <a:t>Contoh-contoh</a:t>
            </a:r>
            <a:r>
              <a:rPr lang="en-ID" sz="2800" dirty="0"/>
              <a:t> </a:t>
            </a:r>
            <a:r>
              <a:rPr lang="en-ID" sz="2800" dirty="0" err="1"/>
              <a:t>nilai</a:t>
            </a:r>
            <a:r>
              <a:rPr lang="en-ID" sz="2800" dirty="0"/>
              <a:t> </a:t>
            </a:r>
            <a:r>
              <a:rPr lang="en-ID" sz="2800" dirty="0" err="1"/>
              <a:t>i</a:t>
            </a:r>
            <a:r>
              <a:rPr lang="en-ID" sz="2800" dirty="0"/>
              <a:t>(x, y) :</a:t>
            </a:r>
            <a:br>
              <a:rPr lang="en-ID" sz="2800" dirty="0"/>
            </a:br>
            <a:endParaRPr lang="en-ID" sz="2800" dirty="0"/>
          </a:p>
          <a:p>
            <a:pPr marL="342900" indent="-342900">
              <a:buFont typeface="+mj-lt"/>
              <a:buAutoNum type="arabicPeriod"/>
            </a:pPr>
            <a:r>
              <a:rPr lang="en-ID" sz="2800" dirty="0"/>
              <a:t>Pada </a:t>
            </a:r>
            <a:r>
              <a:rPr lang="en-ID" sz="2800" dirty="0" err="1"/>
              <a:t>hari</a:t>
            </a:r>
            <a:r>
              <a:rPr lang="en-ID" sz="2800" dirty="0"/>
              <a:t> </a:t>
            </a:r>
            <a:r>
              <a:rPr lang="en-ID" sz="2800" dirty="0" err="1"/>
              <a:t>cerah</a:t>
            </a:r>
            <a:r>
              <a:rPr lang="en-ID" sz="2800" dirty="0"/>
              <a:t>, </a:t>
            </a:r>
            <a:r>
              <a:rPr lang="en-ID" sz="2800" dirty="0" err="1"/>
              <a:t>matahari</a:t>
            </a:r>
            <a:r>
              <a:rPr lang="en-ID" sz="2800" dirty="0"/>
              <a:t> </a:t>
            </a:r>
            <a:r>
              <a:rPr lang="en-ID" sz="2800" dirty="0" err="1"/>
              <a:t>menghasilkan</a:t>
            </a:r>
            <a:r>
              <a:rPr lang="en-ID" sz="2800" dirty="0"/>
              <a:t> </a:t>
            </a:r>
            <a:r>
              <a:rPr lang="en-ID" sz="2800" dirty="0" err="1"/>
              <a:t>iluminasi</a:t>
            </a:r>
            <a:r>
              <a:rPr lang="en-ID" sz="2800" dirty="0"/>
              <a:t> </a:t>
            </a:r>
            <a:r>
              <a:rPr lang="en-ID" sz="2800" dirty="0" err="1"/>
              <a:t>i</a:t>
            </a:r>
            <a:r>
              <a:rPr lang="en-ID" sz="2800" dirty="0"/>
              <a:t>(x, y) </a:t>
            </a:r>
            <a:r>
              <a:rPr lang="en-ID" sz="2800" dirty="0" err="1"/>
              <a:t>sekitar</a:t>
            </a:r>
            <a:r>
              <a:rPr lang="en-ID" sz="2800" dirty="0"/>
              <a:t> 9000 </a:t>
            </a:r>
            <a:r>
              <a:rPr lang="en-ID" sz="2800" i="1" dirty="0"/>
              <a:t>foot candles</a:t>
            </a:r>
          </a:p>
          <a:p>
            <a:pPr marL="342900" indent="-342900">
              <a:buFont typeface="+mj-lt"/>
              <a:buAutoNum type="arabicPeriod"/>
            </a:pPr>
            <a:r>
              <a:rPr lang="en-ID" sz="2800" dirty="0"/>
              <a:t>Pada </a:t>
            </a:r>
            <a:r>
              <a:rPr lang="en-ID" sz="2800" dirty="0" err="1"/>
              <a:t>hari</a:t>
            </a:r>
            <a:r>
              <a:rPr lang="en-ID" sz="2800" dirty="0"/>
              <a:t> </a:t>
            </a:r>
            <a:r>
              <a:rPr lang="en-ID" sz="2800" dirty="0" err="1"/>
              <a:t>mendung</a:t>
            </a:r>
            <a:r>
              <a:rPr lang="en-ID" sz="2800" dirty="0"/>
              <a:t> (</a:t>
            </a:r>
            <a:r>
              <a:rPr lang="en-ID" sz="2800" dirty="0" err="1"/>
              <a:t>berawan</a:t>
            </a:r>
            <a:r>
              <a:rPr lang="en-ID" sz="2800" dirty="0"/>
              <a:t>), </a:t>
            </a:r>
            <a:r>
              <a:rPr lang="en-ID" sz="2800" dirty="0" err="1"/>
              <a:t>matahari</a:t>
            </a:r>
            <a:r>
              <a:rPr lang="en-ID" sz="2800" dirty="0"/>
              <a:t> </a:t>
            </a:r>
            <a:r>
              <a:rPr lang="en-ID" sz="2800" dirty="0" err="1"/>
              <a:t>menghasilkan</a:t>
            </a:r>
            <a:r>
              <a:rPr lang="en-ID" sz="2800" dirty="0"/>
              <a:t> </a:t>
            </a:r>
            <a:r>
              <a:rPr lang="en-ID" sz="2800" dirty="0" err="1"/>
              <a:t>iluminasi</a:t>
            </a:r>
            <a:r>
              <a:rPr lang="en-ID" sz="2800" dirty="0"/>
              <a:t> </a:t>
            </a:r>
            <a:r>
              <a:rPr lang="en-ID" sz="2800" dirty="0" err="1"/>
              <a:t>i</a:t>
            </a:r>
            <a:r>
              <a:rPr lang="en-ID" sz="2800" dirty="0"/>
              <a:t>(x, y) </a:t>
            </a:r>
            <a:r>
              <a:rPr lang="en-ID" sz="2800" dirty="0" err="1"/>
              <a:t>sekitar</a:t>
            </a:r>
            <a:r>
              <a:rPr lang="en-ID" sz="2800" dirty="0"/>
              <a:t> 1000 </a:t>
            </a:r>
            <a:r>
              <a:rPr lang="en-ID" sz="2800" i="1" dirty="0"/>
              <a:t>foot candles</a:t>
            </a:r>
            <a:r>
              <a:rPr lang="en-ID" sz="2800" dirty="0"/>
              <a:t>,</a:t>
            </a:r>
          </a:p>
          <a:p>
            <a:pPr marL="342900" indent="-342900">
              <a:buFont typeface="+mj-lt"/>
              <a:buAutoNum type="arabicPeriod"/>
            </a:pPr>
            <a:r>
              <a:rPr lang="en-ID" sz="2800" dirty="0"/>
              <a:t>Pada </a:t>
            </a:r>
            <a:r>
              <a:rPr lang="en-ID" sz="2800" dirty="0" err="1"/>
              <a:t>malam</a:t>
            </a:r>
            <a:r>
              <a:rPr lang="en-ID" sz="2800" dirty="0"/>
              <a:t> </a:t>
            </a:r>
            <a:r>
              <a:rPr lang="en-ID" sz="2800" dirty="0" err="1"/>
              <a:t>bulan</a:t>
            </a:r>
            <a:r>
              <a:rPr lang="en-ID" sz="2800" dirty="0"/>
              <a:t> </a:t>
            </a:r>
            <a:r>
              <a:rPr lang="en-ID" sz="2800" dirty="0" err="1"/>
              <a:t>purnama</a:t>
            </a:r>
            <a:r>
              <a:rPr lang="en-ID" sz="2800" dirty="0"/>
              <a:t>, </a:t>
            </a:r>
            <a:r>
              <a:rPr lang="en-ID" sz="2800" dirty="0" err="1"/>
              <a:t>sinar</a:t>
            </a:r>
            <a:r>
              <a:rPr lang="en-ID" sz="2800" dirty="0"/>
              <a:t> </a:t>
            </a:r>
            <a:r>
              <a:rPr lang="en-ID" sz="2800" dirty="0" err="1"/>
              <a:t>bulan</a:t>
            </a:r>
            <a:r>
              <a:rPr lang="en-ID" sz="2800" dirty="0"/>
              <a:t> </a:t>
            </a:r>
            <a:r>
              <a:rPr lang="en-ID" sz="2800" dirty="0" err="1"/>
              <a:t>menghasilkan</a:t>
            </a:r>
            <a:r>
              <a:rPr lang="en-ID" sz="2800" dirty="0"/>
              <a:t> </a:t>
            </a:r>
            <a:r>
              <a:rPr lang="en-ID" sz="2800" dirty="0" err="1"/>
              <a:t>iluminasi</a:t>
            </a:r>
            <a:r>
              <a:rPr lang="en-ID" sz="2800" dirty="0"/>
              <a:t> </a:t>
            </a:r>
            <a:r>
              <a:rPr lang="en-ID" sz="2800" dirty="0" err="1"/>
              <a:t>i</a:t>
            </a:r>
            <a:r>
              <a:rPr lang="en-ID" sz="2800" dirty="0"/>
              <a:t>(x, y) </a:t>
            </a:r>
            <a:r>
              <a:rPr lang="en-ID" sz="2800" dirty="0" err="1"/>
              <a:t>sekitar</a:t>
            </a:r>
            <a:r>
              <a:rPr lang="en-ID" sz="2800" dirty="0"/>
              <a:t> 0.01 </a:t>
            </a:r>
            <a:r>
              <a:rPr lang="en-ID" sz="2800" i="1" dirty="0"/>
              <a:t>foot candle</a:t>
            </a:r>
            <a:r>
              <a:rPr lang="en-ID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2469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Snipped 1">
            <a:extLst>
              <a:ext uri="{FF2B5EF4-FFF2-40B4-BE49-F238E27FC236}">
                <a16:creationId xmlns:a16="http://schemas.microsoft.com/office/drawing/2014/main" id="{30FD3871-5B55-4F00-BF9D-0CF11EFFA078}"/>
              </a:ext>
            </a:extLst>
          </p:cNvPr>
          <p:cNvSpPr/>
          <p:nvPr/>
        </p:nvSpPr>
        <p:spPr>
          <a:xfrm>
            <a:off x="637309" y="983673"/>
            <a:ext cx="10571018" cy="5181600"/>
          </a:xfrm>
          <a:prstGeom prst="snip1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D" sz="4000" dirty="0" err="1"/>
              <a:t>Contoh</a:t>
            </a:r>
            <a:r>
              <a:rPr lang="en-ID" sz="4000" dirty="0"/>
              <a:t> </a:t>
            </a:r>
            <a:r>
              <a:rPr lang="en-ID" sz="4000" dirty="0" err="1"/>
              <a:t>nilai</a:t>
            </a:r>
            <a:r>
              <a:rPr lang="en-ID" sz="4000" dirty="0"/>
              <a:t> r(x, y)</a:t>
            </a:r>
          </a:p>
          <a:p>
            <a:pPr marL="742950" indent="-742950">
              <a:buFont typeface="+mj-lt"/>
              <a:buAutoNum type="arabicPeriod"/>
            </a:pPr>
            <a:r>
              <a:rPr lang="en-ID" sz="4000" dirty="0"/>
              <a:t>Benda </a:t>
            </a:r>
            <a:r>
              <a:rPr lang="en-ID" sz="4000" dirty="0" err="1"/>
              <a:t>hitam</a:t>
            </a:r>
            <a:r>
              <a:rPr lang="en-ID" sz="4000" dirty="0"/>
              <a:t> </a:t>
            </a:r>
            <a:r>
              <a:rPr lang="en-ID" sz="4000" dirty="0" err="1"/>
              <a:t>mempunyai</a:t>
            </a:r>
            <a:r>
              <a:rPr lang="en-ID" sz="4000" dirty="0"/>
              <a:t> r(</a:t>
            </a:r>
            <a:r>
              <a:rPr lang="en-ID" sz="4000" dirty="0" err="1"/>
              <a:t>x,y</a:t>
            </a:r>
            <a:r>
              <a:rPr lang="en-ID" sz="4000" dirty="0"/>
              <a:t>)= 0.01,</a:t>
            </a:r>
          </a:p>
          <a:p>
            <a:pPr marL="742950" indent="-742950">
              <a:buFont typeface="+mj-lt"/>
              <a:buAutoNum type="arabicPeriod"/>
            </a:pPr>
            <a:r>
              <a:rPr lang="en-ID" sz="4000" dirty="0" err="1"/>
              <a:t>Dinding</a:t>
            </a:r>
            <a:r>
              <a:rPr lang="en-ID" sz="4000" dirty="0"/>
              <a:t> </a:t>
            </a:r>
            <a:r>
              <a:rPr lang="en-ID" sz="4000" dirty="0" err="1"/>
              <a:t>putih</a:t>
            </a:r>
            <a:r>
              <a:rPr lang="en-ID" sz="4000" dirty="0"/>
              <a:t> </a:t>
            </a:r>
            <a:r>
              <a:rPr lang="en-ID" sz="4000" dirty="0" err="1"/>
              <a:t>mempunyai</a:t>
            </a:r>
            <a:r>
              <a:rPr lang="en-ID" sz="4000" dirty="0"/>
              <a:t> r(x, y) = 0.8,</a:t>
            </a:r>
          </a:p>
          <a:p>
            <a:pPr marL="742950" indent="-742950">
              <a:buFont typeface="+mj-lt"/>
              <a:buAutoNum type="arabicPeriod"/>
            </a:pPr>
            <a:r>
              <a:rPr lang="en-ID" sz="4000" dirty="0"/>
              <a:t>Benda </a:t>
            </a:r>
            <a:r>
              <a:rPr lang="en-ID" sz="4000" dirty="0" err="1"/>
              <a:t>logam</a:t>
            </a:r>
            <a:r>
              <a:rPr lang="en-ID" sz="4000" dirty="0"/>
              <a:t> </a:t>
            </a:r>
            <a:r>
              <a:rPr lang="en-ID" sz="4000" dirty="0" err="1"/>
              <a:t>dari</a:t>
            </a:r>
            <a:r>
              <a:rPr lang="en-ID" sz="4000" dirty="0"/>
              <a:t> </a:t>
            </a:r>
            <a:r>
              <a:rPr lang="en-ID" sz="4000" dirty="0" err="1"/>
              <a:t>stainlessteel</a:t>
            </a:r>
            <a:r>
              <a:rPr lang="en-ID" sz="4000" dirty="0"/>
              <a:t> </a:t>
            </a:r>
            <a:r>
              <a:rPr lang="en-ID" sz="4000" dirty="0" err="1"/>
              <a:t>mempunyai</a:t>
            </a:r>
            <a:r>
              <a:rPr lang="en-ID" sz="4000" dirty="0"/>
              <a:t> r(x, y) = 0.65,</a:t>
            </a:r>
          </a:p>
          <a:p>
            <a:pPr marL="742950" indent="-742950">
              <a:buFont typeface="+mj-lt"/>
              <a:buAutoNum type="arabicPeriod"/>
            </a:pPr>
            <a:r>
              <a:rPr lang="en-ID" sz="4000" dirty="0" err="1"/>
              <a:t>Salju</a:t>
            </a:r>
            <a:r>
              <a:rPr lang="en-ID" sz="4000" dirty="0"/>
              <a:t> </a:t>
            </a:r>
            <a:r>
              <a:rPr lang="en-ID" sz="4000" dirty="0" err="1"/>
              <a:t>mempunyai</a:t>
            </a:r>
            <a:r>
              <a:rPr lang="en-ID" sz="4000" dirty="0"/>
              <a:t> r(x, y) = 0.93. </a:t>
            </a:r>
          </a:p>
        </p:txBody>
      </p:sp>
    </p:spTree>
    <p:extLst>
      <p:ext uri="{BB962C8B-B14F-4D97-AF65-F5344CB8AC3E}">
        <p14:creationId xmlns:p14="http://schemas.microsoft.com/office/powerpoint/2010/main" val="295768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eparation 1">
            <a:extLst>
              <a:ext uri="{FF2B5EF4-FFF2-40B4-BE49-F238E27FC236}">
                <a16:creationId xmlns:a16="http://schemas.microsoft.com/office/drawing/2014/main" id="{0F8B8527-12CE-4F04-B705-EE2CF281EB02}"/>
              </a:ext>
            </a:extLst>
          </p:cNvPr>
          <p:cNvSpPr/>
          <p:nvPr/>
        </p:nvSpPr>
        <p:spPr>
          <a:xfrm>
            <a:off x="2008909" y="443345"/>
            <a:ext cx="9005455" cy="1607128"/>
          </a:xfrm>
          <a:prstGeom prst="flowChartPrepar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4400" b="1" dirty="0"/>
              <a:t>SKALA KEABUAN</a:t>
            </a:r>
            <a:r>
              <a:rPr lang="en-ID" sz="4400" dirty="0"/>
              <a:t> </a:t>
            </a: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6DEBF588-1EAB-418A-A9F7-78C82586AB47}"/>
              </a:ext>
            </a:extLst>
          </p:cNvPr>
          <p:cNvSpPr/>
          <p:nvPr/>
        </p:nvSpPr>
        <p:spPr>
          <a:xfrm>
            <a:off x="2008908" y="3214255"/>
            <a:ext cx="9005455" cy="3325090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Sebagai</a:t>
            </a:r>
            <a:r>
              <a:rPr lang="en-ID" sz="2800" dirty="0"/>
              <a:t> </a:t>
            </a:r>
            <a:r>
              <a:rPr lang="en-ID" sz="2800" dirty="0" err="1"/>
              <a:t>contoh</a:t>
            </a:r>
            <a:r>
              <a:rPr lang="en-ID" sz="2800" dirty="0"/>
              <a:t>,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hitam-putih</a:t>
            </a:r>
            <a:r>
              <a:rPr lang="en-ID" sz="2800" dirty="0"/>
              <a:t> </a:t>
            </a:r>
            <a:r>
              <a:rPr lang="en-ID" sz="2800" dirty="0" err="1"/>
              <a:t>dengan</a:t>
            </a:r>
            <a:r>
              <a:rPr lang="en-ID" sz="2800" dirty="0"/>
              <a:t> 256 level </a:t>
            </a:r>
            <a:r>
              <a:rPr lang="en-ID" sz="2800" dirty="0" err="1"/>
              <a:t>artinya</a:t>
            </a:r>
            <a:r>
              <a:rPr lang="en-ID" sz="2800" dirty="0"/>
              <a:t> </a:t>
            </a:r>
            <a:r>
              <a:rPr lang="en-ID" sz="2800" dirty="0" err="1"/>
              <a:t>mempunyai</a:t>
            </a:r>
            <a:r>
              <a:rPr lang="en-ID" sz="2800" dirty="0"/>
              <a:t> </a:t>
            </a:r>
            <a:r>
              <a:rPr lang="en-ID" sz="2800" dirty="0" err="1"/>
              <a:t>skala</a:t>
            </a:r>
            <a:r>
              <a:rPr lang="en-ID" sz="2800" dirty="0"/>
              <a:t> </a:t>
            </a:r>
            <a:r>
              <a:rPr lang="en-ID" sz="2800" dirty="0" err="1"/>
              <a:t>abu</a:t>
            </a:r>
            <a:r>
              <a:rPr lang="en-ID" sz="2800" dirty="0"/>
              <a:t> </a:t>
            </a:r>
            <a:r>
              <a:rPr lang="en-ID" sz="2800" dirty="0" err="1"/>
              <a:t>dari</a:t>
            </a:r>
            <a:r>
              <a:rPr lang="en-ID" sz="2800" dirty="0"/>
              <a:t> 0 </a:t>
            </a:r>
            <a:r>
              <a:rPr lang="en-ID" sz="2800" dirty="0" err="1"/>
              <a:t>sampai</a:t>
            </a:r>
            <a:r>
              <a:rPr lang="en-ID" sz="2800" dirty="0"/>
              <a:t> 255 </a:t>
            </a:r>
            <a:r>
              <a:rPr lang="en-ID" sz="2800" dirty="0" err="1"/>
              <a:t>atau</a:t>
            </a:r>
            <a:r>
              <a:rPr lang="en-ID" sz="2800" dirty="0"/>
              <a:t> [0, 255], yang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hal</a:t>
            </a:r>
            <a:r>
              <a:rPr lang="en-ID" sz="2800" dirty="0"/>
              <a:t> </a:t>
            </a:r>
            <a:r>
              <a:rPr lang="en-ID" sz="2800" dirty="0" err="1"/>
              <a:t>ini</a:t>
            </a:r>
            <a:r>
              <a:rPr lang="en-ID" sz="2800" dirty="0"/>
              <a:t> </a:t>
            </a:r>
            <a:r>
              <a:rPr lang="en-ID" sz="2800" dirty="0" err="1"/>
              <a:t>nilai</a:t>
            </a:r>
            <a:r>
              <a:rPr lang="en-ID" sz="2800" dirty="0"/>
              <a:t> </a:t>
            </a:r>
            <a:r>
              <a:rPr lang="en-ID" sz="2800" dirty="0" err="1"/>
              <a:t>intensitas</a:t>
            </a:r>
            <a:r>
              <a:rPr lang="en-ID" sz="2800" dirty="0"/>
              <a:t> 0 </a:t>
            </a:r>
            <a:r>
              <a:rPr lang="en-ID" sz="2800" dirty="0" err="1"/>
              <a:t>menyatakan</a:t>
            </a:r>
            <a:r>
              <a:rPr lang="en-ID" sz="2800" dirty="0"/>
              <a:t> </a:t>
            </a:r>
            <a:r>
              <a:rPr lang="en-ID" sz="2800" dirty="0" err="1"/>
              <a:t>hitam</a:t>
            </a:r>
            <a:r>
              <a:rPr lang="en-ID" sz="2800" dirty="0"/>
              <a:t>, </a:t>
            </a:r>
            <a:r>
              <a:rPr lang="en-ID" sz="2800" dirty="0" err="1"/>
              <a:t>nilai</a:t>
            </a:r>
            <a:r>
              <a:rPr lang="en-ID" sz="2800" dirty="0"/>
              <a:t> </a:t>
            </a:r>
            <a:r>
              <a:rPr lang="en-ID" sz="2800" dirty="0" err="1"/>
              <a:t>intensitas</a:t>
            </a:r>
            <a:r>
              <a:rPr lang="en-ID" sz="2800" dirty="0"/>
              <a:t> 255 </a:t>
            </a:r>
            <a:r>
              <a:rPr lang="en-ID" sz="2800" dirty="0" err="1"/>
              <a:t>menyatakan</a:t>
            </a:r>
            <a:r>
              <a:rPr lang="en-ID" sz="2800" dirty="0"/>
              <a:t> </a:t>
            </a:r>
            <a:r>
              <a:rPr lang="en-ID" sz="2800" dirty="0" err="1"/>
              <a:t>putih</a:t>
            </a:r>
            <a:r>
              <a:rPr lang="en-ID" sz="2800" dirty="0"/>
              <a:t>, dan </a:t>
            </a:r>
            <a:r>
              <a:rPr lang="en-ID" sz="2800" dirty="0" err="1"/>
              <a:t>nilai</a:t>
            </a:r>
            <a:r>
              <a:rPr lang="en-ID" sz="2800" dirty="0"/>
              <a:t> </a:t>
            </a:r>
            <a:r>
              <a:rPr lang="en-ID" sz="2800" dirty="0" err="1"/>
              <a:t>antara</a:t>
            </a:r>
            <a:r>
              <a:rPr lang="en-ID" sz="2800" dirty="0"/>
              <a:t> 0 </a:t>
            </a:r>
            <a:r>
              <a:rPr lang="en-ID" sz="2800" dirty="0" err="1"/>
              <a:t>sampai</a:t>
            </a:r>
            <a:r>
              <a:rPr lang="en-ID" sz="2800" dirty="0"/>
              <a:t> 255 </a:t>
            </a:r>
            <a:r>
              <a:rPr lang="en-ID" sz="2800" dirty="0" err="1"/>
              <a:t>menyatakan</a:t>
            </a:r>
            <a:r>
              <a:rPr lang="en-ID" sz="2800" dirty="0"/>
              <a:t> </a:t>
            </a:r>
            <a:r>
              <a:rPr lang="en-ID" sz="2800" dirty="0" err="1"/>
              <a:t>warna</a:t>
            </a:r>
            <a:r>
              <a:rPr lang="en-ID" sz="2800" dirty="0"/>
              <a:t> </a:t>
            </a:r>
            <a:r>
              <a:rPr lang="en-ID" sz="2800" dirty="0" err="1"/>
              <a:t>keabuan</a:t>
            </a:r>
            <a:r>
              <a:rPr lang="en-ID" sz="2800" dirty="0"/>
              <a:t> yang </a:t>
            </a:r>
            <a:r>
              <a:rPr lang="en-ID" sz="2800" dirty="0" err="1"/>
              <a:t>terletak</a:t>
            </a:r>
            <a:r>
              <a:rPr lang="en-ID" sz="2800" dirty="0"/>
              <a:t> </a:t>
            </a:r>
            <a:r>
              <a:rPr lang="en-ID" sz="2800" dirty="0" err="1"/>
              <a:t>antara</a:t>
            </a:r>
            <a:r>
              <a:rPr lang="en-ID" sz="2800" dirty="0"/>
              <a:t> </a:t>
            </a:r>
            <a:r>
              <a:rPr lang="en-ID" sz="2800" dirty="0" err="1"/>
              <a:t>hitam</a:t>
            </a:r>
            <a:r>
              <a:rPr lang="en-ID" sz="2800" dirty="0"/>
              <a:t> dan </a:t>
            </a:r>
            <a:r>
              <a:rPr lang="en-ID" sz="2800" dirty="0" err="1"/>
              <a:t>putih</a:t>
            </a:r>
            <a:r>
              <a:rPr lang="en-ID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5569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Top Corners Snipped 1">
            <a:extLst>
              <a:ext uri="{FF2B5EF4-FFF2-40B4-BE49-F238E27FC236}">
                <a16:creationId xmlns:a16="http://schemas.microsoft.com/office/drawing/2014/main" id="{B22AD2F8-9556-4961-8D51-BB7AF14BE5AB}"/>
              </a:ext>
            </a:extLst>
          </p:cNvPr>
          <p:cNvSpPr/>
          <p:nvPr/>
        </p:nvSpPr>
        <p:spPr>
          <a:xfrm>
            <a:off x="845127" y="1274618"/>
            <a:ext cx="10307782" cy="4308764"/>
          </a:xfrm>
          <a:prstGeom prst="snip2SameRect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4400" dirty="0"/>
              <a:t>Citra </a:t>
            </a:r>
            <a:r>
              <a:rPr lang="en-ID" sz="4400" dirty="0" err="1"/>
              <a:t>hitam-putih</a:t>
            </a:r>
            <a:r>
              <a:rPr lang="en-ID" sz="4400" dirty="0"/>
              <a:t> </a:t>
            </a:r>
            <a:r>
              <a:rPr lang="en-ID" sz="4400" dirty="0" err="1"/>
              <a:t>disebut</a:t>
            </a:r>
            <a:r>
              <a:rPr lang="en-ID" sz="4400" dirty="0"/>
              <a:t> juga </a:t>
            </a:r>
            <a:r>
              <a:rPr lang="en-ID" sz="4400" dirty="0" err="1"/>
              <a:t>citra</a:t>
            </a:r>
            <a:r>
              <a:rPr lang="en-ID" sz="4400" dirty="0"/>
              <a:t> </a:t>
            </a:r>
            <a:r>
              <a:rPr lang="en-ID" sz="4400" dirty="0" err="1"/>
              <a:t>satu</a:t>
            </a:r>
            <a:r>
              <a:rPr lang="en-ID" sz="4400" dirty="0"/>
              <a:t> </a:t>
            </a:r>
            <a:r>
              <a:rPr lang="en-ID" sz="4400" dirty="0" err="1"/>
              <a:t>kanal</a:t>
            </a:r>
            <a:r>
              <a:rPr lang="en-ID" sz="4400" dirty="0"/>
              <a:t>, </a:t>
            </a:r>
            <a:r>
              <a:rPr lang="en-ID" sz="4400" dirty="0" err="1"/>
              <a:t>karena</a:t>
            </a:r>
            <a:r>
              <a:rPr lang="en-ID" sz="4400" dirty="0"/>
              <a:t> </a:t>
            </a:r>
            <a:r>
              <a:rPr lang="en-ID" sz="4400" dirty="0" err="1"/>
              <a:t>warnanya</a:t>
            </a:r>
            <a:r>
              <a:rPr lang="en-ID" sz="4400" dirty="0"/>
              <a:t> </a:t>
            </a:r>
            <a:r>
              <a:rPr lang="en-ID" sz="4400" dirty="0" err="1"/>
              <a:t>hanya</a:t>
            </a:r>
            <a:r>
              <a:rPr lang="en-ID" sz="4400" dirty="0"/>
              <a:t> </a:t>
            </a:r>
            <a:r>
              <a:rPr lang="en-ID" sz="4400" dirty="0" err="1"/>
              <a:t>ditentukan</a:t>
            </a:r>
            <a:r>
              <a:rPr lang="en-ID" sz="4400" dirty="0"/>
              <a:t> oleh </a:t>
            </a:r>
            <a:r>
              <a:rPr lang="en-ID" sz="4400" dirty="0" err="1"/>
              <a:t>satu</a:t>
            </a:r>
            <a:r>
              <a:rPr lang="en-ID" sz="4400" dirty="0"/>
              <a:t> </a:t>
            </a:r>
            <a:r>
              <a:rPr lang="en-ID" sz="4400" dirty="0" err="1"/>
              <a:t>fungsi</a:t>
            </a:r>
            <a:r>
              <a:rPr lang="en-ID" sz="4400" dirty="0"/>
              <a:t> </a:t>
            </a:r>
            <a:r>
              <a:rPr lang="en-ID" sz="4400" dirty="0" err="1"/>
              <a:t>intensitas</a:t>
            </a:r>
            <a:r>
              <a:rPr lang="en-ID" sz="4400" dirty="0"/>
              <a:t> </a:t>
            </a:r>
            <a:r>
              <a:rPr lang="en-ID" sz="4400" dirty="0" err="1"/>
              <a:t>saja</a:t>
            </a:r>
            <a:r>
              <a:rPr lang="en-ID" sz="4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5517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ocument 1">
            <a:extLst>
              <a:ext uri="{FF2B5EF4-FFF2-40B4-BE49-F238E27FC236}">
                <a16:creationId xmlns:a16="http://schemas.microsoft.com/office/drawing/2014/main" id="{E33ADFB4-6741-40F1-9136-2FAB2E7F1E37}"/>
              </a:ext>
            </a:extLst>
          </p:cNvPr>
          <p:cNvSpPr/>
          <p:nvPr/>
        </p:nvSpPr>
        <p:spPr>
          <a:xfrm>
            <a:off x="1246909" y="1302327"/>
            <a:ext cx="9712036" cy="5153891"/>
          </a:xfrm>
          <a:prstGeom prst="flowChartDocumen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/>
              <a:t>Citra </a:t>
            </a:r>
            <a:r>
              <a:rPr lang="en-ID" sz="2800" dirty="0" err="1"/>
              <a:t>berwarna</a:t>
            </a:r>
            <a:r>
              <a:rPr lang="en-ID" sz="2800" dirty="0"/>
              <a:t> (</a:t>
            </a:r>
            <a:r>
              <a:rPr lang="en-ID" sz="2800" i="1" dirty="0" err="1"/>
              <a:t>color</a:t>
            </a:r>
            <a:r>
              <a:rPr lang="en-ID" sz="2800" i="1" dirty="0"/>
              <a:t> images</a:t>
            </a:r>
            <a:r>
              <a:rPr lang="en-ID" sz="2800" dirty="0"/>
              <a:t>) </a:t>
            </a:r>
            <a:r>
              <a:rPr lang="en-ID" sz="2800" dirty="0" err="1"/>
              <a:t>dikenal</a:t>
            </a:r>
            <a:r>
              <a:rPr lang="en-ID" sz="2800" dirty="0"/>
              <a:t> </a:t>
            </a:r>
            <a:r>
              <a:rPr lang="en-ID" sz="2800" dirty="0" err="1"/>
              <a:t>dengan</a:t>
            </a:r>
            <a:r>
              <a:rPr lang="en-ID" sz="2800" dirty="0"/>
              <a:t> </a:t>
            </a:r>
            <a:r>
              <a:rPr lang="en-ID" sz="2800" dirty="0" err="1"/>
              <a:t>nama</a:t>
            </a:r>
            <a:br>
              <a:rPr lang="en-ID" sz="2800" dirty="0"/>
            </a:b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spektral</a:t>
            </a:r>
            <a:r>
              <a:rPr lang="en-ID" sz="2800" dirty="0"/>
              <a:t>, </a:t>
            </a:r>
            <a:r>
              <a:rPr lang="en-ID" sz="2800" dirty="0" err="1"/>
              <a:t>karena</a:t>
            </a:r>
            <a:r>
              <a:rPr lang="en-ID" sz="2800" dirty="0"/>
              <a:t> </a:t>
            </a:r>
            <a:r>
              <a:rPr lang="en-ID" sz="2800" dirty="0" err="1"/>
              <a:t>warna</a:t>
            </a:r>
            <a:r>
              <a:rPr lang="en-ID" sz="2800" dirty="0"/>
              <a:t> pada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disusun</a:t>
            </a:r>
            <a:r>
              <a:rPr lang="en-ID" sz="2800" dirty="0"/>
              <a:t> oleh </a:t>
            </a:r>
            <a:r>
              <a:rPr lang="en-ID" sz="2800" dirty="0" err="1"/>
              <a:t>tiga</a:t>
            </a:r>
            <a:r>
              <a:rPr lang="en-ID" sz="2800" dirty="0"/>
              <a:t> </a:t>
            </a:r>
            <a:r>
              <a:rPr lang="en-ID" sz="2800" dirty="0" err="1"/>
              <a:t>komponen</a:t>
            </a:r>
            <a:r>
              <a:rPr lang="en-ID" sz="2800" dirty="0"/>
              <a:t> </a:t>
            </a:r>
            <a:r>
              <a:rPr lang="en-ID" sz="2800" dirty="0" err="1"/>
              <a:t>warna</a:t>
            </a:r>
            <a:r>
              <a:rPr lang="en-ID" sz="2800" dirty="0"/>
              <a:t> yang </a:t>
            </a:r>
            <a:r>
              <a:rPr lang="en-ID" sz="2800" dirty="0" err="1"/>
              <a:t>disebut</a:t>
            </a:r>
            <a:r>
              <a:rPr lang="en-ID" sz="2800" dirty="0"/>
              <a:t> </a:t>
            </a:r>
            <a:r>
              <a:rPr lang="en-ID" sz="2800" dirty="0" err="1"/>
              <a:t>komponen</a:t>
            </a:r>
            <a:r>
              <a:rPr lang="en-ID" sz="2800" dirty="0"/>
              <a:t> RGB, </a:t>
            </a:r>
            <a:r>
              <a:rPr lang="en-ID" sz="2800" dirty="0" err="1"/>
              <a:t>yaitu</a:t>
            </a:r>
            <a:r>
              <a:rPr lang="en-ID" sz="2800" dirty="0"/>
              <a:t> </a:t>
            </a:r>
            <a:r>
              <a:rPr lang="en-ID" sz="2800" dirty="0" err="1"/>
              <a:t>merah</a:t>
            </a:r>
            <a:r>
              <a:rPr lang="en-ID" sz="2800" dirty="0"/>
              <a:t> (</a:t>
            </a:r>
            <a:r>
              <a:rPr lang="en-ID" sz="2800" i="1" dirty="0"/>
              <a:t>red</a:t>
            </a:r>
            <a:r>
              <a:rPr lang="en-ID" sz="2800" dirty="0"/>
              <a:t>), </a:t>
            </a:r>
            <a:r>
              <a:rPr lang="en-ID" sz="2800" dirty="0" err="1"/>
              <a:t>hijau</a:t>
            </a:r>
            <a:r>
              <a:rPr lang="en-ID" sz="2800" dirty="0"/>
              <a:t> (</a:t>
            </a:r>
            <a:r>
              <a:rPr lang="en-ID" sz="2800" i="1" dirty="0"/>
              <a:t>green</a:t>
            </a:r>
            <a:r>
              <a:rPr lang="en-ID" sz="2800" dirty="0"/>
              <a:t>), dan </a:t>
            </a:r>
            <a:r>
              <a:rPr lang="en-ID" sz="2800" dirty="0" err="1"/>
              <a:t>biru</a:t>
            </a:r>
            <a:r>
              <a:rPr lang="en-ID" sz="2800" dirty="0"/>
              <a:t> (</a:t>
            </a:r>
            <a:r>
              <a:rPr lang="en-ID" sz="2800" i="1" dirty="0"/>
              <a:t>blue</a:t>
            </a:r>
            <a:r>
              <a:rPr lang="en-ID" sz="2800" dirty="0"/>
              <a:t>). </a:t>
            </a:r>
            <a:r>
              <a:rPr lang="en-ID" sz="2800" dirty="0" err="1"/>
              <a:t>Intensitas</a:t>
            </a:r>
            <a:r>
              <a:rPr lang="en-ID" sz="2800" dirty="0"/>
              <a:t> </a:t>
            </a:r>
            <a:r>
              <a:rPr lang="en-ID" sz="2800" dirty="0" err="1"/>
              <a:t>suatu</a:t>
            </a:r>
            <a:r>
              <a:rPr lang="en-ID" sz="2800" dirty="0"/>
              <a:t> </a:t>
            </a:r>
            <a:r>
              <a:rPr lang="en-ID" sz="2800" dirty="0" err="1"/>
              <a:t>titik</a:t>
            </a:r>
            <a:r>
              <a:rPr lang="en-ID" sz="2800" dirty="0"/>
              <a:t> pada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berwarna</a:t>
            </a:r>
            <a:r>
              <a:rPr lang="en-ID" sz="2800" dirty="0"/>
              <a:t> </a:t>
            </a:r>
            <a:r>
              <a:rPr lang="en-ID" sz="2800" dirty="0" err="1"/>
              <a:t>merupakan</a:t>
            </a:r>
            <a:r>
              <a:rPr lang="en-ID" sz="2800" dirty="0"/>
              <a:t> </a:t>
            </a:r>
            <a:r>
              <a:rPr lang="en-ID" sz="2800" dirty="0" err="1"/>
              <a:t>kombinasi</a:t>
            </a:r>
            <a:r>
              <a:rPr lang="en-ID" sz="2800" dirty="0"/>
              <a:t> </a:t>
            </a:r>
            <a:r>
              <a:rPr lang="en-ID" sz="2800" dirty="0" err="1"/>
              <a:t>dari</a:t>
            </a:r>
            <a:r>
              <a:rPr lang="en-ID" sz="2800" dirty="0"/>
              <a:t> </a:t>
            </a:r>
            <a:r>
              <a:rPr lang="en-ID" sz="2800" dirty="0" err="1"/>
              <a:t>tiga</a:t>
            </a:r>
            <a:r>
              <a:rPr lang="en-ID" sz="2800" dirty="0"/>
              <a:t> </a:t>
            </a:r>
            <a:r>
              <a:rPr lang="en-ID" sz="2800" dirty="0" err="1"/>
              <a:t>intensitas</a:t>
            </a:r>
            <a:r>
              <a:rPr lang="en-ID" sz="2800" dirty="0"/>
              <a:t> : </a:t>
            </a:r>
            <a:r>
              <a:rPr lang="en-ID" sz="2800" dirty="0" err="1"/>
              <a:t>derajat</a:t>
            </a:r>
            <a:br>
              <a:rPr lang="en-ID" sz="2800" dirty="0"/>
            </a:br>
            <a:r>
              <a:rPr lang="en-ID" sz="2800" dirty="0" err="1"/>
              <a:t>keabuan</a:t>
            </a:r>
            <a:r>
              <a:rPr lang="en-ID" sz="2800" dirty="0"/>
              <a:t> </a:t>
            </a:r>
            <a:r>
              <a:rPr lang="en-ID" sz="2800" dirty="0" err="1"/>
              <a:t>merah</a:t>
            </a:r>
            <a:r>
              <a:rPr lang="en-ID" sz="2800" dirty="0"/>
              <a:t> (</a:t>
            </a:r>
            <a:r>
              <a:rPr lang="en-ID" sz="2800" i="1" dirty="0" err="1"/>
              <a:t>f</a:t>
            </a:r>
            <a:r>
              <a:rPr lang="en-ID" sz="2800" dirty="0" err="1"/>
              <a:t>merah</a:t>
            </a:r>
            <a:r>
              <a:rPr lang="en-ID" sz="2800" dirty="0"/>
              <a:t>(</a:t>
            </a:r>
            <a:r>
              <a:rPr lang="en-ID" sz="2800" dirty="0" err="1"/>
              <a:t>x,y</a:t>
            </a:r>
            <a:r>
              <a:rPr lang="en-ID" sz="2800" dirty="0"/>
              <a:t>)), </a:t>
            </a:r>
            <a:r>
              <a:rPr lang="en-ID" sz="2800" dirty="0" err="1"/>
              <a:t>hijau</a:t>
            </a:r>
            <a:r>
              <a:rPr lang="en-ID" sz="2800" dirty="0"/>
              <a:t> (</a:t>
            </a:r>
            <a:r>
              <a:rPr lang="en-ID" sz="2800" i="1" dirty="0" err="1"/>
              <a:t>f</a:t>
            </a:r>
            <a:r>
              <a:rPr lang="en-ID" sz="2800" dirty="0" err="1"/>
              <a:t>hijau</a:t>
            </a:r>
            <a:r>
              <a:rPr lang="en-ID" sz="2800" dirty="0"/>
              <a:t>(</a:t>
            </a:r>
            <a:r>
              <a:rPr lang="en-ID" sz="2800" dirty="0" err="1"/>
              <a:t>x,y</a:t>
            </a:r>
            <a:r>
              <a:rPr lang="en-ID" sz="2800" dirty="0"/>
              <a:t>)), dan </a:t>
            </a:r>
            <a:r>
              <a:rPr lang="en-ID" sz="2800" dirty="0" err="1"/>
              <a:t>biru</a:t>
            </a:r>
            <a:r>
              <a:rPr lang="en-ID" sz="2800" dirty="0"/>
              <a:t> (</a:t>
            </a:r>
            <a:r>
              <a:rPr lang="en-ID" sz="2800" i="1" dirty="0" err="1"/>
              <a:t>f</a:t>
            </a:r>
            <a:r>
              <a:rPr lang="en-ID" sz="2800" dirty="0" err="1"/>
              <a:t>biru</a:t>
            </a:r>
            <a:r>
              <a:rPr lang="en-ID" sz="2800" dirty="0"/>
              <a:t>(</a:t>
            </a:r>
            <a:r>
              <a:rPr lang="en-ID" sz="2800" dirty="0" err="1"/>
              <a:t>x,y</a:t>
            </a:r>
            <a:r>
              <a:rPr lang="en-ID" sz="2800" dirty="0"/>
              <a:t>)). </a:t>
            </a:r>
          </a:p>
        </p:txBody>
      </p:sp>
    </p:spTree>
    <p:extLst>
      <p:ext uri="{BB962C8B-B14F-4D97-AF65-F5344CB8AC3E}">
        <p14:creationId xmlns:p14="http://schemas.microsoft.com/office/powerpoint/2010/main" val="237917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: Curved and Tilted Down 1">
            <a:extLst>
              <a:ext uri="{FF2B5EF4-FFF2-40B4-BE49-F238E27FC236}">
                <a16:creationId xmlns:a16="http://schemas.microsoft.com/office/drawing/2014/main" id="{258EA2E3-1008-43FD-B0BA-C70F124F6CBB}"/>
              </a:ext>
            </a:extLst>
          </p:cNvPr>
          <p:cNvSpPr/>
          <p:nvPr/>
        </p:nvSpPr>
        <p:spPr>
          <a:xfrm>
            <a:off x="1198418" y="346364"/>
            <a:ext cx="9795164" cy="1454727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Digitalisasi</a:t>
            </a:r>
            <a:r>
              <a:rPr lang="en-ID" sz="3200" dirty="0"/>
              <a:t> Citra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487C1-575F-4B4F-BE34-68A65A55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41" t="32314" r="15795" b="15539"/>
          <a:stretch/>
        </p:blipFill>
        <p:spPr>
          <a:xfrm>
            <a:off x="1731818" y="2341417"/>
            <a:ext cx="8728364" cy="417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95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Horizontal 1">
            <a:extLst>
              <a:ext uri="{FF2B5EF4-FFF2-40B4-BE49-F238E27FC236}">
                <a16:creationId xmlns:a16="http://schemas.microsoft.com/office/drawing/2014/main" id="{94E45092-AC89-40C9-9806-A1108502B0C3}"/>
              </a:ext>
            </a:extLst>
          </p:cNvPr>
          <p:cNvSpPr/>
          <p:nvPr/>
        </p:nvSpPr>
        <p:spPr>
          <a:xfrm>
            <a:off x="2999509" y="609600"/>
            <a:ext cx="6192982" cy="1136073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 err="1"/>
              <a:t>Penerokan</a:t>
            </a:r>
            <a:r>
              <a:rPr lang="en-ID" sz="2800" b="1" dirty="0"/>
              <a:t> (Sampling)</a:t>
            </a:r>
            <a:r>
              <a:rPr lang="en-ID" sz="28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03EFB7-1C1E-4AE6-9122-DCEC6F5B80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27" t="35346" r="24602" b="29080"/>
          <a:stretch/>
        </p:blipFill>
        <p:spPr>
          <a:xfrm>
            <a:off x="1060896" y="2743201"/>
            <a:ext cx="10070207" cy="382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97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: Tilted Up 1">
            <a:extLst>
              <a:ext uri="{FF2B5EF4-FFF2-40B4-BE49-F238E27FC236}">
                <a16:creationId xmlns:a16="http://schemas.microsoft.com/office/drawing/2014/main" id="{32234FD7-ECBB-4C89-A81C-A9A1349B4D50}"/>
              </a:ext>
            </a:extLst>
          </p:cNvPr>
          <p:cNvSpPr/>
          <p:nvPr/>
        </p:nvSpPr>
        <p:spPr>
          <a:xfrm>
            <a:off x="1856509" y="665018"/>
            <a:ext cx="8922327" cy="955964"/>
          </a:xfrm>
          <a:prstGeom prst="ribbon2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 err="1"/>
              <a:t>Kuantisasi</a:t>
            </a:r>
            <a:r>
              <a:rPr lang="en-ID" sz="32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70B976-CE9E-4194-8374-4FD68B3B65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41" t="56973" r="28750" b="17762"/>
          <a:stretch/>
        </p:blipFill>
        <p:spPr>
          <a:xfrm>
            <a:off x="1733703" y="2230582"/>
            <a:ext cx="9045133" cy="279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678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ECD58B37-017A-4AE9-AC14-5353C85B55F2}"/>
              </a:ext>
            </a:extLst>
          </p:cNvPr>
          <p:cNvSpPr/>
          <p:nvPr/>
        </p:nvSpPr>
        <p:spPr>
          <a:xfrm>
            <a:off x="1676400" y="678873"/>
            <a:ext cx="8797636" cy="1163782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Palet</a:t>
            </a:r>
            <a:r>
              <a:rPr lang="en-ID" sz="3200" dirty="0"/>
              <a:t> Citra </a:t>
            </a:r>
            <a:r>
              <a:rPr lang="en-ID" sz="3200" dirty="0" err="1"/>
              <a:t>Monokrom</a:t>
            </a:r>
            <a:r>
              <a:rPr lang="en-ID" sz="32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11C3B-E8E2-412D-8324-851AE510A2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77" t="59803" r="29091" b="24836"/>
          <a:stretch/>
        </p:blipFill>
        <p:spPr>
          <a:xfrm>
            <a:off x="712874" y="3429000"/>
            <a:ext cx="10766252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944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w: Pentagon 1">
            <a:extLst>
              <a:ext uri="{FF2B5EF4-FFF2-40B4-BE49-F238E27FC236}">
                <a16:creationId xmlns:a16="http://schemas.microsoft.com/office/drawing/2014/main" id="{D86A4E20-9163-4511-9E6F-7C65E0CD6DB5}"/>
              </a:ext>
            </a:extLst>
          </p:cNvPr>
          <p:cNvSpPr/>
          <p:nvPr/>
        </p:nvSpPr>
        <p:spPr>
          <a:xfrm>
            <a:off x="1136073" y="1884218"/>
            <a:ext cx="10681854" cy="3768437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4000" b="1" i="1" dirty="0" err="1"/>
              <a:t>Sebuah</a:t>
            </a:r>
            <a:r>
              <a:rPr lang="en-ID" sz="4000" b="1" i="1" dirty="0"/>
              <a:t> </a:t>
            </a:r>
            <a:r>
              <a:rPr lang="en-ID" sz="4000" b="1" i="1" dirty="0" err="1"/>
              <a:t>citra</a:t>
            </a:r>
            <a:r>
              <a:rPr lang="en-ID" sz="4000" b="1" i="1" dirty="0"/>
              <a:t> </a:t>
            </a:r>
            <a:r>
              <a:rPr lang="en-ID" sz="4000" b="1" i="1" dirty="0" err="1"/>
              <a:t>direpresentasikan</a:t>
            </a:r>
            <a:r>
              <a:rPr lang="en-ID" sz="4000" b="1" i="1" dirty="0"/>
              <a:t> </a:t>
            </a:r>
            <a:r>
              <a:rPr lang="en-ID" sz="4000" b="1" i="1" dirty="0" err="1"/>
              <a:t>dalam</a:t>
            </a:r>
            <a:r>
              <a:rPr lang="en-ID" sz="4000" b="1" i="1" dirty="0"/>
              <a:t> </a:t>
            </a:r>
            <a:r>
              <a:rPr lang="en-ID" sz="4000" b="1" i="1" dirty="0" err="1"/>
              <a:t>sebuah</a:t>
            </a:r>
            <a:r>
              <a:rPr lang="en-ID" sz="4000" b="1" i="1" dirty="0"/>
              <a:t> </a:t>
            </a:r>
            <a:r>
              <a:rPr lang="en-ID" sz="4000" b="1" i="1" dirty="0" err="1"/>
              <a:t>matriks</a:t>
            </a:r>
            <a:r>
              <a:rPr lang="en-ID" sz="4000" b="1" i="1" dirty="0"/>
              <a:t> yang </a:t>
            </a:r>
            <a:r>
              <a:rPr lang="en-ID" sz="4000" b="1" i="1" dirty="0" err="1"/>
              <a:t>berisi</a:t>
            </a:r>
            <a:r>
              <a:rPr lang="en-ID" sz="4000" b="1" i="1" dirty="0"/>
              <a:t> </a:t>
            </a:r>
            <a:r>
              <a:rPr lang="en-ID" sz="4000" b="1" i="1" dirty="0" err="1"/>
              <a:t>angka-angka</a:t>
            </a:r>
            <a:r>
              <a:rPr lang="en-ID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5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79E75C-D881-4F63-8873-821B562CF5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41" t="24230" r="23295" b="19177"/>
          <a:stretch/>
        </p:blipFill>
        <p:spPr>
          <a:xfrm>
            <a:off x="912718" y="367145"/>
            <a:ext cx="10366563" cy="612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37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C82188EC-B540-4396-A971-78976DF7F1BB}"/>
              </a:ext>
            </a:extLst>
          </p:cNvPr>
          <p:cNvSpPr/>
          <p:nvPr/>
        </p:nvSpPr>
        <p:spPr>
          <a:xfrm>
            <a:off x="2410691" y="526473"/>
            <a:ext cx="7342909" cy="189807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/>
              <a:t>Citra </a:t>
            </a:r>
            <a:r>
              <a:rPr lang="en-ID" sz="3200" b="1" dirty="0" err="1"/>
              <a:t>Biner</a:t>
            </a:r>
            <a:r>
              <a:rPr lang="en-ID" sz="32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828C4-FDB9-4176-94A9-75C67F0AB6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73" t="38984" r="24204" b="17560"/>
          <a:stretch/>
        </p:blipFill>
        <p:spPr>
          <a:xfrm>
            <a:off x="1473642" y="2826328"/>
            <a:ext cx="9244716" cy="403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2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7870CC1A-B183-4BA3-AD7C-1DD7AF303F66}"/>
              </a:ext>
            </a:extLst>
          </p:cNvPr>
          <p:cNvSpPr/>
          <p:nvPr/>
        </p:nvSpPr>
        <p:spPr>
          <a:xfrm>
            <a:off x="1981200" y="512618"/>
            <a:ext cx="8271164" cy="2008909"/>
          </a:xfrm>
          <a:prstGeom prst="cloud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4000" b="1" dirty="0"/>
              <a:t>Citra Skala </a:t>
            </a:r>
            <a:r>
              <a:rPr lang="en-ID" sz="4000" b="1" dirty="0" err="1"/>
              <a:t>Keabuan</a:t>
            </a:r>
            <a:r>
              <a:rPr lang="en-ID" sz="4000" dirty="0"/>
              <a:t> </a:t>
            </a:r>
          </a:p>
        </p:txBody>
      </p:sp>
      <p:sp>
        <p:nvSpPr>
          <p:cNvPr id="3" name="Flowchart: Sequential Access Storage 2">
            <a:extLst>
              <a:ext uri="{FF2B5EF4-FFF2-40B4-BE49-F238E27FC236}">
                <a16:creationId xmlns:a16="http://schemas.microsoft.com/office/drawing/2014/main" id="{BE034CAA-8EEA-4BD9-A909-1D5E10FD039D}"/>
              </a:ext>
            </a:extLst>
          </p:cNvPr>
          <p:cNvSpPr/>
          <p:nvPr/>
        </p:nvSpPr>
        <p:spPr>
          <a:xfrm>
            <a:off x="318654" y="3096491"/>
            <a:ext cx="3325091" cy="3248891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Contoh</a:t>
            </a:r>
            <a:r>
              <a:rPr lang="en-ID" dirty="0"/>
              <a:t>:</a:t>
            </a:r>
            <a:br>
              <a:rPr lang="en-ID" dirty="0"/>
            </a:br>
            <a:r>
              <a:rPr lang="en-ID" dirty="0"/>
              <a:t>Skala </a:t>
            </a:r>
            <a:r>
              <a:rPr lang="en-ID" dirty="0" err="1"/>
              <a:t>keabuan</a:t>
            </a:r>
            <a:r>
              <a:rPr lang="en-ID" dirty="0"/>
              <a:t> 4 bit</a:t>
            </a:r>
            <a:br>
              <a:rPr lang="en-ID" dirty="0"/>
            </a:b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kemungkinan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 = 2x2x2x2 = 16 </a:t>
            </a:r>
            <a:r>
              <a:rPr lang="en-ID" dirty="0" err="1"/>
              <a:t>warna</a:t>
            </a:r>
            <a:r>
              <a:rPr lang="en-ID" dirty="0"/>
              <a:t> </a:t>
            </a:r>
            <a:r>
              <a:rPr lang="en-ID" dirty="0" err="1"/>
              <a:t>Kemungkinan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 0 (min) </a:t>
            </a:r>
            <a:r>
              <a:rPr lang="en-ID" dirty="0" err="1"/>
              <a:t>sampai</a:t>
            </a:r>
            <a:r>
              <a:rPr lang="en-ID" dirty="0"/>
              <a:t> 15 (max) </a:t>
            </a:r>
            <a:br>
              <a:rPr lang="en-ID" dirty="0"/>
            </a:br>
            <a:endParaRPr lang="en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CAEF4C-6AF1-45AF-92A4-0C78F64BE3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31" t="33123" r="27387" b="28676"/>
          <a:stretch/>
        </p:blipFill>
        <p:spPr>
          <a:xfrm>
            <a:off x="5257545" y="3411681"/>
            <a:ext cx="6581423" cy="293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655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: Tilted Down 1">
            <a:extLst>
              <a:ext uri="{FF2B5EF4-FFF2-40B4-BE49-F238E27FC236}">
                <a16:creationId xmlns:a16="http://schemas.microsoft.com/office/drawing/2014/main" id="{14887A09-9A25-4D89-9653-E58CBCEB2837}"/>
              </a:ext>
            </a:extLst>
          </p:cNvPr>
          <p:cNvSpPr/>
          <p:nvPr/>
        </p:nvSpPr>
        <p:spPr>
          <a:xfrm>
            <a:off x="2673927" y="595745"/>
            <a:ext cx="7245928" cy="1219200"/>
          </a:xfrm>
          <a:prstGeom prst="ribb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b="1" dirty="0"/>
              <a:t>Citra </a:t>
            </a:r>
            <a:r>
              <a:rPr lang="en-ID" sz="2400" b="1" dirty="0" err="1"/>
              <a:t>Warna</a:t>
            </a:r>
            <a:r>
              <a:rPr lang="en-ID" sz="2400" b="1" dirty="0"/>
              <a:t> (</a:t>
            </a:r>
            <a:r>
              <a:rPr lang="en-ID" sz="2400" b="1" i="1" dirty="0"/>
              <a:t>True </a:t>
            </a:r>
            <a:r>
              <a:rPr lang="en-ID" sz="2400" b="1" i="1" dirty="0" err="1"/>
              <a:t>Color</a:t>
            </a:r>
            <a:r>
              <a:rPr lang="en-ID" sz="2400" b="1" dirty="0"/>
              <a:t>)</a:t>
            </a:r>
            <a:r>
              <a:rPr lang="en-ID" sz="2400" dirty="0"/>
              <a:t> </a:t>
            </a:r>
          </a:p>
        </p:txBody>
      </p:sp>
      <p:sp>
        <p:nvSpPr>
          <p:cNvPr id="3" name="Teardrop 2">
            <a:extLst>
              <a:ext uri="{FF2B5EF4-FFF2-40B4-BE49-F238E27FC236}">
                <a16:creationId xmlns:a16="http://schemas.microsoft.com/office/drawing/2014/main" id="{1E3972DE-1E27-4A10-8DD7-C6D720FACE34}"/>
              </a:ext>
            </a:extLst>
          </p:cNvPr>
          <p:cNvSpPr/>
          <p:nvPr/>
        </p:nvSpPr>
        <p:spPr>
          <a:xfrm>
            <a:off x="554182" y="3131127"/>
            <a:ext cx="3546763" cy="2964873"/>
          </a:xfrm>
          <a:prstGeom prst="teardrop">
            <a:avLst>
              <a:gd name="adj" fmla="val 10312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Misal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kuning</a:t>
            </a:r>
            <a:r>
              <a:rPr lang="en-ID" sz="2400" dirty="0"/>
              <a:t> </a:t>
            </a:r>
            <a:r>
              <a:rPr lang="en-ID" sz="2400" dirty="0" err="1"/>
              <a:t>merupakan</a:t>
            </a:r>
            <a:r>
              <a:rPr lang="en-ID" sz="2400" dirty="0"/>
              <a:t> </a:t>
            </a:r>
            <a:r>
              <a:rPr lang="en-ID" sz="2400" dirty="0" err="1"/>
              <a:t>kombinasi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merah</a:t>
            </a:r>
            <a:r>
              <a:rPr lang="en-ID" sz="2400" dirty="0"/>
              <a:t> dan </a:t>
            </a:r>
            <a:r>
              <a:rPr lang="en-ID" sz="2400" dirty="0" err="1"/>
              <a:t>hijau</a:t>
            </a:r>
            <a:r>
              <a:rPr lang="en-ID" sz="2400" dirty="0"/>
              <a:t> </a:t>
            </a:r>
            <a:r>
              <a:rPr lang="en-ID" sz="2400" dirty="0" err="1"/>
              <a:t>sehingga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RGB-</a:t>
            </a:r>
            <a:r>
              <a:rPr lang="en-ID" sz="2400" dirty="0" err="1"/>
              <a:t>nya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255 255 0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9B0EA4-C21F-4971-8AA7-D1E16A893C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659" t="39592" r="28409" b="17155"/>
          <a:stretch/>
        </p:blipFill>
        <p:spPr>
          <a:xfrm>
            <a:off x="5514108" y="2909454"/>
            <a:ext cx="6123710" cy="355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99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586</Words>
  <Application>Microsoft Office PowerPoint</Application>
  <PresentationFormat>Widescreen</PresentationFormat>
  <Paragraphs>45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PEMBENTUKAN CITRA</vt:lpstr>
      <vt:lpstr>PENDAHULUAN</vt:lpstr>
      <vt:lpstr>PowerPoint Presentation</vt:lpstr>
      <vt:lpstr>Model citra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PEMBENTUKAN CITRA</dc:title>
  <dc:creator>Robi</dc:creator>
  <cp:lastModifiedBy>Robi</cp:lastModifiedBy>
  <cp:revision>12</cp:revision>
  <dcterms:created xsi:type="dcterms:W3CDTF">2020-02-23T04:07:39Z</dcterms:created>
  <dcterms:modified xsi:type="dcterms:W3CDTF">2020-02-23T05:12:38Z</dcterms:modified>
</cp:coreProperties>
</file>