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9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0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20101-0033-4417-84A5-6E6E47567FD6}" type="datetimeFigureOut">
              <a:rPr lang="en-US" smtClean="0"/>
              <a:t>10/29/2014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5B284-6825-400D-A064-756DB088F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057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20101-0033-4417-84A5-6E6E47567FD6}" type="datetimeFigureOut">
              <a:rPr lang="en-US" smtClean="0"/>
              <a:t>10/29/2014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5B284-6825-400D-A064-756DB088F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772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20101-0033-4417-84A5-6E6E47567FD6}" type="datetimeFigureOut">
              <a:rPr lang="en-US" smtClean="0"/>
              <a:t>10/29/2014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5B284-6825-400D-A064-756DB088F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803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20101-0033-4417-84A5-6E6E47567FD6}" type="datetimeFigureOut">
              <a:rPr lang="en-US" smtClean="0"/>
              <a:t>10/29/2014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5B284-6825-400D-A064-756DB088F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35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20101-0033-4417-84A5-6E6E47567FD6}" type="datetimeFigureOut">
              <a:rPr lang="en-US" smtClean="0"/>
              <a:t>10/29/2014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5B284-6825-400D-A064-756DB088F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766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20101-0033-4417-84A5-6E6E47567FD6}" type="datetimeFigureOut">
              <a:rPr lang="en-US" smtClean="0"/>
              <a:t>10/29/2014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5B284-6825-400D-A064-756DB088F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620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20101-0033-4417-84A5-6E6E47567FD6}" type="datetimeFigureOut">
              <a:rPr lang="en-US" smtClean="0"/>
              <a:t>10/29/2014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5B284-6825-400D-A064-756DB088F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645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20101-0033-4417-84A5-6E6E47567FD6}" type="datetimeFigureOut">
              <a:rPr lang="en-US" smtClean="0"/>
              <a:t>10/29/2014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5B284-6825-400D-A064-756DB088F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652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20101-0033-4417-84A5-6E6E47567FD6}" type="datetimeFigureOut">
              <a:rPr lang="en-US" smtClean="0"/>
              <a:t>10/29/2014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5B284-6825-400D-A064-756DB088F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228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20101-0033-4417-84A5-6E6E47567FD6}" type="datetimeFigureOut">
              <a:rPr lang="en-US" smtClean="0"/>
              <a:t>10/29/2014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5B284-6825-400D-A064-756DB088F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13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20101-0033-4417-84A5-6E6E47567FD6}" type="datetimeFigureOut">
              <a:rPr lang="en-US" smtClean="0"/>
              <a:t>10/29/2014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5B284-6825-400D-A064-756DB088F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22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20101-0033-4417-84A5-6E6E47567FD6}" type="datetimeFigureOut">
              <a:rPr lang="en-US" smtClean="0"/>
              <a:t>10/29/2014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5B284-6825-400D-A064-756DB088F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6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MESIN BUBUT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1045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PROSES BUBUT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Proses </a:t>
            </a:r>
            <a:r>
              <a:rPr lang="en-US" dirty="0" err="1" smtClean="0"/>
              <a:t>pemesinan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merbentuk</a:t>
            </a:r>
            <a:r>
              <a:rPr lang="en-US" dirty="0" smtClean="0"/>
              <a:t> </a:t>
            </a:r>
            <a:r>
              <a:rPr lang="en-US" dirty="0" err="1" smtClean="0"/>
              <a:t>silindris</a:t>
            </a:r>
            <a:r>
              <a:rPr lang="en-US" dirty="0" smtClean="0"/>
              <a:t> yang </a:t>
            </a:r>
            <a:r>
              <a:rPr lang="en-US" dirty="0" err="1" smtClean="0"/>
              <a:t>dikerjakan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bubut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6" name="Picture 3" descr="C:\Users\didi123\Downloads\mesin-bubu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95633"/>
            <a:ext cx="4269506" cy="3200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541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8896962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345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PROSES BUBUT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4191000" cy="198120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dirty="0" err="1" smtClean="0"/>
              <a:t>Bubut</a:t>
            </a:r>
            <a:r>
              <a:rPr lang="en-US" dirty="0" smtClean="0"/>
              <a:t> Rata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Bubut</a:t>
            </a:r>
            <a:r>
              <a:rPr lang="en-US" dirty="0" smtClean="0"/>
              <a:t> </a:t>
            </a:r>
            <a:r>
              <a:rPr lang="en-US" dirty="0" err="1" smtClean="0"/>
              <a:t>Permukaan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Bubut</a:t>
            </a:r>
            <a:r>
              <a:rPr lang="en-US" dirty="0" smtClean="0"/>
              <a:t> </a:t>
            </a:r>
            <a:r>
              <a:rPr lang="en-US" dirty="0" err="1" smtClean="0"/>
              <a:t>Tirus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295399"/>
            <a:ext cx="3200400" cy="530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4944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Parameter </a:t>
            </a:r>
            <a:r>
              <a:rPr lang="en-US" b="1" dirty="0" err="1" smtClean="0"/>
              <a:t>Utama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Mesin</a:t>
            </a:r>
            <a:r>
              <a:rPr lang="en-US" b="1" dirty="0" smtClean="0"/>
              <a:t> </a:t>
            </a:r>
            <a:r>
              <a:rPr lang="en-US" b="1" dirty="0" err="1" smtClean="0"/>
              <a:t>Bubut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39163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Parameter </a:t>
            </a:r>
            <a:r>
              <a:rPr lang="en-US" dirty="0" err="1" smtClean="0"/>
              <a:t>utama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proses </a:t>
            </a:r>
            <a:r>
              <a:rPr lang="en-US" dirty="0" err="1" smtClean="0"/>
              <a:t>pembubutan</a:t>
            </a:r>
            <a:r>
              <a:rPr lang="en-US" dirty="0" smtClean="0"/>
              <a:t> :</a:t>
            </a:r>
          </a:p>
          <a:p>
            <a:pPr>
              <a:buFontTx/>
              <a:buChar char="-"/>
            </a:pPr>
            <a:r>
              <a:rPr lang="en-US" dirty="0" err="1" smtClean="0"/>
              <a:t>Kecepatan</a:t>
            </a:r>
            <a:r>
              <a:rPr lang="en-US" dirty="0" smtClean="0"/>
              <a:t> </a:t>
            </a:r>
            <a:r>
              <a:rPr lang="en-US" dirty="0" err="1" smtClean="0"/>
              <a:t>Putar</a:t>
            </a:r>
            <a:r>
              <a:rPr lang="en-US" dirty="0" smtClean="0"/>
              <a:t> </a:t>
            </a:r>
            <a:r>
              <a:rPr lang="en-US" dirty="0" err="1" smtClean="0"/>
              <a:t>Spindel</a:t>
            </a:r>
            <a:r>
              <a:rPr lang="en-US" dirty="0" smtClean="0"/>
              <a:t> (speed)</a:t>
            </a:r>
          </a:p>
          <a:p>
            <a:pPr>
              <a:buFontTx/>
              <a:buChar char="-"/>
            </a:pPr>
            <a:r>
              <a:rPr lang="en-US" dirty="0" err="1" smtClean="0"/>
              <a:t>Gerak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(feed)</a:t>
            </a:r>
          </a:p>
          <a:p>
            <a:pPr>
              <a:buFontTx/>
              <a:buChar char="-"/>
            </a:pPr>
            <a:r>
              <a:rPr lang="en-US" dirty="0" err="1" smtClean="0"/>
              <a:t>Kedalaman</a:t>
            </a:r>
            <a:r>
              <a:rPr lang="en-US" dirty="0" smtClean="0"/>
              <a:t> </a:t>
            </a:r>
            <a:r>
              <a:rPr lang="en-US" dirty="0" err="1" smtClean="0"/>
              <a:t>potong</a:t>
            </a:r>
            <a:r>
              <a:rPr lang="en-US" dirty="0" smtClean="0"/>
              <a:t> (depth of cut)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399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Kecepatan</a:t>
            </a:r>
            <a:r>
              <a:rPr lang="en-US" b="1" dirty="0" smtClean="0"/>
              <a:t> </a:t>
            </a:r>
            <a:r>
              <a:rPr lang="en-US" b="1" dirty="0" err="1" smtClean="0"/>
              <a:t>Putar</a:t>
            </a:r>
            <a:endParaRPr lang="en-US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47800"/>
                <a:ext cx="8229600" cy="4678363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US" dirty="0" smtClean="0"/>
                  <a:t>Kecepatan </a:t>
                </a:r>
                <a:r>
                  <a:rPr lang="en-US" dirty="0" err="1" smtClean="0"/>
                  <a:t>putar</a:t>
                </a:r>
                <a:r>
                  <a:rPr lang="en-US" dirty="0" smtClean="0"/>
                  <a:t>, n (speed) </a:t>
                </a:r>
                <a:r>
                  <a:rPr lang="en-US" dirty="0" err="1" smtClean="0"/>
                  <a:t>yaitu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putaran</a:t>
                </a:r>
                <a:r>
                  <a:rPr lang="en-US" dirty="0" smtClean="0"/>
                  <a:t> per </a:t>
                </a:r>
                <a:r>
                  <a:rPr lang="en-US" dirty="0" err="1" smtClean="0"/>
                  <a:t>menit</a:t>
                </a:r>
                <a:r>
                  <a:rPr lang="en-US" dirty="0" smtClean="0"/>
                  <a:t>.</a:t>
                </a:r>
              </a:p>
              <a:p>
                <a:pPr marL="0" indent="0">
                  <a:buNone/>
                </a:pPr>
                <a:r>
                  <a:rPr lang="en-US" dirty="0" err="1" smtClean="0"/>
                  <a:t>Kecepatan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potong</a:t>
                </a:r>
                <a:r>
                  <a:rPr lang="en-US" dirty="0" smtClean="0"/>
                  <a:t> (v); </a:t>
                </a:r>
                <a:r>
                  <a:rPr lang="en-US" dirty="0" err="1" smtClean="0"/>
                  <a:t>kecepatan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benda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kerja</a:t>
                </a:r>
                <a:r>
                  <a:rPr lang="en-US" dirty="0" smtClean="0"/>
                  <a:t> yang </a:t>
                </a:r>
                <a:r>
                  <a:rPr lang="en-US" dirty="0" err="1" smtClean="0"/>
                  <a:t>dilalui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oleh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pahat</a:t>
                </a:r>
                <a:r>
                  <a:rPr lang="en-US" dirty="0" smtClean="0"/>
                  <a:t>/</a:t>
                </a:r>
                <a:r>
                  <a:rPr lang="en-US" dirty="0" err="1" smtClean="0"/>
                  <a:t>keliling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benda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kerja</a:t>
                </a:r>
                <a:r>
                  <a:rPr lang="en-US" dirty="0" smtClean="0"/>
                  <a:t>.</a:t>
                </a:r>
              </a:p>
              <a:p>
                <a:pPr marL="0" indent="0" algn="ctr">
                  <a:buNone/>
                </a:pPr>
                <a:r>
                  <a:rPr lang="en-US" i="1" dirty="0" smtClean="0"/>
                  <a:t>v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l-GR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l-GR" i="1" smtClean="0">
                            <a:latin typeface="Cambria Math"/>
                          </a:rPr>
                          <m:t>𝜋</m:t>
                        </m:r>
                        <m:r>
                          <a:rPr lang="en-US" b="0" i="1" smtClean="0">
                            <a:latin typeface="Cambria Math"/>
                          </a:rPr>
                          <m:t>𝑑𝑛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1000</m:t>
                        </m:r>
                      </m:den>
                    </m:f>
                  </m:oMath>
                </a14:m>
                <a:endParaRPr lang="en-US" i="1" dirty="0" smtClean="0"/>
              </a:p>
              <a:p>
                <a:pPr marL="0" indent="0">
                  <a:buNone/>
                </a:pPr>
                <a:r>
                  <a:rPr lang="en-US" i="1" dirty="0" smtClean="0"/>
                  <a:t>v : </a:t>
                </a:r>
                <a:r>
                  <a:rPr lang="en-US" i="1" dirty="0" err="1" smtClean="0"/>
                  <a:t>kecepatan</a:t>
                </a:r>
                <a:r>
                  <a:rPr lang="en-US" i="1" dirty="0" smtClean="0"/>
                  <a:t> </a:t>
                </a:r>
                <a:r>
                  <a:rPr lang="en-US" i="1" dirty="0" err="1" smtClean="0"/>
                  <a:t>potong</a:t>
                </a:r>
                <a:r>
                  <a:rPr lang="en-US" i="1" dirty="0" smtClean="0"/>
                  <a:t> (m/</a:t>
                </a:r>
                <a:r>
                  <a:rPr lang="en-US" i="1" dirty="0" err="1" smtClean="0"/>
                  <a:t>menit</a:t>
                </a:r>
                <a:r>
                  <a:rPr lang="en-US" i="1" dirty="0" smtClean="0"/>
                  <a:t>)</a:t>
                </a:r>
              </a:p>
              <a:p>
                <a:pPr marL="0" indent="0">
                  <a:buNone/>
                </a:pPr>
                <a:r>
                  <a:rPr lang="en-US" i="1" dirty="0" smtClean="0"/>
                  <a:t>d : diameter </a:t>
                </a:r>
                <a:r>
                  <a:rPr lang="en-US" i="1" dirty="0" err="1" smtClean="0"/>
                  <a:t>benda</a:t>
                </a:r>
                <a:r>
                  <a:rPr lang="en-US" i="1" dirty="0" smtClean="0"/>
                  <a:t> </a:t>
                </a:r>
                <a:r>
                  <a:rPr lang="en-US" i="1" dirty="0" err="1" smtClean="0"/>
                  <a:t>kerja</a:t>
                </a:r>
                <a:r>
                  <a:rPr lang="en-US" i="1" dirty="0" smtClean="0"/>
                  <a:t> (mm)</a:t>
                </a:r>
              </a:p>
              <a:p>
                <a:pPr marL="0" indent="0">
                  <a:buNone/>
                </a:pPr>
                <a:r>
                  <a:rPr lang="en-US" i="1" dirty="0" smtClean="0"/>
                  <a:t>n : </a:t>
                </a:r>
                <a:r>
                  <a:rPr lang="en-US" i="1" dirty="0" err="1" smtClean="0"/>
                  <a:t>putaran</a:t>
                </a:r>
                <a:r>
                  <a:rPr lang="en-US" i="1" dirty="0" smtClean="0"/>
                  <a:t> </a:t>
                </a:r>
                <a:r>
                  <a:rPr lang="en-US" i="1" dirty="0" err="1" smtClean="0"/>
                  <a:t>benda</a:t>
                </a:r>
                <a:r>
                  <a:rPr lang="en-US" i="1" dirty="0" smtClean="0"/>
                  <a:t> </a:t>
                </a:r>
                <a:r>
                  <a:rPr lang="en-US" i="1" dirty="0" err="1" smtClean="0"/>
                  <a:t>kerja</a:t>
                </a:r>
                <a:r>
                  <a:rPr lang="en-US" i="1" dirty="0" smtClean="0"/>
                  <a:t> (</a:t>
                </a:r>
                <a:r>
                  <a:rPr lang="en-US" i="1" dirty="0" err="1" smtClean="0"/>
                  <a:t>putaran</a:t>
                </a:r>
                <a:r>
                  <a:rPr lang="en-US" i="1" dirty="0" smtClean="0"/>
                  <a:t>/</a:t>
                </a:r>
                <a:r>
                  <a:rPr lang="en-US" i="1" dirty="0" err="1" smtClean="0"/>
                  <a:t>menit</a:t>
                </a:r>
                <a:r>
                  <a:rPr lang="en-US" i="1" dirty="0" smtClean="0"/>
                  <a:t>)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47800"/>
                <a:ext cx="8229600" cy="4678363"/>
              </a:xfrm>
              <a:blipFill rotWithShape="1">
                <a:blip r:embed="rId2"/>
                <a:stretch>
                  <a:fillRect l="-1852" t="-27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6620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Gerak</a:t>
            </a:r>
            <a:r>
              <a:rPr lang="en-US" b="1" dirty="0" smtClean="0"/>
              <a:t> </a:t>
            </a:r>
            <a:r>
              <a:rPr lang="en-US" b="1" dirty="0" err="1" smtClean="0"/>
              <a:t>Makan</a:t>
            </a:r>
            <a:r>
              <a:rPr lang="en-US" b="1" dirty="0" smtClean="0"/>
              <a:t> (Feed)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 smtClean="0"/>
              <a:t>Gerak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jarak</a:t>
            </a:r>
            <a:r>
              <a:rPr lang="en-US" dirty="0" smtClean="0"/>
              <a:t> yang </a:t>
            </a:r>
            <a:r>
              <a:rPr lang="en-US" dirty="0" err="1" smtClean="0"/>
              <a:t>ditempuh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pahat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berputar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kali (mm/</a:t>
            </a:r>
            <a:r>
              <a:rPr lang="en-US" dirty="0" err="1" smtClean="0"/>
              <a:t>putaran</a:t>
            </a:r>
            <a:r>
              <a:rPr lang="en-US" dirty="0" smtClean="0"/>
              <a:t>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124200"/>
            <a:ext cx="5638800" cy="3210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81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Gerak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kekuatan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mesin</a:t>
            </a:r>
            <a:r>
              <a:rPr lang="en-US" dirty="0" smtClean="0"/>
              <a:t>, material </a:t>
            </a:r>
            <a:r>
              <a:rPr lang="en-US" dirty="0" err="1" smtClean="0"/>
              <a:t>benda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, material </a:t>
            </a:r>
            <a:r>
              <a:rPr lang="en-US" dirty="0" err="1" smtClean="0"/>
              <a:t>pahat</a:t>
            </a:r>
            <a:r>
              <a:rPr lang="en-US" dirty="0" smtClean="0"/>
              <a:t>,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pahat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terutama</a:t>
            </a:r>
            <a:r>
              <a:rPr lang="en-US" dirty="0" smtClean="0"/>
              <a:t> </a:t>
            </a:r>
            <a:r>
              <a:rPr lang="en-US" dirty="0" err="1" smtClean="0"/>
              <a:t>kehalusan</a:t>
            </a:r>
            <a:r>
              <a:rPr lang="en-US" dirty="0" smtClean="0"/>
              <a:t> </a:t>
            </a:r>
            <a:r>
              <a:rPr lang="en-US" dirty="0" err="1" smtClean="0"/>
              <a:t>permukaan</a:t>
            </a:r>
            <a:r>
              <a:rPr lang="en-US" dirty="0" smtClean="0"/>
              <a:t> yang </a:t>
            </a:r>
            <a:r>
              <a:rPr lang="en-US" dirty="0" err="1" smtClean="0"/>
              <a:t>diinginkan</a:t>
            </a:r>
            <a:r>
              <a:rPr lang="en-US" dirty="0" smtClean="0"/>
              <a:t>. </a:t>
            </a:r>
            <a:r>
              <a:rPr lang="en-US" dirty="0" err="1" smtClean="0"/>
              <a:t>Gerak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hubungannya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kedalaman</a:t>
            </a:r>
            <a:r>
              <a:rPr lang="en-US" dirty="0" smtClean="0"/>
              <a:t> </a:t>
            </a:r>
            <a:r>
              <a:rPr lang="en-US" dirty="0" err="1" smtClean="0"/>
              <a:t>potong</a:t>
            </a:r>
            <a:r>
              <a:rPr lang="en-US" dirty="0" smtClean="0"/>
              <a:t>  (a)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93569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Kedalaman</a:t>
            </a:r>
            <a:r>
              <a:rPr lang="en-US" dirty="0" smtClean="0"/>
              <a:t> </a:t>
            </a:r>
            <a:r>
              <a:rPr lang="en-US" dirty="0" err="1" smtClean="0"/>
              <a:t>Potong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Kedalaman</a:t>
            </a:r>
            <a:r>
              <a:rPr lang="en-US" dirty="0" smtClean="0"/>
              <a:t> </a:t>
            </a:r>
            <a:r>
              <a:rPr lang="en-US" dirty="0" err="1" smtClean="0"/>
              <a:t>potong</a:t>
            </a:r>
            <a:r>
              <a:rPr lang="en-US" dirty="0" smtClean="0"/>
              <a:t>, a (depth of cut),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tebal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yang </a:t>
            </a:r>
            <a:r>
              <a:rPr lang="en-US" dirty="0" err="1" smtClean="0"/>
              <a:t>dibuang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jarak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permukaan</a:t>
            </a:r>
            <a:r>
              <a:rPr lang="en-US" dirty="0" smtClean="0"/>
              <a:t> yang </a:t>
            </a:r>
            <a:r>
              <a:rPr lang="en-US" dirty="0" err="1" smtClean="0"/>
              <a:t>dipotong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permukaan</a:t>
            </a:r>
            <a:r>
              <a:rPr lang="en-US" dirty="0" smtClean="0"/>
              <a:t> yang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terpotong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7181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Proses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Pemesinan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Bubut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0"/>
            <a:ext cx="5923129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19800" y="1524000"/>
            <a:ext cx="2819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eriod"/>
            </a:pPr>
            <a:r>
              <a:rPr lang="en-US" sz="2400" dirty="0" smtClean="0"/>
              <a:t>Chamfering</a:t>
            </a:r>
          </a:p>
          <a:p>
            <a:pPr marL="342900" indent="-342900">
              <a:buAutoNum type="alphaLcPeriod"/>
            </a:pPr>
            <a:r>
              <a:rPr lang="en-US" sz="2400" dirty="0" err="1" smtClean="0"/>
              <a:t>Pembubutan</a:t>
            </a:r>
            <a:r>
              <a:rPr lang="en-US" sz="2400" dirty="0" smtClean="0"/>
              <a:t> </a:t>
            </a:r>
            <a:r>
              <a:rPr lang="en-US" sz="2400" dirty="0" err="1" smtClean="0"/>
              <a:t>Alur</a:t>
            </a:r>
            <a:r>
              <a:rPr lang="en-US" sz="2400" dirty="0" smtClean="0"/>
              <a:t> (parting-off)</a:t>
            </a:r>
          </a:p>
          <a:p>
            <a:pPr marL="342900" indent="-342900">
              <a:buAutoNum type="alphaLcPeriod"/>
            </a:pPr>
            <a:r>
              <a:rPr lang="en-US" sz="2400" dirty="0" err="1" smtClean="0"/>
              <a:t>Pembubutan</a:t>
            </a:r>
            <a:r>
              <a:rPr lang="en-US" sz="2400" dirty="0" smtClean="0"/>
              <a:t> </a:t>
            </a:r>
            <a:r>
              <a:rPr lang="en-US" sz="2400" dirty="0" err="1" smtClean="0"/>
              <a:t>Ulir</a:t>
            </a:r>
            <a:r>
              <a:rPr lang="en-US" sz="2400" dirty="0" smtClean="0"/>
              <a:t> (threading)</a:t>
            </a:r>
          </a:p>
          <a:p>
            <a:pPr marL="342900" indent="-342900">
              <a:buAutoNum type="alphaLcPeriod"/>
            </a:pPr>
            <a:r>
              <a:rPr lang="en-US" sz="2400" dirty="0" err="1" smtClean="0"/>
              <a:t>Pembubutan</a:t>
            </a:r>
            <a:r>
              <a:rPr lang="en-US" sz="2400" dirty="0" smtClean="0"/>
              <a:t> </a:t>
            </a:r>
            <a:r>
              <a:rPr lang="en-US" sz="2400" dirty="0" err="1" smtClean="0"/>
              <a:t>lubang</a:t>
            </a:r>
            <a:r>
              <a:rPr lang="en-US" sz="2400" dirty="0" smtClean="0"/>
              <a:t> (boring)</a:t>
            </a:r>
          </a:p>
          <a:p>
            <a:pPr marL="342900" indent="-342900">
              <a:buAutoNum type="alphaLcPeriod"/>
            </a:pPr>
            <a:r>
              <a:rPr lang="en-US" sz="2400" dirty="0" err="1" smtClean="0"/>
              <a:t>Pembuatan</a:t>
            </a:r>
            <a:r>
              <a:rPr lang="en-US" sz="2400" dirty="0" smtClean="0"/>
              <a:t> </a:t>
            </a:r>
            <a:r>
              <a:rPr lang="en-US" sz="2400" dirty="0" err="1" smtClean="0"/>
              <a:t>lubang</a:t>
            </a:r>
            <a:r>
              <a:rPr lang="en-US" sz="2400" dirty="0" smtClean="0"/>
              <a:t> (drilling)</a:t>
            </a:r>
          </a:p>
          <a:p>
            <a:pPr marL="342900" indent="-342900">
              <a:buAutoNum type="alphaLcPeriod"/>
            </a:pPr>
            <a:r>
              <a:rPr lang="en-US" sz="2400" dirty="0" err="1" smtClean="0"/>
              <a:t>Kartel</a:t>
            </a:r>
            <a:r>
              <a:rPr lang="en-US" sz="2400" dirty="0" smtClean="0"/>
              <a:t> (knurling)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42367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Pahat</a:t>
            </a:r>
            <a:r>
              <a:rPr lang="en-US" dirty="0" smtClean="0"/>
              <a:t> </a:t>
            </a:r>
            <a:r>
              <a:rPr lang="en-US" dirty="0" err="1" smtClean="0"/>
              <a:t>Bubut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err="1" smtClean="0"/>
              <a:t>Geometri</a:t>
            </a:r>
            <a:r>
              <a:rPr lang="en-US" sz="2800" dirty="0" smtClean="0"/>
              <a:t> </a:t>
            </a:r>
            <a:r>
              <a:rPr lang="en-US" sz="2800" dirty="0" err="1" smtClean="0"/>
              <a:t>pahat</a:t>
            </a:r>
            <a:r>
              <a:rPr lang="en-US" sz="2800" dirty="0" smtClean="0"/>
              <a:t> </a:t>
            </a:r>
            <a:r>
              <a:rPr lang="en-US" sz="2800" dirty="0" err="1" smtClean="0"/>
              <a:t>bubut</a:t>
            </a:r>
            <a:r>
              <a:rPr lang="en-US" sz="2800" dirty="0" smtClean="0"/>
              <a:t> </a:t>
            </a:r>
            <a:r>
              <a:rPr lang="en-US" sz="2800" dirty="0" err="1" smtClean="0"/>
              <a:t>terutama</a:t>
            </a:r>
            <a:r>
              <a:rPr lang="en-US" sz="2800" dirty="0" smtClean="0"/>
              <a:t> </a:t>
            </a:r>
            <a:r>
              <a:rPr lang="en-US" sz="2800" dirty="0" err="1" smtClean="0"/>
              <a:t>tergantung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material </a:t>
            </a:r>
            <a:r>
              <a:rPr lang="en-US" sz="2800" dirty="0" err="1" smtClean="0"/>
              <a:t>benda</a:t>
            </a:r>
            <a:r>
              <a:rPr lang="en-US" sz="2800" dirty="0" smtClean="0"/>
              <a:t> </a:t>
            </a:r>
            <a:r>
              <a:rPr lang="en-US" sz="2800" dirty="0" err="1" smtClean="0"/>
              <a:t>kerja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material </a:t>
            </a:r>
            <a:r>
              <a:rPr lang="en-US" sz="2800" dirty="0" err="1" smtClean="0"/>
              <a:t>pahat</a:t>
            </a:r>
            <a:r>
              <a:rPr lang="en-US" sz="2800" dirty="0" smtClean="0"/>
              <a:t>.</a:t>
            </a:r>
          </a:p>
          <a:p>
            <a:pPr marL="0" indent="0">
              <a:buNone/>
            </a:pPr>
            <a:r>
              <a:rPr lang="en-US" sz="2800" dirty="0" err="1" smtClean="0"/>
              <a:t>Sudut</a:t>
            </a:r>
            <a:r>
              <a:rPr lang="en-US" sz="2800" dirty="0" smtClean="0"/>
              <a:t> </a:t>
            </a:r>
            <a:r>
              <a:rPr lang="en-US" sz="2800" dirty="0" err="1" smtClean="0"/>
              <a:t>sudut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pahat</a:t>
            </a:r>
            <a:r>
              <a:rPr lang="en-US" sz="2800" dirty="0" smtClean="0"/>
              <a:t> </a:t>
            </a:r>
            <a:r>
              <a:rPr lang="en-US" sz="2800" dirty="0" err="1" smtClean="0"/>
              <a:t>bubut</a:t>
            </a:r>
            <a:r>
              <a:rPr lang="en-US" sz="2800" dirty="0" smtClean="0"/>
              <a:t> :</a:t>
            </a:r>
          </a:p>
          <a:p>
            <a:pPr>
              <a:buFontTx/>
              <a:buChar char="-"/>
            </a:pPr>
            <a:r>
              <a:rPr lang="en-US" sz="2800" dirty="0" err="1" smtClean="0"/>
              <a:t>Sudut</a:t>
            </a:r>
            <a:r>
              <a:rPr lang="en-US" sz="2800" dirty="0" smtClean="0"/>
              <a:t> </a:t>
            </a:r>
            <a:r>
              <a:rPr lang="en-US" sz="2800" dirty="0" err="1" smtClean="0"/>
              <a:t>beram</a:t>
            </a:r>
            <a:r>
              <a:rPr lang="en-US" sz="2800" dirty="0" smtClean="0"/>
              <a:t> (rake angle)</a:t>
            </a:r>
          </a:p>
          <a:p>
            <a:pPr>
              <a:buFontTx/>
              <a:buChar char="-"/>
            </a:pPr>
            <a:r>
              <a:rPr lang="en-US" sz="2800" dirty="0" err="1" smtClean="0"/>
              <a:t>Sudut</a:t>
            </a:r>
            <a:r>
              <a:rPr lang="en-US" sz="2800" dirty="0" smtClean="0"/>
              <a:t> </a:t>
            </a:r>
            <a:r>
              <a:rPr lang="en-US" sz="2800" dirty="0" err="1" smtClean="0"/>
              <a:t>bebas</a:t>
            </a:r>
            <a:r>
              <a:rPr lang="en-US" sz="2800" dirty="0" smtClean="0"/>
              <a:t> (clearance angle)</a:t>
            </a:r>
          </a:p>
          <a:p>
            <a:pPr>
              <a:buFontTx/>
              <a:buChar char="-"/>
            </a:pPr>
            <a:r>
              <a:rPr lang="en-US" sz="2800" dirty="0" err="1" smtClean="0"/>
              <a:t>Sudut</a:t>
            </a:r>
            <a:r>
              <a:rPr lang="en-US" sz="2800" dirty="0" smtClean="0"/>
              <a:t> </a:t>
            </a:r>
            <a:r>
              <a:rPr lang="en-US" sz="2800" dirty="0" err="1" smtClean="0"/>
              <a:t>sisi</a:t>
            </a:r>
            <a:r>
              <a:rPr lang="en-US" sz="2800" dirty="0" smtClean="0"/>
              <a:t> </a:t>
            </a:r>
            <a:r>
              <a:rPr lang="en-US" sz="2800" dirty="0" err="1" smtClean="0"/>
              <a:t>potong</a:t>
            </a:r>
            <a:r>
              <a:rPr lang="en-US" sz="2800" dirty="0" smtClean="0"/>
              <a:t> (cutting edge angle)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2557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4800"/>
            <a:ext cx="8039029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15791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Geometri</a:t>
            </a:r>
            <a:r>
              <a:rPr lang="en-US" dirty="0" smtClean="0"/>
              <a:t> </a:t>
            </a:r>
            <a:r>
              <a:rPr lang="en-US" dirty="0" err="1" smtClean="0"/>
              <a:t>Pahat</a:t>
            </a:r>
            <a:r>
              <a:rPr lang="en-US" dirty="0" smtClean="0"/>
              <a:t> </a:t>
            </a:r>
            <a:r>
              <a:rPr lang="en-US" dirty="0" err="1" smtClean="0"/>
              <a:t>Sisipan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311322"/>
            <a:ext cx="8605279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27716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Pahat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 </a:t>
            </a:r>
            <a:r>
              <a:rPr lang="en-US" dirty="0" err="1" smtClean="0"/>
              <a:t>Kanan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Kiri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371600"/>
            <a:ext cx="5635661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4791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105400"/>
            <a:ext cx="8229600" cy="10207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fi-FI" dirty="0" smtClean="0"/>
              <a:t>Pahat </a:t>
            </a:r>
            <a:r>
              <a:rPr lang="fi-FI" dirty="0"/>
              <a:t>bubut sisipan (</a:t>
            </a:r>
            <a:r>
              <a:rPr lang="fi-FI" i="1" dirty="0"/>
              <a:t>inserts), dan pahat sisipan </a:t>
            </a:r>
            <a:r>
              <a:rPr lang="fi-FI" i="1" dirty="0" smtClean="0"/>
              <a:t>yang </a:t>
            </a:r>
            <a:r>
              <a:rPr lang="en-US" dirty="0" err="1" smtClean="0"/>
              <a:t>dipasang</a:t>
            </a:r>
            <a:r>
              <a:rPr lang="en-US" dirty="0" smtClean="0"/>
              <a:t> </a:t>
            </a:r>
            <a:r>
              <a:rPr lang="en-US" dirty="0" err="1"/>
              <a:t>pada</a:t>
            </a:r>
            <a:r>
              <a:rPr lang="en-US" dirty="0"/>
              <a:t>  </a:t>
            </a:r>
            <a:r>
              <a:rPr lang="en-US" dirty="0" err="1"/>
              <a:t>pemegang</a:t>
            </a:r>
            <a:r>
              <a:rPr lang="en-US" dirty="0"/>
              <a:t> </a:t>
            </a:r>
            <a:r>
              <a:rPr lang="en-US" dirty="0" err="1"/>
              <a:t>pahat</a:t>
            </a:r>
            <a:r>
              <a:rPr lang="en-US" dirty="0"/>
              <a:t> (</a:t>
            </a:r>
            <a:r>
              <a:rPr lang="en-US" i="1" dirty="0"/>
              <a:t>tool holders)</a:t>
            </a: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13" y="1066800"/>
            <a:ext cx="4044288" cy="3032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84"/>
          <a:stretch/>
        </p:blipFill>
        <p:spPr bwMode="auto">
          <a:xfrm>
            <a:off x="4495799" y="1584714"/>
            <a:ext cx="4648201" cy="2834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22874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85800" y="3886200"/>
                <a:ext cx="7162800" cy="281940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𝑑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400" dirty="0" smtClean="0"/>
                  <a:t> : diameter </a:t>
                </a:r>
                <a:r>
                  <a:rPr lang="en-US" sz="2400" dirty="0" err="1" smtClean="0"/>
                  <a:t>mula</a:t>
                </a:r>
                <a:r>
                  <a:rPr lang="en-US" sz="2400" dirty="0" smtClean="0"/>
                  <a:t> (mm)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𝑑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sz="2400" dirty="0" smtClean="0"/>
                  <a:t> : diameter </a:t>
                </a:r>
                <a:r>
                  <a:rPr lang="en-US" sz="2400" dirty="0" err="1" smtClean="0"/>
                  <a:t>akhir</a:t>
                </a:r>
                <a:r>
                  <a:rPr lang="en-US" sz="2400" dirty="0" smtClean="0"/>
                  <a:t> (mm)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𝑙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en-US" sz="2400" dirty="0" smtClean="0"/>
                  <a:t> : </a:t>
                </a:r>
                <a:r>
                  <a:rPr lang="en-US" sz="2400" dirty="0" err="1" smtClean="0"/>
                  <a:t>panjang</a:t>
                </a:r>
                <a:r>
                  <a:rPr lang="en-US" sz="2400" dirty="0" smtClean="0"/>
                  <a:t> </a:t>
                </a:r>
                <a:r>
                  <a:rPr lang="en-US" sz="2400" dirty="0" err="1" smtClean="0"/>
                  <a:t>pemotongan</a:t>
                </a:r>
                <a:r>
                  <a:rPr lang="en-US" sz="2400" dirty="0" smtClean="0"/>
                  <a:t> (mm)</a:t>
                </a:r>
              </a:p>
              <a:p>
                <a:pPr marL="0" indent="0">
                  <a:buNone/>
                </a:pPr>
                <a:r>
                  <a:rPr lang="en-US" sz="2400" dirty="0" smtClean="0"/>
                  <a:t>a : </a:t>
                </a:r>
                <a:r>
                  <a:rPr lang="en-US" sz="2400" dirty="0" err="1" smtClean="0"/>
                  <a:t>kedalaman</a:t>
                </a:r>
                <a:r>
                  <a:rPr lang="en-US" sz="2400" dirty="0" smtClean="0"/>
                  <a:t> </a:t>
                </a:r>
                <a:r>
                  <a:rPr lang="en-US" sz="2400" dirty="0" err="1" smtClean="0"/>
                  <a:t>potong</a:t>
                </a:r>
                <a:r>
                  <a:rPr lang="en-US" sz="2400" dirty="0" smtClean="0"/>
                  <a:t> (mm)</a:t>
                </a:r>
              </a:p>
              <a:p>
                <a:pPr marL="0" indent="0">
                  <a:buNone/>
                </a:pPr>
                <a:r>
                  <a:rPr lang="en-US" sz="2400" dirty="0" smtClean="0"/>
                  <a:t>f : </a:t>
                </a:r>
                <a:r>
                  <a:rPr lang="en-US" sz="2400" dirty="0" err="1" smtClean="0"/>
                  <a:t>gerak</a:t>
                </a:r>
                <a:r>
                  <a:rPr lang="en-US" sz="2400" dirty="0" smtClean="0"/>
                  <a:t> </a:t>
                </a:r>
                <a:r>
                  <a:rPr lang="en-US" sz="2400" dirty="0" err="1" smtClean="0"/>
                  <a:t>makan</a:t>
                </a:r>
                <a:r>
                  <a:rPr lang="en-US" sz="2400" dirty="0" smtClean="0"/>
                  <a:t> (mm/</a:t>
                </a:r>
                <a:r>
                  <a:rPr lang="en-US" sz="2400" dirty="0" err="1" smtClean="0"/>
                  <a:t>putaran</a:t>
                </a:r>
                <a:r>
                  <a:rPr lang="en-US" sz="2400" dirty="0" smtClean="0"/>
                  <a:t>)</a:t>
                </a:r>
              </a:p>
              <a:p>
                <a:pPr marL="0" indent="0">
                  <a:buNone/>
                </a:pPr>
                <a:r>
                  <a:rPr lang="en-US" sz="2400" dirty="0" smtClean="0"/>
                  <a:t>n : </a:t>
                </a:r>
                <a:r>
                  <a:rPr lang="en-US" sz="2400" dirty="0" err="1" smtClean="0"/>
                  <a:t>putaran</a:t>
                </a:r>
                <a:r>
                  <a:rPr lang="en-US" sz="2400" dirty="0" smtClean="0"/>
                  <a:t> </a:t>
                </a:r>
                <a:r>
                  <a:rPr lang="en-US" sz="2400" dirty="0" err="1" smtClean="0"/>
                  <a:t>poros</a:t>
                </a:r>
                <a:r>
                  <a:rPr lang="en-US" sz="2400" dirty="0" smtClean="0"/>
                  <a:t> </a:t>
                </a:r>
                <a:r>
                  <a:rPr lang="en-US" sz="2400" dirty="0" err="1" smtClean="0"/>
                  <a:t>utama</a:t>
                </a:r>
                <a:r>
                  <a:rPr lang="en-US" sz="2400" dirty="0" smtClean="0"/>
                  <a:t> (</a:t>
                </a:r>
                <a:r>
                  <a:rPr lang="en-US" sz="2400" dirty="0" err="1" smtClean="0"/>
                  <a:t>putaran</a:t>
                </a:r>
                <a:r>
                  <a:rPr lang="en-US" sz="2400" dirty="0" smtClean="0"/>
                  <a:t>/</a:t>
                </a:r>
                <a:r>
                  <a:rPr lang="en-US" sz="2400" dirty="0" err="1" smtClean="0"/>
                  <a:t>menit</a:t>
                </a:r>
                <a:r>
                  <a:rPr lang="en-US" sz="2400" dirty="0" smtClean="0"/>
                  <a:t>)</a:t>
                </a:r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5800" y="3886200"/>
                <a:ext cx="7162800" cy="2819400"/>
              </a:xfrm>
              <a:blipFill rotWithShape="1">
                <a:blip r:embed="rId2"/>
                <a:stretch>
                  <a:fillRect l="-1362" t="-17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39698"/>
            <a:ext cx="6233379" cy="3657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32256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28600" y="533400"/>
                <a:ext cx="8229600" cy="5791200"/>
              </a:xfrm>
            </p:spPr>
            <p:txBody>
              <a:bodyPr>
                <a:normAutofit/>
              </a:bodyPr>
              <a:lstStyle/>
              <a:p>
                <a:pPr>
                  <a:buFontTx/>
                  <a:buChar char="-"/>
                </a:pPr>
                <a:r>
                  <a:rPr lang="en-US" sz="2400" dirty="0" smtClean="0"/>
                  <a:t>Kecepatan </a:t>
                </a:r>
                <a:r>
                  <a:rPr lang="en-US" sz="2400" dirty="0" err="1" smtClean="0"/>
                  <a:t>Potong</a:t>
                </a:r>
                <a:endParaRPr lang="en-US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𝒗</m:t>
                      </m:r>
                      <m:r>
                        <a:rPr lang="en-US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l-GR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l-GR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𝝅</m:t>
                          </m:r>
                          <m:r>
                            <a:rPr lang="en-US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𝒅𝒏</m:t>
                          </m:r>
                        </m:num>
                        <m:den>
                          <m:r>
                            <a:rPr lang="en-US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𝟏𝟎𝟎𝟎</m:t>
                          </m:r>
                        </m:den>
                      </m:f>
                    </m:oMath>
                  </m:oMathPara>
                </a14:m>
                <a:endParaRPr lang="en-US" b="1" i="1" dirty="0">
                  <a:solidFill>
                    <a:prstClr val="black"/>
                  </a:solidFill>
                </a:endParaRPr>
              </a:p>
              <a:p>
                <a:pPr marL="0" indent="0">
                  <a:buNone/>
                </a:pPr>
                <a:r>
                  <a:rPr lang="en-US" sz="2400" dirty="0" smtClean="0"/>
                  <a:t>	d : diameter rata </a:t>
                </a:r>
                <a:r>
                  <a:rPr lang="en-US" sz="2400" dirty="0" err="1" smtClean="0"/>
                  <a:t>rata</a:t>
                </a:r>
                <a:r>
                  <a:rPr lang="en-US" sz="2400" dirty="0" smtClean="0"/>
                  <a:t> </a:t>
                </a:r>
                <a:r>
                  <a:rPr lang="en-US" sz="2400" dirty="0" err="1" smtClean="0"/>
                  <a:t>benda</a:t>
                </a:r>
                <a:r>
                  <a:rPr lang="en-US" sz="2400" dirty="0" smtClean="0"/>
                  <a:t> </a:t>
                </a:r>
                <a:r>
                  <a:rPr lang="en-US" sz="2400" dirty="0" err="1" smtClean="0"/>
                  <a:t>kerja</a:t>
                </a:r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r>
                      <a:rPr lang="en-US" sz="2400" b="0" i="0" smtClean="0">
                        <a:latin typeface="Cambria Math"/>
                      </a:rPr>
                      <m:t>(</m:t>
                    </m:r>
                    <m:f>
                      <m:fPr>
                        <m:ctrlPr>
                          <a:rPr lang="en-US" sz="2400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/>
                              </a:rPr>
                              <m:t>𝑑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400" b="0" i="1" smtClean="0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4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/>
                              </a:rPr>
                              <m:t>𝑑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US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400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 smtClean="0"/>
                  <a:t> mm</a:t>
                </a:r>
              </a:p>
              <a:p>
                <a:pPr>
                  <a:buFontTx/>
                  <a:buChar char="-"/>
                </a:pPr>
                <a:r>
                  <a:rPr lang="en-US" sz="2400" dirty="0" err="1" smtClean="0"/>
                  <a:t>Kecepatan</a:t>
                </a:r>
                <a:r>
                  <a:rPr lang="en-US" sz="2400" dirty="0" smtClean="0"/>
                  <a:t> </a:t>
                </a:r>
                <a:r>
                  <a:rPr lang="en-US" sz="2400" dirty="0" err="1" smtClean="0"/>
                  <a:t>makan</a:t>
                </a:r>
                <a:endParaRPr lang="en-US" sz="2400" dirty="0" smtClean="0"/>
              </a:p>
              <a:p>
                <a:pPr marL="0" indent="0">
                  <a:buNone/>
                </a:pPr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𝒇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𝒇</m:t>
                    </m:r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𝒏</m:t>
                    </m:r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 (</m:t>
                    </m:r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𝒎𝒎</m:t>
                    </m:r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/</m:t>
                    </m:r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𝒎𝒆𝒏𝒊𝒕</m:t>
                    </m:r>
                  </m:oMath>
                </a14:m>
                <a:r>
                  <a:rPr lang="en-US" sz="2400" b="1" dirty="0" smtClean="0">
                    <a:solidFill>
                      <a:srgbClr val="FF0000"/>
                    </a:solidFill>
                  </a:rPr>
                  <a:t>)</a:t>
                </a:r>
              </a:p>
              <a:p>
                <a:pPr marL="0" indent="0">
                  <a:buNone/>
                </a:pPr>
                <a:endParaRPr lang="en-US" sz="2400" dirty="0"/>
              </a:p>
              <a:p>
                <a:pPr>
                  <a:buFontTx/>
                  <a:buChar char="-"/>
                </a:pPr>
                <a:r>
                  <a:rPr lang="en-US" sz="2400" dirty="0" err="1" smtClean="0"/>
                  <a:t>Waktu</a:t>
                </a:r>
                <a:r>
                  <a:rPr lang="en-US" sz="2400" dirty="0" smtClean="0"/>
                  <a:t> </a:t>
                </a:r>
                <a:r>
                  <a:rPr lang="en-US" sz="2400" dirty="0" err="1" smtClean="0"/>
                  <a:t>pemotongan</a:t>
                </a:r>
                <a:endParaRPr lang="en-US" sz="240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𝒕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𝒄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𝒍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𝒄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𝒇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b="1" dirty="0" smtClean="0">
                    <a:solidFill>
                      <a:srgbClr val="FF0000"/>
                    </a:solidFill>
                  </a:rPr>
                  <a:t> (</a:t>
                </a:r>
                <a:r>
                  <a:rPr lang="en-US" sz="2400" b="1" dirty="0" err="1" smtClean="0">
                    <a:solidFill>
                      <a:srgbClr val="FF0000"/>
                    </a:solidFill>
                  </a:rPr>
                  <a:t>menit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)</a:t>
                </a:r>
              </a:p>
              <a:p>
                <a:pPr marL="0" indent="0">
                  <a:buNone/>
                </a:pPr>
                <a:endParaRPr lang="en-US" sz="2400" dirty="0" smtClean="0"/>
              </a:p>
              <a:p>
                <a:pPr marL="0" indent="0">
                  <a:buNone/>
                </a:pPr>
                <a:endParaRPr lang="en-US" sz="2400" dirty="0" smtClean="0"/>
              </a:p>
              <a:p>
                <a:pPr marL="0" indent="0">
                  <a:buNone/>
                </a:pPr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33400"/>
                <a:ext cx="8229600" cy="5791200"/>
              </a:xfrm>
              <a:blipFill rotWithShape="1">
                <a:blip r:embed="rId2"/>
                <a:stretch>
                  <a:fillRect l="-1185" t="-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5377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Perencanaan</a:t>
            </a:r>
            <a:r>
              <a:rPr lang="en-US" dirty="0" smtClean="0"/>
              <a:t> Proses </a:t>
            </a:r>
            <a:r>
              <a:rPr lang="en-US" dirty="0" err="1" smtClean="0"/>
              <a:t>Bubut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dirty="0" smtClean="0"/>
              <a:t>Material </a:t>
            </a:r>
            <a:r>
              <a:rPr lang="en-US" dirty="0" err="1" smtClean="0"/>
              <a:t>Pahat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Pemilihan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Pencekaman</a:t>
            </a:r>
            <a:r>
              <a:rPr lang="en-US" dirty="0" smtClean="0"/>
              <a:t> Benda </a:t>
            </a:r>
            <a:r>
              <a:rPr lang="en-US" dirty="0" err="1" smtClean="0"/>
              <a:t>Kerja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Penentuan</a:t>
            </a:r>
            <a:r>
              <a:rPr lang="en-US" dirty="0" smtClean="0"/>
              <a:t> </a:t>
            </a:r>
            <a:r>
              <a:rPr lang="en-US" dirty="0" err="1" smtClean="0"/>
              <a:t>Langkah</a:t>
            </a:r>
            <a:r>
              <a:rPr lang="en-US" dirty="0" smtClean="0"/>
              <a:t> </a:t>
            </a:r>
            <a:r>
              <a:rPr lang="en-US" dirty="0" err="1"/>
              <a:t>K</a:t>
            </a:r>
            <a:r>
              <a:rPr lang="en-US" dirty="0" err="1" smtClean="0"/>
              <a:t>erja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72591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Material </a:t>
            </a:r>
            <a:r>
              <a:rPr lang="en-US" dirty="0" err="1" smtClean="0"/>
              <a:t>Pahat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err="1" smtClean="0"/>
              <a:t>Pahat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nantinya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yang </a:t>
            </a:r>
            <a:r>
              <a:rPr lang="en-US" dirty="0" err="1" smtClean="0"/>
              <a:t>berkualitas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ekonomis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>
              <a:buFontTx/>
              <a:buChar char="-"/>
            </a:pPr>
            <a:r>
              <a:rPr lang="en-US" dirty="0" err="1" smtClean="0"/>
              <a:t>Kekerasan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Ketahanan</a:t>
            </a:r>
            <a:r>
              <a:rPr lang="en-US" dirty="0" smtClean="0"/>
              <a:t> </a:t>
            </a:r>
            <a:r>
              <a:rPr lang="en-US" dirty="0" err="1" smtClean="0"/>
              <a:t>pahat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temperatur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(hot hardness)</a:t>
            </a:r>
          </a:p>
          <a:p>
            <a:pPr>
              <a:buFontTx/>
              <a:buChar char="-"/>
            </a:pPr>
            <a:r>
              <a:rPr lang="en-US" dirty="0" err="1" smtClean="0"/>
              <a:t>Ketangguhan</a:t>
            </a:r>
            <a:r>
              <a:rPr lang="en-US" dirty="0" smtClean="0"/>
              <a:t> (toughness),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tahan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beban</a:t>
            </a:r>
            <a:r>
              <a:rPr lang="en-US" dirty="0" smtClean="0"/>
              <a:t> </a:t>
            </a:r>
            <a:r>
              <a:rPr lang="en-US" dirty="0" err="1" smtClean="0"/>
              <a:t>kejut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Ketahanan</a:t>
            </a:r>
            <a:r>
              <a:rPr lang="en-US" dirty="0" smtClean="0"/>
              <a:t> </a:t>
            </a:r>
            <a:r>
              <a:rPr lang="en-US" dirty="0" err="1" smtClean="0"/>
              <a:t>aus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93634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Arial"/>
              </a:rPr>
              <a:t>Material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pahat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dari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baja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karbon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baja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dengan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kandungan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karbon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1,05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%) 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pada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saat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ini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sudah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jarang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digunakan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untuk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proses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pemesinan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, </a:t>
            </a:r>
            <a:r>
              <a:rPr lang="fi-FI" dirty="0" smtClean="0">
                <a:solidFill>
                  <a:srgbClr val="000000"/>
                </a:solidFill>
                <a:latin typeface="Arial"/>
              </a:rPr>
              <a:t>karena </a:t>
            </a:r>
            <a:r>
              <a:rPr lang="fi-FI" dirty="0">
                <a:solidFill>
                  <a:srgbClr val="000000"/>
                </a:solidFill>
                <a:latin typeface="Arial"/>
              </a:rPr>
              <a:t>bahan ini tidak tahan panas (melunak pada suhu </a:t>
            </a:r>
            <a:r>
              <a:rPr lang="fi-FI" dirty="0" smtClean="0">
                <a:solidFill>
                  <a:srgbClr val="000000"/>
                </a:solidFill>
                <a:latin typeface="Arial"/>
              </a:rPr>
              <a:t>300-500 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F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).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Arial"/>
              </a:rPr>
              <a:t>Baja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karbon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ini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sekarang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hanya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digunakan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untuk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kikir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bilah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gergaji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dan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pahat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tangan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. 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Arial"/>
              </a:rPr>
              <a:t>Material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pahat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dari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HSS (</a:t>
            </a:r>
            <a:r>
              <a:rPr lang="en-US" i="1" dirty="0">
                <a:solidFill>
                  <a:srgbClr val="000000"/>
                </a:solidFill>
                <a:latin typeface="Arial"/>
              </a:rPr>
              <a:t>High Speed Steel)  </a:t>
            </a:r>
            <a:r>
              <a:rPr lang="en-US" i="1" dirty="0" err="1">
                <a:solidFill>
                  <a:srgbClr val="000000"/>
                </a:solidFill>
                <a:latin typeface="Arial"/>
              </a:rPr>
              <a:t>dapat</a:t>
            </a:r>
            <a:r>
              <a:rPr lang="en-US" i="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Arial"/>
              </a:rPr>
              <a:t>dipilih</a:t>
            </a:r>
            <a:r>
              <a:rPr lang="en-US" i="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Arial"/>
              </a:rPr>
              <a:t>jenis</a:t>
            </a:r>
            <a:r>
              <a:rPr lang="en-US" i="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i="1" dirty="0" smtClean="0">
                <a:solidFill>
                  <a:srgbClr val="000000"/>
                </a:solidFill>
                <a:latin typeface="Arial"/>
              </a:rPr>
              <a:t>M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atau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T.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Jenis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M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berarti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pahat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HSS yang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mengandung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unsur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Arial"/>
              </a:rPr>
              <a:t>Molibdenum</a:t>
            </a:r>
            <a:r>
              <a:rPr lang="en-US" i="1" dirty="0">
                <a:solidFill>
                  <a:srgbClr val="000000"/>
                </a:solidFill>
                <a:latin typeface="Arial"/>
              </a:rPr>
              <a:t>, </a:t>
            </a:r>
            <a:r>
              <a:rPr lang="en-US" i="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de-DE" dirty="0" smtClean="0">
                <a:solidFill>
                  <a:srgbClr val="000000"/>
                </a:solidFill>
                <a:latin typeface="Arial"/>
              </a:rPr>
              <a:t>dan </a:t>
            </a:r>
            <a:r>
              <a:rPr lang="de-DE" dirty="0">
                <a:solidFill>
                  <a:srgbClr val="000000"/>
                </a:solidFill>
                <a:latin typeface="Arial"/>
              </a:rPr>
              <a:t>jenis T berarti pahat HSS yang mengandung unsur </a:t>
            </a:r>
            <a:r>
              <a:rPr lang="de-DE" i="1" dirty="0">
                <a:solidFill>
                  <a:srgbClr val="000000"/>
                </a:solidFill>
                <a:latin typeface="Arial"/>
              </a:rPr>
              <a:t>Tungsten. </a:t>
            </a:r>
          </a:p>
        </p:txBody>
      </p:sp>
    </p:spTree>
    <p:extLst>
      <p:ext uri="{BB962C8B-B14F-4D97-AF65-F5344CB8AC3E}">
        <p14:creationId xmlns:p14="http://schemas.microsoft.com/office/powerpoint/2010/main" val="30454845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04800"/>
            <a:ext cx="5822514" cy="34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3400" y="4038600"/>
            <a:ext cx="7696200" cy="21250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Arial"/>
              </a:rPr>
              <a:t>Pahat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dari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HSS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biasanya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dipilih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jika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pada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proses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pemesinan</a:t>
            </a:r>
            <a:endParaRPr lang="en-US" dirty="0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Arial"/>
              </a:rPr>
              <a:t>sering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terjadi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beban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kejut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atau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proses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pemesinan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yang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sering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dilakukan</a:t>
            </a:r>
            <a:endParaRPr lang="en-US" dirty="0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Arial"/>
              </a:rPr>
              <a:t>interupsi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terputus-putus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). Hal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tersebut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misalnya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membubut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benda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segi</a:t>
            </a:r>
            <a:endParaRPr lang="en-US" dirty="0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Arial"/>
              </a:rPr>
              <a:t>empat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menjadi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silinder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membubut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bahan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benda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kerja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hasil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proses</a:t>
            </a:r>
          </a:p>
          <a:p>
            <a:pPr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Arial"/>
              </a:rPr>
              <a:t>penuangan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membubut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eksentris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(proses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pengasarannya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).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43978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85800"/>
            <a:ext cx="8229600" cy="4525963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en-US" sz="2400" dirty="0" err="1">
                <a:solidFill>
                  <a:srgbClr val="000000"/>
                </a:solidFill>
                <a:latin typeface="Arial"/>
              </a:rPr>
              <a:t>Pahat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dari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karbida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dibagi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dalam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dua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kelompok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tergantung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penggunaannya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Bila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digunakan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untuk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benda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kerja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besi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tuang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yang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tidak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liat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dinamakan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i="1" dirty="0">
                <a:solidFill>
                  <a:srgbClr val="000000"/>
                </a:solidFill>
                <a:latin typeface="Arial"/>
              </a:rPr>
              <a:t>cast iron cutting grade . </a:t>
            </a:r>
            <a:r>
              <a:rPr lang="en-US" sz="2400" i="1" dirty="0" err="1">
                <a:solidFill>
                  <a:srgbClr val="000000"/>
                </a:solidFill>
                <a:latin typeface="Arial"/>
              </a:rPr>
              <a:t>Pahat</a:t>
            </a:r>
            <a:r>
              <a:rPr lang="en-US" sz="2400" i="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i="1" dirty="0" err="1">
                <a:solidFill>
                  <a:srgbClr val="000000"/>
                </a:solidFill>
                <a:latin typeface="Arial"/>
              </a:rPr>
              <a:t>jenis</a:t>
            </a:r>
            <a:r>
              <a:rPr lang="en-US" sz="2400" i="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i="1" dirty="0" err="1">
                <a:solidFill>
                  <a:srgbClr val="000000"/>
                </a:solidFill>
                <a:latin typeface="Arial"/>
              </a:rPr>
              <a:t>ini</a:t>
            </a:r>
            <a:r>
              <a:rPr lang="en-US" sz="2400" i="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i="1" dirty="0" err="1">
                <a:solidFill>
                  <a:srgbClr val="000000"/>
                </a:solidFill>
                <a:latin typeface="Arial"/>
              </a:rPr>
              <a:t>diberi</a:t>
            </a:r>
            <a:r>
              <a:rPr lang="en-US" sz="2400" i="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i="1" dirty="0" err="1">
                <a:solidFill>
                  <a:srgbClr val="000000"/>
                </a:solidFill>
                <a:latin typeface="Arial"/>
              </a:rPr>
              <a:t>kode</a:t>
            </a:r>
            <a:r>
              <a:rPr lang="en-US" sz="2400" i="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i="1" dirty="0" err="1">
                <a:solidFill>
                  <a:srgbClr val="000000"/>
                </a:solidFill>
                <a:latin typeface="Arial"/>
              </a:rPr>
              <a:t>huruf</a:t>
            </a:r>
            <a:r>
              <a:rPr lang="en-US" sz="2400" i="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i="1" dirty="0" smtClean="0">
                <a:solidFill>
                  <a:srgbClr val="000000"/>
                </a:solidFill>
                <a:latin typeface="Arial"/>
              </a:rPr>
              <a:t>K 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(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atau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C1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sampai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C4)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dan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kode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warna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merah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. </a:t>
            </a:r>
            <a:endParaRPr lang="en-US" sz="2400" dirty="0" smtClean="0">
              <a:solidFill>
                <a:srgbClr val="000000"/>
              </a:solidFill>
              <a:latin typeface="Arial"/>
            </a:endParaRPr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Apabila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digunakan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untuk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menyayat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baja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yang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liat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dinamakan</a:t>
            </a:r>
            <a:r>
              <a:rPr lang="en-US" sz="2400" i="1" dirty="0">
                <a:solidFill>
                  <a:srgbClr val="000000"/>
                </a:solidFill>
                <a:latin typeface="Arial"/>
              </a:rPr>
              <a:t> steel cutting grade. </a:t>
            </a:r>
            <a:r>
              <a:rPr lang="en-US" sz="2400" i="1" dirty="0" err="1">
                <a:solidFill>
                  <a:srgbClr val="000000"/>
                </a:solidFill>
                <a:latin typeface="Arial"/>
              </a:rPr>
              <a:t>Pahat</a:t>
            </a:r>
            <a:r>
              <a:rPr lang="en-US" sz="2400" i="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i="1" dirty="0" err="1">
                <a:solidFill>
                  <a:srgbClr val="000000"/>
                </a:solidFill>
                <a:latin typeface="Arial"/>
              </a:rPr>
              <a:t>jenis</a:t>
            </a:r>
            <a:r>
              <a:rPr lang="en-US" sz="2400" i="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i="1" dirty="0" err="1" smtClean="0">
                <a:solidFill>
                  <a:srgbClr val="000000"/>
                </a:solidFill>
                <a:latin typeface="Arial"/>
              </a:rPr>
              <a:t>ini</a:t>
            </a:r>
            <a:r>
              <a:rPr lang="en-US" sz="2400" i="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diberi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kode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huruf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P (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atau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C5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sampai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C8)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dan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kode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warna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biru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.</a:t>
            </a:r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Selain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kedua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jenis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tersebut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ada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pahat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karbida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yang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diberi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kode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huruf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M,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dan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kode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warna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kuning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Pahat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karbida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ini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digunakan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untuk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menyayat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berbagai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jenis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baja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besi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tuang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dan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non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ferro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yang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mempunyai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sifat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</a:rPr>
              <a:t>mampu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mesin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 yang </a:t>
            </a:r>
            <a:r>
              <a:rPr lang="en-US" sz="2400" dirty="0" err="1">
                <a:solidFill>
                  <a:srgbClr val="000000"/>
                </a:solidFill>
                <a:latin typeface="Arial"/>
              </a:rPr>
              <a:t>baik</a:t>
            </a:r>
            <a:r>
              <a:rPr lang="en-US" sz="2400" dirty="0">
                <a:solidFill>
                  <a:srgbClr val="000000"/>
                </a:solidFill>
                <a:latin typeface="Arial"/>
              </a:rPr>
              <a:t>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436860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81203" y="-982703"/>
            <a:ext cx="5715001" cy="8772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75410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266700"/>
            <a:ext cx="6629400" cy="1143000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Pencekaman</a:t>
            </a:r>
            <a:r>
              <a:rPr lang="en-US" sz="4000" dirty="0" smtClean="0"/>
              <a:t> Benda </a:t>
            </a:r>
            <a:r>
              <a:rPr lang="en-US" sz="4000" dirty="0" err="1" smtClean="0"/>
              <a:t>Kerja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6600" y="1371600"/>
            <a:ext cx="5410200" cy="4525963"/>
          </a:xfrm>
        </p:spPr>
        <p:txBody>
          <a:bodyPr>
            <a:normAutofit fontScale="55000" lnSpcReduction="20000"/>
          </a:bodyPr>
          <a:lstStyle/>
          <a:p>
            <a:r>
              <a:rPr lang="en-US" dirty="0">
                <a:solidFill>
                  <a:srgbClr val="000000"/>
                </a:solidFill>
                <a:latin typeface="Arial"/>
              </a:rPr>
              <a:t>a. </a:t>
            </a:r>
            <a:r>
              <a:rPr lang="en-US" b="1" i="1" dirty="0">
                <a:solidFill>
                  <a:srgbClr val="000000"/>
                </a:solidFill>
                <a:latin typeface="Arial"/>
              </a:rPr>
              <a:t>Collet, </a:t>
            </a:r>
            <a:r>
              <a:rPr lang="en-US" b="1" i="1" dirty="0" err="1">
                <a:solidFill>
                  <a:srgbClr val="000000"/>
                </a:solidFill>
                <a:latin typeface="Arial"/>
              </a:rPr>
              <a:t>digunakan</a:t>
            </a:r>
            <a:r>
              <a:rPr lang="en-US" b="1" i="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Arial"/>
              </a:rPr>
              <a:t>untuk</a:t>
            </a:r>
            <a:r>
              <a:rPr lang="en-US" b="1" i="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mencekam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benda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kerja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berbentuk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silindris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dengan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ukuran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sesuai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diameter </a:t>
            </a:r>
            <a:r>
              <a:rPr lang="en-US" i="1" dirty="0" smtClean="0">
                <a:solidFill>
                  <a:srgbClr val="000000"/>
                </a:solidFill>
                <a:latin typeface="Arial"/>
              </a:rPr>
              <a:t>collet.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Pencekaman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dengan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cara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ini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tidak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akan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meninggalkan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bekas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pada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permukaan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benda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kerja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. </a:t>
            </a:r>
          </a:p>
          <a:p>
            <a:r>
              <a:rPr lang="de-DE" dirty="0">
                <a:solidFill>
                  <a:srgbClr val="000000"/>
                </a:solidFill>
                <a:latin typeface="Arial"/>
              </a:rPr>
              <a:t>b. </a:t>
            </a:r>
            <a:r>
              <a:rPr lang="de-DE" b="1" dirty="0">
                <a:solidFill>
                  <a:srgbClr val="000000"/>
                </a:solidFill>
                <a:latin typeface="Arial Black"/>
              </a:rPr>
              <a:t>Cekam rahang empat </a:t>
            </a:r>
            <a:r>
              <a:rPr lang="de-DE" b="1" dirty="0">
                <a:solidFill>
                  <a:srgbClr val="000000"/>
                </a:solidFill>
                <a:latin typeface="Arial"/>
              </a:rPr>
              <a:t>(</a:t>
            </a:r>
            <a:r>
              <a:rPr lang="de-DE" b="1" dirty="0" smtClean="0">
                <a:solidFill>
                  <a:srgbClr val="000000"/>
                </a:solidFill>
                <a:latin typeface="Arial"/>
              </a:rPr>
              <a:t>untuk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benda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kerja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tidak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silindris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) .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Alat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pencekam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ini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masing-masing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rahangnya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bisa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diatur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sendirisendiri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sehingga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mudah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dalam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mencekam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benda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kerja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yang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tidak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silindris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. </a:t>
            </a:r>
          </a:p>
          <a:p>
            <a:r>
              <a:rPr lang="sv-SE" dirty="0">
                <a:solidFill>
                  <a:srgbClr val="000000"/>
                </a:solidFill>
                <a:latin typeface="Arial"/>
              </a:rPr>
              <a:t>c. </a:t>
            </a:r>
            <a:r>
              <a:rPr lang="sv-SE" b="1" dirty="0">
                <a:solidFill>
                  <a:srgbClr val="000000"/>
                </a:solidFill>
                <a:latin typeface="Arial Black"/>
              </a:rPr>
              <a:t>Cekam rahang tiga</a:t>
            </a:r>
            <a:r>
              <a:rPr lang="sv-SE" b="1" dirty="0">
                <a:solidFill>
                  <a:srgbClr val="000000"/>
                </a:solidFill>
                <a:latin typeface="Arial"/>
              </a:rPr>
              <a:t> (</a:t>
            </a:r>
            <a:r>
              <a:rPr lang="sv-SE" b="1" dirty="0" smtClean="0">
                <a:solidFill>
                  <a:srgbClr val="000000"/>
                </a:solidFill>
                <a:latin typeface="Arial"/>
              </a:rPr>
              <a:t>untuk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benda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silindris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).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Alat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pencekam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sv-SE" dirty="0" smtClean="0">
                <a:solidFill>
                  <a:srgbClr val="000000"/>
                </a:solidFill>
                <a:latin typeface="Arial"/>
              </a:rPr>
              <a:t>ini </a:t>
            </a:r>
            <a:r>
              <a:rPr lang="sv-SE" dirty="0">
                <a:solidFill>
                  <a:srgbClr val="000000"/>
                </a:solidFill>
                <a:latin typeface="Arial"/>
              </a:rPr>
              <a:t>tiga buah rahangnya </a:t>
            </a:r>
            <a:r>
              <a:rPr lang="sv-SE" dirty="0" smtClean="0">
                <a:solidFill>
                  <a:srgbClr val="000000"/>
                </a:solidFill>
                <a:latin typeface="Arial"/>
              </a:rPr>
              <a:t>bergerak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bersama-sama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menuju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sumbu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cekam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apabila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salah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satu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 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    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rahangnya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digerakkan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.</a:t>
            </a:r>
          </a:p>
          <a:p>
            <a:r>
              <a:rPr lang="de-DE" dirty="0">
                <a:solidFill>
                  <a:srgbClr val="000000"/>
                </a:solidFill>
                <a:latin typeface="Arial"/>
              </a:rPr>
              <a:t>d. </a:t>
            </a:r>
            <a:r>
              <a:rPr lang="de-DE" b="1" i="1" dirty="0">
                <a:solidFill>
                  <a:srgbClr val="000000"/>
                </a:solidFill>
                <a:latin typeface="Arial"/>
              </a:rPr>
              <a:t>Face plate, digunakan untuk </a:t>
            </a:r>
            <a:r>
              <a:rPr lang="fi-FI" dirty="0" smtClean="0">
                <a:solidFill>
                  <a:srgbClr val="000000"/>
                </a:solidFill>
                <a:latin typeface="Arial"/>
              </a:rPr>
              <a:t>menjepit </a:t>
            </a:r>
            <a:r>
              <a:rPr lang="fi-FI" dirty="0">
                <a:solidFill>
                  <a:srgbClr val="000000"/>
                </a:solidFill>
                <a:latin typeface="Arial"/>
              </a:rPr>
              <a:t>benda kerja pada </a:t>
            </a:r>
            <a:r>
              <a:rPr lang="fi-FI" dirty="0" smtClean="0">
                <a:solidFill>
                  <a:srgbClr val="000000"/>
                </a:solidFill>
                <a:latin typeface="Arial"/>
              </a:rPr>
              <a:t>suatu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permukaan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plat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dengan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baut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pengikat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yang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dipasang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pada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</a:rPr>
              <a:t>alur</a:t>
            </a:r>
            <a:r>
              <a:rPr lang="en-US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T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99" y="533400"/>
            <a:ext cx="2556785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0725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793</Words>
  <Application>Microsoft Office PowerPoint</Application>
  <PresentationFormat>On-screen Show (4:3)</PresentationFormat>
  <Paragraphs>83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MESIN BUBUT</vt:lpstr>
      <vt:lpstr>PROSES BUBUT</vt:lpstr>
      <vt:lpstr>PowerPoint Presentation</vt:lpstr>
      <vt:lpstr>PROSES BUBUT</vt:lpstr>
      <vt:lpstr>Parameter Utama Pada Mesin Bubut</vt:lpstr>
      <vt:lpstr>Kecepatan Putar</vt:lpstr>
      <vt:lpstr>Gerak Makan (Feed)</vt:lpstr>
      <vt:lpstr>PowerPoint Presentation</vt:lpstr>
      <vt:lpstr>Kedalaman Potong</vt:lpstr>
      <vt:lpstr>Proses Proses Pemesinan pada Mesin Bubut</vt:lpstr>
      <vt:lpstr>Pahat Bubut</vt:lpstr>
      <vt:lpstr>PowerPoint Presentation</vt:lpstr>
      <vt:lpstr>Geometri Pahat Sisipan</vt:lpstr>
      <vt:lpstr>Pahat Tangan Kanan dan Kiri</vt:lpstr>
      <vt:lpstr>PowerPoint Presentation</vt:lpstr>
      <vt:lpstr>PowerPoint Presentation</vt:lpstr>
      <vt:lpstr>PowerPoint Presentation</vt:lpstr>
      <vt:lpstr>Perencanaan Proses Bubut</vt:lpstr>
      <vt:lpstr>Material Pahat</vt:lpstr>
      <vt:lpstr>PowerPoint Presentation</vt:lpstr>
      <vt:lpstr>PowerPoint Presentation</vt:lpstr>
      <vt:lpstr>PowerPoint Presentation</vt:lpstr>
      <vt:lpstr>PowerPoint Presentation</vt:lpstr>
      <vt:lpstr>Pencekaman Benda Kerja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didi123</dc:creator>
  <cp:lastModifiedBy>didi123</cp:lastModifiedBy>
  <cp:revision>14</cp:revision>
  <dcterms:created xsi:type="dcterms:W3CDTF">2014-09-29T10:05:35Z</dcterms:created>
  <dcterms:modified xsi:type="dcterms:W3CDTF">2014-10-29T01:47:39Z</dcterms:modified>
</cp:coreProperties>
</file>