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2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82C0DF6-3630-49DB-8E90-BFA113C34B4A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B88C004-C65A-4886-BE75-FB2E9E1CCB67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spc="-5" dirty="0">
                <a:latin typeface="Times New Roman"/>
                <a:cs typeface="Times New Roman"/>
              </a:rPr>
              <a:t>TUTORIAL  MICROSOFT</a:t>
            </a:r>
            <a:r>
              <a:rPr lang="en-US" b="1" spc="-45" dirty="0">
                <a:latin typeface="Times New Roman"/>
                <a:cs typeface="Times New Roman"/>
              </a:rPr>
              <a:t> </a:t>
            </a:r>
            <a:r>
              <a:rPr lang="en-US" b="1" spc="-5" dirty="0">
                <a:latin typeface="Times New Roman"/>
                <a:cs typeface="Times New Roman"/>
              </a:rPr>
              <a:t>WINDOWS</a:t>
            </a:r>
            <a:br>
              <a:rPr lang="en-US" dirty="0">
                <a:latin typeface="Times New Roman"/>
                <a:cs typeface="Times New Roman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400" b="1" dirty="0" err="1"/>
              <a:t>Sistem</a:t>
            </a:r>
            <a:r>
              <a:rPr lang="en-US" sz="1400" b="1" dirty="0"/>
              <a:t> </a:t>
            </a:r>
            <a:r>
              <a:rPr lang="en-US" sz="1400" b="1" dirty="0" err="1"/>
              <a:t>Operasi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084735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533400"/>
          </a:xfrm>
        </p:spPr>
        <p:txBody>
          <a:bodyPr>
            <a:noAutofit/>
          </a:bodyPr>
          <a:lstStyle/>
          <a:p>
            <a:r>
              <a:rPr lang="en-US" sz="3000" b="1" dirty="0"/>
              <a:t>Desktop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990600" y="1295400"/>
            <a:ext cx="7162800" cy="5301417"/>
            <a:chOff x="1447800" y="1295400"/>
            <a:chExt cx="5486400" cy="4442461"/>
          </a:xfrm>
        </p:grpSpPr>
        <p:sp>
          <p:nvSpPr>
            <p:cNvPr id="6" name="object 43"/>
            <p:cNvSpPr/>
            <p:nvPr/>
          </p:nvSpPr>
          <p:spPr>
            <a:xfrm>
              <a:off x="1447800" y="1295400"/>
              <a:ext cx="5486400" cy="41148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44"/>
            <p:cNvSpPr txBox="1"/>
            <p:nvPr/>
          </p:nvSpPr>
          <p:spPr>
            <a:xfrm>
              <a:off x="2673485" y="5570220"/>
              <a:ext cx="3080733" cy="167641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300" b="1" spc="-5" dirty="0" err="1">
                  <a:latin typeface="Arial" panose="020B0604020202020204" pitchFamily="34" charset="0"/>
                  <a:cs typeface="Arial" panose="020B0604020202020204" pitchFamily="34" charset="0"/>
                </a:rPr>
                <a:t>Gambar</a:t>
              </a:r>
              <a:r>
                <a:rPr sz="1300" b="1" spc="-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sz="1300" b="1" dirty="0">
                  <a:latin typeface="Arial" panose="020B0604020202020204" pitchFamily="34" charset="0"/>
                  <a:cs typeface="Arial" panose="020B0604020202020204" pitchFamily="34" charset="0"/>
                </a:rPr>
                <a:t>1. Desktop </a:t>
              </a:r>
              <a:r>
                <a:rPr sz="1300" b="1" spc="-5" dirty="0">
                  <a:latin typeface="Arial" panose="020B0604020202020204" pitchFamily="34" charset="0"/>
                  <a:cs typeface="Arial" panose="020B0604020202020204" pitchFamily="34" charset="0"/>
                </a:rPr>
                <a:t>Luna </a:t>
              </a:r>
              <a:r>
                <a:rPr sz="1300" b="1" dirty="0">
                  <a:latin typeface="Arial" panose="020B0604020202020204" pitchFamily="34" charset="0"/>
                  <a:cs typeface="Arial" panose="020B0604020202020204" pitchFamily="34" charset="0"/>
                </a:rPr>
                <a:t>Windows </a:t>
              </a:r>
              <a:r>
                <a:rPr sz="1300" b="1" spc="-5" dirty="0">
                  <a:latin typeface="Arial" panose="020B0604020202020204" pitchFamily="34" charset="0"/>
                  <a:cs typeface="Arial" panose="020B0604020202020204" pitchFamily="34" charset="0"/>
                </a:rPr>
                <a:t>XP</a:t>
              </a:r>
              <a:r>
                <a:rPr sz="1300" b="1" spc="-2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sz="1300" b="1" spc="-5" dirty="0">
                  <a:latin typeface="Arial" panose="020B0604020202020204" pitchFamily="34" charset="0"/>
                  <a:cs typeface="Arial" panose="020B0604020202020204" pitchFamily="34" charset="0"/>
                </a:rPr>
                <a:t>Profesional</a:t>
              </a:r>
              <a:endParaRPr sz="13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45"/>
            <p:cNvSpPr/>
            <p:nvPr/>
          </p:nvSpPr>
          <p:spPr>
            <a:xfrm>
              <a:off x="1905000" y="3528060"/>
              <a:ext cx="1655445" cy="281940"/>
            </a:xfrm>
            <a:custGeom>
              <a:avLst/>
              <a:gdLst/>
              <a:ahLst/>
              <a:cxnLst/>
              <a:rect l="l" t="t" r="r" b="b"/>
              <a:pathLst>
                <a:path w="1655445" h="281940">
                  <a:moveTo>
                    <a:pt x="1655063" y="176783"/>
                  </a:moveTo>
                  <a:lnTo>
                    <a:pt x="551687" y="176783"/>
                  </a:lnTo>
                  <a:lnTo>
                    <a:pt x="551687" y="281939"/>
                  </a:lnTo>
                  <a:lnTo>
                    <a:pt x="1655063" y="281939"/>
                  </a:lnTo>
                  <a:lnTo>
                    <a:pt x="1655063" y="176783"/>
                  </a:lnTo>
                  <a:close/>
                </a:path>
                <a:path w="1655445" h="281940">
                  <a:moveTo>
                    <a:pt x="275843" y="70103"/>
                  </a:moveTo>
                  <a:lnTo>
                    <a:pt x="0" y="141731"/>
                  </a:lnTo>
                  <a:lnTo>
                    <a:pt x="275843" y="211835"/>
                  </a:lnTo>
                  <a:lnTo>
                    <a:pt x="275843" y="176783"/>
                  </a:lnTo>
                  <a:lnTo>
                    <a:pt x="1655063" y="176783"/>
                  </a:lnTo>
                  <a:lnTo>
                    <a:pt x="1655063" y="106679"/>
                  </a:lnTo>
                  <a:lnTo>
                    <a:pt x="275843" y="106679"/>
                  </a:lnTo>
                  <a:lnTo>
                    <a:pt x="275843" y="70103"/>
                  </a:lnTo>
                  <a:close/>
                </a:path>
                <a:path w="1655445" h="281940">
                  <a:moveTo>
                    <a:pt x="1655063" y="0"/>
                  </a:moveTo>
                  <a:lnTo>
                    <a:pt x="551687" y="0"/>
                  </a:lnTo>
                  <a:lnTo>
                    <a:pt x="551687" y="106679"/>
                  </a:lnTo>
                  <a:lnTo>
                    <a:pt x="1655063" y="106679"/>
                  </a:lnTo>
                  <a:lnTo>
                    <a:pt x="16550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46"/>
            <p:cNvSpPr/>
            <p:nvPr/>
          </p:nvSpPr>
          <p:spPr>
            <a:xfrm>
              <a:off x="1905000" y="3528060"/>
              <a:ext cx="1655445" cy="281940"/>
            </a:xfrm>
            <a:custGeom>
              <a:avLst/>
              <a:gdLst/>
              <a:ahLst/>
              <a:cxnLst/>
              <a:rect l="l" t="t" r="r" b="b"/>
              <a:pathLst>
                <a:path w="1655445" h="281940">
                  <a:moveTo>
                    <a:pt x="551687" y="0"/>
                  </a:moveTo>
                  <a:lnTo>
                    <a:pt x="551687" y="106679"/>
                  </a:lnTo>
                  <a:lnTo>
                    <a:pt x="275843" y="106679"/>
                  </a:lnTo>
                  <a:lnTo>
                    <a:pt x="275843" y="70103"/>
                  </a:lnTo>
                  <a:lnTo>
                    <a:pt x="0" y="141731"/>
                  </a:lnTo>
                  <a:lnTo>
                    <a:pt x="275843" y="211835"/>
                  </a:lnTo>
                  <a:lnTo>
                    <a:pt x="275843" y="176783"/>
                  </a:lnTo>
                  <a:lnTo>
                    <a:pt x="551687" y="176783"/>
                  </a:lnTo>
                  <a:lnTo>
                    <a:pt x="551687" y="281939"/>
                  </a:lnTo>
                  <a:lnTo>
                    <a:pt x="1655063" y="281939"/>
                  </a:lnTo>
                  <a:lnTo>
                    <a:pt x="1655063" y="0"/>
                  </a:lnTo>
                  <a:lnTo>
                    <a:pt x="551687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7"/>
            <p:cNvSpPr txBox="1"/>
            <p:nvPr/>
          </p:nvSpPr>
          <p:spPr>
            <a:xfrm>
              <a:off x="2520187" y="3572764"/>
              <a:ext cx="902969" cy="13208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800" dirty="0">
                  <a:latin typeface="Verdana"/>
                  <a:cs typeface="Verdana"/>
                </a:rPr>
                <a:t>Internet</a:t>
              </a:r>
              <a:r>
                <a:rPr sz="800" spc="-75" dirty="0">
                  <a:latin typeface="Verdana"/>
                  <a:cs typeface="Verdana"/>
                </a:rPr>
                <a:t> </a:t>
              </a:r>
              <a:r>
                <a:rPr sz="800" spc="-5" dirty="0">
                  <a:latin typeface="Verdana"/>
                  <a:cs typeface="Verdana"/>
                </a:rPr>
                <a:t>Explorer</a:t>
              </a:r>
              <a:endParaRPr sz="800">
                <a:latin typeface="Verdana"/>
                <a:cs typeface="Verdana"/>
              </a:endParaRPr>
            </a:p>
          </p:txBody>
        </p:sp>
        <p:sp>
          <p:nvSpPr>
            <p:cNvPr id="11" name="object 48"/>
            <p:cNvSpPr/>
            <p:nvPr/>
          </p:nvSpPr>
          <p:spPr>
            <a:xfrm>
              <a:off x="2019300" y="1356360"/>
              <a:ext cx="1280160" cy="281940"/>
            </a:xfrm>
            <a:custGeom>
              <a:avLst/>
              <a:gdLst/>
              <a:ahLst/>
              <a:cxnLst/>
              <a:rect l="l" t="t" r="r" b="b"/>
              <a:pathLst>
                <a:path w="1280160" h="281939">
                  <a:moveTo>
                    <a:pt x="1280159" y="176783"/>
                  </a:moveTo>
                  <a:lnTo>
                    <a:pt x="426719" y="176783"/>
                  </a:lnTo>
                  <a:lnTo>
                    <a:pt x="426719" y="281939"/>
                  </a:lnTo>
                  <a:lnTo>
                    <a:pt x="1280159" y="281939"/>
                  </a:lnTo>
                  <a:lnTo>
                    <a:pt x="1280159" y="176783"/>
                  </a:lnTo>
                  <a:close/>
                </a:path>
                <a:path w="1280160" h="281939">
                  <a:moveTo>
                    <a:pt x="213359" y="70103"/>
                  </a:moveTo>
                  <a:lnTo>
                    <a:pt x="0" y="141731"/>
                  </a:lnTo>
                  <a:lnTo>
                    <a:pt x="213359" y="211835"/>
                  </a:lnTo>
                  <a:lnTo>
                    <a:pt x="213359" y="176783"/>
                  </a:lnTo>
                  <a:lnTo>
                    <a:pt x="1280159" y="176783"/>
                  </a:lnTo>
                  <a:lnTo>
                    <a:pt x="1280159" y="106679"/>
                  </a:lnTo>
                  <a:lnTo>
                    <a:pt x="213359" y="106679"/>
                  </a:lnTo>
                  <a:lnTo>
                    <a:pt x="213359" y="70103"/>
                  </a:lnTo>
                  <a:close/>
                </a:path>
                <a:path w="1280160" h="281939">
                  <a:moveTo>
                    <a:pt x="1280159" y="0"/>
                  </a:moveTo>
                  <a:lnTo>
                    <a:pt x="426719" y="0"/>
                  </a:lnTo>
                  <a:lnTo>
                    <a:pt x="426719" y="106679"/>
                  </a:lnTo>
                  <a:lnTo>
                    <a:pt x="1280159" y="106679"/>
                  </a:lnTo>
                  <a:lnTo>
                    <a:pt x="12801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49"/>
            <p:cNvSpPr/>
            <p:nvPr/>
          </p:nvSpPr>
          <p:spPr>
            <a:xfrm>
              <a:off x="2019300" y="1356360"/>
              <a:ext cx="1280160" cy="281940"/>
            </a:xfrm>
            <a:custGeom>
              <a:avLst/>
              <a:gdLst/>
              <a:ahLst/>
              <a:cxnLst/>
              <a:rect l="l" t="t" r="r" b="b"/>
              <a:pathLst>
                <a:path w="1280160" h="281939">
                  <a:moveTo>
                    <a:pt x="426719" y="0"/>
                  </a:moveTo>
                  <a:lnTo>
                    <a:pt x="426719" y="106679"/>
                  </a:lnTo>
                  <a:lnTo>
                    <a:pt x="213359" y="106679"/>
                  </a:lnTo>
                  <a:lnTo>
                    <a:pt x="213359" y="70103"/>
                  </a:lnTo>
                  <a:lnTo>
                    <a:pt x="0" y="141731"/>
                  </a:lnTo>
                  <a:lnTo>
                    <a:pt x="213359" y="211835"/>
                  </a:lnTo>
                  <a:lnTo>
                    <a:pt x="213359" y="176783"/>
                  </a:lnTo>
                  <a:lnTo>
                    <a:pt x="426719" y="176783"/>
                  </a:lnTo>
                  <a:lnTo>
                    <a:pt x="426719" y="281939"/>
                  </a:lnTo>
                  <a:lnTo>
                    <a:pt x="1280159" y="281939"/>
                  </a:lnTo>
                  <a:lnTo>
                    <a:pt x="1280159" y="0"/>
                  </a:lnTo>
                  <a:lnTo>
                    <a:pt x="426719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50"/>
            <p:cNvSpPr txBox="1"/>
            <p:nvPr/>
          </p:nvSpPr>
          <p:spPr>
            <a:xfrm>
              <a:off x="2539999" y="1401065"/>
              <a:ext cx="728980" cy="13208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800" spc="-5" dirty="0">
                  <a:latin typeface="Verdana"/>
                  <a:cs typeface="Verdana"/>
                </a:rPr>
                <a:t>My</a:t>
              </a:r>
              <a:r>
                <a:rPr sz="800" spc="-65" dirty="0">
                  <a:latin typeface="Verdana"/>
                  <a:cs typeface="Verdana"/>
                </a:rPr>
                <a:t> </a:t>
              </a:r>
              <a:r>
                <a:rPr sz="800" spc="-5" dirty="0">
                  <a:latin typeface="Verdana"/>
                  <a:cs typeface="Verdana"/>
                </a:rPr>
                <a:t>Document</a:t>
              </a:r>
              <a:endParaRPr sz="800" dirty="0">
                <a:latin typeface="Verdana"/>
                <a:cs typeface="Verdana"/>
              </a:endParaRPr>
            </a:p>
          </p:txBody>
        </p:sp>
        <p:sp>
          <p:nvSpPr>
            <p:cNvPr id="14" name="object 51"/>
            <p:cNvSpPr/>
            <p:nvPr/>
          </p:nvSpPr>
          <p:spPr>
            <a:xfrm>
              <a:off x="2019300" y="1813560"/>
              <a:ext cx="1371600" cy="281940"/>
            </a:xfrm>
            <a:custGeom>
              <a:avLst/>
              <a:gdLst/>
              <a:ahLst/>
              <a:cxnLst/>
              <a:rect l="l" t="t" r="r" b="b"/>
              <a:pathLst>
                <a:path w="1371600" h="281940">
                  <a:moveTo>
                    <a:pt x="1371599" y="176783"/>
                  </a:moveTo>
                  <a:lnTo>
                    <a:pt x="457199" y="176783"/>
                  </a:lnTo>
                  <a:lnTo>
                    <a:pt x="457199" y="281939"/>
                  </a:lnTo>
                  <a:lnTo>
                    <a:pt x="1371599" y="281939"/>
                  </a:lnTo>
                  <a:lnTo>
                    <a:pt x="1371599" y="176783"/>
                  </a:lnTo>
                  <a:close/>
                </a:path>
                <a:path w="1371600" h="281940">
                  <a:moveTo>
                    <a:pt x="228599" y="70103"/>
                  </a:moveTo>
                  <a:lnTo>
                    <a:pt x="0" y="141731"/>
                  </a:lnTo>
                  <a:lnTo>
                    <a:pt x="228599" y="211835"/>
                  </a:lnTo>
                  <a:lnTo>
                    <a:pt x="228599" y="176783"/>
                  </a:lnTo>
                  <a:lnTo>
                    <a:pt x="1371599" y="176783"/>
                  </a:lnTo>
                  <a:lnTo>
                    <a:pt x="1371599" y="106679"/>
                  </a:lnTo>
                  <a:lnTo>
                    <a:pt x="228599" y="106679"/>
                  </a:lnTo>
                  <a:lnTo>
                    <a:pt x="228599" y="70103"/>
                  </a:lnTo>
                  <a:close/>
                </a:path>
                <a:path w="1371600" h="281940">
                  <a:moveTo>
                    <a:pt x="1371599" y="0"/>
                  </a:moveTo>
                  <a:lnTo>
                    <a:pt x="457199" y="0"/>
                  </a:lnTo>
                  <a:lnTo>
                    <a:pt x="457199" y="106679"/>
                  </a:lnTo>
                  <a:lnTo>
                    <a:pt x="1371599" y="106679"/>
                  </a:lnTo>
                  <a:lnTo>
                    <a:pt x="137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52"/>
            <p:cNvSpPr/>
            <p:nvPr/>
          </p:nvSpPr>
          <p:spPr>
            <a:xfrm>
              <a:off x="2019300" y="1813560"/>
              <a:ext cx="1371600" cy="281940"/>
            </a:xfrm>
            <a:custGeom>
              <a:avLst/>
              <a:gdLst/>
              <a:ahLst/>
              <a:cxnLst/>
              <a:rect l="l" t="t" r="r" b="b"/>
              <a:pathLst>
                <a:path w="1371600" h="281940">
                  <a:moveTo>
                    <a:pt x="457199" y="0"/>
                  </a:moveTo>
                  <a:lnTo>
                    <a:pt x="457199" y="106679"/>
                  </a:lnTo>
                  <a:lnTo>
                    <a:pt x="228599" y="106679"/>
                  </a:lnTo>
                  <a:lnTo>
                    <a:pt x="228599" y="70103"/>
                  </a:lnTo>
                  <a:lnTo>
                    <a:pt x="0" y="141731"/>
                  </a:lnTo>
                  <a:lnTo>
                    <a:pt x="228599" y="211835"/>
                  </a:lnTo>
                  <a:lnTo>
                    <a:pt x="228599" y="176783"/>
                  </a:lnTo>
                  <a:lnTo>
                    <a:pt x="457199" y="176783"/>
                  </a:lnTo>
                  <a:lnTo>
                    <a:pt x="457199" y="281939"/>
                  </a:lnTo>
                  <a:lnTo>
                    <a:pt x="1371599" y="281939"/>
                  </a:lnTo>
                  <a:lnTo>
                    <a:pt x="1371599" y="0"/>
                  </a:lnTo>
                  <a:lnTo>
                    <a:pt x="457199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53"/>
            <p:cNvSpPr txBox="1"/>
            <p:nvPr/>
          </p:nvSpPr>
          <p:spPr>
            <a:xfrm>
              <a:off x="2587243" y="1858265"/>
              <a:ext cx="711200" cy="13208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800" spc="-5" dirty="0">
                  <a:latin typeface="Verdana"/>
                  <a:cs typeface="Verdana"/>
                </a:rPr>
                <a:t>My</a:t>
              </a:r>
              <a:r>
                <a:rPr sz="800" spc="-60" dirty="0">
                  <a:latin typeface="Verdana"/>
                  <a:cs typeface="Verdana"/>
                </a:rPr>
                <a:t> </a:t>
              </a:r>
              <a:r>
                <a:rPr sz="800" spc="-5" dirty="0">
                  <a:latin typeface="Verdana"/>
                  <a:cs typeface="Verdana"/>
                </a:rPr>
                <a:t>Computer</a:t>
              </a:r>
              <a:endParaRPr sz="800">
                <a:latin typeface="Verdana"/>
                <a:cs typeface="Verdana"/>
              </a:endParaRPr>
            </a:p>
          </p:txBody>
        </p:sp>
        <p:sp>
          <p:nvSpPr>
            <p:cNvPr id="17" name="object 54"/>
            <p:cNvSpPr/>
            <p:nvPr/>
          </p:nvSpPr>
          <p:spPr>
            <a:xfrm>
              <a:off x="2476500" y="2613660"/>
              <a:ext cx="571500" cy="228600"/>
            </a:xfrm>
            <a:custGeom>
              <a:avLst/>
              <a:gdLst/>
              <a:ahLst/>
              <a:cxnLst/>
              <a:rect l="l" t="t" r="r" b="b"/>
              <a:pathLst>
                <a:path w="571500" h="228600">
                  <a:moveTo>
                    <a:pt x="0" y="228599"/>
                  </a:moveTo>
                  <a:lnTo>
                    <a:pt x="571499" y="228599"/>
                  </a:lnTo>
                  <a:lnTo>
                    <a:pt x="571499" y="0"/>
                  </a:lnTo>
                  <a:lnTo>
                    <a:pt x="0" y="0"/>
                  </a:lnTo>
                  <a:lnTo>
                    <a:pt x="0" y="228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55"/>
            <p:cNvSpPr/>
            <p:nvPr/>
          </p:nvSpPr>
          <p:spPr>
            <a:xfrm>
              <a:off x="2476500" y="2613660"/>
              <a:ext cx="571500" cy="228600"/>
            </a:xfrm>
            <a:custGeom>
              <a:avLst/>
              <a:gdLst/>
              <a:ahLst/>
              <a:cxnLst/>
              <a:rect l="l" t="t" r="r" b="b"/>
              <a:pathLst>
                <a:path w="571500" h="228600">
                  <a:moveTo>
                    <a:pt x="0" y="228599"/>
                  </a:moveTo>
                  <a:lnTo>
                    <a:pt x="571499" y="228599"/>
                  </a:lnTo>
                  <a:lnTo>
                    <a:pt x="571499" y="0"/>
                  </a:lnTo>
                  <a:lnTo>
                    <a:pt x="0" y="0"/>
                  </a:lnTo>
                  <a:lnTo>
                    <a:pt x="0" y="228599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56"/>
            <p:cNvSpPr/>
            <p:nvPr/>
          </p:nvSpPr>
          <p:spPr>
            <a:xfrm>
              <a:off x="3162300" y="2270760"/>
              <a:ext cx="800100" cy="396240"/>
            </a:xfrm>
            <a:custGeom>
              <a:avLst/>
              <a:gdLst/>
              <a:ahLst/>
              <a:cxnLst/>
              <a:rect l="l" t="t" r="r" b="b"/>
              <a:pathLst>
                <a:path w="800100" h="396240">
                  <a:moveTo>
                    <a:pt x="0" y="396239"/>
                  </a:moveTo>
                  <a:lnTo>
                    <a:pt x="800099" y="396239"/>
                  </a:lnTo>
                  <a:lnTo>
                    <a:pt x="800099" y="0"/>
                  </a:lnTo>
                  <a:lnTo>
                    <a:pt x="0" y="0"/>
                  </a:lnTo>
                  <a:lnTo>
                    <a:pt x="0" y="3962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57"/>
            <p:cNvSpPr/>
            <p:nvPr/>
          </p:nvSpPr>
          <p:spPr>
            <a:xfrm>
              <a:off x="1943100" y="2385060"/>
              <a:ext cx="1143000" cy="114300"/>
            </a:xfrm>
            <a:custGeom>
              <a:avLst/>
              <a:gdLst/>
              <a:ahLst/>
              <a:cxnLst/>
              <a:rect l="l" t="t" r="r" b="b"/>
              <a:pathLst>
                <a:path w="1143000" h="114300">
                  <a:moveTo>
                    <a:pt x="0" y="114299"/>
                  </a:moveTo>
                  <a:lnTo>
                    <a:pt x="576071" y="0"/>
                  </a:lnTo>
                  <a:lnTo>
                    <a:pt x="1142999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58"/>
            <p:cNvSpPr txBox="1"/>
            <p:nvPr/>
          </p:nvSpPr>
          <p:spPr>
            <a:xfrm>
              <a:off x="3162300" y="2270760"/>
              <a:ext cx="800100" cy="396240"/>
            </a:xfrm>
            <a:prstGeom prst="rect">
              <a:avLst/>
            </a:prstGeom>
            <a:solidFill>
              <a:srgbClr val="FFFFFF"/>
            </a:solidFill>
            <a:ln w="9524">
              <a:solidFill>
                <a:srgbClr val="000000"/>
              </a:solidFill>
            </a:ln>
          </p:spPr>
          <p:txBody>
            <a:bodyPr vert="horz" wrap="square" lIns="0" tIns="53975" rIns="0" bIns="0" rtlCol="0">
              <a:spAutoFit/>
            </a:bodyPr>
            <a:lstStyle/>
            <a:p>
              <a:pPr marL="90805" marR="83820">
                <a:lnSpc>
                  <a:spcPts val="950"/>
                </a:lnSpc>
                <a:spcBef>
                  <a:spcPts val="425"/>
                </a:spcBef>
              </a:pPr>
              <a:r>
                <a:rPr sz="800" spc="-5" dirty="0">
                  <a:latin typeface="Verdana"/>
                  <a:cs typeface="Verdana"/>
                </a:rPr>
                <a:t>My Network  Places</a:t>
              </a:r>
              <a:endParaRPr sz="800">
                <a:latin typeface="Verdana"/>
                <a:cs typeface="Verdana"/>
              </a:endParaRPr>
            </a:p>
          </p:txBody>
        </p:sp>
        <p:sp>
          <p:nvSpPr>
            <p:cNvPr id="22" name="object 59"/>
            <p:cNvSpPr/>
            <p:nvPr/>
          </p:nvSpPr>
          <p:spPr>
            <a:xfrm>
              <a:off x="1905000" y="2956560"/>
              <a:ext cx="1222375" cy="281940"/>
            </a:xfrm>
            <a:custGeom>
              <a:avLst/>
              <a:gdLst/>
              <a:ahLst/>
              <a:cxnLst/>
              <a:rect l="l" t="t" r="r" b="b"/>
              <a:pathLst>
                <a:path w="1222375" h="281940">
                  <a:moveTo>
                    <a:pt x="1222247" y="176783"/>
                  </a:moveTo>
                  <a:lnTo>
                    <a:pt x="406907" y="176783"/>
                  </a:lnTo>
                  <a:lnTo>
                    <a:pt x="406907" y="281939"/>
                  </a:lnTo>
                  <a:lnTo>
                    <a:pt x="1222247" y="281939"/>
                  </a:lnTo>
                  <a:lnTo>
                    <a:pt x="1222247" y="176783"/>
                  </a:lnTo>
                  <a:close/>
                </a:path>
                <a:path w="1222375" h="281940">
                  <a:moveTo>
                    <a:pt x="204215" y="70103"/>
                  </a:moveTo>
                  <a:lnTo>
                    <a:pt x="0" y="141731"/>
                  </a:lnTo>
                  <a:lnTo>
                    <a:pt x="204215" y="211835"/>
                  </a:lnTo>
                  <a:lnTo>
                    <a:pt x="204215" y="176783"/>
                  </a:lnTo>
                  <a:lnTo>
                    <a:pt x="1222247" y="176783"/>
                  </a:lnTo>
                  <a:lnTo>
                    <a:pt x="1222247" y="106679"/>
                  </a:lnTo>
                  <a:lnTo>
                    <a:pt x="204215" y="106679"/>
                  </a:lnTo>
                  <a:lnTo>
                    <a:pt x="204215" y="70103"/>
                  </a:lnTo>
                  <a:close/>
                </a:path>
                <a:path w="1222375" h="281940">
                  <a:moveTo>
                    <a:pt x="1222247" y="0"/>
                  </a:moveTo>
                  <a:lnTo>
                    <a:pt x="406907" y="0"/>
                  </a:lnTo>
                  <a:lnTo>
                    <a:pt x="406907" y="106679"/>
                  </a:lnTo>
                  <a:lnTo>
                    <a:pt x="1222247" y="106679"/>
                  </a:lnTo>
                  <a:lnTo>
                    <a:pt x="12222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60"/>
            <p:cNvSpPr/>
            <p:nvPr/>
          </p:nvSpPr>
          <p:spPr>
            <a:xfrm>
              <a:off x="1905000" y="2956560"/>
              <a:ext cx="1222375" cy="281940"/>
            </a:xfrm>
            <a:custGeom>
              <a:avLst/>
              <a:gdLst/>
              <a:ahLst/>
              <a:cxnLst/>
              <a:rect l="l" t="t" r="r" b="b"/>
              <a:pathLst>
                <a:path w="1222375" h="281940">
                  <a:moveTo>
                    <a:pt x="406907" y="0"/>
                  </a:moveTo>
                  <a:lnTo>
                    <a:pt x="406907" y="106679"/>
                  </a:lnTo>
                  <a:lnTo>
                    <a:pt x="204215" y="106679"/>
                  </a:lnTo>
                  <a:lnTo>
                    <a:pt x="204215" y="70103"/>
                  </a:lnTo>
                  <a:lnTo>
                    <a:pt x="0" y="141731"/>
                  </a:lnTo>
                  <a:lnTo>
                    <a:pt x="204215" y="211835"/>
                  </a:lnTo>
                  <a:lnTo>
                    <a:pt x="204215" y="176783"/>
                  </a:lnTo>
                  <a:lnTo>
                    <a:pt x="406907" y="176783"/>
                  </a:lnTo>
                  <a:lnTo>
                    <a:pt x="406907" y="281939"/>
                  </a:lnTo>
                  <a:lnTo>
                    <a:pt x="1222247" y="281939"/>
                  </a:lnTo>
                  <a:lnTo>
                    <a:pt x="1222247" y="0"/>
                  </a:lnTo>
                  <a:lnTo>
                    <a:pt x="406907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1"/>
            <p:cNvSpPr txBox="1"/>
            <p:nvPr/>
          </p:nvSpPr>
          <p:spPr>
            <a:xfrm>
              <a:off x="2370835" y="2665984"/>
              <a:ext cx="610235" cy="467359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64769" algn="ctr">
                <a:lnSpc>
                  <a:spcPct val="100000"/>
                </a:lnSpc>
              </a:pPr>
              <a:r>
                <a:rPr sz="800" dirty="0">
                  <a:latin typeface="Verdana"/>
                  <a:cs typeface="Verdana"/>
                </a:rPr>
                <a:t>ICON</a:t>
              </a:r>
              <a:endParaRPr sz="800">
                <a:latin typeface="Verdana"/>
                <a:cs typeface="Verdana"/>
              </a:endParaRPr>
            </a:p>
            <a:p>
              <a:pPr>
                <a:lnSpc>
                  <a:spcPct val="100000"/>
                </a:lnSpc>
              </a:pPr>
              <a:endParaRPr sz="800">
                <a:latin typeface="Times New Roman"/>
                <a:cs typeface="Times New Roman"/>
              </a:endParaRPr>
            </a:p>
            <a:p>
              <a:pPr>
                <a:lnSpc>
                  <a:spcPct val="100000"/>
                </a:lnSpc>
                <a:spcBef>
                  <a:spcPts val="10"/>
                </a:spcBef>
              </a:pPr>
              <a:endParaRPr sz="650">
                <a:latin typeface="Times New Roman"/>
                <a:cs typeface="Times New Roman"/>
              </a:endParaRPr>
            </a:p>
            <a:p>
              <a:pPr algn="ctr">
                <a:lnSpc>
                  <a:spcPct val="100000"/>
                </a:lnSpc>
              </a:pPr>
              <a:r>
                <a:rPr sz="800" spc="-5" dirty="0">
                  <a:latin typeface="Verdana"/>
                  <a:cs typeface="Verdana"/>
                </a:rPr>
                <a:t>Recycle</a:t>
              </a:r>
              <a:r>
                <a:rPr sz="800" spc="-75" dirty="0">
                  <a:latin typeface="Verdana"/>
                  <a:cs typeface="Verdana"/>
                </a:rPr>
                <a:t> </a:t>
              </a:r>
              <a:r>
                <a:rPr sz="800" dirty="0">
                  <a:latin typeface="Verdana"/>
                  <a:cs typeface="Verdana"/>
                </a:rPr>
                <a:t>Bin</a:t>
              </a:r>
              <a:endParaRPr sz="800">
                <a:latin typeface="Verdana"/>
                <a:cs typeface="Verdana"/>
              </a:endParaRPr>
            </a:p>
          </p:txBody>
        </p:sp>
        <p:sp>
          <p:nvSpPr>
            <p:cNvPr id="25" name="object 62"/>
            <p:cNvSpPr/>
            <p:nvPr/>
          </p:nvSpPr>
          <p:spPr>
            <a:xfrm>
              <a:off x="1905000" y="1470660"/>
              <a:ext cx="457200" cy="2628900"/>
            </a:xfrm>
            <a:custGeom>
              <a:avLst/>
              <a:gdLst/>
              <a:ahLst/>
              <a:cxnLst/>
              <a:rect l="l" t="t" r="r" b="b"/>
              <a:pathLst>
                <a:path w="457200" h="2628900">
                  <a:moveTo>
                    <a:pt x="0" y="0"/>
                  </a:moveTo>
                  <a:lnTo>
                    <a:pt x="46139" y="4491"/>
                  </a:lnTo>
                  <a:lnTo>
                    <a:pt x="89082" y="17359"/>
                  </a:lnTo>
                  <a:lnTo>
                    <a:pt x="127917" y="37692"/>
                  </a:lnTo>
                  <a:lnTo>
                    <a:pt x="161734" y="64579"/>
                  </a:lnTo>
                  <a:lnTo>
                    <a:pt x="189621" y="97110"/>
                  </a:lnTo>
                  <a:lnTo>
                    <a:pt x="210669" y="134373"/>
                  </a:lnTo>
                  <a:lnTo>
                    <a:pt x="223965" y="175459"/>
                  </a:lnTo>
                  <a:lnTo>
                    <a:pt x="228599" y="219455"/>
                  </a:lnTo>
                  <a:lnTo>
                    <a:pt x="228599" y="1095755"/>
                  </a:lnTo>
                  <a:lnTo>
                    <a:pt x="233234" y="1139752"/>
                  </a:lnTo>
                  <a:lnTo>
                    <a:pt x="246530" y="1180838"/>
                  </a:lnTo>
                  <a:lnTo>
                    <a:pt x="267578" y="1218101"/>
                  </a:lnTo>
                  <a:lnTo>
                    <a:pt x="295465" y="1250632"/>
                  </a:lnTo>
                  <a:lnTo>
                    <a:pt x="329282" y="1277519"/>
                  </a:lnTo>
                  <a:lnTo>
                    <a:pt x="368117" y="1297852"/>
                  </a:lnTo>
                  <a:lnTo>
                    <a:pt x="411060" y="1310720"/>
                  </a:lnTo>
                  <a:lnTo>
                    <a:pt x="457199" y="1315211"/>
                  </a:lnTo>
                  <a:lnTo>
                    <a:pt x="411060" y="1319641"/>
                  </a:lnTo>
                  <a:lnTo>
                    <a:pt x="368117" y="1332356"/>
                  </a:lnTo>
                  <a:lnTo>
                    <a:pt x="329282" y="1352502"/>
                  </a:lnTo>
                  <a:lnTo>
                    <a:pt x="295465" y="1379219"/>
                  </a:lnTo>
                  <a:lnTo>
                    <a:pt x="267578" y="1411652"/>
                  </a:lnTo>
                  <a:lnTo>
                    <a:pt x="246530" y="1448942"/>
                  </a:lnTo>
                  <a:lnTo>
                    <a:pt x="233234" y="1490233"/>
                  </a:lnTo>
                  <a:lnTo>
                    <a:pt x="228599" y="1534667"/>
                  </a:lnTo>
                  <a:lnTo>
                    <a:pt x="228599" y="2410967"/>
                  </a:lnTo>
                  <a:lnTo>
                    <a:pt x="223965" y="2454899"/>
                  </a:lnTo>
                  <a:lnTo>
                    <a:pt x="210669" y="2495811"/>
                  </a:lnTo>
                  <a:lnTo>
                    <a:pt x="189621" y="2532831"/>
                  </a:lnTo>
                  <a:lnTo>
                    <a:pt x="161734" y="2565082"/>
                  </a:lnTo>
                  <a:lnTo>
                    <a:pt x="127917" y="2591689"/>
                  </a:lnTo>
                  <a:lnTo>
                    <a:pt x="89082" y="2611778"/>
                  </a:lnTo>
                  <a:lnTo>
                    <a:pt x="46139" y="2624473"/>
                  </a:lnTo>
                  <a:lnTo>
                    <a:pt x="0" y="2628899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63"/>
            <p:cNvSpPr/>
            <p:nvPr/>
          </p:nvSpPr>
          <p:spPr>
            <a:xfrm>
              <a:off x="1790700" y="4442460"/>
              <a:ext cx="3200400" cy="342900"/>
            </a:xfrm>
            <a:custGeom>
              <a:avLst/>
              <a:gdLst/>
              <a:ahLst/>
              <a:cxnLst/>
              <a:rect l="l" t="t" r="r" b="b"/>
              <a:pathLst>
                <a:path w="3200400" h="342900">
                  <a:moveTo>
                    <a:pt x="3200399" y="0"/>
                  </a:moveTo>
                  <a:lnTo>
                    <a:pt x="3179516" y="66770"/>
                  </a:lnTo>
                  <a:lnTo>
                    <a:pt x="3154992" y="96011"/>
                  </a:lnTo>
                  <a:lnTo>
                    <a:pt x="3122485" y="121538"/>
                  </a:lnTo>
                  <a:lnTo>
                    <a:pt x="3083048" y="142636"/>
                  </a:lnTo>
                  <a:lnTo>
                    <a:pt x="3037736" y="158591"/>
                  </a:lnTo>
                  <a:lnTo>
                    <a:pt x="2987602" y="168687"/>
                  </a:lnTo>
                  <a:lnTo>
                    <a:pt x="2933699" y="172211"/>
                  </a:lnTo>
                  <a:lnTo>
                    <a:pt x="1866899" y="172211"/>
                  </a:lnTo>
                  <a:lnTo>
                    <a:pt x="1812997" y="175670"/>
                  </a:lnTo>
                  <a:lnTo>
                    <a:pt x="1762863" y="185594"/>
                  </a:lnTo>
                  <a:lnTo>
                    <a:pt x="1717550" y="201304"/>
                  </a:lnTo>
                  <a:lnTo>
                    <a:pt x="1678114" y="222122"/>
                  </a:lnTo>
                  <a:lnTo>
                    <a:pt x="1645607" y="247370"/>
                  </a:lnTo>
                  <a:lnTo>
                    <a:pt x="1605596" y="308437"/>
                  </a:lnTo>
                  <a:lnTo>
                    <a:pt x="1600199" y="342899"/>
                  </a:lnTo>
                  <a:lnTo>
                    <a:pt x="1594803" y="308437"/>
                  </a:lnTo>
                  <a:lnTo>
                    <a:pt x="1554792" y="247370"/>
                  </a:lnTo>
                  <a:lnTo>
                    <a:pt x="1522285" y="222122"/>
                  </a:lnTo>
                  <a:lnTo>
                    <a:pt x="1482848" y="201304"/>
                  </a:lnTo>
                  <a:lnTo>
                    <a:pt x="1437536" y="185594"/>
                  </a:lnTo>
                  <a:lnTo>
                    <a:pt x="1387402" y="175670"/>
                  </a:lnTo>
                  <a:lnTo>
                    <a:pt x="1333499" y="172211"/>
                  </a:lnTo>
                  <a:lnTo>
                    <a:pt x="266699" y="172211"/>
                  </a:lnTo>
                  <a:lnTo>
                    <a:pt x="212797" y="168687"/>
                  </a:lnTo>
                  <a:lnTo>
                    <a:pt x="162663" y="158591"/>
                  </a:lnTo>
                  <a:lnTo>
                    <a:pt x="117350" y="142636"/>
                  </a:lnTo>
                  <a:lnTo>
                    <a:pt x="77914" y="121538"/>
                  </a:lnTo>
                  <a:lnTo>
                    <a:pt x="45407" y="96011"/>
                  </a:lnTo>
                  <a:lnTo>
                    <a:pt x="20883" y="66770"/>
                  </a:lnTo>
                  <a:lnTo>
                    <a:pt x="5396" y="34528"/>
                  </a:lnTo>
                  <a:lnTo>
                    <a:pt x="0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64"/>
            <p:cNvSpPr/>
            <p:nvPr/>
          </p:nvSpPr>
          <p:spPr>
            <a:xfrm>
              <a:off x="3048000" y="4785360"/>
              <a:ext cx="736600" cy="228600"/>
            </a:xfrm>
            <a:custGeom>
              <a:avLst/>
              <a:gdLst/>
              <a:ahLst/>
              <a:cxnLst/>
              <a:rect l="l" t="t" r="r" b="b"/>
              <a:pathLst>
                <a:path w="736600" h="228600">
                  <a:moveTo>
                    <a:pt x="0" y="228599"/>
                  </a:moveTo>
                  <a:lnTo>
                    <a:pt x="736091" y="228599"/>
                  </a:lnTo>
                  <a:lnTo>
                    <a:pt x="736091" y="0"/>
                  </a:lnTo>
                  <a:lnTo>
                    <a:pt x="0" y="0"/>
                  </a:lnTo>
                  <a:lnTo>
                    <a:pt x="0" y="228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65"/>
            <p:cNvSpPr/>
            <p:nvPr/>
          </p:nvSpPr>
          <p:spPr>
            <a:xfrm>
              <a:off x="3048000" y="4785360"/>
              <a:ext cx="736600" cy="228600"/>
            </a:xfrm>
            <a:custGeom>
              <a:avLst/>
              <a:gdLst/>
              <a:ahLst/>
              <a:cxnLst/>
              <a:rect l="l" t="t" r="r" b="b"/>
              <a:pathLst>
                <a:path w="736600" h="228600">
                  <a:moveTo>
                    <a:pt x="0" y="228599"/>
                  </a:moveTo>
                  <a:lnTo>
                    <a:pt x="736091" y="228599"/>
                  </a:lnTo>
                  <a:lnTo>
                    <a:pt x="736091" y="0"/>
                  </a:lnTo>
                  <a:lnTo>
                    <a:pt x="0" y="0"/>
                  </a:lnTo>
                  <a:lnTo>
                    <a:pt x="0" y="228599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66"/>
            <p:cNvSpPr txBox="1"/>
            <p:nvPr/>
          </p:nvSpPr>
          <p:spPr>
            <a:xfrm>
              <a:off x="3184650" y="4837684"/>
              <a:ext cx="463550" cy="13208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800" dirty="0">
                  <a:latin typeface="Verdana"/>
                  <a:cs typeface="Verdana"/>
                </a:rPr>
                <a:t>S</a:t>
              </a:r>
              <a:r>
                <a:rPr sz="800" spc="-5" dirty="0">
                  <a:latin typeface="Verdana"/>
                  <a:cs typeface="Verdana"/>
                </a:rPr>
                <a:t>h</a:t>
              </a:r>
              <a:r>
                <a:rPr sz="800" dirty="0">
                  <a:latin typeface="Verdana"/>
                  <a:cs typeface="Verdana"/>
                </a:rPr>
                <a:t>o</a:t>
              </a:r>
              <a:r>
                <a:rPr sz="800" spc="5" dirty="0">
                  <a:latin typeface="Verdana"/>
                  <a:cs typeface="Verdana"/>
                </a:rPr>
                <a:t>r</a:t>
              </a:r>
              <a:r>
                <a:rPr sz="800" spc="-5" dirty="0">
                  <a:latin typeface="Verdana"/>
                  <a:cs typeface="Verdana"/>
                </a:rPr>
                <a:t>t</a:t>
              </a:r>
              <a:r>
                <a:rPr sz="800" dirty="0">
                  <a:latin typeface="Verdana"/>
                  <a:cs typeface="Verdana"/>
                </a:rPr>
                <a:t>c</a:t>
              </a:r>
              <a:r>
                <a:rPr sz="800" spc="-5" dirty="0">
                  <a:latin typeface="Verdana"/>
                  <a:cs typeface="Verdana"/>
                </a:rPr>
                <a:t>u</a:t>
              </a:r>
              <a:r>
                <a:rPr sz="800" dirty="0">
                  <a:latin typeface="Verdana"/>
                  <a:cs typeface="Verdana"/>
                </a:rPr>
                <a:t>t</a:t>
              </a:r>
              <a:endParaRPr sz="800">
                <a:latin typeface="Verdana"/>
                <a:cs typeface="Verdana"/>
              </a:endParaRPr>
            </a:p>
          </p:txBody>
        </p:sp>
        <p:sp>
          <p:nvSpPr>
            <p:cNvPr id="30" name="object 67"/>
            <p:cNvSpPr/>
            <p:nvPr/>
          </p:nvSpPr>
          <p:spPr>
            <a:xfrm>
              <a:off x="4191000" y="4785360"/>
              <a:ext cx="800100" cy="396240"/>
            </a:xfrm>
            <a:custGeom>
              <a:avLst/>
              <a:gdLst/>
              <a:ahLst/>
              <a:cxnLst/>
              <a:rect l="l" t="t" r="r" b="b"/>
              <a:pathLst>
                <a:path w="800100" h="396240">
                  <a:moveTo>
                    <a:pt x="600455" y="330707"/>
                  </a:moveTo>
                  <a:lnTo>
                    <a:pt x="199643" y="330707"/>
                  </a:lnTo>
                  <a:lnTo>
                    <a:pt x="399287" y="396239"/>
                  </a:lnTo>
                  <a:lnTo>
                    <a:pt x="600455" y="330707"/>
                  </a:lnTo>
                  <a:close/>
                </a:path>
                <a:path w="800100" h="396240">
                  <a:moveTo>
                    <a:pt x="499871" y="263651"/>
                  </a:moveTo>
                  <a:lnTo>
                    <a:pt x="300227" y="263651"/>
                  </a:lnTo>
                  <a:lnTo>
                    <a:pt x="300227" y="330707"/>
                  </a:lnTo>
                  <a:lnTo>
                    <a:pt x="499871" y="330707"/>
                  </a:lnTo>
                  <a:lnTo>
                    <a:pt x="499871" y="263651"/>
                  </a:lnTo>
                  <a:close/>
                </a:path>
                <a:path w="800100" h="396240">
                  <a:moveTo>
                    <a:pt x="800099" y="0"/>
                  </a:moveTo>
                  <a:lnTo>
                    <a:pt x="0" y="0"/>
                  </a:lnTo>
                  <a:lnTo>
                    <a:pt x="0" y="263651"/>
                  </a:lnTo>
                  <a:lnTo>
                    <a:pt x="800099" y="263651"/>
                  </a:lnTo>
                  <a:lnTo>
                    <a:pt x="8000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68"/>
            <p:cNvSpPr/>
            <p:nvPr/>
          </p:nvSpPr>
          <p:spPr>
            <a:xfrm>
              <a:off x="4191000" y="4785360"/>
              <a:ext cx="800100" cy="396240"/>
            </a:xfrm>
            <a:custGeom>
              <a:avLst/>
              <a:gdLst/>
              <a:ahLst/>
              <a:cxnLst/>
              <a:rect l="l" t="t" r="r" b="b"/>
              <a:pathLst>
                <a:path w="800100" h="396240">
                  <a:moveTo>
                    <a:pt x="0" y="0"/>
                  </a:moveTo>
                  <a:lnTo>
                    <a:pt x="800099" y="0"/>
                  </a:lnTo>
                  <a:lnTo>
                    <a:pt x="800099" y="263651"/>
                  </a:lnTo>
                  <a:lnTo>
                    <a:pt x="499871" y="263651"/>
                  </a:lnTo>
                  <a:lnTo>
                    <a:pt x="499871" y="330707"/>
                  </a:lnTo>
                  <a:lnTo>
                    <a:pt x="600455" y="330707"/>
                  </a:lnTo>
                  <a:lnTo>
                    <a:pt x="399287" y="396239"/>
                  </a:lnTo>
                  <a:lnTo>
                    <a:pt x="199643" y="330707"/>
                  </a:lnTo>
                  <a:lnTo>
                    <a:pt x="300227" y="330707"/>
                  </a:lnTo>
                  <a:lnTo>
                    <a:pt x="300227" y="263651"/>
                  </a:lnTo>
                  <a:lnTo>
                    <a:pt x="0" y="263651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69"/>
            <p:cNvSpPr txBox="1"/>
            <p:nvPr/>
          </p:nvSpPr>
          <p:spPr>
            <a:xfrm>
              <a:off x="4399278" y="4833111"/>
              <a:ext cx="430530" cy="13208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lnSpc>
                  <a:spcPct val="100000"/>
                </a:lnSpc>
              </a:pPr>
              <a:r>
                <a:rPr sz="800" spc="-5" dirty="0">
                  <a:latin typeface="Verdana"/>
                  <a:cs typeface="Verdana"/>
                </a:rPr>
                <a:t>Taksbar</a:t>
              </a:r>
              <a:endParaRPr sz="800">
                <a:latin typeface="Verdana"/>
                <a:cs typeface="Verdan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8715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9"/>
          <p:cNvSpPr txBox="1"/>
          <p:nvPr/>
        </p:nvSpPr>
        <p:spPr>
          <a:xfrm>
            <a:off x="2362199" y="871855"/>
            <a:ext cx="4648201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400" spc="-5" dirty="0" err="1">
                <a:latin typeface="Arial" panose="020B0604020202020204" pitchFamily="34" charset="0"/>
                <a:cs typeface="Arial" panose="020B0604020202020204" pitchFamily="34" charset="0"/>
              </a:rPr>
              <a:t>Tabel</a:t>
            </a:r>
            <a:r>
              <a:rPr lang="en-US" sz="1400" spc="-5" dirty="0">
                <a:latin typeface="Arial" panose="020B0604020202020204" pitchFamily="34" charset="0"/>
                <a:cs typeface="Arial" panose="020B0604020202020204" pitchFamily="34" charset="0"/>
              </a:rPr>
              <a:t> 1.  </a:t>
            </a:r>
            <a:r>
              <a:rPr sz="1400" spc="-5" dirty="0" err="1">
                <a:latin typeface="Arial" panose="020B0604020202020204" pitchFamily="34" charset="0"/>
                <a:cs typeface="Arial" panose="020B0604020202020204" pitchFamily="34" charset="0"/>
              </a:rPr>
              <a:t>Bagian-bagian</a:t>
            </a:r>
            <a:r>
              <a:rPr sz="1400" spc="-5" dirty="0">
                <a:latin typeface="Arial" panose="020B0604020202020204" pitchFamily="34" charset="0"/>
                <a:cs typeface="Arial" panose="020B0604020202020204" pitchFamily="34" charset="0"/>
              </a:rPr>
              <a:t> dari desktop dan</a:t>
            </a:r>
            <a:r>
              <a:rPr sz="1400" spc="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5" dirty="0">
                <a:latin typeface="Arial" panose="020B0604020202020204" pitchFamily="34" charset="0"/>
                <a:cs typeface="Arial" panose="020B0604020202020204" pitchFamily="34" charset="0"/>
              </a:rPr>
              <a:t>penjelasannya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object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745043"/>
              </p:ext>
            </p:extLst>
          </p:nvPr>
        </p:nvGraphicFramePr>
        <p:xfrm>
          <a:off x="1371601" y="1371599"/>
          <a:ext cx="6400799" cy="47701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9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71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6326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Taskbar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marR="56515" algn="just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Pada umumnya, taskbar ialah bagian 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terletak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pada bagian  bawah dari desktop. Tombol Start, tombol program-program aktif,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tombol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quick start dan tampilan waktu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terletak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pada taskbar.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568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Shortcut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algn="just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Umumnya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beberapa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program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aplikasi</a:t>
                      </a:r>
                      <a:r>
                        <a:rPr sz="900" spc="2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yang</a:t>
                      </a:r>
                      <a:r>
                        <a:rPr sz="900" spc="2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telah</a:t>
                      </a:r>
                      <a:r>
                        <a:rPr sz="900" spc="1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terinstall</a:t>
                      </a:r>
                      <a:r>
                        <a:rPr sz="900" spc="1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pada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6040" marR="55244" algn="just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sistem operasi Windows, akan menempatkan sebuah icon  pengganti didekstop, atau ditaksbar atau juga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dimenu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program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agar mudah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klik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dan di run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(dijalankan). Shortcut ini  merupakan link menuju file executable program</a:t>
                      </a:r>
                      <a:r>
                        <a:rPr sz="9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tersebut.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997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ICON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marR="55880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Merupakan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item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file executable program aplikasi atau sistem  berkas  (direktori/folder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&amp;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file)  yang  berada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desktop   </a:t>
                      </a:r>
                      <a:r>
                        <a:rPr sz="900" spc="2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agar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mudah dijalankan atau dieksekusi atau</a:t>
                      </a:r>
                      <a:r>
                        <a:rPr sz="9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ditemukan.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997">
                <a:tc>
                  <a:txBody>
                    <a:bodyPr/>
                    <a:lstStyle/>
                    <a:p>
                      <a:pPr marL="65405" marR="147320">
                        <a:lnSpc>
                          <a:spcPts val="1100"/>
                        </a:lnSpc>
                        <a:spcBef>
                          <a:spcPts val="3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My  D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c</a:t>
                      </a:r>
                      <a:r>
                        <a:rPr sz="900" b="1" spc="5" dirty="0">
                          <a:latin typeface="Verdana"/>
                          <a:cs typeface="Verdana"/>
                        </a:rPr>
                        <a:t>u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m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e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n</a:t>
                      </a:r>
                      <a:r>
                        <a:rPr sz="900" b="1" spc="10" dirty="0">
                          <a:latin typeface="Verdana"/>
                          <a:cs typeface="Verdana"/>
                        </a:rPr>
                        <a:t>t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Sebuah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direktori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yang  berisi  file-file  atau  subdirektori  </a:t>
                      </a:r>
                      <a:r>
                        <a:rPr sz="9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pemilik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6040" marR="55880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komputer. Direktori ini dibuat oleh system Windows secara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otomatis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ketika Sistem Operasi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</a:t>
                      </a:r>
                      <a:r>
                        <a:rPr sz="9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install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997">
                <a:tc>
                  <a:txBody>
                    <a:bodyPr/>
                    <a:lstStyle/>
                    <a:p>
                      <a:pPr marL="65405" marR="240665">
                        <a:lnSpc>
                          <a:spcPts val="1100"/>
                        </a:lnSpc>
                        <a:spcBef>
                          <a:spcPts val="3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My  C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900" b="1" spc="5" dirty="0">
                          <a:latin typeface="Verdana"/>
                          <a:cs typeface="Verdana"/>
                        </a:rPr>
                        <a:t>m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pu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er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Icon 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My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Computer  memungkinkan  akses  ke  dalam  </a:t>
                      </a:r>
                      <a:r>
                        <a:rPr sz="900" spc="2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computer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6040" marR="57150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anda. Anda dapat mengakses harddisk,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Control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Panel dan bagian-  bagian lain dari computer anda melalui My</a:t>
                      </a:r>
                      <a:r>
                        <a:rPr sz="9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Computer.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997">
                <a:tc>
                  <a:txBody>
                    <a:bodyPr/>
                    <a:lstStyle/>
                    <a:p>
                      <a:pPr marL="65405" marR="59055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My Network  Places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marR="55880" algn="just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JIka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anda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bekerja dengan Windows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XP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atau Win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2000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pada  sebuah network,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icon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ini menampilkan komputer-komputer yang  ada pada</a:t>
                      </a:r>
                      <a:r>
                        <a:rPr sz="9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network.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439">
                <a:tc>
                  <a:txBody>
                    <a:bodyPr/>
                    <a:lstStyle/>
                    <a:p>
                      <a:pPr marL="65405" marR="327660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b="1" dirty="0">
                          <a:latin typeface="Verdana"/>
                          <a:cs typeface="Verdana"/>
                        </a:rPr>
                        <a:t>I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n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e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r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n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et 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Ex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p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l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r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er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Icon ini digunakan menampilkan Internet Explorer</a:t>
                      </a:r>
                      <a:r>
                        <a:rPr sz="9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browser.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448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Recycle</a:t>
                      </a:r>
                      <a:r>
                        <a:rPr sz="900" b="1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Bin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marR="55244" algn="just">
                        <a:lnSpc>
                          <a:spcPct val="101099"/>
                        </a:lnSpc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Ketika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anda menghapus sebuah data, sebelum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data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tersebut  dihapus secara permanen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data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tersebut akan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simpan terlebih  dahulu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Recycle Bin</a:t>
                      </a:r>
                      <a:r>
                        <a:rPr sz="9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ini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6326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Dekstop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6040" marR="57150" algn="just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Pada sistem operasi windows istilah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dekstop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ini digunakan untuk  tampilan atau display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antar muka GUI (Grafical User Interface)  sistem</a:t>
                      </a:r>
                      <a:r>
                        <a:rPr sz="9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tersebut.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84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"/>
            <a:ext cx="8229600" cy="6477000"/>
          </a:xfrm>
        </p:spPr>
        <p:txBody>
          <a:bodyPr>
            <a:normAutofit fontScale="92500" lnSpcReduction="20000"/>
          </a:bodyPr>
          <a:lstStyle/>
          <a:p>
            <a:pPr marL="236538" indent="-236538">
              <a:lnSpc>
                <a:spcPct val="100000"/>
              </a:lnSpc>
              <a:spcBef>
                <a:spcPts val="0"/>
              </a:spcBef>
            </a:pPr>
            <a:endParaRPr lang="en-US" sz="2200" b="1" spc="-5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b="1" spc="-5" dirty="0">
              <a:latin typeface="Times New Roman"/>
              <a:cs typeface="Times New Roman"/>
            </a:endParaRPr>
          </a:p>
          <a:p>
            <a:pPr marL="236538" indent="-236538">
              <a:lnSpc>
                <a:spcPct val="100000"/>
              </a:lnSpc>
              <a:spcBef>
                <a:spcPts val="800"/>
              </a:spcBef>
            </a:pPr>
            <a:r>
              <a:rPr lang="en-US" sz="2200" b="1" spc="-5" dirty="0" err="1">
                <a:latin typeface="Times New Roman"/>
                <a:cs typeface="Times New Roman"/>
              </a:rPr>
              <a:t>Memulai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spc="-5" dirty="0" err="1">
                <a:latin typeface="Times New Roman"/>
                <a:cs typeface="Times New Roman"/>
              </a:rPr>
              <a:t>Sebuah</a:t>
            </a:r>
            <a:r>
              <a:rPr lang="en-US" sz="2200" b="1" spc="-5" dirty="0">
                <a:latin typeface="Times New Roman"/>
                <a:cs typeface="Times New Roman"/>
              </a:rPr>
              <a:t> Program </a:t>
            </a:r>
            <a:r>
              <a:rPr lang="en-US" sz="2200" b="1" spc="-5" dirty="0" err="1">
                <a:latin typeface="Times New Roman"/>
                <a:cs typeface="Times New Roman"/>
              </a:rPr>
              <a:t>dari</a:t>
            </a:r>
            <a:r>
              <a:rPr lang="en-US" sz="2200" b="1" spc="-5" dirty="0">
                <a:latin typeface="Times New Roman"/>
                <a:cs typeface="Times New Roman"/>
              </a:rPr>
              <a:t> Menu</a:t>
            </a:r>
            <a:r>
              <a:rPr lang="en-US" sz="2200" b="1" spc="25" dirty="0">
                <a:latin typeface="Times New Roman"/>
                <a:cs typeface="Times New Roman"/>
              </a:rPr>
              <a:t> </a:t>
            </a:r>
            <a:r>
              <a:rPr lang="en-US" sz="2200" b="1" spc="-5" dirty="0">
                <a:latin typeface="Times New Roman"/>
                <a:cs typeface="Times New Roman"/>
              </a:rPr>
              <a:t>Program</a:t>
            </a:r>
            <a:endParaRPr lang="en-US" sz="220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800"/>
              </a:spcBef>
            </a:pPr>
            <a:r>
              <a:rPr lang="en-US" sz="2000" spc="-5" dirty="0" err="1">
                <a:latin typeface="Times New Roman"/>
                <a:cs typeface="Times New Roman"/>
              </a:rPr>
              <a:t>Berikut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adalah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langkah-langkah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untuk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memulai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sebuah</a:t>
            </a:r>
            <a:r>
              <a:rPr lang="en-US" sz="2000" spc="-5" dirty="0">
                <a:latin typeface="Times New Roman"/>
                <a:cs typeface="Times New Roman"/>
              </a:rPr>
              <a:t> program</a:t>
            </a:r>
            <a:r>
              <a:rPr lang="en-US" sz="2000" spc="95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:</a:t>
            </a:r>
          </a:p>
          <a:p>
            <a:pPr marL="579438" marR="5080" indent="-228600"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Klik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tombol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>
                <a:latin typeface="Times New Roman"/>
                <a:cs typeface="Times New Roman"/>
              </a:rPr>
              <a:t>Start yang </a:t>
            </a:r>
            <a:r>
              <a:rPr lang="en-US" sz="2000" spc="-5" dirty="0" err="1">
                <a:latin typeface="Times New Roman"/>
                <a:cs typeface="Times New Roman"/>
              </a:rPr>
              <a:t>terletak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pada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bagian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kiri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bawah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dari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layar</a:t>
            </a:r>
            <a:r>
              <a:rPr lang="en-US" sz="2000" spc="-5" dirty="0">
                <a:latin typeface="Times New Roman"/>
                <a:cs typeface="Times New Roman"/>
              </a:rPr>
              <a:t>  </a:t>
            </a:r>
            <a:r>
              <a:rPr lang="en-US" sz="2000" spc="-5" dirty="0" err="1">
                <a:latin typeface="Times New Roman"/>
                <a:cs typeface="Times New Roman"/>
              </a:rPr>
              <a:t>anda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indent="-228600"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Sorot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pada</a:t>
            </a:r>
            <a:r>
              <a:rPr lang="en-US" sz="2000" spc="-5" dirty="0">
                <a:latin typeface="Times New Roman"/>
                <a:cs typeface="Times New Roman"/>
              </a:rPr>
              <a:t> Programs yang </a:t>
            </a:r>
            <a:r>
              <a:rPr lang="en-US" sz="2000" dirty="0" err="1">
                <a:latin typeface="Times New Roman"/>
                <a:cs typeface="Times New Roman"/>
              </a:rPr>
              <a:t>akan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diikuti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oleh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munculnya</a:t>
            </a:r>
            <a:r>
              <a:rPr lang="en-US" sz="2000" spc="-5" dirty="0">
                <a:latin typeface="Times New Roman"/>
                <a:cs typeface="Times New Roman"/>
              </a:rPr>
              <a:t> Program</a:t>
            </a:r>
            <a:r>
              <a:rPr lang="en-US" sz="2000" spc="70" dirty="0">
                <a:latin typeface="Times New Roman"/>
                <a:cs typeface="Times New Roman"/>
              </a:rPr>
              <a:t> </a:t>
            </a:r>
            <a:r>
              <a:rPr lang="en-US" sz="2000" spc="-5" dirty="0">
                <a:latin typeface="Times New Roman"/>
                <a:cs typeface="Times New Roman"/>
              </a:rPr>
              <a:t>Menu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marR="5080" indent="-228600">
              <a:spcBef>
                <a:spcPts val="125"/>
              </a:spcBef>
              <a:buFont typeface="Symbol"/>
              <a:buChar char=""/>
            </a:pPr>
            <a:r>
              <a:rPr lang="en-US" sz="2000" dirty="0" err="1">
                <a:latin typeface="Times New Roman"/>
                <a:cs typeface="Times New Roman"/>
              </a:rPr>
              <a:t>Jika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anda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melihat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ada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tanda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panah</a:t>
            </a:r>
            <a:r>
              <a:rPr lang="en-US" sz="2000" spc="-5" dirty="0">
                <a:latin typeface="Times New Roman"/>
                <a:cs typeface="Times New Roman"/>
              </a:rPr>
              <a:t>, </a:t>
            </a:r>
            <a:r>
              <a:rPr lang="en-US" sz="2000" spc="-5" dirty="0" err="1">
                <a:latin typeface="Times New Roman"/>
                <a:cs typeface="Times New Roman"/>
              </a:rPr>
              <a:t>artinya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bagian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itu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terdapat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menu  </a:t>
            </a:r>
            <a:r>
              <a:rPr lang="en-US" sz="2000" spc="-5" dirty="0" err="1">
                <a:latin typeface="Times New Roman"/>
                <a:cs typeface="Times New Roman"/>
              </a:rPr>
              <a:t>bagian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marR="6350" indent="-228600">
              <a:spcBef>
                <a:spcPts val="95"/>
              </a:spcBef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Carilah</a:t>
            </a:r>
            <a:r>
              <a:rPr lang="en-US" sz="2000" spc="-5" dirty="0">
                <a:latin typeface="Times New Roman"/>
                <a:cs typeface="Times New Roman"/>
              </a:rPr>
              <a:t> program yang </a:t>
            </a:r>
            <a:r>
              <a:rPr lang="en-US" sz="2000" spc="-5" dirty="0" err="1">
                <a:latin typeface="Times New Roman"/>
                <a:cs typeface="Times New Roman"/>
              </a:rPr>
              <a:t>ingin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anda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jalankan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dan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klik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pada</a:t>
            </a:r>
            <a:r>
              <a:rPr lang="en-US" sz="2000" spc="-5" dirty="0">
                <a:latin typeface="Times New Roman"/>
                <a:cs typeface="Times New Roman"/>
              </a:rPr>
              <a:t> program  </a:t>
            </a:r>
            <a:r>
              <a:rPr lang="en-US" sz="2000" spc="-5" dirty="0" err="1">
                <a:latin typeface="Times New Roman"/>
                <a:cs typeface="Times New Roman"/>
              </a:rPr>
              <a:t>tersebut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1 </a:t>
            </a:r>
            <a:r>
              <a:rPr lang="en-US" sz="2000" spc="-5" dirty="0">
                <a:latin typeface="Times New Roman"/>
                <a:cs typeface="Times New Roman"/>
              </a:rPr>
              <a:t>kali </a:t>
            </a:r>
            <a:r>
              <a:rPr lang="en-US" sz="2000" dirty="0" err="1">
                <a:latin typeface="Times New Roman"/>
                <a:cs typeface="Times New Roman"/>
              </a:rPr>
              <a:t>untuk</a:t>
            </a:r>
            <a:r>
              <a:rPr lang="en-US" sz="2000" spc="-1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memulainya</a:t>
            </a:r>
            <a:endParaRPr lang="en-US" sz="2000" spc="-5" dirty="0">
              <a:latin typeface="Times New Roman"/>
              <a:cs typeface="Times New Roman"/>
            </a:endParaRPr>
          </a:p>
          <a:p>
            <a:pPr marL="350838" marR="6350" indent="0">
              <a:spcBef>
                <a:spcPts val="95"/>
              </a:spcBef>
              <a:buNone/>
            </a:pPr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200" b="1" spc="-5" dirty="0" err="1">
                <a:latin typeface="Times New Roman"/>
                <a:cs typeface="Times New Roman"/>
              </a:rPr>
              <a:t>Memasukan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spc="-5" dirty="0" err="1">
                <a:latin typeface="Times New Roman"/>
                <a:cs typeface="Times New Roman"/>
              </a:rPr>
              <a:t>sebuah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dirty="0">
                <a:latin typeface="Times New Roman"/>
                <a:cs typeface="Times New Roman"/>
              </a:rPr>
              <a:t>item </a:t>
            </a:r>
            <a:r>
              <a:rPr lang="en-US" sz="2200" b="1" spc="-5" dirty="0" err="1">
                <a:latin typeface="Times New Roman"/>
                <a:cs typeface="Times New Roman"/>
              </a:rPr>
              <a:t>dari</a:t>
            </a:r>
            <a:r>
              <a:rPr lang="en-US" sz="2200" b="1" spc="-5" dirty="0">
                <a:latin typeface="Times New Roman"/>
                <a:cs typeface="Times New Roman"/>
              </a:rPr>
              <a:t> desktop </a:t>
            </a:r>
            <a:r>
              <a:rPr lang="en-US" sz="2200" b="1" dirty="0" err="1">
                <a:latin typeface="Times New Roman"/>
                <a:cs typeface="Times New Roman"/>
              </a:rPr>
              <a:t>ke</a:t>
            </a:r>
            <a:r>
              <a:rPr lang="en-US" sz="2200" b="1" dirty="0">
                <a:latin typeface="Times New Roman"/>
                <a:cs typeface="Times New Roman"/>
              </a:rPr>
              <a:t> Start Menu </a:t>
            </a:r>
            <a:r>
              <a:rPr lang="en-US" sz="2200" b="1" spc="-5" dirty="0" err="1">
                <a:latin typeface="Times New Roman"/>
                <a:cs typeface="Times New Roman"/>
              </a:rPr>
              <a:t>atau</a:t>
            </a:r>
            <a:r>
              <a:rPr lang="en-US" sz="2200" b="1" spc="-5" dirty="0">
                <a:latin typeface="Times New Roman"/>
                <a:cs typeface="Times New Roman"/>
              </a:rPr>
              <a:t> Program  Menu</a:t>
            </a:r>
            <a:endParaRPr lang="en-US" sz="2200" dirty="0">
              <a:latin typeface="Times New Roman"/>
              <a:cs typeface="Times New Roman"/>
            </a:endParaRPr>
          </a:p>
          <a:p>
            <a:pPr marL="12700">
              <a:lnSpc>
                <a:spcPct val="110000"/>
              </a:lnSpc>
              <a:spcBef>
                <a:spcPts val="0"/>
              </a:spcBef>
            </a:pPr>
            <a:r>
              <a:rPr lang="en-US" sz="2200" spc="-5" dirty="0" err="1">
                <a:latin typeface="Times New Roman"/>
                <a:cs typeface="Times New Roman"/>
              </a:rPr>
              <a:t>Langkah-langkahnya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sebagai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berikut</a:t>
            </a:r>
            <a:r>
              <a:rPr lang="en-US" sz="2200" spc="-15" dirty="0">
                <a:latin typeface="Times New Roman"/>
                <a:cs typeface="Times New Roman"/>
              </a:rPr>
              <a:t> </a:t>
            </a:r>
            <a:r>
              <a:rPr lang="en-US" sz="2200" dirty="0">
                <a:latin typeface="Times New Roman"/>
                <a:cs typeface="Times New Roman"/>
              </a:rPr>
              <a:t>:</a:t>
            </a:r>
          </a:p>
          <a:p>
            <a:pPr marL="579438" marR="5080" indent="-228600">
              <a:lnSpc>
                <a:spcPct val="110000"/>
              </a:lnSpc>
              <a:spcBef>
                <a:spcPts val="0"/>
              </a:spcBef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Klik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kiri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pada</a:t>
            </a:r>
            <a:r>
              <a:rPr lang="en-US" sz="2200" spc="-5" dirty="0">
                <a:latin typeface="Times New Roman"/>
                <a:cs typeface="Times New Roman"/>
              </a:rPr>
              <a:t> item </a:t>
            </a:r>
            <a:r>
              <a:rPr lang="en-US" sz="2200" spc="-5" dirty="0" err="1">
                <a:latin typeface="Times New Roman"/>
                <a:cs typeface="Times New Roman"/>
              </a:rPr>
              <a:t>satu</a:t>
            </a:r>
            <a:r>
              <a:rPr lang="en-US" sz="2200" spc="-5" dirty="0">
                <a:latin typeface="Times New Roman"/>
                <a:cs typeface="Times New Roman"/>
              </a:rPr>
              <a:t> kali </a:t>
            </a:r>
            <a:r>
              <a:rPr lang="en-US" sz="2200" spc="-5" dirty="0" err="1">
                <a:latin typeface="Times New Roman"/>
                <a:cs typeface="Times New Roman"/>
              </a:rPr>
              <a:t>tanpa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melepas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klik</a:t>
            </a:r>
            <a:r>
              <a:rPr lang="en-US" sz="2200" dirty="0">
                <a:latin typeface="Times New Roman"/>
                <a:cs typeface="Times New Roman"/>
              </a:rPr>
              <a:t>-an </a:t>
            </a:r>
            <a:r>
              <a:rPr lang="en-US" sz="2200" spc="-5" dirty="0" err="1">
                <a:latin typeface="Times New Roman"/>
                <a:cs typeface="Times New Roman"/>
              </a:rPr>
              <a:t>anda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dan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gerakan</a:t>
            </a:r>
            <a:r>
              <a:rPr lang="en-US" sz="2200" spc="-5" dirty="0">
                <a:latin typeface="Times New Roman"/>
                <a:cs typeface="Times New Roman"/>
              </a:rPr>
              <a:t>  item </a:t>
            </a:r>
            <a:r>
              <a:rPr lang="en-US" sz="2200" spc="-5" dirty="0" err="1">
                <a:latin typeface="Times New Roman"/>
                <a:cs typeface="Times New Roman"/>
              </a:rPr>
              <a:t>tersebut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ke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atas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tombol</a:t>
            </a:r>
            <a:r>
              <a:rPr lang="en-US" sz="2200" spc="-10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Start.</a:t>
            </a:r>
            <a:endParaRPr lang="en-US" sz="2200" dirty="0">
              <a:latin typeface="Times New Roman"/>
              <a:cs typeface="Times New Roman"/>
            </a:endParaRPr>
          </a:p>
          <a:p>
            <a:pPr marL="579438" indent="-228600">
              <a:lnSpc>
                <a:spcPct val="110000"/>
              </a:lnSpc>
              <a:spcBef>
                <a:spcPts val="0"/>
              </a:spcBef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Lepaskan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klik</a:t>
            </a:r>
            <a:r>
              <a:rPr lang="en-US" sz="2200" spc="-5" dirty="0">
                <a:latin typeface="Times New Roman"/>
                <a:cs typeface="Times New Roman"/>
              </a:rPr>
              <a:t>-an </a:t>
            </a:r>
            <a:r>
              <a:rPr lang="en-US" sz="2200" spc="-5" dirty="0" err="1">
                <a:latin typeface="Times New Roman"/>
                <a:cs typeface="Times New Roman"/>
              </a:rPr>
              <a:t>anda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ketika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Start Menu</a:t>
            </a:r>
            <a:r>
              <a:rPr lang="en-US" sz="2200" spc="4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muncul</a:t>
            </a:r>
            <a:r>
              <a:rPr lang="en-US" sz="2200" spc="-5" dirty="0">
                <a:latin typeface="Times New Roman"/>
                <a:cs typeface="Times New Roman"/>
              </a:rPr>
              <a:t>.</a:t>
            </a:r>
            <a:endParaRPr lang="en-US" sz="2200" dirty="0">
              <a:latin typeface="Times New Roman"/>
              <a:cs typeface="Times New Roman"/>
            </a:endParaRPr>
          </a:p>
          <a:p>
            <a:pPr marL="579438" indent="-228600">
              <a:lnSpc>
                <a:spcPct val="110000"/>
              </a:lnSpc>
              <a:spcBef>
                <a:spcPts val="0"/>
              </a:spcBef>
              <a:buFont typeface="Symbol"/>
              <a:buChar char=""/>
            </a:pPr>
            <a:r>
              <a:rPr lang="en-US" sz="2200" spc="-10" dirty="0">
                <a:latin typeface="Times New Roman"/>
                <a:cs typeface="Times New Roman"/>
              </a:rPr>
              <a:t>Item </a:t>
            </a:r>
            <a:r>
              <a:rPr lang="en-US" sz="2200" spc="-5" dirty="0" err="1">
                <a:latin typeface="Times New Roman"/>
                <a:cs typeface="Times New Roman"/>
              </a:rPr>
              <a:t>tersebut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akan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muncul</a:t>
            </a:r>
            <a:r>
              <a:rPr lang="en-US" sz="2200" dirty="0">
                <a:latin typeface="Times New Roman"/>
                <a:cs typeface="Times New Roman"/>
              </a:rPr>
              <a:t> di </a:t>
            </a:r>
            <a:r>
              <a:rPr lang="en-US" sz="2200" spc="-5" dirty="0">
                <a:latin typeface="Times New Roman"/>
                <a:cs typeface="Times New Roman"/>
              </a:rPr>
              <a:t>Start</a:t>
            </a:r>
            <a:r>
              <a:rPr lang="en-US" sz="2200" spc="5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Menu.</a:t>
            </a:r>
            <a:endParaRPr lang="en-US" sz="2200" dirty="0">
              <a:latin typeface="Times New Roman"/>
              <a:cs typeface="Times New Roman"/>
            </a:endParaRPr>
          </a:p>
          <a:p>
            <a:pPr marL="579438" marR="5715" indent="-228600" algn="just">
              <a:lnSpc>
                <a:spcPct val="110000"/>
              </a:lnSpc>
              <a:spcBef>
                <a:spcPts val="0"/>
              </a:spcBef>
              <a:buFont typeface="Symbol"/>
              <a:buChar char=""/>
            </a:pPr>
            <a:r>
              <a:rPr lang="en-US" sz="2200" dirty="0" err="1">
                <a:latin typeface="Times New Roman"/>
                <a:cs typeface="Times New Roman"/>
              </a:rPr>
              <a:t>Jika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anda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ingin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memindahkan</a:t>
            </a:r>
            <a:r>
              <a:rPr lang="en-US" sz="2200" spc="-5" dirty="0">
                <a:latin typeface="Times New Roman"/>
                <a:cs typeface="Times New Roman"/>
              </a:rPr>
              <a:t> item </a:t>
            </a:r>
            <a:r>
              <a:rPr lang="en-US" sz="2200" spc="-5" dirty="0" err="1">
                <a:latin typeface="Times New Roman"/>
                <a:cs typeface="Times New Roman"/>
              </a:rPr>
              <a:t>tersebut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5" dirty="0" err="1">
                <a:latin typeface="Times New Roman"/>
                <a:cs typeface="Times New Roman"/>
              </a:rPr>
              <a:t>ke</a:t>
            </a:r>
            <a:r>
              <a:rPr lang="en-US" sz="2200" spc="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dalam</a:t>
            </a:r>
            <a:r>
              <a:rPr lang="en-US" sz="2200" spc="-5" dirty="0">
                <a:latin typeface="Times New Roman"/>
                <a:cs typeface="Times New Roman"/>
              </a:rPr>
              <a:t> Program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 menu </a:t>
            </a:r>
            <a:r>
              <a:rPr lang="en-US" sz="2200" spc="-5" dirty="0" err="1">
                <a:latin typeface="Times New Roman"/>
                <a:cs typeface="Times New Roman"/>
              </a:rPr>
              <a:t>bagian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dari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Start Menu, </a:t>
            </a:r>
            <a:r>
              <a:rPr lang="en-US" sz="2200" spc="-5" dirty="0" err="1">
                <a:latin typeface="Times New Roman"/>
                <a:cs typeface="Times New Roman"/>
              </a:rPr>
              <a:t>gerakan</a:t>
            </a:r>
            <a:r>
              <a:rPr lang="en-US" sz="2200" spc="-5" dirty="0">
                <a:latin typeface="Times New Roman"/>
                <a:cs typeface="Times New Roman"/>
              </a:rPr>
              <a:t> item </a:t>
            </a:r>
            <a:r>
              <a:rPr lang="en-US" sz="2200" spc="-5" dirty="0" err="1">
                <a:latin typeface="Times New Roman"/>
                <a:cs typeface="Times New Roman"/>
              </a:rPr>
              <a:t>tersebut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dari</a:t>
            </a:r>
            <a:r>
              <a:rPr lang="en-US" sz="2200" spc="-5" dirty="0">
                <a:latin typeface="Times New Roman"/>
                <a:cs typeface="Times New Roman"/>
              </a:rPr>
              <a:t> Start </a:t>
            </a:r>
            <a:r>
              <a:rPr lang="en-US" sz="2200" dirty="0">
                <a:latin typeface="Times New Roman"/>
                <a:cs typeface="Times New Roman"/>
              </a:rPr>
              <a:t>menu </a:t>
            </a:r>
            <a:r>
              <a:rPr lang="en-US" sz="2200" spc="-5" dirty="0" err="1">
                <a:latin typeface="Times New Roman"/>
                <a:cs typeface="Times New Roman"/>
              </a:rPr>
              <a:t>dan</a:t>
            </a:r>
            <a:r>
              <a:rPr lang="en-US" sz="2200" spc="-5" dirty="0">
                <a:latin typeface="Times New Roman"/>
                <a:cs typeface="Times New Roman"/>
              </a:rPr>
              <a:t>  </a:t>
            </a:r>
            <a:r>
              <a:rPr lang="en-US" sz="2200" spc="-5" dirty="0" err="1">
                <a:latin typeface="Times New Roman"/>
                <a:cs typeface="Times New Roman"/>
              </a:rPr>
              <a:t>seret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5" dirty="0" err="1">
                <a:latin typeface="Times New Roman"/>
                <a:cs typeface="Times New Roman"/>
              </a:rPr>
              <a:t>ke</a:t>
            </a:r>
            <a:r>
              <a:rPr lang="en-US" sz="2200" spc="5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Program Menu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menu </a:t>
            </a:r>
            <a:r>
              <a:rPr lang="en-US" sz="2200" spc="-5" dirty="0" err="1">
                <a:latin typeface="Times New Roman"/>
                <a:cs typeface="Times New Roman"/>
              </a:rPr>
              <a:t>bagian</a:t>
            </a:r>
            <a:r>
              <a:rPr lang="en-US" sz="2200" spc="-5" dirty="0">
                <a:latin typeface="Times New Roman"/>
                <a:cs typeface="Times New Roman"/>
              </a:rPr>
              <a:t> yang lain (</a:t>
            </a:r>
            <a:r>
              <a:rPr lang="en-US" sz="2200" spc="-5" dirty="0" err="1">
                <a:latin typeface="Times New Roman"/>
                <a:cs typeface="Times New Roman"/>
              </a:rPr>
              <a:t>istilahnya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>
                <a:latin typeface="Times New Roman"/>
                <a:cs typeface="Times New Roman"/>
              </a:rPr>
              <a:t>drag n  </a:t>
            </a:r>
            <a:r>
              <a:rPr lang="en-US" sz="2200" spc="-5" dirty="0">
                <a:latin typeface="Times New Roman"/>
                <a:cs typeface="Times New Roman"/>
              </a:rPr>
              <a:t>drop).</a:t>
            </a:r>
            <a:endParaRPr lang="en-US" sz="22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455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8229600" cy="5791200"/>
          </a:xfrm>
        </p:spPr>
        <p:txBody>
          <a:bodyPr/>
          <a:lstStyle/>
          <a:p>
            <a:pPr marL="339725" marR="5080" indent="-339725">
              <a:spcBef>
                <a:spcPts val="1400"/>
              </a:spcBef>
            </a:pPr>
            <a:r>
              <a:rPr lang="en-US" sz="2200" b="1" spc="-5" dirty="0" err="1">
                <a:latin typeface="Times New Roman"/>
                <a:cs typeface="Times New Roman"/>
              </a:rPr>
              <a:t>Menganti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spc="-5" dirty="0" err="1">
                <a:latin typeface="Times New Roman"/>
                <a:cs typeface="Times New Roman"/>
              </a:rPr>
              <a:t>nama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dirty="0" err="1">
                <a:latin typeface="Times New Roman"/>
                <a:cs typeface="Times New Roman"/>
              </a:rPr>
              <a:t>dan</a:t>
            </a:r>
            <a:r>
              <a:rPr lang="en-US" sz="2200" b="1" dirty="0">
                <a:latin typeface="Times New Roman"/>
                <a:cs typeface="Times New Roman"/>
              </a:rPr>
              <a:t> </a:t>
            </a:r>
            <a:r>
              <a:rPr lang="en-US" sz="2200" b="1" spc="-5" dirty="0" err="1">
                <a:latin typeface="Times New Roman"/>
                <a:cs typeface="Times New Roman"/>
              </a:rPr>
              <a:t>menghapus</a:t>
            </a:r>
            <a:r>
              <a:rPr lang="en-US" sz="2200" b="1" spc="-5" dirty="0">
                <a:latin typeface="Times New Roman"/>
                <a:cs typeface="Times New Roman"/>
              </a:rPr>
              <a:t> </a:t>
            </a:r>
            <a:r>
              <a:rPr lang="en-US" sz="2200" b="1" spc="-5" dirty="0" err="1">
                <a:latin typeface="Times New Roman"/>
                <a:cs typeface="Times New Roman"/>
              </a:rPr>
              <a:t>sebuah</a:t>
            </a:r>
            <a:r>
              <a:rPr lang="en-US" sz="2200" b="1" spc="-5" dirty="0">
                <a:latin typeface="Times New Roman"/>
                <a:cs typeface="Times New Roman"/>
              </a:rPr>
              <a:t> item </a:t>
            </a:r>
            <a:r>
              <a:rPr lang="en-US" sz="2200" b="1" spc="-5" dirty="0" err="1">
                <a:latin typeface="Times New Roman"/>
                <a:cs typeface="Times New Roman"/>
              </a:rPr>
              <a:t>dari</a:t>
            </a:r>
            <a:r>
              <a:rPr lang="en-US" sz="2200" b="1" spc="-5" dirty="0">
                <a:latin typeface="Times New Roman"/>
                <a:cs typeface="Times New Roman"/>
              </a:rPr>
              <a:t> Start </a:t>
            </a:r>
            <a:r>
              <a:rPr lang="en-US" sz="2200" b="1" spc="-5" dirty="0" err="1">
                <a:latin typeface="Times New Roman"/>
                <a:cs typeface="Times New Roman"/>
              </a:rPr>
              <a:t>atau</a:t>
            </a:r>
            <a:r>
              <a:rPr lang="en-US" sz="2200" b="1" spc="-5" dirty="0">
                <a:latin typeface="Times New Roman"/>
                <a:cs typeface="Times New Roman"/>
              </a:rPr>
              <a:t> Program  Menu</a:t>
            </a:r>
            <a:endParaRPr lang="en-US" sz="2200" dirty="0">
              <a:latin typeface="Times New Roman"/>
              <a:cs typeface="Times New Roman"/>
            </a:endParaRPr>
          </a:p>
          <a:p>
            <a:pPr marL="12700">
              <a:spcBef>
                <a:spcPts val="1400"/>
              </a:spcBef>
            </a:pPr>
            <a:r>
              <a:rPr lang="en-US" sz="2000" spc="-5" dirty="0">
                <a:latin typeface="Times New Roman"/>
                <a:cs typeface="Times New Roman"/>
              </a:rPr>
              <a:t>Hal </a:t>
            </a:r>
            <a:r>
              <a:rPr lang="en-US" sz="2000" dirty="0" err="1">
                <a:latin typeface="Times New Roman"/>
                <a:cs typeface="Times New Roman"/>
              </a:rPr>
              <a:t>ini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dapat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dilakukan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dengan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menjalankan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langkah-langkah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berikut</a:t>
            </a:r>
            <a:r>
              <a:rPr lang="en-US" sz="2000" spc="75" dirty="0">
                <a:latin typeface="Times New Roman"/>
                <a:cs typeface="Times New Roman"/>
              </a:rPr>
              <a:t> </a:t>
            </a:r>
            <a:r>
              <a:rPr lang="en-US" sz="2200" dirty="0">
                <a:latin typeface="Times New Roman"/>
                <a:cs typeface="Times New Roman"/>
              </a:rPr>
              <a:t>:</a:t>
            </a:r>
          </a:p>
          <a:p>
            <a:pPr marL="579438" indent="-228600"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Sorotlah</a:t>
            </a:r>
            <a:r>
              <a:rPr lang="en-US" sz="2000" spc="-5" dirty="0">
                <a:latin typeface="Times New Roman"/>
                <a:cs typeface="Times New Roman"/>
              </a:rPr>
              <a:t> item</a:t>
            </a:r>
            <a:r>
              <a:rPr lang="en-US" sz="2000" spc="-2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tersebut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indent="-228600">
              <a:spcBef>
                <a:spcPts val="20"/>
              </a:spcBef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Klik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kiri</a:t>
            </a:r>
            <a:r>
              <a:rPr lang="en-US" sz="2000" spc="-5" dirty="0">
                <a:latin typeface="Times New Roman"/>
                <a:cs typeface="Times New Roman"/>
              </a:rPr>
              <a:t>, </a:t>
            </a:r>
            <a:r>
              <a:rPr lang="en-US" sz="2000" spc="-5" dirty="0" err="1">
                <a:latin typeface="Times New Roman"/>
                <a:cs typeface="Times New Roman"/>
              </a:rPr>
              <a:t>ntar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akan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muncul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>
                <a:latin typeface="Times New Roman"/>
                <a:cs typeface="Times New Roman"/>
              </a:rPr>
              <a:t>menu.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marR="5080" indent="-228600">
              <a:spcBef>
                <a:spcPts val="1200"/>
              </a:spcBef>
              <a:buFont typeface="Symbol"/>
              <a:buChar char=""/>
            </a:pPr>
            <a:r>
              <a:rPr lang="en-US" sz="2000" dirty="0" err="1">
                <a:latin typeface="Times New Roman"/>
                <a:cs typeface="Times New Roman"/>
              </a:rPr>
              <a:t>Pilih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>
                <a:latin typeface="Times New Roman"/>
                <a:cs typeface="Times New Roman"/>
              </a:rPr>
              <a:t>Delete </a:t>
            </a:r>
            <a:r>
              <a:rPr lang="en-US" sz="2000" dirty="0" err="1">
                <a:latin typeface="Times New Roman"/>
                <a:cs typeface="Times New Roman"/>
              </a:rPr>
              <a:t>untuk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menghapus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dan</a:t>
            </a:r>
            <a:r>
              <a:rPr lang="en-US" sz="2000" spc="-5" dirty="0">
                <a:latin typeface="Times New Roman"/>
                <a:cs typeface="Times New Roman"/>
              </a:rPr>
              <a:t> Rename </a:t>
            </a:r>
            <a:r>
              <a:rPr lang="en-US" sz="2000" dirty="0" err="1">
                <a:latin typeface="Times New Roman"/>
                <a:cs typeface="Times New Roman"/>
              </a:rPr>
              <a:t>untuk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mengganti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nama</a:t>
            </a: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spc="-5" dirty="0">
                <a:latin typeface="Times New Roman"/>
                <a:cs typeface="Times New Roman"/>
              </a:rPr>
              <a:t>item  </a:t>
            </a:r>
            <a:r>
              <a:rPr lang="en-US" sz="2000" spc="-5" dirty="0" err="1">
                <a:latin typeface="Times New Roman"/>
                <a:cs typeface="Times New Roman"/>
              </a:rPr>
              <a:t>tersebut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</a:p>
          <a:p>
            <a:pPr marL="350838" marR="5080" indent="0">
              <a:spcBef>
                <a:spcPts val="1200"/>
              </a:spcBef>
              <a:buNone/>
            </a:pPr>
            <a:endParaRPr lang="en-US" sz="2000" spc="-5" dirty="0">
              <a:latin typeface="Times New Roman"/>
              <a:cs typeface="Times New Roman"/>
            </a:endParaRPr>
          </a:p>
          <a:p>
            <a:pPr marL="12700">
              <a:spcBef>
                <a:spcPts val="1200"/>
              </a:spcBef>
            </a:pPr>
            <a:r>
              <a:rPr lang="en-US" sz="2000" b="1" spc="-5" dirty="0" err="1">
                <a:latin typeface="Times New Roman"/>
                <a:cs typeface="Times New Roman"/>
              </a:rPr>
              <a:t>Mengurutkan</a:t>
            </a:r>
            <a:r>
              <a:rPr lang="en-US" sz="2000" b="1" spc="-5" dirty="0">
                <a:latin typeface="Times New Roman"/>
                <a:cs typeface="Times New Roman"/>
              </a:rPr>
              <a:t> item-item </a:t>
            </a:r>
            <a:r>
              <a:rPr lang="en-US" sz="2000" b="1" dirty="0" err="1">
                <a:latin typeface="Times New Roman"/>
                <a:cs typeface="Times New Roman"/>
              </a:rPr>
              <a:t>dalam</a:t>
            </a:r>
            <a:r>
              <a:rPr lang="en-US" sz="2000" b="1" dirty="0">
                <a:latin typeface="Times New Roman"/>
                <a:cs typeface="Times New Roman"/>
              </a:rPr>
              <a:t> </a:t>
            </a:r>
            <a:r>
              <a:rPr lang="en-US" sz="2000" b="1" spc="-5" dirty="0" err="1">
                <a:latin typeface="Times New Roman"/>
                <a:cs typeface="Times New Roman"/>
              </a:rPr>
              <a:t>sebuah</a:t>
            </a:r>
            <a:r>
              <a:rPr lang="en-US" sz="2000" b="1" spc="-5" dirty="0">
                <a:latin typeface="Times New Roman"/>
                <a:cs typeface="Times New Roman"/>
              </a:rPr>
              <a:t> </a:t>
            </a:r>
            <a:r>
              <a:rPr lang="en-US" sz="2000" b="1" spc="-10" dirty="0">
                <a:latin typeface="Times New Roman"/>
                <a:cs typeface="Times New Roman"/>
              </a:rPr>
              <a:t>menu</a:t>
            </a:r>
            <a:endParaRPr lang="en-US" sz="2000" dirty="0">
              <a:latin typeface="Times New Roman"/>
              <a:cs typeface="Times New Roman"/>
            </a:endParaRPr>
          </a:p>
          <a:p>
            <a:pPr marL="12700"/>
            <a:r>
              <a:rPr lang="en-US" sz="2000" spc="-5" dirty="0" err="1">
                <a:latin typeface="Times New Roman"/>
                <a:cs typeface="Times New Roman"/>
              </a:rPr>
              <a:t>Langkah-langkahnya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ialah</a:t>
            </a:r>
            <a:r>
              <a:rPr lang="en-US" sz="2000" spc="-35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:</a:t>
            </a:r>
          </a:p>
          <a:p>
            <a:pPr marL="579438" indent="-228600">
              <a:lnSpc>
                <a:spcPct val="100000"/>
              </a:lnSpc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Masuklah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dalam</a:t>
            </a:r>
            <a:r>
              <a:rPr lang="en-US" sz="2000" spc="-5" dirty="0">
                <a:latin typeface="Times New Roman"/>
                <a:cs typeface="Times New Roman"/>
              </a:rPr>
              <a:t> menu yang </a:t>
            </a:r>
            <a:r>
              <a:rPr lang="en-US" sz="2000" spc="-5" dirty="0" err="1">
                <a:latin typeface="Times New Roman"/>
                <a:cs typeface="Times New Roman"/>
              </a:rPr>
              <a:t>ingin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cs typeface="Times New Roman"/>
              </a:rPr>
              <a:t>anda</a:t>
            </a:r>
            <a:r>
              <a:rPr lang="en-US" sz="2000" spc="40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urutkan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Klik</a:t>
            </a:r>
            <a:r>
              <a:rPr lang="en-US" sz="2000" spc="-6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kanan</a:t>
            </a:r>
            <a:r>
              <a:rPr lang="en-US" sz="2000" spc="-5" dirty="0">
                <a:latin typeface="Times New Roman"/>
                <a:cs typeface="Times New Roman"/>
              </a:rPr>
              <a:t>.</a:t>
            </a:r>
            <a:endParaRPr lang="en-US" sz="2000" dirty="0">
              <a:latin typeface="Times New Roman"/>
              <a:cs typeface="Times New Roman"/>
            </a:endParaRPr>
          </a:p>
          <a:p>
            <a:pPr marL="579438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</a:pPr>
            <a:r>
              <a:rPr lang="en-US" sz="2000" spc="-5" dirty="0" err="1">
                <a:latin typeface="Times New Roman"/>
                <a:cs typeface="Times New Roman"/>
              </a:rPr>
              <a:t>Klik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kiri</a:t>
            </a:r>
            <a:r>
              <a:rPr lang="en-US" sz="2000" spc="-5" dirty="0">
                <a:latin typeface="Times New Roman"/>
                <a:cs typeface="Times New Roman"/>
              </a:rPr>
              <a:t> </a:t>
            </a:r>
            <a:r>
              <a:rPr lang="en-US" sz="2000" spc="-5" dirty="0" err="1">
                <a:latin typeface="Times New Roman"/>
                <a:cs typeface="Times New Roman"/>
              </a:rPr>
              <a:t>pada</a:t>
            </a:r>
            <a:r>
              <a:rPr lang="en-US" sz="2000" spc="-5" dirty="0">
                <a:latin typeface="Times New Roman"/>
                <a:cs typeface="Times New Roman"/>
              </a:rPr>
              <a:t> Sort </a:t>
            </a:r>
            <a:r>
              <a:rPr lang="en-US" sz="2000" spc="5" dirty="0">
                <a:latin typeface="Times New Roman"/>
                <a:cs typeface="Times New Roman"/>
              </a:rPr>
              <a:t>by</a:t>
            </a:r>
            <a:r>
              <a:rPr lang="en-US" sz="2000" spc="-45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Name.</a:t>
            </a:r>
          </a:p>
          <a:p>
            <a:pPr marL="0" marR="5080" indent="0">
              <a:spcBef>
                <a:spcPts val="125"/>
              </a:spcBef>
              <a:buNone/>
            </a:pPr>
            <a:endParaRPr lang="en-US" sz="20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264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2700">
              <a:lnSpc>
                <a:spcPct val="100000"/>
              </a:lnSpc>
            </a:pPr>
            <a:r>
              <a:rPr lang="en-US" sz="2900" b="1" spc="-5" dirty="0">
                <a:latin typeface="Times New Roman"/>
                <a:cs typeface="Times New Roman"/>
              </a:rPr>
              <a:t>Window</a:t>
            </a:r>
            <a:br>
              <a:rPr lang="en-US" dirty="0">
                <a:latin typeface="Times New Roman"/>
                <a:cs typeface="Times New Roman"/>
              </a:rPr>
            </a:br>
            <a:r>
              <a:rPr lang="en-US" sz="2200" spc="-5" dirty="0" err="1">
                <a:latin typeface="Times New Roman"/>
                <a:cs typeface="Times New Roman"/>
              </a:rPr>
              <a:t>Apa</a:t>
            </a:r>
            <a:r>
              <a:rPr lang="en-US" sz="2200" spc="-5" dirty="0">
                <a:latin typeface="Times New Roman"/>
                <a:cs typeface="Times New Roman"/>
              </a:rPr>
              <a:t> yang </a:t>
            </a:r>
            <a:r>
              <a:rPr lang="en-US" sz="2200" spc="-5" dirty="0" err="1">
                <a:latin typeface="Times New Roman"/>
                <a:cs typeface="Times New Roman"/>
              </a:rPr>
              <a:t>disebut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dengan</a:t>
            </a:r>
            <a:r>
              <a:rPr lang="en-US" sz="2200" dirty="0">
                <a:latin typeface="Times New Roman"/>
                <a:cs typeface="Times New Roman"/>
              </a:rPr>
              <a:t> Window di </a:t>
            </a:r>
            <a:r>
              <a:rPr lang="en-US" sz="2200" spc="-5" dirty="0" err="1">
                <a:latin typeface="Times New Roman"/>
                <a:cs typeface="Times New Roman"/>
              </a:rPr>
              <a:t>tunjukkan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pada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gambar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dibawah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ini</a:t>
            </a:r>
            <a:r>
              <a:rPr lang="en-US" sz="2200" spc="-5" dirty="0">
                <a:latin typeface="Times New Roman"/>
                <a:cs typeface="Times New Roman"/>
              </a:rPr>
              <a:t> :</a:t>
            </a:r>
            <a:endParaRPr lang="en-US" sz="2200" dirty="0"/>
          </a:p>
        </p:txBody>
      </p:sp>
      <p:sp>
        <p:nvSpPr>
          <p:cNvPr id="4" name="object 48"/>
          <p:cNvSpPr/>
          <p:nvPr/>
        </p:nvSpPr>
        <p:spPr>
          <a:xfrm>
            <a:off x="947928" y="1371600"/>
            <a:ext cx="6367272" cy="42031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9"/>
          <p:cNvSpPr txBox="1"/>
          <p:nvPr/>
        </p:nvSpPr>
        <p:spPr>
          <a:xfrm>
            <a:off x="2948940" y="5638800"/>
            <a:ext cx="352806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00" b="1" dirty="0">
                <a:latin typeface="Arial" panose="020B0604020202020204" pitchFamily="34" charset="0"/>
                <a:cs typeface="Arial" panose="020B0604020202020204" pitchFamily="34" charset="0"/>
              </a:rPr>
              <a:t>2. Window </a:t>
            </a:r>
            <a:r>
              <a:rPr sz="13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sz="13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bagian-bagiannya</a:t>
            </a:r>
            <a:endParaRPr sz="13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109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015301"/>
              </p:ext>
            </p:extLst>
          </p:nvPr>
        </p:nvGraphicFramePr>
        <p:xfrm>
          <a:off x="1905000" y="1377700"/>
          <a:ext cx="5486400" cy="15941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8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8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692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dirty="0">
                          <a:latin typeface="Verdana"/>
                          <a:cs typeface="Verdana"/>
                        </a:rPr>
                        <a:t>Control</a:t>
                      </a:r>
                      <a:r>
                        <a:rPr sz="800" b="1" spc="-1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Box</a:t>
                      </a:r>
                      <a:endParaRPr sz="8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150" algn="just">
                        <a:lnSpc>
                          <a:spcPct val="101299"/>
                        </a:lnSpc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Control box menyediakan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menu yang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memungkinkan anda untuk  mengembalikan, memindahkan,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mengubah ukuran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atau menutup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sebuah  window.</a:t>
                      </a: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438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spc="-5" dirty="0">
                          <a:latin typeface="Verdana"/>
                          <a:cs typeface="Verdana"/>
                        </a:rPr>
                        <a:t>Border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299"/>
                        </a:lnSpc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Border memisahkan window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dari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desktop. Gerakan border untuk mengubah 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ukuran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dari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window.</a:t>
                      </a:r>
                      <a:endParaRPr sz="8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319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dirty="0">
                          <a:latin typeface="Verdana"/>
                          <a:cs typeface="Verdana"/>
                        </a:rPr>
                        <a:t>Title</a:t>
                      </a:r>
                      <a:r>
                        <a:rPr sz="800" b="1" spc="-1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bar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Title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bar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menampilkan nama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dari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program atau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file yang</a:t>
                      </a:r>
                      <a:r>
                        <a:rPr sz="800" spc="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dijalankan.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4652">
                <a:tc>
                  <a:txBody>
                    <a:bodyPr/>
                    <a:lstStyle/>
                    <a:p>
                      <a:pPr marL="65405" marR="252095">
                        <a:lnSpc>
                          <a:spcPct val="101299"/>
                        </a:lnSpc>
                      </a:pPr>
                      <a:r>
                        <a:rPr sz="800" b="1" spc="-10" dirty="0">
                          <a:latin typeface="Verdana"/>
                          <a:cs typeface="Verdana"/>
                        </a:rPr>
                        <a:t>M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inim</a:t>
                      </a:r>
                      <a:r>
                        <a:rPr sz="800" b="1" spc="-15" dirty="0">
                          <a:latin typeface="Verdana"/>
                          <a:cs typeface="Verdana"/>
                        </a:rPr>
                        <a:t>i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ze  button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 algn="just">
                        <a:lnSpc>
                          <a:spcPct val="101299"/>
                        </a:lnSpc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Gunakan Minimize untuk menghapus windows secara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sementara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dari 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dekstop. Selama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window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minimize, nama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dari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window tersebut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akan 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tampat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taskbar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taskbar.</a:t>
                      </a:r>
                      <a:endParaRPr sz="8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object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105826"/>
              </p:ext>
            </p:extLst>
          </p:nvPr>
        </p:nvGraphicFramePr>
        <p:xfrm>
          <a:off x="1905000" y="3048001"/>
          <a:ext cx="5486400" cy="2209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7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8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5">
                <a:tc>
                  <a:txBody>
                    <a:bodyPr/>
                    <a:lstStyle/>
                    <a:p>
                      <a:pPr marL="65405" marR="222885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b="1" spc="-10" dirty="0">
                          <a:latin typeface="Verdana"/>
                          <a:cs typeface="Verdana"/>
                        </a:rPr>
                        <a:t>M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axi</a:t>
                      </a:r>
                      <a:r>
                        <a:rPr sz="800" b="1" spc="-15" dirty="0">
                          <a:latin typeface="Verdana"/>
                          <a:cs typeface="Verdana"/>
                        </a:rPr>
                        <a:t>m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ize  button</a:t>
                      </a:r>
                      <a:endParaRPr sz="8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8419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Gunakan Maximize untuk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membuat window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tersebut memenuhi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keseluruhan  layar.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225">
                <a:tc>
                  <a:txBody>
                    <a:bodyPr/>
                    <a:lstStyle/>
                    <a:p>
                      <a:pPr marL="65405" marR="318770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b="1" spc="-10" dirty="0">
                          <a:latin typeface="Verdana"/>
                          <a:cs typeface="Verdana"/>
                        </a:rPr>
                        <a:t>Re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s</a:t>
                      </a:r>
                      <a:r>
                        <a:rPr sz="800" b="1" spc="5" dirty="0">
                          <a:latin typeface="Verdana"/>
                          <a:cs typeface="Verdana"/>
                        </a:rPr>
                        <a:t>t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800" b="1" spc="-5" dirty="0">
                          <a:latin typeface="Verdana"/>
                          <a:cs typeface="Verdana"/>
                        </a:rPr>
                        <a:t>r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e  button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Restore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digunakan untuk mengembalikan windows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yang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telah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maximize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ke  ukuran</a:t>
                      </a:r>
                      <a:r>
                        <a:rPr sz="800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semula.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76">
                <a:tc>
                  <a:txBody>
                    <a:bodyPr/>
                    <a:lstStyle/>
                    <a:p>
                      <a:pPr marL="65405" marR="382270">
                        <a:lnSpc>
                          <a:spcPct val="101299"/>
                        </a:lnSpc>
                        <a:spcBef>
                          <a:spcPts val="15"/>
                        </a:spcBef>
                      </a:pPr>
                      <a:r>
                        <a:rPr sz="800" b="1" dirty="0">
                          <a:latin typeface="Verdana"/>
                          <a:cs typeface="Verdana"/>
                        </a:rPr>
                        <a:t>Close  b</a:t>
                      </a:r>
                      <a:r>
                        <a:rPr sz="800" b="1" spc="-10" dirty="0">
                          <a:latin typeface="Verdana"/>
                          <a:cs typeface="Verdana"/>
                        </a:rPr>
                        <a:t>u</a:t>
                      </a:r>
                      <a:r>
                        <a:rPr sz="800" b="1" spc="5" dirty="0">
                          <a:latin typeface="Verdana"/>
                          <a:cs typeface="Verdana"/>
                        </a:rPr>
                        <a:t>tt</a:t>
                      </a:r>
                      <a:r>
                        <a:rPr sz="800" b="1" spc="-15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Klik Close button untuk menutup</a:t>
                      </a:r>
                      <a:r>
                        <a:rPr sz="800" spc="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window.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18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spc="-5" dirty="0">
                          <a:latin typeface="Verdana"/>
                          <a:cs typeface="Verdana"/>
                        </a:rPr>
                        <a:t>Menu</a:t>
                      </a:r>
                      <a:r>
                        <a:rPr sz="8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b="1" spc="-5" dirty="0">
                          <a:latin typeface="Verdana"/>
                          <a:cs typeface="Verdana"/>
                        </a:rPr>
                        <a:t>bar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Menu menampilkan program menu.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mengirimkan perintah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perintah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ke  dalam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program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menggunakan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menu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ini.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136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dirty="0">
                          <a:latin typeface="Verdana"/>
                          <a:cs typeface="Verdana"/>
                        </a:rPr>
                        <a:t>Toolbars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150" algn="just">
                        <a:lnSpc>
                          <a:spcPct val="101299"/>
                        </a:lnSpc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Toolbars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pada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umumnya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berada di bawah menu bar.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Anda dapet  menggunakan icon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pada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toolbars untuk mengirimkan perintah-perintah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ke 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program.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225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dirty="0">
                          <a:latin typeface="Verdana"/>
                          <a:cs typeface="Verdana"/>
                        </a:rPr>
                        <a:t>Work</a:t>
                      </a:r>
                      <a:r>
                        <a:rPr sz="800" b="1" spc="-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b="1" spc="-5" dirty="0">
                          <a:latin typeface="Verdana"/>
                          <a:cs typeface="Verdana"/>
                        </a:rPr>
                        <a:t>area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200"/>
                        </a:lnSpc>
                        <a:spcBef>
                          <a:spcPts val="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Work area terletak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pada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bagian tengah dari window. Hampir keseluruhan  pekerjaan anda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lakukan pada bagian</a:t>
                      </a:r>
                      <a:r>
                        <a:rPr sz="8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ini.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173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b="1" spc="-5" dirty="0">
                          <a:latin typeface="Verdana"/>
                          <a:cs typeface="Verdana"/>
                        </a:rPr>
                        <a:t>Status</a:t>
                      </a:r>
                      <a:r>
                        <a:rPr sz="8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b="1" dirty="0">
                          <a:latin typeface="Verdana"/>
                          <a:cs typeface="Verdana"/>
                        </a:rPr>
                        <a:t>bar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spc="-5" dirty="0">
                          <a:latin typeface="Verdana"/>
                          <a:cs typeface="Verdana"/>
                        </a:rPr>
                        <a:t>Status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bar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memberikan informasi mengenai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program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yang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anda</a:t>
                      </a:r>
                      <a:r>
                        <a:rPr sz="8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jalankan.</a:t>
                      </a:r>
                      <a:endParaRPr sz="8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object 49"/>
          <p:cNvSpPr txBox="1"/>
          <p:nvPr/>
        </p:nvSpPr>
        <p:spPr>
          <a:xfrm>
            <a:off x="2514600" y="882134"/>
            <a:ext cx="457200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Tabel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Bagian-bagian dari window dan</a:t>
            </a:r>
            <a:r>
              <a:rPr sz="1300" b="1" spc="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penjelasannya</a:t>
            </a:r>
            <a:endParaRPr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948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1253887"/>
            <a:ext cx="8229600" cy="4934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6350" algn="just"/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Jika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anda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membuka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waktu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bersamaan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, window  yang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berada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paling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ialah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yang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terfocus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Anda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hanya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berinterkasi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window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yang</a:t>
            </a:r>
            <a:r>
              <a:rPr lang="en-US" sz="2200" spc="-2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terfocus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15"/>
              </a:spcBef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algn="just">
              <a:spcBef>
                <a:spcPts val="5"/>
              </a:spcBef>
            </a:pP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mengubah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focus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window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window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terdapat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cara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1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2200" spc="114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339725" indent="-327025" algn="just">
              <a:spcBef>
                <a:spcPts val="35"/>
              </a:spcBef>
              <a:buFont typeface="Symbol"/>
              <a:buChar char=""/>
            </a:pP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Klik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dimana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saja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yang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anda</a:t>
            </a:r>
            <a:r>
              <a:rPr lang="en-US" sz="2200" spc="8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focuskan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39725" marR="5715" indent="-327025" algn="just">
              <a:spcBef>
                <a:spcPts val="125"/>
              </a:spcBef>
              <a:buFont typeface="Symbol"/>
              <a:buChar char=""/>
            </a:pP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Alt-Tab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tanpa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melepasnya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lalu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pilihlah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yang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ingin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anda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fokuskan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39725" marR="6350" indent="-327025" algn="just">
              <a:spcBef>
                <a:spcPts val="65"/>
              </a:spcBef>
              <a:buFont typeface="Symbol"/>
              <a:buChar char=""/>
            </a:pP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yang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sedang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active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ditampilkan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taskbar.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Klik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tombol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window </a:t>
            </a:r>
            <a:r>
              <a:rPr lang="en-US" sz="2200" spc="-10" dirty="0">
                <a:latin typeface="Calibri" panose="020F0502020204030204" pitchFamily="34" charset="0"/>
                <a:cs typeface="Calibri" panose="020F0502020204030204" pitchFamily="34" charset="0"/>
              </a:rPr>
              <a:t>yang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berada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taskbar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memberi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focus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 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5080" indent="16510" algn="just">
              <a:spcBef>
                <a:spcPts val="635"/>
              </a:spcBef>
            </a:pP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menggerakkan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sebuah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window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desktop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anda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klik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kiri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title  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bar window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tanpa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melepaskannya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lalu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gerakkan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 window</a:t>
            </a:r>
            <a:r>
              <a:rPr lang="en-US" sz="2200" spc="14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2200" spc="-5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009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4267200"/>
          </a:xfrm>
        </p:spPr>
        <p:txBody>
          <a:bodyPr>
            <a:normAutofit/>
          </a:bodyPr>
          <a:lstStyle/>
          <a:p>
            <a:pPr marL="339725" indent="-339725"/>
            <a:r>
              <a:rPr lang="en-US" sz="2400" b="1" spc="-5" dirty="0" err="1">
                <a:latin typeface="Times New Roman"/>
                <a:cs typeface="Times New Roman"/>
              </a:rPr>
              <a:t>Menemukan</a:t>
            </a:r>
            <a:r>
              <a:rPr lang="en-US" sz="2400" b="1" spc="-5" dirty="0">
                <a:latin typeface="Times New Roman"/>
                <a:cs typeface="Times New Roman"/>
              </a:rPr>
              <a:t> File </a:t>
            </a:r>
            <a:r>
              <a:rPr lang="en-US" sz="2400" b="1" spc="-5" dirty="0" err="1">
                <a:latin typeface="Times New Roman"/>
                <a:cs typeface="Times New Roman"/>
              </a:rPr>
              <a:t>atau</a:t>
            </a:r>
            <a:r>
              <a:rPr lang="en-US" sz="2400" b="1" spc="-5" dirty="0">
                <a:latin typeface="Times New Roman"/>
                <a:cs typeface="Times New Roman"/>
              </a:rPr>
              <a:t> </a:t>
            </a:r>
            <a:r>
              <a:rPr lang="en-US" sz="2400" b="1" spc="-5" dirty="0" err="1">
                <a:latin typeface="Times New Roman"/>
                <a:cs typeface="Times New Roman"/>
              </a:rPr>
              <a:t>Direktori</a:t>
            </a:r>
            <a:r>
              <a:rPr lang="en-US" sz="2400" b="1" spc="-5" dirty="0">
                <a:latin typeface="Times New Roman"/>
                <a:cs typeface="Times New Roman"/>
              </a:rPr>
              <a:t> </a:t>
            </a:r>
            <a:r>
              <a:rPr lang="en-US" sz="2400" b="1" spc="-5" dirty="0" err="1">
                <a:latin typeface="Times New Roman"/>
                <a:cs typeface="Times New Roman"/>
              </a:rPr>
              <a:t>secara</a:t>
            </a:r>
            <a:r>
              <a:rPr lang="en-US" sz="2400" b="1" spc="15" dirty="0">
                <a:latin typeface="Times New Roman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cs typeface="Times New Roman"/>
              </a:rPr>
              <a:t>cepat</a:t>
            </a:r>
            <a:endParaRPr lang="en-US" sz="2400" dirty="0">
              <a:latin typeface="Times New Roman"/>
              <a:cs typeface="Times New Roman"/>
            </a:endParaRPr>
          </a:p>
          <a:p>
            <a:pPr marL="339725" marR="5080" indent="-339725">
              <a:spcBef>
                <a:spcPts val="610"/>
              </a:spcBef>
            </a:pPr>
            <a:r>
              <a:rPr lang="en-US" sz="2200" spc="-5" dirty="0">
                <a:latin typeface="Times New Roman"/>
                <a:cs typeface="Times New Roman"/>
              </a:rPr>
              <a:t>Ada </a:t>
            </a:r>
            <a:r>
              <a:rPr lang="en-US" sz="2200" spc="-5" dirty="0" err="1">
                <a:latin typeface="Times New Roman"/>
                <a:cs typeface="Times New Roman"/>
              </a:rPr>
              <a:t>saatnya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ketika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kita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ingin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bekerja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dengan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suatu</a:t>
            </a:r>
            <a:r>
              <a:rPr lang="en-US" sz="2200" spc="-5" dirty="0">
                <a:latin typeface="Times New Roman"/>
                <a:cs typeface="Times New Roman"/>
              </a:rPr>
              <a:t> file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direktori</a:t>
            </a:r>
            <a:r>
              <a:rPr lang="en-US" sz="2200" spc="-5" dirty="0">
                <a:latin typeface="Times New Roman"/>
                <a:cs typeface="Times New Roman"/>
              </a:rPr>
              <a:t>, </a:t>
            </a:r>
            <a:r>
              <a:rPr lang="en-US" sz="2200" dirty="0" err="1">
                <a:latin typeface="Times New Roman"/>
                <a:cs typeface="Times New Roman"/>
              </a:rPr>
              <a:t>kita</a:t>
            </a:r>
            <a:r>
              <a:rPr lang="en-US" sz="2200" dirty="0">
                <a:latin typeface="Times New Roman"/>
                <a:cs typeface="Times New Roman"/>
              </a:rPr>
              <a:t>  </a:t>
            </a:r>
            <a:r>
              <a:rPr lang="en-US" sz="2200" spc="-5" dirty="0" err="1">
                <a:latin typeface="Times New Roman"/>
                <a:cs typeface="Times New Roman"/>
              </a:rPr>
              <a:t>terlupa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dimana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kita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menyimpan</a:t>
            </a:r>
            <a:r>
              <a:rPr lang="en-US" sz="2200" spc="-5" dirty="0">
                <a:latin typeface="Times New Roman"/>
                <a:cs typeface="Times New Roman"/>
              </a:rPr>
              <a:t> file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direktori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tersebut</a:t>
            </a:r>
            <a:r>
              <a:rPr lang="en-US" sz="2200" spc="-5" dirty="0">
                <a:latin typeface="Times New Roman"/>
                <a:cs typeface="Times New Roman"/>
              </a:rPr>
              <a:t>. </a:t>
            </a:r>
            <a:r>
              <a:rPr lang="en-US" sz="2200" spc="-5" dirty="0" err="1">
                <a:latin typeface="Times New Roman"/>
                <a:cs typeface="Times New Roman"/>
              </a:rPr>
              <a:t>Untuk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mengatasi</a:t>
            </a:r>
            <a:r>
              <a:rPr lang="en-US" sz="2200" spc="-5" dirty="0">
                <a:latin typeface="Times New Roman"/>
                <a:cs typeface="Times New Roman"/>
              </a:rPr>
              <a:t>  </a:t>
            </a:r>
            <a:r>
              <a:rPr lang="en-US" sz="2200" spc="-5" dirty="0" err="1">
                <a:latin typeface="Times New Roman"/>
                <a:cs typeface="Times New Roman"/>
              </a:rPr>
              <a:t>hal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ini</a:t>
            </a:r>
            <a:r>
              <a:rPr lang="en-US" sz="2200" dirty="0">
                <a:latin typeface="Times New Roman"/>
                <a:cs typeface="Times New Roman"/>
              </a:rPr>
              <a:t>, Windows </a:t>
            </a:r>
            <a:r>
              <a:rPr lang="en-US" sz="2200" spc="-5" dirty="0" err="1">
                <a:latin typeface="Times New Roman"/>
                <a:cs typeface="Times New Roman"/>
              </a:rPr>
              <a:t>menyediakan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fasilitas</a:t>
            </a:r>
            <a:r>
              <a:rPr lang="en-US" sz="2200" spc="-5" dirty="0">
                <a:latin typeface="Times New Roman"/>
                <a:cs typeface="Times New Roman"/>
              </a:rPr>
              <a:t> Search </a:t>
            </a:r>
            <a:r>
              <a:rPr lang="en-US" sz="2200" dirty="0">
                <a:latin typeface="Times New Roman"/>
                <a:cs typeface="Times New Roman"/>
              </a:rPr>
              <a:t>(di </a:t>
            </a:r>
            <a:r>
              <a:rPr lang="en-US" sz="2200" spc="-5" dirty="0">
                <a:latin typeface="Times New Roman"/>
                <a:cs typeface="Times New Roman"/>
              </a:rPr>
              <a:t>windows </a:t>
            </a:r>
            <a:r>
              <a:rPr lang="en-US" sz="2200" dirty="0">
                <a:latin typeface="Times New Roman"/>
                <a:cs typeface="Times New Roman"/>
              </a:rPr>
              <a:t>2000 </a:t>
            </a:r>
            <a:r>
              <a:rPr lang="en-US" sz="2200" spc="-5" dirty="0" err="1">
                <a:latin typeface="Times New Roman"/>
                <a:cs typeface="Times New Roman"/>
              </a:rPr>
              <a:t>dan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>
                <a:latin typeface="Times New Roman"/>
                <a:cs typeface="Times New Roman"/>
              </a:rPr>
              <a:t>XP) 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Find (di win95 </a:t>
            </a:r>
            <a:r>
              <a:rPr lang="en-US" sz="2200" dirty="0" err="1">
                <a:latin typeface="Times New Roman"/>
                <a:cs typeface="Times New Roman"/>
              </a:rPr>
              <a:t>dan</a:t>
            </a:r>
            <a:r>
              <a:rPr lang="en-US" sz="2200" dirty="0">
                <a:latin typeface="Times New Roman"/>
                <a:cs typeface="Times New Roman"/>
              </a:rPr>
              <a:t> 98) </a:t>
            </a:r>
            <a:r>
              <a:rPr lang="en-US" sz="2200" spc="-5" dirty="0">
                <a:latin typeface="Times New Roman"/>
                <a:cs typeface="Times New Roman"/>
              </a:rPr>
              <a:t>yang </a:t>
            </a:r>
            <a:r>
              <a:rPr lang="en-US" sz="2200" dirty="0" err="1">
                <a:latin typeface="Times New Roman"/>
                <a:cs typeface="Times New Roman"/>
              </a:rPr>
              <a:t>dapat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dilakukan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dengan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langkah-langkah</a:t>
            </a:r>
            <a:r>
              <a:rPr lang="en-US" sz="2200" spc="-5" dirty="0">
                <a:latin typeface="Times New Roman"/>
                <a:cs typeface="Times New Roman"/>
              </a:rPr>
              <a:t>  </a:t>
            </a:r>
            <a:r>
              <a:rPr lang="en-US" sz="2200" spc="-5" dirty="0" err="1">
                <a:latin typeface="Times New Roman"/>
                <a:cs typeface="Times New Roman"/>
              </a:rPr>
              <a:t>sebagai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berikut</a:t>
            </a:r>
            <a:r>
              <a:rPr lang="en-US" sz="2200" spc="-80" dirty="0">
                <a:latin typeface="Times New Roman"/>
                <a:cs typeface="Times New Roman"/>
              </a:rPr>
              <a:t> </a:t>
            </a:r>
            <a:r>
              <a:rPr lang="en-US" sz="2200" dirty="0">
                <a:latin typeface="Times New Roman"/>
                <a:cs typeface="Times New Roman"/>
              </a:rPr>
              <a:t>:</a:t>
            </a:r>
          </a:p>
          <a:p>
            <a:pPr marL="693738" indent="-354013"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Klik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pada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tombol</a:t>
            </a:r>
            <a:r>
              <a:rPr lang="en-US" sz="2200" spc="-45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Start.</a:t>
            </a:r>
            <a:endParaRPr lang="en-US" sz="2200" dirty="0">
              <a:latin typeface="Times New Roman"/>
              <a:cs typeface="Times New Roman"/>
            </a:endParaRPr>
          </a:p>
          <a:p>
            <a:pPr marL="693738" indent="-354013">
              <a:spcBef>
                <a:spcPts val="20"/>
              </a:spcBef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Sorotlah</a:t>
            </a:r>
            <a:r>
              <a:rPr lang="en-US" sz="2200" spc="-5" dirty="0">
                <a:latin typeface="Times New Roman"/>
                <a:cs typeface="Times New Roman"/>
              </a:rPr>
              <a:t> Find</a:t>
            </a:r>
            <a:r>
              <a:rPr lang="en-US" sz="2200" spc="-30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(Search).</a:t>
            </a:r>
            <a:endParaRPr lang="en-US" sz="2200" dirty="0">
              <a:latin typeface="Times New Roman"/>
              <a:cs typeface="Times New Roman"/>
            </a:endParaRPr>
          </a:p>
          <a:p>
            <a:pPr marL="693738" indent="-354013">
              <a:spcBef>
                <a:spcPts val="35"/>
              </a:spcBef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Sorotlah</a:t>
            </a:r>
            <a:r>
              <a:rPr lang="en-US" sz="2200" spc="-5" dirty="0">
                <a:latin typeface="Times New Roman"/>
                <a:cs typeface="Times New Roman"/>
              </a:rPr>
              <a:t> for Files </a:t>
            </a:r>
            <a:r>
              <a:rPr lang="en-US" sz="2200" dirty="0">
                <a:latin typeface="Times New Roman"/>
                <a:cs typeface="Times New Roman"/>
              </a:rPr>
              <a:t>or</a:t>
            </a:r>
            <a:r>
              <a:rPr lang="en-US" sz="2200" spc="-5" dirty="0">
                <a:latin typeface="Times New Roman"/>
                <a:cs typeface="Times New Roman"/>
              </a:rPr>
              <a:t> Folders.</a:t>
            </a:r>
            <a:endParaRPr lang="en-US" sz="2200" dirty="0">
              <a:latin typeface="Times New Roman"/>
              <a:cs typeface="Times New Roman"/>
            </a:endParaRPr>
          </a:p>
          <a:p>
            <a:pPr marL="693738" marR="5080" indent="-354013">
              <a:spcBef>
                <a:spcPts val="125"/>
              </a:spcBef>
              <a:buFont typeface="Symbol"/>
              <a:buChar char=""/>
            </a:pPr>
            <a:r>
              <a:rPr lang="en-US" sz="2200" spc="-5" dirty="0" err="1">
                <a:latin typeface="Times New Roman"/>
                <a:cs typeface="Times New Roman"/>
              </a:rPr>
              <a:t>Tekan</a:t>
            </a:r>
            <a:r>
              <a:rPr lang="en-US" sz="2200" spc="-5" dirty="0">
                <a:latin typeface="Times New Roman"/>
                <a:cs typeface="Times New Roman"/>
              </a:rPr>
              <a:t> Enter. </a:t>
            </a:r>
            <a:r>
              <a:rPr lang="en-US" sz="2200" dirty="0" err="1">
                <a:latin typeface="Times New Roman"/>
                <a:cs typeface="Times New Roman"/>
              </a:rPr>
              <a:t>Sebuah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kotak</a:t>
            </a:r>
            <a:r>
              <a:rPr lang="en-US" sz="2200" dirty="0">
                <a:latin typeface="Times New Roman"/>
                <a:cs typeface="Times New Roman"/>
              </a:rPr>
              <a:t> </a:t>
            </a:r>
            <a:r>
              <a:rPr lang="en-US" sz="2200" spc="-5" dirty="0">
                <a:latin typeface="Times New Roman"/>
                <a:cs typeface="Times New Roman"/>
              </a:rPr>
              <a:t>dialog </a:t>
            </a:r>
            <a:r>
              <a:rPr lang="en-US" sz="2200" spc="-5" dirty="0" err="1">
                <a:latin typeface="Times New Roman"/>
                <a:cs typeface="Times New Roman"/>
              </a:rPr>
              <a:t>akan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muncul</a:t>
            </a:r>
            <a:r>
              <a:rPr lang="en-US" sz="2200" spc="-5" dirty="0">
                <a:latin typeface="Times New Roman"/>
                <a:cs typeface="Times New Roman"/>
              </a:rPr>
              <a:t>. </a:t>
            </a:r>
            <a:r>
              <a:rPr lang="en-US" sz="2200" spc="-10" dirty="0" err="1">
                <a:latin typeface="Times New Roman"/>
                <a:cs typeface="Times New Roman"/>
              </a:rPr>
              <a:t>Isilah</a:t>
            </a:r>
            <a:r>
              <a:rPr lang="en-US" sz="2200" spc="-10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kriteria-kriteria</a:t>
            </a:r>
            <a:r>
              <a:rPr lang="en-US" sz="2200" spc="-5" dirty="0">
                <a:latin typeface="Times New Roman"/>
                <a:cs typeface="Times New Roman"/>
              </a:rPr>
              <a:t>  file </a:t>
            </a:r>
            <a:r>
              <a:rPr lang="en-US" sz="2200" spc="-5" dirty="0" err="1">
                <a:latin typeface="Times New Roman"/>
                <a:cs typeface="Times New Roman"/>
              </a:rPr>
              <a:t>atau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direktori</a:t>
            </a:r>
            <a:r>
              <a:rPr lang="en-US" sz="2200" spc="-5" dirty="0">
                <a:latin typeface="Times New Roman"/>
                <a:cs typeface="Times New Roman"/>
              </a:rPr>
              <a:t> yang </a:t>
            </a:r>
            <a:r>
              <a:rPr lang="en-US" sz="2200" spc="-5" dirty="0" err="1">
                <a:latin typeface="Times New Roman"/>
                <a:cs typeface="Times New Roman"/>
              </a:rPr>
              <a:t>ingin</a:t>
            </a:r>
            <a:r>
              <a:rPr lang="en-US" sz="2200" spc="-5" dirty="0">
                <a:latin typeface="Times New Roman"/>
                <a:cs typeface="Times New Roman"/>
              </a:rPr>
              <a:t> </a:t>
            </a:r>
            <a:r>
              <a:rPr lang="en-US" sz="2200" dirty="0" err="1">
                <a:latin typeface="Times New Roman"/>
                <a:cs typeface="Times New Roman"/>
              </a:rPr>
              <a:t>anda</a:t>
            </a:r>
            <a:r>
              <a:rPr lang="en-US" sz="2200" spc="35" dirty="0">
                <a:latin typeface="Times New Roman"/>
                <a:cs typeface="Times New Roman"/>
              </a:rPr>
              <a:t> </a:t>
            </a:r>
            <a:r>
              <a:rPr lang="en-US" sz="2200" spc="-5" dirty="0" err="1">
                <a:latin typeface="Times New Roman"/>
                <a:cs typeface="Times New Roman"/>
              </a:rPr>
              <a:t>temukan</a:t>
            </a:r>
            <a:r>
              <a:rPr lang="en-US" sz="2200" spc="-5" dirty="0">
                <a:latin typeface="Times New Roman"/>
                <a:cs typeface="Times New Roman"/>
              </a:rPr>
              <a:t>.</a:t>
            </a:r>
            <a:endParaRPr lang="en-US" sz="2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8450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9"/>
          <p:cNvSpPr/>
          <p:nvPr/>
        </p:nvSpPr>
        <p:spPr>
          <a:xfrm>
            <a:off x="1371600" y="1447800"/>
            <a:ext cx="6400800" cy="434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5"/>
          <p:cNvSpPr txBox="1"/>
          <p:nvPr/>
        </p:nvSpPr>
        <p:spPr>
          <a:xfrm>
            <a:off x="3054350" y="5867400"/>
            <a:ext cx="304165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sz="1300" b="1" spc="-5" dirty="0">
                <a:latin typeface="Arial" panose="020B0604020202020204" pitchFamily="34" charset="0"/>
                <a:cs typeface="Arial" panose="020B0604020202020204" pitchFamily="34" charset="0"/>
              </a:rPr>
              <a:t>fasilitas </a:t>
            </a:r>
            <a:r>
              <a:rPr sz="1300" b="1" dirty="0">
                <a:latin typeface="Arial" panose="020B0604020202020204" pitchFamily="34" charset="0"/>
                <a:cs typeface="Arial" panose="020B0604020202020204" pitchFamily="34" charset="0"/>
              </a:rPr>
              <a:t>Find di Windows</a:t>
            </a:r>
          </a:p>
        </p:txBody>
      </p:sp>
    </p:spTree>
    <p:extLst>
      <p:ext uri="{BB962C8B-B14F-4D97-AF65-F5344CB8AC3E}">
        <p14:creationId xmlns:p14="http://schemas.microsoft.com/office/powerpoint/2010/main" val="3866762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363724"/>
              </p:ext>
            </p:extLst>
          </p:nvPr>
        </p:nvGraphicFramePr>
        <p:xfrm>
          <a:off x="1447800" y="1295400"/>
          <a:ext cx="5943600" cy="48768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4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9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6044">
                <a:tc gridSpan="2"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Name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&amp;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Location</a:t>
                      </a:r>
                      <a:r>
                        <a:rPr sz="900" b="1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Tab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357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Named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Masukkan nama file atau bagian dari nama file tersebut. Gunakan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*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sebagai “wild</a:t>
                      </a:r>
                      <a:r>
                        <a:rPr sz="9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card”.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977">
                <a:tc>
                  <a:txBody>
                    <a:bodyPr/>
                    <a:lstStyle/>
                    <a:p>
                      <a:pPr marL="65405" marR="321945">
                        <a:lnSpc>
                          <a:spcPts val="1100"/>
                        </a:lnSpc>
                        <a:spcBef>
                          <a:spcPts val="3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C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ta</a:t>
                      </a:r>
                      <a:r>
                        <a:rPr sz="900" b="1" spc="15" dirty="0">
                          <a:latin typeface="Verdana"/>
                          <a:cs typeface="Verdana"/>
                        </a:rPr>
                        <a:t>i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n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i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n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g 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Text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>
                        <a:lnSpc>
                          <a:spcPts val="1100"/>
                        </a:lnSpc>
                        <a:spcBef>
                          <a:spcPts val="3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Jika anda mencari sebuah yang file yang didalamnya terkandung  sebuah kata khusus, masukan kata tersebut ke kolom</a:t>
                      </a:r>
                      <a:r>
                        <a:rPr sz="900" spc="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ini.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357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Look</a:t>
                      </a:r>
                      <a:r>
                        <a:rPr sz="900" b="1" spc="-1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In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Masukkan drive atau direktori dimana anda ingin mencari sebuah  file atau</a:t>
                      </a:r>
                      <a:r>
                        <a:rPr sz="9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direktori.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444">
                <a:tc>
                  <a:txBody>
                    <a:bodyPr/>
                    <a:lstStyle/>
                    <a:p>
                      <a:pPr marL="65405" marR="325120">
                        <a:lnSpc>
                          <a:spcPct val="101099"/>
                        </a:lnSpc>
                        <a:spcBef>
                          <a:spcPts val="204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Include  S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ub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f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o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l</a:t>
                      </a:r>
                      <a:r>
                        <a:rPr sz="900" b="1" spc="-10" dirty="0">
                          <a:latin typeface="Verdana"/>
                          <a:cs typeface="Verdana"/>
                        </a:rPr>
                        <a:t>d</a:t>
                      </a:r>
                      <a:r>
                        <a:rPr sz="900" b="1" spc="10" dirty="0">
                          <a:latin typeface="Verdana"/>
                          <a:cs typeface="Verdana"/>
                        </a:rPr>
                        <a:t>e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r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099"/>
                        </a:lnSpc>
                        <a:spcBef>
                          <a:spcPts val="204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Pilihlah ini jika anda ingin mencari juga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dalam subfolder dari  drive atau direktori 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anda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tuliskan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bagian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Look In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04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Browse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Klik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Browse untuk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memilih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drive atau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folder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secara</a:t>
                      </a:r>
                      <a:r>
                        <a:rPr sz="9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manual.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4424">
                <a:tc gridSpan="2"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Date</a:t>
                      </a:r>
                      <a:r>
                        <a:rPr sz="900" b="1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Tab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319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All</a:t>
                      </a:r>
                      <a:r>
                        <a:rPr sz="900" b="1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Files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Pilihlah ini jika anda ingin mencari dari semua files yang berada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komputer</a:t>
                      </a:r>
                      <a:r>
                        <a:rPr sz="9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anda.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45293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Find All</a:t>
                      </a:r>
                      <a:r>
                        <a:rPr sz="900" b="1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Files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 algn="just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Pilihlah Modified untuk mencari file yang telah anda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rubah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semenjak  hari</a:t>
                      </a:r>
                      <a:r>
                        <a:rPr sz="900" spc="1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yang</a:t>
                      </a:r>
                      <a:r>
                        <a:rPr sz="900" spc="1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ada</a:t>
                      </a:r>
                      <a:r>
                        <a:rPr sz="900" spc="1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masukkan,</a:t>
                      </a:r>
                      <a:r>
                        <a:rPr sz="900" spc="1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pilihlah</a:t>
                      </a:r>
                      <a:r>
                        <a:rPr sz="900" spc="1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Created</a:t>
                      </a:r>
                      <a:r>
                        <a:rPr sz="900" spc="1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untuk</a:t>
                      </a:r>
                      <a:r>
                        <a:rPr sz="900" spc="1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mencari</a:t>
                      </a:r>
                      <a:r>
                        <a:rPr sz="900" spc="1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file</a:t>
                      </a:r>
                      <a:r>
                        <a:rPr sz="900" spc="1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yang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5405" marR="56515" algn="just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dibuat semenjak hari yang anda masukan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atau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pilihlah Last  Accessed untuk mencari dari files yang anda akses semenjak hari  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anda</a:t>
                      </a:r>
                      <a:r>
                        <a:rPr sz="900" spc="-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masukan.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97855">
                <a:tc>
                  <a:txBody>
                    <a:bodyPr/>
                    <a:lstStyle/>
                    <a:p>
                      <a:pPr marL="65405" marR="332105">
                        <a:lnSpc>
                          <a:spcPct val="101099"/>
                        </a:lnSpc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Between</a:t>
                      </a:r>
                      <a:r>
                        <a:rPr sz="9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/ 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During</a:t>
                      </a:r>
                      <a:r>
                        <a:rPr sz="900" b="1" spc="-10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the</a:t>
                      </a:r>
                      <a:endParaRPr sz="900">
                        <a:latin typeface="Verdana"/>
                        <a:cs typeface="Verdana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Previous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6515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Between digunakan untuk mencari file 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ubah,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dibuat dan  diakses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diantara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dua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buah</a:t>
                      </a:r>
                      <a:r>
                        <a:rPr sz="900" spc="1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hari.</a:t>
                      </a:r>
                      <a:r>
                        <a:rPr sz="900" spc="1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During</a:t>
                      </a:r>
                      <a:r>
                        <a:rPr sz="900" spc="2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digunakan</a:t>
                      </a:r>
                      <a:r>
                        <a:rPr sz="900" spc="204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untuk</a:t>
                      </a:r>
                      <a:r>
                        <a:rPr sz="900" spc="1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mencari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  <a:p>
                      <a:pPr marL="65405" marR="56515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file 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ubah, dibuat dan diakses pada jangka waktu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tertentu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kebelakang.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6044">
                <a:tc gridSpan="2"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Advanced</a:t>
                      </a:r>
                      <a:r>
                        <a:rPr sz="900" b="1" spc="-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Tab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604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900" b="1" spc="-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Type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Memilih jenis file yang ingin anda</a:t>
                      </a:r>
                      <a:r>
                        <a:rPr sz="9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cari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442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Size</a:t>
                      </a:r>
                      <a:r>
                        <a:rPr sz="9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Is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Memilih ukuran dari file yang ingin anda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cari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6044">
                <a:tc gridSpan="2"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Name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&amp;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Location</a:t>
                      </a:r>
                      <a:r>
                        <a:rPr sz="900" b="1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Tab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604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Find</a:t>
                      </a:r>
                      <a:r>
                        <a:rPr sz="900" b="1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Now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Klik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Find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Now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untuk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memulai proses</a:t>
                      </a:r>
                      <a:r>
                        <a:rPr sz="900" spc="-1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pencarian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604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Stop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Klik Stop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untuk menghentikan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proses</a:t>
                      </a:r>
                      <a:r>
                        <a:rPr sz="9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pencarian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604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dirty="0">
                          <a:latin typeface="Verdana"/>
                          <a:cs typeface="Verdana"/>
                        </a:rPr>
                        <a:t>New</a:t>
                      </a:r>
                      <a:r>
                        <a:rPr sz="900" b="1" spc="-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Search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Klik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New Search untuk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memulai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pencarian</a:t>
                      </a:r>
                      <a:r>
                        <a:rPr sz="9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baru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object 40"/>
          <p:cNvSpPr txBox="1"/>
          <p:nvPr/>
        </p:nvSpPr>
        <p:spPr>
          <a:xfrm>
            <a:off x="2209800" y="942945"/>
            <a:ext cx="4560441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ct val="100000"/>
              </a:lnSpc>
            </a:pPr>
            <a:r>
              <a:rPr sz="1300" b="1" spc="-5" dirty="0" err="1">
                <a:latin typeface="Calibri" panose="020F0502020204030204" pitchFamily="34" charset="0"/>
                <a:cs typeface="Calibri" panose="020F0502020204030204" pitchFamily="34" charset="0"/>
              </a:rPr>
              <a:t>Tabel</a:t>
            </a:r>
            <a:r>
              <a:rPr sz="1300" b="1" spc="-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b="1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sz="1300" b="1" spc="-5" dirty="0">
                <a:latin typeface="Calibri" panose="020F0502020204030204" pitchFamily="34" charset="0"/>
                <a:cs typeface="Calibri" panose="020F0502020204030204" pitchFamily="34" charset="0"/>
              </a:rPr>
              <a:t>Bagian-bagian dari </a:t>
            </a:r>
            <a:r>
              <a:rPr sz="1300" b="1" dirty="0">
                <a:latin typeface="Calibri" panose="020F0502020204030204" pitchFamily="34" charset="0"/>
                <a:cs typeface="Calibri" panose="020F0502020204030204" pitchFamily="34" charset="0"/>
              </a:rPr>
              <a:t>Window </a:t>
            </a:r>
            <a:r>
              <a:rPr sz="1300" b="1" spc="-5" dirty="0">
                <a:latin typeface="Calibri" panose="020F0502020204030204" pitchFamily="34" charset="0"/>
                <a:cs typeface="Calibri" panose="020F0502020204030204" pitchFamily="34" charset="0"/>
              </a:rPr>
              <a:t>Search dan</a:t>
            </a:r>
            <a:r>
              <a:rPr sz="1300" b="1" spc="6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b="1" spc="-5" dirty="0">
                <a:latin typeface="Calibri" panose="020F0502020204030204" pitchFamily="34" charset="0"/>
                <a:cs typeface="Calibri" panose="020F0502020204030204" pitchFamily="34" charset="0"/>
              </a:rPr>
              <a:t>penjelasannya</a:t>
            </a:r>
            <a:endParaRPr sz="13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089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"/>
            <a:ext cx="8229600" cy="6477000"/>
          </a:xfrm>
        </p:spPr>
        <p:txBody>
          <a:bodyPr>
            <a:normAutofit fontScale="62500" lnSpcReduction="20000"/>
          </a:bodyPr>
          <a:lstStyle/>
          <a:p>
            <a:pPr marL="339725" indent="-339725" algn="just">
              <a:spcBef>
                <a:spcPts val="1400"/>
              </a:spcBef>
            </a:pPr>
            <a:r>
              <a:rPr lang="en-US" sz="3100" b="1" spc="-5" dirty="0">
                <a:latin typeface="Times New Roman"/>
                <a:cs typeface="Times New Roman"/>
              </a:rPr>
              <a:t>Icon, Menu, Shortcut Key </a:t>
            </a:r>
            <a:r>
              <a:rPr lang="en-US" sz="3100" b="1" dirty="0" err="1">
                <a:latin typeface="Times New Roman"/>
                <a:cs typeface="Times New Roman"/>
              </a:rPr>
              <a:t>dan</a:t>
            </a:r>
            <a:r>
              <a:rPr lang="en-US" sz="3100" b="1" dirty="0">
                <a:latin typeface="Times New Roman"/>
                <a:cs typeface="Times New Roman"/>
              </a:rPr>
              <a:t> </a:t>
            </a:r>
            <a:r>
              <a:rPr lang="en-US" sz="3100" b="1" spc="-5" dirty="0">
                <a:latin typeface="Times New Roman"/>
                <a:cs typeface="Times New Roman"/>
              </a:rPr>
              <a:t>Selection</a:t>
            </a:r>
            <a:r>
              <a:rPr lang="en-US" sz="3100" b="1" spc="35" dirty="0">
                <a:latin typeface="Times New Roman"/>
                <a:cs typeface="Times New Roman"/>
              </a:rPr>
              <a:t> </a:t>
            </a:r>
            <a:r>
              <a:rPr lang="en-US" sz="3100" b="1" spc="-5" dirty="0">
                <a:latin typeface="Times New Roman"/>
                <a:cs typeface="Times New Roman"/>
              </a:rPr>
              <a:t>(Block)</a:t>
            </a:r>
            <a:endParaRPr lang="en-US" sz="3100" dirty="0">
              <a:latin typeface="Times New Roman"/>
              <a:cs typeface="Times New Roman"/>
            </a:endParaRPr>
          </a:p>
          <a:p>
            <a:pPr marL="339725" marR="5715" indent="-339725" algn="just">
              <a:spcBef>
                <a:spcPts val="1400"/>
              </a:spcBef>
            </a:pPr>
            <a:r>
              <a:rPr lang="en-US" sz="2800" spc="-5" dirty="0">
                <a:latin typeface="Times New Roman"/>
                <a:cs typeface="Times New Roman"/>
              </a:rPr>
              <a:t>Icon </a:t>
            </a:r>
            <a:r>
              <a:rPr lang="en-US" sz="2800" spc="-5" dirty="0" err="1">
                <a:latin typeface="Times New Roman"/>
                <a:cs typeface="Times New Roman"/>
              </a:rPr>
              <a:t>merupakan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grafik</a:t>
            </a:r>
            <a:r>
              <a:rPr lang="en-US" sz="2800" spc="-5" dirty="0">
                <a:latin typeface="Times New Roman"/>
                <a:cs typeface="Times New Roman"/>
              </a:rPr>
              <a:t> image. </a:t>
            </a:r>
            <a:r>
              <a:rPr lang="en-US" sz="2800" spc="-10" dirty="0">
                <a:latin typeface="Times New Roman"/>
                <a:cs typeface="Times New Roman"/>
              </a:rPr>
              <a:t>Icon </a:t>
            </a:r>
            <a:r>
              <a:rPr lang="en-US" sz="2800" spc="-5" dirty="0" err="1">
                <a:latin typeface="Times New Roman"/>
                <a:cs typeface="Times New Roman"/>
              </a:rPr>
              <a:t>menolong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menjalankan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perintah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secara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cepat</a:t>
            </a:r>
            <a:r>
              <a:rPr lang="en-US" sz="2800" spc="-5" dirty="0">
                <a:latin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menjalankan</a:t>
            </a:r>
            <a:r>
              <a:rPr lang="en-US" sz="2800" spc="-5" dirty="0">
                <a:latin typeface="Times New Roman"/>
                <a:cs typeface="Times New Roman"/>
              </a:rPr>
              <a:t> program  </a:t>
            </a:r>
            <a:r>
              <a:rPr lang="en-US" sz="2800" spc="-5" dirty="0" err="1">
                <a:latin typeface="Times New Roman"/>
                <a:cs typeface="Times New Roman"/>
              </a:rPr>
              <a:t>dengan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menggunakan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icon, </a:t>
            </a:r>
            <a:r>
              <a:rPr lang="en-US" sz="2800" spc="-5" dirty="0" err="1">
                <a:latin typeface="Times New Roman"/>
                <a:cs typeface="Times New Roman"/>
              </a:rPr>
              <a:t>tekanlah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klik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kiri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dua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kali </a:t>
            </a:r>
            <a:r>
              <a:rPr lang="en-US" sz="2800" spc="-5" dirty="0" err="1">
                <a:latin typeface="Times New Roman"/>
                <a:cs typeface="Times New Roman"/>
              </a:rPr>
              <a:t>pada</a:t>
            </a:r>
            <a:r>
              <a:rPr lang="en-US" sz="2800" spc="-5" dirty="0">
                <a:latin typeface="Times New Roman"/>
                <a:cs typeface="Times New Roman"/>
              </a:rPr>
              <a:t> icon</a:t>
            </a:r>
            <a:r>
              <a:rPr lang="en-US" sz="2800" spc="12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339725" marR="5080" indent="-339725" algn="just"/>
            <a:r>
              <a:rPr lang="en-US" sz="2800" spc="-5" dirty="0">
                <a:latin typeface="Times New Roman"/>
                <a:cs typeface="Times New Roman"/>
              </a:rPr>
              <a:t>Menu </a:t>
            </a:r>
            <a:r>
              <a:rPr lang="en-US" sz="2800" spc="-5" dirty="0" err="1">
                <a:latin typeface="Times New Roman"/>
                <a:cs typeface="Times New Roman"/>
              </a:rPr>
              <a:t>menyediakan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jalan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bagi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mengirimkan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perintah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5" dirty="0" err="1">
                <a:latin typeface="Times New Roman"/>
                <a:cs typeface="Times New Roman"/>
              </a:rPr>
              <a:t>ke</a:t>
            </a:r>
            <a:r>
              <a:rPr lang="en-US" sz="2800" spc="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komputer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cs typeface="Times New Roman"/>
              </a:rPr>
              <a:t>Ketika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ada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membuka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window, </a:t>
            </a:r>
            <a:r>
              <a:rPr lang="en-US" sz="2800" spc="-5" dirty="0" err="1">
                <a:latin typeface="Times New Roman"/>
                <a:cs typeface="Times New Roman"/>
              </a:rPr>
              <a:t>pilihan</a:t>
            </a:r>
            <a:r>
              <a:rPr lang="en-US" sz="2800" spc="-5" dirty="0">
                <a:latin typeface="Times New Roman"/>
                <a:cs typeface="Times New Roman"/>
              </a:rPr>
              <a:t> menu </a:t>
            </a:r>
            <a:r>
              <a:rPr lang="en-US" sz="2800" spc="-5" dirty="0" err="1">
                <a:latin typeface="Times New Roman"/>
                <a:cs typeface="Times New Roman"/>
              </a:rPr>
              <a:t>terletak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berjajar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dari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kiri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ke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kanan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pada</a:t>
            </a:r>
            <a:r>
              <a:rPr lang="en-US" sz="2800" spc="-5" dirty="0">
                <a:latin typeface="Times New Roman"/>
                <a:cs typeface="Times New Roman"/>
              </a:rPr>
              <a:t> menu </a:t>
            </a:r>
            <a:r>
              <a:rPr lang="en-US" sz="2800" dirty="0">
                <a:latin typeface="Times New Roman"/>
                <a:cs typeface="Times New Roman"/>
              </a:rPr>
              <a:t>bar </a:t>
            </a:r>
            <a:r>
              <a:rPr lang="en-US" sz="2800" spc="-5" dirty="0">
                <a:latin typeface="Times New Roman"/>
                <a:cs typeface="Times New Roman"/>
              </a:rPr>
              <a:t>yang </a:t>
            </a:r>
            <a:r>
              <a:rPr lang="en-US" sz="2800" spc="-5" dirty="0" err="1">
                <a:latin typeface="Times New Roman"/>
                <a:cs typeface="Times New Roman"/>
              </a:rPr>
              <a:t>terletak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tepat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di </a:t>
            </a:r>
            <a:r>
              <a:rPr lang="en-US" sz="2800" spc="-5" dirty="0" err="1">
                <a:latin typeface="Times New Roman"/>
                <a:cs typeface="Times New Roman"/>
              </a:rPr>
              <a:t>bawah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title  </a:t>
            </a:r>
            <a:r>
              <a:rPr lang="en-US" sz="2800" spc="-5" dirty="0">
                <a:latin typeface="Times New Roman"/>
                <a:cs typeface="Times New Roman"/>
              </a:rPr>
              <a:t>bar. </a:t>
            </a:r>
            <a:r>
              <a:rPr lang="en-US" sz="2800" dirty="0" err="1">
                <a:latin typeface="Times New Roman"/>
                <a:cs typeface="Times New Roman"/>
              </a:rPr>
              <a:t>Ketika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anda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meng-klik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sebuah</a:t>
            </a:r>
            <a:r>
              <a:rPr lang="en-US" sz="2800" spc="-5" dirty="0">
                <a:latin typeface="Times New Roman"/>
                <a:cs typeface="Times New Roman"/>
              </a:rPr>
              <a:t> menu item </a:t>
            </a:r>
            <a:r>
              <a:rPr lang="en-US" sz="2800" spc="-5" dirty="0" err="1">
                <a:latin typeface="Times New Roman"/>
                <a:cs typeface="Times New Roman"/>
              </a:rPr>
              <a:t>maka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akan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muncul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sebuah</a:t>
            </a:r>
            <a:r>
              <a:rPr lang="en-US" sz="2800" spc="-5" dirty="0">
                <a:latin typeface="Times New Roman"/>
                <a:cs typeface="Times New Roman"/>
              </a:rPr>
              <a:t>  drop down menu. </a:t>
            </a:r>
            <a:r>
              <a:rPr lang="en-US" sz="2800" spc="-5" dirty="0" err="1">
                <a:latin typeface="Times New Roman"/>
                <a:cs typeface="Times New Roman"/>
              </a:rPr>
              <a:t>Pilihan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perintah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ingin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jalankan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dari</a:t>
            </a:r>
            <a:r>
              <a:rPr lang="en-US" sz="2800" spc="-5" dirty="0">
                <a:latin typeface="Times New Roman"/>
                <a:cs typeface="Times New Roman"/>
              </a:rPr>
              <a:t> drop-down  menu</a:t>
            </a:r>
            <a:r>
              <a:rPr lang="en-US" sz="2800" spc="-5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339725" marR="5715" indent="-339725" algn="just"/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dapat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menggunakan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shortkey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menjalankan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perintah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secara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cepat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dengan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menekan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kombinasi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tombol-tombol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pada</a:t>
            </a:r>
            <a:r>
              <a:rPr lang="en-US" sz="2800" spc="-5" dirty="0">
                <a:latin typeface="Times New Roman"/>
                <a:cs typeface="Times New Roman"/>
              </a:rPr>
              <a:t> keyboard.  </a:t>
            </a:r>
            <a:r>
              <a:rPr lang="en-US" sz="2800" spc="-5" dirty="0" err="1">
                <a:latin typeface="Times New Roman"/>
                <a:cs typeface="Times New Roman"/>
              </a:rPr>
              <a:t>Sebagai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contoh</a:t>
            </a:r>
            <a:r>
              <a:rPr lang="en-US" sz="2800" spc="-5" dirty="0">
                <a:latin typeface="Times New Roman"/>
                <a:cs typeface="Times New Roman"/>
              </a:rPr>
              <a:t>. </a:t>
            </a:r>
            <a:r>
              <a:rPr lang="en-US" sz="2800" spc="-5" dirty="0" err="1">
                <a:latin typeface="Times New Roman"/>
                <a:cs typeface="Times New Roman"/>
              </a:rPr>
              <a:t>ketika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anda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melihat</a:t>
            </a:r>
            <a:r>
              <a:rPr lang="en-US" sz="2800" spc="-5" dirty="0">
                <a:latin typeface="Times New Roman"/>
                <a:cs typeface="Times New Roman"/>
              </a:rPr>
              <a:t> menu,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menyadari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sebagian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besar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dari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pilihan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mempunyai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sebuah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huruf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yang </a:t>
            </a:r>
            <a:r>
              <a:rPr lang="en-US" sz="2800" spc="-5" dirty="0" err="1">
                <a:latin typeface="Times New Roman"/>
                <a:cs typeface="Times New Roman"/>
              </a:rPr>
              <a:t>digaris_bawahi</a:t>
            </a:r>
            <a:r>
              <a:rPr lang="en-US" sz="2800" spc="-5" dirty="0">
                <a:latin typeface="Times New Roman"/>
                <a:cs typeface="Times New Roman"/>
              </a:rPr>
              <a:t>. 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dapat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memilih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pilihan</a:t>
            </a:r>
            <a:r>
              <a:rPr lang="en-US" sz="2800" spc="-5" dirty="0">
                <a:latin typeface="Times New Roman"/>
                <a:cs typeface="Times New Roman"/>
              </a:rPr>
              <a:t> menu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dengan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menekan</a:t>
            </a:r>
            <a:r>
              <a:rPr lang="en-US" sz="2800" spc="-5" dirty="0">
                <a:latin typeface="Times New Roman"/>
                <a:cs typeface="Times New Roman"/>
              </a:rPr>
              <a:t> Alt 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spc="-5" dirty="0">
                <a:latin typeface="Times New Roman"/>
                <a:cs typeface="Times New Roman"/>
              </a:rPr>
              <a:t>Key,  </a:t>
            </a:r>
            <a:r>
              <a:rPr lang="en-US" sz="2800" spc="-5" dirty="0" err="1">
                <a:latin typeface="Times New Roman"/>
                <a:cs typeface="Times New Roman"/>
              </a:rPr>
              <a:t>dimana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Key </a:t>
            </a:r>
            <a:r>
              <a:rPr lang="en-US" sz="2800" spc="-5" dirty="0" err="1">
                <a:latin typeface="Times New Roman"/>
                <a:cs typeface="Times New Roman"/>
              </a:rPr>
              <a:t>ialah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huruf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yang </a:t>
            </a:r>
            <a:r>
              <a:rPr lang="en-US" sz="2800" dirty="0">
                <a:latin typeface="Times New Roman"/>
                <a:cs typeface="Times New Roman"/>
              </a:rPr>
              <a:t>di </a:t>
            </a:r>
            <a:r>
              <a:rPr lang="en-US" sz="2800" spc="-5" dirty="0" err="1">
                <a:latin typeface="Times New Roman"/>
                <a:cs typeface="Times New Roman"/>
              </a:rPr>
              <a:t>garis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bawahi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339725" marR="5715" indent="-339725" algn="just">
              <a:spcBef>
                <a:spcPts val="655"/>
              </a:spcBef>
            </a:pPr>
            <a:r>
              <a:rPr lang="en-US" sz="2800" spc="-5" dirty="0">
                <a:latin typeface="Times New Roman"/>
                <a:cs typeface="Times New Roman"/>
              </a:rPr>
              <a:t>Selection (block) </a:t>
            </a:r>
            <a:r>
              <a:rPr lang="en-US" sz="2800" spc="-5" dirty="0" err="1">
                <a:latin typeface="Times New Roman"/>
                <a:cs typeface="Times New Roman"/>
              </a:rPr>
              <a:t>ialah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bagian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spc="-5" dirty="0" err="1">
                <a:latin typeface="Times New Roman"/>
                <a:cs typeface="Times New Roman"/>
              </a:rPr>
              <a:t>berwarna</a:t>
            </a:r>
            <a:r>
              <a:rPr lang="en-US" sz="2800" spc="-5" dirty="0" err="1">
                <a:latin typeface="MS Mincho"/>
                <a:cs typeface="MS Mincho"/>
              </a:rPr>
              <a:t>、</a:t>
            </a:r>
            <a:r>
              <a:rPr lang="en-US" sz="2800" spc="-5" dirty="0" err="1">
                <a:latin typeface="Times New Roman"/>
                <a:cs typeface="Times New Roman"/>
              </a:rPr>
              <a:t>yang</a:t>
            </a:r>
            <a:r>
              <a:rPr lang="en-US" sz="2800" spc="-5" dirty="0">
                <a:latin typeface="Times New Roman"/>
                <a:cs typeface="Times New Roman"/>
              </a:rPr>
              <a:t> mana </a:t>
            </a:r>
            <a:r>
              <a:rPr lang="en-US" sz="2800" dirty="0" err="1">
                <a:latin typeface="Times New Roman"/>
                <a:cs typeface="Times New Roman"/>
              </a:rPr>
              <a:t>pada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bagian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dapat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dikenakan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sebuah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perintah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tertentu</a:t>
            </a:r>
            <a:r>
              <a:rPr lang="en-US" sz="2800" spc="-5" dirty="0">
                <a:latin typeface="Times New Roman"/>
                <a:cs typeface="Times New Roman"/>
              </a:rPr>
              <a:t>. </a:t>
            </a:r>
            <a:r>
              <a:rPr lang="en-US" sz="2800" spc="-5" dirty="0" err="1">
                <a:latin typeface="Times New Roman"/>
                <a:cs typeface="Times New Roman"/>
              </a:rPr>
              <a:t>Untuk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membuah</a:t>
            </a:r>
            <a:r>
              <a:rPr lang="en-US" sz="2800" spc="-5" dirty="0">
                <a:latin typeface="Times New Roman"/>
                <a:cs typeface="Times New Roman"/>
              </a:rPr>
              <a:t>  selection, </a:t>
            </a:r>
            <a:r>
              <a:rPr lang="en-US" sz="2800" spc="-5" dirty="0" err="1">
                <a:latin typeface="Times New Roman"/>
                <a:cs typeface="Times New Roman"/>
              </a:rPr>
              <a:t>langkah-langkahnya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ialah</a:t>
            </a:r>
            <a:r>
              <a:rPr lang="en-US" sz="2800" dirty="0">
                <a:latin typeface="Times New Roman"/>
                <a:cs typeface="Times New Roman"/>
              </a:rPr>
              <a:t> :</a:t>
            </a:r>
          </a:p>
          <a:p>
            <a:pPr marL="574675" indent="-220663">
              <a:lnSpc>
                <a:spcPct val="120000"/>
              </a:lnSpc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Klik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kiri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di </a:t>
            </a:r>
            <a:r>
              <a:rPr lang="en-US" sz="2800" spc="-5" dirty="0" err="1">
                <a:latin typeface="Times New Roman"/>
                <a:cs typeface="Times New Roman"/>
              </a:rPr>
              <a:t>tempat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spc="-5" dirty="0" err="1">
                <a:latin typeface="Times New Roman"/>
                <a:cs typeface="Times New Roman"/>
              </a:rPr>
              <a:t>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menjadi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awal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dari</a:t>
            </a:r>
            <a:r>
              <a:rPr lang="en-US" sz="2800" spc="-5" dirty="0">
                <a:latin typeface="Times New Roman"/>
                <a:cs typeface="Times New Roman"/>
              </a:rPr>
              <a:t> selection</a:t>
            </a:r>
            <a:r>
              <a:rPr lang="en-US" sz="2800" spc="114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574675" marR="6350" indent="-220663">
              <a:lnSpc>
                <a:spcPct val="120000"/>
              </a:lnSpc>
              <a:spcBef>
                <a:spcPts val="725"/>
              </a:spcBef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Tekan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klik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kiri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tanpa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melepasnya</a:t>
            </a:r>
            <a:r>
              <a:rPr lang="en-US" sz="2800" spc="-5" dirty="0">
                <a:latin typeface="Times New Roman"/>
                <a:cs typeface="Times New Roman"/>
              </a:rPr>
              <a:t>, </a:t>
            </a:r>
            <a:r>
              <a:rPr lang="en-US" sz="2800" spc="-5" dirty="0" err="1">
                <a:latin typeface="Times New Roman"/>
                <a:cs typeface="Times New Roman"/>
              </a:rPr>
              <a:t>lalu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gerakkan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mouse </a:t>
            </a:r>
            <a:r>
              <a:rPr lang="en-US" sz="2800" dirty="0" err="1">
                <a:latin typeface="Times New Roman"/>
                <a:cs typeface="Times New Roman"/>
              </a:rPr>
              <a:t>anda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sampai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semua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bagian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inginkan</a:t>
            </a:r>
            <a:r>
              <a:rPr lang="en-US" sz="2800" spc="4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tercakup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339725" marR="5080" indent="-339725">
              <a:lnSpc>
                <a:spcPct val="120000"/>
              </a:lnSpc>
            </a:pPr>
            <a:r>
              <a:rPr lang="en-US" sz="2800" spc="-5" dirty="0" err="1">
                <a:latin typeface="Times New Roman"/>
                <a:cs typeface="Times New Roman"/>
              </a:rPr>
              <a:t>Mengetik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pada</a:t>
            </a:r>
            <a:r>
              <a:rPr lang="en-US" sz="2800" spc="-5" dirty="0">
                <a:latin typeface="Times New Roman"/>
                <a:cs typeface="Times New Roman"/>
              </a:rPr>
              <a:t> kata yang </a:t>
            </a:r>
            <a:r>
              <a:rPr lang="en-US" sz="2800" dirty="0">
                <a:latin typeface="Times New Roman"/>
                <a:cs typeface="Times New Roman"/>
              </a:rPr>
              <a:t>di </a:t>
            </a:r>
            <a:r>
              <a:rPr lang="en-US" sz="2800" spc="-5" dirty="0">
                <a:latin typeface="Times New Roman"/>
                <a:cs typeface="Times New Roman"/>
              </a:rPr>
              <a:t>block </a:t>
            </a:r>
            <a:r>
              <a:rPr lang="en-US" sz="2800" dirty="0" err="1">
                <a:latin typeface="Times New Roman"/>
                <a:cs typeface="Times New Roman"/>
              </a:rPr>
              <a:t>akan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mengganti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kata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dengan</a:t>
            </a:r>
            <a:r>
              <a:rPr lang="en-US" sz="2800" dirty="0">
                <a:latin typeface="Times New Roman"/>
                <a:cs typeface="Times New Roman"/>
              </a:rPr>
              <a:t> kata  </a:t>
            </a:r>
            <a:r>
              <a:rPr lang="en-US" sz="2800" spc="-5" dirty="0">
                <a:latin typeface="Times New Roman"/>
                <a:cs typeface="Times New Roman"/>
              </a:rPr>
              <a:t>yang</a:t>
            </a:r>
            <a:r>
              <a:rPr lang="en-US" sz="2800" spc="-10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baru</a:t>
            </a:r>
            <a:r>
              <a:rPr lang="en-US" sz="2800" dirty="0">
                <a:latin typeface="Times New Roman"/>
                <a:cs typeface="Times New Roman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329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81000"/>
            <a:ext cx="8229600" cy="6324600"/>
          </a:xfrm>
        </p:spPr>
        <p:txBody>
          <a:bodyPr>
            <a:normAutofit fontScale="55000" lnSpcReduction="20000"/>
          </a:bodyPr>
          <a:lstStyle/>
          <a:p>
            <a:pPr marL="339725" marR="5080" indent="-339725">
              <a:lnSpc>
                <a:spcPct val="120000"/>
              </a:lnSpc>
              <a:spcBef>
                <a:spcPts val="1400"/>
              </a:spcBef>
            </a:pPr>
            <a:r>
              <a:rPr lang="en-US" sz="3600" spc="-5" dirty="0">
                <a:latin typeface="Times New Roman"/>
                <a:cs typeface="Times New Roman"/>
              </a:rPr>
              <a:t>Desktop Shortcut</a:t>
            </a:r>
          </a:p>
          <a:p>
            <a:pPr marL="339725" marR="5080" indent="-339725" algn="just">
              <a:lnSpc>
                <a:spcPct val="120000"/>
              </a:lnSpc>
              <a:spcBef>
                <a:spcPts val="1400"/>
              </a:spcBef>
            </a:pP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Sebuah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desktop shortcut,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biasanya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dilambangkan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sebuat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icon,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ialah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sebuah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file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kecil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mewakilkan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program, 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file,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direktori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alamat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internet.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menklik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sebuat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shortcut icon,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anda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dibawa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object 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wakilkan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shortcut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Shortcut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hanyalah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sebuah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penunjuk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menghapus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shortcut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menghapus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program,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file,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direktori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alamat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internet yang </a:t>
            </a:r>
            <a:r>
              <a:rPr lang="en-US" sz="33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 </a:t>
            </a:r>
            <a:r>
              <a:rPr lang="en-US" sz="33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wakilkan</a:t>
            </a:r>
            <a:r>
              <a:rPr lang="en-US" sz="33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2800" dirty="0">
              <a:latin typeface="Times New Roman"/>
              <a:cs typeface="Times New Roman"/>
            </a:endParaRPr>
          </a:p>
          <a:p>
            <a:pPr marL="339725" marR="6350" indent="-339725">
              <a:lnSpc>
                <a:spcPct val="120000"/>
              </a:lnSpc>
            </a:pPr>
            <a:r>
              <a:rPr lang="en-US" sz="3300" spc="-5" dirty="0" err="1">
                <a:latin typeface="Times New Roman"/>
                <a:cs typeface="Times New Roman"/>
              </a:rPr>
              <a:t>Langkah-langkah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untuk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membuat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sebuah</a:t>
            </a:r>
            <a:r>
              <a:rPr lang="en-US" sz="3300" spc="-5" dirty="0">
                <a:latin typeface="Times New Roman"/>
                <a:cs typeface="Times New Roman"/>
              </a:rPr>
              <a:t> desktop shortcut </a:t>
            </a:r>
            <a:r>
              <a:rPr lang="en-US" sz="3300" spc="-5" dirty="0" err="1">
                <a:latin typeface="Times New Roman"/>
                <a:cs typeface="Times New Roman"/>
              </a:rPr>
              <a:t>dari</a:t>
            </a:r>
            <a:r>
              <a:rPr lang="en-US" sz="3300" spc="-5" dirty="0">
                <a:latin typeface="Times New Roman"/>
                <a:cs typeface="Times New Roman"/>
              </a:rPr>
              <a:t> item </a:t>
            </a:r>
            <a:r>
              <a:rPr lang="en-US" sz="3300" spc="-5" dirty="0" err="1">
                <a:latin typeface="Times New Roman"/>
                <a:cs typeface="Times New Roman"/>
              </a:rPr>
              <a:t>pada</a:t>
            </a:r>
            <a:r>
              <a:rPr lang="en-US" sz="3300" spc="-5" dirty="0">
                <a:latin typeface="Times New Roman"/>
                <a:cs typeface="Times New Roman"/>
              </a:rPr>
              <a:t>  Start menu</a:t>
            </a:r>
            <a:r>
              <a:rPr lang="en-US" sz="3300" spc="-45" dirty="0">
                <a:latin typeface="Times New Roman"/>
                <a:cs typeface="Times New Roman"/>
              </a:rPr>
              <a:t> </a:t>
            </a:r>
            <a:r>
              <a:rPr lang="en-US" sz="3300" dirty="0">
                <a:latin typeface="Times New Roman"/>
                <a:cs typeface="Times New Roman"/>
              </a:rPr>
              <a:t>:</a:t>
            </a:r>
          </a:p>
          <a:p>
            <a:pPr marL="579438" indent="-239713" algn="just">
              <a:lnSpc>
                <a:spcPct val="120000"/>
              </a:lnSpc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Klik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pada</a:t>
            </a:r>
            <a:r>
              <a:rPr lang="en-US" sz="3300" spc="-5" dirty="0">
                <a:latin typeface="Times New Roman"/>
                <a:cs typeface="Times New Roman"/>
              </a:rPr>
              <a:t> Start </a:t>
            </a:r>
            <a:r>
              <a:rPr lang="en-US" sz="3300" spc="-5" dirty="0" err="1">
                <a:latin typeface="Times New Roman"/>
                <a:cs typeface="Times New Roman"/>
              </a:rPr>
              <a:t>dan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temukan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>
                <a:latin typeface="Times New Roman"/>
                <a:cs typeface="Times New Roman"/>
              </a:rPr>
              <a:t>item yang </a:t>
            </a:r>
            <a:r>
              <a:rPr lang="en-US" sz="3300" spc="-5" dirty="0" err="1">
                <a:latin typeface="Times New Roman"/>
                <a:cs typeface="Times New Roman"/>
              </a:rPr>
              <a:t>ingin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anda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buat</a:t>
            </a:r>
            <a:r>
              <a:rPr lang="en-US" sz="3300" spc="10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shortcutnya</a:t>
            </a:r>
            <a:r>
              <a:rPr lang="en-US" sz="3300" spc="-5" dirty="0">
                <a:latin typeface="Times New Roman"/>
                <a:cs typeface="Times New Roman"/>
              </a:rPr>
              <a:t>.</a:t>
            </a:r>
            <a:endParaRPr lang="en-US" sz="3300" dirty="0">
              <a:latin typeface="Times New Roman"/>
              <a:cs typeface="Times New Roman"/>
            </a:endParaRPr>
          </a:p>
          <a:p>
            <a:pPr marL="579438" marR="8255" indent="-239713">
              <a:lnSpc>
                <a:spcPct val="120000"/>
              </a:lnSpc>
              <a:spcBef>
                <a:spcPts val="125"/>
              </a:spcBef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Klik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kanan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pada</a:t>
            </a:r>
            <a:r>
              <a:rPr lang="en-US" sz="3300" spc="-5" dirty="0">
                <a:latin typeface="Times New Roman"/>
                <a:cs typeface="Times New Roman"/>
              </a:rPr>
              <a:t> item </a:t>
            </a:r>
            <a:r>
              <a:rPr lang="en-US" sz="3300" spc="-5" dirty="0" err="1">
                <a:latin typeface="Times New Roman"/>
                <a:cs typeface="Times New Roman"/>
              </a:rPr>
              <a:t>tersebut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tanpa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melepasnya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dan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bawa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>
                <a:latin typeface="Times New Roman"/>
                <a:cs typeface="Times New Roman"/>
              </a:rPr>
              <a:t>item </a:t>
            </a:r>
            <a:r>
              <a:rPr lang="en-US" sz="3300" spc="-5" dirty="0" err="1">
                <a:latin typeface="Times New Roman"/>
                <a:cs typeface="Times New Roman"/>
              </a:rPr>
              <a:t>tersebut</a:t>
            </a:r>
            <a:r>
              <a:rPr lang="en-US" sz="3300" spc="-5" dirty="0">
                <a:latin typeface="Times New Roman"/>
                <a:cs typeface="Times New Roman"/>
              </a:rPr>
              <a:t>  </a:t>
            </a:r>
            <a:r>
              <a:rPr lang="en-US" sz="3300" dirty="0" err="1">
                <a:latin typeface="Times New Roman"/>
                <a:cs typeface="Times New Roman"/>
              </a:rPr>
              <a:t>ke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>
                <a:latin typeface="Times New Roman"/>
                <a:cs typeface="Times New Roman"/>
              </a:rPr>
              <a:t>desktop</a:t>
            </a:r>
            <a:r>
              <a:rPr lang="en-US" sz="3300" spc="-60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anda</a:t>
            </a:r>
            <a:r>
              <a:rPr lang="en-US" sz="3300" spc="-5" dirty="0">
                <a:latin typeface="Times New Roman"/>
                <a:cs typeface="Times New Roman"/>
              </a:rPr>
              <a:t>.</a:t>
            </a:r>
            <a:endParaRPr lang="en-US" sz="3300" dirty="0">
              <a:latin typeface="Times New Roman"/>
              <a:cs typeface="Times New Roman"/>
            </a:endParaRPr>
          </a:p>
          <a:p>
            <a:pPr marL="339725" marR="6985" indent="-339725">
              <a:lnSpc>
                <a:spcPct val="120000"/>
              </a:lnSpc>
            </a:pPr>
            <a:r>
              <a:rPr lang="en-US" sz="3300" spc="-5" dirty="0" err="1">
                <a:latin typeface="Times New Roman"/>
                <a:cs typeface="Times New Roman"/>
              </a:rPr>
              <a:t>Langkah-langkah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untuk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membuat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sebuah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>
                <a:latin typeface="Times New Roman"/>
                <a:cs typeface="Times New Roman"/>
              </a:rPr>
              <a:t>desktop </a:t>
            </a:r>
            <a:r>
              <a:rPr lang="en-US" sz="3300" spc="-5" dirty="0">
                <a:latin typeface="Times New Roman"/>
                <a:cs typeface="Times New Roman"/>
              </a:rPr>
              <a:t>shortcut </a:t>
            </a:r>
            <a:r>
              <a:rPr lang="en-US" sz="3300" spc="-5" dirty="0" err="1">
                <a:latin typeface="Times New Roman"/>
                <a:cs typeface="Times New Roman"/>
              </a:rPr>
              <a:t>dari</a:t>
            </a:r>
            <a:r>
              <a:rPr lang="en-US" sz="3300" spc="-5" dirty="0">
                <a:latin typeface="Times New Roman"/>
                <a:cs typeface="Times New Roman"/>
              </a:rPr>
              <a:t> item </a:t>
            </a:r>
            <a:r>
              <a:rPr lang="en-US" sz="3300" spc="-5" dirty="0" err="1">
                <a:latin typeface="Times New Roman"/>
                <a:cs typeface="Times New Roman"/>
              </a:rPr>
              <a:t>dari</a:t>
            </a:r>
            <a:r>
              <a:rPr lang="en-US" sz="3300" spc="-5" dirty="0">
                <a:latin typeface="Times New Roman"/>
                <a:cs typeface="Times New Roman"/>
              </a:rPr>
              <a:t>  </a:t>
            </a:r>
            <a:r>
              <a:rPr lang="en-US" sz="3300" dirty="0">
                <a:latin typeface="Times New Roman"/>
                <a:cs typeface="Times New Roman"/>
              </a:rPr>
              <a:t>Windows </a:t>
            </a:r>
            <a:r>
              <a:rPr lang="en-US" sz="3300" spc="-5" dirty="0">
                <a:latin typeface="Times New Roman"/>
                <a:cs typeface="Times New Roman"/>
              </a:rPr>
              <a:t>Explorer </a:t>
            </a:r>
            <a:r>
              <a:rPr lang="en-US" sz="3300" dirty="0">
                <a:latin typeface="Times New Roman"/>
                <a:cs typeface="Times New Roman"/>
              </a:rPr>
              <a:t>:</a:t>
            </a:r>
          </a:p>
          <a:p>
            <a:pPr marL="579438" indent="-239713" algn="just">
              <a:lnSpc>
                <a:spcPct val="120000"/>
              </a:lnSpc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Bukalah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>
                <a:latin typeface="Times New Roman"/>
                <a:cs typeface="Times New Roman"/>
              </a:rPr>
              <a:t>Windows</a:t>
            </a:r>
            <a:r>
              <a:rPr lang="en-US" sz="3300" spc="-60" dirty="0">
                <a:latin typeface="Times New Roman"/>
                <a:cs typeface="Times New Roman"/>
              </a:rPr>
              <a:t> </a:t>
            </a:r>
            <a:r>
              <a:rPr lang="en-US" sz="3300" spc="-5" dirty="0">
                <a:latin typeface="Times New Roman"/>
                <a:cs typeface="Times New Roman"/>
              </a:rPr>
              <a:t>Explorer.</a:t>
            </a:r>
            <a:endParaRPr lang="en-US" sz="3300" dirty="0">
              <a:latin typeface="Times New Roman"/>
              <a:cs typeface="Times New Roman"/>
            </a:endParaRPr>
          </a:p>
          <a:p>
            <a:pPr marL="579438" indent="-239713" algn="just">
              <a:lnSpc>
                <a:spcPct val="120000"/>
              </a:lnSpc>
              <a:spcBef>
                <a:spcPts val="20"/>
              </a:spcBef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Temukan</a:t>
            </a:r>
            <a:r>
              <a:rPr lang="en-US" sz="3300" spc="-5" dirty="0">
                <a:latin typeface="Times New Roman"/>
                <a:cs typeface="Times New Roman"/>
              </a:rPr>
              <a:t> item yang </a:t>
            </a:r>
            <a:r>
              <a:rPr lang="en-US" sz="3300" spc="-5" dirty="0" err="1">
                <a:latin typeface="Times New Roman"/>
                <a:cs typeface="Times New Roman"/>
              </a:rPr>
              <a:t>ingin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buat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shortcutnya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pada</a:t>
            </a:r>
            <a:r>
              <a:rPr lang="en-US" sz="3300" dirty="0">
                <a:latin typeface="Times New Roman"/>
                <a:cs typeface="Times New Roman"/>
              </a:rPr>
              <a:t> Windows </a:t>
            </a:r>
            <a:r>
              <a:rPr lang="en-US" sz="3300" spc="-5" dirty="0">
                <a:latin typeface="Times New Roman"/>
                <a:cs typeface="Times New Roman"/>
              </a:rPr>
              <a:t>Explorer</a:t>
            </a:r>
            <a:r>
              <a:rPr lang="en-US" sz="3300" spc="70" dirty="0">
                <a:latin typeface="Times New Roman"/>
                <a:cs typeface="Times New Roman"/>
              </a:rPr>
              <a:t> </a:t>
            </a:r>
            <a:r>
              <a:rPr lang="en-US" sz="3300" dirty="0" err="1">
                <a:latin typeface="Times New Roman"/>
                <a:cs typeface="Times New Roman"/>
              </a:rPr>
              <a:t>tsb</a:t>
            </a:r>
            <a:r>
              <a:rPr lang="en-US" sz="3300" dirty="0">
                <a:latin typeface="Times New Roman"/>
                <a:cs typeface="Times New Roman"/>
              </a:rPr>
              <a:t>.</a:t>
            </a:r>
          </a:p>
          <a:p>
            <a:pPr marL="579438" indent="-239713" algn="just">
              <a:lnSpc>
                <a:spcPct val="120000"/>
              </a:lnSpc>
              <a:spcBef>
                <a:spcPts val="20"/>
              </a:spcBef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Klik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kanan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pada</a:t>
            </a:r>
            <a:r>
              <a:rPr lang="en-US" sz="3300" spc="-5" dirty="0">
                <a:latin typeface="Times New Roman"/>
                <a:cs typeface="Times New Roman"/>
              </a:rPr>
              <a:t> item </a:t>
            </a:r>
            <a:r>
              <a:rPr lang="en-US" sz="3300" dirty="0" err="1">
                <a:latin typeface="Times New Roman"/>
                <a:cs typeface="Times New Roman"/>
              </a:rPr>
              <a:t>tersebut</a:t>
            </a:r>
            <a:r>
              <a:rPr lang="en-US" sz="3300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lalu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sorot</a:t>
            </a:r>
            <a:r>
              <a:rPr lang="en-US" sz="3300" spc="-5" dirty="0">
                <a:latin typeface="Times New Roman"/>
                <a:cs typeface="Times New Roman"/>
              </a:rPr>
              <a:t> Send</a:t>
            </a:r>
            <a:r>
              <a:rPr lang="en-US" sz="3300" spc="40" dirty="0">
                <a:latin typeface="Times New Roman"/>
                <a:cs typeface="Times New Roman"/>
              </a:rPr>
              <a:t> </a:t>
            </a:r>
            <a:r>
              <a:rPr lang="en-US" sz="3300" dirty="0">
                <a:latin typeface="Times New Roman"/>
                <a:cs typeface="Times New Roman"/>
              </a:rPr>
              <a:t>to.</a:t>
            </a:r>
          </a:p>
          <a:p>
            <a:pPr marL="579438" indent="-239713" algn="just">
              <a:lnSpc>
                <a:spcPct val="120000"/>
              </a:lnSpc>
              <a:spcBef>
                <a:spcPts val="25"/>
              </a:spcBef>
              <a:buFont typeface="Symbol"/>
              <a:buChar char=""/>
            </a:pPr>
            <a:r>
              <a:rPr lang="en-US" sz="3300" spc="-5" dirty="0" err="1">
                <a:latin typeface="Times New Roman"/>
                <a:cs typeface="Times New Roman"/>
              </a:rPr>
              <a:t>Klik</a:t>
            </a:r>
            <a:r>
              <a:rPr lang="en-US" sz="3300" spc="-5" dirty="0">
                <a:latin typeface="Times New Roman"/>
                <a:cs typeface="Times New Roman"/>
              </a:rPr>
              <a:t> </a:t>
            </a:r>
            <a:r>
              <a:rPr lang="en-US" sz="3300" spc="-5" dirty="0" err="1">
                <a:latin typeface="Times New Roman"/>
                <a:cs typeface="Times New Roman"/>
              </a:rPr>
              <a:t>pada</a:t>
            </a:r>
            <a:r>
              <a:rPr lang="en-US" sz="3300" spc="-5" dirty="0">
                <a:latin typeface="Times New Roman"/>
                <a:cs typeface="Times New Roman"/>
              </a:rPr>
              <a:t> Desktop (create</a:t>
            </a:r>
            <a:r>
              <a:rPr lang="en-US" sz="3300" spc="25" dirty="0">
                <a:latin typeface="Times New Roman"/>
                <a:cs typeface="Times New Roman"/>
              </a:rPr>
              <a:t> </a:t>
            </a:r>
            <a:r>
              <a:rPr lang="en-US" sz="3300" spc="-5" dirty="0">
                <a:latin typeface="Times New Roman"/>
                <a:cs typeface="Times New Roman"/>
              </a:rPr>
              <a:t>Shortcut).</a:t>
            </a:r>
            <a:endParaRPr lang="en-US" sz="3300" dirty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821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5257800"/>
          </a:xfrm>
        </p:spPr>
        <p:txBody>
          <a:bodyPr>
            <a:normAutofit fontScale="47500" lnSpcReduction="20000"/>
          </a:bodyPr>
          <a:lstStyle/>
          <a:p>
            <a:pPr marL="339725" marR="6985" indent="-230188" algn="just">
              <a:lnSpc>
                <a:spcPct val="120000"/>
              </a:lnSpc>
            </a:pPr>
            <a:r>
              <a:rPr lang="en-US" sz="3600" spc="-5" dirty="0" err="1">
                <a:latin typeface="Times New Roman"/>
                <a:cs typeface="Times New Roman"/>
              </a:rPr>
              <a:t>Untuk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membuat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dekstop</a:t>
            </a:r>
            <a:r>
              <a:rPr lang="en-US" sz="3600" spc="-5" dirty="0">
                <a:latin typeface="Times New Roman"/>
                <a:cs typeface="Times New Roman"/>
              </a:rPr>
              <a:t> shortcut </a:t>
            </a:r>
            <a:r>
              <a:rPr lang="en-US" sz="3600" spc="-5" dirty="0" err="1">
                <a:latin typeface="Times New Roman"/>
                <a:cs typeface="Times New Roman"/>
              </a:rPr>
              <a:t>dari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alamat</a:t>
            </a:r>
            <a:r>
              <a:rPr lang="en-US" sz="3600" spc="-5" dirty="0">
                <a:latin typeface="Times New Roman"/>
                <a:cs typeface="Times New Roman"/>
              </a:rPr>
              <a:t> internet, </a:t>
            </a:r>
            <a:r>
              <a:rPr lang="en-US" sz="3600" dirty="0" err="1">
                <a:latin typeface="Times New Roman"/>
                <a:cs typeface="Times New Roman"/>
              </a:rPr>
              <a:t>klik</a:t>
            </a:r>
            <a:r>
              <a:rPr lang="en-US" sz="360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kiri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pada</a:t>
            </a:r>
            <a:r>
              <a:rPr lang="en-US" sz="3600" spc="-5" dirty="0">
                <a:latin typeface="Times New Roman"/>
                <a:cs typeface="Times New Roman"/>
              </a:rPr>
              <a:t> link  yang </a:t>
            </a:r>
            <a:r>
              <a:rPr lang="en-US" sz="3600" spc="-5" dirty="0" err="1">
                <a:latin typeface="Times New Roman"/>
                <a:cs typeface="Times New Roman"/>
              </a:rPr>
              <a:t>ingin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anda</a:t>
            </a:r>
            <a:r>
              <a:rPr lang="en-US" sz="360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buat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shortcutnya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tanpa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melepasnya</a:t>
            </a:r>
            <a:r>
              <a:rPr lang="en-US" sz="3600" spc="-5" dirty="0">
                <a:latin typeface="Times New Roman"/>
                <a:cs typeface="Times New Roman"/>
              </a:rPr>
              <a:t>, </a:t>
            </a:r>
            <a:r>
              <a:rPr lang="en-US" sz="3600" spc="-5" dirty="0" err="1">
                <a:latin typeface="Times New Roman"/>
                <a:cs typeface="Times New Roman"/>
              </a:rPr>
              <a:t>lalu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gerakan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dan</a:t>
            </a:r>
            <a:r>
              <a:rPr lang="en-US" sz="3600" dirty="0">
                <a:latin typeface="Times New Roman"/>
                <a:cs typeface="Times New Roman"/>
              </a:rPr>
              <a:t>  </a:t>
            </a:r>
            <a:r>
              <a:rPr lang="en-US" sz="3600" spc="-5" dirty="0" err="1">
                <a:latin typeface="Times New Roman"/>
                <a:cs typeface="Times New Roman"/>
              </a:rPr>
              <a:t>lepaskan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klik</a:t>
            </a:r>
            <a:r>
              <a:rPr lang="en-US" sz="3600" spc="-5" dirty="0">
                <a:latin typeface="Times New Roman"/>
                <a:cs typeface="Times New Roman"/>
              </a:rPr>
              <a:t>-an </a:t>
            </a:r>
            <a:r>
              <a:rPr lang="en-US" sz="3600" spc="-5" dirty="0" err="1">
                <a:latin typeface="Times New Roman"/>
                <a:cs typeface="Times New Roman"/>
              </a:rPr>
              <a:t>anda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pada</a:t>
            </a:r>
            <a:r>
              <a:rPr lang="en-US" sz="3600" spc="20" dirty="0">
                <a:latin typeface="Times New Roman"/>
                <a:cs typeface="Times New Roman"/>
              </a:rPr>
              <a:t> </a:t>
            </a:r>
            <a:r>
              <a:rPr lang="en-US" sz="3600" spc="-5" dirty="0">
                <a:latin typeface="Times New Roman"/>
                <a:cs typeface="Times New Roman"/>
              </a:rPr>
              <a:t>desktop.</a:t>
            </a:r>
            <a:endParaRPr lang="en-US" sz="3600" dirty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3600" dirty="0">
              <a:latin typeface="Times New Roman"/>
              <a:cs typeface="Times New Roman"/>
            </a:endParaRPr>
          </a:p>
          <a:p>
            <a:pPr marL="339725" marR="7620" indent="-230188">
              <a:lnSpc>
                <a:spcPct val="120000"/>
              </a:lnSpc>
              <a:spcBef>
                <a:spcPts val="0"/>
              </a:spcBef>
            </a:pPr>
            <a:r>
              <a:rPr lang="en-US" sz="3600" spc="-5" dirty="0">
                <a:latin typeface="Times New Roman"/>
                <a:cs typeface="Times New Roman"/>
              </a:rPr>
              <a:t>Desktop Shortcut juga </a:t>
            </a:r>
            <a:r>
              <a:rPr lang="en-US" sz="3600" dirty="0" err="1">
                <a:latin typeface="Times New Roman"/>
                <a:cs typeface="Times New Roman"/>
              </a:rPr>
              <a:t>dapat</a:t>
            </a:r>
            <a:r>
              <a:rPr lang="en-US" sz="3600" dirty="0">
                <a:latin typeface="Times New Roman"/>
                <a:cs typeface="Times New Roman"/>
              </a:rPr>
              <a:t> di </a:t>
            </a:r>
            <a:r>
              <a:rPr lang="en-US" sz="3600" spc="-5" dirty="0" err="1">
                <a:latin typeface="Times New Roman"/>
                <a:cs typeface="Times New Roman"/>
              </a:rPr>
              <a:t>buat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secara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>
                <a:latin typeface="Times New Roman"/>
                <a:cs typeface="Times New Roman"/>
              </a:rPr>
              <a:t>manual </a:t>
            </a:r>
            <a:r>
              <a:rPr lang="en-US" sz="3600" spc="-5" dirty="0" err="1">
                <a:latin typeface="Times New Roman"/>
                <a:cs typeface="Times New Roman"/>
              </a:rPr>
              <a:t>dengan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menggunakan</a:t>
            </a:r>
            <a:r>
              <a:rPr lang="en-US" sz="3600" dirty="0">
                <a:latin typeface="Times New Roman"/>
                <a:cs typeface="Times New Roman"/>
              </a:rPr>
              <a:t>  </a:t>
            </a:r>
            <a:r>
              <a:rPr lang="en-US" sz="3600" spc="-5" dirty="0">
                <a:latin typeface="Times New Roman"/>
                <a:cs typeface="Times New Roman"/>
              </a:rPr>
              <a:t>Desktop Shortcut</a:t>
            </a:r>
            <a:r>
              <a:rPr lang="en-US" sz="3600" spc="-20" dirty="0">
                <a:latin typeface="Times New Roman"/>
                <a:cs typeface="Times New Roman"/>
              </a:rPr>
              <a:t> </a:t>
            </a:r>
            <a:r>
              <a:rPr lang="en-US" sz="3600" spc="-5" dirty="0">
                <a:latin typeface="Times New Roman"/>
                <a:cs typeface="Times New Roman"/>
              </a:rPr>
              <a:t>Wizard.</a:t>
            </a:r>
            <a:endParaRPr lang="en-US" sz="3600" dirty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3600" dirty="0">
              <a:latin typeface="Times New Roman"/>
              <a:cs typeface="Times New Roman"/>
            </a:endParaRPr>
          </a:p>
          <a:p>
            <a:pPr marL="339725" indent="-230188" algn="just">
              <a:lnSpc>
                <a:spcPct val="120000"/>
              </a:lnSpc>
              <a:spcBef>
                <a:spcPts val="0"/>
              </a:spcBef>
            </a:pPr>
            <a:r>
              <a:rPr lang="en-US" sz="3600" spc="-5" dirty="0" err="1">
                <a:latin typeface="Times New Roman"/>
                <a:cs typeface="Times New Roman"/>
              </a:rPr>
              <a:t>Langkah-langkahnya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antara</a:t>
            </a:r>
            <a:r>
              <a:rPr lang="en-US" sz="3600" spc="-5" dirty="0">
                <a:latin typeface="Times New Roman"/>
                <a:cs typeface="Times New Roman"/>
              </a:rPr>
              <a:t> lain </a:t>
            </a:r>
            <a:r>
              <a:rPr lang="en-US" sz="3600" dirty="0">
                <a:latin typeface="Times New Roman"/>
                <a:cs typeface="Times New Roman"/>
              </a:rPr>
              <a:t>:</a:t>
            </a: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Klik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kanan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pada</a:t>
            </a:r>
            <a:r>
              <a:rPr lang="en-US" sz="3600" spc="-4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dekstop</a:t>
            </a:r>
            <a:r>
              <a:rPr lang="en-US" sz="3600" dirty="0">
                <a:latin typeface="Times New Roman"/>
                <a:cs typeface="Times New Roman"/>
              </a:rPr>
              <a:t>.</a:t>
            </a: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Pilihlah</a:t>
            </a:r>
            <a:r>
              <a:rPr lang="en-US" sz="3600" spc="-5" dirty="0">
                <a:latin typeface="Times New Roman"/>
                <a:cs typeface="Times New Roman"/>
              </a:rPr>
              <a:t> New </a:t>
            </a:r>
            <a:r>
              <a:rPr lang="en-US" sz="3600" spc="105" dirty="0">
                <a:latin typeface="Wingdings"/>
                <a:cs typeface="Wingdings"/>
              </a:rPr>
              <a:t>€</a:t>
            </a:r>
            <a:r>
              <a:rPr lang="en-US" sz="3600" spc="-20" dirty="0">
                <a:latin typeface="Times New Roman"/>
                <a:cs typeface="Times New Roman"/>
              </a:rPr>
              <a:t> </a:t>
            </a:r>
            <a:r>
              <a:rPr lang="en-US" sz="3600" spc="-5" dirty="0">
                <a:latin typeface="Times New Roman"/>
                <a:cs typeface="Times New Roman"/>
              </a:rPr>
              <a:t>Shortcut.</a:t>
            </a:r>
            <a:endParaRPr lang="en-US" sz="3600" dirty="0">
              <a:latin typeface="Times New Roman"/>
              <a:cs typeface="Times New Roman"/>
            </a:endParaRP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dirty="0">
                <a:latin typeface="Times New Roman"/>
                <a:cs typeface="Times New Roman"/>
              </a:rPr>
              <a:t>Window </a:t>
            </a:r>
            <a:r>
              <a:rPr lang="en-US" sz="3600" spc="-5" dirty="0">
                <a:latin typeface="Times New Roman"/>
                <a:cs typeface="Times New Roman"/>
              </a:rPr>
              <a:t>Create Shortcut </a:t>
            </a:r>
            <a:r>
              <a:rPr lang="en-US" sz="3600" spc="-5" dirty="0" err="1">
                <a:latin typeface="Times New Roman"/>
                <a:cs typeface="Times New Roman"/>
              </a:rPr>
              <a:t>akan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muncul</a:t>
            </a:r>
            <a:r>
              <a:rPr lang="en-US" sz="3600" spc="2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kemudian</a:t>
            </a:r>
            <a:r>
              <a:rPr lang="en-US" sz="3600" spc="-5" dirty="0">
                <a:latin typeface="Times New Roman"/>
                <a:cs typeface="Times New Roman"/>
              </a:rPr>
              <a:t>.</a:t>
            </a:r>
            <a:endParaRPr lang="en-US" sz="3600" dirty="0">
              <a:latin typeface="Times New Roman"/>
              <a:cs typeface="Times New Roman"/>
            </a:endParaRPr>
          </a:p>
          <a:p>
            <a:pPr marL="611505" marR="5080" indent="-228600">
              <a:lnSpc>
                <a:spcPct val="120000"/>
              </a:lnSpc>
              <a:buFont typeface="Symbol"/>
              <a:buChar char=""/>
              <a:tabLst>
                <a:tab pos="611505" algn="l"/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Tulislah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lokasi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dan</a:t>
            </a:r>
            <a:r>
              <a:rPr lang="en-US" sz="3600" spc="-5" dirty="0">
                <a:latin typeface="Times New Roman"/>
                <a:cs typeface="Times New Roman"/>
              </a:rPr>
              <a:t> name </a:t>
            </a:r>
            <a:r>
              <a:rPr lang="en-US" sz="3600" spc="-5" dirty="0" err="1">
                <a:latin typeface="Times New Roman"/>
                <a:cs typeface="Times New Roman"/>
              </a:rPr>
              <a:t>dari</a:t>
            </a:r>
            <a:r>
              <a:rPr lang="en-US" sz="3600" spc="-5" dirty="0">
                <a:latin typeface="Times New Roman"/>
                <a:cs typeface="Times New Roman"/>
              </a:rPr>
              <a:t> item yang </a:t>
            </a:r>
            <a:r>
              <a:rPr lang="en-US" sz="3600" spc="-5" dirty="0" err="1">
                <a:latin typeface="Times New Roman"/>
                <a:cs typeface="Times New Roman"/>
              </a:rPr>
              <a:t>ingin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cs typeface="Times New Roman"/>
              </a:rPr>
              <a:t>anda</a:t>
            </a:r>
            <a:r>
              <a:rPr lang="en-US" sz="360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buat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shorcutnya</a:t>
            </a:r>
            <a:r>
              <a:rPr lang="en-US" sz="3600" spc="-5" dirty="0">
                <a:latin typeface="Times New Roman"/>
                <a:cs typeface="Times New Roman"/>
              </a:rPr>
              <a:t>. </a:t>
            </a:r>
            <a:r>
              <a:rPr lang="en-US" sz="3600" dirty="0" err="1">
                <a:latin typeface="Times New Roman"/>
                <a:cs typeface="Times New Roman"/>
              </a:rPr>
              <a:t>Jika</a:t>
            </a:r>
            <a:r>
              <a:rPr lang="en-US" sz="3600" dirty="0">
                <a:latin typeface="Times New Roman"/>
                <a:cs typeface="Times New Roman"/>
              </a:rPr>
              <a:t>  </a:t>
            </a:r>
            <a:r>
              <a:rPr lang="en-US" sz="3600" spc="-5" dirty="0" err="1">
                <a:latin typeface="Times New Roman"/>
                <a:cs typeface="Times New Roman"/>
              </a:rPr>
              <a:t>perlu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gunakan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>
                <a:latin typeface="Times New Roman"/>
                <a:cs typeface="Times New Roman"/>
              </a:rPr>
              <a:t>browse </a:t>
            </a:r>
            <a:r>
              <a:rPr lang="en-US" sz="3600" dirty="0" err="1">
                <a:latin typeface="Times New Roman"/>
                <a:cs typeface="Times New Roman"/>
              </a:rPr>
              <a:t>untuk</a:t>
            </a:r>
            <a:r>
              <a:rPr lang="en-US" sz="360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menemukan</a:t>
            </a:r>
            <a:r>
              <a:rPr lang="en-US" sz="3600" spc="-5" dirty="0">
                <a:latin typeface="Times New Roman"/>
                <a:cs typeface="Times New Roman"/>
              </a:rPr>
              <a:t> item</a:t>
            </a:r>
            <a:r>
              <a:rPr lang="en-US" sz="3600" spc="4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tersebut</a:t>
            </a:r>
            <a:r>
              <a:rPr lang="en-US" sz="3600" spc="-5" dirty="0">
                <a:latin typeface="Times New Roman"/>
                <a:cs typeface="Times New Roman"/>
              </a:rPr>
              <a:t>.</a:t>
            </a:r>
            <a:endParaRPr lang="en-US" sz="3600" dirty="0">
              <a:latin typeface="Times New Roman"/>
              <a:cs typeface="Times New Roman"/>
            </a:endParaRP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Klik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dirty="0">
                <a:latin typeface="Times New Roman"/>
                <a:cs typeface="Times New Roman"/>
              </a:rPr>
              <a:t>Next. </a:t>
            </a:r>
            <a:r>
              <a:rPr lang="en-US" sz="3600" spc="-5" dirty="0" err="1">
                <a:latin typeface="Times New Roman"/>
                <a:cs typeface="Times New Roman"/>
              </a:rPr>
              <a:t>Sebuah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kotak</a:t>
            </a:r>
            <a:r>
              <a:rPr lang="en-US" sz="3600" spc="-5" dirty="0">
                <a:latin typeface="Times New Roman"/>
                <a:cs typeface="Times New Roman"/>
              </a:rPr>
              <a:t> dialog </a:t>
            </a:r>
            <a:r>
              <a:rPr lang="en-US" sz="3600" dirty="0" err="1">
                <a:latin typeface="Times New Roman"/>
                <a:cs typeface="Times New Roman"/>
              </a:rPr>
              <a:t>akan</a:t>
            </a:r>
            <a:r>
              <a:rPr lang="en-US" sz="3600" spc="1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muncul</a:t>
            </a:r>
            <a:r>
              <a:rPr lang="en-US" sz="3600" spc="-5" dirty="0">
                <a:latin typeface="Times New Roman"/>
                <a:cs typeface="Times New Roman"/>
              </a:rPr>
              <a:t>.</a:t>
            </a:r>
            <a:endParaRPr lang="en-US" sz="3600" dirty="0">
              <a:latin typeface="Times New Roman"/>
              <a:cs typeface="Times New Roman"/>
            </a:endParaRP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Masukan</a:t>
            </a:r>
            <a:r>
              <a:rPr lang="en-US" sz="3600" spc="-5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nama</a:t>
            </a:r>
            <a:r>
              <a:rPr lang="en-US" sz="3600" spc="-5" dirty="0">
                <a:latin typeface="Times New Roman"/>
                <a:cs typeface="Times New Roman"/>
              </a:rPr>
              <a:t> yang </a:t>
            </a:r>
            <a:r>
              <a:rPr lang="en-US" sz="3600" spc="-5" dirty="0" err="1">
                <a:latin typeface="Times New Roman"/>
                <a:cs typeface="Times New Roman"/>
              </a:rPr>
              <a:t>dari</a:t>
            </a:r>
            <a:r>
              <a:rPr lang="en-US" sz="3600" spc="-5" dirty="0">
                <a:latin typeface="Times New Roman"/>
                <a:cs typeface="Times New Roman"/>
              </a:rPr>
              <a:t> shortcut</a:t>
            </a:r>
            <a:r>
              <a:rPr lang="en-US" sz="3600" spc="50" dirty="0">
                <a:latin typeface="Times New Roman"/>
                <a:cs typeface="Times New Roman"/>
              </a:rPr>
              <a:t> </a:t>
            </a:r>
            <a:r>
              <a:rPr lang="en-US" sz="3600" spc="-5" dirty="0" err="1">
                <a:latin typeface="Times New Roman"/>
                <a:cs typeface="Times New Roman"/>
              </a:rPr>
              <a:t>tersebut</a:t>
            </a:r>
            <a:r>
              <a:rPr lang="en-US" sz="3600" spc="-5" dirty="0">
                <a:latin typeface="Times New Roman"/>
                <a:cs typeface="Times New Roman"/>
              </a:rPr>
              <a:t>.</a:t>
            </a:r>
            <a:endParaRPr lang="en-US" sz="3600" dirty="0">
              <a:latin typeface="Times New Roman"/>
              <a:cs typeface="Times New Roman"/>
            </a:endParaRPr>
          </a:p>
          <a:p>
            <a:pPr marL="611505" indent="-228600" algn="just">
              <a:lnSpc>
                <a:spcPct val="120000"/>
              </a:lnSpc>
              <a:buFont typeface="Symbol"/>
              <a:buChar char=""/>
              <a:tabLst>
                <a:tab pos="612140" algn="l"/>
              </a:tabLst>
            </a:pPr>
            <a:r>
              <a:rPr lang="en-US" sz="3600" spc="-5" dirty="0" err="1">
                <a:latin typeface="Times New Roman"/>
                <a:cs typeface="Times New Roman"/>
              </a:rPr>
              <a:t>Klik</a:t>
            </a:r>
            <a:r>
              <a:rPr lang="en-US" sz="3600" spc="-60" dirty="0">
                <a:latin typeface="Times New Roman"/>
                <a:cs typeface="Times New Roman"/>
              </a:rPr>
              <a:t> </a:t>
            </a:r>
            <a:r>
              <a:rPr lang="en-US" sz="3600" spc="-5" dirty="0">
                <a:latin typeface="Times New Roman"/>
                <a:cs typeface="Times New Roman"/>
              </a:rPr>
              <a:t>Finish.</a:t>
            </a:r>
            <a:endParaRPr lang="en-US" sz="36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5764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5867400"/>
          </a:xfrm>
        </p:spPr>
        <p:txBody>
          <a:bodyPr/>
          <a:lstStyle/>
          <a:p>
            <a:pPr marL="222250" lvl="1" indent="-222250">
              <a:spcBef>
                <a:spcPts val="960"/>
              </a:spcBef>
            </a:pPr>
            <a:r>
              <a:rPr lang="en-US" sz="1700" b="1" spc="-5" dirty="0" err="1">
                <a:latin typeface="Times New Roman"/>
                <a:cs typeface="Times New Roman"/>
              </a:rPr>
              <a:t>Mengubah</a:t>
            </a:r>
            <a:r>
              <a:rPr lang="en-US" sz="1700" b="1" spc="-5" dirty="0">
                <a:latin typeface="Times New Roman"/>
                <a:cs typeface="Times New Roman"/>
              </a:rPr>
              <a:t> Icon </a:t>
            </a:r>
            <a:r>
              <a:rPr lang="en-US" sz="1700" b="1" spc="-5" dirty="0" err="1">
                <a:latin typeface="Times New Roman"/>
                <a:cs typeface="Times New Roman"/>
              </a:rPr>
              <a:t>dari</a:t>
            </a:r>
            <a:r>
              <a:rPr lang="en-US" sz="1700" b="1" spc="-5" dirty="0">
                <a:latin typeface="Times New Roman"/>
                <a:cs typeface="Times New Roman"/>
              </a:rPr>
              <a:t> </a:t>
            </a:r>
            <a:r>
              <a:rPr lang="en-US" sz="1700" b="1" spc="-5" dirty="0" err="1">
                <a:latin typeface="Times New Roman"/>
                <a:cs typeface="Times New Roman"/>
              </a:rPr>
              <a:t>sebuah</a:t>
            </a:r>
            <a:r>
              <a:rPr lang="en-US" sz="1700" b="1" spc="-5" dirty="0">
                <a:latin typeface="Times New Roman"/>
                <a:cs typeface="Times New Roman"/>
              </a:rPr>
              <a:t> Desktop</a:t>
            </a:r>
            <a:r>
              <a:rPr lang="en-US" sz="1700" b="1" spc="25" dirty="0">
                <a:latin typeface="Times New Roman"/>
                <a:cs typeface="Times New Roman"/>
              </a:rPr>
              <a:t> </a:t>
            </a:r>
            <a:r>
              <a:rPr lang="en-US" sz="1700" b="1" spc="-5" dirty="0">
                <a:latin typeface="Times New Roman"/>
                <a:cs typeface="Times New Roman"/>
              </a:rPr>
              <a:t>Shortcut</a:t>
            </a:r>
            <a:endParaRPr lang="en-US" sz="1700" dirty="0">
              <a:latin typeface="Times New Roman"/>
              <a:cs typeface="Times New Roman"/>
            </a:endParaRPr>
          </a:p>
          <a:p>
            <a:pPr marL="457200" indent="-230188" algn="just"/>
            <a:r>
              <a:rPr lang="en-US" sz="1700" spc="-5" dirty="0" err="1">
                <a:latin typeface="Times New Roman"/>
                <a:cs typeface="Times New Roman"/>
              </a:rPr>
              <a:t>Berikut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ialah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langkah-langkahnya</a:t>
            </a:r>
            <a:r>
              <a:rPr lang="en-US" sz="1700" spc="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:</a:t>
            </a:r>
          </a:p>
          <a:p>
            <a:pPr marL="700088" lvl="2" algn="just">
              <a:spcBef>
                <a:spcPts val="35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kanan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icon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700088" lvl="2" algn="just">
              <a:spcBef>
                <a:spcPts val="25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3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Properties.</a:t>
            </a:r>
            <a:endParaRPr lang="en-US" sz="1700" dirty="0">
              <a:latin typeface="Times New Roman"/>
              <a:cs typeface="Times New Roman"/>
            </a:endParaRPr>
          </a:p>
          <a:p>
            <a:pPr marL="700088" lvl="2" algn="just">
              <a:spcBef>
                <a:spcPts val="25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tombol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Change</a:t>
            </a:r>
            <a:r>
              <a:rPr lang="en-US" sz="1700" spc="-3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Icon.</a:t>
            </a:r>
            <a:endParaRPr lang="en-US" sz="1700" dirty="0">
              <a:latin typeface="Times New Roman"/>
              <a:cs typeface="Times New Roman"/>
            </a:endParaRPr>
          </a:p>
          <a:p>
            <a:pPr marL="700088" lvl="2" algn="just">
              <a:spcBef>
                <a:spcPts val="0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icon yang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pilih</a:t>
            </a:r>
            <a:r>
              <a:rPr lang="en-US" sz="1700" dirty="0">
                <a:latin typeface="Times New Roman"/>
                <a:cs typeface="Times New Roman"/>
              </a:rPr>
              <a:t>..</a:t>
            </a:r>
          </a:p>
          <a:p>
            <a:pPr marL="700088" lvl="2" algn="just">
              <a:spcBef>
                <a:spcPts val="0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7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OK..</a:t>
            </a:r>
            <a:endParaRPr lang="en-US" sz="1700" dirty="0">
              <a:latin typeface="Times New Roman"/>
              <a:cs typeface="Times New Roman"/>
            </a:endParaRPr>
          </a:p>
          <a:p>
            <a:pPr marL="457200" marR="10160" indent="-230188">
              <a:spcBef>
                <a:spcPts val="0"/>
              </a:spcBef>
            </a:pPr>
            <a:r>
              <a:rPr lang="en-US" sz="1700" spc="-5" dirty="0" err="1">
                <a:latin typeface="Times New Roman"/>
                <a:cs typeface="Times New Roman"/>
              </a:rPr>
              <a:t>Tidak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semua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objek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dirubah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iconnya</a:t>
            </a:r>
            <a:r>
              <a:rPr lang="en-US" sz="1700" spc="-5" dirty="0">
                <a:latin typeface="Times New Roman"/>
                <a:cs typeface="Times New Roman"/>
              </a:rPr>
              <a:t>. </a:t>
            </a:r>
            <a:r>
              <a:rPr lang="en-US" sz="1700" dirty="0" err="1">
                <a:latin typeface="Times New Roman"/>
                <a:cs typeface="Times New Roman"/>
              </a:rPr>
              <a:t>Jika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tidak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melihat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10" dirty="0" err="1">
                <a:latin typeface="Times New Roman"/>
                <a:cs typeface="Times New Roman"/>
              </a:rPr>
              <a:t>adanya</a:t>
            </a:r>
            <a:r>
              <a:rPr lang="en-US" sz="1700" spc="-10" dirty="0">
                <a:latin typeface="Times New Roman"/>
                <a:cs typeface="Times New Roman"/>
              </a:rPr>
              <a:t>  </a:t>
            </a:r>
            <a:r>
              <a:rPr lang="en-US" sz="1700" dirty="0" err="1">
                <a:latin typeface="Times New Roman"/>
                <a:cs typeface="Times New Roman"/>
              </a:rPr>
              <a:t>tombol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Change Icon, </a:t>
            </a:r>
            <a:r>
              <a:rPr lang="en-US" sz="1700" spc="-5" dirty="0" err="1">
                <a:latin typeface="Times New Roman"/>
                <a:cs typeface="Times New Roman"/>
              </a:rPr>
              <a:t>berarti</a:t>
            </a:r>
            <a:r>
              <a:rPr lang="en-US" sz="1700" spc="-5" dirty="0">
                <a:latin typeface="Times New Roman"/>
                <a:cs typeface="Times New Roman"/>
              </a:rPr>
              <a:t> icon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objek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tersebut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tidak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dapat</a:t>
            </a:r>
            <a:r>
              <a:rPr lang="en-US" sz="1700" spc="1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dirubah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</a:p>
          <a:p>
            <a:pPr marL="12700" lvl="1" indent="0">
              <a:spcBef>
                <a:spcPts val="0"/>
              </a:spcBef>
              <a:buNone/>
              <a:tabLst>
                <a:tab pos="383540" algn="l"/>
              </a:tabLst>
            </a:pPr>
            <a:endParaRPr lang="en-US" sz="1700" b="1" spc="-5" dirty="0">
              <a:latin typeface="Times New Roman"/>
              <a:cs typeface="Times New Roman"/>
            </a:endParaRPr>
          </a:p>
          <a:p>
            <a:pPr marL="184150" lvl="1" indent="-171450">
              <a:spcBef>
                <a:spcPts val="0"/>
              </a:spcBef>
              <a:tabLst>
                <a:tab pos="383540" algn="l"/>
              </a:tabLst>
            </a:pPr>
            <a:r>
              <a:rPr lang="en-US" sz="1700" b="1" spc="-5" dirty="0">
                <a:latin typeface="Times New Roman"/>
                <a:cs typeface="Times New Roman"/>
              </a:rPr>
              <a:t>Cut, Copy </a:t>
            </a:r>
            <a:r>
              <a:rPr lang="en-US" sz="1700" b="1" dirty="0" err="1">
                <a:latin typeface="Times New Roman"/>
                <a:cs typeface="Times New Roman"/>
              </a:rPr>
              <a:t>dan</a:t>
            </a:r>
            <a:r>
              <a:rPr lang="en-US" sz="1700" b="1" spc="-60" dirty="0">
                <a:latin typeface="Times New Roman"/>
                <a:cs typeface="Times New Roman"/>
              </a:rPr>
              <a:t> </a:t>
            </a:r>
            <a:r>
              <a:rPr lang="en-US" sz="1700" b="1" spc="-5" dirty="0">
                <a:latin typeface="Times New Roman"/>
                <a:cs typeface="Times New Roman"/>
              </a:rPr>
              <a:t>Paste</a:t>
            </a:r>
            <a:endParaRPr lang="en-US" sz="1700" dirty="0">
              <a:latin typeface="Times New Roman"/>
              <a:cs typeface="Times New Roman"/>
            </a:endParaRPr>
          </a:p>
          <a:p>
            <a:pPr marL="463550" marR="6985" indent="-231775"/>
            <a:r>
              <a:rPr lang="en-US" sz="1700" b="1" spc="-5" dirty="0">
                <a:latin typeface="Times New Roman"/>
                <a:cs typeface="Times New Roman"/>
              </a:rPr>
              <a:t>Cut </a:t>
            </a:r>
            <a:r>
              <a:rPr lang="en-US" sz="1700" b="1" dirty="0">
                <a:latin typeface="Times New Roman"/>
                <a:cs typeface="Times New Roman"/>
              </a:rPr>
              <a:t>: </a:t>
            </a:r>
            <a:r>
              <a:rPr lang="en-US" sz="1700" spc="-5" dirty="0" err="1">
                <a:latin typeface="Times New Roman"/>
                <a:cs typeface="Times New Roman"/>
              </a:rPr>
              <a:t>Ketika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anda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melakukan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perintah</a:t>
            </a:r>
            <a:r>
              <a:rPr lang="en-US" sz="1700" spc="-5" dirty="0">
                <a:latin typeface="Times New Roman"/>
                <a:cs typeface="Times New Roman"/>
              </a:rPr>
              <a:t> cut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sebuah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data, </a:t>
            </a:r>
            <a:r>
              <a:rPr lang="en-US" sz="1700" spc="-5" dirty="0" err="1">
                <a:latin typeface="Times New Roman"/>
                <a:cs typeface="Times New Roman"/>
              </a:rPr>
              <a:t>maka</a:t>
            </a:r>
            <a:r>
              <a:rPr lang="en-US" sz="1700" spc="-5" dirty="0">
                <a:latin typeface="Times New Roman"/>
                <a:cs typeface="Times New Roman"/>
              </a:rPr>
              <a:t> data 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dihapus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tempat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asalnya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disimpan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spc="-5" dirty="0" err="1">
                <a:latin typeface="Times New Roman"/>
                <a:cs typeface="Times New Roman"/>
              </a:rPr>
              <a:t>sebuah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tempat</a:t>
            </a:r>
            <a:r>
              <a:rPr lang="en-US" sz="1700" spc="-5" dirty="0">
                <a:latin typeface="Times New Roman"/>
                <a:cs typeface="Times New Roman"/>
              </a:rPr>
              <a:t>  yang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dirty="0" err="1">
                <a:latin typeface="Times New Roman"/>
                <a:cs typeface="Times New Roman"/>
              </a:rPr>
              <a:t>sebut</a:t>
            </a:r>
            <a:r>
              <a:rPr lang="en-US" sz="1700" spc="-5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Clipboard.</a:t>
            </a:r>
            <a:endParaRPr lang="en-US" sz="1700" dirty="0">
              <a:latin typeface="Times New Roman"/>
              <a:cs typeface="Times New Roman"/>
            </a:endParaRPr>
          </a:p>
          <a:p>
            <a:pPr marL="463550" marR="5080" indent="-231775"/>
            <a:r>
              <a:rPr lang="en-US" sz="1700" b="1" spc="-5" dirty="0">
                <a:latin typeface="Times New Roman"/>
                <a:cs typeface="Times New Roman"/>
              </a:rPr>
              <a:t>Copy </a:t>
            </a:r>
            <a:r>
              <a:rPr lang="en-US" sz="1700" b="1" dirty="0">
                <a:latin typeface="Times New Roman"/>
                <a:cs typeface="Times New Roman"/>
              </a:rPr>
              <a:t>: </a:t>
            </a:r>
            <a:r>
              <a:rPr lang="en-US" sz="1700" spc="-5" dirty="0" err="1">
                <a:latin typeface="Times New Roman"/>
                <a:cs typeface="Times New Roman"/>
              </a:rPr>
              <a:t>Ketika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melakukan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perintah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copy </a:t>
            </a:r>
            <a:r>
              <a:rPr lang="en-US" sz="1700" dirty="0" err="1">
                <a:latin typeface="Times New Roman"/>
                <a:cs typeface="Times New Roman"/>
              </a:rPr>
              <a:t>pada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sebuah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data, </a:t>
            </a:r>
            <a:r>
              <a:rPr lang="en-US" sz="1700" spc="-5" dirty="0" err="1">
                <a:latin typeface="Times New Roman"/>
                <a:cs typeface="Times New Roman"/>
              </a:rPr>
              <a:t>maka</a:t>
            </a:r>
            <a:r>
              <a:rPr lang="en-US" sz="1700" spc="-5" dirty="0">
                <a:latin typeface="Times New Roman"/>
                <a:cs typeface="Times New Roman"/>
              </a:rPr>
              <a:t>  data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tanpa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dihapus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tempat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asalnya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spc="-5" dirty="0" err="1">
                <a:latin typeface="Times New Roman"/>
                <a:cs typeface="Times New Roman"/>
              </a:rPr>
              <a:t>simpan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dirty="0" err="1">
                <a:latin typeface="Times New Roman"/>
                <a:cs typeface="Times New Roman"/>
              </a:rPr>
              <a:t>sebuah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tempat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disebut</a:t>
            </a:r>
            <a:r>
              <a:rPr lang="en-US" sz="1700" spc="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Clipboard.</a:t>
            </a:r>
            <a:endParaRPr lang="en-US" sz="1700" dirty="0">
              <a:latin typeface="Times New Roman"/>
              <a:cs typeface="Times New Roman"/>
            </a:endParaRPr>
          </a:p>
          <a:p>
            <a:pPr marL="463550" marR="7620" indent="-231775">
              <a:tabLst>
                <a:tab pos="954405" algn="l"/>
              </a:tabLst>
            </a:pPr>
            <a:r>
              <a:rPr lang="en-US" sz="1700" b="1" spc="-5" dirty="0">
                <a:latin typeface="Times New Roman"/>
                <a:cs typeface="Times New Roman"/>
              </a:rPr>
              <a:t>Paste	</a:t>
            </a:r>
            <a:r>
              <a:rPr lang="en-US" sz="1700" b="1" dirty="0">
                <a:latin typeface="Times New Roman"/>
                <a:cs typeface="Times New Roman"/>
              </a:rPr>
              <a:t>: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menggunakan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perintah</a:t>
            </a:r>
            <a:r>
              <a:rPr lang="en-US" sz="1700" spc="-5" dirty="0">
                <a:latin typeface="Times New Roman"/>
                <a:cs typeface="Times New Roman"/>
              </a:rPr>
              <a:t>  Paste, 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114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dapat</a:t>
            </a:r>
            <a:r>
              <a:rPr lang="en-US" sz="1700" spc="17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menempatkan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data-data </a:t>
            </a:r>
            <a:r>
              <a:rPr lang="en-US" sz="1700" dirty="0" err="1">
                <a:latin typeface="Times New Roman"/>
                <a:cs typeface="Times New Roman"/>
              </a:rPr>
              <a:t>dari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Clipboard </a:t>
            </a:r>
            <a:r>
              <a:rPr lang="en-US" sz="1700" dirty="0" err="1">
                <a:latin typeface="Times New Roman"/>
                <a:cs typeface="Times New Roman"/>
              </a:rPr>
              <a:t>ke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tempat</a:t>
            </a:r>
            <a:r>
              <a:rPr lang="en-US" sz="1700" spc="-5" dirty="0">
                <a:latin typeface="Times New Roman"/>
                <a:cs typeface="Times New Roman"/>
              </a:rPr>
              <a:t> yang</a:t>
            </a:r>
            <a:r>
              <a:rPr lang="en-US" sz="1700" spc="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diinginkan</a:t>
            </a:r>
            <a:r>
              <a:rPr lang="en-US" sz="1700" dirty="0">
                <a:latin typeface="Times New Roman"/>
                <a:cs typeface="Times New Roman"/>
              </a:rPr>
              <a:t>.</a:t>
            </a:r>
          </a:p>
          <a:p>
            <a:pPr marL="463550" marR="6350" indent="-231775"/>
            <a:r>
              <a:rPr lang="en-US" sz="1700" b="1" spc="-5" dirty="0">
                <a:latin typeface="Times New Roman"/>
                <a:cs typeface="Times New Roman"/>
              </a:rPr>
              <a:t>Clipboard: </a:t>
            </a:r>
            <a:r>
              <a:rPr lang="en-US" sz="1700" spc="-5" dirty="0" err="1">
                <a:latin typeface="Times New Roman"/>
                <a:cs typeface="Times New Roman"/>
              </a:rPr>
              <a:t>Sebuat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tempat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untuk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menyimpan</a:t>
            </a:r>
            <a:r>
              <a:rPr lang="en-US" sz="1700" spc="-5" dirty="0">
                <a:latin typeface="Times New Roman"/>
                <a:cs typeface="Times New Roman"/>
              </a:rPr>
              <a:t> data-data yang </a:t>
            </a:r>
            <a:r>
              <a:rPr lang="en-US" sz="1700" dirty="0" err="1">
                <a:latin typeface="Times New Roman"/>
                <a:cs typeface="Times New Roman"/>
              </a:rPr>
              <a:t>telah</a:t>
            </a:r>
            <a:r>
              <a:rPr lang="en-US" sz="1700" dirty="0">
                <a:latin typeface="Times New Roman"/>
                <a:cs typeface="Times New Roman"/>
              </a:rPr>
              <a:t> di </a:t>
            </a:r>
            <a:r>
              <a:rPr lang="en-US" sz="1700" spc="-5" dirty="0">
                <a:latin typeface="Times New Roman"/>
                <a:cs typeface="Times New Roman"/>
              </a:rPr>
              <a:t>cut  </a:t>
            </a:r>
            <a:r>
              <a:rPr lang="en-US" sz="1700" spc="-5" dirty="0" err="1">
                <a:latin typeface="Times New Roman"/>
                <a:cs typeface="Times New Roman"/>
              </a:rPr>
              <a:t>atau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</a:t>
            </a:r>
            <a:r>
              <a:rPr lang="en-US" sz="1700" spc="-7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copy.</a:t>
            </a:r>
            <a:endParaRPr lang="en-US" sz="1700" dirty="0">
              <a:latin typeface="Times New Roman"/>
              <a:cs typeface="Times New Roman"/>
            </a:endParaRPr>
          </a:p>
          <a:p>
            <a:pPr marL="339725" marR="10160" indent="-230188">
              <a:spcBef>
                <a:spcPts val="800"/>
              </a:spcBef>
            </a:pPr>
            <a:endParaRPr lang="en-US" sz="15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6863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5638800"/>
          </a:xfrm>
        </p:spPr>
        <p:txBody>
          <a:bodyPr>
            <a:normAutofit lnSpcReduction="10000"/>
          </a:bodyPr>
          <a:lstStyle/>
          <a:p>
            <a:pPr marL="341313" indent="-231775" algn="just">
              <a:lnSpc>
                <a:spcPct val="120000"/>
              </a:lnSpc>
              <a:spcBef>
                <a:spcPts val="5"/>
              </a:spcBef>
            </a:pPr>
            <a:r>
              <a:rPr lang="en-US" sz="1800" spc="-5" dirty="0" err="1">
                <a:latin typeface="Times New Roman"/>
                <a:cs typeface="Times New Roman"/>
              </a:rPr>
              <a:t>Langkah-langkah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melakukan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Cut, Copy </a:t>
            </a:r>
            <a:r>
              <a:rPr lang="en-US" sz="1800" spc="-5" dirty="0">
                <a:latin typeface="Times New Roman"/>
                <a:cs typeface="Times New Roman"/>
              </a:rPr>
              <a:t>and</a:t>
            </a:r>
            <a:r>
              <a:rPr lang="en-US" sz="1800" spc="1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Paste.</a:t>
            </a:r>
            <a:endParaRPr lang="en-US" sz="1800" dirty="0">
              <a:latin typeface="Times New Roman"/>
              <a:cs typeface="Times New Roman"/>
            </a:endParaRPr>
          </a:p>
          <a:p>
            <a:pPr marL="611188" indent="-215900" algn="just">
              <a:spcBef>
                <a:spcPts val="560"/>
              </a:spcBef>
              <a:buAutoNum type="alphaLcPeriod"/>
            </a:pPr>
            <a:r>
              <a:rPr lang="en-US" sz="1800" b="1" i="1" spc="-5" dirty="0" err="1">
                <a:latin typeface="Times New Roman"/>
                <a:cs typeface="Times New Roman"/>
              </a:rPr>
              <a:t>Menggunakan</a:t>
            </a:r>
            <a:r>
              <a:rPr lang="en-US" sz="1800" b="1" i="1" spc="-45" dirty="0">
                <a:latin typeface="Times New Roman"/>
                <a:cs typeface="Times New Roman"/>
              </a:rPr>
              <a:t> </a:t>
            </a:r>
            <a:r>
              <a:rPr lang="en-US" sz="1800" b="1" i="1" spc="-5" dirty="0">
                <a:latin typeface="Times New Roman"/>
                <a:cs typeface="Times New Roman"/>
              </a:rPr>
              <a:t>Menu</a:t>
            </a:r>
            <a:endParaRPr lang="en-US" sz="1800" dirty="0">
              <a:latin typeface="Times New Roman"/>
              <a:cs typeface="Times New Roman"/>
            </a:endParaRPr>
          </a:p>
          <a:p>
            <a:pPr marL="840105" marR="2786380" lvl="1" indent="-228600">
              <a:spcBef>
                <a:spcPts val="515"/>
              </a:spcBef>
              <a:buAutoNum type="arabicParenR"/>
              <a:tabLst>
                <a:tab pos="840740" algn="l"/>
              </a:tabLst>
            </a:pPr>
            <a:r>
              <a:rPr lang="en-US" sz="1800" dirty="0">
                <a:latin typeface="Times New Roman"/>
                <a:cs typeface="Times New Roman"/>
              </a:rPr>
              <a:t>Cut </a:t>
            </a:r>
            <a:r>
              <a:rPr lang="en-US" sz="1800" spc="-5" dirty="0" err="1">
                <a:latin typeface="Times New Roman"/>
                <a:cs typeface="Times New Roman"/>
              </a:rPr>
              <a:t>dan</a:t>
            </a:r>
            <a:r>
              <a:rPr lang="en-US" sz="1800" spc="-8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Copy</a:t>
            </a:r>
          </a:p>
          <a:p>
            <a:pPr marL="1068705" lvl="2">
              <a:spcBef>
                <a:spcPts val="635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Sorotlah</a:t>
            </a:r>
            <a:r>
              <a:rPr lang="en-US" sz="1800" spc="-5" dirty="0">
                <a:latin typeface="Times New Roman"/>
                <a:cs typeface="Times New Roman"/>
              </a:rPr>
              <a:t> data yang </a:t>
            </a:r>
            <a:r>
              <a:rPr lang="en-US" sz="1800" spc="-5" dirty="0" err="1">
                <a:latin typeface="Times New Roman"/>
                <a:cs typeface="Times New Roman"/>
              </a:rPr>
              <a:t>ingin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cut </a:t>
            </a:r>
            <a:r>
              <a:rPr lang="en-US" sz="1800" dirty="0" err="1">
                <a:latin typeface="Times New Roman"/>
                <a:cs typeface="Times New Roman"/>
              </a:rPr>
              <a:t>atau</a:t>
            </a:r>
            <a:r>
              <a:rPr lang="en-US" sz="1800" spc="3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copy.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2">
              <a:spcBef>
                <a:spcPts val="20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pada</a:t>
            </a:r>
            <a:r>
              <a:rPr lang="en-US" sz="1800" spc="-5" dirty="0">
                <a:latin typeface="Times New Roman"/>
                <a:cs typeface="Times New Roman"/>
              </a:rPr>
              <a:t> Edit, yang </a:t>
            </a:r>
            <a:r>
              <a:rPr lang="en-US" sz="1800" spc="-5" dirty="0" err="1">
                <a:latin typeface="Times New Roman"/>
                <a:cs typeface="Times New Roman"/>
              </a:rPr>
              <a:t>terletak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pada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Menu</a:t>
            </a:r>
            <a:r>
              <a:rPr lang="en-US" sz="1800" spc="4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Bar..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2">
              <a:spcBef>
                <a:spcPts val="20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Pilihlah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Cut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-30" dirty="0">
                <a:latin typeface="Times New Roman"/>
                <a:cs typeface="Times New Roman"/>
              </a:rPr>
              <a:t> </a:t>
            </a:r>
            <a:r>
              <a:rPr lang="en-US" sz="1800" spc="-10" dirty="0">
                <a:latin typeface="Times New Roman"/>
                <a:cs typeface="Times New Roman"/>
              </a:rPr>
              <a:t>Copy.</a:t>
            </a:r>
            <a:endParaRPr lang="en-US" sz="1800" dirty="0">
              <a:latin typeface="Times New Roman"/>
              <a:cs typeface="Times New Roman"/>
            </a:endParaRPr>
          </a:p>
          <a:p>
            <a:pPr marL="840105" indent="-228600">
              <a:buAutoNum type="arabicParenR" startAt="2"/>
              <a:tabLst>
                <a:tab pos="8407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Paste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marR="8255" lvl="1" indent="-228600">
              <a:spcBef>
                <a:spcPts val="600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Tempatkan</a:t>
            </a:r>
            <a:r>
              <a:rPr lang="en-US" sz="1800" spc="-5" dirty="0">
                <a:latin typeface="Times New Roman"/>
                <a:cs typeface="Times New Roman"/>
              </a:rPr>
              <a:t> cursor </a:t>
            </a:r>
            <a:r>
              <a:rPr lang="en-US" sz="1800" dirty="0" err="1">
                <a:latin typeface="Times New Roman"/>
                <a:cs typeface="Times New Roman"/>
              </a:rPr>
              <a:t>pada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tempat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di </a:t>
            </a:r>
            <a:r>
              <a:rPr lang="en-US" sz="1800" spc="-5" dirty="0">
                <a:latin typeface="Times New Roman"/>
                <a:cs typeface="Times New Roman"/>
              </a:rPr>
              <a:t>mana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ingin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meletakkan</a:t>
            </a:r>
            <a:r>
              <a:rPr lang="en-US" sz="1800" spc="-5" dirty="0">
                <a:latin typeface="Times New Roman"/>
                <a:cs typeface="Times New Roman"/>
              </a:rPr>
              <a:t>  data yang </a:t>
            </a:r>
            <a:r>
              <a:rPr lang="en-US" sz="1800" spc="-5" dirty="0" err="1">
                <a:latin typeface="Times New Roman"/>
                <a:cs typeface="Times New Roman"/>
              </a:rPr>
              <a:t>telah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cut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copy.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1" indent="-228600">
              <a:spcBef>
                <a:spcPts val="600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pada</a:t>
            </a:r>
            <a:r>
              <a:rPr lang="en-US" sz="1800" spc="-5" dirty="0">
                <a:latin typeface="Times New Roman"/>
                <a:cs typeface="Times New Roman"/>
              </a:rPr>
              <a:t> Edit </a:t>
            </a:r>
            <a:r>
              <a:rPr lang="en-US" sz="1800" spc="-5" dirty="0" err="1">
                <a:latin typeface="Times New Roman"/>
                <a:cs typeface="Times New Roman"/>
              </a:rPr>
              <a:t>pada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menu </a:t>
            </a:r>
            <a:r>
              <a:rPr lang="en-US" sz="1800" spc="-5" dirty="0">
                <a:latin typeface="Times New Roman"/>
                <a:cs typeface="Times New Roman"/>
              </a:rPr>
              <a:t>bar </a:t>
            </a:r>
            <a:r>
              <a:rPr lang="en-US" sz="1800" spc="-5" dirty="0" err="1">
                <a:latin typeface="Times New Roman"/>
                <a:cs typeface="Times New Roman"/>
              </a:rPr>
              <a:t>dan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pilihlah</a:t>
            </a:r>
            <a:r>
              <a:rPr lang="en-US" sz="1800" spc="55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Paste.</a:t>
            </a:r>
            <a:endParaRPr lang="en-US" sz="1800" dirty="0">
              <a:latin typeface="Times New Roman"/>
              <a:cs typeface="Times New Roman"/>
            </a:endParaRPr>
          </a:p>
          <a:p>
            <a:pPr>
              <a:spcBef>
                <a:spcPts val="5"/>
              </a:spcBef>
            </a:pPr>
            <a:endParaRPr lang="en-US" sz="1800" dirty="0">
              <a:latin typeface="Times New Roman"/>
              <a:cs typeface="Times New Roman"/>
            </a:endParaRPr>
          </a:p>
          <a:p>
            <a:pPr marL="611505" indent="-227329" algn="just">
              <a:lnSpc>
                <a:spcPct val="120000"/>
              </a:lnSpc>
              <a:spcBef>
                <a:spcPts val="5"/>
              </a:spcBef>
              <a:buAutoNum type="alphaLcPeriod" startAt="2"/>
              <a:tabLst>
                <a:tab pos="612140" algn="l"/>
              </a:tabLst>
            </a:pPr>
            <a:r>
              <a:rPr lang="en-US" sz="1800" b="1" i="1" spc="-5" dirty="0" err="1">
                <a:latin typeface="Times New Roman"/>
                <a:cs typeface="Times New Roman"/>
              </a:rPr>
              <a:t>Menggunakan</a:t>
            </a:r>
            <a:r>
              <a:rPr lang="en-US" sz="1800" b="1" i="1" spc="-5" dirty="0">
                <a:latin typeface="Times New Roman"/>
                <a:cs typeface="Times New Roman"/>
              </a:rPr>
              <a:t> Keyboard</a:t>
            </a:r>
            <a:r>
              <a:rPr lang="en-US" sz="1800" b="1" i="1" spc="5" dirty="0">
                <a:latin typeface="Times New Roman"/>
                <a:cs typeface="Times New Roman"/>
              </a:rPr>
              <a:t> </a:t>
            </a:r>
            <a:r>
              <a:rPr lang="en-US" sz="1800" b="1" i="1" spc="-5" dirty="0">
                <a:latin typeface="Times New Roman"/>
                <a:cs typeface="Times New Roman"/>
              </a:rPr>
              <a:t>Shortcut</a:t>
            </a:r>
            <a:endParaRPr lang="en-US" sz="1800" dirty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  <a:spcBef>
                <a:spcPts val="30"/>
              </a:spcBef>
              <a:buFont typeface="Times New Roman"/>
              <a:buAutoNum type="alphaLcPeriod" startAt="2"/>
            </a:pPr>
            <a:endParaRPr lang="en-US" sz="1800" dirty="0">
              <a:latin typeface="Times New Roman"/>
              <a:cs typeface="Times New Roman"/>
            </a:endParaRPr>
          </a:p>
          <a:p>
            <a:pPr marL="611505">
              <a:lnSpc>
                <a:spcPct val="120000"/>
              </a:lnSpc>
            </a:pPr>
            <a:r>
              <a:rPr lang="en-US" sz="1800" spc="-5" dirty="0" err="1">
                <a:latin typeface="Times New Roman"/>
                <a:cs typeface="Times New Roman"/>
              </a:rPr>
              <a:t>Berikut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ialah</a:t>
            </a:r>
            <a:r>
              <a:rPr lang="en-US" sz="1800" spc="-5" dirty="0">
                <a:latin typeface="Times New Roman"/>
                <a:cs typeface="Times New Roman"/>
              </a:rPr>
              <a:t> keyboard </a:t>
            </a:r>
            <a:r>
              <a:rPr lang="en-US" sz="1800" dirty="0">
                <a:latin typeface="Times New Roman"/>
                <a:cs typeface="Times New Roman"/>
              </a:rPr>
              <a:t>shortcut </a:t>
            </a:r>
            <a:r>
              <a:rPr lang="en-US" sz="1800" dirty="0" err="1">
                <a:latin typeface="Times New Roman"/>
                <a:cs typeface="Times New Roman"/>
              </a:rPr>
              <a:t>untuk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melakukan</a:t>
            </a:r>
            <a:r>
              <a:rPr lang="en-US" sz="1800" spc="-5" dirty="0">
                <a:latin typeface="Times New Roman"/>
                <a:cs typeface="Times New Roman"/>
              </a:rPr>
              <a:t> cut, </a:t>
            </a:r>
            <a:r>
              <a:rPr lang="en-US" sz="1800" dirty="0">
                <a:latin typeface="Times New Roman"/>
                <a:cs typeface="Times New Roman"/>
              </a:rPr>
              <a:t>copy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4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paste.</a:t>
            </a:r>
          </a:p>
          <a:p>
            <a:pPr marL="840105" lvl="1" indent="-228600">
              <a:lnSpc>
                <a:spcPct val="120000"/>
              </a:lnSpc>
              <a:spcBef>
                <a:spcPts val="3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z="1800" dirty="0">
                <a:latin typeface="Times New Roman"/>
                <a:cs typeface="Times New Roman"/>
              </a:rPr>
              <a:t>Cut : </a:t>
            </a:r>
            <a:r>
              <a:rPr lang="en-US" sz="1800" spc="-5" dirty="0">
                <a:latin typeface="Times New Roman"/>
                <a:cs typeface="Times New Roman"/>
              </a:rPr>
              <a:t>Ctrl </a:t>
            </a:r>
            <a:r>
              <a:rPr lang="en-US" sz="1800" dirty="0">
                <a:latin typeface="Times New Roman"/>
                <a:cs typeface="Times New Roman"/>
              </a:rPr>
              <a:t>+</a:t>
            </a:r>
            <a:r>
              <a:rPr lang="en-US" sz="1800" spc="-8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X</a:t>
            </a:r>
          </a:p>
          <a:p>
            <a:pPr marL="840105" lvl="1" indent="-228600">
              <a:lnSpc>
                <a:spcPct val="120000"/>
              </a:lnSpc>
              <a:spcBef>
                <a:spcPts val="2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Copy: Ctrl </a:t>
            </a:r>
            <a:r>
              <a:rPr lang="en-US" sz="1800" dirty="0">
                <a:latin typeface="Times New Roman"/>
                <a:cs typeface="Times New Roman"/>
              </a:rPr>
              <a:t>+</a:t>
            </a:r>
            <a:r>
              <a:rPr lang="en-US" sz="1800" spc="-7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</a:t>
            </a:r>
          </a:p>
          <a:p>
            <a:pPr marL="840105" lvl="1" indent="-228600">
              <a:lnSpc>
                <a:spcPct val="120000"/>
              </a:lnSpc>
              <a:spcBef>
                <a:spcPts val="2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Paste </a:t>
            </a:r>
            <a:r>
              <a:rPr lang="en-US" sz="1800" dirty="0">
                <a:latin typeface="Times New Roman"/>
                <a:cs typeface="Times New Roman"/>
              </a:rPr>
              <a:t>: </a:t>
            </a:r>
            <a:r>
              <a:rPr lang="en-US" sz="1800" spc="-5" dirty="0">
                <a:latin typeface="Times New Roman"/>
                <a:cs typeface="Times New Roman"/>
              </a:rPr>
              <a:t>Ctrl </a:t>
            </a:r>
            <a:r>
              <a:rPr lang="en-US" sz="1800" dirty="0">
                <a:latin typeface="Times New Roman"/>
                <a:cs typeface="Times New Roman"/>
              </a:rPr>
              <a:t>+</a:t>
            </a:r>
            <a:r>
              <a:rPr lang="en-US" sz="1800" spc="-6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X</a:t>
            </a:r>
          </a:p>
          <a:p>
            <a:pPr lvl="1">
              <a:lnSpc>
                <a:spcPct val="120000"/>
              </a:lnSpc>
              <a:spcBef>
                <a:spcPts val="5"/>
              </a:spcBef>
              <a:buFont typeface="Symbol"/>
              <a:buChar char=""/>
            </a:pPr>
            <a:endParaRPr lang="en-US" sz="15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296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11505" indent="-227329" algn="just">
              <a:lnSpc>
                <a:spcPct val="120000"/>
              </a:lnSpc>
              <a:spcBef>
                <a:spcPts val="5"/>
              </a:spcBef>
              <a:buAutoNum type="alphaLcPeriod" startAt="3"/>
              <a:tabLst>
                <a:tab pos="612140" algn="l"/>
              </a:tabLst>
            </a:pPr>
            <a:r>
              <a:rPr lang="en-US" sz="1800" b="1" i="1" spc="-5" dirty="0" err="1">
                <a:latin typeface="Times New Roman"/>
                <a:cs typeface="Times New Roman"/>
              </a:rPr>
              <a:t>Menggunakan</a:t>
            </a:r>
            <a:r>
              <a:rPr lang="en-US" sz="1800" b="1" i="1" spc="-5" dirty="0">
                <a:latin typeface="Times New Roman"/>
                <a:cs typeface="Times New Roman"/>
              </a:rPr>
              <a:t> Icon </a:t>
            </a:r>
            <a:r>
              <a:rPr lang="en-US" sz="1800" b="1" i="1" spc="-5" dirty="0" err="1">
                <a:latin typeface="Times New Roman"/>
                <a:cs typeface="Times New Roman"/>
              </a:rPr>
              <a:t>pada</a:t>
            </a:r>
            <a:r>
              <a:rPr lang="en-US" sz="1800" b="1" i="1" spc="-20" dirty="0">
                <a:latin typeface="Times New Roman"/>
                <a:cs typeface="Times New Roman"/>
              </a:rPr>
              <a:t> </a:t>
            </a:r>
            <a:r>
              <a:rPr lang="en-US" sz="1800" b="1" i="1" dirty="0">
                <a:latin typeface="Times New Roman"/>
                <a:cs typeface="Times New Roman"/>
              </a:rPr>
              <a:t>toolbars</a:t>
            </a:r>
            <a:endParaRPr lang="en-US" sz="1800" dirty="0">
              <a:latin typeface="Times New Roman"/>
              <a:cs typeface="Times New Roman"/>
            </a:endParaRPr>
          </a:p>
          <a:p>
            <a:pPr marL="840105" indent="-233045">
              <a:lnSpc>
                <a:spcPct val="120000"/>
              </a:lnSpc>
              <a:spcBef>
                <a:spcPts val="515"/>
              </a:spcBef>
              <a:buAutoNum type="arabicParenR"/>
              <a:tabLst>
                <a:tab pos="840740" algn="l"/>
              </a:tabLst>
            </a:pPr>
            <a:r>
              <a:rPr lang="en-US" sz="1800" dirty="0">
                <a:latin typeface="Times New Roman"/>
                <a:cs typeface="Times New Roman"/>
              </a:rPr>
              <a:t>Cut </a:t>
            </a:r>
            <a:r>
              <a:rPr lang="en-US" sz="1800" spc="-5" dirty="0" err="1">
                <a:latin typeface="Times New Roman"/>
                <a:cs typeface="Times New Roman"/>
              </a:rPr>
              <a:t>dan</a:t>
            </a:r>
            <a:r>
              <a:rPr lang="en-US" sz="1800" spc="-8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Copy</a:t>
            </a:r>
          </a:p>
          <a:p>
            <a:pPr marL="611505" lvl="1" indent="228600">
              <a:lnSpc>
                <a:spcPct val="120000"/>
              </a:lnSpc>
              <a:spcBef>
                <a:spcPts val="635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Pilihlah</a:t>
            </a:r>
            <a:r>
              <a:rPr lang="en-US" sz="1800" spc="-5" dirty="0">
                <a:latin typeface="Times New Roman"/>
                <a:cs typeface="Times New Roman"/>
              </a:rPr>
              <a:t> data yang </a:t>
            </a:r>
            <a:r>
              <a:rPr lang="en-US" sz="1800" spc="-5" dirty="0" err="1">
                <a:latin typeface="Times New Roman"/>
                <a:cs typeface="Times New Roman"/>
              </a:rPr>
              <a:t>ingin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copy.</a:t>
            </a:r>
            <a:endParaRPr lang="en-US" sz="1800" dirty="0">
              <a:latin typeface="Times New Roman"/>
              <a:cs typeface="Times New Roman"/>
            </a:endParaRPr>
          </a:p>
          <a:p>
            <a:pPr marL="611505" marR="1403985" lvl="1" indent="228600">
              <a:lnSpc>
                <a:spcPct val="120000"/>
              </a:lnSpc>
              <a:spcBef>
                <a:spcPts val="120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icon cut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-5" dirty="0">
                <a:latin typeface="Times New Roman"/>
                <a:cs typeface="Times New Roman"/>
              </a:rPr>
              <a:t> icon </a:t>
            </a:r>
            <a:r>
              <a:rPr lang="en-US" sz="1800" dirty="0">
                <a:latin typeface="Times New Roman"/>
                <a:cs typeface="Times New Roman"/>
              </a:rPr>
              <a:t>copy </a:t>
            </a:r>
            <a:r>
              <a:rPr lang="en-US" sz="1800" dirty="0" err="1">
                <a:latin typeface="Times New Roman"/>
                <a:cs typeface="Times New Roman"/>
              </a:rPr>
              <a:t>pada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toolbars.  2).</a:t>
            </a:r>
            <a:r>
              <a:rPr lang="en-US" sz="1800" spc="13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Paste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marR="8255" lvl="1" indent="-228600">
              <a:lnSpc>
                <a:spcPct val="120000"/>
              </a:lnSpc>
              <a:spcBef>
                <a:spcPts val="105"/>
              </a:spcBef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Tempatkan</a:t>
            </a:r>
            <a:r>
              <a:rPr lang="en-US" sz="1800" spc="-5" dirty="0">
                <a:latin typeface="Times New Roman"/>
                <a:cs typeface="Times New Roman"/>
              </a:rPr>
              <a:t> cursor </a:t>
            </a:r>
            <a:r>
              <a:rPr lang="en-US" sz="1800" dirty="0" err="1">
                <a:latin typeface="Times New Roman"/>
                <a:cs typeface="Times New Roman"/>
              </a:rPr>
              <a:t>pada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tempat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di </a:t>
            </a:r>
            <a:r>
              <a:rPr lang="en-US" sz="1800" spc="-5" dirty="0">
                <a:latin typeface="Times New Roman"/>
                <a:cs typeface="Times New Roman"/>
              </a:rPr>
              <a:t>mana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ingin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meletakkan</a:t>
            </a:r>
            <a:r>
              <a:rPr lang="en-US" sz="1800" spc="-5" dirty="0">
                <a:latin typeface="Times New Roman"/>
                <a:cs typeface="Times New Roman"/>
              </a:rPr>
              <a:t>  data yang </a:t>
            </a:r>
            <a:r>
              <a:rPr lang="en-US" sz="1800" spc="-5" dirty="0" err="1">
                <a:latin typeface="Times New Roman"/>
                <a:cs typeface="Times New Roman"/>
              </a:rPr>
              <a:t>telah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cut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copy.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1" indent="-228600">
              <a:lnSpc>
                <a:spcPct val="120000"/>
              </a:lnSpc>
              <a:buFont typeface="Symbol"/>
              <a:buChar char=""/>
              <a:tabLst>
                <a:tab pos="1068705" algn="l"/>
                <a:tab pos="1069340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icon paste </a:t>
            </a:r>
            <a:r>
              <a:rPr lang="en-US" sz="1800" spc="-5" dirty="0" err="1">
                <a:latin typeface="Times New Roman"/>
                <a:cs typeface="Times New Roman"/>
              </a:rPr>
              <a:t>pada</a:t>
            </a:r>
            <a:r>
              <a:rPr lang="en-US" sz="1800" spc="-3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toolbars.</a:t>
            </a:r>
          </a:p>
          <a:p>
            <a:pPr marL="382905" marR="5080" algn="just">
              <a:lnSpc>
                <a:spcPct val="120000"/>
              </a:lnSpc>
              <a:spcBef>
                <a:spcPts val="620"/>
              </a:spcBef>
            </a:pPr>
            <a:r>
              <a:rPr lang="en-US" sz="1800" spc="-5" dirty="0" err="1">
                <a:latin typeface="Times New Roman"/>
                <a:cs typeface="Times New Roman"/>
              </a:rPr>
              <a:t>Untuk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melakukan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perintah-perintah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diatas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ke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beberapa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files </a:t>
            </a:r>
            <a:r>
              <a:rPr lang="en-US" sz="1800" dirty="0" err="1">
                <a:latin typeface="Times New Roman"/>
                <a:cs typeface="Times New Roman"/>
              </a:rPr>
              <a:t>secara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sekaligus</a:t>
            </a:r>
            <a:r>
              <a:rPr lang="en-US" sz="1800" dirty="0">
                <a:latin typeface="Times New Roman"/>
                <a:cs typeface="Times New Roman"/>
              </a:rPr>
              <a:t>  </a:t>
            </a:r>
            <a:r>
              <a:rPr lang="en-US" sz="1800" spc="-5" dirty="0" err="1">
                <a:latin typeface="Times New Roman"/>
                <a:cs typeface="Times New Roman"/>
              </a:rPr>
              <a:t>gunakan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Crtl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+ </a:t>
            </a: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kiri</a:t>
            </a:r>
            <a:r>
              <a:rPr lang="en-US" sz="1800" spc="-5" dirty="0">
                <a:latin typeface="Times New Roman"/>
                <a:cs typeface="Times New Roman"/>
              </a:rPr>
              <a:t>.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gunakan</a:t>
            </a:r>
            <a:r>
              <a:rPr lang="en-US" sz="1800" spc="-5" dirty="0">
                <a:latin typeface="Times New Roman"/>
                <a:cs typeface="Times New Roman"/>
              </a:rPr>
              <a:t> Shift </a:t>
            </a:r>
            <a:r>
              <a:rPr lang="en-US" sz="1800" dirty="0">
                <a:latin typeface="Times New Roman"/>
                <a:cs typeface="Times New Roman"/>
              </a:rPr>
              <a:t>+ </a:t>
            </a: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kiri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untuk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memblock</a:t>
            </a:r>
            <a:r>
              <a:rPr lang="en-US" sz="1800" spc="-5" dirty="0">
                <a:latin typeface="Times New Roman"/>
                <a:cs typeface="Times New Roman"/>
              </a:rPr>
              <a:t>  file-file yang</a:t>
            </a:r>
            <a:r>
              <a:rPr lang="en-US" sz="1800" spc="-3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berurutan</a:t>
            </a:r>
            <a:r>
              <a:rPr lang="en-US" sz="1800" spc="-5" dirty="0">
                <a:latin typeface="Times New Roman"/>
                <a:cs typeface="Times New Roman"/>
              </a:rPr>
              <a:t>.</a:t>
            </a:r>
            <a:endParaRPr lang="en-US" sz="1800" dirty="0">
              <a:latin typeface="Times New Roman"/>
              <a:cs typeface="Times New Roman"/>
            </a:endParaRPr>
          </a:p>
          <a:p>
            <a:pPr marL="382905" algn="just">
              <a:lnSpc>
                <a:spcPct val="120000"/>
              </a:lnSpc>
              <a:spcBef>
                <a:spcPts val="500"/>
              </a:spcBef>
            </a:pPr>
            <a:r>
              <a:rPr lang="en-US" sz="1800" spc="-5" dirty="0" err="1">
                <a:latin typeface="Times New Roman"/>
                <a:cs typeface="Times New Roman"/>
              </a:rPr>
              <a:t>Untuk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menampilkan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isi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dari</a:t>
            </a:r>
            <a:r>
              <a:rPr lang="en-US" sz="1800" spc="-5" dirty="0">
                <a:latin typeface="Times New Roman"/>
                <a:cs typeface="Times New Roman"/>
              </a:rPr>
              <a:t> clipboard </a:t>
            </a:r>
            <a:r>
              <a:rPr lang="en-US" sz="1800" dirty="0" err="1">
                <a:latin typeface="Times New Roman"/>
                <a:cs typeface="Times New Roman"/>
              </a:rPr>
              <a:t>dari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dilakukan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dengan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cara</a:t>
            </a:r>
            <a:r>
              <a:rPr lang="en-US" sz="1800" spc="-5" dirty="0">
                <a:latin typeface="Times New Roman"/>
                <a:cs typeface="Times New Roman"/>
              </a:rPr>
              <a:t>  </a:t>
            </a:r>
            <a:r>
              <a:rPr lang="en-US" sz="1800" spc="120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mengklik</a:t>
            </a:r>
            <a:endParaRPr lang="en-US" sz="1800" dirty="0">
              <a:latin typeface="Times New Roman"/>
              <a:cs typeface="Times New Roman"/>
            </a:endParaRPr>
          </a:p>
          <a:p>
            <a:pPr marL="382905" algn="just">
              <a:lnSpc>
                <a:spcPct val="120000"/>
              </a:lnSpc>
            </a:pPr>
            <a:r>
              <a:rPr lang="en-US" sz="1800" i="1" dirty="0">
                <a:latin typeface="Times New Roman"/>
                <a:cs typeface="Times New Roman"/>
              </a:rPr>
              <a:t>Start </a:t>
            </a:r>
            <a:r>
              <a:rPr lang="en-US" sz="1800" i="1" spc="60" dirty="0">
                <a:latin typeface="Wingdings"/>
                <a:cs typeface="Wingdings"/>
              </a:rPr>
              <a:t>€</a:t>
            </a:r>
            <a:r>
              <a:rPr lang="en-US" sz="1800" i="1" spc="-30" dirty="0">
                <a:latin typeface="Times New Roman"/>
                <a:cs typeface="Times New Roman"/>
              </a:rPr>
              <a:t> </a:t>
            </a:r>
            <a:r>
              <a:rPr lang="en-US" sz="1800" i="1" spc="-5" dirty="0">
                <a:latin typeface="Times New Roman"/>
                <a:cs typeface="Times New Roman"/>
              </a:rPr>
              <a:t>Programs</a:t>
            </a:r>
            <a:r>
              <a:rPr lang="en-US" sz="1800" i="1" dirty="0">
                <a:latin typeface="Times New Roman"/>
                <a:cs typeface="Times New Roman"/>
              </a:rPr>
              <a:t> </a:t>
            </a:r>
            <a:r>
              <a:rPr lang="en-US" sz="1800" i="1" spc="60" dirty="0">
                <a:latin typeface="Wingdings"/>
                <a:cs typeface="Wingdings"/>
              </a:rPr>
              <a:t>€</a:t>
            </a:r>
            <a:r>
              <a:rPr lang="en-US" sz="1800" i="1" spc="-30" dirty="0">
                <a:latin typeface="Times New Roman"/>
                <a:cs typeface="Times New Roman"/>
              </a:rPr>
              <a:t> </a:t>
            </a:r>
            <a:r>
              <a:rPr lang="en-US" sz="1800" i="1" spc="-5" dirty="0">
                <a:latin typeface="Times New Roman"/>
                <a:cs typeface="Times New Roman"/>
              </a:rPr>
              <a:t>Accessories</a:t>
            </a:r>
            <a:r>
              <a:rPr lang="en-US" sz="1800" i="1" dirty="0">
                <a:latin typeface="Times New Roman"/>
                <a:cs typeface="Times New Roman"/>
              </a:rPr>
              <a:t> </a:t>
            </a:r>
            <a:r>
              <a:rPr lang="en-US" sz="1800" i="1" spc="60" dirty="0">
                <a:latin typeface="Wingdings"/>
                <a:cs typeface="Wingdings"/>
              </a:rPr>
              <a:t>€</a:t>
            </a:r>
            <a:r>
              <a:rPr lang="en-US" sz="1800" i="1" spc="-30" dirty="0">
                <a:latin typeface="Times New Roman"/>
                <a:cs typeface="Times New Roman"/>
              </a:rPr>
              <a:t> </a:t>
            </a:r>
            <a:r>
              <a:rPr lang="en-US" sz="1800" i="1" spc="-5" dirty="0">
                <a:latin typeface="Times New Roman"/>
                <a:cs typeface="Times New Roman"/>
              </a:rPr>
              <a:t>System </a:t>
            </a:r>
            <a:r>
              <a:rPr lang="en-US" sz="1800" i="1" dirty="0">
                <a:latin typeface="Times New Roman"/>
                <a:cs typeface="Times New Roman"/>
              </a:rPr>
              <a:t>Tools </a:t>
            </a:r>
            <a:r>
              <a:rPr lang="en-US" sz="1800" i="1" spc="60" dirty="0">
                <a:latin typeface="Wingdings"/>
                <a:cs typeface="Wingdings"/>
              </a:rPr>
              <a:t>€</a:t>
            </a:r>
            <a:r>
              <a:rPr lang="en-US" sz="1800" i="1" spc="-30" dirty="0">
                <a:latin typeface="Times New Roman"/>
                <a:cs typeface="Times New Roman"/>
              </a:rPr>
              <a:t> </a:t>
            </a:r>
            <a:r>
              <a:rPr lang="en-US" sz="1800" i="1" dirty="0">
                <a:latin typeface="Times New Roman"/>
                <a:cs typeface="Times New Roman"/>
              </a:rPr>
              <a:t>Clipboard </a:t>
            </a:r>
            <a:r>
              <a:rPr lang="en-US" sz="1800" i="1" spc="-5" dirty="0">
                <a:latin typeface="Times New Roman"/>
                <a:cs typeface="Times New Roman"/>
              </a:rPr>
              <a:t>Viewer.</a:t>
            </a:r>
            <a:endParaRPr lang="en-US" sz="18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484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31775" indent="-231775">
              <a:spcBef>
                <a:spcPts val="0"/>
              </a:spcBef>
            </a:pPr>
            <a:r>
              <a:rPr lang="en-US" sz="1800" b="1" spc="-5" dirty="0" err="1">
                <a:latin typeface="Times New Roman"/>
                <a:cs typeface="Times New Roman"/>
              </a:rPr>
              <a:t>Menyimpan</a:t>
            </a:r>
            <a:r>
              <a:rPr lang="en-US" sz="1800" b="1" spc="-5" dirty="0">
                <a:latin typeface="Times New Roman"/>
                <a:cs typeface="Times New Roman"/>
              </a:rPr>
              <a:t> </a:t>
            </a:r>
            <a:r>
              <a:rPr lang="en-US" sz="1800" b="1" spc="-5" dirty="0" err="1">
                <a:latin typeface="Times New Roman"/>
                <a:cs typeface="Times New Roman"/>
              </a:rPr>
              <a:t>Sebuah</a:t>
            </a:r>
            <a:r>
              <a:rPr lang="en-US" sz="1800" b="1" spc="-135" dirty="0">
                <a:latin typeface="Times New Roman"/>
                <a:cs typeface="Times New Roman"/>
              </a:rPr>
              <a:t> </a:t>
            </a:r>
            <a:r>
              <a:rPr lang="en-US" sz="1800" b="1" spc="-5" dirty="0">
                <a:latin typeface="Times New Roman"/>
                <a:cs typeface="Times New Roman"/>
              </a:rPr>
              <a:t>File</a:t>
            </a:r>
            <a:endParaRPr lang="en-US" sz="1800" dirty="0">
              <a:latin typeface="Times New Roman"/>
              <a:cs typeface="Times New Roman"/>
            </a:endParaRPr>
          </a:p>
          <a:p>
            <a:pPr marL="230188" marR="6985" indent="0" algn="just">
              <a:spcBef>
                <a:spcPts val="0"/>
              </a:spcBef>
              <a:buNone/>
            </a:pPr>
            <a:r>
              <a:rPr lang="en-US" sz="1800" spc="-5" dirty="0" err="1">
                <a:latin typeface="Times New Roman"/>
                <a:cs typeface="Times New Roman"/>
              </a:rPr>
              <a:t>Klik</a:t>
            </a:r>
            <a:r>
              <a:rPr lang="en-US" sz="1800" spc="-5" dirty="0">
                <a:latin typeface="Times New Roman"/>
                <a:cs typeface="Times New Roman"/>
              </a:rPr>
              <a:t> File </a:t>
            </a:r>
            <a:r>
              <a:rPr lang="en-US" sz="1800" dirty="0" err="1">
                <a:latin typeface="Times New Roman"/>
                <a:cs typeface="Times New Roman"/>
              </a:rPr>
              <a:t>pada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menu </a:t>
            </a:r>
            <a:r>
              <a:rPr lang="en-US" sz="1800" dirty="0">
                <a:latin typeface="Times New Roman"/>
                <a:cs typeface="Times New Roman"/>
              </a:rPr>
              <a:t>bar. </a:t>
            </a:r>
            <a:r>
              <a:rPr lang="en-US" sz="1800" spc="-5" dirty="0" err="1">
                <a:latin typeface="Times New Roman"/>
                <a:cs typeface="Times New Roman"/>
              </a:rPr>
              <a:t>Lalu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pilih</a:t>
            </a:r>
            <a:r>
              <a:rPr lang="en-US" sz="1800" dirty="0">
                <a:latin typeface="Times New Roman"/>
                <a:cs typeface="Times New Roman"/>
              </a:rPr>
              <a:t> Save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-5" dirty="0">
                <a:latin typeface="Times New Roman"/>
                <a:cs typeface="Times New Roman"/>
              </a:rPr>
              <a:t> Save As. </a:t>
            </a:r>
            <a:r>
              <a:rPr lang="en-US" sz="1800" dirty="0" err="1">
                <a:latin typeface="Times New Roman"/>
                <a:cs typeface="Times New Roman"/>
              </a:rPr>
              <a:t>Maka</a:t>
            </a:r>
            <a:r>
              <a:rPr lang="en-US" sz="1800" dirty="0">
                <a:latin typeface="Times New Roman"/>
                <a:cs typeface="Times New Roman"/>
              </a:rPr>
              <a:t> dialog </a:t>
            </a:r>
            <a:r>
              <a:rPr lang="en-US" sz="1800" spc="-5" dirty="0">
                <a:latin typeface="Times New Roman"/>
                <a:cs typeface="Times New Roman"/>
              </a:rPr>
              <a:t>box  </a:t>
            </a:r>
            <a:r>
              <a:rPr lang="en-US" sz="1800" spc="-5" dirty="0" err="1">
                <a:latin typeface="Times New Roman"/>
                <a:cs typeface="Times New Roman"/>
              </a:rPr>
              <a:t>seperti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ini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muncul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pada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layar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endParaRPr lang="en-US" sz="1800" dirty="0"/>
          </a:p>
        </p:txBody>
      </p:sp>
      <p:sp>
        <p:nvSpPr>
          <p:cNvPr id="5" name="object 41"/>
          <p:cNvSpPr txBox="1"/>
          <p:nvPr/>
        </p:nvSpPr>
        <p:spPr>
          <a:xfrm>
            <a:off x="381000" y="5334000"/>
            <a:ext cx="365760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5. Dialog box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dari perintah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Save /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Save</a:t>
            </a:r>
            <a:r>
              <a:rPr sz="12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545312"/>
              </p:ext>
            </p:extLst>
          </p:nvPr>
        </p:nvGraphicFramePr>
        <p:xfrm>
          <a:off x="4419600" y="2209801"/>
          <a:ext cx="4495800" cy="2971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11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Save</a:t>
                      </a:r>
                      <a:r>
                        <a:rPr sz="900" b="1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In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memilih tempat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file anda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</a:t>
                      </a:r>
                      <a:r>
                        <a:rPr sz="9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simpan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dirty="0">
                          <a:latin typeface="Verdana"/>
                          <a:cs typeface="Verdana"/>
                        </a:rPr>
                        <a:t>Up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One</a:t>
                      </a:r>
                      <a:r>
                        <a:rPr sz="9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Level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menaikkan hirarki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direktori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satu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level..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159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View</a:t>
                      </a:r>
                      <a:r>
                        <a:rPr sz="900" b="1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Desktop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menyimpan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</a:t>
                      </a:r>
                      <a:r>
                        <a:rPr sz="9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desktop.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4040">
                <a:tc>
                  <a:txBody>
                    <a:bodyPr/>
                    <a:lstStyle/>
                    <a:p>
                      <a:pPr marL="65405" marR="303530">
                        <a:lnSpc>
                          <a:spcPct val="101099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Create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a</a:t>
                      </a:r>
                      <a:r>
                        <a:rPr sz="900" b="1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New 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Folder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membuat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direktori</a:t>
                      </a:r>
                      <a:r>
                        <a:rPr sz="9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baru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99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List</a:t>
                      </a:r>
                      <a:r>
                        <a:rPr sz="900" b="1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icon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5244">
                        <a:lnSpc>
                          <a:spcPct val="101099"/>
                        </a:lnSpc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menampilkan file atau direktori pada File/Folder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Box 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tanpa keterangan</a:t>
                      </a:r>
                      <a:r>
                        <a:rPr sz="9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detail.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99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Detail</a:t>
                      </a:r>
                      <a:r>
                        <a:rPr sz="900" b="1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icon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8419">
                        <a:lnSpc>
                          <a:spcPts val="1100"/>
                        </a:lnSpc>
                        <a:spcBef>
                          <a:spcPts val="3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Menampilkan file atau direktori pada File/Folder Box dengan  disertai keterangan</a:t>
                      </a:r>
                      <a:r>
                        <a:rPr sz="9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detail.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File/Folder</a:t>
                      </a:r>
                      <a:r>
                        <a:rPr sz="900" b="1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Box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Tempat ditampilkannya file atau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direktori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yang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telah</a:t>
                      </a:r>
                      <a:r>
                        <a:rPr sz="9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ada.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dirty="0">
                          <a:latin typeface="Verdana"/>
                          <a:cs typeface="Verdana"/>
                        </a:rPr>
                        <a:t>File</a:t>
                      </a:r>
                      <a:r>
                        <a:rPr sz="900" b="1" spc="-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Name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Tempat memasukan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nama</a:t>
                      </a:r>
                      <a:r>
                        <a:rPr sz="9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file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6448">
                <a:tc>
                  <a:txBody>
                    <a:bodyPr/>
                    <a:lstStyle/>
                    <a:p>
                      <a:pPr marL="65405" marR="314960">
                        <a:lnSpc>
                          <a:spcPct val="101099"/>
                        </a:lnSpc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Save As</a:t>
                      </a:r>
                      <a:r>
                        <a:rPr sz="900" b="1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Type  </a:t>
                      </a:r>
                      <a:r>
                        <a:rPr sz="900" b="1" dirty="0">
                          <a:latin typeface="Verdana"/>
                          <a:cs typeface="Verdana"/>
                        </a:rPr>
                        <a:t>field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</a:t>
                      </a:r>
                      <a:r>
                        <a:rPr sz="900" dirty="0">
                          <a:latin typeface="Verdana"/>
                          <a:cs typeface="Verdana"/>
                        </a:rPr>
                        <a:t>memilih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dalam format apa file anda akan disimpan.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Save</a:t>
                      </a:r>
                      <a:r>
                        <a:rPr sz="900" b="1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button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menyimpan file</a:t>
                      </a:r>
                      <a:r>
                        <a:rPr sz="9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5" dirty="0">
                          <a:latin typeface="Verdana"/>
                          <a:cs typeface="Verdana"/>
                        </a:rPr>
                        <a:t>anda.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5861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b="1" spc="-5" dirty="0">
                          <a:latin typeface="Verdana"/>
                          <a:cs typeface="Verdana"/>
                        </a:rPr>
                        <a:t>Cancel</a:t>
                      </a:r>
                      <a:r>
                        <a:rPr sz="900" b="1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b="1" spc="-5" dirty="0">
                          <a:latin typeface="Verdana"/>
                          <a:cs typeface="Verdana"/>
                        </a:rPr>
                        <a:t>button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  <a:solidFill>
                      <a:srgbClr val="A0A0A0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latin typeface="Verdana"/>
                          <a:cs typeface="Verdana"/>
                        </a:rPr>
                        <a:t>Untuk membatalkan perintah save/save as.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6095">
                      <a:solidFill>
                        <a:srgbClr val="000000"/>
                      </a:solidFill>
                      <a:prstDash val="solid"/>
                    </a:lnL>
                    <a:lnR w="6095">
                      <a:solidFill>
                        <a:srgbClr val="000000"/>
                      </a:solidFill>
                      <a:prstDash val="solid"/>
                    </a:lnR>
                    <a:lnT w="6095">
                      <a:solidFill>
                        <a:srgbClr val="000000"/>
                      </a:solidFill>
                      <a:prstDash val="solid"/>
                    </a:lnT>
                    <a:lnB w="609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object 40"/>
          <p:cNvSpPr/>
          <p:nvPr/>
        </p:nvSpPr>
        <p:spPr>
          <a:xfrm>
            <a:off x="318448" y="2209800"/>
            <a:ext cx="3887724" cy="304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39"/>
          <p:cNvSpPr txBox="1"/>
          <p:nvPr/>
        </p:nvSpPr>
        <p:spPr>
          <a:xfrm>
            <a:off x="4654550" y="5334000"/>
            <a:ext cx="418465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Tabel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ialog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box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Save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Save As dan</a:t>
            </a:r>
            <a:r>
              <a:rPr sz="1200" b="1" spc="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penjelasannya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584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8229600" cy="2743200"/>
          </a:xfrm>
        </p:spPr>
        <p:txBody>
          <a:bodyPr>
            <a:normAutofit fontScale="92500" lnSpcReduction="20000"/>
          </a:bodyPr>
          <a:lstStyle/>
          <a:p>
            <a:pPr marL="355600" lvl="1" indent="-342900">
              <a:tabLst>
                <a:tab pos="355600" algn="l"/>
              </a:tabLst>
            </a:pPr>
            <a:r>
              <a:rPr lang="en-US" sz="2000" b="1" spc="-5" dirty="0">
                <a:latin typeface="Times New Roman"/>
                <a:cs typeface="Times New Roman"/>
              </a:rPr>
              <a:t>Hari </a:t>
            </a:r>
            <a:r>
              <a:rPr lang="en-US" sz="2000" b="1" dirty="0" err="1">
                <a:latin typeface="Times New Roman"/>
                <a:cs typeface="Times New Roman"/>
              </a:rPr>
              <a:t>dan</a:t>
            </a:r>
            <a:r>
              <a:rPr lang="en-US" sz="2000" b="1" spc="-60" dirty="0">
                <a:latin typeface="Times New Roman"/>
                <a:cs typeface="Times New Roman"/>
              </a:rPr>
              <a:t> </a:t>
            </a:r>
            <a:r>
              <a:rPr lang="en-US" sz="2000" b="1" spc="-5" dirty="0" err="1">
                <a:latin typeface="Times New Roman"/>
                <a:cs typeface="Times New Roman"/>
              </a:rPr>
              <a:t>Tanggal</a:t>
            </a:r>
            <a:endParaRPr lang="en-US" sz="2000" dirty="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AutoNum type="arabicPeriod" startAt="13"/>
            </a:pPr>
            <a:endParaRPr lang="en-US" sz="1200" dirty="0">
              <a:latin typeface="Times New Roman"/>
              <a:cs typeface="Times New Roman"/>
            </a:endParaRPr>
          </a:p>
          <a:p>
            <a:pPr marL="353060" marR="5080" indent="0">
              <a:lnSpc>
                <a:spcPct val="110000"/>
              </a:lnSpc>
              <a:buNone/>
            </a:pP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setting </a:t>
            </a:r>
            <a:r>
              <a:rPr lang="en-US" sz="1700" spc="-5" dirty="0" err="1">
                <a:latin typeface="Times New Roman"/>
                <a:cs typeface="Times New Roman"/>
              </a:rPr>
              <a:t>hari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tanggal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langkah-langkahnya</a:t>
            </a:r>
            <a:r>
              <a:rPr lang="en-US" sz="1700" spc="-7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:</a:t>
            </a:r>
          </a:p>
          <a:p>
            <a:pPr marL="682625" lvl="2" indent="-219075">
              <a:lnSpc>
                <a:spcPct val="110000"/>
              </a:lnSpc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Start Menu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Settings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Control Panel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-12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Date/Time.</a:t>
            </a:r>
            <a:endParaRPr lang="en-US" sz="1700" dirty="0">
              <a:latin typeface="Times New Roman"/>
              <a:cs typeface="Times New Roman"/>
            </a:endParaRPr>
          </a:p>
          <a:p>
            <a:pPr marL="682625" lvl="2" indent="-219075">
              <a:lnSpc>
                <a:spcPct val="110000"/>
              </a:lnSpc>
              <a:spcBef>
                <a:spcPts val="25"/>
              </a:spcBef>
              <a:buFont typeface="Symbol"/>
              <a:buChar char=""/>
            </a:pPr>
            <a:r>
              <a:rPr lang="en-US" sz="1700" spc="-5" dirty="0">
                <a:latin typeface="Times New Roman"/>
                <a:cs typeface="Times New Roman"/>
              </a:rPr>
              <a:t>Kotak dialog Date/Time Properties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6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muncul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682625" lvl="2" indent="-219075">
              <a:lnSpc>
                <a:spcPct val="110000"/>
              </a:lnSpc>
              <a:spcBef>
                <a:spcPts val="25"/>
              </a:spcBef>
              <a:buFont typeface="Symbol"/>
              <a:buChar char=""/>
            </a:pPr>
            <a:r>
              <a:rPr lang="en-US" sz="1700" spc="-5" dirty="0">
                <a:latin typeface="Times New Roman"/>
                <a:cs typeface="Times New Roman"/>
              </a:rPr>
              <a:t>Frame Data </a:t>
            </a:r>
            <a:r>
              <a:rPr lang="en-US" sz="1700" spc="-5" dirty="0" err="1">
                <a:latin typeface="Times New Roman"/>
                <a:cs typeface="Times New Roman"/>
              </a:rPr>
              <a:t>digunakan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untuk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memilih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bulan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dan</a:t>
            </a:r>
            <a:r>
              <a:rPr lang="en-US" sz="1700" spc="6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tahun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682625" marR="5080" lvl="2" indent="-219075">
              <a:lnSpc>
                <a:spcPct val="110000"/>
              </a:lnSpc>
              <a:spcBef>
                <a:spcPts val="120"/>
              </a:spcBef>
              <a:buFont typeface="Symbol"/>
              <a:buChar char=""/>
            </a:pPr>
            <a:r>
              <a:rPr lang="en-US" sz="1700" spc="-5" dirty="0">
                <a:latin typeface="Times New Roman"/>
                <a:cs typeface="Times New Roman"/>
              </a:rPr>
              <a:t>Time Field </a:t>
            </a:r>
            <a:r>
              <a:rPr lang="en-US" sz="1700" spc="-5" dirty="0" err="1">
                <a:latin typeface="Times New Roman"/>
                <a:cs typeface="Times New Roman"/>
              </a:rPr>
              <a:t>digunakan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untuk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merubah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waktu</a:t>
            </a:r>
            <a:r>
              <a:rPr lang="en-US" sz="1700" spc="-5" dirty="0">
                <a:latin typeface="Times New Roman"/>
                <a:cs typeface="Times New Roman"/>
              </a:rPr>
              <a:t>. (jam, </a:t>
            </a:r>
            <a:r>
              <a:rPr lang="en-US" sz="1700" spc="-5" dirty="0" err="1">
                <a:latin typeface="Times New Roman"/>
                <a:cs typeface="Times New Roman"/>
              </a:rPr>
              <a:t>menit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detik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dan</a:t>
            </a:r>
            <a:r>
              <a:rPr lang="en-US" sz="1700" spc="-5" dirty="0">
                <a:latin typeface="Times New Roman"/>
                <a:cs typeface="Times New Roman"/>
              </a:rPr>
              <a:t>  AM/PM)</a:t>
            </a:r>
            <a:endParaRPr lang="en-US" sz="1700" dirty="0">
              <a:latin typeface="Times New Roman"/>
              <a:cs typeface="Times New Roman"/>
            </a:endParaRPr>
          </a:p>
          <a:p>
            <a:pPr marL="682625" lvl="2" indent="-219075">
              <a:lnSpc>
                <a:spcPct val="110000"/>
              </a:lnSpc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time zone </a:t>
            </a:r>
            <a:r>
              <a:rPr lang="en-US" sz="1700" spc="-5" dirty="0">
                <a:latin typeface="Times New Roman"/>
                <a:cs typeface="Times New Roman"/>
              </a:rPr>
              <a:t>yang </a:t>
            </a:r>
            <a:r>
              <a:rPr lang="en-US" sz="1700" dirty="0" err="1">
                <a:latin typeface="Times New Roman"/>
                <a:cs typeface="Times New Roman"/>
              </a:rPr>
              <a:t>bener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sesuai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tempat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tinggal</a:t>
            </a:r>
            <a:r>
              <a:rPr lang="en-US" sz="1700" spc="-5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anda</a:t>
            </a:r>
            <a:r>
              <a:rPr lang="en-US" sz="1700" dirty="0">
                <a:latin typeface="Times New Roman"/>
                <a:cs typeface="Times New Roman"/>
              </a:rPr>
              <a:t>.</a:t>
            </a:r>
          </a:p>
          <a:p>
            <a:pPr marL="682625" marR="5080" lvl="2" indent="-219075">
              <a:lnSpc>
                <a:spcPct val="110000"/>
              </a:lnSpc>
              <a:spcBef>
                <a:spcPts val="125"/>
              </a:spcBef>
              <a:buFont typeface="Symbol"/>
              <a:buChar char=""/>
            </a:pPr>
            <a:r>
              <a:rPr lang="en-US" sz="1700" dirty="0" err="1">
                <a:latin typeface="Times New Roman"/>
                <a:cs typeface="Times New Roman"/>
              </a:rPr>
              <a:t>Jika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ingin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menyesuaikan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setting </a:t>
            </a:r>
            <a:r>
              <a:rPr lang="en-US" sz="1700" spc="-5" dirty="0" err="1">
                <a:latin typeface="Times New Roman"/>
                <a:cs typeface="Times New Roman"/>
              </a:rPr>
              <a:t>waktu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daylight </a:t>
            </a:r>
            <a:r>
              <a:rPr lang="en-US" sz="1700" dirty="0">
                <a:latin typeface="Times New Roman"/>
                <a:cs typeface="Times New Roman"/>
              </a:rPr>
              <a:t>saving  </a:t>
            </a:r>
            <a:r>
              <a:rPr lang="en-US" sz="1700" spc="-5" dirty="0">
                <a:latin typeface="Times New Roman"/>
                <a:cs typeface="Times New Roman"/>
              </a:rPr>
              <a:t>time, </a:t>
            </a:r>
            <a:r>
              <a:rPr lang="en-US" sz="1700" spc="-5" dirty="0" err="1">
                <a:latin typeface="Times New Roman"/>
                <a:cs typeface="Times New Roman"/>
              </a:rPr>
              <a:t>cek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box </a:t>
            </a:r>
            <a:r>
              <a:rPr lang="en-US" sz="1700" spc="-5" dirty="0">
                <a:latin typeface="Times New Roman"/>
                <a:cs typeface="Times New Roman"/>
              </a:rPr>
              <a:t>yang </a:t>
            </a:r>
            <a:r>
              <a:rPr lang="en-US" sz="1700" dirty="0" err="1">
                <a:latin typeface="Times New Roman"/>
                <a:cs typeface="Times New Roman"/>
              </a:rPr>
              <a:t>ada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pada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frame Time</a:t>
            </a:r>
            <a:r>
              <a:rPr lang="en-US" sz="1700" spc="-1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Zone.</a:t>
            </a:r>
            <a:endParaRPr lang="en-US" sz="1700" dirty="0">
              <a:latin typeface="Times New Roman"/>
              <a:cs typeface="Times New Roman"/>
            </a:endParaRPr>
          </a:p>
          <a:p>
            <a:pPr marL="682625" lvl="2" indent="-219075">
              <a:lnSpc>
                <a:spcPct val="110000"/>
              </a:lnSpc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Apply </a:t>
            </a:r>
            <a:r>
              <a:rPr lang="en-US" sz="1700" spc="-5" dirty="0" err="1">
                <a:latin typeface="Times New Roman"/>
                <a:cs typeface="Times New Roman"/>
              </a:rPr>
              <a:t>lalu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klik</a:t>
            </a:r>
            <a:r>
              <a:rPr lang="en-US" sz="1700" spc="-7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OK.</a:t>
            </a:r>
            <a:endParaRPr lang="en-US" sz="17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object 42"/>
          <p:cNvSpPr/>
          <p:nvPr/>
        </p:nvSpPr>
        <p:spPr>
          <a:xfrm>
            <a:off x="4337304" y="3217164"/>
            <a:ext cx="3206496" cy="31074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3"/>
          <p:cNvSpPr txBox="1"/>
          <p:nvPr/>
        </p:nvSpPr>
        <p:spPr>
          <a:xfrm>
            <a:off x="1369695" y="4724400"/>
            <a:ext cx="2821305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6. Dialog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Box </a:t>
            </a:r>
            <a:r>
              <a:rPr sz="12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hari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 dan</a:t>
            </a:r>
            <a:r>
              <a:rPr sz="12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tanggal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326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5943600"/>
          </a:xfrm>
        </p:spPr>
        <p:txBody>
          <a:bodyPr>
            <a:normAutofit fontScale="92500" lnSpcReduction="10000"/>
          </a:bodyPr>
          <a:lstStyle/>
          <a:p>
            <a:pPr marL="382905" lvl="1" indent="-370205">
              <a:spcBef>
                <a:spcPts val="1200"/>
              </a:spcBef>
              <a:tabLst>
                <a:tab pos="383540" algn="l"/>
              </a:tabLst>
            </a:pPr>
            <a:r>
              <a:rPr lang="en-US" sz="2000" b="1" spc="-5" dirty="0">
                <a:latin typeface="Times New Roman"/>
                <a:cs typeface="Times New Roman"/>
              </a:rPr>
              <a:t>Display</a:t>
            </a:r>
            <a:r>
              <a:rPr lang="en-US" sz="2000" b="1" spc="-50" dirty="0">
                <a:latin typeface="Times New Roman"/>
                <a:cs typeface="Times New Roman"/>
              </a:rPr>
              <a:t> </a:t>
            </a:r>
            <a:r>
              <a:rPr lang="en-US" sz="2000" b="1" spc="-5" dirty="0">
                <a:latin typeface="Times New Roman"/>
                <a:cs typeface="Times New Roman"/>
              </a:rPr>
              <a:t>Properties</a:t>
            </a:r>
            <a:endParaRPr lang="en-US" sz="2000" dirty="0">
              <a:latin typeface="Times New Roman"/>
              <a:cs typeface="Times New Roman"/>
            </a:endParaRPr>
          </a:p>
          <a:p>
            <a:pPr marL="612775" marR="2700655" lvl="2" indent="-229870">
              <a:spcBef>
                <a:spcPts val="1200"/>
              </a:spcBef>
              <a:buAutoNum type="arabicPeriod"/>
              <a:tabLst>
                <a:tab pos="574040" algn="l"/>
              </a:tabLst>
            </a:pPr>
            <a:r>
              <a:rPr lang="en-US" sz="1800" u="sng" spc="-5" dirty="0" err="1">
                <a:latin typeface="Times New Roman"/>
                <a:cs typeface="Times New Roman"/>
              </a:rPr>
              <a:t>Memasuki</a:t>
            </a:r>
            <a:r>
              <a:rPr lang="en-US" sz="1800" u="sng" spc="-5" dirty="0">
                <a:latin typeface="Times New Roman"/>
                <a:cs typeface="Times New Roman"/>
              </a:rPr>
              <a:t> </a:t>
            </a:r>
            <a:r>
              <a:rPr lang="en-US" sz="1800" u="sng" dirty="0">
                <a:latin typeface="Times New Roman"/>
                <a:cs typeface="Times New Roman"/>
              </a:rPr>
              <a:t>Display</a:t>
            </a:r>
            <a:r>
              <a:rPr lang="en-US" sz="1800" u="sng" spc="-50" dirty="0">
                <a:latin typeface="Times New Roman"/>
                <a:cs typeface="Times New Roman"/>
              </a:rPr>
              <a:t> </a:t>
            </a:r>
            <a:r>
              <a:rPr lang="en-US" sz="1800" u="sng" spc="-5" dirty="0">
                <a:latin typeface="Times New Roman"/>
                <a:cs typeface="Times New Roman"/>
              </a:rPr>
              <a:t>Properties  </a:t>
            </a:r>
            <a:r>
              <a:rPr lang="en-US" sz="1800" spc="-5" dirty="0" err="1">
                <a:latin typeface="Times New Roman"/>
                <a:cs typeface="Times New Roman"/>
              </a:rPr>
              <a:t>Terdapat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2 </a:t>
            </a:r>
            <a:r>
              <a:rPr lang="en-US" sz="1800" spc="-5" dirty="0" err="1">
                <a:latin typeface="Times New Roman"/>
                <a:cs typeface="Times New Roman"/>
              </a:rPr>
              <a:t>cara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10" dirty="0" err="1">
                <a:latin typeface="Times New Roman"/>
                <a:cs typeface="Times New Roman"/>
              </a:rPr>
              <a:t>yaitu</a:t>
            </a:r>
            <a:r>
              <a:rPr lang="en-US" sz="1800" spc="-1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:</a:t>
            </a:r>
          </a:p>
          <a:p>
            <a:pPr marL="840105" lvl="3"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Start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-5" dirty="0">
                <a:latin typeface="Times New Roman"/>
                <a:cs typeface="Times New Roman"/>
              </a:rPr>
              <a:t> Settings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-5" dirty="0">
                <a:latin typeface="Times New Roman"/>
                <a:cs typeface="Times New Roman"/>
              </a:rPr>
              <a:t> Control Panel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Display</a:t>
            </a:r>
          </a:p>
          <a:p>
            <a:pPr marL="840105" lvl="3">
              <a:spcBef>
                <a:spcPts val="2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 err="1">
                <a:latin typeface="Times New Roman"/>
                <a:cs typeface="Times New Roman"/>
              </a:rPr>
              <a:t>Klik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Kanan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pada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Background </a:t>
            </a:r>
            <a:r>
              <a:rPr lang="en-US" spc="-5" dirty="0" err="1">
                <a:latin typeface="Times New Roman"/>
                <a:cs typeface="Times New Roman"/>
              </a:rPr>
              <a:t>Dekstop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50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Properties</a:t>
            </a:r>
            <a:endParaRPr lang="en-US" dirty="0">
              <a:latin typeface="Times New Roman"/>
              <a:cs typeface="Times New Roman"/>
            </a:endParaRPr>
          </a:p>
          <a:p>
            <a:pPr marL="612775" marR="386715" lvl="2">
              <a:spcBef>
                <a:spcPts val="765"/>
              </a:spcBef>
              <a:buAutoNum type="arabicPeriod"/>
              <a:tabLst>
                <a:tab pos="575310" algn="l"/>
              </a:tabLst>
            </a:pPr>
            <a:r>
              <a:rPr lang="en-US" sz="1800" u="sng" spc="-5" dirty="0" err="1">
                <a:latin typeface="Times New Roman"/>
                <a:cs typeface="Times New Roman"/>
              </a:rPr>
              <a:t>Mengubah</a:t>
            </a:r>
            <a:r>
              <a:rPr lang="en-US" sz="1800" u="sng" spc="-5" dirty="0">
                <a:latin typeface="Times New Roman"/>
                <a:cs typeface="Times New Roman"/>
              </a:rPr>
              <a:t> Setting Wallpaper (Background </a:t>
            </a:r>
            <a:r>
              <a:rPr lang="en-US" sz="1800" u="sng" dirty="0" err="1">
                <a:latin typeface="Times New Roman"/>
                <a:cs typeface="Times New Roman"/>
              </a:rPr>
              <a:t>dari</a:t>
            </a:r>
            <a:r>
              <a:rPr lang="en-US" sz="1800" u="sng" dirty="0">
                <a:latin typeface="Times New Roman"/>
                <a:cs typeface="Times New Roman"/>
              </a:rPr>
              <a:t> </a:t>
            </a:r>
            <a:r>
              <a:rPr lang="en-US" sz="1800" u="sng" spc="-5" dirty="0" err="1">
                <a:latin typeface="Times New Roman"/>
                <a:cs typeface="Times New Roman"/>
              </a:rPr>
              <a:t>Dekstop</a:t>
            </a:r>
            <a:r>
              <a:rPr lang="en-US" sz="1800" u="sng" spc="-5" dirty="0">
                <a:latin typeface="Times New Roman"/>
                <a:cs typeface="Times New Roman"/>
              </a:rPr>
              <a:t> </a:t>
            </a:r>
            <a:r>
              <a:rPr lang="en-US" sz="1800" u="sng" dirty="0">
                <a:latin typeface="Times New Roman"/>
                <a:cs typeface="Times New Roman"/>
              </a:rPr>
              <a:t>Windows</a:t>
            </a:r>
            <a:r>
              <a:rPr lang="en-US" sz="1800" dirty="0">
                <a:latin typeface="Times New Roman"/>
                <a:cs typeface="Times New Roman"/>
              </a:rPr>
              <a:t>)  </a:t>
            </a:r>
            <a:r>
              <a:rPr lang="en-US" sz="1800" spc="-5" dirty="0" err="1">
                <a:latin typeface="Times New Roman"/>
                <a:cs typeface="Times New Roman"/>
              </a:rPr>
              <a:t>Pilihlah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bagian</a:t>
            </a:r>
            <a:r>
              <a:rPr lang="en-US" sz="1800" spc="-5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Background</a:t>
            </a:r>
          </a:p>
          <a:p>
            <a:pPr marL="840105" lvl="3">
              <a:spcBef>
                <a:spcPts val="3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 err="1">
                <a:latin typeface="Times New Roman"/>
                <a:cs typeface="Times New Roman"/>
              </a:rPr>
              <a:t>Pilihlah</a:t>
            </a:r>
            <a:r>
              <a:rPr lang="en-US" spc="-5" dirty="0">
                <a:latin typeface="Times New Roman"/>
                <a:cs typeface="Times New Roman"/>
              </a:rPr>
              <a:t> wallpaper yang</a:t>
            </a:r>
            <a:r>
              <a:rPr lang="en-US" spc="20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diinginkan</a:t>
            </a:r>
            <a:r>
              <a:rPr lang="en-US" spc="-5" dirty="0">
                <a:latin typeface="Times New Roman"/>
                <a:cs typeface="Times New Roman"/>
              </a:rPr>
              <a:t>.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spcBef>
                <a:spcPts val="2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Browse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Untuk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memilih</a:t>
            </a:r>
            <a:r>
              <a:rPr lang="en-US" spc="-5" dirty="0">
                <a:latin typeface="Times New Roman"/>
                <a:cs typeface="Times New Roman"/>
              </a:rPr>
              <a:t> file </a:t>
            </a:r>
            <a:r>
              <a:rPr lang="en-US" spc="-5" dirty="0" err="1">
                <a:latin typeface="Times New Roman"/>
                <a:cs typeface="Times New Roman"/>
              </a:rPr>
              <a:t>gambar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secara</a:t>
            </a:r>
            <a:r>
              <a:rPr lang="en-US" spc="-95"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manual</a:t>
            </a:r>
          </a:p>
          <a:p>
            <a:pPr marL="840105" lvl="3">
              <a:spcBef>
                <a:spcPts val="3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dirty="0">
                <a:latin typeface="Times New Roman"/>
                <a:cs typeface="Times New Roman"/>
              </a:rPr>
              <a:t>Position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Terdapat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tiga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pilihan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10" dirty="0" err="1">
                <a:latin typeface="Times New Roman"/>
                <a:cs typeface="Times New Roman"/>
              </a:rPr>
              <a:t>yaitu</a:t>
            </a:r>
            <a:r>
              <a:rPr lang="en-US" spc="-105"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:</a:t>
            </a:r>
          </a:p>
          <a:p>
            <a:pPr marL="1068705" lvl="4">
              <a:buSzPct val="90000"/>
              <a:buAutoNum type="alphaLcPeriod"/>
              <a:tabLst>
                <a:tab pos="10693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Center </a:t>
            </a:r>
            <a:r>
              <a:rPr lang="en-US" sz="1800" spc="105" dirty="0">
                <a:latin typeface="Wingdings"/>
                <a:cs typeface="Wingdings"/>
              </a:rPr>
              <a:t>€</a:t>
            </a:r>
            <a:r>
              <a:rPr lang="en-US" sz="1800" spc="10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Meletakkan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di </a:t>
            </a:r>
            <a:r>
              <a:rPr lang="en-US" sz="1800" spc="-5" dirty="0" err="1">
                <a:latin typeface="Times New Roman"/>
                <a:cs typeface="Times New Roman"/>
              </a:rPr>
              <a:t>bagian</a:t>
            </a:r>
            <a:r>
              <a:rPr lang="en-US" sz="1800" spc="-11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tengah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4">
              <a:buSzPct val="90000"/>
              <a:buAutoNum type="alphaLcPeriod"/>
              <a:tabLst>
                <a:tab pos="10693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Tile </a:t>
            </a:r>
            <a:r>
              <a:rPr lang="en-US" sz="1800" spc="105" dirty="0">
                <a:latin typeface="Wingdings"/>
                <a:cs typeface="Wingdings"/>
              </a:rPr>
              <a:t>€</a:t>
            </a:r>
            <a:r>
              <a:rPr lang="en-US" sz="1800" spc="10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Meletakkan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gambar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secara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penuh</a:t>
            </a:r>
            <a:r>
              <a:rPr lang="en-US" sz="1800" dirty="0">
                <a:latin typeface="Times New Roman"/>
                <a:cs typeface="Times New Roman"/>
              </a:rPr>
              <a:t> di</a:t>
            </a:r>
            <a:r>
              <a:rPr lang="en-US" sz="1800" spc="-8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layar</a:t>
            </a:r>
            <a:endParaRPr lang="en-US" sz="1800" dirty="0">
              <a:latin typeface="Times New Roman"/>
              <a:cs typeface="Times New Roman"/>
            </a:endParaRPr>
          </a:p>
          <a:p>
            <a:pPr marL="1068705" lvl="4">
              <a:buSzPct val="90000"/>
              <a:buAutoNum type="alphaLcPeriod"/>
              <a:tabLst>
                <a:tab pos="1069340" algn="l"/>
              </a:tabLst>
            </a:pPr>
            <a:r>
              <a:rPr lang="en-US" sz="1800" spc="-5" dirty="0">
                <a:latin typeface="Times New Roman"/>
                <a:cs typeface="Times New Roman"/>
              </a:rPr>
              <a:t>Fill Screen </a:t>
            </a:r>
            <a:r>
              <a:rPr lang="en-US" sz="1800" spc="105" dirty="0">
                <a:latin typeface="Wingdings"/>
                <a:cs typeface="Wingdings"/>
              </a:rPr>
              <a:t>€</a:t>
            </a:r>
            <a:r>
              <a:rPr lang="en-US" sz="1800" spc="10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Memperbesar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gambar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hingga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layar</a:t>
            </a:r>
            <a:r>
              <a:rPr lang="en-US" sz="1800" spc="-5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penuh</a:t>
            </a:r>
            <a:r>
              <a:rPr lang="en-US" sz="1800" spc="-5" dirty="0">
                <a:latin typeface="Times New Roman"/>
                <a:cs typeface="Times New Roman"/>
              </a:rPr>
              <a:t>.</a:t>
            </a:r>
            <a:endParaRPr lang="en-US" sz="1800" dirty="0">
              <a:latin typeface="Times New Roman"/>
              <a:cs typeface="Times New Roman"/>
            </a:endParaRPr>
          </a:p>
          <a:p>
            <a:pPr marL="840105" lvl="3">
              <a:spcBef>
                <a:spcPts val="3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Pattern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Memilih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pola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untuk</a:t>
            </a:r>
            <a:r>
              <a:rPr lang="en-US" spc="-125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wallpaper</a:t>
            </a:r>
            <a:endParaRPr lang="en-US" dirty="0">
              <a:latin typeface="Times New Roman"/>
              <a:cs typeface="Times New Roman"/>
            </a:endParaRPr>
          </a:p>
          <a:p>
            <a:pPr lvl="3">
              <a:spcBef>
                <a:spcPts val="40"/>
              </a:spcBef>
              <a:buFont typeface="Symbol"/>
              <a:buChar char=""/>
            </a:pPr>
            <a:endParaRPr lang="en-US" dirty="0">
              <a:latin typeface="Times New Roman"/>
              <a:cs typeface="Times New Roman"/>
            </a:endParaRPr>
          </a:p>
          <a:p>
            <a:pPr marL="574675" lvl="2" indent="-190500">
              <a:buAutoNum type="arabicPeriod"/>
              <a:tabLst>
                <a:tab pos="575310" algn="l"/>
              </a:tabLst>
            </a:pPr>
            <a:r>
              <a:rPr lang="en-US" sz="1800" u="sng" spc="-5" dirty="0" err="1">
                <a:latin typeface="Times New Roman"/>
                <a:cs typeface="Times New Roman"/>
              </a:rPr>
              <a:t>Mengubah</a:t>
            </a:r>
            <a:r>
              <a:rPr lang="en-US" sz="1800" u="sng" spc="-5" dirty="0">
                <a:latin typeface="Times New Roman"/>
                <a:cs typeface="Times New Roman"/>
              </a:rPr>
              <a:t> Setting Screen</a:t>
            </a:r>
            <a:r>
              <a:rPr lang="en-US" sz="1800" u="sng" spc="-15" dirty="0">
                <a:latin typeface="Times New Roman"/>
                <a:cs typeface="Times New Roman"/>
              </a:rPr>
              <a:t> </a:t>
            </a:r>
            <a:r>
              <a:rPr lang="en-US" sz="1800" u="sng" spc="-5" dirty="0">
                <a:latin typeface="Times New Roman"/>
                <a:cs typeface="Times New Roman"/>
              </a:rPr>
              <a:t>Saver</a:t>
            </a:r>
            <a:endParaRPr lang="en-US" sz="1800" dirty="0">
              <a:latin typeface="Times New Roman"/>
              <a:cs typeface="Times New Roman"/>
            </a:endParaRPr>
          </a:p>
          <a:p>
            <a:pPr marL="840105" marR="5080" lvl="3">
              <a:spcBef>
                <a:spcPts val="14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Screen </a:t>
            </a:r>
            <a:r>
              <a:rPr lang="en-US" dirty="0">
                <a:latin typeface="Times New Roman"/>
                <a:cs typeface="Times New Roman"/>
              </a:rPr>
              <a:t>Saver </a:t>
            </a:r>
            <a:r>
              <a:rPr lang="en-US" spc="-5" dirty="0" err="1">
                <a:latin typeface="Times New Roman"/>
                <a:cs typeface="Times New Roman"/>
              </a:rPr>
              <a:t>ialah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animasi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atau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tampilan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pada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layar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jika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dalam</a:t>
            </a:r>
            <a:r>
              <a:rPr lang="en-US" spc="-5" dirty="0">
                <a:latin typeface="Times New Roman"/>
                <a:cs typeface="Times New Roman"/>
              </a:rPr>
              <a:t>  </a:t>
            </a:r>
            <a:r>
              <a:rPr lang="en-US" spc="-5" dirty="0" err="1">
                <a:latin typeface="Times New Roman"/>
                <a:cs typeface="Times New Roman"/>
              </a:rPr>
              <a:t>selang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waktu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tertentu</a:t>
            </a:r>
            <a:r>
              <a:rPr lang="en-US" spc="-5" dirty="0">
                <a:latin typeface="Times New Roman"/>
                <a:cs typeface="Times New Roman"/>
              </a:rPr>
              <a:t> keyboard </a:t>
            </a:r>
            <a:r>
              <a:rPr lang="en-US" spc="-5" dirty="0" err="1">
                <a:latin typeface="Times New Roman"/>
                <a:cs typeface="Times New Roman"/>
              </a:rPr>
              <a:t>atau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mouse </a:t>
            </a:r>
            <a:r>
              <a:rPr lang="en-US" spc="-5" dirty="0" err="1">
                <a:latin typeface="Times New Roman"/>
                <a:cs typeface="Times New Roman"/>
              </a:rPr>
              <a:t>tidak</a:t>
            </a:r>
            <a:r>
              <a:rPr lang="en-US" spc="100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disentuh</a:t>
            </a:r>
            <a:r>
              <a:rPr lang="en-US" spc="-5" dirty="0">
                <a:latin typeface="Times New Roman"/>
                <a:cs typeface="Times New Roman"/>
              </a:rPr>
              <a:t>.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 err="1">
                <a:latin typeface="Times New Roman"/>
                <a:cs typeface="Times New Roman"/>
              </a:rPr>
              <a:t>Pilihlah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bagian</a:t>
            </a:r>
            <a:r>
              <a:rPr lang="en-US" spc="-5" dirty="0">
                <a:latin typeface="Times New Roman"/>
                <a:cs typeface="Times New Roman"/>
              </a:rPr>
              <a:t> Screen Saver </a:t>
            </a:r>
            <a:r>
              <a:rPr lang="en-US" dirty="0" err="1">
                <a:latin typeface="Times New Roman"/>
                <a:cs typeface="Times New Roman"/>
              </a:rPr>
              <a:t>dari</a:t>
            </a:r>
            <a:r>
              <a:rPr lang="en-US" dirty="0">
                <a:latin typeface="Times New Roman"/>
                <a:cs typeface="Times New Roman"/>
              </a:rPr>
              <a:t> Display</a:t>
            </a:r>
            <a:r>
              <a:rPr lang="en-US" spc="20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Properties.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spcBef>
                <a:spcPts val="2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 err="1">
                <a:latin typeface="Times New Roman"/>
                <a:cs typeface="Times New Roman"/>
              </a:rPr>
              <a:t>Pilihlah</a:t>
            </a:r>
            <a:r>
              <a:rPr lang="en-US" spc="-5" dirty="0">
                <a:latin typeface="Times New Roman"/>
                <a:cs typeface="Times New Roman"/>
              </a:rPr>
              <a:t> screensaver yang</a:t>
            </a:r>
            <a:r>
              <a:rPr lang="en-US" spc="2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inginkan</a:t>
            </a:r>
            <a:r>
              <a:rPr lang="en-US" spc="-5" dirty="0">
                <a:latin typeface="Times New Roman"/>
                <a:cs typeface="Times New Roman"/>
              </a:rPr>
              <a:t>.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spcBef>
                <a:spcPts val="2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Settings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Untuk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mengubah</a:t>
            </a:r>
            <a:r>
              <a:rPr lang="en-US" spc="-5" dirty="0">
                <a:latin typeface="Times New Roman"/>
                <a:cs typeface="Times New Roman"/>
              </a:rPr>
              <a:t> setting </a:t>
            </a:r>
            <a:r>
              <a:rPr lang="en-US" dirty="0" err="1">
                <a:latin typeface="Times New Roman"/>
                <a:cs typeface="Times New Roman"/>
              </a:rPr>
              <a:t>dari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screen </a:t>
            </a:r>
            <a:r>
              <a:rPr lang="en-US" dirty="0">
                <a:latin typeface="Times New Roman"/>
                <a:cs typeface="Times New Roman"/>
              </a:rPr>
              <a:t>saver </a:t>
            </a:r>
            <a:r>
              <a:rPr lang="en-US" spc="-5" dirty="0">
                <a:latin typeface="Times New Roman"/>
                <a:cs typeface="Times New Roman"/>
              </a:rPr>
              <a:t>yang</a:t>
            </a:r>
            <a:r>
              <a:rPr lang="en-US" spc="-7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dipilih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spcBef>
                <a:spcPts val="35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spc="-5" dirty="0">
                <a:latin typeface="Times New Roman"/>
                <a:cs typeface="Times New Roman"/>
              </a:rPr>
              <a:t>Preview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Untuk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melihat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screen </a:t>
            </a:r>
            <a:r>
              <a:rPr lang="en-US" dirty="0">
                <a:latin typeface="Times New Roman"/>
                <a:cs typeface="Times New Roman"/>
              </a:rPr>
              <a:t>saver </a:t>
            </a:r>
            <a:r>
              <a:rPr lang="en-US" spc="-5" dirty="0">
                <a:latin typeface="Times New Roman"/>
                <a:cs typeface="Times New Roman"/>
              </a:rPr>
              <a:t>yang</a:t>
            </a:r>
            <a:r>
              <a:rPr lang="en-US" spc="-130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dipilih</a:t>
            </a:r>
            <a:endParaRPr lang="en-US" dirty="0">
              <a:latin typeface="Times New Roman"/>
              <a:cs typeface="Times New Roman"/>
            </a:endParaRPr>
          </a:p>
          <a:p>
            <a:pPr marL="840105" lvl="3">
              <a:spcBef>
                <a:spcPts val="20"/>
              </a:spcBef>
              <a:buFont typeface="Symbol"/>
              <a:buChar char=""/>
              <a:tabLst>
                <a:tab pos="840105" algn="l"/>
                <a:tab pos="840740" algn="l"/>
              </a:tabLst>
            </a:pPr>
            <a:r>
              <a:rPr lang="en-US" dirty="0">
                <a:latin typeface="Times New Roman"/>
                <a:cs typeface="Times New Roman"/>
              </a:rPr>
              <a:t>Wait </a:t>
            </a:r>
            <a:r>
              <a:rPr lang="en-US" spc="-5" dirty="0">
                <a:latin typeface="Times New Roman"/>
                <a:cs typeface="Times New Roman"/>
              </a:rPr>
              <a:t>for </a:t>
            </a:r>
            <a:r>
              <a:rPr lang="en-US" spc="105" dirty="0">
                <a:latin typeface="Wingdings"/>
                <a:cs typeface="Wingdings"/>
              </a:rPr>
              <a:t>€</a:t>
            </a:r>
            <a:r>
              <a:rPr lang="en-US" spc="105" dirty="0">
                <a:latin typeface="Times New Roman"/>
                <a:cs typeface="Times New Roman"/>
              </a:rPr>
              <a:t> </a:t>
            </a:r>
            <a:r>
              <a:rPr lang="en-US" spc="-5" dirty="0">
                <a:latin typeface="Times New Roman"/>
                <a:cs typeface="Times New Roman"/>
              </a:rPr>
              <a:t>Batas </a:t>
            </a:r>
            <a:r>
              <a:rPr lang="en-US" dirty="0" err="1">
                <a:latin typeface="Times New Roman"/>
                <a:cs typeface="Times New Roman"/>
              </a:rPr>
              <a:t>waktu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spc="-5" dirty="0" err="1">
                <a:latin typeface="Times New Roman"/>
                <a:cs typeface="Times New Roman"/>
              </a:rPr>
              <a:t>hingga</a:t>
            </a:r>
            <a:r>
              <a:rPr lang="en-US" spc="-5"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screen saver</a:t>
            </a:r>
            <a:r>
              <a:rPr lang="en-US" spc="-165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ditampilkan</a:t>
            </a:r>
            <a:endParaRPr lang="en-US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4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838200"/>
          </a:xfrm>
        </p:spPr>
        <p:txBody>
          <a:bodyPr>
            <a:normAutofit/>
          </a:bodyPr>
          <a:lstStyle/>
          <a:p>
            <a:pPr marL="341313" lvl="2" indent="-231775">
              <a:spcBef>
                <a:spcPts val="600"/>
              </a:spcBef>
              <a:buFont typeface="+mj-lt"/>
              <a:buAutoNum type="arabicPeriod" startAt="4"/>
            </a:pPr>
            <a:r>
              <a:rPr lang="en-US" sz="1700" u="sng" spc="-5" dirty="0" err="1">
                <a:latin typeface="Times New Roman"/>
                <a:cs typeface="Times New Roman"/>
              </a:rPr>
              <a:t>Mengubah</a:t>
            </a:r>
            <a:r>
              <a:rPr lang="en-US" sz="1700" u="sng" spc="-5" dirty="0">
                <a:latin typeface="Times New Roman"/>
                <a:cs typeface="Times New Roman"/>
              </a:rPr>
              <a:t> </a:t>
            </a:r>
            <a:r>
              <a:rPr lang="en-US" sz="1700" u="sng" spc="-5" dirty="0" err="1">
                <a:latin typeface="Times New Roman"/>
                <a:cs typeface="Times New Roman"/>
              </a:rPr>
              <a:t>Tampilan</a:t>
            </a:r>
            <a:r>
              <a:rPr lang="en-US" sz="1700" u="sng" spc="-30" dirty="0">
                <a:latin typeface="Times New Roman"/>
                <a:cs typeface="Times New Roman"/>
              </a:rPr>
              <a:t> </a:t>
            </a:r>
            <a:r>
              <a:rPr lang="en-US" sz="1700" u="sng" spc="-5" dirty="0" err="1">
                <a:latin typeface="Times New Roman"/>
                <a:cs typeface="Times New Roman"/>
              </a:rPr>
              <a:t>Layar</a:t>
            </a:r>
            <a:endParaRPr lang="en-US" sz="1700" dirty="0">
              <a:latin typeface="Times New Roman"/>
              <a:cs typeface="Times New Roman"/>
            </a:endParaRPr>
          </a:p>
          <a:p>
            <a:pPr marL="566738" lvl="3">
              <a:spcBef>
                <a:spcPts val="600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bagian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Appereance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Display</a:t>
            </a:r>
            <a:r>
              <a:rPr lang="en-US" sz="1700" spc="-10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Properties.</a:t>
            </a:r>
          </a:p>
          <a:p>
            <a:endParaRPr lang="en-US" sz="1700" dirty="0"/>
          </a:p>
        </p:txBody>
      </p:sp>
      <p:sp>
        <p:nvSpPr>
          <p:cNvPr id="4" name="object 40"/>
          <p:cNvSpPr/>
          <p:nvPr/>
        </p:nvSpPr>
        <p:spPr>
          <a:xfrm>
            <a:off x="914400" y="2023872"/>
            <a:ext cx="3005328" cy="3310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1"/>
          <p:cNvSpPr txBox="1"/>
          <p:nvPr/>
        </p:nvSpPr>
        <p:spPr>
          <a:xfrm>
            <a:off x="838200" y="5421868"/>
            <a:ext cx="3081528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1200" b="1" spc="-5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US"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2700" algn="ctr">
              <a:lnSpc>
                <a:spcPct val="100000"/>
              </a:lnSpc>
            </a:pP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Appearance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dari Display</a:t>
            </a:r>
            <a:r>
              <a:rPr sz="1200" b="1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5" dirty="0"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14800" y="1933069"/>
            <a:ext cx="4572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marR="6985" indent="-228600">
              <a:buFont typeface="Symbol"/>
              <a:buChar char=""/>
            </a:pPr>
            <a:r>
              <a:rPr lang="en-US" sz="1700" spc="-5" dirty="0">
                <a:latin typeface="Times New Roman"/>
                <a:cs typeface="Times New Roman"/>
              </a:rPr>
              <a:t>Scheme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memilih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tipe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tipe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tampilan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layar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telah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disediakan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oleh</a:t>
            </a:r>
            <a:r>
              <a:rPr lang="en-US" sz="1700" spc="-4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Windows</a:t>
            </a:r>
          </a:p>
          <a:p>
            <a:pPr marL="228600" indent="-228600">
              <a:buFont typeface="Symbol"/>
              <a:buChar char=""/>
            </a:pPr>
            <a:r>
              <a:rPr lang="en-US" sz="1700" spc="-10" dirty="0">
                <a:latin typeface="Times New Roman"/>
                <a:cs typeface="Times New Roman"/>
              </a:rPr>
              <a:t>Item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memilih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bagian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layar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dirty="0" err="1">
                <a:latin typeface="Times New Roman"/>
                <a:cs typeface="Times New Roman"/>
              </a:rPr>
              <a:t>ingin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spc="-2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edit.</a:t>
            </a:r>
            <a:endParaRPr lang="en-US" sz="1700" dirty="0">
              <a:latin typeface="Times New Roman"/>
              <a:cs typeface="Times New Roman"/>
            </a:endParaRPr>
          </a:p>
          <a:p>
            <a:pPr marL="228600" indent="-228600">
              <a:spcBef>
                <a:spcPts val="25"/>
              </a:spcBef>
              <a:buFont typeface="Symbol"/>
              <a:buChar char=""/>
            </a:pPr>
            <a:r>
              <a:rPr lang="en-US" sz="1700" spc="-5" dirty="0">
                <a:latin typeface="Times New Roman"/>
                <a:cs typeface="Times New Roman"/>
              </a:rPr>
              <a:t>Font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jenis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huruf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dirty="0">
                <a:latin typeface="Times New Roman"/>
                <a:cs typeface="Times New Roman"/>
              </a:rPr>
              <a:t>di</a:t>
            </a:r>
            <a:r>
              <a:rPr lang="en-US" sz="1700" spc="-3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gunakan</a:t>
            </a:r>
            <a:endParaRPr lang="en-US" sz="1700" dirty="0">
              <a:latin typeface="Times New Roman"/>
              <a:cs typeface="Times New Roman"/>
            </a:endParaRPr>
          </a:p>
          <a:p>
            <a:pPr marL="228600" indent="-228600">
              <a:spcBef>
                <a:spcPts val="25"/>
              </a:spcBef>
              <a:buFont typeface="Symbol"/>
              <a:buChar char=""/>
            </a:pPr>
            <a:r>
              <a:rPr lang="en-US" sz="1700" dirty="0">
                <a:latin typeface="Times New Roman"/>
                <a:cs typeface="Times New Roman"/>
              </a:rPr>
              <a:t>Size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ukuran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dirty="0">
                <a:latin typeface="Times New Roman"/>
                <a:cs typeface="Times New Roman"/>
              </a:rPr>
              <a:t>di</a:t>
            </a:r>
            <a:r>
              <a:rPr lang="en-US" sz="1700" spc="-8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gunakan</a:t>
            </a:r>
            <a:endParaRPr lang="en-US" sz="1700" dirty="0">
              <a:latin typeface="Times New Roman"/>
              <a:cs typeface="Times New Roman"/>
            </a:endParaRPr>
          </a:p>
          <a:p>
            <a:pPr marL="228600" indent="-228600">
              <a:spcBef>
                <a:spcPts val="35"/>
              </a:spcBef>
              <a:buFont typeface="Symbol"/>
              <a:buChar char=""/>
            </a:pPr>
            <a:r>
              <a:rPr lang="en-US" sz="1700" dirty="0">
                <a:latin typeface="Times New Roman"/>
                <a:cs typeface="Times New Roman"/>
              </a:rPr>
              <a:t>Color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mengubah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warna</a:t>
            </a:r>
            <a:r>
              <a:rPr lang="en-US" sz="1700" spc="-5" dirty="0">
                <a:latin typeface="Times New Roman"/>
                <a:cs typeface="Times New Roman"/>
              </a:rPr>
              <a:t> yang</a:t>
            </a:r>
            <a:r>
              <a:rPr lang="en-US" sz="1700" spc="-1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digunakan</a:t>
            </a:r>
            <a:endParaRPr lang="en-US" sz="1700" dirty="0">
              <a:latin typeface="Times New Roman"/>
              <a:cs typeface="Times New Roman"/>
            </a:endParaRPr>
          </a:p>
          <a:p>
            <a:pPr marL="228600" indent="-228600">
              <a:spcBef>
                <a:spcPts val="25"/>
              </a:spcBef>
              <a:buFont typeface="Symbol"/>
              <a:buChar char=""/>
            </a:pPr>
            <a:r>
              <a:rPr lang="en-US" sz="1700" dirty="0">
                <a:latin typeface="Times New Roman"/>
                <a:cs typeface="Times New Roman"/>
              </a:rPr>
              <a:t>B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Tampilan</a:t>
            </a:r>
            <a:r>
              <a:rPr lang="en-US" sz="1700" spc="-16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Tebal</a:t>
            </a:r>
            <a:r>
              <a:rPr lang="en-US" sz="1700" spc="-5" dirty="0">
                <a:latin typeface="Times New Roman"/>
                <a:cs typeface="Times New Roman"/>
              </a:rPr>
              <a:t>,</a:t>
            </a:r>
            <a:endParaRPr lang="en-US" sz="1700" dirty="0">
              <a:latin typeface="Times New Roman"/>
              <a:cs typeface="Times New Roman"/>
            </a:endParaRPr>
          </a:p>
          <a:p>
            <a:pPr marL="228600" indent="-228600">
              <a:spcBef>
                <a:spcPts val="25"/>
              </a:spcBef>
              <a:buFont typeface="Symbol"/>
              <a:buChar char=""/>
            </a:pPr>
            <a:r>
              <a:rPr lang="en-US" sz="1700" i="1" dirty="0">
                <a:latin typeface="Times New Roman"/>
                <a:cs typeface="Times New Roman"/>
              </a:rPr>
              <a:t>I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Tampilan</a:t>
            </a:r>
            <a:r>
              <a:rPr lang="en-US" sz="1700" spc="-16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Miring</a:t>
            </a:r>
            <a:endParaRPr lang="en-US" sz="17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7470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313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2209800"/>
          </a:xfrm>
        </p:spPr>
        <p:txBody>
          <a:bodyPr/>
          <a:lstStyle/>
          <a:p>
            <a:pPr marL="203200" indent="-190500">
              <a:tabLst>
                <a:tab pos="203200" algn="l"/>
              </a:tabLst>
            </a:pPr>
            <a:r>
              <a:rPr lang="en-US" sz="1700" u="sng" spc="-5" dirty="0" err="1">
                <a:latin typeface="Times New Roman"/>
                <a:cs typeface="Times New Roman"/>
              </a:rPr>
              <a:t>Mengubah</a:t>
            </a:r>
            <a:r>
              <a:rPr lang="en-US" sz="1700" u="sng" spc="-5" dirty="0">
                <a:latin typeface="Times New Roman"/>
                <a:cs typeface="Times New Roman"/>
              </a:rPr>
              <a:t> Setting Performa</a:t>
            </a:r>
            <a:r>
              <a:rPr lang="en-US" sz="1700" u="sng" spc="-10" dirty="0">
                <a:latin typeface="Times New Roman"/>
                <a:cs typeface="Times New Roman"/>
              </a:rPr>
              <a:t> </a:t>
            </a:r>
            <a:r>
              <a:rPr lang="en-US" sz="1700" u="sng" spc="-5" dirty="0" err="1">
                <a:latin typeface="Times New Roman"/>
                <a:cs typeface="Times New Roman"/>
              </a:rPr>
              <a:t>Layar</a:t>
            </a:r>
            <a:endParaRPr lang="en-US" sz="1700" dirty="0">
              <a:latin typeface="Times New Roman"/>
              <a:cs typeface="Times New Roman"/>
            </a:endParaRPr>
          </a:p>
          <a:p>
            <a:pPr marL="238125" indent="-238125"/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bagian</a:t>
            </a:r>
            <a:r>
              <a:rPr lang="en-US" sz="1700" spc="-5" dirty="0">
                <a:latin typeface="Times New Roman"/>
                <a:cs typeface="Times New Roman"/>
              </a:rPr>
              <a:t> Settings </a:t>
            </a:r>
            <a:r>
              <a:rPr lang="en-US" sz="1700" spc="-5" dirty="0" err="1">
                <a:latin typeface="Times New Roman"/>
                <a:cs typeface="Times New Roman"/>
              </a:rPr>
              <a:t>dari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Display</a:t>
            </a:r>
            <a:r>
              <a:rPr lang="en-US" sz="1700" spc="1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Properties</a:t>
            </a:r>
            <a:endParaRPr lang="en-US" sz="1700" dirty="0">
              <a:latin typeface="Times New Roman"/>
              <a:cs typeface="Times New Roman"/>
            </a:endParaRPr>
          </a:p>
          <a:p>
            <a:pPr marL="469900" marR="5080" lvl="1" indent="-228600" algn="just">
              <a:spcBef>
                <a:spcPts val="140"/>
              </a:spcBef>
              <a:buFont typeface="Symbol"/>
              <a:buChar char=""/>
              <a:tabLst>
                <a:tab pos="469900" algn="l"/>
              </a:tabLst>
            </a:pPr>
            <a:r>
              <a:rPr lang="en-US" sz="1700" dirty="0">
                <a:latin typeface="Times New Roman"/>
                <a:cs typeface="Times New Roman"/>
              </a:rPr>
              <a:t>Color </a:t>
            </a:r>
            <a:r>
              <a:rPr lang="en-US" sz="1700" spc="-5" dirty="0" err="1">
                <a:latin typeface="Times New Roman"/>
                <a:cs typeface="Times New Roman"/>
              </a:rPr>
              <a:t>Pallete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→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mengatur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berapa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banyak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warna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spc="-5" dirty="0" err="1">
                <a:latin typeface="Times New Roman"/>
                <a:cs typeface="Times New Roman"/>
              </a:rPr>
              <a:t>kenali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oleh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komputer</a:t>
            </a:r>
            <a:r>
              <a:rPr lang="en-US" sz="1700" spc="-5" dirty="0">
                <a:latin typeface="Times New Roman"/>
                <a:cs typeface="Times New Roman"/>
              </a:rPr>
              <a:t> (</a:t>
            </a:r>
            <a:r>
              <a:rPr lang="en-US" sz="1700" spc="-5" dirty="0" err="1">
                <a:latin typeface="Times New Roman"/>
                <a:cs typeface="Times New Roman"/>
              </a:rPr>
              <a:t>bergantung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pada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Video Card</a:t>
            </a:r>
            <a:r>
              <a:rPr lang="en-US" sz="1700" spc="2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).</a:t>
            </a:r>
            <a:endParaRPr lang="en-US" sz="1700" dirty="0">
              <a:latin typeface="Times New Roman"/>
              <a:cs typeface="Times New Roman"/>
            </a:endParaRPr>
          </a:p>
          <a:p>
            <a:pPr marL="469900" lvl="1" indent="-228600"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lang="en-US" sz="1700" spc="-5" dirty="0">
                <a:latin typeface="Times New Roman"/>
                <a:cs typeface="Times New Roman"/>
              </a:rPr>
              <a:t>Desktop Area </a:t>
            </a:r>
            <a:r>
              <a:rPr lang="en-US" sz="1700" dirty="0">
                <a:latin typeface="Times New Roman"/>
                <a:cs typeface="Times New Roman"/>
              </a:rPr>
              <a:t>→ </a:t>
            </a: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mengatur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resolusi</a:t>
            </a:r>
            <a:r>
              <a:rPr lang="en-US" sz="1700" spc="6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layar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469900" marR="5080" lvl="1" indent="-228600" algn="just">
              <a:spcBef>
                <a:spcPts val="120"/>
              </a:spcBef>
              <a:buFont typeface="Symbol"/>
              <a:buChar char=""/>
              <a:tabLst>
                <a:tab pos="469900" algn="l"/>
              </a:tabLst>
            </a:pPr>
            <a:r>
              <a:rPr lang="en-US" sz="1700" spc="-5" dirty="0" err="1">
                <a:latin typeface="Times New Roman"/>
                <a:cs typeface="Times New Roman"/>
              </a:rPr>
              <a:t>Resolusi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berkaitan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erat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kualitas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gambar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dihasilkan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layar</a:t>
            </a:r>
            <a:r>
              <a:rPr lang="en-US" sz="1700" dirty="0">
                <a:latin typeface="Times New Roman"/>
                <a:cs typeface="Times New Roman"/>
              </a:rPr>
              <a:t>.  </a:t>
            </a:r>
            <a:r>
              <a:rPr lang="en-US" sz="1700" spc="-5" dirty="0" err="1">
                <a:latin typeface="Times New Roman"/>
                <a:cs typeface="Times New Roman"/>
              </a:rPr>
              <a:t>Semakin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besar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resolusi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yang </a:t>
            </a:r>
            <a:r>
              <a:rPr lang="en-US" sz="1700" dirty="0" err="1">
                <a:latin typeface="Times New Roman"/>
                <a:cs typeface="Times New Roman"/>
              </a:rPr>
              <a:t>dipilih</a:t>
            </a:r>
            <a:r>
              <a:rPr lang="en-US" sz="1700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semakin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bagus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kualitas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gambar</a:t>
            </a:r>
            <a:r>
              <a:rPr lang="en-US" sz="1700" spc="-5" dirty="0">
                <a:latin typeface="Times New Roman"/>
                <a:cs typeface="Times New Roman"/>
              </a:rPr>
              <a:t> yang  </a:t>
            </a:r>
            <a:r>
              <a:rPr lang="en-US" sz="1700" dirty="0">
                <a:latin typeface="Times New Roman"/>
                <a:cs typeface="Times New Roman"/>
              </a:rPr>
              <a:t>di</a:t>
            </a:r>
            <a:r>
              <a:rPr lang="en-US" sz="1700" spc="-6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hasilkan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object 40"/>
          <p:cNvSpPr/>
          <p:nvPr/>
        </p:nvSpPr>
        <p:spPr>
          <a:xfrm>
            <a:off x="1066800" y="2942845"/>
            <a:ext cx="3363467" cy="37627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82666" y="4191000"/>
            <a:ext cx="364693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>
              <a:lnSpc>
                <a:spcPct val="100000"/>
              </a:lnSpc>
            </a:pPr>
            <a:r>
              <a:rPr lang="en-US" sz="1300" b="1" spc="-5" dirty="0" err="1">
                <a:latin typeface="Times New Roman"/>
                <a:cs typeface="Times New Roman"/>
              </a:rPr>
              <a:t>Gambar</a:t>
            </a:r>
            <a:r>
              <a:rPr lang="en-US" sz="1300" b="1" spc="-5" dirty="0">
                <a:latin typeface="Times New Roman"/>
                <a:cs typeface="Times New Roman"/>
              </a:rPr>
              <a:t> </a:t>
            </a:r>
            <a:r>
              <a:rPr lang="en-US" sz="1300" b="1" dirty="0">
                <a:latin typeface="Times New Roman"/>
                <a:cs typeface="Times New Roman"/>
              </a:rPr>
              <a:t>8. </a:t>
            </a:r>
            <a:r>
              <a:rPr lang="en-US" sz="1300" b="1" spc="-5" dirty="0">
                <a:latin typeface="Times New Roman"/>
                <a:cs typeface="Times New Roman"/>
              </a:rPr>
              <a:t>Settings </a:t>
            </a:r>
            <a:r>
              <a:rPr lang="en-US" sz="1300" b="1" dirty="0" err="1">
                <a:latin typeface="Times New Roman"/>
                <a:cs typeface="Times New Roman"/>
              </a:rPr>
              <a:t>dari</a:t>
            </a:r>
            <a:r>
              <a:rPr lang="en-US" sz="1300" b="1" dirty="0">
                <a:latin typeface="Times New Roman"/>
                <a:cs typeface="Times New Roman"/>
              </a:rPr>
              <a:t> Display</a:t>
            </a:r>
            <a:r>
              <a:rPr lang="en-US" sz="1300" b="1" spc="-5" dirty="0">
                <a:latin typeface="Times New Roman"/>
                <a:cs typeface="Times New Roman"/>
              </a:rPr>
              <a:t> Properties</a:t>
            </a:r>
            <a:endParaRPr lang="en-US" sz="13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32096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4800600" cy="5394960"/>
          </a:xfrm>
        </p:spPr>
        <p:txBody>
          <a:bodyPr>
            <a:normAutofit fontScale="92500" lnSpcReduction="10000"/>
          </a:bodyPr>
          <a:lstStyle/>
          <a:p>
            <a:pPr marL="341313" indent="-341313">
              <a:lnSpc>
                <a:spcPct val="110000"/>
              </a:lnSpc>
              <a:spcBef>
                <a:spcPts val="1200"/>
              </a:spcBef>
            </a:pPr>
            <a:r>
              <a:rPr lang="en-US" sz="1900" b="1" spc="-5" dirty="0" err="1">
                <a:latin typeface="Times New Roman"/>
                <a:cs typeface="Times New Roman"/>
              </a:rPr>
              <a:t>Memperbaiki</a:t>
            </a:r>
            <a:r>
              <a:rPr lang="en-US" sz="1900" b="1" spc="-5" dirty="0">
                <a:latin typeface="Times New Roman"/>
                <a:cs typeface="Times New Roman"/>
              </a:rPr>
              <a:t> </a:t>
            </a:r>
            <a:r>
              <a:rPr lang="en-US" sz="1900" b="1" spc="-5" dirty="0" err="1">
                <a:latin typeface="Times New Roman"/>
                <a:cs typeface="Times New Roman"/>
              </a:rPr>
              <a:t>Kerusakan</a:t>
            </a:r>
            <a:r>
              <a:rPr lang="en-US" sz="1900" b="1" spc="-5" dirty="0">
                <a:latin typeface="Times New Roman"/>
                <a:cs typeface="Times New Roman"/>
              </a:rPr>
              <a:t> </a:t>
            </a:r>
            <a:r>
              <a:rPr lang="en-US" sz="1900" b="1" dirty="0" err="1">
                <a:latin typeface="Times New Roman"/>
                <a:cs typeface="Times New Roman"/>
              </a:rPr>
              <a:t>pada</a:t>
            </a:r>
            <a:r>
              <a:rPr lang="en-US" sz="1900" b="1" dirty="0">
                <a:latin typeface="Times New Roman"/>
                <a:cs typeface="Times New Roman"/>
              </a:rPr>
              <a:t> </a:t>
            </a:r>
            <a:r>
              <a:rPr lang="en-US" sz="1900" b="1" spc="-5" dirty="0">
                <a:latin typeface="Times New Roman"/>
                <a:cs typeface="Times New Roman"/>
              </a:rPr>
              <a:t>Disk</a:t>
            </a:r>
            <a:r>
              <a:rPr lang="en-US" sz="1900" b="1" spc="-15" dirty="0">
                <a:latin typeface="Times New Roman"/>
                <a:cs typeface="Times New Roman"/>
              </a:rPr>
              <a:t> </a:t>
            </a:r>
            <a:r>
              <a:rPr lang="en-US" sz="1900" b="1" spc="-5" dirty="0" err="1">
                <a:latin typeface="Times New Roman"/>
                <a:cs typeface="Times New Roman"/>
              </a:rPr>
              <a:t>Anda</a:t>
            </a:r>
            <a:endParaRPr lang="en-US" sz="1900" dirty="0">
              <a:latin typeface="Times New Roman"/>
              <a:cs typeface="Times New Roman"/>
            </a:endParaRPr>
          </a:p>
          <a:p>
            <a:pPr marL="338138" marR="5080" indent="0" algn="just">
              <a:lnSpc>
                <a:spcPct val="110000"/>
              </a:lnSpc>
              <a:spcBef>
                <a:spcPts val="1200"/>
              </a:spcBef>
              <a:buNone/>
            </a:pP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terjadi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sebuah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disk </a:t>
            </a:r>
            <a:r>
              <a:rPr lang="en-US" sz="1700" dirty="0" err="1">
                <a:latin typeface="Times New Roman"/>
                <a:cs typeface="Times New Roman"/>
              </a:rPr>
              <a:t>akan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sangat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mempengaruhi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performa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dari</a:t>
            </a:r>
            <a:r>
              <a:rPr lang="en-US" sz="1700" dirty="0">
                <a:latin typeface="Times New Roman"/>
                <a:cs typeface="Times New Roman"/>
              </a:rPr>
              <a:t> disk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. Akan </a:t>
            </a:r>
            <a:r>
              <a:rPr lang="en-US" sz="1700" spc="-5" dirty="0" err="1">
                <a:latin typeface="Times New Roman"/>
                <a:cs typeface="Times New Roman"/>
              </a:rPr>
              <a:t>tetapi,sungguh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beruntung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sekali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bahwa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terjadi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pada</a:t>
            </a:r>
            <a:r>
              <a:rPr lang="en-US" sz="1700" dirty="0">
                <a:latin typeface="Times New Roman"/>
                <a:cs typeface="Times New Roman"/>
              </a:rPr>
              <a:t> disk </a:t>
            </a:r>
            <a:r>
              <a:rPr lang="en-US" sz="1700" spc="-5" dirty="0" err="1">
                <a:latin typeface="Times New Roman"/>
                <a:cs typeface="Times New Roman"/>
              </a:rPr>
              <a:t>sebagian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besar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ialah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tidak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serius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>
                <a:latin typeface="Times New Roman"/>
                <a:cs typeface="Times New Roman"/>
              </a:rPr>
              <a:t>yang </a:t>
            </a:r>
            <a:r>
              <a:rPr lang="en-US" sz="1700" dirty="0" err="1">
                <a:latin typeface="Times New Roman"/>
                <a:cs typeface="Times New Roman"/>
              </a:rPr>
              <a:t>dapat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dengan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mudah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diperbaiki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oleh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program </a:t>
            </a:r>
            <a:r>
              <a:rPr lang="en-US" sz="1700" spc="-5" dirty="0" err="1">
                <a:latin typeface="Times New Roman"/>
                <a:cs typeface="Times New Roman"/>
              </a:rPr>
              <a:t>perbaikan</a:t>
            </a:r>
            <a:r>
              <a:rPr lang="en-US" sz="1700" spc="-10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disk.</a:t>
            </a:r>
          </a:p>
          <a:p>
            <a:pPr marL="341313" marR="5080" indent="-341313"/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menggunakan</a:t>
            </a:r>
            <a:r>
              <a:rPr lang="en-US" sz="1700" spc="-5" dirty="0">
                <a:latin typeface="Times New Roman"/>
                <a:cs typeface="Times New Roman"/>
              </a:rPr>
              <a:t> Microsoft </a:t>
            </a:r>
            <a:r>
              <a:rPr lang="en-US" sz="1700" dirty="0">
                <a:latin typeface="Times New Roman"/>
                <a:cs typeface="Times New Roman"/>
              </a:rPr>
              <a:t>Windows, </a:t>
            </a:r>
            <a:r>
              <a:rPr lang="en-US" sz="1700" spc="-5" dirty="0" err="1">
                <a:latin typeface="Times New Roman"/>
                <a:cs typeface="Times New Roman"/>
              </a:rPr>
              <a:t>kita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pun </a:t>
            </a:r>
            <a:r>
              <a:rPr lang="en-US" sz="1700" spc="-5" dirty="0" err="1">
                <a:latin typeface="Times New Roman"/>
                <a:cs typeface="Times New Roman"/>
              </a:rPr>
              <a:t>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memperbaiki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sebagian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dari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kerusakan-kerusakan</a:t>
            </a:r>
            <a:r>
              <a:rPr lang="en-US" sz="1700" spc="3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700" dirty="0">
              <a:latin typeface="Times New Roman"/>
              <a:cs typeface="Times New Roman"/>
            </a:endParaRPr>
          </a:p>
          <a:p>
            <a:pPr marL="341313" indent="-341313">
              <a:spcBef>
                <a:spcPts val="0"/>
              </a:spcBef>
            </a:pPr>
            <a:r>
              <a:rPr lang="en-US" sz="1700" spc="-5" dirty="0" err="1">
                <a:latin typeface="Times New Roman"/>
                <a:cs typeface="Times New Roman"/>
              </a:rPr>
              <a:t>Langkah-langkahnya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ialah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sebagai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berikut</a:t>
            </a:r>
            <a:r>
              <a:rPr lang="en-US" sz="1700" spc="-1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:</a:t>
            </a:r>
          </a:p>
          <a:p>
            <a:pPr marL="569913" indent="-228600">
              <a:spcBef>
                <a:spcPts val="35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Bukalah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10" dirty="0">
                <a:latin typeface="Times New Roman"/>
                <a:cs typeface="Times New Roman"/>
              </a:rPr>
              <a:t>My </a:t>
            </a:r>
            <a:r>
              <a:rPr lang="en-US" sz="1700" spc="-5" dirty="0">
                <a:latin typeface="Times New Roman"/>
                <a:cs typeface="Times New Roman"/>
              </a:rPr>
              <a:t>Computer </a:t>
            </a:r>
            <a:r>
              <a:rPr lang="en-US" sz="1700" spc="-5" dirty="0" err="1">
                <a:latin typeface="Times New Roman"/>
                <a:cs typeface="Times New Roman"/>
              </a:rPr>
              <a:t>atau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Windows</a:t>
            </a:r>
            <a:r>
              <a:rPr lang="en-US" sz="1700" spc="-1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Explorer</a:t>
            </a:r>
            <a:endParaRPr lang="en-US" sz="1700" dirty="0">
              <a:latin typeface="Times New Roman"/>
              <a:cs typeface="Times New Roman"/>
            </a:endParaRPr>
          </a:p>
          <a:p>
            <a:pPr marL="569913" indent="-228600">
              <a:spcBef>
                <a:spcPts val="25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kanan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drive </a:t>
            </a:r>
            <a:r>
              <a:rPr lang="en-US" sz="1700" spc="-5" dirty="0" err="1">
                <a:latin typeface="Times New Roman"/>
                <a:cs typeface="Times New Roman"/>
              </a:rPr>
              <a:t>tujuan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dan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7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Properties.</a:t>
            </a:r>
            <a:endParaRPr lang="en-US" sz="1700" dirty="0">
              <a:latin typeface="Times New Roman"/>
              <a:cs typeface="Times New Roman"/>
            </a:endParaRPr>
          </a:p>
          <a:p>
            <a:pPr marL="569913" indent="-228600">
              <a:spcBef>
                <a:spcPts val="20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tab</a:t>
            </a:r>
            <a:r>
              <a:rPr lang="en-US" sz="1700" spc="-4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Tools</a:t>
            </a:r>
            <a:endParaRPr lang="en-US" sz="1700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</a:pPr>
            <a:endParaRPr lang="en-US" sz="1700" dirty="0">
              <a:latin typeface="Times New Roman"/>
              <a:cs typeface="Times New Roman"/>
            </a:endParaRPr>
          </a:p>
          <a:p>
            <a:pPr marL="341313" marR="5080" indent="-341313">
              <a:spcBef>
                <a:spcPts val="400"/>
              </a:spcBef>
            </a:pPr>
            <a:r>
              <a:rPr lang="en-US" sz="1700" spc="-5" dirty="0" err="1">
                <a:latin typeface="Times New Roman"/>
                <a:cs typeface="Times New Roman"/>
              </a:rPr>
              <a:t>Apabila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melakukan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itu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semua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tampil</a:t>
            </a:r>
            <a:r>
              <a:rPr lang="en-US" sz="1700" spc="-5" dirty="0">
                <a:latin typeface="Times New Roman"/>
                <a:cs typeface="Times New Roman"/>
              </a:rPr>
              <a:t> dialog </a:t>
            </a:r>
            <a:r>
              <a:rPr lang="en-US" sz="1700" dirty="0">
                <a:latin typeface="Times New Roman"/>
                <a:cs typeface="Times New Roman"/>
              </a:rPr>
              <a:t>box </a:t>
            </a:r>
            <a:r>
              <a:rPr lang="en-US" sz="1700" spc="-5" dirty="0" err="1">
                <a:latin typeface="Times New Roman"/>
                <a:cs typeface="Times New Roman"/>
              </a:rPr>
              <a:t>seperti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gambar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disamping</a:t>
            </a:r>
            <a:r>
              <a:rPr lang="en-US" sz="1700" spc="-7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:</a:t>
            </a:r>
          </a:p>
          <a:p>
            <a:pPr marL="627063" marR="5080" indent="-273050">
              <a:spcBef>
                <a:spcPts val="4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700" spc="-5" dirty="0" err="1">
                <a:latin typeface="Times New Roman"/>
                <a:cs typeface="Times New Roman"/>
              </a:rPr>
              <a:t>Klik</a:t>
            </a:r>
            <a:r>
              <a:rPr lang="en-US" sz="1700" spc="-5" dirty="0">
                <a:latin typeface="Times New Roman"/>
                <a:cs typeface="Times New Roman"/>
              </a:rPr>
              <a:t> “Check </a:t>
            </a:r>
            <a:r>
              <a:rPr lang="en-US" sz="1700" dirty="0">
                <a:latin typeface="Times New Roman"/>
                <a:cs typeface="Times New Roman"/>
              </a:rPr>
              <a:t>Now”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bagian</a:t>
            </a:r>
            <a:r>
              <a:rPr lang="en-US" sz="1700" spc="-5" dirty="0">
                <a:latin typeface="Times New Roman"/>
                <a:cs typeface="Times New Roman"/>
              </a:rPr>
              <a:t> Error</a:t>
            </a:r>
            <a:r>
              <a:rPr lang="en-US" sz="1700" spc="2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Checking. </a:t>
            </a:r>
          </a:p>
          <a:p>
            <a:pPr marL="623888" marR="5080" indent="-285750" algn="just"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it-IT" sz="1800" spc="-5" dirty="0">
                <a:latin typeface="Times New Roman"/>
                <a:cs typeface="Times New Roman"/>
              </a:rPr>
              <a:t>akan muncul dialog </a:t>
            </a:r>
            <a:r>
              <a:rPr lang="it-IT" sz="1800" dirty="0">
                <a:latin typeface="Times New Roman"/>
                <a:cs typeface="Times New Roman"/>
              </a:rPr>
              <a:t>box </a:t>
            </a:r>
            <a:r>
              <a:rPr lang="it-IT" sz="1800" spc="-5" dirty="0">
                <a:latin typeface="Times New Roman"/>
                <a:cs typeface="Times New Roman"/>
              </a:rPr>
              <a:t>seperti dibawah </a:t>
            </a:r>
            <a:r>
              <a:rPr lang="it-IT" sz="1800" dirty="0">
                <a:latin typeface="Times New Roman"/>
                <a:cs typeface="Times New Roman"/>
              </a:rPr>
              <a:t>ini</a:t>
            </a:r>
            <a:r>
              <a:rPr lang="it-IT" sz="1800" spc="80" dirty="0">
                <a:latin typeface="Times New Roman"/>
                <a:cs typeface="Times New Roman"/>
              </a:rPr>
              <a:t> </a:t>
            </a:r>
            <a:r>
              <a:rPr lang="it-IT" sz="1800" dirty="0">
                <a:latin typeface="Times New Roman"/>
                <a:cs typeface="Times New Roman"/>
              </a:rPr>
              <a:t>:</a:t>
            </a:r>
            <a:endParaRPr lang="en-US" sz="1700" dirty="0"/>
          </a:p>
        </p:txBody>
      </p:sp>
      <p:sp>
        <p:nvSpPr>
          <p:cNvPr id="4" name="object 40"/>
          <p:cNvSpPr/>
          <p:nvPr/>
        </p:nvSpPr>
        <p:spPr>
          <a:xfrm>
            <a:off x="5257800" y="1447800"/>
            <a:ext cx="3496056" cy="4334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5562600" y="5867400"/>
            <a:ext cx="29718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>
              <a:lnSpc>
                <a:spcPct val="100000"/>
              </a:lnSpc>
            </a:pPr>
            <a:r>
              <a:rPr lang="en-US" sz="1300" b="1" spc="-5" dirty="0" err="1">
                <a:latin typeface="Times New Roman"/>
                <a:cs typeface="Times New Roman"/>
              </a:rPr>
              <a:t>Gambar</a:t>
            </a:r>
            <a:r>
              <a:rPr lang="en-US" sz="1300" b="1" spc="-5" dirty="0">
                <a:latin typeface="Times New Roman"/>
                <a:cs typeface="Times New Roman"/>
              </a:rPr>
              <a:t> </a:t>
            </a:r>
            <a:r>
              <a:rPr lang="en-US" sz="1300" b="1" dirty="0">
                <a:latin typeface="Times New Roman"/>
                <a:cs typeface="Times New Roman"/>
              </a:rPr>
              <a:t>10. Tools </a:t>
            </a:r>
            <a:r>
              <a:rPr lang="en-US" sz="1300" b="1" spc="-5" dirty="0" err="1">
                <a:latin typeface="Times New Roman"/>
                <a:cs typeface="Times New Roman"/>
              </a:rPr>
              <a:t>dari</a:t>
            </a:r>
            <a:r>
              <a:rPr lang="en-US" sz="1300" b="1" spc="-5" dirty="0">
                <a:latin typeface="Times New Roman"/>
                <a:cs typeface="Times New Roman"/>
              </a:rPr>
              <a:t> Drive</a:t>
            </a:r>
            <a:r>
              <a:rPr lang="en-US" sz="1300" b="1" spc="5" dirty="0">
                <a:latin typeface="Times New Roman"/>
                <a:cs typeface="Times New Roman"/>
              </a:rPr>
              <a:t> </a:t>
            </a:r>
            <a:r>
              <a:rPr lang="en-US" sz="1300" b="1" spc="-5" dirty="0">
                <a:latin typeface="Times New Roman"/>
                <a:cs typeface="Times New Roman"/>
              </a:rPr>
              <a:t>Properties</a:t>
            </a:r>
            <a:endParaRPr lang="en-US" sz="13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09186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267200"/>
            <a:ext cx="8229600" cy="2133600"/>
          </a:xfrm>
        </p:spPr>
        <p:txBody>
          <a:bodyPr>
            <a:normAutofit/>
          </a:bodyPr>
          <a:lstStyle/>
          <a:p>
            <a:pPr marL="354965" marR="6350" algn="just"/>
            <a:r>
              <a:rPr lang="en-US" sz="1700" spc="-5" dirty="0" err="1">
                <a:latin typeface="Times New Roman"/>
                <a:cs typeface="Times New Roman"/>
              </a:rPr>
              <a:t>Seperti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bisa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lihat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gambar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diatas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sebelum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menjalankan</a:t>
            </a:r>
            <a:r>
              <a:rPr lang="en-US" sz="1700" spc="-5" dirty="0">
                <a:latin typeface="Times New Roman"/>
                <a:cs typeface="Times New Roman"/>
              </a:rPr>
              <a:t>  program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terdapat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2 </a:t>
            </a:r>
            <a:r>
              <a:rPr lang="en-US" sz="1700" spc="-5" dirty="0" err="1">
                <a:latin typeface="Times New Roman"/>
                <a:cs typeface="Times New Roman"/>
              </a:rPr>
              <a:t>pilihan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spc="2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modifikasi</a:t>
            </a:r>
            <a:r>
              <a:rPr lang="en-US" sz="1700" dirty="0">
                <a:latin typeface="Times New Roman"/>
                <a:cs typeface="Times New Roman"/>
              </a:rPr>
              <a:t>.</a:t>
            </a:r>
          </a:p>
          <a:p>
            <a:pPr marL="584200" marR="5715" indent="-228600" algn="just"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Automaticaly</a:t>
            </a:r>
            <a:r>
              <a:rPr lang="en-US" sz="1700" spc="-5" dirty="0">
                <a:latin typeface="Times New Roman"/>
                <a:cs typeface="Times New Roman"/>
              </a:rPr>
              <a:t> fix file system errors </a:t>
            </a:r>
            <a:r>
              <a:rPr lang="en-US" sz="1700" dirty="0">
                <a:latin typeface="Times New Roman"/>
                <a:cs typeface="Times New Roman"/>
              </a:rPr>
              <a:t>: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men-</a:t>
            </a:r>
            <a:r>
              <a:rPr lang="en-US" sz="1700" spc="-5" dirty="0" err="1">
                <a:latin typeface="Times New Roman"/>
                <a:cs typeface="Times New Roman"/>
              </a:rPr>
              <a:t>cek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pilihan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,  Windows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secara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otomatis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memperbaiki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setiap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5" dirty="0">
                <a:latin typeface="Times New Roman"/>
                <a:cs typeface="Times New Roman"/>
              </a:rPr>
              <a:t> yang  </a:t>
            </a:r>
            <a:r>
              <a:rPr lang="en-US" sz="1700" spc="-5" dirty="0" err="1">
                <a:latin typeface="Times New Roman"/>
                <a:cs typeface="Times New Roman"/>
              </a:rPr>
              <a:t>ditemuinya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584200" marR="5080" indent="-228600" algn="just">
              <a:spcBef>
                <a:spcPts val="100"/>
              </a:spcBef>
              <a:buFont typeface="Symbol"/>
              <a:buChar char=""/>
              <a:tabLst>
                <a:tab pos="584200" algn="l"/>
              </a:tabLst>
            </a:pPr>
            <a:r>
              <a:rPr lang="en-US" sz="1700" spc="-5" dirty="0">
                <a:latin typeface="Times New Roman"/>
                <a:cs typeface="Times New Roman"/>
              </a:rPr>
              <a:t>Scan for and attempt </a:t>
            </a:r>
            <a:r>
              <a:rPr lang="en-US" sz="1700" dirty="0">
                <a:latin typeface="Times New Roman"/>
                <a:cs typeface="Times New Roman"/>
              </a:rPr>
              <a:t>recovery </a:t>
            </a:r>
            <a:r>
              <a:rPr lang="en-US" sz="1700" spc="-5" dirty="0">
                <a:latin typeface="Times New Roman"/>
                <a:cs typeface="Times New Roman"/>
              </a:rPr>
              <a:t>for bad sectors </a:t>
            </a:r>
            <a:r>
              <a:rPr lang="en-US" sz="1700" dirty="0">
                <a:latin typeface="Times New Roman"/>
                <a:cs typeface="Times New Roman"/>
              </a:rPr>
              <a:t>: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men-</a:t>
            </a:r>
            <a:r>
              <a:rPr lang="en-US" sz="1700" spc="-5" dirty="0" err="1">
                <a:latin typeface="Times New Roman"/>
                <a:cs typeface="Times New Roman"/>
              </a:rPr>
              <a:t>cek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pilihan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selain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memeriksa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file </a:t>
            </a:r>
            <a:r>
              <a:rPr lang="en-US" sz="1700" spc="-5" dirty="0" err="1">
                <a:latin typeface="Times New Roman"/>
                <a:cs typeface="Times New Roman"/>
              </a:rPr>
              <a:t>dan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direktori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drive </a:t>
            </a:r>
            <a:r>
              <a:rPr lang="en-US" sz="1700" spc="-5" dirty="0">
                <a:latin typeface="Times New Roman"/>
                <a:cs typeface="Times New Roman"/>
              </a:rPr>
              <a:t>yang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pilih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adanya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dirty="0">
                <a:latin typeface="Times New Roman"/>
                <a:cs typeface="Times New Roman"/>
              </a:rPr>
              <a:t>Windows pun </a:t>
            </a:r>
            <a:r>
              <a:rPr lang="en-US" sz="1700" spc="-5" dirty="0" err="1">
                <a:latin typeface="Times New Roman"/>
                <a:cs typeface="Times New Roman"/>
              </a:rPr>
              <a:t>memeriksa</a:t>
            </a:r>
            <a:r>
              <a:rPr lang="en-US" sz="1700" spc="-5" dirty="0">
                <a:latin typeface="Times New Roman"/>
                <a:cs typeface="Times New Roman"/>
              </a:rPr>
              <a:t> drive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adanya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kerusakan</a:t>
            </a:r>
            <a:r>
              <a:rPr lang="en-US" sz="1700" spc="-4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fisik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object 39"/>
          <p:cNvSpPr/>
          <p:nvPr/>
        </p:nvSpPr>
        <p:spPr>
          <a:xfrm>
            <a:off x="2819400" y="1295400"/>
            <a:ext cx="3505200" cy="251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3124200" y="3822412"/>
            <a:ext cx="28956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300" spc="-5" dirty="0" err="1">
                <a:latin typeface="Times New Roman"/>
                <a:cs typeface="Times New Roman"/>
              </a:rPr>
              <a:t>Gambar</a:t>
            </a:r>
            <a:r>
              <a:rPr lang="en-US" sz="1300" spc="-5" dirty="0">
                <a:latin typeface="Times New Roman"/>
                <a:cs typeface="Times New Roman"/>
              </a:rPr>
              <a:t> </a:t>
            </a:r>
            <a:r>
              <a:rPr lang="en-US" sz="1300" dirty="0">
                <a:latin typeface="Times New Roman"/>
                <a:cs typeface="Times New Roman"/>
              </a:rPr>
              <a:t>11. Dialog Box </a:t>
            </a:r>
            <a:r>
              <a:rPr lang="en-US" sz="1300" spc="-5" dirty="0" err="1">
                <a:latin typeface="Times New Roman"/>
                <a:cs typeface="Times New Roman"/>
              </a:rPr>
              <a:t>dari</a:t>
            </a:r>
            <a:r>
              <a:rPr lang="en-US" sz="1300" spc="-5" dirty="0">
                <a:latin typeface="Times New Roman"/>
                <a:cs typeface="Times New Roman"/>
              </a:rPr>
              <a:t> Check</a:t>
            </a:r>
            <a:r>
              <a:rPr lang="en-US" sz="1300" spc="-30" dirty="0">
                <a:latin typeface="Times New Roman"/>
                <a:cs typeface="Times New Roman"/>
              </a:rPr>
              <a:t> </a:t>
            </a:r>
            <a:r>
              <a:rPr lang="en-US" sz="1300" spc="-5" dirty="0">
                <a:latin typeface="Times New Roman"/>
                <a:cs typeface="Times New Roman"/>
              </a:rPr>
              <a:t>Disk</a:t>
            </a:r>
            <a:endParaRPr lang="en-US" sz="13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8893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4038600" cy="5394960"/>
          </a:xfrm>
        </p:spPr>
        <p:txBody>
          <a:bodyPr>
            <a:normAutofit lnSpcReduction="10000"/>
          </a:bodyPr>
          <a:lstStyle/>
          <a:p>
            <a:pPr marL="231775" lvl="1" indent="-219075">
              <a:spcBef>
                <a:spcPts val="600"/>
              </a:spcBef>
            </a:pPr>
            <a:r>
              <a:rPr lang="en-US" sz="1800" b="1" spc="-5" dirty="0">
                <a:latin typeface="Times New Roman"/>
                <a:cs typeface="Times New Roman"/>
              </a:rPr>
              <a:t>Men-Defrag </a:t>
            </a:r>
            <a:r>
              <a:rPr lang="en-US" sz="1800" b="1" spc="-5" dirty="0" err="1">
                <a:latin typeface="Times New Roman"/>
                <a:cs typeface="Times New Roman"/>
              </a:rPr>
              <a:t>Hardisk</a:t>
            </a:r>
            <a:r>
              <a:rPr lang="en-US" sz="1800" b="1" spc="-25" dirty="0">
                <a:latin typeface="Times New Roman"/>
                <a:cs typeface="Times New Roman"/>
              </a:rPr>
              <a:t> </a:t>
            </a:r>
            <a:r>
              <a:rPr lang="en-US" sz="1800" b="1" spc="-5" dirty="0" err="1">
                <a:latin typeface="Times New Roman"/>
                <a:cs typeface="Times New Roman"/>
              </a:rPr>
              <a:t>Anda</a:t>
            </a:r>
            <a:endParaRPr lang="en-US" sz="1800" dirty="0">
              <a:latin typeface="Times New Roman"/>
              <a:cs typeface="Times New Roman"/>
            </a:endParaRPr>
          </a:p>
          <a:p>
            <a:pPr lvl="1">
              <a:spcBef>
                <a:spcPts val="0"/>
              </a:spcBef>
              <a:buFont typeface="Times New Roman"/>
              <a:buAutoNum type="arabicPeriod" startAt="17"/>
            </a:pPr>
            <a:endParaRPr lang="en-US" sz="1600" dirty="0">
              <a:latin typeface="Times New Roman"/>
              <a:cs typeface="Times New Roman"/>
            </a:endParaRPr>
          </a:p>
          <a:p>
            <a:pPr marL="354965" marR="5715">
              <a:spcBef>
                <a:spcPts val="0"/>
              </a:spcBef>
            </a:pPr>
            <a:r>
              <a:rPr lang="en-US" sz="1600" spc="-5" dirty="0" err="1">
                <a:latin typeface="Times New Roman"/>
                <a:cs typeface="Times New Roman"/>
              </a:rPr>
              <a:t>Secara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normal, </a:t>
            </a:r>
            <a:r>
              <a:rPr lang="en-US" sz="1600" spc="-5" dirty="0" err="1">
                <a:latin typeface="Times New Roman"/>
                <a:cs typeface="Times New Roman"/>
              </a:rPr>
              <a:t>komputer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menyimpan</a:t>
            </a:r>
            <a:r>
              <a:rPr lang="en-US" sz="1600" spc="-5" dirty="0">
                <a:latin typeface="Times New Roman"/>
                <a:cs typeface="Times New Roman"/>
              </a:rPr>
              <a:t> data </a:t>
            </a:r>
            <a:r>
              <a:rPr lang="en-US" sz="1600" dirty="0" err="1">
                <a:latin typeface="Times New Roman"/>
                <a:cs typeface="Times New Roman"/>
              </a:rPr>
              <a:t>pada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hardisk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secara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kontinu</a:t>
            </a:r>
            <a:r>
              <a:rPr lang="en-US" sz="1600" dirty="0">
                <a:latin typeface="Times New Roman"/>
                <a:cs typeface="Times New Roman"/>
              </a:rPr>
              <a:t>.  </a:t>
            </a:r>
            <a:r>
              <a:rPr lang="en-US" sz="1600" spc="-5" dirty="0">
                <a:latin typeface="Times New Roman"/>
                <a:cs typeface="Times New Roman"/>
              </a:rPr>
              <a:t>Akan </a:t>
            </a:r>
            <a:r>
              <a:rPr lang="en-US" sz="1600" spc="-5" dirty="0" err="1">
                <a:latin typeface="Times New Roman"/>
                <a:cs typeface="Times New Roman"/>
              </a:rPr>
              <a:t>tetapi</a:t>
            </a:r>
            <a:r>
              <a:rPr lang="en-US" sz="1600" spc="-5" dirty="0">
                <a:latin typeface="Times New Roman"/>
                <a:cs typeface="Times New Roman"/>
              </a:rPr>
              <a:t>, </a:t>
            </a:r>
            <a:r>
              <a:rPr lang="en-US" sz="1600" dirty="0" err="1">
                <a:latin typeface="Times New Roman"/>
                <a:cs typeface="Times New Roman"/>
              </a:rPr>
              <a:t>pada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keadaan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tertentu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komputer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menyimpan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data </a:t>
            </a:r>
            <a:r>
              <a:rPr lang="en-US" sz="1600" dirty="0" err="1">
                <a:latin typeface="Times New Roman"/>
                <a:cs typeface="Times New Roman"/>
              </a:rPr>
              <a:t>tersebut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secara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terpecah-pecah</a:t>
            </a:r>
            <a:r>
              <a:rPr lang="en-US" sz="1600" spc="-5" dirty="0">
                <a:latin typeface="Times New Roman"/>
                <a:cs typeface="Times New Roman"/>
              </a:rPr>
              <a:t>. </a:t>
            </a:r>
            <a:r>
              <a:rPr lang="en-US" sz="1600" spc="-5" dirty="0" err="1">
                <a:latin typeface="Times New Roman"/>
                <a:cs typeface="Times New Roman"/>
              </a:rPr>
              <a:t>Dalam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keadaan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seperti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ini</a:t>
            </a:r>
            <a:r>
              <a:rPr lang="en-US" sz="1600" dirty="0">
                <a:latin typeface="Times New Roman"/>
                <a:cs typeface="Times New Roman"/>
              </a:rPr>
              <a:t>, </a:t>
            </a:r>
            <a:r>
              <a:rPr lang="en-US" sz="1600" spc="-5" dirty="0" err="1">
                <a:latin typeface="Times New Roman"/>
                <a:cs typeface="Times New Roman"/>
              </a:rPr>
              <a:t>komputer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akan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membutuhkan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waktu</a:t>
            </a:r>
            <a:r>
              <a:rPr lang="en-US" sz="1600" spc="-5" dirty="0">
                <a:latin typeface="Times New Roman"/>
                <a:cs typeface="Times New Roman"/>
              </a:rPr>
              <a:t> yang </a:t>
            </a:r>
            <a:r>
              <a:rPr lang="en-US" sz="1600" spc="-5" dirty="0" err="1">
                <a:latin typeface="Times New Roman"/>
                <a:cs typeface="Times New Roman"/>
              </a:rPr>
              <a:t>lebih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lama </a:t>
            </a:r>
            <a:r>
              <a:rPr lang="en-US" sz="1600" dirty="0" err="1">
                <a:latin typeface="Times New Roman"/>
                <a:cs typeface="Times New Roman"/>
              </a:rPr>
              <a:t>untuk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membaca</a:t>
            </a:r>
            <a:r>
              <a:rPr lang="en-US" sz="1600" spc="-5" dirty="0">
                <a:latin typeface="Times New Roman"/>
                <a:cs typeface="Times New Roman"/>
              </a:rPr>
              <a:t> data </a:t>
            </a:r>
            <a:r>
              <a:rPr lang="en-US" sz="1600" dirty="0" err="1">
                <a:latin typeface="Times New Roman"/>
                <a:cs typeface="Times New Roman"/>
              </a:rPr>
              <a:t>dari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hardisk</a:t>
            </a:r>
            <a:r>
              <a:rPr lang="en-US" sz="1600" dirty="0">
                <a:latin typeface="Times New Roman"/>
                <a:cs typeface="Times New Roman"/>
              </a:rPr>
              <a:t>.  </a:t>
            </a:r>
            <a:r>
              <a:rPr lang="en-US" sz="1600" spc="-5" dirty="0" err="1">
                <a:latin typeface="Times New Roman"/>
                <a:cs typeface="Times New Roman"/>
              </a:rPr>
              <a:t>Untuk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memnyatukan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data </a:t>
            </a:r>
            <a:r>
              <a:rPr lang="en-US" sz="1600" spc="-5" dirty="0">
                <a:latin typeface="Times New Roman"/>
                <a:cs typeface="Times New Roman"/>
              </a:rPr>
              <a:t>yang </a:t>
            </a:r>
            <a:r>
              <a:rPr lang="en-US" sz="1600" spc="-5" dirty="0" err="1">
                <a:latin typeface="Times New Roman"/>
                <a:cs typeface="Times New Roman"/>
              </a:rPr>
              <a:t>terpecah-pecah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menjadi</a:t>
            </a:r>
            <a:r>
              <a:rPr lang="en-US" sz="1600" spc="-5" dirty="0">
                <a:latin typeface="Times New Roman"/>
                <a:cs typeface="Times New Roman"/>
              </a:rPr>
              <a:t> data yang </a:t>
            </a:r>
            <a:r>
              <a:rPr lang="en-US" sz="1600" dirty="0" err="1">
                <a:latin typeface="Times New Roman"/>
                <a:cs typeface="Times New Roman"/>
              </a:rPr>
              <a:t>kontinue</a:t>
            </a:r>
            <a:r>
              <a:rPr lang="en-US" sz="1600" dirty="0">
                <a:latin typeface="Times New Roman"/>
                <a:cs typeface="Times New Roman"/>
              </a:rPr>
              <a:t>,  </a:t>
            </a:r>
            <a:r>
              <a:rPr lang="en-US" sz="1600" spc="-5" dirty="0" err="1">
                <a:latin typeface="Times New Roman"/>
                <a:cs typeface="Times New Roman"/>
              </a:rPr>
              <a:t>digunakanlah</a:t>
            </a:r>
            <a:r>
              <a:rPr lang="en-US" sz="1600" spc="-5" dirty="0">
                <a:latin typeface="Times New Roman"/>
                <a:cs typeface="Times New Roman"/>
              </a:rPr>
              <a:t> program</a:t>
            </a:r>
            <a:r>
              <a:rPr lang="en-US" sz="1600" spc="2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Defragmentasi</a:t>
            </a:r>
            <a:r>
              <a:rPr lang="en-US" sz="1600" spc="-5" dirty="0">
                <a:latin typeface="Times New Roman"/>
                <a:cs typeface="Times New Roman"/>
              </a:rPr>
              <a:t>.</a:t>
            </a:r>
            <a:endParaRPr lang="en-US" sz="1200" dirty="0">
              <a:latin typeface="Times New Roman"/>
              <a:cs typeface="Times New Roman"/>
            </a:endParaRPr>
          </a:p>
          <a:p>
            <a:pPr marL="354965" marR="6350"/>
            <a:r>
              <a:rPr lang="en-US" sz="1600" spc="-5" dirty="0" err="1">
                <a:latin typeface="Times New Roman"/>
                <a:cs typeface="Times New Roman"/>
              </a:rPr>
              <a:t>Langkah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- </a:t>
            </a:r>
            <a:r>
              <a:rPr lang="en-US" sz="1600" spc="-5" dirty="0" err="1">
                <a:latin typeface="Times New Roman"/>
                <a:cs typeface="Times New Roman"/>
              </a:rPr>
              <a:t>langkah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untuk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mengoperasikan</a:t>
            </a:r>
            <a:r>
              <a:rPr lang="en-US" sz="1600" spc="-5" dirty="0">
                <a:latin typeface="Times New Roman"/>
                <a:cs typeface="Times New Roman"/>
              </a:rPr>
              <a:t> program </a:t>
            </a:r>
            <a:r>
              <a:rPr lang="en-US" sz="1600" spc="-5" dirty="0" err="1">
                <a:latin typeface="Times New Roman"/>
                <a:cs typeface="Times New Roman"/>
              </a:rPr>
              <a:t>Defragmentasi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pada</a:t>
            </a:r>
            <a:r>
              <a:rPr lang="en-US" sz="1600" dirty="0">
                <a:latin typeface="Times New Roman"/>
                <a:cs typeface="Times New Roman"/>
              </a:rPr>
              <a:t>  Windows </a:t>
            </a:r>
            <a:r>
              <a:rPr lang="en-US" sz="1600" spc="-5" dirty="0" err="1">
                <a:latin typeface="Times New Roman"/>
                <a:cs typeface="Times New Roman"/>
              </a:rPr>
              <a:t>ialah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sebagai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berikut</a:t>
            </a:r>
            <a:r>
              <a:rPr lang="en-US" sz="1600" spc="-5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:</a:t>
            </a:r>
          </a:p>
          <a:p>
            <a:pPr marL="584200" marR="6985" lvl="2">
              <a:buFont typeface="Symbol"/>
              <a:buChar char=""/>
              <a:tabLst>
                <a:tab pos="584200" algn="l"/>
              </a:tabLst>
            </a:pPr>
            <a:r>
              <a:rPr lang="en-US" sz="1600" spc="-5" dirty="0" err="1">
                <a:latin typeface="Times New Roman"/>
                <a:cs typeface="Times New Roman"/>
              </a:rPr>
              <a:t>Pilihlah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bagian</a:t>
            </a:r>
            <a:r>
              <a:rPr lang="en-US" sz="1600" spc="-5" dirty="0">
                <a:latin typeface="Times New Roman"/>
                <a:cs typeface="Times New Roman"/>
              </a:rPr>
              <a:t> Tools </a:t>
            </a:r>
            <a:r>
              <a:rPr lang="en-US" sz="1600" dirty="0" err="1">
                <a:latin typeface="Times New Roman"/>
                <a:cs typeface="Times New Roman"/>
              </a:rPr>
              <a:t>dari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>
                <a:latin typeface="Times New Roman"/>
                <a:cs typeface="Times New Roman"/>
              </a:rPr>
              <a:t>Drive Properties </a:t>
            </a:r>
            <a:r>
              <a:rPr lang="en-US" sz="1600" dirty="0" err="1">
                <a:latin typeface="Times New Roman"/>
                <a:cs typeface="Times New Roman"/>
              </a:rPr>
              <a:t>anda</a:t>
            </a:r>
            <a:r>
              <a:rPr lang="en-US" sz="1600" dirty="0">
                <a:latin typeface="Times New Roman"/>
                <a:cs typeface="Times New Roman"/>
              </a:rPr>
              <a:t>. </a:t>
            </a:r>
            <a:r>
              <a:rPr lang="en-US" sz="1600" spc="-5" dirty="0" err="1">
                <a:latin typeface="Times New Roman"/>
                <a:cs typeface="Times New Roman"/>
              </a:rPr>
              <a:t>Klik</a:t>
            </a:r>
            <a:r>
              <a:rPr lang="en-US" sz="1600" spc="-5" dirty="0">
                <a:latin typeface="Times New Roman"/>
                <a:cs typeface="Times New Roman"/>
              </a:rPr>
              <a:t> “Defragment  Now” </a:t>
            </a:r>
            <a:r>
              <a:rPr lang="en-US" sz="1600" dirty="0" err="1">
                <a:latin typeface="Times New Roman"/>
                <a:cs typeface="Times New Roman"/>
              </a:rPr>
              <a:t>pada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bagian</a:t>
            </a:r>
            <a:r>
              <a:rPr lang="en-US" sz="1600" spc="-15" dirty="0">
                <a:latin typeface="Times New Roman"/>
                <a:cs typeface="Times New Roman"/>
              </a:rPr>
              <a:t> </a:t>
            </a:r>
            <a:r>
              <a:rPr lang="en-US" sz="1600" spc="-5" dirty="0">
                <a:latin typeface="Times New Roman"/>
                <a:cs typeface="Times New Roman"/>
              </a:rPr>
              <a:t>Defragmentation.</a:t>
            </a:r>
            <a:endParaRPr lang="en-US" sz="1600" dirty="0">
              <a:latin typeface="Times New Roman"/>
              <a:cs typeface="Times New Roman"/>
            </a:endParaRPr>
          </a:p>
          <a:p>
            <a:pPr marL="584200" lvl="2">
              <a:buFont typeface="Symbol"/>
              <a:buChar char=""/>
              <a:tabLst>
                <a:tab pos="584200" algn="l"/>
              </a:tabLst>
            </a:pPr>
            <a:r>
              <a:rPr lang="en-US" sz="1600" spc="-5" dirty="0" err="1">
                <a:latin typeface="Times New Roman"/>
                <a:cs typeface="Times New Roman"/>
              </a:rPr>
              <a:t>Apabila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itu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telah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dilakukan</a:t>
            </a:r>
            <a:r>
              <a:rPr lang="en-US" sz="1600" spc="-5" dirty="0">
                <a:latin typeface="Times New Roman"/>
                <a:cs typeface="Times New Roman"/>
              </a:rPr>
              <a:t>, </a:t>
            </a:r>
            <a:r>
              <a:rPr lang="en-US" sz="1600" spc="-5" dirty="0" err="1">
                <a:latin typeface="Times New Roman"/>
                <a:cs typeface="Times New Roman"/>
              </a:rPr>
              <a:t>akan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muncul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dialog box </a:t>
            </a:r>
            <a:r>
              <a:rPr lang="en-US" sz="1600" spc="-5" dirty="0" err="1">
                <a:latin typeface="Times New Roman"/>
                <a:cs typeface="Times New Roman"/>
              </a:rPr>
              <a:t>seperti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gambar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disamping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ini</a:t>
            </a:r>
            <a:r>
              <a:rPr lang="en-US" sz="1600" spc="9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:</a:t>
            </a:r>
          </a:p>
          <a:p>
            <a:endParaRPr lang="en-US" dirty="0"/>
          </a:p>
        </p:txBody>
      </p:sp>
      <p:sp>
        <p:nvSpPr>
          <p:cNvPr id="4" name="object 39"/>
          <p:cNvSpPr/>
          <p:nvPr/>
        </p:nvSpPr>
        <p:spPr>
          <a:xfrm>
            <a:off x="4451605" y="1371600"/>
            <a:ext cx="4463795" cy="32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876800" y="4648200"/>
            <a:ext cx="35814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>
              <a:lnSpc>
                <a:spcPct val="100000"/>
              </a:lnSpc>
            </a:pPr>
            <a:r>
              <a:rPr lang="en-US" sz="1300" b="1" spc="-5" dirty="0" err="1">
                <a:latin typeface="Times New Roman"/>
                <a:cs typeface="Times New Roman"/>
              </a:rPr>
              <a:t>Gambar</a:t>
            </a:r>
            <a:r>
              <a:rPr lang="en-US" sz="1300" b="1" spc="-5" dirty="0">
                <a:latin typeface="Times New Roman"/>
                <a:cs typeface="Times New Roman"/>
              </a:rPr>
              <a:t> </a:t>
            </a:r>
            <a:r>
              <a:rPr lang="en-US" sz="1300" b="1" dirty="0">
                <a:latin typeface="Times New Roman"/>
                <a:cs typeface="Times New Roman"/>
              </a:rPr>
              <a:t>12. Dialog box </a:t>
            </a:r>
            <a:r>
              <a:rPr lang="en-US" sz="1300" b="1" spc="-5" dirty="0" err="1">
                <a:latin typeface="Times New Roman"/>
                <a:cs typeface="Times New Roman"/>
              </a:rPr>
              <a:t>dari</a:t>
            </a:r>
            <a:r>
              <a:rPr lang="en-US" sz="1300" b="1" spc="-5" dirty="0">
                <a:latin typeface="Times New Roman"/>
                <a:cs typeface="Times New Roman"/>
              </a:rPr>
              <a:t> Disk</a:t>
            </a:r>
            <a:r>
              <a:rPr lang="en-US" sz="1300" b="1" spc="-20" dirty="0">
                <a:latin typeface="Times New Roman"/>
                <a:cs typeface="Times New Roman"/>
              </a:rPr>
              <a:t> </a:t>
            </a:r>
            <a:r>
              <a:rPr lang="en-US" sz="1300" b="1" spc="-5" dirty="0">
                <a:latin typeface="Times New Roman"/>
                <a:cs typeface="Times New Roman"/>
              </a:rPr>
              <a:t>Defragmenter</a:t>
            </a:r>
            <a:endParaRPr lang="en-US" sz="13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60231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4724400"/>
          </a:xfrm>
        </p:spPr>
        <p:txBody>
          <a:bodyPr>
            <a:normAutofit fontScale="55000" lnSpcReduction="20000"/>
          </a:bodyPr>
          <a:lstStyle/>
          <a:p>
            <a:pPr marL="231775" indent="-231775">
              <a:lnSpc>
                <a:spcPct val="100000"/>
              </a:lnSpc>
              <a:spcBef>
                <a:spcPts val="0"/>
              </a:spcBef>
            </a:pPr>
            <a:r>
              <a:rPr lang="en-US" sz="2800" spc="-5" dirty="0" err="1">
                <a:latin typeface="Times New Roman"/>
                <a:cs typeface="Times New Roman"/>
              </a:rPr>
              <a:t>Pilihlah</a:t>
            </a:r>
            <a:r>
              <a:rPr lang="en-US" sz="2800" spc="-5" dirty="0">
                <a:latin typeface="Times New Roman"/>
                <a:cs typeface="Times New Roman"/>
              </a:rPr>
              <a:t> drive </a:t>
            </a:r>
            <a:r>
              <a:rPr lang="en-US" sz="2800" spc="-5" dirty="0" err="1">
                <a:latin typeface="Times New Roman"/>
                <a:cs typeface="Times New Roman"/>
              </a:rPr>
              <a:t>hardisk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spc="-5" dirty="0" err="1">
                <a:latin typeface="Times New Roman"/>
                <a:cs typeface="Times New Roman"/>
              </a:rPr>
              <a:t>ingin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55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defrag.</a:t>
            </a:r>
            <a:endParaRPr lang="en-US" sz="2800" dirty="0">
              <a:latin typeface="Times New Roman"/>
              <a:cs typeface="Times New Roma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 dirty="0">
              <a:latin typeface="Times New Roman"/>
              <a:cs typeface="Times New Roman"/>
            </a:endParaRPr>
          </a:p>
          <a:p>
            <a:pPr marL="463550" indent="-231775">
              <a:lnSpc>
                <a:spcPct val="120000"/>
              </a:lnSpc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Klik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lah</a:t>
            </a:r>
            <a:r>
              <a:rPr lang="en-US" sz="2800" spc="-4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“Defragment”.</a:t>
            </a:r>
            <a:endParaRPr lang="en-US" sz="2800" dirty="0">
              <a:latin typeface="Times New Roman"/>
              <a:cs typeface="Times New Roman"/>
            </a:endParaRPr>
          </a:p>
          <a:p>
            <a:pPr marL="463550" marR="5715" indent="-231775">
              <a:lnSpc>
                <a:spcPct val="120000"/>
              </a:lnSpc>
              <a:spcBef>
                <a:spcPts val="125"/>
              </a:spcBef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Apabila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kita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lihat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gambar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diatas</a:t>
            </a:r>
            <a:r>
              <a:rPr lang="en-US" sz="2800" spc="-5" dirty="0">
                <a:latin typeface="Times New Roman"/>
                <a:cs typeface="Times New Roman"/>
              </a:rPr>
              <a:t>, </a:t>
            </a:r>
            <a:r>
              <a:rPr lang="en-US" sz="2800" spc="-5" dirty="0" err="1">
                <a:latin typeface="Times New Roman"/>
                <a:cs typeface="Times New Roman"/>
              </a:rPr>
              <a:t>terdapat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tombol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“Analyze” </a:t>
            </a:r>
            <a:r>
              <a:rPr lang="en-US" sz="2800" spc="-5" dirty="0" err="1">
                <a:latin typeface="Times New Roman"/>
                <a:cs typeface="Times New Roman"/>
              </a:rPr>
              <a:t>dan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tombol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>
                <a:latin typeface="Times New Roman"/>
                <a:cs typeface="Times New Roman"/>
              </a:rPr>
              <a:t>“Defragment”.</a:t>
            </a:r>
            <a:endParaRPr lang="en-US" sz="2800" dirty="0">
              <a:latin typeface="Times New Roman"/>
              <a:cs typeface="Times New Roman"/>
            </a:endParaRPr>
          </a:p>
          <a:p>
            <a:pPr marL="463550" marR="7620" indent="-231775">
              <a:lnSpc>
                <a:spcPct val="120000"/>
              </a:lnSpc>
              <a:spcBef>
                <a:spcPts val="105"/>
              </a:spcBef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Tombol</a:t>
            </a:r>
            <a:r>
              <a:rPr lang="en-US" sz="2800" spc="-5" dirty="0">
                <a:latin typeface="Times New Roman"/>
                <a:cs typeface="Times New Roman"/>
              </a:rPr>
              <a:t> “Analyze” </a:t>
            </a:r>
            <a:r>
              <a:rPr lang="en-US" sz="2800" spc="-5" dirty="0" err="1">
                <a:latin typeface="Times New Roman"/>
                <a:cs typeface="Times New Roman"/>
              </a:rPr>
              <a:t>digunakan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melihat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keadaan</a:t>
            </a:r>
            <a:r>
              <a:rPr lang="en-US" sz="2800" spc="-5" dirty="0">
                <a:latin typeface="Times New Roman"/>
                <a:cs typeface="Times New Roman"/>
              </a:rPr>
              <a:t> data </a:t>
            </a:r>
            <a:r>
              <a:rPr lang="en-US" sz="2800" dirty="0" err="1">
                <a:latin typeface="Times New Roman"/>
                <a:cs typeface="Times New Roman"/>
              </a:rPr>
              <a:t>pada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hardisk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tanpa</a:t>
            </a:r>
            <a:r>
              <a:rPr lang="en-US" sz="2800" spc="-1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mendefragnya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463550" marR="6985" indent="-231775">
              <a:lnSpc>
                <a:spcPct val="120000"/>
              </a:lnSpc>
              <a:spcBef>
                <a:spcPts val="800"/>
              </a:spcBef>
              <a:buFont typeface="Symbol"/>
              <a:buChar char=""/>
            </a:pPr>
            <a:r>
              <a:rPr lang="en-US" sz="2800" spc="-5" dirty="0">
                <a:latin typeface="Times New Roman"/>
                <a:cs typeface="Times New Roman"/>
              </a:rPr>
              <a:t>Dan </a:t>
            </a:r>
            <a:r>
              <a:rPr lang="en-US" sz="2800" dirty="0" err="1">
                <a:latin typeface="Times New Roman"/>
                <a:cs typeface="Times New Roman"/>
              </a:rPr>
              <a:t>tombol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“Defragment” </a:t>
            </a:r>
            <a:r>
              <a:rPr lang="en-US" sz="2800" spc="-5" dirty="0" err="1">
                <a:latin typeface="Times New Roman"/>
                <a:cs typeface="Times New Roman"/>
              </a:rPr>
              <a:t>digunakan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melihat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keadaan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data </a:t>
            </a:r>
            <a:r>
              <a:rPr lang="en-US" sz="2800" dirty="0" err="1">
                <a:latin typeface="Times New Roman"/>
                <a:cs typeface="Times New Roman"/>
              </a:rPr>
              <a:t>pada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hardisk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, </a:t>
            </a:r>
            <a:r>
              <a:rPr lang="en-US" sz="2800" spc="-5" dirty="0" err="1">
                <a:latin typeface="Times New Roman"/>
                <a:cs typeface="Times New Roman"/>
              </a:rPr>
              <a:t>lalu</a:t>
            </a:r>
            <a:r>
              <a:rPr lang="en-US" sz="2800" spc="1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mendefragnya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800" dirty="0">
              <a:latin typeface="Times New Roman"/>
              <a:cs typeface="Times New Roman"/>
            </a:endParaRPr>
          </a:p>
          <a:p>
            <a:pPr marL="12700">
              <a:lnSpc>
                <a:spcPct val="120000"/>
              </a:lnSpc>
              <a:spcBef>
                <a:spcPts val="800"/>
              </a:spcBef>
            </a:pPr>
            <a:r>
              <a:rPr lang="en-US" sz="2800" b="1" spc="-5" dirty="0" err="1">
                <a:latin typeface="Times New Roman"/>
                <a:cs typeface="Times New Roman"/>
              </a:rPr>
              <a:t>Mempebesar</a:t>
            </a:r>
            <a:r>
              <a:rPr lang="en-US" sz="2800" b="1" spc="-5" dirty="0">
                <a:latin typeface="Times New Roman"/>
                <a:cs typeface="Times New Roman"/>
              </a:rPr>
              <a:t> </a:t>
            </a:r>
            <a:r>
              <a:rPr lang="en-US" sz="2800" b="1" spc="-5" dirty="0" err="1">
                <a:latin typeface="Times New Roman"/>
                <a:cs typeface="Times New Roman"/>
              </a:rPr>
              <a:t>Ruang</a:t>
            </a:r>
            <a:r>
              <a:rPr lang="en-US" sz="2800" b="1" spc="-5" dirty="0">
                <a:latin typeface="Times New Roman"/>
                <a:cs typeface="Times New Roman"/>
              </a:rPr>
              <a:t> </a:t>
            </a:r>
            <a:r>
              <a:rPr lang="en-US" sz="2800" b="1" dirty="0" err="1">
                <a:latin typeface="Times New Roman"/>
                <a:cs typeface="Times New Roman"/>
              </a:rPr>
              <a:t>Kosong</a:t>
            </a:r>
            <a:r>
              <a:rPr lang="en-US" sz="2800" b="1" dirty="0">
                <a:latin typeface="Times New Roman"/>
                <a:cs typeface="Times New Roman"/>
              </a:rPr>
              <a:t> </a:t>
            </a:r>
            <a:r>
              <a:rPr lang="en-US" sz="2800" b="1" dirty="0" err="1">
                <a:latin typeface="Times New Roman"/>
                <a:cs typeface="Times New Roman"/>
              </a:rPr>
              <a:t>pada</a:t>
            </a:r>
            <a:r>
              <a:rPr lang="en-US" sz="2800" b="1" dirty="0">
                <a:latin typeface="Times New Roman"/>
                <a:cs typeface="Times New Roman"/>
              </a:rPr>
              <a:t> </a:t>
            </a:r>
            <a:r>
              <a:rPr lang="en-US" sz="2800" b="1" spc="-5" dirty="0" err="1">
                <a:latin typeface="Times New Roman"/>
                <a:cs typeface="Times New Roman"/>
              </a:rPr>
              <a:t>Hardisk</a:t>
            </a:r>
            <a:r>
              <a:rPr lang="en-US" sz="2800" b="1" spc="-10" dirty="0">
                <a:latin typeface="Times New Roman"/>
                <a:cs typeface="Times New Roman"/>
              </a:rPr>
              <a:t> </a:t>
            </a:r>
            <a:r>
              <a:rPr lang="en-US" sz="2800" b="1" spc="-10" dirty="0" err="1">
                <a:latin typeface="Times New Roman"/>
                <a:cs typeface="Times New Roman"/>
              </a:rPr>
              <a:t>Anda</a:t>
            </a:r>
            <a:endParaRPr lang="en-US" sz="2800" dirty="0">
              <a:latin typeface="Times New Roman"/>
              <a:cs typeface="Times New Roman"/>
            </a:endParaRPr>
          </a:p>
          <a:p>
            <a:pPr marL="463550" marR="5080" indent="-231775" algn="just">
              <a:lnSpc>
                <a:spcPct val="120000"/>
              </a:lnSpc>
            </a:pPr>
            <a:r>
              <a:rPr lang="en-US" sz="2800" spc="-5" dirty="0" err="1">
                <a:latin typeface="Times New Roman"/>
                <a:cs typeface="Times New Roman"/>
              </a:rPr>
              <a:t>Ketika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bekerja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dengan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menggunakan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sebuah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program </a:t>
            </a:r>
            <a:r>
              <a:rPr lang="en-US" sz="2800" spc="-5" dirty="0" err="1">
                <a:latin typeface="Times New Roman"/>
                <a:cs typeface="Times New Roman"/>
              </a:rPr>
              <a:t>pada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Windows,  </a:t>
            </a:r>
            <a:r>
              <a:rPr lang="en-US" sz="2800" spc="-5" dirty="0" err="1">
                <a:latin typeface="Times New Roman"/>
                <a:cs typeface="Times New Roman"/>
              </a:rPr>
              <a:t>terkadang</a:t>
            </a:r>
            <a:r>
              <a:rPr lang="en-US" sz="2800" spc="-5" dirty="0">
                <a:latin typeface="Times New Roman"/>
                <a:cs typeface="Times New Roman"/>
              </a:rPr>
              <a:t> program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membuat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file-file </a:t>
            </a:r>
            <a:r>
              <a:rPr lang="en-US" sz="2800" spc="-5" dirty="0">
                <a:latin typeface="Times New Roman"/>
                <a:cs typeface="Times New Roman"/>
              </a:rPr>
              <a:t>yang </a:t>
            </a:r>
            <a:r>
              <a:rPr lang="en-US" sz="2800" spc="-5" dirty="0" err="1">
                <a:latin typeface="Times New Roman"/>
                <a:cs typeface="Times New Roman"/>
              </a:rPr>
              <a:t>tidak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diperlukan</a:t>
            </a:r>
            <a:r>
              <a:rPr lang="en-US" sz="2800" spc="-5" dirty="0">
                <a:latin typeface="Times New Roman"/>
                <a:cs typeface="Times New Roman"/>
              </a:rPr>
              <a:t>.  </a:t>
            </a:r>
            <a:r>
              <a:rPr lang="en-US" sz="2800" spc="-5" dirty="0" err="1">
                <a:latin typeface="Times New Roman"/>
                <a:cs typeface="Times New Roman"/>
              </a:rPr>
              <a:t>Apabila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bekerja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untuk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waktu</a:t>
            </a:r>
            <a:r>
              <a:rPr lang="en-US" sz="2800" spc="-5" dirty="0">
                <a:latin typeface="Times New Roman"/>
                <a:cs typeface="Times New Roman"/>
              </a:rPr>
              <a:t> yang </a:t>
            </a:r>
            <a:r>
              <a:rPr lang="en-US" sz="2800" dirty="0">
                <a:latin typeface="Times New Roman"/>
                <a:cs typeface="Times New Roman"/>
              </a:rPr>
              <a:t>lama, </a:t>
            </a:r>
            <a:r>
              <a:rPr lang="en-US" sz="2800" spc="-5" dirty="0" err="1">
                <a:latin typeface="Times New Roman"/>
                <a:cs typeface="Times New Roman"/>
              </a:rPr>
              <a:t>tentu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saja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jumlah</a:t>
            </a:r>
            <a:r>
              <a:rPr lang="en-US" sz="2800" spc="-5" dirty="0">
                <a:latin typeface="Times New Roman"/>
                <a:cs typeface="Times New Roman"/>
              </a:rPr>
              <a:t> file  yang </a:t>
            </a:r>
            <a:r>
              <a:rPr lang="en-US" sz="2800" spc="-5" dirty="0" err="1">
                <a:latin typeface="Times New Roman"/>
                <a:cs typeface="Times New Roman"/>
              </a:rPr>
              <a:t>tidak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diperlukan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ini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semakin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banyak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jumlahnya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menghabiskan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kapasitas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dari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hardisk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anda</a:t>
            </a:r>
            <a:r>
              <a:rPr lang="en-US" sz="2800" dirty="0">
                <a:latin typeface="Times New Roman"/>
                <a:cs typeface="Times New Roman"/>
              </a:rPr>
              <a:t>. </a:t>
            </a:r>
            <a:r>
              <a:rPr lang="en-US" sz="2800" spc="-5" dirty="0" err="1">
                <a:latin typeface="Times New Roman"/>
                <a:cs typeface="Times New Roman"/>
              </a:rPr>
              <a:t>Untuk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mengatasi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hal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ini</a:t>
            </a:r>
            <a:r>
              <a:rPr lang="en-US" sz="2800" dirty="0">
                <a:latin typeface="Times New Roman"/>
                <a:cs typeface="Times New Roman"/>
              </a:rPr>
              <a:t>, Windows </a:t>
            </a:r>
            <a:r>
              <a:rPr lang="en-US" sz="2800" spc="-5" dirty="0" err="1">
                <a:latin typeface="Times New Roman"/>
                <a:cs typeface="Times New Roman"/>
              </a:rPr>
              <a:t>menyediakan</a:t>
            </a:r>
            <a:r>
              <a:rPr lang="en-US" sz="2800" spc="-5" dirty="0">
                <a:latin typeface="Times New Roman"/>
                <a:cs typeface="Times New Roman"/>
              </a:rPr>
              <a:t>  program “Clean </a:t>
            </a:r>
            <a:r>
              <a:rPr lang="en-US" sz="2800" dirty="0">
                <a:latin typeface="Times New Roman"/>
                <a:cs typeface="Times New Roman"/>
              </a:rPr>
              <a:t>Up” </a:t>
            </a:r>
            <a:r>
              <a:rPr lang="en-US" sz="2800" spc="-5" dirty="0">
                <a:latin typeface="Times New Roman"/>
                <a:cs typeface="Times New Roman"/>
              </a:rPr>
              <a:t>yang </a:t>
            </a:r>
            <a:r>
              <a:rPr lang="en-US" sz="2800" spc="-5" dirty="0" err="1">
                <a:latin typeface="Times New Roman"/>
                <a:cs typeface="Times New Roman"/>
              </a:rPr>
              <a:t>dapat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menghilangkan</a:t>
            </a:r>
            <a:r>
              <a:rPr lang="en-US" sz="2800" spc="-5" dirty="0">
                <a:latin typeface="Times New Roman"/>
                <a:cs typeface="Times New Roman"/>
              </a:rPr>
              <a:t> file-file yang </a:t>
            </a:r>
            <a:r>
              <a:rPr lang="en-US" sz="2800" dirty="0" err="1">
                <a:latin typeface="Times New Roman"/>
                <a:cs typeface="Times New Roman"/>
              </a:rPr>
              <a:t>tidak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diperlukan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tersebut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sehingga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ruang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kosong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pada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hardisk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semakin</a:t>
            </a:r>
            <a:r>
              <a:rPr lang="en-US" sz="2800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besar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  <a:endParaRPr lang="en-US" sz="2400" dirty="0">
              <a:latin typeface="Times New Roman"/>
              <a:cs typeface="Times New Roman"/>
            </a:endParaRPr>
          </a:p>
          <a:p>
            <a:pPr marL="126364">
              <a:lnSpc>
                <a:spcPct val="120000"/>
              </a:lnSpc>
            </a:pPr>
            <a:r>
              <a:rPr lang="en-US" sz="2800" spc="-5" dirty="0" err="1">
                <a:latin typeface="Times New Roman"/>
                <a:cs typeface="Times New Roman"/>
              </a:rPr>
              <a:t>Langkah-langkahnya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ialah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sebagai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berikut</a:t>
            </a:r>
            <a:r>
              <a:rPr lang="en-US" sz="2800" spc="-15" dirty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:</a:t>
            </a:r>
          </a:p>
          <a:p>
            <a:pPr marL="573088" indent="-228600">
              <a:lnSpc>
                <a:spcPct val="120000"/>
              </a:lnSpc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Bukalah</a:t>
            </a:r>
            <a:r>
              <a:rPr lang="en-US" sz="2800" spc="-5" dirty="0">
                <a:latin typeface="Times New Roman"/>
                <a:cs typeface="Times New Roman"/>
              </a:rPr>
              <a:t> Drive Properties </a:t>
            </a:r>
            <a:r>
              <a:rPr lang="en-US" sz="2800" spc="-5" dirty="0" err="1">
                <a:latin typeface="Times New Roman"/>
                <a:cs typeface="Times New Roman"/>
              </a:rPr>
              <a:t>anda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pada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bagian</a:t>
            </a:r>
            <a:r>
              <a:rPr lang="en-US" sz="2800" spc="55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General.</a:t>
            </a:r>
            <a:endParaRPr lang="en-US" sz="2800" dirty="0">
              <a:latin typeface="Times New Roman"/>
              <a:cs typeface="Times New Roman"/>
            </a:endParaRPr>
          </a:p>
          <a:p>
            <a:pPr marL="573088" marR="8890" indent="-228600">
              <a:lnSpc>
                <a:spcPct val="120000"/>
              </a:lnSpc>
              <a:spcBef>
                <a:spcPts val="120"/>
              </a:spcBef>
              <a:buFont typeface="Symbol"/>
              <a:buChar char=""/>
            </a:pPr>
            <a:r>
              <a:rPr lang="en-US" sz="2800" spc="-5" dirty="0" err="1">
                <a:latin typeface="Times New Roman"/>
                <a:cs typeface="Times New Roman"/>
              </a:rPr>
              <a:t>Kliklah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tombol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>
                <a:latin typeface="Times New Roman"/>
                <a:cs typeface="Times New Roman"/>
              </a:rPr>
              <a:t>“Disk Cleanup”. </a:t>
            </a:r>
            <a:r>
              <a:rPr lang="en-US" sz="2800" dirty="0" err="1">
                <a:latin typeface="Times New Roman"/>
                <a:cs typeface="Times New Roman"/>
              </a:rPr>
              <a:t>Apabila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itu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telah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dilakukan</a:t>
            </a:r>
            <a:r>
              <a:rPr lang="en-US" sz="2800" spc="-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akan</a:t>
            </a:r>
            <a:r>
              <a:rPr lang="en-US" sz="2800" spc="-5" dirty="0">
                <a:latin typeface="Times New Roman"/>
                <a:cs typeface="Times New Roman"/>
              </a:rPr>
              <a:t>  </a:t>
            </a:r>
            <a:r>
              <a:rPr lang="en-US" sz="2800" spc="-5" dirty="0" err="1">
                <a:latin typeface="Times New Roman"/>
                <a:cs typeface="Times New Roman"/>
              </a:rPr>
              <a:t>muncul</a:t>
            </a:r>
            <a:r>
              <a:rPr lang="en-US" sz="2800" spc="-5" dirty="0">
                <a:latin typeface="Times New Roman"/>
                <a:cs typeface="Times New Roman"/>
              </a:rPr>
              <a:t> dialog </a:t>
            </a:r>
            <a:r>
              <a:rPr lang="en-US" sz="2800" dirty="0">
                <a:latin typeface="Times New Roman"/>
                <a:cs typeface="Times New Roman"/>
              </a:rPr>
              <a:t>box </a:t>
            </a:r>
            <a:r>
              <a:rPr lang="en-US" sz="2800" spc="-5" dirty="0" err="1">
                <a:latin typeface="Times New Roman"/>
                <a:cs typeface="Times New Roman"/>
              </a:rPr>
              <a:t>seperti</a:t>
            </a:r>
            <a:r>
              <a:rPr lang="en-US" sz="2800" spc="15" dirty="0">
                <a:latin typeface="Times New Roman"/>
                <a:cs typeface="Times New Roman"/>
              </a:rPr>
              <a:t> </a:t>
            </a:r>
            <a:r>
              <a:rPr lang="en-US" sz="2800" spc="-5" dirty="0" err="1">
                <a:latin typeface="Times New Roman"/>
                <a:cs typeface="Times New Roman"/>
              </a:rPr>
              <a:t>berikut</a:t>
            </a:r>
            <a:r>
              <a:rPr lang="en-US" sz="2800" spc="-5" dirty="0">
                <a:latin typeface="Times New Roman"/>
                <a:cs typeface="Times New Roman"/>
              </a:rPr>
              <a:t>.</a:t>
            </a:r>
          </a:p>
          <a:p>
            <a:pPr marL="573088" marR="8890" indent="-228600">
              <a:lnSpc>
                <a:spcPct val="120000"/>
              </a:lnSpc>
              <a:spcBef>
                <a:spcPts val="120"/>
              </a:spcBef>
              <a:buFont typeface="Symbol"/>
              <a:buChar char=""/>
            </a:pPr>
            <a:endParaRPr lang="en-US" sz="2800" dirty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</a:pPr>
            <a:endParaRPr lang="en-US" dirty="0"/>
          </a:p>
        </p:txBody>
      </p:sp>
      <p:sp>
        <p:nvSpPr>
          <p:cNvPr id="4" name="object 39"/>
          <p:cNvSpPr/>
          <p:nvPr/>
        </p:nvSpPr>
        <p:spPr>
          <a:xfrm>
            <a:off x="2695957" y="5237989"/>
            <a:ext cx="3247643" cy="13914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74056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8229600" cy="5318760"/>
          </a:xfrm>
        </p:spPr>
        <p:txBody>
          <a:bodyPr/>
          <a:lstStyle/>
          <a:p>
            <a:pPr marL="355600" lvl="1" indent="-342900"/>
            <a:r>
              <a:rPr lang="en-US" sz="1700" b="1" spc="-5" dirty="0" err="1">
                <a:latin typeface="Times New Roman"/>
                <a:cs typeface="Times New Roman"/>
              </a:rPr>
              <a:t>Mematikan</a:t>
            </a:r>
            <a:r>
              <a:rPr lang="en-US" sz="1700" b="1" spc="-5" dirty="0">
                <a:latin typeface="Times New Roman"/>
                <a:cs typeface="Times New Roman"/>
              </a:rPr>
              <a:t> Program </a:t>
            </a:r>
            <a:r>
              <a:rPr lang="en-US" sz="1700" b="1" dirty="0">
                <a:latin typeface="Times New Roman"/>
                <a:cs typeface="Times New Roman"/>
              </a:rPr>
              <a:t>yang</a:t>
            </a:r>
            <a:r>
              <a:rPr lang="en-US" sz="1700" b="1" spc="-20" dirty="0">
                <a:latin typeface="Times New Roman"/>
                <a:cs typeface="Times New Roman"/>
              </a:rPr>
              <a:t> </a:t>
            </a:r>
            <a:r>
              <a:rPr lang="en-US" sz="1700" b="1" spc="-5" dirty="0" err="1">
                <a:latin typeface="Times New Roman"/>
                <a:cs typeface="Times New Roman"/>
              </a:rPr>
              <a:t>Membeku</a:t>
            </a:r>
            <a:endParaRPr lang="en-US" sz="1600" dirty="0">
              <a:latin typeface="Times New Roman"/>
              <a:cs typeface="Times New Roman"/>
            </a:endParaRPr>
          </a:p>
          <a:p>
            <a:pPr marL="354013" marR="5080" indent="-354013" algn="just">
              <a:spcBef>
                <a:spcPts val="800"/>
              </a:spcBef>
            </a:pPr>
            <a:r>
              <a:rPr lang="en-US" sz="1600" spc="-5" dirty="0" err="1">
                <a:latin typeface="Times New Roman"/>
                <a:cs typeface="Times New Roman"/>
              </a:rPr>
              <a:t>Ketika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anda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bekerja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dengan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suatu</a:t>
            </a:r>
            <a:r>
              <a:rPr lang="en-US" sz="1600" spc="-5" dirty="0">
                <a:latin typeface="Times New Roman"/>
                <a:cs typeface="Times New Roman"/>
              </a:rPr>
              <a:t> program, </a:t>
            </a:r>
            <a:r>
              <a:rPr lang="en-US" sz="1600" spc="-5" dirty="0" err="1">
                <a:latin typeface="Times New Roman"/>
                <a:cs typeface="Times New Roman"/>
              </a:rPr>
              <a:t>tidak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selamanya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program  </a:t>
            </a:r>
            <a:r>
              <a:rPr lang="en-US" sz="1600" spc="-5" dirty="0" err="1">
                <a:latin typeface="Times New Roman"/>
                <a:cs typeface="Times New Roman"/>
              </a:rPr>
              <a:t>tersebut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bekerja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dengan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baik</a:t>
            </a:r>
            <a:r>
              <a:rPr lang="en-US" sz="1600" spc="-5" dirty="0">
                <a:latin typeface="Times New Roman"/>
                <a:cs typeface="Times New Roman"/>
              </a:rPr>
              <a:t>. </a:t>
            </a:r>
            <a:r>
              <a:rPr lang="en-US" sz="1600" dirty="0">
                <a:latin typeface="Times New Roman"/>
                <a:cs typeface="Times New Roman"/>
              </a:rPr>
              <a:t>Ada </a:t>
            </a:r>
            <a:r>
              <a:rPr lang="en-US" sz="1600" spc="-5" dirty="0" err="1">
                <a:latin typeface="Times New Roman"/>
                <a:cs typeface="Times New Roman"/>
              </a:rPr>
              <a:t>kalanya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pula </a:t>
            </a:r>
            <a:r>
              <a:rPr lang="en-US" sz="1600" spc="-5" dirty="0" err="1">
                <a:latin typeface="Times New Roman"/>
                <a:cs typeface="Times New Roman"/>
              </a:rPr>
              <a:t>ketika</a:t>
            </a:r>
            <a:r>
              <a:rPr lang="en-US" sz="1600" spc="-5" dirty="0">
                <a:latin typeface="Times New Roman"/>
                <a:cs typeface="Times New Roman"/>
              </a:rPr>
              <a:t> program </a:t>
            </a:r>
            <a:r>
              <a:rPr lang="en-US" sz="1600" spc="-5" dirty="0" err="1">
                <a:latin typeface="Times New Roman"/>
                <a:cs typeface="Times New Roman"/>
              </a:rPr>
              <a:t>tersebut</a:t>
            </a:r>
            <a:r>
              <a:rPr lang="en-US" sz="1600" spc="-5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tidak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berfungsi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dengan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seharusnya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sehingga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tidak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menerima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perintah</a:t>
            </a:r>
            <a:r>
              <a:rPr lang="en-US" sz="1600" dirty="0">
                <a:latin typeface="Times New Roman"/>
                <a:cs typeface="Times New Roman"/>
              </a:rPr>
              <a:t>-  </a:t>
            </a:r>
            <a:r>
              <a:rPr lang="en-US" sz="1600" spc="-5" dirty="0" err="1">
                <a:latin typeface="Times New Roman"/>
                <a:cs typeface="Times New Roman"/>
              </a:rPr>
              <a:t>perintah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dari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sang </a:t>
            </a:r>
            <a:r>
              <a:rPr lang="en-US" sz="1600" dirty="0" err="1">
                <a:latin typeface="Times New Roman"/>
                <a:cs typeface="Times New Roman"/>
              </a:rPr>
              <a:t>pemakai</a:t>
            </a:r>
            <a:r>
              <a:rPr lang="en-US" sz="1600" dirty="0">
                <a:latin typeface="Times New Roman"/>
                <a:cs typeface="Times New Roman"/>
              </a:rPr>
              <a:t>. </a:t>
            </a:r>
            <a:r>
              <a:rPr lang="en-US" sz="1600" spc="-5" dirty="0" err="1">
                <a:latin typeface="Times New Roman"/>
                <a:cs typeface="Times New Roman"/>
              </a:rPr>
              <a:t>Dalam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keadaan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ini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dikatakan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bahwa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>
                <a:latin typeface="Times New Roman"/>
                <a:cs typeface="Times New Roman"/>
              </a:rPr>
              <a:t>program </a:t>
            </a:r>
            <a:r>
              <a:rPr lang="en-US" sz="1600" dirty="0" err="1">
                <a:latin typeface="Times New Roman"/>
                <a:cs typeface="Times New Roman"/>
              </a:rPr>
              <a:t>itu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telah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membeku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atau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biasa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kita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sebut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dengan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istilah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>
                <a:latin typeface="Times New Roman"/>
                <a:cs typeface="Times New Roman"/>
              </a:rPr>
              <a:t>“Hang”. </a:t>
            </a:r>
            <a:r>
              <a:rPr lang="en-US" sz="1600" spc="-5" dirty="0" err="1">
                <a:latin typeface="Times New Roman"/>
                <a:cs typeface="Times New Roman"/>
              </a:rPr>
              <a:t>Pada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umumnya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tidak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ada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cara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untuk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memperbaiki</a:t>
            </a:r>
            <a:r>
              <a:rPr lang="en-US" sz="1600" spc="-5" dirty="0">
                <a:latin typeface="Times New Roman"/>
                <a:cs typeface="Times New Roman"/>
              </a:rPr>
              <a:t> program yang “Hang”, </a:t>
            </a:r>
            <a:r>
              <a:rPr lang="en-US" sz="1600" spc="-5" dirty="0" err="1">
                <a:latin typeface="Times New Roman"/>
                <a:cs typeface="Times New Roman"/>
              </a:rPr>
              <a:t>tetapi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anda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dapat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spc="-5" dirty="0" err="1">
                <a:latin typeface="Times New Roman"/>
                <a:cs typeface="Times New Roman"/>
              </a:rPr>
              <a:t>mematikan</a:t>
            </a:r>
            <a:r>
              <a:rPr lang="en-US" sz="1600" spc="-5" dirty="0">
                <a:latin typeface="Times New Roman"/>
                <a:cs typeface="Times New Roman"/>
              </a:rPr>
              <a:t> program </a:t>
            </a:r>
            <a:r>
              <a:rPr lang="en-US" sz="1600" dirty="0" err="1">
                <a:latin typeface="Times New Roman"/>
                <a:cs typeface="Times New Roman"/>
              </a:rPr>
              <a:t>tersebut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secara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paksa</a:t>
            </a:r>
            <a:r>
              <a:rPr lang="en-US" sz="1600" spc="-5" dirty="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354965" algn="just">
              <a:spcBef>
                <a:spcPts val="800"/>
              </a:spcBef>
            </a:pPr>
            <a:r>
              <a:rPr lang="en-US" sz="1600" spc="-5" dirty="0" err="1">
                <a:latin typeface="Times New Roman"/>
                <a:cs typeface="Times New Roman"/>
              </a:rPr>
              <a:t>Berikut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adalah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langkah-langkahnya</a:t>
            </a:r>
            <a:r>
              <a:rPr lang="en-US" sz="1600" spc="1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:</a:t>
            </a:r>
          </a:p>
          <a:p>
            <a:pPr marL="584200" lvl="2" algn="just">
              <a:buFont typeface="Symbol"/>
              <a:buChar char=""/>
              <a:tabLst>
                <a:tab pos="584200" algn="l"/>
              </a:tabLst>
            </a:pPr>
            <a:r>
              <a:rPr lang="en-US" sz="1600" spc="-5" dirty="0" err="1">
                <a:latin typeface="Times New Roman"/>
                <a:cs typeface="Times New Roman"/>
              </a:rPr>
              <a:t>Kliklah</a:t>
            </a:r>
            <a:r>
              <a:rPr lang="en-US" sz="1600" spc="-4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Ctrl+Alt+Del</a:t>
            </a:r>
            <a:endParaRPr lang="en-US" sz="1600" dirty="0">
              <a:latin typeface="Times New Roman"/>
              <a:cs typeface="Times New Roman"/>
            </a:endParaRPr>
          </a:p>
          <a:p>
            <a:pPr marL="584200" lvl="2" algn="just">
              <a:spcBef>
                <a:spcPts val="20"/>
              </a:spcBef>
              <a:buFont typeface="Symbol"/>
              <a:buChar char=""/>
              <a:tabLst>
                <a:tab pos="584200" algn="l"/>
              </a:tabLst>
            </a:pPr>
            <a:r>
              <a:rPr lang="en-US" sz="1600" spc="-5" dirty="0" err="1">
                <a:latin typeface="Times New Roman"/>
                <a:cs typeface="Times New Roman"/>
              </a:rPr>
              <a:t>Apabila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itu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telah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dilakukan</a:t>
            </a:r>
            <a:r>
              <a:rPr lang="en-US" sz="1600" spc="-5" dirty="0">
                <a:latin typeface="Times New Roman"/>
                <a:cs typeface="Times New Roman"/>
              </a:rPr>
              <a:t>, </a:t>
            </a:r>
          </a:p>
          <a:p>
            <a:pPr marL="573088" lvl="2" indent="0" algn="just">
              <a:spcBef>
                <a:spcPts val="20"/>
              </a:spcBef>
              <a:buNone/>
              <a:tabLst>
                <a:tab pos="584200" algn="l"/>
              </a:tabLst>
            </a:pPr>
            <a:r>
              <a:rPr lang="en-US" sz="1600" spc="-5" dirty="0" err="1">
                <a:latin typeface="Times New Roman"/>
                <a:cs typeface="Times New Roman"/>
              </a:rPr>
              <a:t>akan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spc="-5" dirty="0" err="1">
                <a:latin typeface="Times New Roman"/>
                <a:cs typeface="Times New Roman"/>
              </a:rPr>
              <a:t>muncul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dialog box </a:t>
            </a:r>
            <a:r>
              <a:rPr lang="en-US" sz="1600" spc="-5" dirty="0" err="1">
                <a:latin typeface="Times New Roman"/>
                <a:cs typeface="Times New Roman"/>
              </a:rPr>
              <a:t>sebagai</a:t>
            </a:r>
            <a:r>
              <a:rPr lang="en-US" sz="1600" spc="-5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berikut</a:t>
            </a:r>
            <a:r>
              <a:rPr lang="en-US" sz="1600" spc="55" dirty="0">
                <a:latin typeface="Times New Roman"/>
                <a:cs typeface="Times New Roman"/>
              </a:rPr>
              <a:t> </a:t>
            </a:r>
            <a:r>
              <a:rPr lang="en-US" sz="1600" dirty="0">
                <a:latin typeface="Times New Roman"/>
                <a:cs typeface="Times New Roman"/>
              </a:rPr>
              <a:t>:</a:t>
            </a:r>
          </a:p>
          <a:p>
            <a:endParaRPr lang="en-US" dirty="0"/>
          </a:p>
        </p:txBody>
      </p:sp>
      <p:sp>
        <p:nvSpPr>
          <p:cNvPr id="4" name="object 41"/>
          <p:cNvSpPr/>
          <p:nvPr/>
        </p:nvSpPr>
        <p:spPr>
          <a:xfrm>
            <a:off x="4648200" y="2590800"/>
            <a:ext cx="3581400" cy="36621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0" y="6248400"/>
            <a:ext cx="4038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b="1" spc="-5" dirty="0" err="1">
                <a:latin typeface="Times New Roman"/>
                <a:cs typeface="Times New Roman"/>
              </a:rPr>
              <a:t>Gambar</a:t>
            </a:r>
            <a:r>
              <a:rPr lang="en-US" sz="1200" b="1" spc="-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14. Dialog Box </a:t>
            </a:r>
            <a:r>
              <a:rPr lang="en-US" sz="1200" b="1" spc="-5" dirty="0" err="1">
                <a:latin typeface="Times New Roman"/>
                <a:cs typeface="Times New Roman"/>
              </a:rPr>
              <a:t>dari</a:t>
            </a:r>
            <a:r>
              <a:rPr lang="en-US" sz="1200" b="1" spc="-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Windows </a:t>
            </a:r>
            <a:r>
              <a:rPr lang="en-US" sz="1200" b="1" spc="-5" dirty="0">
                <a:latin typeface="Times New Roman"/>
                <a:cs typeface="Times New Roman"/>
              </a:rPr>
              <a:t>Task</a:t>
            </a:r>
            <a:r>
              <a:rPr lang="en-US" sz="1200" b="1" spc="-30" dirty="0">
                <a:latin typeface="Times New Roman"/>
                <a:cs typeface="Times New Roman"/>
              </a:rPr>
              <a:t> </a:t>
            </a:r>
            <a:r>
              <a:rPr lang="en-US" sz="1200" b="1" spc="-5" dirty="0">
                <a:latin typeface="Times New Roman"/>
                <a:cs typeface="Times New Roman"/>
              </a:rPr>
              <a:t>Manager</a:t>
            </a:r>
            <a:endParaRPr lang="en-US" sz="12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6351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38138" marR="5715" indent="-228600" algn="just"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Apabila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lihat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gambar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diatas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kolom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Status </a:t>
            </a:r>
            <a:r>
              <a:rPr lang="en-US" sz="1700" spc="-5" dirty="0" err="1">
                <a:latin typeface="Times New Roman"/>
                <a:cs typeface="Times New Roman"/>
              </a:rPr>
              <a:t>semua</a:t>
            </a:r>
            <a:r>
              <a:rPr lang="en-US" sz="1700" spc="-5" dirty="0">
                <a:latin typeface="Times New Roman"/>
                <a:cs typeface="Times New Roman"/>
              </a:rPr>
              <a:t> program  </a:t>
            </a:r>
            <a:r>
              <a:rPr lang="en-US" sz="1700" spc="-5" dirty="0" err="1">
                <a:latin typeface="Times New Roman"/>
                <a:cs typeface="Times New Roman"/>
              </a:rPr>
              <a:t>dalam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keadaan</a:t>
            </a:r>
            <a:r>
              <a:rPr lang="en-US" sz="1700" spc="-5" dirty="0">
                <a:latin typeface="Times New Roman"/>
                <a:cs typeface="Times New Roman"/>
              </a:rPr>
              <a:t> Running, yang </a:t>
            </a:r>
            <a:r>
              <a:rPr lang="en-US" sz="1700" dirty="0" err="1">
                <a:latin typeface="Times New Roman"/>
                <a:cs typeface="Times New Roman"/>
              </a:rPr>
              <a:t>berarti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bekerja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baik</a:t>
            </a:r>
            <a:r>
              <a:rPr lang="en-US" sz="1700" spc="-5" dirty="0">
                <a:latin typeface="Times New Roman"/>
                <a:cs typeface="Times New Roman"/>
              </a:rPr>
              <a:t>. Akan </a:t>
            </a:r>
            <a:r>
              <a:rPr lang="en-US" sz="1700" spc="-5" dirty="0" err="1">
                <a:latin typeface="Times New Roman"/>
                <a:cs typeface="Times New Roman"/>
              </a:rPr>
              <a:t>tetapi</a:t>
            </a:r>
            <a:r>
              <a:rPr lang="en-US" sz="1700" spc="-5" dirty="0">
                <a:latin typeface="Times New Roman"/>
                <a:cs typeface="Times New Roman"/>
              </a:rPr>
              <a:t>,  </a:t>
            </a:r>
            <a:r>
              <a:rPr lang="en-US" sz="1700" spc="-5" dirty="0" err="1">
                <a:latin typeface="Times New Roman"/>
                <a:cs typeface="Times New Roman"/>
              </a:rPr>
              <a:t>apabila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terdapat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program </a:t>
            </a:r>
            <a:r>
              <a:rPr lang="en-US" sz="1700" spc="-5" dirty="0">
                <a:latin typeface="Times New Roman"/>
                <a:cs typeface="Times New Roman"/>
              </a:rPr>
              <a:t>yang Hang, status program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tertulis</a:t>
            </a:r>
            <a:r>
              <a:rPr lang="en-US" sz="1700" spc="-5" dirty="0">
                <a:latin typeface="Times New Roman"/>
                <a:cs typeface="Times New Roman"/>
              </a:rPr>
              <a:t> Not</a:t>
            </a:r>
            <a:r>
              <a:rPr lang="en-US" sz="1700" spc="-2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Responding.</a:t>
            </a:r>
            <a:endParaRPr lang="en-US" sz="1700" dirty="0">
              <a:latin typeface="Times New Roman"/>
              <a:cs typeface="Times New Roman"/>
            </a:endParaRPr>
          </a:p>
          <a:p>
            <a:pPr marL="338138" marR="5715" indent="-228600" algn="just">
              <a:spcBef>
                <a:spcPts val="140"/>
              </a:spcBef>
              <a:buFont typeface="Symbol"/>
              <a:buChar char=""/>
            </a:pPr>
            <a:r>
              <a:rPr lang="en-US" sz="1700" spc="-5" dirty="0" err="1">
                <a:latin typeface="Times New Roman"/>
                <a:cs typeface="Times New Roman"/>
              </a:rPr>
              <a:t>Untuk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mematikan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program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-5" dirty="0">
                <a:latin typeface="Times New Roman"/>
                <a:cs typeface="Times New Roman"/>
              </a:rPr>
              <a:t> program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lalu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klik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dirty="0" err="1">
                <a:latin typeface="Times New Roman"/>
                <a:cs typeface="Times New Roman"/>
              </a:rPr>
              <a:t>tombol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“End</a:t>
            </a:r>
            <a:r>
              <a:rPr lang="en-US" sz="1700" spc="-7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Task”.</a:t>
            </a:r>
            <a:endParaRPr lang="en-US" sz="1700" dirty="0">
              <a:latin typeface="Times New Roman"/>
              <a:cs typeface="Times New Roman"/>
            </a:endParaRPr>
          </a:p>
          <a:p>
            <a:pPr marL="341313" marR="5080" indent="-231775" algn="just">
              <a:spcBef>
                <a:spcPts val="1800"/>
              </a:spcBef>
            </a:pPr>
            <a:r>
              <a:rPr lang="en-US" sz="1700" spc="-5" dirty="0">
                <a:latin typeface="Times New Roman"/>
                <a:cs typeface="Times New Roman"/>
              </a:rPr>
              <a:t>Ada </a:t>
            </a:r>
            <a:r>
              <a:rPr lang="en-US" sz="1700" spc="-5" dirty="0" err="1">
                <a:latin typeface="Times New Roman"/>
                <a:cs typeface="Times New Roman"/>
              </a:rPr>
              <a:t>kalanya</a:t>
            </a:r>
            <a:r>
              <a:rPr lang="en-US" sz="1700" spc="-5" dirty="0">
                <a:latin typeface="Times New Roman"/>
                <a:cs typeface="Times New Roman"/>
              </a:rPr>
              <a:t>, </a:t>
            </a:r>
            <a:r>
              <a:rPr lang="en-US" sz="1700" dirty="0" err="1">
                <a:latin typeface="Times New Roman"/>
                <a:cs typeface="Times New Roman"/>
              </a:rPr>
              <a:t>sebuah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program yang </a:t>
            </a:r>
            <a:r>
              <a:rPr lang="en-US" sz="1700" dirty="0" err="1">
                <a:latin typeface="Times New Roman"/>
                <a:cs typeface="Times New Roman"/>
              </a:rPr>
              <a:t>membeku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menyebabkan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seluruh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komputer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membeku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sehingga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ketika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anda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menekan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Ctrl+Alt+Del</a:t>
            </a:r>
            <a:r>
              <a:rPr lang="en-US" sz="1700" spc="-5" dirty="0">
                <a:latin typeface="Times New Roman"/>
                <a:cs typeface="Times New Roman"/>
              </a:rPr>
              <a:t>,  dialog </a:t>
            </a:r>
            <a:r>
              <a:rPr lang="en-US" sz="1700" dirty="0">
                <a:latin typeface="Times New Roman"/>
                <a:cs typeface="Times New Roman"/>
              </a:rPr>
              <a:t>box </a:t>
            </a:r>
            <a:r>
              <a:rPr lang="en-US" sz="1700" spc="-5" dirty="0" err="1">
                <a:latin typeface="Times New Roman"/>
                <a:cs typeface="Times New Roman"/>
              </a:rPr>
              <a:t>diatas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tidak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muncul</a:t>
            </a:r>
            <a:r>
              <a:rPr lang="en-US" sz="1700" spc="-5" dirty="0">
                <a:latin typeface="Times New Roman"/>
                <a:cs typeface="Times New Roman"/>
              </a:rPr>
              <a:t>. </a:t>
            </a:r>
            <a:r>
              <a:rPr lang="en-US" sz="1700" spc="-5" dirty="0" err="1">
                <a:latin typeface="Times New Roman"/>
                <a:cs typeface="Times New Roman"/>
              </a:rPr>
              <a:t>Pada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saat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satu-satunya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cara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untuk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mengatasi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hal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ialah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cara</a:t>
            </a:r>
            <a:r>
              <a:rPr lang="en-US" sz="1700" spc="-5" dirty="0">
                <a:latin typeface="Times New Roman"/>
                <a:cs typeface="Times New Roman"/>
              </a:rPr>
              <a:t> mere-start </a:t>
            </a:r>
            <a:r>
              <a:rPr lang="en-US" sz="1700" dirty="0" err="1">
                <a:latin typeface="Times New Roman"/>
                <a:cs typeface="Times New Roman"/>
              </a:rPr>
              <a:t>komputer</a:t>
            </a:r>
            <a:r>
              <a:rPr lang="en-US" sz="1700" spc="6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</a:p>
          <a:p>
            <a:pPr marL="355600" lvl="1" indent="-246063">
              <a:spcBef>
                <a:spcPts val="1800"/>
              </a:spcBef>
              <a:tabLst>
                <a:tab pos="355600" algn="l"/>
              </a:tabLst>
            </a:pPr>
            <a:r>
              <a:rPr lang="en-US" sz="1800" b="1" spc="-5" dirty="0" err="1">
                <a:latin typeface="Times New Roman"/>
                <a:cs typeface="Times New Roman"/>
              </a:rPr>
              <a:t>Menghapus</a:t>
            </a:r>
            <a:r>
              <a:rPr lang="en-US" sz="1800" b="1" spc="-5" dirty="0">
                <a:latin typeface="Times New Roman"/>
                <a:cs typeface="Times New Roman"/>
              </a:rPr>
              <a:t> Program </a:t>
            </a:r>
            <a:r>
              <a:rPr lang="en-US" sz="1800" b="1" spc="-5" dirty="0" err="1">
                <a:latin typeface="Times New Roman"/>
                <a:cs typeface="Times New Roman"/>
              </a:rPr>
              <a:t>dari</a:t>
            </a:r>
            <a:r>
              <a:rPr lang="en-US" sz="1800" b="1" spc="-35" dirty="0">
                <a:latin typeface="Times New Roman"/>
                <a:cs typeface="Times New Roman"/>
              </a:rPr>
              <a:t> </a:t>
            </a:r>
            <a:r>
              <a:rPr lang="en-US" sz="1800" b="1" dirty="0">
                <a:latin typeface="Times New Roman"/>
                <a:cs typeface="Times New Roman"/>
              </a:rPr>
              <a:t>Windows</a:t>
            </a:r>
            <a:endParaRPr lang="en-US" sz="1800" dirty="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AutoNum type="arabicPeriod" startAt="20"/>
            </a:pPr>
            <a:endParaRPr lang="en-US" sz="1200" dirty="0">
              <a:latin typeface="Times New Roman"/>
              <a:cs typeface="Times New Roman"/>
            </a:endParaRPr>
          </a:p>
          <a:p>
            <a:pPr marL="382905" marR="5080" algn="just"/>
            <a:r>
              <a:rPr lang="en-US" sz="1700" spc="-5" dirty="0" err="1">
                <a:latin typeface="Times New Roman"/>
                <a:cs typeface="Times New Roman"/>
              </a:rPr>
              <a:t>Menghapus</a:t>
            </a:r>
            <a:r>
              <a:rPr lang="en-US" sz="1700" spc="-5" dirty="0">
                <a:latin typeface="Times New Roman"/>
                <a:cs typeface="Times New Roman"/>
              </a:rPr>
              <a:t> program </a:t>
            </a:r>
            <a:r>
              <a:rPr lang="en-US" sz="1700" spc="-5" dirty="0" err="1">
                <a:latin typeface="Times New Roman"/>
                <a:cs typeface="Times New Roman"/>
              </a:rPr>
              <a:t>adalah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bagian</a:t>
            </a:r>
            <a:r>
              <a:rPr lang="en-US" sz="1700" spc="-5" dirty="0">
                <a:latin typeface="Times New Roman"/>
                <a:cs typeface="Times New Roman"/>
              </a:rPr>
              <a:t> yang </a:t>
            </a:r>
            <a:r>
              <a:rPr lang="en-US" sz="1700" spc="-5" dirty="0" err="1">
                <a:latin typeface="Times New Roman"/>
                <a:cs typeface="Times New Roman"/>
              </a:rPr>
              <a:t>sangat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penting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dalam</a:t>
            </a:r>
            <a:r>
              <a:rPr lang="en-US" sz="1700" spc="-5" dirty="0">
                <a:latin typeface="Times New Roman"/>
                <a:cs typeface="Times New Roman"/>
              </a:rPr>
              <a:t> Windows  </a:t>
            </a:r>
            <a:r>
              <a:rPr lang="en-US" sz="1700" spc="-5" dirty="0" err="1">
                <a:latin typeface="Times New Roman"/>
                <a:cs typeface="Times New Roman"/>
              </a:rPr>
              <a:t>karena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hal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sangatlah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sering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kita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gunakan</a:t>
            </a:r>
            <a:r>
              <a:rPr lang="en-US" sz="1700" spc="-5" dirty="0">
                <a:latin typeface="Times New Roman"/>
                <a:cs typeface="Times New Roman"/>
              </a:rPr>
              <a:t>. Di </a:t>
            </a:r>
            <a:r>
              <a:rPr lang="en-US" sz="1700" dirty="0">
                <a:latin typeface="Times New Roman"/>
                <a:cs typeface="Times New Roman"/>
              </a:rPr>
              <a:t>Windows </a:t>
            </a:r>
            <a:r>
              <a:rPr lang="en-US" sz="1700" spc="-5" dirty="0" err="1">
                <a:latin typeface="Times New Roman"/>
                <a:cs typeface="Times New Roman"/>
              </a:rPr>
              <a:t>ada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cara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tersendiri</a:t>
            </a:r>
            <a:r>
              <a:rPr lang="en-US" sz="1700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dalam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menghapus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suatu</a:t>
            </a:r>
            <a:r>
              <a:rPr lang="en-US" sz="1700" spc="-5" dirty="0">
                <a:latin typeface="Times New Roman"/>
                <a:cs typeface="Times New Roman"/>
              </a:rPr>
              <a:t> program,</a:t>
            </a:r>
            <a:r>
              <a:rPr lang="en-US" sz="1700" spc="3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yaitu</a:t>
            </a:r>
            <a:r>
              <a:rPr lang="en-US" sz="1700" spc="-5" dirty="0">
                <a:latin typeface="Times New Roman"/>
                <a:cs typeface="Times New Roman"/>
              </a:rPr>
              <a:t>:</a:t>
            </a:r>
            <a:endParaRPr lang="en-US" sz="1700" dirty="0">
              <a:latin typeface="Times New Roman"/>
              <a:cs typeface="Times New Roman"/>
            </a:endParaRPr>
          </a:p>
          <a:p>
            <a:pPr marL="611505" lvl="2" algn="just">
              <a:spcBef>
                <a:spcPts val="600"/>
              </a:spcBef>
              <a:buFont typeface="Symbol"/>
              <a:buChar char=""/>
              <a:tabLst>
                <a:tab pos="612140" algn="l"/>
              </a:tabLst>
            </a:pPr>
            <a:r>
              <a:rPr lang="en-US" sz="1700" spc="-5" dirty="0">
                <a:latin typeface="Times New Roman"/>
                <a:cs typeface="Times New Roman"/>
              </a:rPr>
              <a:t>Start Menu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Control Panel </a:t>
            </a:r>
            <a:r>
              <a:rPr lang="en-US" sz="1700" spc="105" dirty="0">
                <a:latin typeface="Wingdings"/>
                <a:cs typeface="Wingdings"/>
              </a:rPr>
              <a:t>€</a:t>
            </a:r>
            <a:r>
              <a:rPr lang="en-US" sz="1700" spc="10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Add/Remove</a:t>
            </a:r>
            <a:r>
              <a:rPr lang="en-US" sz="1700" spc="-165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Program</a:t>
            </a:r>
            <a:endParaRPr lang="en-US" sz="1700" dirty="0">
              <a:latin typeface="Times New Roman"/>
              <a:cs typeface="Times New Roman"/>
            </a:endParaRPr>
          </a:p>
          <a:p>
            <a:pPr marL="611505" lvl="2" algn="just">
              <a:spcBef>
                <a:spcPts val="25"/>
              </a:spcBef>
              <a:buFont typeface="Symbol"/>
              <a:buChar char=""/>
              <a:tabLst>
                <a:tab pos="612140" algn="l"/>
              </a:tabLst>
            </a:pPr>
            <a:r>
              <a:rPr lang="en-US" sz="1700" spc="-5" dirty="0" err="1">
                <a:latin typeface="Times New Roman"/>
                <a:cs typeface="Times New Roman"/>
              </a:rPr>
              <a:t>Lalu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tampil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tampilan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seperti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 </a:t>
            </a:r>
            <a:r>
              <a:rPr lang="en-US" sz="1700" spc="-5" dirty="0" err="1">
                <a:latin typeface="Times New Roman"/>
                <a:cs typeface="Times New Roman"/>
              </a:rPr>
              <a:t>bawah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 :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852001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0"/>
          <p:cNvSpPr/>
          <p:nvPr/>
        </p:nvSpPr>
        <p:spPr>
          <a:xfrm>
            <a:off x="1764792" y="533400"/>
            <a:ext cx="5550408" cy="3561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4400996"/>
            <a:ext cx="822960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indent="-228600" algn="just">
              <a:buFont typeface="Symbol"/>
              <a:buChar char=""/>
              <a:tabLst>
                <a:tab pos="241300" algn="l"/>
              </a:tabLst>
            </a:pPr>
            <a:r>
              <a:rPr lang="en-US" sz="1700" spc="-5" dirty="0" err="1">
                <a:latin typeface="Times New Roman"/>
                <a:cs typeface="Times New Roman"/>
              </a:rPr>
              <a:t>Pilihlah</a:t>
            </a:r>
            <a:r>
              <a:rPr lang="en-US" sz="1700" spc="-5" dirty="0">
                <a:latin typeface="Times New Roman"/>
                <a:cs typeface="Times New Roman"/>
              </a:rPr>
              <a:t> program yang </a:t>
            </a:r>
            <a:r>
              <a:rPr lang="en-US" sz="1700" spc="-5" dirty="0" err="1">
                <a:latin typeface="Times New Roman"/>
                <a:cs typeface="Times New Roman"/>
              </a:rPr>
              <a:t>ingin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anda</a:t>
            </a:r>
            <a:r>
              <a:rPr lang="en-US" sz="1700" spc="1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hapus</a:t>
            </a:r>
            <a:r>
              <a:rPr lang="en-US" sz="1700" spc="-5" dirty="0">
                <a:latin typeface="Times New Roman"/>
                <a:cs typeface="Times New Roman"/>
              </a:rPr>
              <a:t>.</a:t>
            </a:r>
            <a:endParaRPr lang="en-US" sz="1700" dirty="0">
              <a:latin typeface="Times New Roman"/>
              <a:cs typeface="Times New Roman"/>
            </a:endParaRPr>
          </a:p>
          <a:p>
            <a:pPr marL="241300" indent="-228600" algn="just">
              <a:spcBef>
                <a:spcPts val="25"/>
              </a:spcBef>
              <a:buFont typeface="Symbol"/>
              <a:buChar char=""/>
              <a:tabLst>
                <a:tab pos="241300" algn="l"/>
              </a:tabLst>
            </a:pPr>
            <a:r>
              <a:rPr lang="en-US" sz="1700" spc="-5" dirty="0" err="1">
                <a:latin typeface="Times New Roman"/>
                <a:cs typeface="Times New Roman"/>
              </a:rPr>
              <a:t>Lalu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klik</a:t>
            </a:r>
            <a:r>
              <a:rPr lang="en-US" sz="1700" spc="-40" dirty="0">
                <a:latin typeface="Times New Roman"/>
                <a:cs typeface="Times New Roman"/>
              </a:rPr>
              <a:t> </a:t>
            </a:r>
            <a:r>
              <a:rPr lang="en-US" sz="1700" spc="-5" dirty="0">
                <a:latin typeface="Times New Roman"/>
                <a:cs typeface="Times New Roman"/>
              </a:rPr>
              <a:t>Change/Remove.</a:t>
            </a:r>
            <a:endParaRPr lang="en-US" sz="1700" dirty="0">
              <a:latin typeface="Times New Roman"/>
              <a:cs typeface="Times New Roman"/>
            </a:endParaRPr>
          </a:p>
          <a:p>
            <a:pPr>
              <a:spcBef>
                <a:spcPts val="20"/>
              </a:spcBef>
            </a:pPr>
            <a:endParaRPr lang="en-US" sz="1700" dirty="0">
              <a:latin typeface="Times New Roman"/>
              <a:cs typeface="Times New Roman"/>
            </a:endParaRPr>
          </a:p>
          <a:p>
            <a:pPr marL="12700" marR="5080" algn="just">
              <a:spcBef>
                <a:spcPts val="5"/>
              </a:spcBef>
            </a:pPr>
            <a:r>
              <a:rPr lang="en-US" sz="1700" spc="-5" dirty="0" err="1">
                <a:latin typeface="Times New Roman"/>
                <a:cs typeface="Times New Roman"/>
              </a:rPr>
              <a:t>Sebenarnya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menggunakan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fasilitas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, </a:t>
            </a:r>
            <a:r>
              <a:rPr lang="en-US" sz="1700" spc="-5" dirty="0" err="1">
                <a:latin typeface="Times New Roman"/>
                <a:cs typeface="Times New Roman"/>
              </a:rPr>
              <a:t>anda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pun </a:t>
            </a:r>
            <a:r>
              <a:rPr lang="en-US" sz="1700" spc="-5" dirty="0" err="1">
                <a:latin typeface="Times New Roman"/>
                <a:cs typeface="Times New Roman"/>
              </a:rPr>
              <a:t>dapat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menginstall</a:t>
            </a:r>
            <a:r>
              <a:rPr lang="en-US" sz="1700" spc="-5" dirty="0">
                <a:latin typeface="Times New Roman"/>
                <a:cs typeface="Times New Roman"/>
              </a:rPr>
              <a:t>  </a:t>
            </a:r>
            <a:r>
              <a:rPr lang="en-US" sz="1700" spc="-5" dirty="0" err="1">
                <a:latin typeface="Times New Roman"/>
                <a:cs typeface="Times New Roman"/>
              </a:rPr>
              <a:t>sebuah</a:t>
            </a:r>
            <a:r>
              <a:rPr lang="en-US" sz="1700" spc="-5" dirty="0">
                <a:latin typeface="Times New Roman"/>
                <a:cs typeface="Times New Roman"/>
              </a:rPr>
              <a:t> program </a:t>
            </a:r>
            <a:r>
              <a:rPr lang="en-US" sz="1700" spc="5" dirty="0" err="1">
                <a:latin typeface="Times New Roman"/>
                <a:cs typeface="Times New Roman"/>
              </a:rPr>
              <a:t>ke</a:t>
            </a:r>
            <a:r>
              <a:rPr lang="en-US" sz="1700" spc="5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komputer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anda</a:t>
            </a:r>
            <a:r>
              <a:rPr lang="en-US" sz="1700" dirty="0">
                <a:latin typeface="Times New Roman"/>
                <a:cs typeface="Times New Roman"/>
              </a:rPr>
              <a:t>. Akan </a:t>
            </a:r>
            <a:r>
              <a:rPr lang="en-US" sz="1700" dirty="0" err="1">
                <a:latin typeface="Times New Roman"/>
                <a:cs typeface="Times New Roman"/>
              </a:rPr>
              <a:t>tetapi</a:t>
            </a:r>
            <a:r>
              <a:rPr lang="en-US" sz="1700" dirty="0">
                <a:latin typeface="Times New Roman"/>
                <a:cs typeface="Times New Roman"/>
              </a:rPr>
              <a:t>, </a:t>
            </a:r>
            <a:r>
              <a:rPr lang="en-US" sz="1700" dirty="0" err="1">
                <a:latin typeface="Times New Roman"/>
                <a:cs typeface="Times New Roman"/>
              </a:rPr>
              <a:t>sekarang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ini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dirty="0" err="1">
                <a:latin typeface="Times New Roman"/>
                <a:cs typeface="Times New Roman"/>
              </a:rPr>
              <a:t>karena</a:t>
            </a:r>
            <a:r>
              <a:rPr lang="en-US" sz="1700" dirty="0">
                <a:latin typeface="Times New Roman"/>
                <a:cs typeface="Times New Roman"/>
              </a:rPr>
              <a:t> </a:t>
            </a:r>
            <a:r>
              <a:rPr lang="en-US" sz="1700" spc="5" dirty="0" err="1">
                <a:latin typeface="Times New Roman"/>
                <a:cs typeface="Times New Roman"/>
              </a:rPr>
              <a:t>pada</a:t>
            </a:r>
            <a:r>
              <a:rPr lang="en-US" sz="1700" spc="5" dirty="0">
                <a:latin typeface="Times New Roman"/>
                <a:cs typeface="Times New Roman"/>
              </a:rPr>
              <a:t> </a:t>
            </a:r>
            <a:r>
              <a:rPr lang="en-US" sz="1700" spc="31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umumnya</a:t>
            </a:r>
            <a:r>
              <a:rPr lang="en-US" sz="1700" spc="-5" dirty="0">
                <a:latin typeface="Times New Roman"/>
                <a:cs typeface="Times New Roman"/>
              </a:rPr>
              <a:t> program </a:t>
            </a:r>
            <a:r>
              <a:rPr lang="en-US" sz="1700" spc="-5" dirty="0" err="1">
                <a:latin typeface="Times New Roman"/>
                <a:cs typeface="Times New Roman"/>
              </a:rPr>
              <a:t>penginstallan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telah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tersedia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dirty="0">
                <a:latin typeface="Times New Roman"/>
                <a:cs typeface="Times New Roman"/>
              </a:rPr>
              <a:t>di CD </a:t>
            </a:r>
            <a:r>
              <a:rPr lang="en-US" sz="1700" spc="-5" dirty="0">
                <a:latin typeface="Times New Roman"/>
                <a:cs typeface="Times New Roman"/>
              </a:rPr>
              <a:t>program,  </a:t>
            </a:r>
            <a:r>
              <a:rPr lang="en-US" sz="1700" spc="-5" dirty="0" err="1">
                <a:latin typeface="Times New Roman"/>
                <a:cs typeface="Times New Roman"/>
              </a:rPr>
              <a:t>penginstallan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akan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lebih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mudah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dengan</a:t>
            </a:r>
            <a:r>
              <a:rPr lang="en-US" sz="1700" spc="-5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menggunakan</a:t>
            </a:r>
            <a:r>
              <a:rPr lang="en-US" sz="1700" spc="-5" dirty="0">
                <a:latin typeface="Times New Roman"/>
                <a:cs typeface="Times New Roman"/>
              </a:rPr>
              <a:t> program</a:t>
            </a:r>
            <a:r>
              <a:rPr lang="en-US" sz="1700" spc="150" dirty="0">
                <a:latin typeface="Times New Roman"/>
                <a:cs typeface="Times New Roman"/>
              </a:rPr>
              <a:t> </a:t>
            </a:r>
            <a:r>
              <a:rPr lang="en-US" sz="1700" spc="-5" dirty="0" err="1">
                <a:latin typeface="Times New Roman"/>
                <a:cs typeface="Times New Roman"/>
              </a:rPr>
              <a:t>tersebut</a:t>
            </a:r>
            <a:endParaRPr lang="en-US" sz="1700" dirty="0"/>
          </a:p>
        </p:txBody>
      </p:sp>
      <p:sp>
        <p:nvSpPr>
          <p:cNvPr id="6" name="Rectangle 5"/>
          <p:cNvSpPr/>
          <p:nvPr/>
        </p:nvSpPr>
        <p:spPr>
          <a:xfrm>
            <a:off x="2286000" y="40664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9105">
              <a:lnSpc>
                <a:spcPct val="100000"/>
              </a:lnSpc>
            </a:pPr>
            <a:r>
              <a:rPr lang="en-US" sz="1200" b="1" spc="-5" dirty="0" err="1">
                <a:latin typeface="Times New Roman"/>
                <a:cs typeface="Times New Roman"/>
              </a:rPr>
              <a:t>Gambar</a:t>
            </a:r>
            <a:r>
              <a:rPr lang="en-US" sz="1200" b="1" spc="-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15. Dialog box </a:t>
            </a:r>
            <a:r>
              <a:rPr lang="en-US" sz="1200" b="1" spc="-5" dirty="0" err="1">
                <a:latin typeface="Times New Roman"/>
                <a:cs typeface="Times New Roman"/>
              </a:rPr>
              <a:t>dari</a:t>
            </a:r>
            <a:r>
              <a:rPr lang="en-US" sz="1200" b="1" spc="-5" dirty="0">
                <a:latin typeface="Times New Roman"/>
                <a:cs typeface="Times New Roman"/>
              </a:rPr>
              <a:t> Add </a:t>
            </a:r>
            <a:r>
              <a:rPr lang="en-US" sz="1200" b="1" dirty="0">
                <a:latin typeface="Times New Roman"/>
                <a:cs typeface="Times New Roman"/>
              </a:rPr>
              <a:t>or </a:t>
            </a:r>
            <a:r>
              <a:rPr lang="en-US" sz="1200" b="1" spc="-5" dirty="0">
                <a:latin typeface="Times New Roman"/>
                <a:cs typeface="Times New Roman"/>
              </a:rPr>
              <a:t>Remove</a:t>
            </a:r>
            <a:r>
              <a:rPr lang="en-US" sz="1200" b="1" spc="-15" dirty="0">
                <a:latin typeface="Times New Roman"/>
                <a:cs typeface="Times New Roman"/>
              </a:rPr>
              <a:t> </a:t>
            </a:r>
            <a:r>
              <a:rPr lang="en-US" sz="1200" b="1" spc="-5" dirty="0">
                <a:latin typeface="Times New Roman"/>
                <a:cs typeface="Times New Roman"/>
              </a:rPr>
              <a:t>Programs</a:t>
            </a:r>
            <a:endParaRPr lang="en-US" sz="12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42796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229600" cy="5394960"/>
          </a:xfrm>
        </p:spPr>
        <p:txBody>
          <a:bodyPr/>
          <a:lstStyle/>
          <a:p>
            <a:pPr marL="393700" lvl="1" indent="-284163">
              <a:tabLst>
                <a:tab pos="395605" algn="l"/>
              </a:tabLst>
            </a:pPr>
            <a:r>
              <a:rPr lang="en-US" sz="2000" b="1" spc="-5" dirty="0" err="1">
                <a:latin typeface="Times New Roman"/>
                <a:cs typeface="Times New Roman"/>
              </a:rPr>
              <a:t>Menambah</a:t>
            </a:r>
            <a:r>
              <a:rPr lang="en-US" sz="2000" b="1" spc="-5" dirty="0">
                <a:latin typeface="Times New Roman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cs typeface="Times New Roman"/>
              </a:rPr>
              <a:t>dan</a:t>
            </a:r>
            <a:r>
              <a:rPr lang="en-US" sz="2000" b="1" dirty="0">
                <a:latin typeface="Times New Roman"/>
                <a:cs typeface="Times New Roman"/>
              </a:rPr>
              <a:t> </a:t>
            </a:r>
            <a:r>
              <a:rPr lang="en-US" sz="2000" b="1" spc="-5" dirty="0" err="1">
                <a:latin typeface="Times New Roman"/>
                <a:cs typeface="Times New Roman"/>
              </a:rPr>
              <a:t>Menghilangkan</a:t>
            </a:r>
            <a:r>
              <a:rPr lang="en-US" sz="2000" b="1" spc="-5" dirty="0">
                <a:latin typeface="Times New Roman"/>
                <a:cs typeface="Times New Roman"/>
              </a:rPr>
              <a:t> </a:t>
            </a:r>
            <a:r>
              <a:rPr lang="en-US" sz="2000" b="1" spc="-5" dirty="0" err="1">
                <a:latin typeface="Times New Roman"/>
                <a:cs typeface="Times New Roman"/>
              </a:rPr>
              <a:t>Komponen</a:t>
            </a:r>
            <a:r>
              <a:rPr lang="en-US" sz="2000" b="1" dirty="0">
                <a:latin typeface="Times New Roman"/>
                <a:cs typeface="Times New Roman"/>
              </a:rPr>
              <a:t> </a:t>
            </a:r>
            <a:r>
              <a:rPr lang="en-US" sz="2000" b="1" spc="-5" dirty="0">
                <a:latin typeface="Times New Roman"/>
                <a:cs typeface="Times New Roman"/>
              </a:rPr>
              <a:t>Windows</a:t>
            </a:r>
            <a:endParaRPr lang="en-US" sz="2000" dirty="0">
              <a:latin typeface="Times New Roman"/>
              <a:cs typeface="Times New Roman"/>
            </a:endParaRPr>
          </a:p>
          <a:p>
            <a:pPr marL="394970" marR="5080"/>
            <a:endParaRPr lang="en-US" sz="1600" spc="-5" dirty="0">
              <a:latin typeface="Times New Roman"/>
              <a:cs typeface="Times New Roman"/>
            </a:endParaRPr>
          </a:p>
          <a:p>
            <a:pPr marL="394970" marR="5080"/>
            <a:r>
              <a:rPr lang="en-US" sz="1800" spc="-5" dirty="0" err="1">
                <a:latin typeface="Times New Roman"/>
                <a:cs typeface="Times New Roman"/>
              </a:rPr>
              <a:t>Komponen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Windows </a:t>
            </a:r>
            <a:r>
              <a:rPr lang="en-US" sz="1800" spc="-5" dirty="0" err="1">
                <a:latin typeface="Times New Roman"/>
                <a:cs typeface="Times New Roman"/>
              </a:rPr>
              <a:t>ialah</a:t>
            </a:r>
            <a:r>
              <a:rPr lang="en-US" sz="1800" spc="-5" dirty="0">
                <a:latin typeface="Times New Roman"/>
                <a:cs typeface="Times New Roman"/>
              </a:rPr>
              <a:t> program-program yang </a:t>
            </a:r>
            <a:r>
              <a:rPr lang="en-US" sz="1800" spc="-5" dirty="0" err="1">
                <a:latin typeface="Times New Roman"/>
                <a:cs typeface="Times New Roman"/>
              </a:rPr>
              <a:t>telah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tersedia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didalam</a:t>
            </a:r>
            <a:r>
              <a:rPr lang="en-US" sz="1800" dirty="0">
                <a:latin typeface="Times New Roman"/>
                <a:cs typeface="Times New Roman"/>
              </a:rPr>
              <a:t>  CD </a:t>
            </a:r>
            <a:r>
              <a:rPr lang="en-US" sz="1800" spc="-5" dirty="0" err="1">
                <a:latin typeface="Times New Roman"/>
                <a:cs typeface="Times New Roman"/>
              </a:rPr>
              <a:t>penginstallan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Windows. </a:t>
            </a:r>
            <a:r>
              <a:rPr lang="en-US" sz="1800" spc="-5" dirty="0">
                <a:latin typeface="Times New Roman"/>
                <a:cs typeface="Times New Roman"/>
              </a:rPr>
              <a:t>Akan </a:t>
            </a:r>
            <a:r>
              <a:rPr lang="en-US" sz="1800" spc="-5" dirty="0" err="1">
                <a:latin typeface="Times New Roman"/>
                <a:cs typeface="Times New Roman"/>
              </a:rPr>
              <a:t>tetapi</a:t>
            </a:r>
            <a:r>
              <a:rPr lang="en-US" sz="1800" spc="-5" dirty="0">
                <a:latin typeface="Times New Roman"/>
                <a:cs typeface="Times New Roman"/>
              </a:rPr>
              <a:t>, </a:t>
            </a:r>
            <a:r>
              <a:rPr lang="en-US" sz="1800" spc="-5" dirty="0" err="1">
                <a:latin typeface="Times New Roman"/>
                <a:cs typeface="Times New Roman"/>
              </a:rPr>
              <a:t>ketika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kita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menginstall</a:t>
            </a:r>
            <a:r>
              <a:rPr lang="en-US" sz="1800" spc="-5" dirty="0">
                <a:latin typeface="Times New Roman"/>
                <a:cs typeface="Times New Roman"/>
              </a:rPr>
              <a:t> Windows  </a:t>
            </a:r>
            <a:r>
              <a:rPr lang="en-US" sz="1800" spc="-5" dirty="0" err="1">
                <a:latin typeface="Times New Roman"/>
                <a:cs typeface="Times New Roman"/>
              </a:rPr>
              <a:t>tidak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semua</a:t>
            </a:r>
            <a:r>
              <a:rPr lang="en-US" sz="1800" spc="-5" dirty="0">
                <a:latin typeface="Times New Roman"/>
                <a:cs typeface="Times New Roman"/>
              </a:rPr>
              <a:t> program </a:t>
            </a:r>
            <a:r>
              <a:rPr lang="en-US" sz="1800" dirty="0" err="1">
                <a:latin typeface="Times New Roman"/>
                <a:cs typeface="Times New Roman"/>
              </a:rPr>
              <a:t>ini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diinstall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ke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komputer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kita</a:t>
            </a:r>
            <a:r>
              <a:rPr lang="en-US" sz="1800" spc="-5" dirty="0">
                <a:latin typeface="Times New Roman"/>
                <a:cs typeface="Times New Roman"/>
              </a:rPr>
              <a:t>. Hal </a:t>
            </a:r>
            <a:r>
              <a:rPr lang="en-US" sz="1800" dirty="0" err="1">
                <a:latin typeface="Times New Roman"/>
                <a:cs typeface="Times New Roman"/>
              </a:rPr>
              <a:t>ini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dimaksudkan</a:t>
            </a:r>
            <a:r>
              <a:rPr lang="en-US" sz="1800" dirty="0">
                <a:latin typeface="Times New Roman"/>
                <a:cs typeface="Times New Roman"/>
              </a:rPr>
              <a:t>  </a:t>
            </a:r>
            <a:r>
              <a:rPr lang="en-US" sz="1800" dirty="0" err="1">
                <a:latin typeface="Times New Roman"/>
                <a:cs typeface="Times New Roman"/>
              </a:rPr>
              <a:t>untuk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menghindari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penginstallan</a:t>
            </a:r>
            <a:r>
              <a:rPr lang="en-US" sz="1800" spc="-5" dirty="0">
                <a:latin typeface="Times New Roman"/>
                <a:cs typeface="Times New Roman"/>
              </a:rPr>
              <a:t> program yang </a:t>
            </a:r>
            <a:r>
              <a:rPr lang="en-US" sz="1800" spc="-5" dirty="0" err="1">
                <a:latin typeface="Times New Roman"/>
                <a:cs typeface="Times New Roman"/>
              </a:rPr>
              <a:t>tidak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diperlukan</a:t>
            </a:r>
            <a:r>
              <a:rPr lang="en-US" sz="1800" spc="-5" dirty="0">
                <a:latin typeface="Times New Roman"/>
                <a:cs typeface="Times New Roman"/>
              </a:rPr>
              <a:t>. </a:t>
            </a:r>
            <a:r>
              <a:rPr lang="en-US" sz="1800" spc="-5" dirty="0" err="1">
                <a:latin typeface="Times New Roman"/>
                <a:cs typeface="Times New Roman"/>
              </a:rPr>
              <a:t>Berikut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ini</a:t>
            </a:r>
            <a:r>
              <a:rPr lang="en-US" sz="1800" dirty="0">
                <a:latin typeface="Times New Roman"/>
                <a:cs typeface="Times New Roman"/>
              </a:rPr>
              <a:t>  </a:t>
            </a:r>
            <a:r>
              <a:rPr lang="en-US" sz="1800" spc="-5" dirty="0" err="1">
                <a:latin typeface="Times New Roman"/>
                <a:cs typeface="Times New Roman"/>
              </a:rPr>
              <a:t>akan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dijelaskan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langkah-langkah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untuk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menambah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atau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menghilangkan</a:t>
            </a:r>
            <a:r>
              <a:rPr lang="en-US" sz="1800" spc="-5" dirty="0">
                <a:latin typeface="Times New Roman"/>
                <a:cs typeface="Times New Roman"/>
              </a:rPr>
              <a:t>  </a:t>
            </a:r>
            <a:r>
              <a:rPr lang="en-US" sz="1800" spc="-5" dirty="0" err="1">
                <a:latin typeface="Times New Roman"/>
                <a:cs typeface="Times New Roman"/>
              </a:rPr>
              <a:t>komponen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Windows </a:t>
            </a:r>
            <a:r>
              <a:rPr lang="en-US" sz="1800" spc="-5" dirty="0" err="1">
                <a:latin typeface="Times New Roman"/>
                <a:cs typeface="Times New Roman"/>
              </a:rPr>
              <a:t>dari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komputer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anda</a:t>
            </a:r>
            <a:r>
              <a:rPr lang="en-US" sz="1800" spc="-5" dirty="0">
                <a:latin typeface="Times New Roman"/>
                <a:cs typeface="Times New Roman"/>
              </a:rPr>
              <a:t>.</a:t>
            </a:r>
            <a:endParaRPr lang="en-US" sz="1800" dirty="0">
              <a:latin typeface="Times New Roman"/>
              <a:cs typeface="Times New Roman"/>
            </a:endParaRPr>
          </a:p>
          <a:p>
            <a:pPr marL="620395" lvl="2" indent="-225425">
              <a:spcBef>
                <a:spcPts val="600"/>
              </a:spcBef>
              <a:buFont typeface="Symbol"/>
              <a:buChar char=""/>
              <a:tabLst>
                <a:tab pos="624205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Bukalah</a:t>
            </a:r>
            <a:r>
              <a:rPr lang="en-US" sz="1800" spc="-5" dirty="0">
                <a:latin typeface="Times New Roman"/>
                <a:cs typeface="Times New Roman"/>
              </a:rPr>
              <a:t> Control </a:t>
            </a:r>
            <a:r>
              <a:rPr lang="en-US" sz="1800" dirty="0">
                <a:latin typeface="Times New Roman"/>
                <a:cs typeface="Times New Roman"/>
              </a:rPr>
              <a:t>Panel </a:t>
            </a:r>
            <a:r>
              <a:rPr lang="en-US" sz="1800" dirty="0" err="1">
                <a:latin typeface="Times New Roman"/>
                <a:cs typeface="Times New Roman"/>
              </a:rPr>
              <a:t>anda</a:t>
            </a:r>
            <a:r>
              <a:rPr lang="en-US" sz="1800" dirty="0">
                <a:latin typeface="Times New Roman"/>
                <a:cs typeface="Times New Roman"/>
              </a:rPr>
              <a:t>, </a:t>
            </a:r>
            <a:r>
              <a:rPr lang="en-US" sz="1800" spc="-5" dirty="0" err="1">
                <a:latin typeface="Times New Roman"/>
                <a:cs typeface="Times New Roman"/>
              </a:rPr>
              <a:t>dengan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mengklik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tombol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Start </a:t>
            </a:r>
            <a:r>
              <a:rPr lang="en-US" sz="1800" spc="105" dirty="0">
                <a:latin typeface="Wingdings"/>
                <a:cs typeface="Wingdings"/>
              </a:rPr>
              <a:t>€</a:t>
            </a:r>
            <a:r>
              <a:rPr lang="en-US" sz="1800" spc="105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Settings </a:t>
            </a:r>
            <a:r>
              <a:rPr lang="en-US" sz="1800" spc="105" dirty="0">
                <a:latin typeface="Wingdings"/>
                <a:cs typeface="Wingdings"/>
              </a:rPr>
              <a:t>€</a:t>
            </a:r>
            <a:r>
              <a:rPr lang="en-US" sz="1800" spc="105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Control</a:t>
            </a:r>
            <a:r>
              <a:rPr lang="en-US" sz="1800" spc="-155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Panel.</a:t>
            </a:r>
            <a:endParaRPr lang="en-US" sz="1800" dirty="0">
              <a:latin typeface="Times New Roman"/>
              <a:cs typeface="Times New Roman"/>
            </a:endParaRPr>
          </a:p>
          <a:p>
            <a:pPr marL="620395" marR="5715" lvl="2" indent="-225425">
              <a:spcBef>
                <a:spcPts val="740"/>
              </a:spcBef>
              <a:buFont typeface="Symbol"/>
              <a:buChar char=""/>
              <a:tabLst>
                <a:tab pos="623570" algn="l"/>
                <a:tab pos="624205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Lalu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klik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lah</a:t>
            </a:r>
            <a:r>
              <a:rPr lang="en-US" sz="1800" spc="-5" dirty="0">
                <a:latin typeface="Times New Roman"/>
                <a:cs typeface="Times New Roman"/>
              </a:rPr>
              <a:t> icon Add/Remove Programs yang </a:t>
            </a:r>
            <a:r>
              <a:rPr lang="en-US" sz="1800" spc="-5" dirty="0" err="1">
                <a:latin typeface="Times New Roman"/>
                <a:cs typeface="Times New Roman"/>
              </a:rPr>
              <a:t>kemudian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dilanjutkan</a:t>
            </a:r>
            <a:r>
              <a:rPr lang="en-US" sz="1800" spc="-5" dirty="0">
                <a:latin typeface="Times New Roman"/>
                <a:cs typeface="Times New Roman"/>
              </a:rPr>
              <a:t>  </a:t>
            </a:r>
            <a:r>
              <a:rPr lang="en-US" sz="1800" spc="-5" dirty="0" err="1">
                <a:latin typeface="Times New Roman"/>
                <a:cs typeface="Times New Roman"/>
              </a:rPr>
              <a:t>dengan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menklik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Add/Remove Windows</a:t>
            </a:r>
            <a:r>
              <a:rPr lang="en-US" sz="1800" spc="-10" dirty="0">
                <a:latin typeface="Times New Roman"/>
                <a:cs typeface="Times New Roman"/>
              </a:rPr>
              <a:t> </a:t>
            </a:r>
            <a:r>
              <a:rPr lang="en-US" sz="1800" spc="-5" dirty="0">
                <a:latin typeface="Times New Roman"/>
                <a:cs typeface="Times New Roman"/>
              </a:rPr>
              <a:t>Components.</a:t>
            </a:r>
            <a:endParaRPr lang="en-US" sz="1800" dirty="0">
              <a:latin typeface="Times New Roman"/>
              <a:cs typeface="Times New Roman"/>
            </a:endParaRPr>
          </a:p>
          <a:p>
            <a:pPr marL="623570" lvl="2">
              <a:spcBef>
                <a:spcPts val="600"/>
              </a:spcBef>
              <a:buFont typeface="Symbol"/>
              <a:buChar char=""/>
              <a:tabLst>
                <a:tab pos="624205" algn="l"/>
              </a:tabLst>
            </a:pPr>
            <a:r>
              <a:rPr lang="en-US" sz="1800" spc="-5" dirty="0" err="1">
                <a:latin typeface="Times New Roman"/>
                <a:cs typeface="Times New Roman"/>
              </a:rPr>
              <a:t>Apabila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itu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telah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dilakukan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akan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spc="-5" dirty="0" err="1">
                <a:latin typeface="Times New Roman"/>
                <a:cs typeface="Times New Roman"/>
              </a:rPr>
              <a:t>muncul</a:t>
            </a:r>
            <a:r>
              <a:rPr lang="en-US" sz="1800" spc="-5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dialog box </a:t>
            </a:r>
            <a:r>
              <a:rPr lang="en-US" sz="1800" spc="-5" dirty="0" err="1">
                <a:latin typeface="Times New Roman"/>
                <a:cs typeface="Times New Roman"/>
              </a:rPr>
              <a:t>sebagai</a:t>
            </a:r>
            <a:r>
              <a:rPr lang="en-US" sz="1800" spc="45" dirty="0">
                <a:latin typeface="Times New Roman"/>
                <a:cs typeface="Times New Roman"/>
              </a:rPr>
              <a:t> </a:t>
            </a:r>
            <a:r>
              <a:rPr lang="en-US" sz="1800" dirty="0" err="1">
                <a:latin typeface="Times New Roman"/>
                <a:cs typeface="Times New Roman"/>
              </a:rPr>
              <a:t>berikut</a:t>
            </a:r>
            <a:endParaRPr lang="en-US" sz="18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9759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419600"/>
            <a:ext cx="8229600" cy="2057400"/>
          </a:xfrm>
        </p:spPr>
        <p:txBody>
          <a:bodyPr>
            <a:normAutofit fontScale="55000" lnSpcReduction="20000"/>
          </a:bodyPr>
          <a:lstStyle/>
          <a:p>
            <a:pPr marL="238125" marR="5080" indent="-225425" algn="just">
              <a:lnSpc>
                <a:spcPct val="120000"/>
              </a:lnSpc>
              <a:spcBef>
                <a:spcPts val="700"/>
              </a:spcBef>
              <a:buFont typeface="Symbol"/>
              <a:buChar char=""/>
              <a:tabLst>
                <a:tab pos="241300" algn="l"/>
              </a:tabLst>
            </a:pPr>
            <a:r>
              <a:rPr lang="en-US" sz="3100" spc="-5" dirty="0">
                <a:latin typeface="Times New Roman"/>
                <a:cs typeface="Times New Roman"/>
              </a:rPr>
              <a:t>Box yang </a:t>
            </a:r>
            <a:r>
              <a:rPr lang="en-US" sz="3100" dirty="0" err="1">
                <a:latin typeface="Times New Roman"/>
                <a:cs typeface="Times New Roman"/>
              </a:rPr>
              <a:t>tercek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menandakan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bahwa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>
                <a:latin typeface="Times New Roman"/>
                <a:cs typeface="Times New Roman"/>
              </a:rPr>
              <a:t>program </a:t>
            </a:r>
            <a:r>
              <a:rPr lang="en-US" sz="3100" spc="-5" dirty="0" err="1">
                <a:latin typeface="Times New Roman"/>
                <a:cs typeface="Times New Roman"/>
              </a:rPr>
              <a:t>tersebut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telah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terinstall</a:t>
            </a:r>
            <a:r>
              <a:rPr lang="en-US" sz="3100" dirty="0">
                <a:latin typeface="Times New Roman"/>
                <a:cs typeface="Times New Roman"/>
              </a:rPr>
              <a:t>  </a:t>
            </a:r>
            <a:r>
              <a:rPr lang="en-US" sz="3100" spc="-5" dirty="0" err="1">
                <a:latin typeface="Times New Roman"/>
                <a:cs typeface="Times New Roman"/>
              </a:rPr>
              <a:t>pada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komputer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anda</a:t>
            </a:r>
            <a:r>
              <a:rPr lang="en-US" sz="3100" dirty="0">
                <a:latin typeface="Times New Roman"/>
                <a:cs typeface="Times New Roman"/>
              </a:rPr>
              <a:t>. Dan box </a:t>
            </a:r>
            <a:r>
              <a:rPr lang="en-US" sz="3100" spc="-5" dirty="0">
                <a:latin typeface="Times New Roman"/>
                <a:cs typeface="Times New Roman"/>
              </a:rPr>
              <a:t>yang </a:t>
            </a:r>
            <a:r>
              <a:rPr lang="en-US" sz="3100" spc="-5" dirty="0" err="1">
                <a:latin typeface="Times New Roman"/>
                <a:cs typeface="Times New Roman"/>
              </a:rPr>
              <a:t>tidak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tercek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menandakan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bahwa</a:t>
            </a:r>
            <a:r>
              <a:rPr lang="en-US" sz="3100" dirty="0">
                <a:latin typeface="Times New Roman"/>
                <a:cs typeface="Times New Roman"/>
              </a:rPr>
              <a:t>  </a:t>
            </a:r>
            <a:r>
              <a:rPr lang="en-US" sz="3100" spc="-5" dirty="0">
                <a:latin typeface="Times New Roman"/>
                <a:cs typeface="Times New Roman"/>
              </a:rPr>
              <a:t>program </a:t>
            </a:r>
            <a:r>
              <a:rPr lang="en-US" sz="3100" spc="-5" dirty="0" err="1">
                <a:latin typeface="Times New Roman"/>
                <a:cs typeface="Times New Roman"/>
              </a:rPr>
              <a:t>tersebut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tidak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terinstall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pada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komputer</a:t>
            </a:r>
            <a:r>
              <a:rPr lang="en-US" sz="3100" spc="8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anda</a:t>
            </a:r>
            <a:r>
              <a:rPr lang="en-US" sz="3100" dirty="0">
                <a:latin typeface="Times New Roman"/>
                <a:cs typeface="Times New Roman"/>
              </a:rPr>
              <a:t>.</a:t>
            </a:r>
          </a:p>
          <a:p>
            <a:pPr marL="238125" marR="5080" indent="-225425" algn="just">
              <a:lnSpc>
                <a:spcPct val="120000"/>
              </a:lnSpc>
              <a:spcBef>
                <a:spcPts val="700"/>
              </a:spcBef>
              <a:buFont typeface="Symbol"/>
              <a:buChar char=""/>
              <a:tabLst>
                <a:tab pos="241300" algn="l"/>
              </a:tabLst>
            </a:pPr>
            <a:r>
              <a:rPr lang="en-US" sz="3100" spc="-5" dirty="0" err="1">
                <a:latin typeface="Times New Roman"/>
                <a:cs typeface="Times New Roman"/>
              </a:rPr>
              <a:t>Berilah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cek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pada</a:t>
            </a:r>
            <a:r>
              <a:rPr lang="en-US" sz="3100" dirty="0">
                <a:latin typeface="Times New Roman"/>
                <a:cs typeface="Times New Roman"/>
              </a:rPr>
              <a:t> box </a:t>
            </a:r>
            <a:r>
              <a:rPr lang="en-US" sz="3100" spc="-5" dirty="0">
                <a:latin typeface="Times New Roman"/>
                <a:cs typeface="Times New Roman"/>
              </a:rPr>
              <a:t>yang </a:t>
            </a:r>
            <a:r>
              <a:rPr lang="en-US" sz="3100" dirty="0" err="1">
                <a:latin typeface="Times New Roman"/>
                <a:cs typeface="Times New Roman"/>
              </a:rPr>
              <a:t>kosong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apabila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anda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ingin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menginstalln</a:t>
            </a:r>
            <a:r>
              <a:rPr lang="en-US" sz="3100" spc="-5" dirty="0">
                <a:latin typeface="Times New Roman"/>
                <a:cs typeface="Times New Roman"/>
              </a:rPr>
              <a:t>  program </a:t>
            </a:r>
            <a:r>
              <a:rPr lang="en-US" sz="3100" spc="-5" dirty="0" err="1">
                <a:latin typeface="Times New Roman"/>
                <a:cs typeface="Times New Roman"/>
              </a:rPr>
              <a:t>tersebut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dan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hilangkanlah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cek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pada</a:t>
            </a:r>
            <a:r>
              <a:rPr lang="en-US" sz="3100" dirty="0">
                <a:latin typeface="Times New Roman"/>
                <a:cs typeface="Times New Roman"/>
              </a:rPr>
              <a:t> box </a:t>
            </a:r>
            <a:r>
              <a:rPr lang="en-US" sz="3100" dirty="0" err="1">
                <a:latin typeface="Times New Roman"/>
                <a:cs typeface="Times New Roman"/>
              </a:rPr>
              <a:t>bila</a:t>
            </a:r>
            <a:r>
              <a:rPr lang="en-US" sz="3100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anda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ingin</a:t>
            </a:r>
            <a:r>
              <a:rPr lang="en-US" sz="3100" spc="-5" dirty="0">
                <a:latin typeface="Times New Roman"/>
                <a:cs typeface="Times New Roman"/>
              </a:rPr>
              <a:t>  </a:t>
            </a:r>
            <a:r>
              <a:rPr lang="en-US" sz="3100" spc="-5" dirty="0" err="1">
                <a:latin typeface="Times New Roman"/>
                <a:cs typeface="Times New Roman"/>
              </a:rPr>
              <a:t>menghilangkan</a:t>
            </a:r>
            <a:r>
              <a:rPr lang="en-US" sz="3100" spc="-5" dirty="0">
                <a:latin typeface="Times New Roman"/>
                <a:cs typeface="Times New Roman"/>
              </a:rPr>
              <a:t> program </a:t>
            </a:r>
            <a:r>
              <a:rPr lang="en-US" sz="3100" spc="-5" dirty="0" err="1">
                <a:latin typeface="Times New Roman"/>
                <a:cs typeface="Times New Roman"/>
              </a:rPr>
              <a:t>tersebut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dari</a:t>
            </a:r>
            <a:r>
              <a:rPr lang="en-US" sz="3100" spc="-5" dirty="0">
                <a:latin typeface="Times New Roman"/>
                <a:cs typeface="Times New Roman"/>
              </a:rPr>
              <a:t> </a:t>
            </a:r>
            <a:r>
              <a:rPr lang="en-US" sz="3100" spc="-5" dirty="0" err="1">
                <a:latin typeface="Times New Roman"/>
                <a:cs typeface="Times New Roman"/>
              </a:rPr>
              <a:t>komputer</a:t>
            </a:r>
            <a:r>
              <a:rPr lang="en-US" sz="3100" spc="60" dirty="0">
                <a:latin typeface="Times New Roman"/>
                <a:cs typeface="Times New Roman"/>
              </a:rPr>
              <a:t> </a:t>
            </a:r>
            <a:r>
              <a:rPr lang="en-US" sz="3100" dirty="0" err="1">
                <a:latin typeface="Times New Roman"/>
                <a:cs typeface="Times New Roman"/>
              </a:rPr>
              <a:t>anda</a:t>
            </a:r>
            <a:r>
              <a:rPr lang="en-US" sz="3100" dirty="0">
                <a:latin typeface="Times New Roman"/>
                <a:cs typeface="Times New Roman"/>
              </a:rPr>
              <a:t>.</a:t>
            </a:r>
          </a:p>
          <a:p>
            <a:pPr marL="241300" indent="-228600">
              <a:lnSpc>
                <a:spcPct val="120000"/>
              </a:lnSpc>
              <a:spcBef>
                <a:spcPts val="35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lang="en-US" sz="3100" spc="-5" dirty="0" err="1">
                <a:latin typeface="Times New Roman"/>
                <a:cs typeface="Times New Roman"/>
              </a:rPr>
              <a:t>Klik</a:t>
            </a:r>
            <a:r>
              <a:rPr lang="en-US" sz="3100" spc="-85" dirty="0">
                <a:latin typeface="Times New Roman"/>
                <a:cs typeface="Times New Roman"/>
              </a:rPr>
              <a:t> </a:t>
            </a:r>
            <a:r>
              <a:rPr lang="en-US" sz="3100" dirty="0">
                <a:latin typeface="Times New Roman"/>
                <a:cs typeface="Times New Roman"/>
              </a:rPr>
              <a:t>Next.</a:t>
            </a:r>
          </a:p>
          <a:p>
            <a:endParaRPr lang="en-US" dirty="0"/>
          </a:p>
        </p:txBody>
      </p:sp>
      <p:sp>
        <p:nvSpPr>
          <p:cNvPr id="5" name="object 40"/>
          <p:cNvSpPr/>
          <p:nvPr/>
        </p:nvSpPr>
        <p:spPr>
          <a:xfrm>
            <a:off x="1834896" y="457200"/>
            <a:ext cx="5480304" cy="36286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590800" y="4038600"/>
            <a:ext cx="4191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>
              <a:lnSpc>
                <a:spcPct val="100000"/>
              </a:lnSpc>
            </a:pPr>
            <a:r>
              <a:rPr lang="en-US" sz="1200" b="1" spc="-5" dirty="0" err="1">
                <a:latin typeface="Times New Roman"/>
                <a:cs typeface="Times New Roman"/>
              </a:rPr>
              <a:t>Gambar</a:t>
            </a:r>
            <a:r>
              <a:rPr lang="en-US" sz="1200" b="1" spc="-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16. Dialog Box </a:t>
            </a:r>
            <a:r>
              <a:rPr lang="en-US" sz="1200" b="1" spc="-5" dirty="0" err="1">
                <a:latin typeface="Times New Roman"/>
                <a:cs typeface="Times New Roman"/>
              </a:rPr>
              <a:t>dari</a:t>
            </a:r>
            <a:r>
              <a:rPr lang="en-US" sz="1200" b="1" spc="-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Windows </a:t>
            </a:r>
            <a:r>
              <a:rPr lang="en-US" sz="1200" b="1" spc="-5" dirty="0">
                <a:latin typeface="Times New Roman"/>
                <a:cs typeface="Times New Roman"/>
              </a:rPr>
              <a:t>Components</a:t>
            </a:r>
            <a:r>
              <a:rPr lang="en-US" sz="1200" b="1" spc="-45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Times New Roman"/>
                <a:cs typeface="Times New Roman"/>
              </a:rPr>
              <a:t>Wizard</a:t>
            </a:r>
          </a:p>
        </p:txBody>
      </p:sp>
    </p:spTree>
    <p:extLst>
      <p:ext uri="{BB962C8B-B14F-4D97-AF65-F5344CB8AC3E}">
        <p14:creationId xmlns:p14="http://schemas.microsoft.com/office/powerpoint/2010/main" val="25093729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246</TotalTime>
  <Words>3549</Words>
  <Application>Microsoft Office PowerPoint</Application>
  <PresentationFormat>On-screen Show (4:3)</PresentationFormat>
  <Paragraphs>345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3" baseType="lpstr">
      <vt:lpstr>MS Mincho</vt:lpstr>
      <vt:lpstr>Arial</vt:lpstr>
      <vt:lpstr>Bookman Old Style</vt:lpstr>
      <vt:lpstr>Calibri</vt:lpstr>
      <vt:lpstr>Gill Sans MT</vt:lpstr>
      <vt:lpstr>Symbol</vt:lpstr>
      <vt:lpstr>Times New Roman</vt:lpstr>
      <vt:lpstr>Verdana</vt:lpstr>
      <vt:lpstr>Wingdings</vt:lpstr>
      <vt:lpstr>Wingdings 3</vt:lpstr>
      <vt:lpstr>Origin</vt:lpstr>
      <vt:lpstr>TUTORIAL  MICROSOFT WINDOWS </vt:lpstr>
      <vt:lpstr>Desktop</vt:lpstr>
      <vt:lpstr>PowerPoint Presentation</vt:lpstr>
      <vt:lpstr>PowerPoint Presentation</vt:lpstr>
      <vt:lpstr>PowerPoint Presentation</vt:lpstr>
      <vt:lpstr>Window Apa yang disebut dengan Window di tunjukkan pada gambar dibawah ini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 MICROSOFT WINDOWS</dc:title>
  <dc:creator>Lenovo</dc:creator>
  <cp:lastModifiedBy>Row_Bee</cp:lastModifiedBy>
  <cp:revision>49</cp:revision>
  <dcterms:created xsi:type="dcterms:W3CDTF">2017-03-21T10:00:53Z</dcterms:created>
  <dcterms:modified xsi:type="dcterms:W3CDTF">2018-09-05T02:50:07Z</dcterms:modified>
</cp:coreProperties>
</file>