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Default Extension="png" ContentType="image/png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x="9144000" cy="6858000"/>
  <p:notesSz cx="9144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rgbClr val="775F54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rgbClr val="775F54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rgbClr val="775F54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79525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DD80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590550" y="1279525"/>
            <a:ext cx="8553450" cy="228600"/>
          </a:xfrm>
          <a:custGeom>
            <a:avLst/>
            <a:gdLst/>
            <a:ahLst/>
            <a:cxnLst/>
            <a:rect l="l" t="t" r="r" b="b"/>
            <a:pathLst>
              <a:path w="8553450" h="228600">
                <a:moveTo>
                  <a:pt x="0" y="228600"/>
                </a:moveTo>
                <a:lnTo>
                  <a:pt x="8553450" y="228600"/>
                </a:lnTo>
                <a:lnTo>
                  <a:pt x="855345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93B6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12140" y="350011"/>
            <a:ext cx="7919719" cy="8845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rgbClr val="775F54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78002" y="2989198"/>
            <a:ext cx="7787995" cy="35413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.png"/><Relationship Id="rId3" Type="http://schemas.openxmlformats.org/officeDocument/2006/relationships/image" Target="../media/image4.jpg"/><Relationship Id="rId4" Type="http://schemas.openxmlformats.org/officeDocument/2006/relationships/image" Target="../media/image5.jpg"/><Relationship Id="rId5" Type="http://schemas.openxmlformats.org/officeDocument/2006/relationships/image" Target="../media/image6.jpg"/><Relationship Id="rId6" Type="http://schemas.openxmlformats.org/officeDocument/2006/relationships/image" Target="../media/image7.jpg"/><Relationship Id="rId7" Type="http://schemas.openxmlformats.org/officeDocument/2006/relationships/image" Target="../media/image8.png"/><Relationship Id="rId8" Type="http://schemas.openxmlformats.org/officeDocument/2006/relationships/image" Target="../media/image9.jpg"/><Relationship Id="rId9" Type="http://schemas.openxmlformats.org/officeDocument/2006/relationships/image" Target="../media/image10.jpg"/><Relationship Id="rId10" Type="http://schemas.openxmlformats.org/officeDocument/2006/relationships/image" Target="../media/image11.jpg"/><Relationship Id="rId11" Type="http://schemas.openxmlformats.org/officeDocument/2006/relationships/image" Target="../media/image12.jpg"/><Relationship Id="rId12" Type="http://schemas.openxmlformats.org/officeDocument/2006/relationships/image" Target="../media/image13.jpg"/><Relationship Id="rId13" Type="http://schemas.openxmlformats.org/officeDocument/2006/relationships/image" Target="../media/image14.jpg"/><Relationship Id="rId14" Type="http://schemas.openxmlformats.org/officeDocument/2006/relationships/image" Target="../media/image15.png"/><Relationship Id="rId15" Type="http://schemas.openxmlformats.org/officeDocument/2006/relationships/image" Target="../media/image16.jpg"/><Relationship Id="rId16" Type="http://schemas.openxmlformats.org/officeDocument/2006/relationships/image" Target="../media/image17.jpg"/><Relationship Id="rId17" Type="http://schemas.openxmlformats.org/officeDocument/2006/relationships/image" Target="../media/image18.jpg"/><Relationship Id="rId18" Type="http://schemas.openxmlformats.org/officeDocument/2006/relationships/image" Target="../media/image19.jpg"/><Relationship Id="rId19" Type="http://schemas.openxmlformats.org/officeDocument/2006/relationships/image" Target="../media/image20.png"/><Relationship Id="rId20" Type="http://schemas.openxmlformats.org/officeDocument/2006/relationships/image" Target="../media/image21.jpg"/><Relationship Id="rId21" Type="http://schemas.openxmlformats.org/officeDocument/2006/relationships/image" Target="../media/image22.jpg"/><Relationship Id="rId22" Type="http://schemas.openxmlformats.org/officeDocument/2006/relationships/image" Target="../media/image23.jpg"/><Relationship Id="rId23" Type="http://schemas.openxmlformats.org/officeDocument/2006/relationships/image" Target="../media/image24.jpg"/><Relationship Id="rId24" Type="http://schemas.openxmlformats.org/officeDocument/2006/relationships/image" Target="../media/image25.jpg"/><Relationship Id="rId25" Type="http://schemas.openxmlformats.org/officeDocument/2006/relationships/image" Target="../media/image26.jpg"/><Relationship Id="rId26" Type="http://schemas.openxmlformats.org/officeDocument/2006/relationships/image" Target="../media/image27.png"/><Relationship Id="rId27" Type="http://schemas.openxmlformats.org/officeDocument/2006/relationships/image" Target="../media/image28.jpg"/><Relationship Id="rId28" Type="http://schemas.openxmlformats.org/officeDocument/2006/relationships/image" Target="../media/image29.jpg"/><Relationship Id="rId29" Type="http://schemas.openxmlformats.org/officeDocument/2006/relationships/image" Target="../media/image30.jpg"/><Relationship Id="rId30" Type="http://schemas.openxmlformats.org/officeDocument/2006/relationships/image" Target="../media/image31.jpg"/><Relationship Id="rId31" Type="http://schemas.openxmlformats.org/officeDocument/2006/relationships/image" Target="../media/image32.png"/><Relationship Id="rId32" Type="http://schemas.openxmlformats.org/officeDocument/2006/relationships/image" Target="../media/image33.jpg"/><Relationship Id="rId33" Type="http://schemas.openxmlformats.org/officeDocument/2006/relationships/image" Target="../media/image34.jpg"/><Relationship Id="rId34" Type="http://schemas.openxmlformats.org/officeDocument/2006/relationships/image" Target="../media/image35.jpg"/><Relationship Id="rId35" Type="http://schemas.openxmlformats.org/officeDocument/2006/relationships/image" Target="../media/image36.jpg"/><Relationship Id="rId36" Type="http://schemas.openxmlformats.org/officeDocument/2006/relationships/image" Target="../media/image37.jpg"/><Relationship Id="rId37" Type="http://schemas.openxmlformats.org/officeDocument/2006/relationships/image" Target="../media/image38.jpg"/><Relationship Id="rId38" Type="http://schemas.openxmlformats.org/officeDocument/2006/relationships/image" Target="../media/image39.jpg"/><Relationship Id="rId39" Type="http://schemas.openxmlformats.org/officeDocument/2006/relationships/image" Target="../media/image40.jp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1.jp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png"/><Relationship Id="rId3" Type="http://schemas.openxmlformats.org/officeDocument/2006/relationships/image" Target="../media/image43.png"/><Relationship Id="rId4" Type="http://schemas.openxmlformats.org/officeDocument/2006/relationships/image" Target="../media/image44.png"/><Relationship Id="rId5" Type="http://schemas.openxmlformats.org/officeDocument/2006/relationships/image" Target="../media/image45.png"/><Relationship Id="rId6" Type="http://schemas.openxmlformats.org/officeDocument/2006/relationships/image" Target="../media/image46.jpg"/><Relationship Id="rId7" Type="http://schemas.openxmlformats.org/officeDocument/2006/relationships/image" Target="../media/image47.png"/><Relationship Id="rId8" Type="http://schemas.openxmlformats.org/officeDocument/2006/relationships/image" Target="../media/image48.png"/><Relationship Id="rId9" Type="http://schemas.openxmlformats.org/officeDocument/2006/relationships/image" Target="../media/image49.pn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30187" y="914400"/>
            <a:ext cx="8685530" cy="4597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4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340"/>
              </a:spcBef>
            </a:pPr>
            <a:r>
              <a:rPr dirty="0" sz="4400" spc="-10">
                <a:solidFill>
                  <a:srgbClr val="0000FF"/>
                </a:solidFill>
                <a:latin typeface="Calibri"/>
                <a:cs typeface="Calibri"/>
              </a:rPr>
              <a:t>Pengenalan</a:t>
            </a:r>
            <a:endParaRPr sz="4400">
              <a:latin typeface="Calibri"/>
              <a:cs typeface="Calibri"/>
            </a:endParaRPr>
          </a:p>
          <a:p>
            <a:pPr algn="ctr" marL="119380">
              <a:lnSpc>
                <a:spcPct val="100000"/>
              </a:lnSpc>
            </a:pPr>
            <a:r>
              <a:rPr dirty="0" sz="4400" spc="-10">
                <a:solidFill>
                  <a:srgbClr val="0000FF"/>
                </a:solidFill>
                <a:latin typeface="Calibri"/>
                <a:cs typeface="Calibri"/>
              </a:rPr>
              <a:t>Enterprise </a:t>
            </a:r>
            <a:r>
              <a:rPr dirty="0" sz="4400" spc="-15">
                <a:solidFill>
                  <a:srgbClr val="0000FF"/>
                </a:solidFill>
                <a:latin typeface="Calibri"/>
                <a:cs typeface="Calibri"/>
              </a:rPr>
              <a:t>Resource </a:t>
            </a:r>
            <a:r>
              <a:rPr dirty="0" sz="4400">
                <a:solidFill>
                  <a:srgbClr val="0000FF"/>
                </a:solidFill>
                <a:latin typeface="Calibri"/>
                <a:cs typeface="Calibri"/>
              </a:rPr>
              <a:t>Planning</a:t>
            </a:r>
            <a:r>
              <a:rPr dirty="0" sz="4400" spc="-2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dirty="0" sz="4400" spc="-5">
                <a:solidFill>
                  <a:srgbClr val="0000FF"/>
                </a:solidFill>
                <a:latin typeface="Calibri"/>
                <a:cs typeface="Calibri"/>
              </a:rPr>
              <a:t>(ERP)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30187" y="914400"/>
            <a:ext cx="8685149" cy="4597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19202" rIns="0" bIns="0" rtlCol="0" vert="horz">
            <a:spAutoFit/>
          </a:bodyPr>
          <a:lstStyle/>
          <a:p>
            <a:pPr marL="1124585">
              <a:lnSpc>
                <a:spcPct val="100000"/>
              </a:lnSpc>
            </a:pPr>
            <a:r>
              <a:rPr dirty="0" spc="-10" b="1">
                <a:solidFill>
                  <a:srgbClr val="0000FF"/>
                </a:solidFill>
                <a:latin typeface="Calibri"/>
                <a:cs typeface="Calibri"/>
              </a:rPr>
              <a:t>Enterprise </a:t>
            </a:r>
            <a:r>
              <a:rPr dirty="0" spc="-15" b="1">
                <a:solidFill>
                  <a:srgbClr val="0000FF"/>
                </a:solidFill>
                <a:latin typeface="Calibri"/>
                <a:cs typeface="Calibri"/>
              </a:rPr>
              <a:t>Resource </a:t>
            </a:r>
            <a:r>
              <a:rPr dirty="0" b="1">
                <a:solidFill>
                  <a:srgbClr val="0000FF"/>
                </a:solidFill>
                <a:latin typeface="Calibri"/>
                <a:cs typeface="Calibri"/>
              </a:rPr>
              <a:t>Planning</a:t>
            </a:r>
            <a:r>
              <a:rPr dirty="0" spc="-95" b="1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dirty="0" spc="-5" b="1">
                <a:solidFill>
                  <a:srgbClr val="0000FF"/>
                </a:solidFill>
                <a:latin typeface="Calibri"/>
                <a:cs typeface="Calibri"/>
              </a:rPr>
              <a:t>(ERP)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64540" y="1982978"/>
            <a:ext cx="1349375" cy="3759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 spc="-5" i="1">
                <a:latin typeface="Cambria"/>
                <a:cs typeface="Cambria"/>
              </a:rPr>
              <a:t>En</a:t>
            </a:r>
            <a:r>
              <a:rPr dirty="0" sz="2400" spc="-10" i="1">
                <a:latin typeface="Cambria"/>
                <a:cs typeface="Cambria"/>
              </a:rPr>
              <a:t>t</a:t>
            </a:r>
            <a:r>
              <a:rPr dirty="0" sz="2400" i="1">
                <a:latin typeface="Cambria"/>
                <a:cs typeface="Cambria"/>
              </a:rPr>
              <a:t>e</a:t>
            </a:r>
            <a:r>
              <a:rPr dirty="0" sz="2400" spc="-15" i="1">
                <a:latin typeface="Cambria"/>
                <a:cs typeface="Cambria"/>
              </a:rPr>
              <a:t>r</a:t>
            </a:r>
            <a:r>
              <a:rPr dirty="0" sz="2400" i="1">
                <a:latin typeface="Cambria"/>
                <a:cs typeface="Cambria"/>
              </a:rPr>
              <a:t>p</a:t>
            </a:r>
            <a:r>
              <a:rPr dirty="0" sz="2400" spc="-15" i="1">
                <a:latin typeface="Cambria"/>
                <a:cs typeface="Cambria"/>
              </a:rPr>
              <a:t>r</a:t>
            </a:r>
            <a:r>
              <a:rPr dirty="0" sz="2400" i="1">
                <a:latin typeface="Cambria"/>
                <a:cs typeface="Cambria"/>
              </a:rPr>
              <a:t>i</a:t>
            </a:r>
            <a:r>
              <a:rPr dirty="0" sz="2400" spc="-10" i="1">
                <a:latin typeface="Cambria"/>
                <a:cs typeface="Cambria"/>
              </a:rPr>
              <a:t>s</a:t>
            </a:r>
            <a:r>
              <a:rPr dirty="0" sz="2400" i="1">
                <a:latin typeface="Cambria"/>
                <a:cs typeface="Cambria"/>
              </a:rPr>
              <a:t>e</a:t>
            </a:r>
            <a:endParaRPr sz="2400">
              <a:latin typeface="Cambria"/>
              <a:cs typeface="Cambri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371089" y="1982978"/>
            <a:ext cx="1160145" cy="3759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 spc="-20" i="1">
                <a:latin typeface="Cambria"/>
                <a:cs typeface="Cambria"/>
              </a:rPr>
              <a:t>Resource</a:t>
            </a:r>
            <a:endParaRPr sz="2400">
              <a:latin typeface="Cambria"/>
              <a:cs typeface="Cambr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787266" y="1982978"/>
            <a:ext cx="1168400" cy="3759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 spc="-5" i="1">
                <a:latin typeface="Cambria"/>
                <a:cs typeface="Cambria"/>
              </a:rPr>
              <a:t>Planning</a:t>
            </a:r>
            <a:endParaRPr sz="2400">
              <a:latin typeface="Cambria"/>
              <a:cs typeface="Cambr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212460" y="1982978"/>
            <a:ext cx="3318510" cy="3759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1162685" algn="l"/>
                <a:tab pos="2455545" algn="l"/>
              </a:tabLst>
            </a:pPr>
            <a:r>
              <a:rPr dirty="0" sz="2400" spc="-5">
                <a:latin typeface="Cambria"/>
                <a:cs typeface="Cambria"/>
              </a:rPr>
              <a:t>adala</a:t>
            </a:r>
            <a:r>
              <a:rPr dirty="0" sz="2400">
                <a:latin typeface="Cambria"/>
                <a:cs typeface="Cambria"/>
              </a:rPr>
              <a:t>h</a:t>
            </a:r>
            <a:r>
              <a:rPr dirty="0" sz="2400">
                <a:latin typeface="Cambria"/>
                <a:cs typeface="Cambria"/>
              </a:rPr>
              <a:t>	</a:t>
            </a:r>
            <a:r>
              <a:rPr dirty="0" sz="2400" spc="-5">
                <a:latin typeface="Cambria"/>
                <a:cs typeface="Cambria"/>
              </a:rPr>
              <a:t>apli</a:t>
            </a:r>
            <a:r>
              <a:rPr dirty="0" sz="2400" spc="-10">
                <a:latin typeface="Cambria"/>
                <a:cs typeface="Cambria"/>
              </a:rPr>
              <a:t>k</a:t>
            </a:r>
            <a:r>
              <a:rPr dirty="0" sz="2400" spc="-5">
                <a:latin typeface="Cambria"/>
                <a:cs typeface="Cambria"/>
              </a:rPr>
              <a:t>as</a:t>
            </a:r>
            <a:r>
              <a:rPr dirty="0" sz="2400">
                <a:latin typeface="Cambria"/>
                <a:cs typeface="Cambria"/>
              </a:rPr>
              <a:t>i</a:t>
            </a:r>
            <a:r>
              <a:rPr dirty="0" sz="2400">
                <a:latin typeface="Cambria"/>
                <a:cs typeface="Cambria"/>
              </a:rPr>
              <a:t>	</a:t>
            </a:r>
            <a:r>
              <a:rPr dirty="0" sz="2400">
                <a:latin typeface="Cambria"/>
                <a:cs typeface="Cambria"/>
              </a:rPr>
              <a:t>s</a:t>
            </a:r>
            <a:r>
              <a:rPr dirty="0" sz="2400" spc="-10">
                <a:latin typeface="Cambria"/>
                <a:cs typeface="Cambria"/>
              </a:rPr>
              <a:t>i</a:t>
            </a:r>
            <a:r>
              <a:rPr dirty="0" sz="2400">
                <a:latin typeface="Cambria"/>
                <a:cs typeface="Cambria"/>
              </a:rPr>
              <a:t>s</a:t>
            </a:r>
            <a:r>
              <a:rPr dirty="0" sz="2400" spc="-25">
                <a:latin typeface="Cambria"/>
                <a:cs typeface="Cambria"/>
              </a:rPr>
              <a:t>t</a:t>
            </a:r>
            <a:r>
              <a:rPr dirty="0" sz="2400">
                <a:latin typeface="Cambria"/>
                <a:cs typeface="Cambria"/>
              </a:rPr>
              <a:t>em</a:t>
            </a:r>
            <a:endParaRPr sz="2400">
              <a:latin typeface="Cambria"/>
              <a:cs typeface="Cambri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64540" y="2312542"/>
            <a:ext cx="7768590" cy="3186430"/>
          </a:xfrm>
          <a:prstGeom prst="rect">
            <a:avLst/>
          </a:prstGeom>
        </p:spPr>
        <p:txBody>
          <a:bodyPr wrap="square" lIns="0" tIns="41275" rIns="0" bIns="0" rtlCol="0" vert="horz">
            <a:spAutoFit/>
          </a:bodyPr>
          <a:lstStyle/>
          <a:p>
            <a:pPr algn="just" marL="12700" marR="5715">
              <a:lnSpc>
                <a:spcPts val="2590"/>
              </a:lnSpc>
              <a:spcBef>
                <a:spcPts val="325"/>
              </a:spcBef>
            </a:pPr>
            <a:r>
              <a:rPr dirty="0" sz="2400" spc="-5">
                <a:latin typeface="Cambria"/>
                <a:cs typeface="Cambria"/>
              </a:rPr>
              <a:t>informasi manajemen </a:t>
            </a:r>
            <a:r>
              <a:rPr dirty="0" sz="2400" spc="-10" i="1">
                <a:latin typeface="Cambria"/>
                <a:cs typeface="Cambria"/>
              </a:rPr>
              <a:t>terintegrasi </a:t>
            </a:r>
            <a:r>
              <a:rPr dirty="0" sz="2400" spc="-5">
                <a:latin typeface="Cambria"/>
                <a:cs typeface="Cambria"/>
              </a:rPr>
              <a:t>untuk bisnis/organisasi  </a:t>
            </a:r>
            <a:r>
              <a:rPr dirty="0" sz="2400" spc="-15">
                <a:latin typeface="Cambria"/>
                <a:cs typeface="Cambria"/>
              </a:rPr>
              <a:t>yang </a:t>
            </a:r>
            <a:r>
              <a:rPr dirty="0" sz="2400" spc="-5">
                <a:latin typeface="Cambria"/>
                <a:cs typeface="Cambria"/>
              </a:rPr>
              <a:t>mencakup multi fungsionalitas seperti penjualan,  pembelian, </a:t>
            </a:r>
            <a:r>
              <a:rPr dirty="0" sz="2400" spc="-10">
                <a:latin typeface="Cambria"/>
                <a:cs typeface="Cambria"/>
              </a:rPr>
              <a:t>produksi, </a:t>
            </a:r>
            <a:r>
              <a:rPr dirty="0" sz="2400" spc="-5">
                <a:latin typeface="Cambria"/>
                <a:cs typeface="Cambria"/>
              </a:rPr>
              <a:t>gudang, </a:t>
            </a:r>
            <a:r>
              <a:rPr dirty="0" sz="2400" spc="-10">
                <a:latin typeface="Cambria"/>
                <a:cs typeface="Cambria"/>
              </a:rPr>
              <a:t>akuntansi </a:t>
            </a:r>
            <a:r>
              <a:rPr dirty="0" sz="2400">
                <a:latin typeface="Cambria"/>
                <a:cs typeface="Cambria"/>
              </a:rPr>
              <a:t>&amp; </a:t>
            </a:r>
            <a:r>
              <a:rPr dirty="0" sz="2400" spc="-5">
                <a:latin typeface="Cambria"/>
                <a:cs typeface="Cambria"/>
              </a:rPr>
              <a:t>finansial,  penggajian, </a:t>
            </a:r>
            <a:r>
              <a:rPr dirty="0" sz="2400" spc="-20">
                <a:latin typeface="Cambria"/>
                <a:cs typeface="Cambria"/>
              </a:rPr>
              <a:t>sumberdaya </a:t>
            </a:r>
            <a:r>
              <a:rPr dirty="0" sz="2400">
                <a:latin typeface="Cambria"/>
                <a:cs typeface="Cambria"/>
              </a:rPr>
              <a:t>manusia, </a:t>
            </a:r>
            <a:r>
              <a:rPr dirty="0" sz="2400" spc="-5">
                <a:latin typeface="Cambria"/>
                <a:cs typeface="Cambria"/>
              </a:rPr>
              <a:t>dsb.</a:t>
            </a:r>
            <a:endParaRPr sz="240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3450">
              <a:latin typeface="Times New Roman"/>
              <a:cs typeface="Times New Roman"/>
            </a:endParaRPr>
          </a:p>
          <a:p>
            <a:pPr algn="just" marL="12700" marR="5080">
              <a:lnSpc>
                <a:spcPts val="2590"/>
              </a:lnSpc>
            </a:pPr>
            <a:r>
              <a:rPr dirty="0" sz="2400" spc="-5">
                <a:latin typeface="Cambria"/>
                <a:cs typeface="Cambria"/>
              </a:rPr>
              <a:t>Aplikasi </a:t>
            </a:r>
            <a:r>
              <a:rPr dirty="0" sz="2400" spc="-10">
                <a:latin typeface="Cambria"/>
                <a:cs typeface="Cambria"/>
              </a:rPr>
              <a:t>ERP </a:t>
            </a:r>
            <a:r>
              <a:rPr dirty="0" sz="2400">
                <a:latin typeface="Cambria"/>
                <a:cs typeface="Cambria"/>
              </a:rPr>
              <a:t>menjadi </a:t>
            </a:r>
            <a:r>
              <a:rPr dirty="0" sz="2400" spc="-5">
                <a:latin typeface="Cambria"/>
                <a:cs typeface="Cambria"/>
              </a:rPr>
              <a:t>tulang punggung </a:t>
            </a:r>
            <a:r>
              <a:rPr dirty="0" sz="2400" spc="-10">
                <a:latin typeface="Cambria"/>
                <a:cs typeface="Cambria"/>
              </a:rPr>
              <a:t>(</a:t>
            </a:r>
            <a:r>
              <a:rPr dirty="0" sz="2400" spc="-10" i="1">
                <a:latin typeface="Cambria"/>
                <a:cs typeface="Cambria"/>
              </a:rPr>
              <a:t>backbone/ back-  </a:t>
            </a:r>
            <a:r>
              <a:rPr dirty="0" sz="2400" spc="-10" i="1">
                <a:latin typeface="Cambria"/>
                <a:cs typeface="Cambria"/>
              </a:rPr>
              <a:t>office</a:t>
            </a:r>
            <a:r>
              <a:rPr dirty="0" sz="2400" spc="-10">
                <a:latin typeface="Cambria"/>
                <a:cs typeface="Cambria"/>
              </a:rPr>
              <a:t>) </a:t>
            </a:r>
            <a:r>
              <a:rPr dirty="0" sz="2400" spc="-5">
                <a:latin typeface="Cambria"/>
                <a:cs typeface="Cambria"/>
              </a:rPr>
              <a:t>sistem informasi manajemen untuk </a:t>
            </a:r>
            <a:r>
              <a:rPr dirty="0" sz="2400" spc="-10">
                <a:latin typeface="Cambria"/>
                <a:cs typeface="Cambria"/>
              </a:rPr>
              <a:t>meningkatkan  </a:t>
            </a:r>
            <a:r>
              <a:rPr dirty="0" sz="2400" spc="-5">
                <a:latin typeface="Cambria"/>
                <a:cs typeface="Cambria"/>
              </a:rPr>
              <a:t>efisiensi </a:t>
            </a:r>
            <a:r>
              <a:rPr dirty="0" sz="2400" spc="-10">
                <a:latin typeface="Cambria"/>
                <a:cs typeface="Cambria"/>
              </a:rPr>
              <a:t>operasi </a:t>
            </a:r>
            <a:r>
              <a:rPr dirty="0" sz="2400" spc="-5">
                <a:latin typeface="Cambria"/>
                <a:cs typeface="Cambria"/>
              </a:rPr>
              <a:t>bisnis </a:t>
            </a:r>
            <a:r>
              <a:rPr dirty="0" sz="2400">
                <a:latin typeface="Cambria"/>
                <a:cs typeface="Cambria"/>
              </a:rPr>
              <a:t>dan </a:t>
            </a:r>
            <a:r>
              <a:rPr dirty="0" sz="2400" spc="-10">
                <a:latin typeface="Cambria"/>
                <a:cs typeface="Cambria"/>
              </a:rPr>
              <a:t>efektivitas pengambilan  </a:t>
            </a:r>
            <a:r>
              <a:rPr dirty="0" sz="2400" spc="-5">
                <a:latin typeface="Cambria"/>
                <a:cs typeface="Cambria"/>
              </a:rPr>
              <a:t>keputusan.</a:t>
            </a:r>
            <a:endParaRPr sz="24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0866" rIns="0" bIns="0" rtlCol="0" vert="horz">
            <a:spAutoFit/>
          </a:bodyPr>
          <a:lstStyle/>
          <a:p>
            <a:pPr marL="755650">
              <a:lnSpc>
                <a:spcPct val="100000"/>
              </a:lnSpc>
            </a:pPr>
            <a:r>
              <a:rPr dirty="0" sz="3600" spc="-10" b="1">
                <a:solidFill>
                  <a:srgbClr val="0000FF"/>
                </a:solidFill>
                <a:latin typeface="Calibri"/>
                <a:cs typeface="Calibri"/>
              </a:rPr>
              <a:t>Enterprise </a:t>
            </a:r>
            <a:r>
              <a:rPr dirty="0" sz="3600" spc="-15" b="1">
                <a:solidFill>
                  <a:srgbClr val="0000FF"/>
                </a:solidFill>
                <a:latin typeface="Calibri"/>
                <a:cs typeface="Calibri"/>
              </a:rPr>
              <a:t>Resource </a:t>
            </a:r>
            <a:r>
              <a:rPr dirty="0" sz="3600" spc="-5" b="1">
                <a:solidFill>
                  <a:srgbClr val="0000FF"/>
                </a:solidFill>
                <a:latin typeface="Calibri"/>
                <a:cs typeface="Calibri"/>
              </a:rPr>
              <a:t>Planning</a:t>
            </a:r>
            <a:r>
              <a:rPr dirty="0" sz="3600" spc="-55" b="1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dirty="0" sz="3600" b="1">
                <a:solidFill>
                  <a:srgbClr val="0000FF"/>
                </a:solidFill>
                <a:latin typeface="Calibri"/>
                <a:cs typeface="Calibri"/>
              </a:rPr>
              <a:t>(ERP)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14400" y="2590800"/>
            <a:ext cx="7315200" cy="2209800"/>
          </a:xfrm>
          <a:custGeom>
            <a:avLst/>
            <a:gdLst/>
            <a:ahLst/>
            <a:cxnLst/>
            <a:rect l="l" t="t" r="r" b="b"/>
            <a:pathLst>
              <a:path w="7315200" h="2209800">
                <a:moveTo>
                  <a:pt x="6946900" y="0"/>
                </a:moveTo>
                <a:lnTo>
                  <a:pt x="368300" y="0"/>
                </a:lnTo>
                <a:lnTo>
                  <a:pt x="322101" y="2868"/>
                </a:lnTo>
                <a:lnTo>
                  <a:pt x="277616" y="11245"/>
                </a:lnTo>
                <a:lnTo>
                  <a:pt x="235187" y="24784"/>
                </a:lnTo>
                <a:lnTo>
                  <a:pt x="195161" y="43142"/>
                </a:lnTo>
                <a:lnTo>
                  <a:pt x="157883" y="65974"/>
                </a:lnTo>
                <a:lnTo>
                  <a:pt x="123698" y="92934"/>
                </a:lnTo>
                <a:lnTo>
                  <a:pt x="92951" y="123678"/>
                </a:lnTo>
                <a:lnTo>
                  <a:pt x="65987" y="157861"/>
                </a:lnTo>
                <a:lnTo>
                  <a:pt x="43152" y="195139"/>
                </a:lnTo>
                <a:lnTo>
                  <a:pt x="24791" y="235166"/>
                </a:lnTo>
                <a:lnTo>
                  <a:pt x="11248" y="277599"/>
                </a:lnTo>
                <a:lnTo>
                  <a:pt x="2869" y="322091"/>
                </a:lnTo>
                <a:lnTo>
                  <a:pt x="0" y="368300"/>
                </a:lnTo>
                <a:lnTo>
                  <a:pt x="0" y="1841500"/>
                </a:lnTo>
                <a:lnTo>
                  <a:pt x="2869" y="1887708"/>
                </a:lnTo>
                <a:lnTo>
                  <a:pt x="11248" y="1932200"/>
                </a:lnTo>
                <a:lnTo>
                  <a:pt x="24791" y="1974633"/>
                </a:lnTo>
                <a:lnTo>
                  <a:pt x="43152" y="2014660"/>
                </a:lnTo>
                <a:lnTo>
                  <a:pt x="65987" y="2051938"/>
                </a:lnTo>
                <a:lnTo>
                  <a:pt x="92951" y="2086121"/>
                </a:lnTo>
                <a:lnTo>
                  <a:pt x="123698" y="2116865"/>
                </a:lnTo>
                <a:lnTo>
                  <a:pt x="157883" y="2143825"/>
                </a:lnTo>
                <a:lnTo>
                  <a:pt x="195161" y="2166657"/>
                </a:lnTo>
                <a:lnTo>
                  <a:pt x="235187" y="2185015"/>
                </a:lnTo>
                <a:lnTo>
                  <a:pt x="277616" y="2198554"/>
                </a:lnTo>
                <a:lnTo>
                  <a:pt x="322101" y="2206931"/>
                </a:lnTo>
                <a:lnTo>
                  <a:pt x="368300" y="2209800"/>
                </a:lnTo>
                <a:lnTo>
                  <a:pt x="6946900" y="2209800"/>
                </a:lnTo>
                <a:lnTo>
                  <a:pt x="6993108" y="2206931"/>
                </a:lnTo>
                <a:lnTo>
                  <a:pt x="7037600" y="2198554"/>
                </a:lnTo>
                <a:lnTo>
                  <a:pt x="7080033" y="2185015"/>
                </a:lnTo>
                <a:lnTo>
                  <a:pt x="7120060" y="2166657"/>
                </a:lnTo>
                <a:lnTo>
                  <a:pt x="7157338" y="2143825"/>
                </a:lnTo>
                <a:lnTo>
                  <a:pt x="7191521" y="2116865"/>
                </a:lnTo>
                <a:lnTo>
                  <a:pt x="7222265" y="2086121"/>
                </a:lnTo>
                <a:lnTo>
                  <a:pt x="7249225" y="2051938"/>
                </a:lnTo>
                <a:lnTo>
                  <a:pt x="7272057" y="2014660"/>
                </a:lnTo>
                <a:lnTo>
                  <a:pt x="7290415" y="1974633"/>
                </a:lnTo>
                <a:lnTo>
                  <a:pt x="7303954" y="1932200"/>
                </a:lnTo>
                <a:lnTo>
                  <a:pt x="7312331" y="1887708"/>
                </a:lnTo>
                <a:lnTo>
                  <a:pt x="7315200" y="1841500"/>
                </a:lnTo>
                <a:lnTo>
                  <a:pt x="7315200" y="368300"/>
                </a:lnTo>
                <a:lnTo>
                  <a:pt x="7312331" y="322091"/>
                </a:lnTo>
                <a:lnTo>
                  <a:pt x="7303954" y="277599"/>
                </a:lnTo>
                <a:lnTo>
                  <a:pt x="7290415" y="235166"/>
                </a:lnTo>
                <a:lnTo>
                  <a:pt x="7272057" y="195139"/>
                </a:lnTo>
                <a:lnTo>
                  <a:pt x="7249225" y="157861"/>
                </a:lnTo>
                <a:lnTo>
                  <a:pt x="7222265" y="123678"/>
                </a:lnTo>
                <a:lnTo>
                  <a:pt x="7191521" y="92934"/>
                </a:lnTo>
                <a:lnTo>
                  <a:pt x="7157338" y="65974"/>
                </a:lnTo>
                <a:lnTo>
                  <a:pt x="7120060" y="43142"/>
                </a:lnTo>
                <a:lnTo>
                  <a:pt x="7080033" y="24784"/>
                </a:lnTo>
                <a:lnTo>
                  <a:pt x="7037600" y="11245"/>
                </a:lnTo>
                <a:lnTo>
                  <a:pt x="6993108" y="2868"/>
                </a:lnTo>
                <a:lnTo>
                  <a:pt x="6946900" y="0"/>
                </a:lnTo>
                <a:close/>
              </a:path>
            </a:pathLst>
          </a:custGeom>
          <a:solidFill>
            <a:srgbClr val="93B6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914400" y="2590800"/>
            <a:ext cx="7315200" cy="2209800"/>
          </a:xfrm>
          <a:custGeom>
            <a:avLst/>
            <a:gdLst/>
            <a:ahLst/>
            <a:cxnLst/>
            <a:rect l="l" t="t" r="r" b="b"/>
            <a:pathLst>
              <a:path w="7315200" h="2209800">
                <a:moveTo>
                  <a:pt x="0" y="368300"/>
                </a:moveTo>
                <a:lnTo>
                  <a:pt x="2869" y="322091"/>
                </a:lnTo>
                <a:lnTo>
                  <a:pt x="11248" y="277599"/>
                </a:lnTo>
                <a:lnTo>
                  <a:pt x="24791" y="235166"/>
                </a:lnTo>
                <a:lnTo>
                  <a:pt x="43152" y="195139"/>
                </a:lnTo>
                <a:lnTo>
                  <a:pt x="65987" y="157861"/>
                </a:lnTo>
                <a:lnTo>
                  <a:pt x="92951" y="123678"/>
                </a:lnTo>
                <a:lnTo>
                  <a:pt x="123698" y="92934"/>
                </a:lnTo>
                <a:lnTo>
                  <a:pt x="157883" y="65974"/>
                </a:lnTo>
                <a:lnTo>
                  <a:pt x="195161" y="43142"/>
                </a:lnTo>
                <a:lnTo>
                  <a:pt x="235187" y="24784"/>
                </a:lnTo>
                <a:lnTo>
                  <a:pt x="277616" y="11245"/>
                </a:lnTo>
                <a:lnTo>
                  <a:pt x="322101" y="2868"/>
                </a:lnTo>
                <a:lnTo>
                  <a:pt x="368300" y="0"/>
                </a:lnTo>
                <a:lnTo>
                  <a:pt x="6946900" y="0"/>
                </a:lnTo>
                <a:lnTo>
                  <a:pt x="6993108" y="2868"/>
                </a:lnTo>
                <a:lnTo>
                  <a:pt x="7037600" y="11245"/>
                </a:lnTo>
                <a:lnTo>
                  <a:pt x="7080033" y="24784"/>
                </a:lnTo>
                <a:lnTo>
                  <a:pt x="7120060" y="43142"/>
                </a:lnTo>
                <a:lnTo>
                  <a:pt x="7157338" y="65974"/>
                </a:lnTo>
                <a:lnTo>
                  <a:pt x="7191521" y="92934"/>
                </a:lnTo>
                <a:lnTo>
                  <a:pt x="7222265" y="123678"/>
                </a:lnTo>
                <a:lnTo>
                  <a:pt x="7249225" y="157861"/>
                </a:lnTo>
                <a:lnTo>
                  <a:pt x="7272057" y="195139"/>
                </a:lnTo>
                <a:lnTo>
                  <a:pt x="7290415" y="235166"/>
                </a:lnTo>
                <a:lnTo>
                  <a:pt x="7303954" y="277599"/>
                </a:lnTo>
                <a:lnTo>
                  <a:pt x="7312331" y="322091"/>
                </a:lnTo>
                <a:lnTo>
                  <a:pt x="7315200" y="368300"/>
                </a:lnTo>
                <a:lnTo>
                  <a:pt x="7315200" y="1841500"/>
                </a:lnTo>
                <a:lnTo>
                  <a:pt x="7312331" y="1887708"/>
                </a:lnTo>
                <a:lnTo>
                  <a:pt x="7303954" y="1932200"/>
                </a:lnTo>
                <a:lnTo>
                  <a:pt x="7290415" y="1974633"/>
                </a:lnTo>
                <a:lnTo>
                  <a:pt x="7272057" y="2014660"/>
                </a:lnTo>
                <a:lnTo>
                  <a:pt x="7249225" y="2051938"/>
                </a:lnTo>
                <a:lnTo>
                  <a:pt x="7222265" y="2086121"/>
                </a:lnTo>
                <a:lnTo>
                  <a:pt x="7191521" y="2116865"/>
                </a:lnTo>
                <a:lnTo>
                  <a:pt x="7157338" y="2143825"/>
                </a:lnTo>
                <a:lnTo>
                  <a:pt x="7120060" y="2166657"/>
                </a:lnTo>
                <a:lnTo>
                  <a:pt x="7080033" y="2185015"/>
                </a:lnTo>
                <a:lnTo>
                  <a:pt x="7037600" y="2198554"/>
                </a:lnTo>
                <a:lnTo>
                  <a:pt x="6993108" y="2206931"/>
                </a:lnTo>
                <a:lnTo>
                  <a:pt x="6946900" y="2209800"/>
                </a:lnTo>
                <a:lnTo>
                  <a:pt x="368300" y="2209800"/>
                </a:lnTo>
                <a:lnTo>
                  <a:pt x="322101" y="2206931"/>
                </a:lnTo>
                <a:lnTo>
                  <a:pt x="277616" y="2198554"/>
                </a:lnTo>
                <a:lnTo>
                  <a:pt x="235187" y="2185015"/>
                </a:lnTo>
                <a:lnTo>
                  <a:pt x="195161" y="2166657"/>
                </a:lnTo>
                <a:lnTo>
                  <a:pt x="157883" y="2143825"/>
                </a:lnTo>
                <a:lnTo>
                  <a:pt x="123698" y="2116865"/>
                </a:lnTo>
                <a:lnTo>
                  <a:pt x="92951" y="2086121"/>
                </a:lnTo>
                <a:lnTo>
                  <a:pt x="65987" y="2051938"/>
                </a:lnTo>
                <a:lnTo>
                  <a:pt x="43152" y="2014660"/>
                </a:lnTo>
                <a:lnTo>
                  <a:pt x="24791" y="1974633"/>
                </a:lnTo>
                <a:lnTo>
                  <a:pt x="11248" y="1932200"/>
                </a:lnTo>
                <a:lnTo>
                  <a:pt x="2869" y="1887708"/>
                </a:lnTo>
                <a:lnTo>
                  <a:pt x="0" y="1841500"/>
                </a:lnTo>
                <a:lnTo>
                  <a:pt x="0" y="368300"/>
                </a:lnTo>
                <a:close/>
              </a:path>
            </a:pathLst>
          </a:custGeom>
          <a:ln w="19050">
            <a:solidFill>
              <a:srgbClr val="6B859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691692" y="1636014"/>
            <a:ext cx="7131050" cy="28543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32740" indent="-320040">
              <a:lnSpc>
                <a:spcPct val="100000"/>
              </a:lnSpc>
              <a:buClr>
                <a:srgbClr val="DD8046"/>
              </a:buClr>
              <a:buSzPct val="58620"/>
              <a:buFont typeface="Wingdings"/>
              <a:buChar char=""/>
              <a:tabLst>
                <a:tab pos="332740" algn="l"/>
              </a:tabLst>
            </a:pPr>
            <a:r>
              <a:rPr dirty="0" sz="2900" spc="-15">
                <a:latin typeface="Cambria"/>
                <a:cs typeface="Cambria"/>
              </a:rPr>
              <a:t>Tujuan</a:t>
            </a:r>
            <a:r>
              <a:rPr dirty="0" sz="2900" spc="-110">
                <a:latin typeface="Cambria"/>
                <a:cs typeface="Cambria"/>
              </a:rPr>
              <a:t> </a:t>
            </a:r>
            <a:r>
              <a:rPr dirty="0" sz="2900">
                <a:latin typeface="Cambria"/>
                <a:cs typeface="Cambria"/>
              </a:rPr>
              <a:t>:</a:t>
            </a:r>
            <a:endParaRPr sz="2900">
              <a:latin typeface="Cambria"/>
              <a:cs typeface="Cambria"/>
            </a:endParaRPr>
          </a:p>
          <a:p>
            <a:pPr>
              <a:lnSpc>
                <a:spcPct val="100000"/>
              </a:lnSpc>
            </a:pPr>
            <a:endParaRPr sz="2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650">
              <a:latin typeface="Times New Roman"/>
              <a:cs typeface="Times New Roman"/>
            </a:endParaRPr>
          </a:p>
          <a:p>
            <a:pPr algn="ctr" marL="643890" marR="5080" indent="-635">
              <a:lnSpc>
                <a:spcPct val="100000"/>
              </a:lnSpc>
            </a:pPr>
            <a:r>
              <a:rPr dirty="0" sz="2600" spc="-10">
                <a:latin typeface="Cambria"/>
                <a:cs typeface="Cambria"/>
              </a:rPr>
              <a:t>agar </a:t>
            </a:r>
            <a:r>
              <a:rPr dirty="0" sz="2600">
                <a:latin typeface="Cambria"/>
                <a:cs typeface="Cambria"/>
              </a:rPr>
              <a:t>dapat </a:t>
            </a:r>
            <a:r>
              <a:rPr dirty="0" sz="2600" spc="-5" b="1">
                <a:solidFill>
                  <a:srgbClr val="FF3300"/>
                </a:solidFill>
                <a:latin typeface="Cambria"/>
                <a:cs typeface="Cambria"/>
              </a:rPr>
              <a:t>merencanakan dan mengelola  </a:t>
            </a:r>
            <a:r>
              <a:rPr dirty="0" sz="2600" b="1">
                <a:solidFill>
                  <a:srgbClr val="FF3300"/>
                </a:solidFill>
                <a:latin typeface="Cambria"/>
                <a:cs typeface="Cambria"/>
              </a:rPr>
              <a:t>sumber </a:t>
            </a:r>
            <a:r>
              <a:rPr dirty="0" sz="2600" spc="-40" b="1">
                <a:solidFill>
                  <a:srgbClr val="FF3300"/>
                </a:solidFill>
                <a:latin typeface="Cambria"/>
                <a:cs typeface="Cambria"/>
              </a:rPr>
              <a:t>daya </a:t>
            </a:r>
            <a:r>
              <a:rPr dirty="0" sz="2600" spc="-10" b="1">
                <a:solidFill>
                  <a:srgbClr val="FF3300"/>
                </a:solidFill>
                <a:latin typeface="Cambria"/>
                <a:cs typeface="Cambria"/>
              </a:rPr>
              <a:t>organisasi </a:t>
            </a:r>
            <a:r>
              <a:rPr dirty="0" sz="2600" spc="-5">
                <a:latin typeface="Cambria"/>
                <a:cs typeface="Cambria"/>
              </a:rPr>
              <a:t>dengan lebih</a:t>
            </a:r>
            <a:r>
              <a:rPr dirty="0" sz="2600" spc="-65">
                <a:latin typeface="Cambria"/>
                <a:cs typeface="Cambria"/>
              </a:rPr>
              <a:t> </a:t>
            </a:r>
            <a:r>
              <a:rPr dirty="0" sz="2600">
                <a:latin typeface="Cambria"/>
                <a:cs typeface="Cambria"/>
              </a:rPr>
              <a:t>efisien  dan dapat </a:t>
            </a:r>
            <a:r>
              <a:rPr dirty="0" sz="2600" spc="-5" b="1">
                <a:solidFill>
                  <a:srgbClr val="FF3300"/>
                </a:solidFill>
                <a:latin typeface="Cambria"/>
                <a:cs typeface="Cambria"/>
              </a:rPr>
              <a:t>merespon </a:t>
            </a:r>
            <a:r>
              <a:rPr dirty="0" sz="2600" spc="-10" b="1">
                <a:solidFill>
                  <a:srgbClr val="FF3300"/>
                </a:solidFill>
                <a:latin typeface="Cambria"/>
                <a:cs typeface="Cambria"/>
              </a:rPr>
              <a:t>kebutuhan </a:t>
            </a:r>
            <a:r>
              <a:rPr dirty="0" sz="2600" spc="-5" b="1">
                <a:solidFill>
                  <a:srgbClr val="FF3300"/>
                </a:solidFill>
                <a:latin typeface="Cambria"/>
                <a:cs typeface="Cambria"/>
              </a:rPr>
              <a:t>pelanggan  </a:t>
            </a:r>
            <a:r>
              <a:rPr dirty="0" sz="2600" spc="-5">
                <a:latin typeface="Cambria"/>
                <a:cs typeface="Cambria"/>
              </a:rPr>
              <a:t>dengan lebih</a:t>
            </a:r>
            <a:r>
              <a:rPr dirty="0" sz="2600" spc="-70">
                <a:latin typeface="Cambria"/>
                <a:cs typeface="Cambria"/>
              </a:rPr>
              <a:t> </a:t>
            </a:r>
            <a:r>
              <a:rPr dirty="0" sz="2600" spc="-5">
                <a:latin typeface="Cambria"/>
                <a:cs typeface="Cambria"/>
              </a:rPr>
              <a:t>baik.</a:t>
            </a:r>
            <a:endParaRPr sz="26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92075">
              <a:lnSpc>
                <a:spcPct val="100000"/>
              </a:lnSpc>
            </a:pPr>
            <a:r>
              <a:rPr dirty="0" sz="4400" spc="-15"/>
              <a:t>Historical</a:t>
            </a:r>
            <a:r>
              <a:rPr dirty="0" sz="4400" spc="-75"/>
              <a:t> </a:t>
            </a:r>
            <a:r>
              <a:rPr dirty="0" sz="4400" spc="-5"/>
              <a:t>ERP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1224280" y="1600200"/>
            <a:ext cx="6930390" cy="4495800"/>
          </a:xfrm>
          <a:custGeom>
            <a:avLst/>
            <a:gdLst/>
            <a:ahLst/>
            <a:cxnLst/>
            <a:rect l="l" t="t" r="r" b="b"/>
            <a:pathLst>
              <a:path w="6930390" h="4495800">
                <a:moveTo>
                  <a:pt x="4682490" y="0"/>
                </a:moveTo>
                <a:lnTo>
                  <a:pt x="4682490" y="1123950"/>
                </a:lnTo>
                <a:lnTo>
                  <a:pt x="0" y="1123950"/>
                </a:lnTo>
                <a:lnTo>
                  <a:pt x="0" y="3371850"/>
                </a:lnTo>
                <a:lnTo>
                  <a:pt x="4682490" y="3371850"/>
                </a:lnTo>
                <a:lnTo>
                  <a:pt x="4682490" y="4495800"/>
                </a:lnTo>
                <a:lnTo>
                  <a:pt x="6930390" y="2247900"/>
                </a:lnTo>
                <a:lnTo>
                  <a:pt x="4682490" y="0"/>
                </a:lnTo>
                <a:close/>
              </a:path>
            </a:pathLst>
          </a:custGeom>
          <a:solidFill>
            <a:srgbClr val="F1D7C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621537" y="2948939"/>
            <a:ext cx="2624455" cy="1798320"/>
          </a:xfrm>
          <a:custGeom>
            <a:avLst/>
            <a:gdLst/>
            <a:ahLst/>
            <a:cxnLst/>
            <a:rect l="l" t="t" r="r" b="b"/>
            <a:pathLst>
              <a:path w="2624455" h="1798320">
                <a:moveTo>
                  <a:pt x="2324608" y="0"/>
                </a:moveTo>
                <a:lnTo>
                  <a:pt x="299720" y="0"/>
                </a:lnTo>
                <a:lnTo>
                  <a:pt x="251103" y="3924"/>
                </a:lnTo>
                <a:lnTo>
                  <a:pt x="204984" y="15284"/>
                </a:lnTo>
                <a:lnTo>
                  <a:pt x="161980" y="33463"/>
                </a:lnTo>
                <a:lnTo>
                  <a:pt x="122708" y="57842"/>
                </a:lnTo>
                <a:lnTo>
                  <a:pt x="87785" y="87804"/>
                </a:lnTo>
                <a:lnTo>
                  <a:pt x="57828" y="122730"/>
                </a:lnTo>
                <a:lnTo>
                  <a:pt x="33454" y="162003"/>
                </a:lnTo>
                <a:lnTo>
                  <a:pt x="15279" y="205004"/>
                </a:lnTo>
                <a:lnTo>
                  <a:pt x="3922" y="251115"/>
                </a:lnTo>
                <a:lnTo>
                  <a:pt x="0" y="299720"/>
                </a:lnTo>
                <a:lnTo>
                  <a:pt x="0" y="1498600"/>
                </a:lnTo>
                <a:lnTo>
                  <a:pt x="3922" y="1547204"/>
                </a:lnTo>
                <a:lnTo>
                  <a:pt x="15279" y="1593315"/>
                </a:lnTo>
                <a:lnTo>
                  <a:pt x="33454" y="1636316"/>
                </a:lnTo>
                <a:lnTo>
                  <a:pt x="57828" y="1675589"/>
                </a:lnTo>
                <a:lnTo>
                  <a:pt x="87785" y="1710515"/>
                </a:lnTo>
                <a:lnTo>
                  <a:pt x="122708" y="1740477"/>
                </a:lnTo>
                <a:lnTo>
                  <a:pt x="161980" y="1764856"/>
                </a:lnTo>
                <a:lnTo>
                  <a:pt x="204984" y="1783035"/>
                </a:lnTo>
                <a:lnTo>
                  <a:pt x="251103" y="1794395"/>
                </a:lnTo>
                <a:lnTo>
                  <a:pt x="299720" y="1798320"/>
                </a:lnTo>
                <a:lnTo>
                  <a:pt x="2324608" y="1798320"/>
                </a:lnTo>
                <a:lnTo>
                  <a:pt x="2373242" y="1794395"/>
                </a:lnTo>
                <a:lnTo>
                  <a:pt x="2419372" y="1783035"/>
                </a:lnTo>
                <a:lnTo>
                  <a:pt x="2462380" y="1764856"/>
                </a:lnTo>
                <a:lnTo>
                  <a:pt x="2501652" y="1740477"/>
                </a:lnTo>
                <a:lnTo>
                  <a:pt x="2536571" y="1710515"/>
                </a:lnTo>
                <a:lnTo>
                  <a:pt x="2566521" y="1675589"/>
                </a:lnTo>
                <a:lnTo>
                  <a:pt x="2590888" y="1636316"/>
                </a:lnTo>
                <a:lnTo>
                  <a:pt x="2609055" y="1593315"/>
                </a:lnTo>
                <a:lnTo>
                  <a:pt x="2620407" y="1547204"/>
                </a:lnTo>
                <a:lnTo>
                  <a:pt x="2624328" y="1498600"/>
                </a:lnTo>
                <a:lnTo>
                  <a:pt x="2624328" y="299720"/>
                </a:lnTo>
                <a:lnTo>
                  <a:pt x="2620407" y="251115"/>
                </a:lnTo>
                <a:lnTo>
                  <a:pt x="2609055" y="205004"/>
                </a:lnTo>
                <a:lnTo>
                  <a:pt x="2590888" y="162003"/>
                </a:lnTo>
                <a:lnTo>
                  <a:pt x="2566521" y="122730"/>
                </a:lnTo>
                <a:lnTo>
                  <a:pt x="2536571" y="87804"/>
                </a:lnTo>
                <a:lnTo>
                  <a:pt x="2501652" y="57842"/>
                </a:lnTo>
                <a:lnTo>
                  <a:pt x="2462380" y="33463"/>
                </a:lnTo>
                <a:lnTo>
                  <a:pt x="2419372" y="15284"/>
                </a:lnTo>
                <a:lnTo>
                  <a:pt x="2373242" y="3924"/>
                </a:lnTo>
                <a:lnTo>
                  <a:pt x="2324608" y="0"/>
                </a:lnTo>
                <a:close/>
              </a:path>
            </a:pathLst>
          </a:custGeom>
          <a:solidFill>
            <a:srgbClr val="DD80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621537" y="2948939"/>
            <a:ext cx="2624455" cy="1798320"/>
          </a:xfrm>
          <a:custGeom>
            <a:avLst/>
            <a:gdLst/>
            <a:ahLst/>
            <a:cxnLst/>
            <a:rect l="l" t="t" r="r" b="b"/>
            <a:pathLst>
              <a:path w="2624455" h="1798320">
                <a:moveTo>
                  <a:pt x="0" y="299720"/>
                </a:moveTo>
                <a:lnTo>
                  <a:pt x="3922" y="251115"/>
                </a:lnTo>
                <a:lnTo>
                  <a:pt x="15279" y="205004"/>
                </a:lnTo>
                <a:lnTo>
                  <a:pt x="33454" y="162003"/>
                </a:lnTo>
                <a:lnTo>
                  <a:pt x="57828" y="122730"/>
                </a:lnTo>
                <a:lnTo>
                  <a:pt x="87785" y="87804"/>
                </a:lnTo>
                <a:lnTo>
                  <a:pt x="122708" y="57842"/>
                </a:lnTo>
                <a:lnTo>
                  <a:pt x="161980" y="33463"/>
                </a:lnTo>
                <a:lnTo>
                  <a:pt x="204984" y="15284"/>
                </a:lnTo>
                <a:lnTo>
                  <a:pt x="251103" y="3924"/>
                </a:lnTo>
                <a:lnTo>
                  <a:pt x="299720" y="0"/>
                </a:lnTo>
                <a:lnTo>
                  <a:pt x="2324608" y="0"/>
                </a:lnTo>
                <a:lnTo>
                  <a:pt x="2373242" y="3924"/>
                </a:lnTo>
                <a:lnTo>
                  <a:pt x="2419372" y="15284"/>
                </a:lnTo>
                <a:lnTo>
                  <a:pt x="2462380" y="33463"/>
                </a:lnTo>
                <a:lnTo>
                  <a:pt x="2501652" y="57842"/>
                </a:lnTo>
                <a:lnTo>
                  <a:pt x="2536571" y="87804"/>
                </a:lnTo>
                <a:lnTo>
                  <a:pt x="2566521" y="122730"/>
                </a:lnTo>
                <a:lnTo>
                  <a:pt x="2590888" y="162003"/>
                </a:lnTo>
                <a:lnTo>
                  <a:pt x="2609055" y="205004"/>
                </a:lnTo>
                <a:lnTo>
                  <a:pt x="2620407" y="251115"/>
                </a:lnTo>
                <a:lnTo>
                  <a:pt x="2624328" y="299720"/>
                </a:lnTo>
                <a:lnTo>
                  <a:pt x="2624328" y="1498600"/>
                </a:lnTo>
                <a:lnTo>
                  <a:pt x="2620407" y="1547204"/>
                </a:lnTo>
                <a:lnTo>
                  <a:pt x="2609055" y="1593315"/>
                </a:lnTo>
                <a:lnTo>
                  <a:pt x="2590888" y="1636316"/>
                </a:lnTo>
                <a:lnTo>
                  <a:pt x="2566521" y="1675589"/>
                </a:lnTo>
                <a:lnTo>
                  <a:pt x="2536571" y="1710515"/>
                </a:lnTo>
                <a:lnTo>
                  <a:pt x="2501652" y="1740477"/>
                </a:lnTo>
                <a:lnTo>
                  <a:pt x="2462380" y="1764856"/>
                </a:lnTo>
                <a:lnTo>
                  <a:pt x="2419372" y="1783035"/>
                </a:lnTo>
                <a:lnTo>
                  <a:pt x="2373242" y="1794395"/>
                </a:lnTo>
                <a:lnTo>
                  <a:pt x="2324608" y="1798320"/>
                </a:lnTo>
                <a:lnTo>
                  <a:pt x="299720" y="1798320"/>
                </a:lnTo>
                <a:lnTo>
                  <a:pt x="251103" y="1794395"/>
                </a:lnTo>
                <a:lnTo>
                  <a:pt x="204984" y="1783035"/>
                </a:lnTo>
                <a:lnTo>
                  <a:pt x="161980" y="1764856"/>
                </a:lnTo>
                <a:lnTo>
                  <a:pt x="122708" y="1740477"/>
                </a:lnTo>
                <a:lnTo>
                  <a:pt x="87785" y="1710515"/>
                </a:lnTo>
                <a:lnTo>
                  <a:pt x="57828" y="1675589"/>
                </a:lnTo>
                <a:lnTo>
                  <a:pt x="33454" y="1636316"/>
                </a:lnTo>
                <a:lnTo>
                  <a:pt x="15279" y="1593315"/>
                </a:lnTo>
                <a:lnTo>
                  <a:pt x="3922" y="1547204"/>
                </a:lnTo>
                <a:lnTo>
                  <a:pt x="0" y="1498600"/>
                </a:lnTo>
                <a:lnTo>
                  <a:pt x="0" y="299720"/>
                </a:lnTo>
                <a:close/>
              </a:path>
            </a:pathLst>
          </a:custGeom>
          <a:ln w="19050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830986" y="3413505"/>
            <a:ext cx="2204720" cy="812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3165"/>
              </a:lnSpc>
            </a:pPr>
            <a:r>
              <a:rPr dirty="0" sz="2800" spc="-10">
                <a:latin typeface="Cambria"/>
                <a:cs typeface="Cambria"/>
              </a:rPr>
              <a:t>MRP</a:t>
            </a:r>
            <a:r>
              <a:rPr dirty="0" sz="2800" spc="-80">
                <a:latin typeface="Cambria"/>
                <a:cs typeface="Cambria"/>
              </a:rPr>
              <a:t> </a:t>
            </a:r>
            <a:r>
              <a:rPr dirty="0" sz="2800" spc="-5">
                <a:latin typeface="Cambria"/>
                <a:cs typeface="Cambria"/>
              </a:rPr>
              <a:t>I</a:t>
            </a:r>
            <a:endParaRPr sz="2800">
              <a:latin typeface="Cambria"/>
              <a:cs typeface="Cambria"/>
            </a:endParaRPr>
          </a:p>
          <a:p>
            <a:pPr algn="ctr">
              <a:lnSpc>
                <a:spcPts val="3165"/>
              </a:lnSpc>
            </a:pPr>
            <a:r>
              <a:rPr dirty="0" sz="2800" spc="-10">
                <a:latin typeface="Cambria"/>
                <a:cs typeface="Cambria"/>
              </a:rPr>
              <a:t>(requirement)</a:t>
            </a:r>
            <a:endParaRPr sz="2800">
              <a:latin typeface="Cambria"/>
              <a:cs typeface="Cambria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377310" y="2948939"/>
            <a:ext cx="2624455" cy="1798320"/>
          </a:xfrm>
          <a:custGeom>
            <a:avLst/>
            <a:gdLst/>
            <a:ahLst/>
            <a:cxnLst/>
            <a:rect l="l" t="t" r="r" b="b"/>
            <a:pathLst>
              <a:path w="2624454" h="1798320">
                <a:moveTo>
                  <a:pt x="2324608" y="0"/>
                </a:moveTo>
                <a:lnTo>
                  <a:pt x="299719" y="0"/>
                </a:lnTo>
                <a:lnTo>
                  <a:pt x="251085" y="3924"/>
                </a:lnTo>
                <a:lnTo>
                  <a:pt x="204955" y="15284"/>
                </a:lnTo>
                <a:lnTo>
                  <a:pt x="161947" y="33463"/>
                </a:lnTo>
                <a:lnTo>
                  <a:pt x="122675" y="57842"/>
                </a:lnTo>
                <a:lnTo>
                  <a:pt x="87756" y="87804"/>
                </a:lnTo>
                <a:lnTo>
                  <a:pt x="57806" y="122730"/>
                </a:lnTo>
                <a:lnTo>
                  <a:pt x="33439" y="162003"/>
                </a:lnTo>
                <a:lnTo>
                  <a:pt x="15272" y="205004"/>
                </a:lnTo>
                <a:lnTo>
                  <a:pt x="3920" y="251115"/>
                </a:lnTo>
                <a:lnTo>
                  <a:pt x="0" y="299720"/>
                </a:lnTo>
                <a:lnTo>
                  <a:pt x="0" y="1498600"/>
                </a:lnTo>
                <a:lnTo>
                  <a:pt x="3920" y="1547204"/>
                </a:lnTo>
                <a:lnTo>
                  <a:pt x="15272" y="1593315"/>
                </a:lnTo>
                <a:lnTo>
                  <a:pt x="33439" y="1636316"/>
                </a:lnTo>
                <a:lnTo>
                  <a:pt x="57806" y="1675589"/>
                </a:lnTo>
                <a:lnTo>
                  <a:pt x="87756" y="1710515"/>
                </a:lnTo>
                <a:lnTo>
                  <a:pt x="122675" y="1740477"/>
                </a:lnTo>
                <a:lnTo>
                  <a:pt x="161947" y="1764856"/>
                </a:lnTo>
                <a:lnTo>
                  <a:pt x="204955" y="1783035"/>
                </a:lnTo>
                <a:lnTo>
                  <a:pt x="251085" y="1794395"/>
                </a:lnTo>
                <a:lnTo>
                  <a:pt x="299719" y="1798320"/>
                </a:lnTo>
                <a:lnTo>
                  <a:pt x="2324608" y="1798320"/>
                </a:lnTo>
                <a:lnTo>
                  <a:pt x="2373242" y="1794395"/>
                </a:lnTo>
                <a:lnTo>
                  <a:pt x="2419372" y="1783035"/>
                </a:lnTo>
                <a:lnTo>
                  <a:pt x="2462380" y="1764856"/>
                </a:lnTo>
                <a:lnTo>
                  <a:pt x="2501652" y="1740477"/>
                </a:lnTo>
                <a:lnTo>
                  <a:pt x="2536571" y="1710515"/>
                </a:lnTo>
                <a:lnTo>
                  <a:pt x="2566521" y="1675589"/>
                </a:lnTo>
                <a:lnTo>
                  <a:pt x="2590888" y="1636316"/>
                </a:lnTo>
                <a:lnTo>
                  <a:pt x="2609055" y="1593315"/>
                </a:lnTo>
                <a:lnTo>
                  <a:pt x="2620407" y="1547204"/>
                </a:lnTo>
                <a:lnTo>
                  <a:pt x="2624328" y="1498600"/>
                </a:lnTo>
                <a:lnTo>
                  <a:pt x="2624328" y="299720"/>
                </a:lnTo>
                <a:lnTo>
                  <a:pt x="2620407" y="251115"/>
                </a:lnTo>
                <a:lnTo>
                  <a:pt x="2609055" y="205004"/>
                </a:lnTo>
                <a:lnTo>
                  <a:pt x="2590888" y="162003"/>
                </a:lnTo>
                <a:lnTo>
                  <a:pt x="2566521" y="122730"/>
                </a:lnTo>
                <a:lnTo>
                  <a:pt x="2536571" y="87804"/>
                </a:lnTo>
                <a:lnTo>
                  <a:pt x="2501652" y="57842"/>
                </a:lnTo>
                <a:lnTo>
                  <a:pt x="2462380" y="33463"/>
                </a:lnTo>
                <a:lnTo>
                  <a:pt x="2419372" y="15284"/>
                </a:lnTo>
                <a:lnTo>
                  <a:pt x="2373242" y="3924"/>
                </a:lnTo>
                <a:lnTo>
                  <a:pt x="2324608" y="0"/>
                </a:lnTo>
                <a:close/>
              </a:path>
            </a:pathLst>
          </a:custGeom>
          <a:solidFill>
            <a:srgbClr val="A4AB8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3377310" y="2948939"/>
            <a:ext cx="2624455" cy="1798320"/>
          </a:xfrm>
          <a:custGeom>
            <a:avLst/>
            <a:gdLst/>
            <a:ahLst/>
            <a:cxnLst/>
            <a:rect l="l" t="t" r="r" b="b"/>
            <a:pathLst>
              <a:path w="2624454" h="1798320">
                <a:moveTo>
                  <a:pt x="0" y="299720"/>
                </a:moveTo>
                <a:lnTo>
                  <a:pt x="3920" y="251115"/>
                </a:lnTo>
                <a:lnTo>
                  <a:pt x="15272" y="205004"/>
                </a:lnTo>
                <a:lnTo>
                  <a:pt x="33439" y="162003"/>
                </a:lnTo>
                <a:lnTo>
                  <a:pt x="57806" y="122730"/>
                </a:lnTo>
                <a:lnTo>
                  <a:pt x="87756" y="87804"/>
                </a:lnTo>
                <a:lnTo>
                  <a:pt x="122675" y="57842"/>
                </a:lnTo>
                <a:lnTo>
                  <a:pt x="161947" y="33463"/>
                </a:lnTo>
                <a:lnTo>
                  <a:pt x="204955" y="15284"/>
                </a:lnTo>
                <a:lnTo>
                  <a:pt x="251085" y="3924"/>
                </a:lnTo>
                <a:lnTo>
                  <a:pt x="299719" y="0"/>
                </a:lnTo>
                <a:lnTo>
                  <a:pt x="2324608" y="0"/>
                </a:lnTo>
                <a:lnTo>
                  <a:pt x="2373242" y="3924"/>
                </a:lnTo>
                <a:lnTo>
                  <a:pt x="2419372" y="15284"/>
                </a:lnTo>
                <a:lnTo>
                  <a:pt x="2462380" y="33463"/>
                </a:lnTo>
                <a:lnTo>
                  <a:pt x="2501652" y="57842"/>
                </a:lnTo>
                <a:lnTo>
                  <a:pt x="2536571" y="87804"/>
                </a:lnTo>
                <a:lnTo>
                  <a:pt x="2566521" y="122730"/>
                </a:lnTo>
                <a:lnTo>
                  <a:pt x="2590888" y="162003"/>
                </a:lnTo>
                <a:lnTo>
                  <a:pt x="2609055" y="205004"/>
                </a:lnTo>
                <a:lnTo>
                  <a:pt x="2620407" y="251115"/>
                </a:lnTo>
                <a:lnTo>
                  <a:pt x="2624328" y="299720"/>
                </a:lnTo>
                <a:lnTo>
                  <a:pt x="2624328" y="1498600"/>
                </a:lnTo>
                <a:lnTo>
                  <a:pt x="2620407" y="1547204"/>
                </a:lnTo>
                <a:lnTo>
                  <a:pt x="2609055" y="1593315"/>
                </a:lnTo>
                <a:lnTo>
                  <a:pt x="2590888" y="1636316"/>
                </a:lnTo>
                <a:lnTo>
                  <a:pt x="2566521" y="1675589"/>
                </a:lnTo>
                <a:lnTo>
                  <a:pt x="2536571" y="1710515"/>
                </a:lnTo>
                <a:lnTo>
                  <a:pt x="2501652" y="1740477"/>
                </a:lnTo>
                <a:lnTo>
                  <a:pt x="2462380" y="1764856"/>
                </a:lnTo>
                <a:lnTo>
                  <a:pt x="2419372" y="1783035"/>
                </a:lnTo>
                <a:lnTo>
                  <a:pt x="2373242" y="1794395"/>
                </a:lnTo>
                <a:lnTo>
                  <a:pt x="2324608" y="1798320"/>
                </a:lnTo>
                <a:lnTo>
                  <a:pt x="299719" y="1798320"/>
                </a:lnTo>
                <a:lnTo>
                  <a:pt x="251085" y="1794395"/>
                </a:lnTo>
                <a:lnTo>
                  <a:pt x="204955" y="1783035"/>
                </a:lnTo>
                <a:lnTo>
                  <a:pt x="161947" y="1764856"/>
                </a:lnTo>
                <a:lnTo>
                  <a:pt x="122675" y="1740477"/>
                </a:lnTo>
                <a:lnTo>
                  <a:pt x="87756" y="1710515"/>
                </a:lnTo>
                <a:lnTo>
                  <a:pt x="57806" y="1675589"/>
                </a:lnTo>
                <a:lnTo>
                  <a:pt x="33439" y="1636316"/>
                </a:lnTo>
                <a:lnTo>
                  <a:pt x="15272" y="1593315"/>
                </a:lnTo>
                <a:lnTo>
                  <a:pt x="3920" y="1547204"/>
                </a:lnTo>
                <a:lnTo>
                  <a:pt x="0" y="1498600"/>
                </a:lnTo>
                <a:lnTo>
                  <a:pt x="0" y="299720"/>
                </a:lnTo>
                <a:close/>
              </a:path>
            </a:pathLst>
          </a:custGeom>
          <a:ln w="19050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3841750" y="3413505"/>
            <a:ext cx="1695450" cy="812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3165"/>
              </a:lnSpc>
            </a:pPr>
            <a:r>
              <a:rPr dirty="0" sz="2800" spc="-10">
                <a:latin typeface="Cambria"/>
                <a:cs typeface="Cambria"/>
              </a:rPr>
              <a:t>MRP</a:t>
            </a:r>
            <a:r>
              <a:rPr dirty="0" sz="2800" spc="-80">
                <a:latin typeface="Cambria"/>
                <a:cs typeface="Cambria"/>
              </a:rPr>
              <a:t> </a:t>
            </a:r>
            <a:r>
              <a:rPr dirty="0" sz="2800" spc="-10">
                <a:latin typeface="Cambria"/>
                <a:cs typeface="Cambria"/>
              </a:rPr>
              <a:t>II</a:t>
            </a:r>
            <a:endParaRPr sz="2800">
              <a:latin typeface="Cambria"/>
              <a:cs typeface="Cambria"/>
            </a:endParaRPr>
          </a:p>
          <a:p>
            <a:pPr algn="ctr">
              <a:lnSpc>
                <a:spcPts val="3165"/>
              </a:lnSpc>
            </a:pPr>
            <a:r>
              <a:rPr dirty="0" sz="2800" spc="-5">
                <a:latin typeface="Cambria"/>
                <a:cs typeface="Cambria"/>
              </a:rPr>
              <a:t>(</a:t>
            </a:r>
            <a:r>
              <a:rPr dirty="0" sz="2800" spc="-55">
                <a:latin typeface="Cambria"/>
                <a:cs typeface="Cambria"/>
              </a:rPr>
              <a:t>R</a:t>
            </a:r>
            <a:r>
              <a:rPr dirty="0" sz="2800" spc="-5">
                <a:latin typeface="Cambria"/>
                <a:cs typeface="Cambria"/>
              </a:rPr>
              <a:t>esou</a:t>
            </a:r>
            <a:r>
              <a:rPr dirty="0" sz="2800" spc="-45">
                <a:latin typeface="Cambria"/>
                <a:cs typeface="Cambria"/>
              </a:rPr>
              <a:t>r</a:t>
            </a:r>
            <a:r>
              <a:rPr dirty="0" sz="2800" spc="-5">
                <a:latin typeface="Cambria"/>
                <a:cs typeface="Cambria"/>
              </a:rPr>
              <a:t>ce)</a:t>
            </a:r>
            <a:endParaRPr sz="2800">
              <a:latin typeface="Cambria"/>
              <a:cs typeface="Cambria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6133084" y="2948939"/>
            <a:ext cx="2624455" cy="1798320"/>
          </a:xfrm>
          <a:custGeom>
            <a:avLst/>
            <a:gdLst/>
            <a:ahLst/>
            <a:cxnLst/>
            <a:rect l="l" t="t" r="r" b="b"/>
            <a:pathLst>
              <a:path w="2624454" h="1798320">
                <a:moveTo>
                  <a:pt x="2324608" y="0"/>
                </a:moveTo>
                <a:lnTo>
                  <a:pt x="299719" y="0"/>
                </a:lnTo>
                <a:lnTo>
                  <a:pt x="251085" y="3924"/>
                </a:lnTo>
                <a:lnTo>
                  <a:pt x="204955" y="15284"/>
                </a:lnTo>
                <a:lnTo>
                  <a:pt x="161947" y="33463"/>
                </a:lnTo>
                <a:lnTo>
                  <a:pt x="122675" y="57842"/>
                </a:lnTo>
                <a:lnTo>
                  <a:pt x="87756" y="87804"/>
                </a:lnTo>
                <a:lnTo>
                  <a:pt x="57806" y="122730"/>
                </a:lnTo>
                <a:lnTo>
                  <a:pt x="33439" y="162003"/>
                </a:lnTo>
                <a:lnTo>
                  <a:pt x="15272" y="205004"/>
                </a:lnTo>
                <a:lnTo>
                  <a:pt x="3920" y="251115"/>
                </a:lnTo>
                <a:lnTo>
                  <a:pt x="0" y="299720"/>
                </a:lnTo>
                <a:lnTo>
                  <a:pt x="0" y="1498600"/>
                </a:lnTo>
                <a:lnTo>
                  <a:pt x="3920" y="1547204"/>
                </a:lnTo>
                <a:lnTo>
                  <a:pt x="15272" y="1593315"/>
                </a:lnTo>
                <a:lnTo>
                  <a:pt x="33439" y="1636316"/>
                </a:lnTo>
                <a:lnTo>
                  <a:pt x="57806" y="1675589"/>
                </a:lnTo>
                <a:lnTo>
                  <a:pt x="87756" y="1710515"/>
                </a:lnTo>
                <a:lnTo>
                  <a:pt x="122675" y="1740477"/>
                </a:lnTo>
                <a:lnTo>
                  <a:pt x="161947" y="1764856"/>
                </a:lnTo>
                <a:lnTo>
                  <a:pt x="204955" y="1783035"/>
                </a:lnTo>
                <a:lnTo>
                  <a:pt x="251085" y="1794395"/>
                </a:lnTo>
                <a:lnTo>
                  <a:pt x="299719" y="1798320"/>
                </a:lnTo>
                <a:lnTo>
                  <a:pt x="2324608" y="1798320"/>
                </a:lnTo>
                <a:lnTo>
                  <a:pt x="2373212" y="1794395"/>
                </a:lnTo>
                <a:lnTo>
                  <a:pt x="2419323" y="1783035"/>
                </a:lnTo>
                <a:lnTo>
                  <a:pt x="2462324" y="1764856"/>
                </a:lnTo>
                <a:lnTo>
                  <a:pt x="2501597" y="1740477"/>
                </a:lnTo>
                <a:lnTo>
                  <a:pt x="2536523" y="1710515"/>
                </a:lnTo>
                <a:lnTo>
                  <a:pt x="2566485" y="1675589"/>
                </a:lnTo>
                <a:lnTo>
                  <a:pt x="2590864" y="1636316"/>
                </a:lnTo>
                <a:lnTo>
                  <a:pt x="2609043" y="1593315"/>
                </a:lnTo>
                <a:lnTo>
                  <a:pt x="2620403" y="1547204"/>
                </a:lnTo>
                <a:lnTo>
                  <a:pt x="2624327" y="1498600"/>
                </a:lnTo>
                <a:lnTo>
                  <a:pt x="2624327" y="299720"/>
                </a:lnTo>
                <a:lnTo>
                  <a:pt x="2620403" y="251115"/>
                </a:lnTo>
                <a:lnTo>
                  <a:pt x="2609043" y="205004"/>
                </a:lnTo>
                <a:lnTo>
                  <a:pt x="2590864" y="162003"/>
                </a:lnTo>
                <a:lnTo>
                  <a:pt x="2566485" y="122730"/>
                </a:lnTo>
                <a:lnTo>
                  <a:pt x="2536523" y="87804"/>
                </a:lnTo>
                <a:lnTo>
                  <a:pt x="2501597" y="57842"/>
                </a:lnTo>
                <a:lnTo>
                  <a:pt x="2462324" y="33463"/>
                </a:lnTo>
                <a:lnTo>
                  <a:pt x="2419323" y="15284"/>
                </a:lnTo>
                <a:lnTo>
                  <a:pt x="2373212" y="3924"/>
                </a:lnTo>
                <a:lnTo>
                  <a:pt x="2324608" y="0"/>
                </a:lnTo>
                <a:close/>
              </a:path>
            </a:pathLst>
          </a:custGeom>
          <a:solidFill>
            <a:srgbClr val="D7B15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6133084" y="2948939"/>
            <a:ext cx="2624455" cy="1798320"/>
          </a:xfrm>
          <a:custGeom>
            <a:avLst/>
            <a:gdLst/>
            <a:ahLst/>
            <a:cxnLst/>
            <a:rect l="l" t="t" r="r" b="b"/>
            <a:pathLst>
              <a:path w="2624454" h="1798320">
                <a:moveTo>
                  <a:pt x="0" y="299720"/>
                </a:moveTo>
                <a:lnTo>
                  <a:pt x="3920" y="251115"/>
                </a:lnTo>
                <a:lnTo>
                  <a:pt x="15272" y="205004"/>
                </a:lnTo>
                <a:lnTo>
                  <a:pt x="33439" y="162003"/>
                </a:lnTo>
                <a:lnTo>
                  <a:pt x="57806" y="122730"/>
                </a:lnTo>
                <a:lnTo>
                  <a:pt x="87756" y="87804"/>
                </a:lnTo>
                <a:lnTo>
                  <a:pt x="122675" y="57842"/>
                </a:lnTo>
                <a:lnTo>
                  <a:pt x="161947" y="33463"/>
                </a:lnTo>
                <a:lnTo>
                  <a:pt x="204955" y="15284"/>
                </a:lnTo>
                <a:lnTo>
                  <a:pt x="251085" y="3924"/>
                </a:lnTo>
                <a:lnTo>
                  <a:pt x="299719" y="0"/>
                </a:lnTo>
                <a:lnTo>
                  <a:pt x="2324608" y="0"/>
                </a:lnTo>
                <a:lnTo>
                  <a:pt x="2373212" y="3924"/>
                </a:lnTo>
                <a:lnTo>
                  <a:pt x="2419323" y="15284"/>
                </a:lnTo>
                <a:lnTo>
                  <a:pt x="2462324" y="33463"/>
                </a:lnTo>
                <a:lnTo>
                  <a:pt x="2501597" y="57842"/>
                </a:lnTo>
                <a:lnTo>
                  <a:pt x="2536523" y="87804"/>
                </a:lnTo>
                <a:lnTo>
                  <a:pt x="2566485" y="122730"/>
                </a:lnTo>
                <a:lnTo>
                  <a:pt x="2590864" y="162003"/>
                </a:lnTo>
                <a:lnTo>
                  <a:pt x="2609043" y="205004"/>
                </a:lnTo>
                <a:lnTo>
                  <a:pt x="2620403" y="251115"/>
                </a:lnTo>
                <a:lnTo>
                  <a:pt x="2624327" y="299720"/>
                </a:lnTo>
                <a:lnTo>
                  <a:pt x="2624327" y="1498600"/>
                </a:lnTo>
                <a:lnTo>
                  <a:pt x="2620403" y="1547204"/>
                </a:lnTo>
                <a:lnTo>
                  <a:pt x="2609043" y="1593315"/>
                </a:lnTo>
                <a:lnTo>
                  <a:pt x="2590864" y="1636316"/>
                </a:lnTo>
                <a:lnTo>
                  <a:pt x="2566485" y="1675589"/>
                </a:lnTo>
                <a:lnTo>
                  <a:pt x="2536523" y="1710515"/>
                </a:lnTo>
                <a:lnTo>
                  <a:pt x="2501597" y="1740477"/>
                </a:lnTo>
                <a:lnTo>
                  <a:pt x="2462324" y="1764856"/>
                </a:lnTo>
                <a:lnTo>
                  <a:pt x="2419323" y="1783035"/>
                </a:lnTo>
                <a:lnTo>
                  <a:pt x="2373212" y="1794395"/>
                </a:lnTo>
                <a:lnTo>
                  <a:pt x="2324608" y="1798320"/>
                </a:lnTo>
                <a:lnTo>
                  <a:pt x="299719" y="1798320"/>
                </a:lnTo>
                <a:lnTo>
                  <a:pt x="251085" y="1794395"/>
                </a:lnTo>
                <a:lnTo>
                  <a:pt x="204955" y="1783035"/>
                </a:lnTo>
                <a:lnTo>
                  <a:pt x="161947" y="1764856"/>
                </a:lnTo>
                <a:lnTo>
                  <a:pt x="122675" y="1740477"/>
                </a:lnTo>
                <a:lnTo>
                  <a:pt x="87756" y="1710515"/>
                </a:lnTo>
                <a:lnTo>
                  <a:pt x="57806" y="1675589"/>
                </a:lnTo>
                <a:lnTo>
                  <a:pt x="33439" y="1636316"/>
                </a:lnTo>
                <a:lnTo>
                  <a:pt x="15272" y="1593315"/>
                </a:lnTo>
                <a:lnTo>
                  <a:pt x="3920" y="1547204"/>
                </a:lnTo>
                <a:lnTo>
                  <a:pt x="0" y="1498600"/>
                </a:lnTo>
                <a:lnTo>
                  <a:pt x="0" y="299720"/>
                </a:lnTo>
                <a:close/>
              </a:path>
            </a:pathLst>
          </a:custGeom>
          <a:ln w="19050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 txBox="1"/>
          <p:nvPr/>
        </p:nvSpPr>
        <p:spPr>
          <a:xfrm>
            <a:off x="6492621" y="3413505"/>
            <a:ext cx="1906905" cy="812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3165"/>
              </a:lnSpc>
            </a:pPr>
            <a:r>
              <a:rPr dirty="0" sz="2800" spc="-10">
                <a:latin typeface="Cambria"/>
                <a:cs typeface="Cambria"/>
              </a:rPr>
              <a:t>ERP</a:t>
            </a:r>
            <a:endParaRPr sz="2800">
              <a:latin typeface="Cambria"/>
              <a:cs typeface="Cambria"/>
            </a:endParaRPr>
          </a:p>
          <a:p>
            <a:pPr algn="ctr">
              <a:lnSpc>
                <a:spcPts val="3165"/>
              </a:lnSpc>
            </a:pPr>
            <a:r>
              <a:rPr dirty="0" sz="2800" spc="-5">
                <a:latin typeface="Cambria"/>
                <a:cs typeface="Cambria"/>
              </a:rPr>
              <a:t>(En</a:t>
            </a:r>
            <a:r>
              <a:rPr dirty="0" sz="2800" spc="-35">
                <a:latin typeface="Cambria"/>
                <a:cs typeface="Cambria"/>
              </a:rPr>
              <a:t>t</a:t>
            </a:r>
            <a:r>
              <a:rPr dirty="0" sz="2800" spc="-5">
                <a:latin typeface="Cambria"/>
                <a:cs typeface="Cambria"/>
              </a:rPr>
              <a:t>erprise)</a:t>
            </a:r>
            <a:endParaRPr sz="28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546100">
              <a:lnSpc>
                <a:spcPct val="100000"/>
              </a:lnSpc>
            </a:pPr>
            <a:r>
              <a:rPr dirty="0" sz="4400" spc="-10">
                <a:solidFill>
                  <a:srgbClr val="0000FF"/>
                </a:solidFill>
              </a:rPr>
              <a:t>Cakupan </a:t>
            </a:r>
            <a:r>
              <a:rPr dirty="0" sz="4400">
                <a:solidFill>
                  <a:srgbClr val="0000FF"/>
                </a:solidFill>
              </a:rPr>
              <a:t>Fungsional</a:t>
            </a:r>
            <a:r>
              <a:rPr dirty="0" sz="4400" spc="-65">
                <a:solidFill>
                  <a:srgbClr val="0000FF"/>
                </a:solidFill>
              </a:rPr>
              <a:t> </a:t>
            </a:r>
            <a:r>
              <a:rPr dirty="0" sz="4400" spc="-5">
                <a:solidFill>
                  <a:srgbClr val="0000FF"/>
                </a:solidFill>
              </a:rPr>
              <a:t>ERP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3881437" y="2828988"/>
            <a:ext cx="5114925" cy="38956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5696458" y="6233972"/>
            <a:ext cx="1487170" cy="2247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5" b="1">
                <a:latin typeface="Arial"/>
                <a:cs typeface="Arial"/>
              </a:rPr>
              <a:t>Human</a:t>
            </a:r>
            <a:r>
              <a:rPr dirty="0" sz="1400" spc="-75" b="1">
                <a:latin typeface="Arial"/>
                <a:cs typeface="Arial"/>
              </a:rPr>
              <a:t> </a:t>
            </a:r>
            <a:r>
              <a:rPr dirty="0" sz="1400" spc="-5" b="1">
                <a:latin typeface="Arial"/>
                <a:cs typeface="Arial"/>
              </a:rPr>
              <a:t>Resource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98409" y="3842766"/>
            <a:ext cx="1113155" cy="4381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203835">
              <a:lnSpc>
                <a:spcPct val="100000"/>
              </a:lnSpc>
            </a:pPr>
            <a:r>
              <a:rPr dirty="0" sz="1400" b="1">
                <a:latin typeface="Arial"/>
                <a:cs typeface="Arial"/>
              </a:rPr>
              <a:t>Material  </a:t>
            </a:r>
            <a:r>
              <a:rPr dirty="0" sz="1400" spc="15" b="1">
                <a:latin typeface="Arial"/>
                <a:cs typeface="Arial"/>
              </a:rPr>
              <a:t>M</a:t>
            </a:r>
            <a:r>
              <a:rPr dirty="0" sz="1400" b="1">
                <a:latin typeface="Arial"/>
                <a:cs typeface="Arial"/>
              </a:rPr>
              <a:t>a</a:t>
            </a:r>
            <a:r>
              <a:rPr dirty="0" sz="1400" spc="-10" b="1">
                <a:latin typeface="Arial"/>
                <a:cs typeface="Arial"/>
              </a:rPr>
              <a:t>n</a:t>
            </a:r>
            <a:r>
              <a:rPr dirty="0" sz="1400" b="1">
                <a:latin typeface="Arial"/>
                <a:cs typeface="Arial"/>
              </a:rPr>
              <a:t>a</a:t>
            </a:r>
            <a:r>
              <a:rPr dirty="0" sz="1400" spc="-10" b="1">
                <a:latin typeface="Arial"/>
                <a:cs typeface="Arial"/>
              </a:rPr>
              <a:t>g</a:t>
            </a:r>
            <a:r>
              <a:rPr dirty="0" sz="1400" spc="-15" b="1">
                <a:latin typeface="Arial"/>
                <a:cs typeface="Arial"/>
              </a:rPr>
              <a:t>e</a:t>
            </a:r>
            <a:r>
              <a:rPr dirty="0" sz="1400" b="1">
                <a:latin typeface="Arial"/>
                <a:cs typeface="Arial"/>
              </a:rPr>
              <a:t>me</a:t>
            </a:r>
            <a:r>
              <a:rPr dirty="0" sz="1400" spc="-10" b="1">
                <a:latin typeface="Arial"/>
                <a:cs typeface="Arial"/>
              </a:rPr>
              <a:t>n</a:t>
            </a:r>
            <a:r>
              <a:rPr dirty="0" sz="1400" b="1">
                <a:latin typeface="Arial"/>
                <a:cs typeface="Arial"/>
              </a:rPr>
              <a:t>t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564373" y="5347334"/>
            <a:ext cx="1250315" cy="2247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5" b="1">
                <a:latin typeface="Arial"/>
                <a:cs typeface="Arial"/>
              </a:rPr>
              <a:t>Manufacturing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227067" y="3808729"/>
            <a:ext cx="998219" cy="4381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13335">
              <a:lnSpc>
                <a:spcPct val="100000"/>
              </a:lnSpc>
            </a:pPr>
            <a:r>
              <a:rPr dirty="0" sz="1400" spc="-5" b="1">
                <a:latin typeface="Arial"/>
                <a:cs typeface="Arial"/>
              </a:rPr>
              <a:t>Financial </a:t>
            </a:r>
            <a:r>
              <a:rPr dirty="0" sz="1400" b="1">
                <a:latin typeface="Arial"/>
                <a:cs typeface="Arial"/>
              </a:rPr>
              <a:t>&amp;  </a:t>
            </a:r>
            <a:r>
              <a:rPr dirty="0" sz="1400" spc="-45" b="1">
                <a:latin typeface="Arial"/>
                <a:cs typeface="Arial"/>
              </a:rPr>
              <a:t>A</a:t>
            </a:r>
            <a:r>
              <a:rPr dirty="0" sz="1400" b="1">
                <a:latin typeface="Arial"/>
                <a:cs typeface="Arial"/>
              </a:rPr>
              <a:t>cc</a:t>
            </a:r>
            <a:r>
              <a:rPr dirty="0" sz="1400" spc="-10" b="1">
                <a:latin typeface="Arial"/>
                <a:cs typeface="Arial"/>
              </a:rPr>
              <a:t>o</a:t>
            </a:r>
            <a:r>
              <a:rPr dirty="0" sz="1400" spc="-10" b="1">
                <a:latin typeface="Arial"/>
                <a:cs typeface="Arial"/>
              </a:rPr>
              <a:t>un</a:t>
            </a:r>
            <a:r>
              <a:rPr dirty="0" sz="1400" b="1">
                <a:latin typeface="Arial"/>
                <a:cs typeface="Arial"/>
              </a:rPr>
              <a:t>ti</a:t>
            </a:r>
            <a:r>
              <a:rPr dirty="0" sz="1400" spc="-10" b="1">
                <a:latin typeface="Arial"/>
                <a:cs typeface="Arial"/>
              </a:rPr>
              <a:t>n</a:t>
            </a:r>
            <a:r>
              <a:rPr dirty="0" sz="1400" b="1">
                <a:latin typeface="Arial"/>
                <a:cs typeface="Arial"/>
              </a:rPr>
              <a:t>g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205732" y="5206491"/>
            <a:ext cx="1113155" cy="4381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215900">
              <a:lnSpc>
                <a:spcPct val="100000"/>
              </a:lnSpc>
            </a:pPr>
            <a:r>
              <a:rPr dirty="0" sz="1400" b="1">
                <a:latin typeface="Arial"/>
                <a:cs typeface="Arial"/>
              </a:rPr>
              <a:t>Project  </a:t>
            </a:r>
            <a:r>
              <a:rPr dirty="0" sz="1400" spc="15" b="1">
                <a:latin typeface="Arial"/>
                <a:cs typeface="Arial"/>
              </a:rPr>
              <a:t>M</a:t>
            </a:r>
            <a:r>
              <a:rPr dirty="0" sz="1400" b="1">
                <a:latin typeface="Arial"/>
                <a:cs typeface="Arial"/>
              </a:rPr>
              <a:t>a</a:t>
            </a:r>
            <a:r>
              <a:rPr dirty="0" sz="1400" spc="-10" b="1">
                <a:latin typeface="Arial"/>
                <a:cs typeface="Arial"/>
              </a:rPr>
              <a:t>n</a:t>
            </a:r>
            <a:r>
              <a:rPr dirty="0" sz="1400" b="1">
                <a:latin typeface="Arial"/>
                <a:cs typeface="Arial"/>
              </a:rPr>
              <a:t>a</a:t>
            </a:r>
            <a:r>
              <a:rPr dirty="0" sz="1400" spc="-10" b="1">
                <a:latin typeface="Arial"/>
                <a:cs typeface="Arial"/>
              </a:rPr>
              <a:t>g</a:t>
            </a:r>
            <a:r>
              <a:rPr dirty="0" sz="1400" spc="-15" b="1">
                <a:latin typeface="Arial"/>
                <a:cs typeface="Arial"/>
              </a:rPr>
              <a:t>e</a:t>
            </a:r>
            <a:r>
              <a:rPr dirty="0" sz="1400" b="1">
                <a:latin typeface="Arial"/>
                <a:cs typeface="Arial"/>
              </a:rPr>
              <a:t>me</a:t>
            </a:r>
            <a:r>
              <a:rPr dirty="0" sz="1400" spc="-10" b="1">
                <a:latin typeface="Arial"/>
                <a:cs typeface="Arial"/>
              </a:rPr>
              <a:t>n</a:t>
            </a:r>
            <a:r>
              <a:rPr dirty="0" sz="1400" b="1">
                <a:latin typeface="Arial"/>
                <a:cs typeface="Arial"/>
              </a:rPr>
              <a:t>t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769609" y="5016880"/>
            <a:ext cx="1244600" cy="1790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100" spc="-5" b="1">
                <a:latin typeface="Arial"/>
                <a:cs typeface="Arial"/>
              </a:rPr>
              <a:t>Central</a:t>
            </a:r>
            <a:r>
              <a:rPr dirty="0" sz="1100" spc="-40" b="1">
                <a:latin typeface="Arial"/>
                <a:cs typeface="Arial"/>
              </a:rPr>
              <a:t> </a:t>
            </a:r>
            <a:r>
              <a:rPr dirty="0" sz="1100" spc="-5" b="1">
                <a:latin typeface="Arial"/>
                <a:cs typeface="Arial"/>
              </a:rPr>
              <a:t>Databases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00939" y="1486153"/>
            <a:ext cx="6651625" cy="19761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610235">
              <a:lnSpc>
                <a:spcPct val="100000"/>
              </a:lnSpc>
            </a:pPr>
            <a:r>
              <a:rPr dirty="0" sz="2400" spc="-10">
                <a:latin typeface="Cambria"/>
                <a:cs typeface="Cambria"/>
              </a:rPr>
              <a:t>Secara arsitektural </a:t>
            </a:r>
            <a:r>
              <a:rPr dirty="0" sz="2400" spc="-5">
                <a:latin typeface="Cambria"/>
                <a:cs typeface="Cambria"/>
              </a:rPr>
              <a:t>sistem, ERP </a:t>
            </a:r>
            <a:r>
              <a:rPr dirty="0" sz="2400" spc="-10">
                <a:latin typeface="Cambria"/>
                <a:cs typeface="Cambria"/>
              </a:rPr>
              <a:t>dikembangkan  berdasarkan </a:t>
            </a:r>
            <a:r>
              <a:rPr dirty="0" sz="2400" spc="-5">
                <a:latin typeface="Cambria"/>
                <a:cs typeface="Cambria"/>
              </a:rPr>
              <a:t>modu lmodul </a:t>
            </a:r>
            <a:r>
              <a:rPr dirty="0" sz="2400">
                <a:latin typeface="Cambria"/>
                <a:cs typeface="Cambria"/>
              </a:rPr>
              <a:t>fungsional </a:t>
            </a:r>
            <a:r>
              <a:rPr dirty="0" sz="2400" spc="-15">
                <a:latin typeface="Cambria"/>
                <a:cs typeface="Cambria"/>
              </a:rPr>
              <a:t>yang  </a:t>
            </a:r>
            <a:r>
              <a:rPr dirty="0" sz="2400" spc="-5">
                <a:latin typeface="Cambria"/>
                <a:cs typeface="Cambria"/>
              </a:rPr>
              <a:t>meliputi seluruh aspek </a:t>
            </a:r>
            <a:r>
              <a:rPr dirty="0" sz="2400" spc="-5" i="1">
                <a:latin typeface="Cambria"/>
                <a:cs typeface="Cambria"/>
              </a:rPr>
              <a:t>sumber daya </a:t>
            </a:r>
            <a:r>
              <a:rPr dirty="0" sz="2400">
                <a:latin typeface="Cambria"/>
                <a:cs typeface="Cambria"/>
              </a:rPr>
              <a:t>di dalam  sebuah</a:t>
            </a:r>
            <a:r>
              <a:rPr dirty="0" sz="2400" spc="-40">
                <a:latin typeface="Cambria"/>
                <a:cs typeface="Cambria"/>
              </a:rPr>
              <a:t> </a:t>
            </a:r>
            <a:r>
              <a:rPr dirty="0" sz="2400" spc="-5">
                <a:latin typeface="Cambria"/>
                <a:cs typeface="Cambria"/>
              </a:rPr>
              <a:t>perusahaan/organisasi.</a:t>
            </a:r>
            <a:endParaRPr sz="2400">
              <a:latin typeface="Cambria"/>
              <a:cs typeface="Cambria"/>
            </a:endParaRPr>
          </a:p>
          <a:p>
            <a:pPr marL="5640070" marR="5080" indent="200660">
              <a:lnSpc>
                <a:spcPct val="100000"/>
              </a:lnSpc>
              <a:spcBef>
                <a:spcPts val="590"/>
              </a:spcBef>
            </a:pPr>
            <a:r>
              <a:rPr dirty="0" sz="1400" b="1">
                <a:latin typeface="Arial"/>
                <a:cs typeface="Arial"/>
              </a:rPr>
              <a:t>Sale &amp;  </a:t>
            </a:r>
            <a:r>
              <a:rPr dirty="0" sz="1400" spc="-10" b="1">
                <a:latin typeface="Arial"/>
                <a:cs typeface="Arial"/>
              </a:rPr>
              <a:t>D</a:t>
            </a:r>
            <a:r>
              <a:rPr dirty="0" sz="1400" b="1">
                <a:latin typeface="Arial"/>
                <a:cs typeface="Arial"/>
              </a:rPr>
              <a:t>i</a:t>
            </a:r>
            <a:r>
              <a:rPr dirty="0" sz="1400" b="1">
                <a:latin typeface="Arial"/>
                <a:cs typeface="Arial"/>
              </a:rPr>
              <a:t>str</a:t>
            </a:r>
            <a:r>
              <a:rPr dirty="0" sz="1400" b="1">
                <a:latin typeface="Arial"/>
                <a:cs typeface="Arial"/>
              </a:rPr>
              <a:t>i</a:t>
            </a:r>
            <a:r>
              <a:rPr dirty="0" sz="1400" spc="-10" b="1">
                <a:latin typeface="Arial"/>
                <a:cs typeface="Arial"/>
              </a:rPr>
              <a:t>bu</a:t>
            </a:r>
            <a:r>
              <a:rPr dirty="0" sz="1400" b="1">
                <a:latin typeface="Arial"/>
                <a:cs typeface="Arial"/>
              </a:rPr>
              <a:t>t</a:t>
            </a:r>
            <a:r>
              <a:rPr dirty="0" sz="1400" spc="-10" b="1">
                <a:latin typeface="Arial"/>
                <a:cs typeface="Arial"/>
              </a:rPr>
              <a:t>io</a:t>
            </a:r>
            <a:r>
              <a:rPr dirty="0" sz="1400" b="1">
                <a:latin typeface="Arial"/>
                <a:cs typeface="Arial"/>
              </a:rPr>
              <a:t>n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91692" y="1714753"/>
            <a:ext cx="7582534" cy="741680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32740" indent="-320040">
              <a:lnSpc>
                <a:spcPct val="100000"/>
              </a:lnSpc>
              <a:buClr>
                <a:srgbClr val="DD8046"/>
              </a:buClr>
              <a:buSzPct val="58333"/>
              <a:buFont typeface="Wingdings"/>
              <a:buChar char=""/>
              <a:tabLst>
                <a:tab pos="332105" algn="l"/>
                <a:tab pos="332740" algn="l"/>
              </a:tabLst>
            </a:pPr>
            <a:r>
              <a:rPr dirty="0" sz="2400">
                <a:solidFill>
                  <a:srgbClr val="000000"/>
                </a:solidFill>
                <a:latin typeface="Cambria"/>
                <a:cs typeface="Cambria"/>
              </a:rPr>
              <a:t>Dari sisi fungsional </a:t>
            </a:r>
            <a:r>
              <a:rPr dirty="0" sz="2400" spc="-5">
                <a:solidFill>
                  <a:srgbClr val="000000"/>
                </a:solidFill>
                <a:latin typeface="Cambria"/>
                <a:cs typeface="Cambria"/>
              </a:rPr>
              <a:t>sistem, ERP </a:t>
            </a:r>
            <a:r>
              <a:rPr dirty="0" sz="2400">
                <a:solidFill>
                  <a:srgbClr val="000000"/>
                </a:solidFill>
                <a:latin typeface="Cambria"/>
                <a:cs typeface="Cambria"/>
              </a:rPr>
              <a:t>dibagi </a:t>
            </a:r>
            <a:r>
              <a:rPr dirty="0" sz="2400" spc="-5">
                <a:solidFill>
                  <a:srgbClr val="000000"/>
                </a:solidFill>
                <a:latin typeface="Cambria"/>
                <a:cs typeface="Cambria"/>
              </a:rPr>
              <a:t>atas modul</a:t>
            </a:r>
            <a:r>
              <a:rPr dirty="0" sz="2400" spc="-85">
                <a:solidFill>
                  <a:srgbClr val="000000"/>
                </a:solidFill>
                <a:latin typeface="Cambria"/>
                <a:cs typeface="Cambria"/>
              </a:rPr>
              <a:t> </a:t>
            </a:r>
            <a:r>
              <a:rPr dirty="0" sz="2400" spc="-5">
                <a:solidFill>
                  <a:srgbClr val="FF0000"/>
                </a:solidFill>
                <a:latin typeface="Cambria"/>
                <a:cs typeface="Cambria"/>
              </a:rPr>
              <a:t>OLAP</a:t>
            </a:r>
            <a:endParaRPr sz="2400">
              <a:latin typeface="Cambria"/>
              <a:cs typeface="Cambria"/>
            </a:endParaRPr>
          </a:p>
          <a:p>
            <a:pPr marL="332740">
              <a:lnSpc>
                <a:spcPct val="100000"/>
              </a:lnSpc>
            </a:pPr>
            <a:r>
              <a:rPr dirty="0" sz="2400">
                <a:solidFill>
                  <a:srgbClr val="000000"/>
                </a:solidFill>
                <a:latin typeface="Cambria"/>
                <a:cs typeface="Cambria"/>
              </a:rPr>
              <a:t>dan</a:t>
            </a:r>
            <a:r>
              <a:rPr dirty="0" sz="2400" spc="-85">
                <a:solidFill>
                  <a:srgbClr val="000000"/>
                </a:solidFill>
                <a:latin typeface="Cambria"/>
                <a:cs typeface="Cambria"/>
              </a:rPr>
              <a:t> </a:t>
            </a:r>
            <a:r>
              <a:rPr dirty="0" sz="2400" spc="-110">
                <a:solidFill>
                  <a:srgbClr val="FF0000"/>
                </a:solidFill>
                <a:latin typeface="Cambria"/>
                <a:cs typeface="Cambria"/>
              </a:rPr>
              <a:t>OLTP.</a:t>
            </a:r>
            <a:endParaRPr sz="2400">
              <a:latin typeface="Cambria"/>
              <a:cs typeface="Cambria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46075" marR="10795" indent="-320040">
              <a:lnSpc>
                <a:spcPct val="100000"/>
              </a:lnSpc>
              <a:buClr>
                <a:srgbClr val="DD8046"/>
              </a:buClr>
              <a:buSzPct val="58333"/>
              <a:buFont typeface="Wingdings"/>
              <a:buChar char=""/>
              <a:tabLst>
                <a:tab pos="346075" algn="l"/>
                <a:tab pos="346710" algn="l"/>
              </a:tabLst>
            </a:pPr>
            <a:r>
              <a:rPr dirty="0" spc="-5"/>
              <a:t>ERP </a:t>
            </a:r>
            <a:r>
              <a:rPr dirty="0"/>
              <a:t>memiliki </a:t>
            </a:r>
            <a:r>
              <a:rPr dirty="0" spc="-5"/>
              <a:t>keunggulan </a:t>
            </a:r>
            <a:r>
              <a:rPr dirty="0"/>
              <a:t>dalam </a:t>
            </a:r>
            <a:r>
              <a:rPr dirty="0" spc="-15"/>
              <a:t>menyajikan </a:t>
            </a:r>
            <a:r>
              <a:rPr dirty="0" spc="-5"/>
              <a:t>informasi  analitik </a:t>
            </a:r>
            <a:r>
              <a:rPr dirty="0" spc="-10"/>
              <a:t>kepada </a:t>
            </a:r>
            <a:r>
              <a:rPr dirty="0" spc="-15"/>
              <a:t>para </a:t>
            </a:r>
            <a:r>
              <a:rPr dirty="0" spc="-5"/>
              <a:t>pemegang keputusan melalui modul  OLAP (</a:t>
            </a:r>
            <a:r>
              <a:rPr dirty="0" spc="-5" i="1">
                <a:latin typeface="Cambria"/>
                <a:cs typeface="Cambria"/>
              </a:rPr>
              <a:t>online analytical</a:t>
            </a:r>
            <a:r>
              <a:rPr dirty="0" spc="-40" i="1">
                <a:latin typeface="Cambria"/>
                <a:cs typeface="Cambria"/>
              </a:rPr>
              <a:t> </a:t>
            </a:r>
            <a:r>
              <a:rPr dirty="0" spc="-10" i="1">
                <a:latin typeface="Cambria"/>
                <a:cs typeface="Cambria"/>
              </a:rPr>
              <a:t>processing</a:t>
            </a:r>
            <a:r>
              <a:rPr dirty="0" spc="-10"/>
              <a:t>).</a:t>
            </a:r>
          </a:p>
          <a:p>
            <a:pPr marL="13335">
              <a:lnSpc>
                <a:spcPct val="100000"/>
              </a:lnSpc>
              <a:buChar char=""/>
            </a:pPr>
          </a:p>
          <a:p>
            <a:pPr marL="346075" marR="5080" indent="-320040">
              <a:lnSpc>
                <a:spcPct val="100200"/>
              </a:lnSpc>
              <a:spcBef>
                <a:spcPts val="1500"/>
              </a:spcBef>
              <a:buClr>
                <a:srgbClr val="DD8046"/>
              </a:buClr>
              <a:buSzPct val="60416"/>
              <a:buFont typeface="Wingdings"/>
              <a:buChar char=""/>
              <a:tabLst>
                <a:tab pos="346075" algn="l"/>
                <a:tab pos="346710" algn="l"/>
              </a:tabLst>
            </a:pPr>
            <a:r>
              <a:rPr dirty="0" spc="-5"/>
              <a:t>Modul </a:t>
            </a:r>
            <a:r>
              <a:rPr dirty="0" spc="-65"/>
              <a:t>OLTP </a:t>
            </a:r>
            <a:r>
              <a:rPr dirty="0" sz="2800" spc="-5"/>
              <a:t>(</a:t>
            </a:r>
            <a:r>
              <a:rPr dirty="0" spc="-5" i="1">
                <a:latin typeface="Cambria"/>
                <a:cs typeface="Cambria"/>
              </a:rPr>
              <a:t>online transaction </a:t>
            </a:r>
            <a:r>
              <a:rPr dirty="0" spc="-10" i="1">
                <a:latin typeface="Cambria"/>
                <a:cs typeface="Cambria"/>
              </a:rPr>
              <a:t>processing</a:t>
            </a:r>
            <a:r>
              <a:rPr dirty="0" sz="2800" spc="-10"/>
              <a:t>) </a:t>
            </a:r>
            <a:r>
              <a:rPr dirty="0" spc="-5"/>
              <a:t>adalah lapis  </a:t>
            </a:r>
            <a:r>
              <a:rPr dirty="0" spc="-10"/>
              <a:t>(</a:t>
            </a:r>
            <a:r>
              <a:rPr dirty="0" spc="-10" i="1">
                <a:latin typeface="Cambria"/>
                <a:cs typeface="Cambria"/>
              </a:rPr>
              <a:t>layer</a:t>
            </a:r>
            <a:r>
              <a:rPr dirty="0" spc="-10"/>
              <a:t>) </a:t>
            </a:r>
            <a:r>
              <a:rPr dirty="0" spc="-15"/>
              <a:t>yang </a:t>
            </a:r>
            <a:r>
              <a:rPr dirty="0" spc="-5"/>
              <a:t>berfungsi menangani </a:t>
            </a:r>
            <a:r>
              <a:rPr dirty="0" spc="-10"/>
              <a:t>proses pemasukan  </a:t>
            </a:r>
            <a:r>
              <a:rPr dirty="0" spc="-5"/>
              <a:t>(</a:t>
            </a:r>
            <a:r>
              <a:rPr dirty="0" spc="-5" i="1">
                <a:latin typeface="Cambria"/>
                <a:cs typeface="Cambria"/>
              </a:rPr>
              <a:t>input</a:t>
            </a:r>
            <a:r>
              <a:rPr dirty="0" spc="-5"/>
              <a:t>), </a:t>
            </a:r>
            <a:r>
              <a:rPr dirty="0" spc="-10"/>
              <a:t>ubah (</a:t>
            </a:r>
            <a:r>
              <a:rPr dirty="0" spc="-10" i="1">
                <a:latin typeface="Cambria"/>
                <a:cs typeface="Cambria"/>
              </a:rPr>
              <a:t>update</a:t>
            </a:r>
            <a:r>
              <a:rPr dirty="0" spc="-10"/>
              <a:t>) </a:t>
            </a:r>
            <a:r>
              <a:rPr dirty="0"/>
              <a:t>dan </a:t>
            </a:r>
            <a:r>
              <a:rPr dirty="0" spc="-5"/>
              <a:t>hapus </a:t>
            </a:r>
            <a:r>
              <a:rPr dirty="0" spc="-10"/>
              <a:t>(</a:t>
            </a:r>
            <a:r>
              <a:rPr dirty="0" spc="-10" i="1">
                <a:latin typeface="Cambria"/>
                <a:cs typeface="Cambria"/>
              </a:rPr>
              <a:t>delete</a:t>
            </a:r>
            <a:r>
              <a:rPr dirty="0" spc="-10"/>
              <a:t>) </a:t>
            </a:r>
            <a:r>
              <a:rPr dirty="0"/>
              <a:t>dari </a:t>
            </a:r>
            <a:r>
              <a:rPr dirty="0" spc="-5"/>
              <a:t>setiap </a:t>
            </a:r>
            <a:r>
              <a:rPr dirty="0"/>
              <a:t>data  </a:t>
            </a:r>
            <a:r>
              <a:rPr dirty="0" spc="-20"/>
              <a:t>ke </a:t>
            </a:r>
            <a:r>
              <a:rPr dirty="0"/>
              <a:t>dalam </a:t>
            </a:r>
            <a:r>
              <a:rPr dirty="0" spc="-10"/>
              <a:t>rekam </a:t>
            </a:r>
            <a:r>
              <a:rPr dirty="0" spc="-15"/>
              <a:t>(</a:t>
            </a:r>
            <a:r>
              <a:rPr dirty="0" spc="-15" i="1">
                <a:latin typeface="Cambria"/>
                <a:cs typeface="Cambria"/>
              </a:rPr>
              <a:t>record</a:t>
            </a:r>
            <a:r>
              <a:rPr dirty="0" spc="-15"/>
              <a:t>) </a:t>
            </a:r>
            <a:r>
              <a:rPr dirty="0" spc="-5"/>
              <a:t>tabel </a:t>
            </a:r>
            <a:r>
              <a:rPr dirty="0" spc="-15"/>
              <a:t>yang </a:t>
            </a:r>
            <a:r>
              <a:rPr dirty="0"/>
              <a:t>saling </a:t>
            </a:r>
            <a:r>
              <a:rPr dirty="0" spc="-10"/>
              <a:t>terkait </a:t>
            </a:r>
            <a:r>
              <a:rPr dirty="0"/>
              <a:t>dalam  suatu </a:t>
            </a:r>
            <a:r>
              <a:rPr dirty="0" spc="-5"/>
              <a:t>basis</a:t>
            </a:r>
            <a:r>
              <a:rPr dirty="0" spc="-85"/>
              <a:t> </a:t>
            </a:r>
            <a:r>
              <a:rPr dirty="0"/>
              <a:t>data.</a:t>
            </a:r>
            <a:endParaRPr sz="28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9502" rIns="0" bIns="0" rtlCol="0" vert="horz">
            <a:spAutoFit/>
          </a:bodyPr>
          <a:lstStyle/>
          <a:p>
            <a:pPr marL="622300">
              <a:lnSpc>
                <a:spcPct val="100000"/>
              </a:lnSpc>
            </a:pPr>
            <a:r>
              <a:rPr dirty="0" sz="4000" spc="-30">
                <a:solidFill>
                  <a:srgbClr val="0000FF"/>
                </a:solidFill>
              </a:rPr>
              <a:t>Kekuatan </a:t>
            </a:r>
            <a:r>
              <a:rPr dirty="0" sz="4000" spc="-5">
                <a:solidFill>
                  <a:srgbClr val="0000FF"/>
                </a:solidFill>
              </a:rPr>
              <a:t>ERP </a:t>
            </a:r>
            <a:r>
              <a:rPr dirty="0" sz="4000" spc="-5">
                <a:solidFill>
                  <a:srgbClr val="0000FF"/>
                </a:solidFill>
                <a:latin typeface="Wingdings"/>
                <a:cs typeface="Wingdings"/>
              </a:rPr>
              <a:t></a:t>
            </a:r>
            <a:r>
              <a:rPr dirty="0" sz="4000" spc="-135">
                <a:solidFill>
                  <a:srgbClr val="0000FF"/>
                </a:solidFill>
                <a:latin typeface="Times New Roman"/>
                <a:cs typeface="Times New Roman"/>
              </a:rPr>
              <a:t> </a:t>
            </a:r>
            <a:r>
              <a:rPr dirty="0" sz="4000" spc="-30">
                <a:solidFill>
                  <a:srgbClr val="0000FF"/>
                </a:solidFill>
              </a:rPr>
              <a:t>Integrated</a:t>
            </a:r>
            <a:endParaRPr sz="4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667000" y="2590800"/>
            <a:ext cx="3200400" cy="1981200"/>
          </a:xfrm>
          <a:custGeom>
            <a:avLst/>
            <a:gdLst/>
            <a:ahLst/>
            <a:cxnLst/>
            <a:rect l="l" t="t" r="r" b="b"/>
            <a:pathLst>
              <a:path w="3200400" h="1981200">
                <a:moveTo>
                  <a:pt x="0" y="1981200"/>
                </a:moveTo>
                <a:lnTo>
                  <a:pt x="3200400" y="1981200"/>
                </a:lnTo>
                <a:lnTo>
                  <a:pt x="3200400" y="0"/>
                </a:lnTo>
                <a:lnTo>
                  <a:pt x="0" y="0"/>
                </a:lnTo>
                <a:lnTo>
                  <a:pt x="0" y="198120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371600" y="3619500"/>
            <a:ext cx="1676400" cy="76200"/>
          </a:xfrm>
          <a:custGeom>
            <a:avLst/>
            <a:gdLst/>
            <a:ahLst/>
            <a:cxnLst/>
            <a:rect l="l" t="t" r="r" b="b"/>
            <a:pathLst>
              <a:path w="1676400" h="76200">
                <a:moveTo>
                  <a:pt x="1600200" y="0"/>
                </a:moveTo>
                <a:lnTo>
                  <a:pt x="1600200" y="76200"/>
                </a:lnTo>
                <a:lnTo>
                  <a:pt x="1663700" y="44450"/>
                </a:lnTo>
                <a:lnTo>
                  <a:pt x="1612900" y="44450"/>
                </a:lnTo>
                <a:lnTo>
                  <a:pt x="1612900" y="31750"/>
                </a:lnTo>
                <a:lnTo>
                  <a:pt x="1663700" y="31750"/>
                </a:lnTo>
                <a:lnTo>
                  <a:pt x="1600200" y="0"/>
                </a:lnTo>
                <a:close/>
              </a:path>
              <a:path w="1676400" h="76200">
                <a:moveTo>
                  <a:pt x="1600200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1600200" y="44450"/>
                </a:lnTo>
                <a:lnTo>
                  <a:pt x="1600200" y="31750"/>
                </a:lnTo>
                <a:close/>
              </a:path>
              <a:path w="1676400" h="76200">
                <a:moveTo>
                  <a:pt x="1663700" y="31750"/>
                </a:moveTo>
                <a:lnTo>
                  <a:pt x="1612900" y="31750"/>
                </a:lnTo>
                <a:lnTo>
                  <a:pt x="1612900" y="44450"/>
                </a:lnTo>
                <a:lnTo>
                  <a:pt x="1663700" y="44450"/>
                </a:lnTo>
                <a:lnTo>
                  <a:pt x="1676400" y="38100"/>
                </a:lnTo>
                <a:lnTo>
                  <a:pt x="1663700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5562600" y="3619500"/>
            <a:ext cx="1676400" cy="76200"/>
          </a:xfrm>
          <a:custGeom>
            <a:avLst/>
            <a:gdLst/>
            <a:ahLst/>
            <a:cxnLst/>
            <a:rect l="l" t="t" r="r" b="b"/>
            <a:pathLst>
              <a:path w="1676400" h="76200">
                <a:moveTo>
                  <a:pt x="1600200" y="0"/>
                </a:moveTo>
                <a:lnTo>
                  <a:pt x="1600200" y="76200"/>
                </a:lnTo>
                <a:lnTo>
                  <a:pt x="1663700" y="44450"/>
                </a:lnTo>
                <a:lnTo>
                  <a:pt x="1612900" y="44450"/>
                </a:lnTo>
                <a:lnTo>
                  <a:pt x="1612900" y="31750"/>
                </a:lnTo>
                <a:lnTo>
                  <a:pt x="1663700" y="31750"/>
                </a:lnTo>
                <a:lnTo>
                  <a:pt x="1600200" y="0"/>
                </a:lnTo>
                <a:close/>
              </a:path>
              <a:path w="1676400" h="76200">
                <a:moveTo>
                  <a:pt x="1600200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1600200" y="44450"/>
                </a:lnTo>
                <a:lnTo>
                  <a:pt x="1600200" y="31750"/>
                </a:lnTo>
                <a:close/>
              </a:path>
              <a:path w="1676400" h="76200">
                <a:moveTo>
                  <a:pt x="1663700" y="31750"/>
                </a:moveTo>
                <a:lnTo>
                  <a:pt x="1612900" y="31750"/>
                </a:lnTo>
                <a:lnTo>
                  <a:pt x="1612900" y="44450"/>
                </a:lnTo>
                <a:lnTo>
                  <a:pt x="1663700" y="44450"/>
                </a:lnTo>
                <a:lnTo>
                  <a:pt x="1676400" y="38100"/>
                </a:lnTo>
                <a:lnTo>
                  <a:pt x="1663700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1537842" y="3236086"/>
            <a:ext cx="669290" cy="377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>
                <a:latin typeface="Times New Roman"/>
                <a:cs typeface="Times New Roman"/>
              </a:rPr>
              <a:t>Input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63132" y="3236086"/>
            <a:ext cx="872490" cy="377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>
                <a:latin typeface="Times New Roman"/>
                <a:cs typeface="Times New Roman"/>
              </a:rPr>
              <a:t>Output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839971" y="3388486"/>
            <a:ext cx="958215" cy="377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 spc="-5">
                <a:solidFill>
                  <a:srgbClr val="252525"/>
                </a:solidFill>
                <a:latin typeface="Times New Roman"/>
                <a:cs typeface="Times New Roman"/>
              </a:rPr>
              <a:t>Pro</a:t>
            </a:r>
            <a:r>
              <a:rPr dirty="0" sz="2400" spc="-5">
                <a:solidFill>
                  <a:srgbClr val="252525"/>
                </a:solidFill>
                <a:latin typeface="Times New Roman"/>
                <a:cs typeface="Times New Roman"/>
              </a:rPr>
              <a:t>c</a:t>
            </a:r>
            <a:r>
              <a:rPr dirty="0" sz="2400" spc="5">
                <a:solidFill>
                  <a:srgbClr val="252525"/>
                </a:solidFill>
                <a:latin typeface="Times New Roman"/>
                <a:cs typeface="Times New Roman"/>
              </a:rPr>
              <a:t>e</a:t>
            </a:r>
            <a:r>
              <a:rPr dirty="0" sz="2400" spc="-5">
                <a:solidFill>
                  <a:srgbClr val="252525"/>
                </a:solidFill>
                <a:latin typeface="Times New Roman"/>
                <a:cs typeface="Times New Roman"/>
              </a:rPr>
              <a:t>ss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562346" y="3558032"/>
            <a:ext cx="457834" cy="76200"/>
          </a:xfrm>
          <a:custGeom>
            <a:avLst/>
            <a:gdLst/>
            <a:ahLst/>
            <a:cxnLst/>
            <a:rect l="l" t="t" r="r" b="b"/>
            <a:pathLst>
              <a:path w="457835" h="76200">
                <a:moveTo>
                  <a:pt x="441156" y="28066"/>
                </a:moveTo>
                <a:lnTo>
                  <a:pt x="393700" y="28066"/>
                </a:lnTo>
                <a:lnTo>
                  <a:pt x="394334" y="47116"/>
                </a:lnTo>
                <a:lnTo>
                  <a:pt x="381618" y="47522"/>
                </a:lnTo>
                <a:lnTo>
                  <a:pt x="382524" y="76072"/>
                </a:lnTo>
                <a:lnTo>
                  <a:pt x="457453" y="35559"/>
                </a:lnTo>
                <a:lnTo>
                  <a:pt x="441156" y="28066"/>
                </a:lnTo>
                <a:close/>
              </a:path>
              <a:path w="457835" h="76200">
                <a:moveTo>
                  <a:pt x="381014" y="28472"/>
                </a:moveTo>
                <a:lnTo>
                  <a:pt x="0" y="40639"/>
                </a:lnTo>
                <a:lnTo>
                  <a:pt x="507" y="59689"/>
                </a:lnTo>
                <a:lnTo>
                  <a:pt x="381618" y="47522"/>
                </a:lnTo>
                <a:lnTo>
                  <a:pt x="381014" y="28472"/>
                </a:lnTo>
                <a:close/>
              </a:path>
              <a:path w="457835" h="76200">
                <a:moveTo>
                  <a:pt x="393700" y="28066"/>
                </a:moveTo>
                <a:lnTo>
                  <a:pt x="381014" y="28472"/>
                </a:lnTo>
                <a:lnTo>
                  <a:pt x="381618" y="47522"/>
                </a:lnTo>
                <a:lnTo>
                  <a:pt x="394334" y="47116"/>
                </a:lnTo>
                <a:lnTo>
                  <a:pt x="393700" y="28066"/>
                </a:lnTo>
                <a:close/>
              </a:path>
              <a:path w="457835" h="76200">
                <a:moveTo>
                  <a:pt x="380111" y="0"/>
                </a:moveTo>
                <a:lnTo>
                  <a:pt x="381014" y="28472"/>
                </a:lnTo>
                <a:lnTo>
                  <a:pt x="393700" y="28066"/>
                </a:lnTo>
                <a:lnTo>
                  <a:pt x="441156" y="28066"/>
                </a:lnTo>
                <a:lnTo>
                  <a:pt x="380111" y="0"/>
                </a:lnTo>
                <a:close/>
              </a:path>
            </a:pathLst>
          </a:custGeom>
          <a:solidFill>
            <a:srgbClr val="008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5001895" y="2869945"/>
            <a:ext cx="351155" cy="605155"/>
          </a:xfrm>
          <a:custGeom>
            <a:avLst/>
            <a:gdLst/>
            <a:ahLst/>
            <a:cxnLst/>
            <a:rect l="l" t="t" r="r" b="b"/>
            <a:pathLst>
              <a:path w="351154" h="605154">
                <a:moveTo>
                  <a:pt x="305107" y="543461"/>
                </a:moveTo>
                <a:lnTo>
                  <a:pt x="280288" y="557656"/>
                </a:lnTo>
                <a:lnTo>
                  <a:pt x="351154" y="604901"/>
                </a:lnTo>
                <a:lnTo>
                  <a:pt x="348370" y="554481"/>
                </a:lnTo>
                <a:lnTo>
                  <a:pt x="311403" y="554481"/>
                </a:lnTo>
                <a:lnTo>
                  <a:pt x="305107" y="543461"/>
                </a:lnTo>
                <a:close/>
              </a:path>
              <a:path w="351154" h="605154">
                <a:moveTo>
                  <a:pt x="321598" y="534029"/>
                </a:moveTo>
                <a:lnTo>
                  <a:pt x="305107" y="543461"/>
                </a:lnTo>
                <a:lnTo>
                  <a:pt x="311403" y="554481"/>
                </a:lnTo>
                <a:lnTo>
                  <a:pt x="327913" y="545083"/>
                </a:lnTo>
                <a:lnTo>
                  <a:pt x="321598" y="534029"/>
                </a:lnTo>
                <a:close/>
              </a:path>
              <a:path w="351154" h="605154">
                <a:moveTo>
                  <a:pt x="346455" y="519811"/>
                </a:moveTo>
                <a:lnTo>
                  <a:pt x="321598" y="534029"/>
                </a:lnTo>
                <a:lnTo>
                  <a:pt x="327913" y="545083"/>
                </a:lnTo>
                <a:lnTo>
                  <a:pt x="311403" y="554481"/>
                </a:lnTo>
                <a:lnTo>
                  <a:pt x="348370" y="554481"/>
                </a:lnTo>
                <a:lnTo>
                  <a:pt x="346455" y="519811"/>
                </a:lnTo>
                <a:close/>
              </a:path>
              <a:path w="351154" h="605154">
                <a:moveTo>
                  <a:pt x="16509" y="0"/>
                </a:moveTo>
                <a:lnTo>
                  <a:pt x="0" y="9398"/>
                </a:lnTo>
                <a:lnTo>
                  <a:pt x="305107" y="543461"/>
                </a:lnTo>
                <a:lnTo>
                  <a:pt x="321598" y="534029"/>
                </a:lnTo>
                <a:lnTo>
                  <a:pt x="16509" y="0"/>
                </a:lnTo>
                <a:close/>
              </a:path>
            </a:pathLst>
          </a:custGeom>
          <a:solidFill>
            <a:srgbClr val="008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4660646" y="3703573"/>
            <a:ext cx="464184" cy="445134"/>
          </a:xfrm>
          <a:custGeom>
            <a:avLst/>
            <a:gdLst/>
            <a:ahLst/>
            <a:cxnLst/>
            <a:rect l="l" t="t" r="r" b="b"/>
            <a:pathLst>
              <a:path w="464185" h="445135">
                <a:moveTo>
                  <a:pt x="402161" y="45768"/>
                </a:moveTo>
                <a:lnTo>
                  <a:pt x="0" y="431292"/>
                </a:lnTo>
                <a:lnTo>
                  <a:pt x="13207" y="445007"/>
                </a:lnTo>
                <a:lnTo>
                  <a:pt x="415399" y="59579"/>
                </a:lnTo>
                <a:lnTo>
                  <a:pt x="402161" y="45768"/>
                </a:lnTo>
                <a:close/>
              </a:path>
              <a:path w="464185" h="445135">
                <a:moveTo>
                  <a:pt x="450567" y="36956"/>
                </a:moveTo>
                <a:lnTo>
                  <a:pt x="411352" y="36956"/>
                </a:lnTo>
                <a:lnTo>
                  <a:pt x="424561" y="50800"/>
                </a:lnTo>
                <a:lnTo>
                  <a:pt x="415399" y="59579"/>
                </a:lnTo>
                <a:lnTo>
                  <a:pt x="435101" y="80137"/>
                </a:lnTo>
                <a:lnTo>
                  <a:pt x="450567" y="36956"/>
                </a:lnTo>
                <a:close/>
              </a:path>
              <a:path w="464185" h="445135">
                <a:moveTo>
                  <a:pt x="411352" y="36956"/>
                </a:moveTo>
                <a:lnTo>
                  <a:pt x="402161" y="45768"/>
                </a:lnTo>
                <a:lnTo>
                  <a:pt x="415399" y="59579"/>
                </a:lnTo>
                <a:lnTo>
                  <a:pt x="424561" y="50800"/>
                </a:lnTo>
                <a:lnTo>
                  <a:pt x="411352" y="36956"/>
                </a:lnTo>
                <a:close/>
              </a:path>
              <a:path w="464185" h="445135">
                <a:moveTo>
                  <a:pt x="463803" y="0"/>
                </a:moveTo>
                <a:lnTo>
                  <a:pt x="382396" y="25145"/>
                </a:lnTo>
                <a:lnTo>
                  <a:pt x="402161" y="45768"/>
                </a:lnTo>
                <a:lnTo>
                  <a:pt x="411352" y="36956"/>
                </a:lnTo>
                <a:lnTo>
                  <a:pt x="450567" y="36956"/>
                </a:lnTo>
                <a:lnTo>
                  <a:pt x="463803" y="0"/>
                </a:lnTo>
                <a:close/>
              </a:path>
            </a:pathLst>
          </a:custGeom>
          <a:solidFill>
            <a:srgbClr val="008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3519932" y="3694938"/>
            <a:ext cx="690245" cy="351790"/>
          </a:xfrm>
          <a:custGeom>
            <a:avLst/>
            <a:gdLst/>
            <a:ahLst/>
            <a:cxnLst/>
            <a:rect l="l" t="t" r="r" b="b"/>
            <a:pathLst>
              <a:path w="690245" h="351789">
                <a:moveTo>
                  <a:pt x="617671" y="326042"/>
                </a:moveTo>
                <a:lnTo>
                  <a:pt x="604901" y="351536"/>
                </a:lnTo>
                <a:lnTo>
                  <a:pt x="690117" y="351536"/>
                </a:lnTo>
                <a:lnTo>
                  <a:pt x="675286" y="331724"/>
                </a:lnTo>
                <a:lnTo>
                  <a:pt x="629030" y="331724"/>
                </a:lnTo>
                <a:lnTo>
                  <a:pt x="617671" y="326042"/>
                </a:lnTo>
                <a:close/>
              </a:path>
              <a:path w="690245" h="351789">
                <a:moveTo>
                  <a:pt x="626244" y="308928"/>
                </a:moveTo>
                <a:lnTo>
                  <a:pt x="617671" y="326042"/>
                </a:lnTo>
                <a:lnTo>
                  <a:pt x="629030" y="331724"/>
                </a:lnTo>
                <a:lnTo>
                  <a:pt x="637539" y="314579"/>
                </a:lnTo>
                <a:lnTo>
                  <a:pt x="626244" y="308928"/>
                </a:lnTo>
                <a:close/>
              </a:path>
              <a:path w="690245" h="351789">
                <a:moveTo>
                  <a:pt x="639063" y="283337"/>
                </a:moveTo>
                <a:lnTo>
                  <a:pt x="626244" y="308928"/>
                </a:lnTo>
                <a:lnTo>
                  <a:pt x="637539" y="314579"/>
                </a:lnTo>
                <a:lnTo>
                  <a:pt x="629030" y="331724"/>
                </a:lnTo>
                <a:lnTo>
                  <a:pt x="675286" y="331724"/>
                </a:lnTo>
                <a:lnTo>
                  <a:pt x="639063" y="283337"/>
                </a:lnTo>
                <a:close/>
              </a:path>
              <a:path w="690245" h="351789">
                <a:moveTo>
                  <a:pt x="8635" y="0"/>
                </a:moveTo>
                <a:lnTo>
                  <a:pt x="0" y="17144"/>
                </a:lnTo>
                <a:lnTo>
                  <a:pt x="617671" y="326042"/>
                </a:lnTo>
                <a:lnTo>
                  <a:pt x="626244" y="308928"/>
                </a:lnTo>
                <a:lnTo>
                  <a:pt x="8635" y="0"/>
                </a:lnTo>
                <a:close/>
              </a:path>
            </a:pathLst>
          </a:custGeom>
          <a:solidFill>
            <a:srgbClr val="008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4077715" y="3318128"/>
            <a:ext cx="351790" cy="690245"/>
          </a:xfrm>
          <a:custGeom>
            <a:avLst/>
            <a:gdLst/>
            <a:ahLst/>
            <a:cxnLst/>
            <a:rect l="l" t="t" r="r" b="b"/>
            <a:pathLst>
              <a:path w="351789" h="690245">
                <a:moveTo>
                  <a:pt x="308805" y="626369"/>
                </a:moveTo>
                <a:lnTo>
                  <a:pt x="283210" y="639191"/>
                </a:lnTo>
                <a:lnTo>
                  <a:pt x="351409" y="690245"/>
                </a:lnTo>
                <a:lnTo>
                  <a:pt x="351409" y="637667"/>
                </a:lnTo>
                <a:lnTo>
                  <a:pt x="314451" y="637667"/>
                </a:lnTo>
                <a:lnTo>
                  <a:pt x="308805" y="626369"/>
                </a:lnTo>
                <a:close/>
              </a:path>
              <a:path w="351789" h="690245">
                <a:moveTo>
                  <a:pt x="325916" y="617797"/>
                </a:moveTo>
                <a:lnTo>
                  <a:pt x="308805" y="626369"/>
                </a:lnTo>
                <a:lnTo>
                  <a:pt x="314451" y="637667"/>
                </a:lnTo>
                <a:lnTo>
                  <a:pt x="331597" y="629158"/>
                </a:lnTo>
                <a:lnTo>
                  <a:pt x="325916" y="617797"/>
                </a:lnTo>
                <a:close/>
              </a:path>
              <a:path w="351789" h="690245">
                <a:moveTo>
                  <a:pt x="351409" y="605028"/>
                </a:moveTo>
                <a:lnTo>
                  <a:pt x="325916" y="617797"/>
                </a:lnTo>
                <a:lnTo>
                  <a:pt x="331597" y="629158"/>
                </a:lnTo>
                <a:lnTo>
                  <a:pt x="314451" y="637667"/>
                </a:lnTo>
                <a:lnTo>
                  <a:pt x="351409" y="637667"/>
                </a:lnTo>
                <a:lnTo>
                  <a:pt x="351409" y="605028"/>
                </a:lnTo>
                <a:close/>
              </a:path>
              <a:path w="351789" h="690245">
                <a:moveTo>
                  <a:pt x="17018" y="0"/>
                </a:moveTo>
                <a:lnTo>
                  <a:pt x="0" y="8509"/>
                </a:lnTo>
                <a:lnTo>
                  <a:pt x="308805" y="626369"/>
                </a:lnTo>
                <a:lnTo>
                  <a:pt x="325916" y="617797"/>
                </a:lnTo>
                <a:lnTo>
                  <a:pt x="17018" y="0"/>
                </a:lnTo>
                <a:close/>
              </a:path>
            </a:pathLst>
          </a:custGeom>
          <a:solidFill>
            <a:srgbClr val="008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4204334" y="2865120"/>
            <a:ext cx="358140" cy="274320"/>
          </a:xfrm>
          <a:custGeom>
            <a:avLst/>
            <a:gdLst/>
            <a:ahLst/>
            <a:cxnLst/>
            <a:rect l="l" t="t" r="r" b="b"/>
            <a:pathLst>
              <a:path w="358139" h="274319">
                <a:moveTo>
                  <a:pt x="291649" y="38383"/>
                </a:moveTo>
                <a:lnTo>
                  <a:pt x="0" y="259206"/>
                </a:lnTo>
                <a:lnTo>
                  <a:pt x="11429" y="274319"/>
                </a:lnTo>
                <a:lnTo>
                  <a:pt x="303177" y="53637"/>
                </a:lnTo>
                <a:lnTo>
                  <a:pt x="291649" y="38383"/>
                </a:lnTo>
                <a:close/>
              </a:path>
              <a:path w="358139" h="274319">
                <a:moveTo>
                  <a:pt x="342977" y="30733"/>
                </a:moveTo>
                <a:lnTo>
                  <a:pt x="301751" y="30733"/>
                </a:lnTo>
                <a:lnTo>
                  <a:pt x="313309" y="45974"/>
                </a:lnTo>
                <a:lnTo>
                  <a:pt x="303177" y="53637"/>
                </a:lnTo>
                <a:lnTo>
                  <a:pt x="320420" y="76453"/>
                </a:lnTo>
                <a:lnTo>
                  <a:pt x="342977" y="30733"/>
                </a:lnTo>
                <a:close/>
              </a:path>
              <a:path w="358139" h="274319">
                <a:moveTo>
                  <a:pt x="301751" y="30733"/>
                </a:moveTo>
                <a:lnTo>
                  <a:pt x="291649" y="38383"/>
                </a:lnTo>
                <a:lnTo>
                  <a:pt x="303177" y="53637"/>
                </a:lnTo>
                <a:lnTo>
                  <a:pt x="313309" y="45974"/>
                </a:lnTo>
                <a:lnTo>
                  <a:pt x="301751" y="30733"/>
                </a:lnTo>
                <a:close/>
              </a:path>
              <a:path w="358139" h="274319">
                <a:moveTo>
                  <a:pt x="358139" y="0"/>
                </a:moveTo>
                <a:lnTo>
                  <a:pt x="274447" y="15620"/>
                </a:lnTo>
                <a:lnTo>
                  <a:pt x="291649" y="38383"/>
                </a:lnTo>
                <a:lnTo>
                  <a:pt x="301751" y="30733"/>
                </a:lnTo>
                <a:lnTo>
                  <a:pt x="342977" y="30733"/>
                </a:lnTo>
                <a:lnTo>
                  <a:pt x="358139" y="0"/>
                </a:lnTo>
                <a:close/>
              </a:path>
            </a:pathLst>
          </a:custGeom>
          <a:solidFill>
            <a:srgbClr val="008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3299967" y="3246247"/>
            <a:ext cx="453390" cy="303530"/>
          </a:xfrm>
          <a:custGeom>
            <a:avLst/>
            <a:gdLst/>
            <a:ahLst/>
            <a:cxnLst/>
            <a:rect l="l" t="t" r="r" b="b"/>
            <a:pathLst>
              <a:path w="453389" h="303529">
                <a:moveTo>
                  <a:pt x="384019" y="34024"/>
                </a:moveTo>
                <a:lnTo>
                  <a:pt x="0" y="287400"/>
                </a:lnTo>
                <a:lnTo>
                  <a:pt x="10414" y="303275"/>
                </a:lnTo>
                <a:lnTo>
                  <a:pt x="394500" y="49937"/>
                </a:lnTo>
                <a:lnTo>
                  <a:pt x="384019" y="34024"/>
                </a:lnTo>
                <a:close/>
              </a:path>
              <a:path w="453389" h="303529">
                <a:moveTo>
                  <a:pt x="437238" y="27050"/>
                </a:moveTo>
                <a:lnTo>
                  <a:pt x="394589" y="27050"/>
                </a:lnTo>
                <a:lnTo>
                  <a:pt x="405130" y="42925"/>
                </a:lnTo>
                <a:lnTo>
                  <a:pt x="394500" y="49937"/>
                </a:lnTo>
                <a:lnTo>
                  <a:pt x="410210" y="73787"/>
                </a:lnTo>
                <a:lnTo>
                  <a:pt x="437238" y="27050"/>
                </a:lnTo>
                <a:close/>
              </a:path>
              <a:path w="453389" h="303529">
                <a:moveTo>
                  <a:pt x="394589" y="27050"/>
                </a:moveTo>
                <a:lnTo>
                  <a:pt x="384019" y="34024"/>
                </a:lnTo>
                <a:lnTo>
                  <a:pt x="394500" y="49937"/>
                </a:lnTo>
                <a:lnTo>
                  <a:pt x="405130" y="42925"/>
                </a:lnTo>
                <a:lnTo>
                  <a:pt x="394589" y="27050"/>
                </a:lnTo>
                <a:close/>
              </a:path>
              <a:path w="453389" h="303529">
                <a:moveTo>
                  <a:pt x="452882" y="0"/>
                </a:moveTo>
                <a:lnTo>
                  <a:pt x="368300" y="10160"/>
                </a:lnTo>
                <a:lnTo>
                  <a:pt x="384019" y="34024"/>
                </a:lnTo>
                <a:lnTo>
                  <a:pt x="394589" y="27050"/>
                </a:lnTo>
                <a:lnTo>
                  <a:pt x="437238" y="27050"/>
                </a:lnTo>
                <a:lnTo>
                  <a:pt x="452882" y="0"/>
                </a:lnTo>
                <a:close/>
              </a:path>
            </a:pathLst>
          </a:custGeom>
          <a:solidFill>
            <a:srgbClr val="008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2628645" y="3648836"/>
            <a:ext cx="457834" cy="76200"/>
          </a:xfrm>
          <a:custGeom>
            <a:avLst/>
            <a:gdLst/>
            <a:ahLst/>
            <a:cxnLst/>
            <a:rect l="l" t="t" r="r" b="b"/>
            <a:pathLst>
              <a:path w="457835" h="76200">
                <a:moveTo>
                  <a:pt x="441214" y="28193"/>
                </a:moveTo>
                <a:lnTo>
                  <a:pt x="393700" y="28193"/>
                </a:lnTo>
                <a:lnTo>
                  <a:pt x="394335" y="47117"/>
                </a:lnTo>
                <a:lnTo>
                  <a:pt x="381616" y="47527"/>
                </a:lnTo>
                <a:lnTo>
                  <a:pt x="382524" y="76200"/>
                </a:lnTo>
                <a:lnTo>
                  <a:pt x="457454" y="35687"/>
                </a:lnTo>
                <a:lnTo>
                  <a:pt x="441214" y="28193"/>
                </a:lnTo>
                <a:close/>
              </a:path>
              <a:path w="457835" h="76200">
                <a:moveTo>
                  <a:pt x="381016" y="28599"/>
                </a:moveTo>
                <a:lnTo>
                  <a:pt x="0" y="40767"/>
                </a:lnTo>
                <a:lnTo>
                  <a:pt x="508" y="59817"/>
                </a:lnTo>
                <a:lnTo>
                  <a:pt x="381616" y="47527"/>
                </a:lnTo>
                <a:lnTo>
                  <a:pt x="381016" y="28599"/>
                </a:lnTo>
                <a:close/>
              </a:path>
              <a:path w="457835" h="76200">
                <a:moveTo>
                  <a:pt x="393700" y="28193"/>
                </a:moveTo>
                <a:lnTo>
                  <a:pt x="381016" y="28599"/>
                </a:lnTo>
                <a:lnTo>
                  <a:pt x="381616" y="47527"/>
                </a:lnTo>
                <a:lnTo>
                  <a:pt x="394335" y="47117"/>
                </a:lnTo>
                <a:lnTo>
                  <a:pt x="393700" y="28193"/>
                </a:lnTo>
                <a:close/>
              </a:path>
              <a:path w="457835" h="76200">
                <a:moveTo>
                  <a:pt x="380111" y="0"/>
                </a:moveTo>
                <a:lnTo>
                  <a:pt x="381016" y="28599"/>
                </a:lnTo>
                <a:lnTo>
                  <a:pt x="393700" y="28193"/>
                </a:lnTo>
                <a:lnTo>
                  <a:pt x="441214" y="28193"/>
                </a:lnTo>
                <a:lnTo>
                  <a:pt x="380111" y="0"/>
                </a:lnTo>
                <a:close/>
              </a:path>
            </a:pathLst>
          </a:custGeom>
          <a:solidFill>
            <a:srgbClr val="008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 txBox="1"/>
          <p:nvPr/>
        </p:nvSpPr>
        <p:spPr>
          <a:xfrm>
            <a:off x="3127375" y="4912741"/>
            <a:ext cx="2444750" cy="7435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>
                <a:latin typeface="Times New Roman"/>
                <a:cs typeface="Times New Roman"/>
              </a:rPr>
              <a:t>Interaksi /</a:t>
            </a:r>
            <a:r>
              <a:rPr dirty="0" sz="2400" spc="-13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interelasi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2400">
                <a:latin typeface="Times New Roman"/>
                <a:cs typeface="Times New Roman"/>
              </a:rPr>
              <a:t>(Konsep</a:t>
            </a:r>
            <a:r>
              <a:rPr dirty="0" sz="2400" spc="-8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Sistem)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067050" y="3543503"/>
            <a:ext cx="457200" cy="274955"/>
          </a:xfrm>
          <a:prstGeom prst="rect">
            <a:avLst/>
          </a:prstGeom>
          <a:solidFill>
            <a:srgbClr val="FFFFFF"/>
          </a:solidFill>
          <a:ln w="19050">
            <a:solidFill>
              <a:srgbClr val="008000"/>
            </a:solidFill>
          </a:ln>
        </p:spPr>
        <p:txBody>
          <a:bodyPr wrap="square" lIns="0" tIns="24130" rIns="0" bIns="0" rtlCol="0" vert="horz">
            <a:spAutoFit/>
          </a:bodyPr>
          <a:lstStyle/>
          <a:p>
            <a:pPr marL="139700">
              <a:lnSpc>
                <a:spcPct val="100000"/>
              </a:lnSpc>
              <a:spcBef>
                <a:spcPts val="190"/>
              </a:spcBef>
            </a:pPr>
            <a:r>
              <a:rPr dirty="0" sz="1200" spc="-5" b="1">
                <a:latin typeface="Arial"/>
                <a:cs typeface="Arial"/>
              </a:rPr>
              <a:t>A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752850" y="3048076"/>
            <a:ext cx="457200" cy="274955"/>
          </a:xfrm>
          <a:prstGeom prst="rect">
            <a:avLst/>
          </a:prstGeom>
          <a:solidFill>
            <a:srgbClr val="FFFFFF"/>
          </a:solidFill>
          <a:ln w="19050">
            <a:solidFill>
              <a:srgbClr val="008000"/>
            </a:solidFill>
          </a:ln>
        </p:spPr>
        <p:txBody>
          <a:bodyPr wrap="square" lIns="0" tIns="3175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250"/>
              </a:spcBef>
            </a:pPr>
            <a:r>
              <a:rPr dirty="0" sz="1200" spc="-5" b="1">
                <a:latin typeface="Arial"/>
                <a:cs typeface="Arial"/>
              </a:rPr>
              <a:t>B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552950" y="2743149"/>
            <a:ext cx="457200" cy="274955"/>
          </a:xfrm>
          <a:prstGeom prst="rect">
            <a:avLst/>
          </a:prstGeom>
          <a:solidFill>
            <a:srgbClr val="FFFFFF"/>
          </a:solidFill>
          <a:ln w="19050">
            <a:solidFill>
              <a:srgbClr val="008000"/>
            </a:solidFill>
          </a:ln>
        </p:spPr>
        <p:txBody>
          <a:bodyPr wrap="square" lIns="0" tIns="32384" rIns="0" bIns="0" rtlCol="0" vert="horz">
            <a:spAutoFit/>
          </a:bodyPr>
          <a:lstStyle/>
          <a:p>
            <a:pPr marL="123825">
              <a:lnSpc>
                <a:spcPct val="100000"/>
              </a:lnSpc>
              <a:spcBef>
                <a:spcPts val="254"/>
              </a:spcBef>
            </a:pPr>
            <a:r>
              <a:rPr dirty="0" sz="1200" spc="-5" b="1">
                <a:latin typeface="Arial"/>
                <a:cs typeface="Arial"/>
              </a:rPr>
              <a:t>C</a:t>
            </a:r>
            <a:endParaRPr sz="12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210050" y="4000703"/>
            <a:ext cx="457200" cy="274955"/>
          </a:xfrm>
          <a:prstGeom prst="rect">
            <a:avLst/>
          </a:prstGeom>
          <a:solidFill>
            <a:srgbClr val="FFFFFF"/>
          </a:solidFill>
          <a:ln w="19050">
            <a:solidFill>
              <a:srgbClr val="008000"/>
            </a:solidFill>
          </a:ln>
        </p:spPr>
        <p:txBody>
          <a:bodyPr wrap="square" lIns="0" tIns="24130" rIns="0" bIns="0" rtlCol="0" vert="horz">
            <a:spAutoFit/>
          </a:bodyPr>
          <a:lstStyle/>
          <a:p>
            <a:pPr marL="139700">
              <a:lnSpc>
                <a:spcPct val="100000"/>
              </a:lnSpc>
              <a:spcBef>
                <a:spcPts val="190"/>
              </a:spcBef>
            </a:pPr>
            <a:r>
              <a:rPr dirty="0" sz="1200" spc="-5" b="1">
                <a:latin typeface="Arial"/>
                <a:cs typeface="Arial"/>
              </a:rPr>
              <a:t>D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114925" y="3476828"/>
            <a:ext cx="457200" cy="274955"/>
          </a:xfrm>
          <a:prstGeom prst="rect">
            <a:avLst/>
          </a:prstGeom>
          <a:solidFill>
            <a:srgbClr val="FFFFFF"/>
          </a:solidFill>
          <a:ln w="19050">
            <a:solidFill>
              <a:srgbClr val="008000"/>
            </a:solidFill>
          </a:ln>
        </p:spPr>
        <p:txBody>
          <a:bodyPr wrap="square" lIns="0" tIns="60325" rIns="0" bIns="0" rtlCol="0" vert="horz">
            <a:spAutoFit/>
          </a:bodyPr>
          <a:lstStyle/>
          <a:p>
            <a:pPr algn="ctr" marR="29845">
              <a:lnSpc>
                <a:spcPct val="100000"/>
              </a:lnSpc>
              <a:spcBef>
                <a:spcPts val="475"/>
              </a:spcBef>
            </a:pPr>
            <a:r>
              <a:rPr dirty="0" sz="1200" b="1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81102" rIns="0" bIns="0" rtlCol="0" vert="horz">
            <a:spAutoFit/>
          </a:bodyPr>
          <a:lstStyle/>
          <a:p>
            <a:pPr marL="317500">
              <a:lnSpc>
                <a:spcPct val="100000"/>
              </a:lnSpc>
            </a:pPr>
            <a:r>
              <a:rPr dirty="0" spc="-5" b="1">
                <a:solidFill>
                  <a:srgbClr val="0000FF"/>
                </a:solidFill>
                <a:latin typeface="Calibri"/>
                <a:cs typeface="Calibri"/>
              </a:rPr>
              <a:t>Aplikasi </a:t>
            </a:r>
            <a:r>
              <a:rPr dirty="0" b="1">
                <a:solidFill>
                  <a:srgbClr val="0000FF"/>
                </a:solidFill>
                <a:latin typeface="Calibri"/>
                <a:cs typeface="Calibri"/>
              </a:rPr>
              <a:t>ERP populer </a:t>
            </a:r>
            <a:r>
              <a:rPr dirty="0" spc="-15" b="1">
                <a:solidFill>
                  <a:srgbClr val="0000FF"/>
                </a:solidFill>
                <a:latin typeface="Calibri"/>
                <a:cs typeface="Calibri"/>
              </a:rPr>
              <a:t>(para</a:t>
            </a:r>
            <a:r>
              <a:rPr dirty="0" spc="-95" b="1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dirty="0" b="1">
                <a:solidFill>
                  <a:srgbClr val="0000FF"/>
                </a:solidFill>
                <a:latin typeface="Calibri"/>
                <a:cs typeface="Calibri"/>
              </a:rPr>
              <a:t>pemain)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975230"/>
            <a:ext cx="4748530" cy="28016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32740" indent="-320040">
              <a:lnSpc>
                <a:spcPct val="100000"/>
              </a:lnSpc>
              <a:buClr>
                <a:srgbClr val="DD8046"/>
              </a:buClr>
              <a:buSzPct val="58928"/>
              <a:buFont typeface="Wingdings"/>
              <a:buChar char=""/>
              <a:tabLst>
                <a:tab pos="332740" algn="l"/>
                <a:tab pos="333375" algn="l"/>
              </a:tabLst>
            </a:pPr>
            <a:r>
              <a:rPr dirty="0" sz="2800" spc="-10">
                <a:latin typeface="Cambria"/>
                <a:cs typeface="Cambria"/>
              </a:rPr>
              <a:t>SAP</a:t>
            </a:r>
            <a:r>
              <a:rPr dirty="0" sz="2800" spc="-100">
                <a:latin typeface="Cambria"/>
                <a:cs typeface="Cambria"/>
              </a:rPr>
              <a:t> </a:t>
            </a:r>
            <a:r>
              <a:rPr dirty="0" sz="2800" spc="-15">
                <a:latin typeface="Cambria"/>
                <a:cs typeface="Cambria"/>
              </a:rPr>
              <a:t>(mySAP)</a:t>
            </a:r>
            <a:endParaRPr sz="2800">
              <a:latin typeface="Cambria"/>
              <a:cs typeface="Cambria"/>
            </a:endParaRPr>
          </a:p>
          <a:p>
            <a:pPr marL="332740" indent="-320040">
              <a:lnSpc>
                <a:spcPct val="100000"/>
              </a:lnSpc>
              <a:spcBef>
                <a:spcPts val="360"/>
              </a:spcBef>
              <a:buClr>
                <a:srgbClr val="DD8046"/>
              </a:buClr>
              <a:buSzPct val="58928"/>
              <a:buFont typeface="Wingdings"/>
              <a:buChar char=""/>
              <a:tabLst>
                <a:tab pos="332740" algn="l"/>
                <a:tab pos="333375" algn="l"/>
              </a:tabLst>
            </a:pPr>
            <a:r>
              <a:rPr dirty="0" sz="2800" spc="-20">
                <a:latin typeface="Cambria"/>
                <a:cs typeface="Cambria"/>
              </a:rPr>
              <a:t>BAAN</a:t>
            </a:r>
            <a:endParaRPr sz="2800">
              <a:latin typeface="Cambria"/>
              <a:cs typeface="Cambria"/>
            </a:endParaRPr>
          </a:p>
          <a:p>
            <a:pPr marL="332740" indent="-320040">
              <a:lnSpc>
                <a:spcPct val="100000"/>
              </a:lnSpc>
              <a:spcBef>
                <a:spcPts val="370"/>
              </a:spcBef>
              <a:buClr>
                <a:srgbClr val="DD8046"/>
              </a:buClr>
              <a:buSzPct val="58928"/>
              <a:buFont typeface="Wingdings"/>
              <a:buChar char=""/>
              <a:tabLst>
                <a:tab pos="332740" algn="l"/>
                <a:tab pos="333375" algn="l"/>
              </a:tabLst>
            </a:pPr>
            <a:r>
              <a:rPr dirty="0" sz="2800" spc="-15">
                <a:latin typeface="Cambria"/>
                <a:cs typeface="Cambria"/>
              </a:rPr>
              <a:t>Oracle</a:t>
            </a:r>
            <a:endParaRPr sz="2800">
              <a:latin typeface="Cambria"/>
              <a:cs typeface="Cambria"/>
            </a:endParaRPr>
          </a:p>
          <a:p>
            <a:pPr marL="332740" indent="-320040">
              <a:lnSpc>
                <a:spcPct val="100000"/>
              </a:lnSpc>
              <a:spcBef>
                <a:spcPts val="360"/>
              </a:spcBef>
              <a:buClr>
                <a:srgbClr val="DD8046"/>
              </a:buClr>
              <a:buSzPct val="58928"/>
              <a:buFont typeface="Wingdings"/>
              <a:buChar char=""/>
              <a:tabLst>
                <a:tab pos="332740" algn="l"/>
                <a:tab pos="333375" algn="l"/>
              </a:tabLst>
            </a:pPr>
            <a:r>
              <a:rPr dirty="0" sz="2800" spc="-5">
                <a:latin typeface="Cambria"/>
                <a:cs typeface="Cambria"/>
              </a:rPr>
              <a:t>JD </a:t>
            </a:r>
            <a:r>
              <a:rPr dirty="0" sz="2800" spc="-25">
                <a:latin typeface="Cambria"/>
                <a:cs typeface="Cambria"/>
              </a:rPr>
              <a:t>Edwards </a:t>
            </a:r>
            <a:r>
              <a:rPr dirty="0" sz="2000" spc="-5">
                <a:latin typeface="Cambria"/>
                <a:cs typeface="Cambria"/>
              </a:rPr>
              <a:t>(telah diakuisisi</a:t>
            </a:r>
            <a:r>
              <a:rPr dirty="0" sz="2000" spc="-110">
                <a:latin typeface="Cambria"/>
                <a:cs typeface="Cambria"/>
              </a:rPr>
              <a:t> </a:t>
            </a:r>
            <a:r>
              <a:rPr dirty="0" sz="2000" spc="-5">
                <a:latin typeface="Cambria"/>
                <a:cs typeface="Cambria"/>
              </a:rPr>
              <a:t>Oracle)</a:t>
            </a:r>
            <a:endParaRPr sz="2000">
              <a:latin typeface="Cambria"/>
              <a:cs typeface="Cambria"/>
            </a:endParaRPr>
          </a:p>
          <a:p>
            <a:pPr marL="332740" indent="-320040">
              <a:lnSpc>
                <a:spcPct val="100000"/>
              </a:lnSpc>
              <a:spcBef>
                <a:spcPts val="360"/>
              </a:spcBef>
              <a:buClr>
                <a:srgbClr val="DD8046"/>
              </a:buClr>
              <a:buSzPct val="58928"/>
              <a:buFont typeface="Wingdings"/>
              <a:buChar char=""/>
              <a:tabLst>
                <a:tab pos="332740" algn="l"/>
                <a:tab pos="333375" algn="l"/>
              </a:tabLst>
            </a:pPr>
            <a:r>
              <a:rPr dirty="0" sz="2800" spc="-10">
                <a:latin typeface="Cambria"/>
                <a:cs typeface="Cambria"/>
              </a:rPr>
              <a:t>Peoplesoft </a:t>
            </a:r>
            <a:r>
              <a:rPr dirty="0" sz="2000" spc="-5">
                <a:latin typeface="Cambria"/>
                <a:cs typeface="Cambria"/>
              </a:rPr>
              <a:t>(telah diakuisisi</a:t>
            </a:r>
            <a:r>
              <a:rPr dirty="0" sz="2000" spc="-50">
                <a:latin typeface="Cambria"/>
                <a:cs typeface="Cambria"/>
              </a:rPr>
              <a:t> </a:t>
            </a:r>
            <a:r>
              <a:rPr dirty="0" sz="2000" spc="-10">
                <a:latin typeface="Cambria"/>
                <a:cs typeface="Cambria"/>
              </a:rPr>
              <a:t>Oracle)</a:t>
            </a:r>
            <a:endParaRPr sz="2000">
              <a:latin typeface="Cambria"/>
              <a:cs typeface="Cambria"/>
            </a:endParaRPr>
          </a:p>
          <a:p>
            <a:pPr marL="332740" indent="-320040">
              <a:lnSpc>
                <a:spcPct val="100000"/>
              </a:lnSpc>
              <a:spcBef>
                <a:spcPts val="370"/>
              </a:spcBef>
              <a:buClr>
                <a:srgbClr val="DD8046"/>
              </a:buClr>
              <a:buSzPct val="58928"/>
              <a:buFont typeface="Wingdings"/>
              <a:buChar char=""/>
              <a:tabLst>
                <a:tab pos="332740" algn="l"/>
                <a:tab pos="333375" algn="l"/>
              </a:tabLst>
            </a:pPr>
            <a:r>
              <a:rPr dirty="0" sz="2800" spc="-10">
                <a:latin typeface="Cambria"/>
                <a:cs typeface="Cambria"/>
              </a:rPr>
              <a:t>Compiere</a:t>
            </a:r>
            <a:r>
              <a:rPr dirty="0" sz="2800" spc="-35">
                <a:latin typeface="Cambria"/>
                <a:cs typeface="Cambria"/>
              </a:rPr>
              <a:t> </a:t>
            </a:r>
            <a:r>
              <a:rPr dirty="0" sz="2000" spc="-5">
                <a:latin typeface="Cambria"/>
                <a:cs typeface="Cambria"/>
              </a:rPr>
              <a:t>(Opensource)</a:t>
            </a:r>
            <a:endParaRPr sz="20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5940" y="405638"/>
            <a:ext cx="5313680" cy="922655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600" spc="-5" b="1">
                <a:solidFill>
                  <a:srgbClr val="003366"/>
                </a:solidFill>
                <a:latin typeface="Calibri"/>
                <a:cs typeface="Calibri"/>
              </a:rPr>
              <a:t>Modul </a:t>
            </a:r>
            <a:r>
              <a:rPr dirty="0" sz="3600" b="1">
                <a:solidFill>
                  <a:srgbClr val="003366"/>
                </a:solidFill>
                <a:latin typeface="Calibri"/>
                <a:cs typeface="Calibri"/>
              </a:rPr>
              <a:t>ERP </a:t>
            </a:r>
            <a:r>
              <a:rPr dirty="0" sz="3600" spc="-10" b="1">
                <a:solidFill>
                  <a:srgbClr val="003366"/>
                </a:solidFill>
                <a:latin typeface="Calibri"/>
                <a:cs typeface="Calibri"/>
              </a:rPr>
              <a:t>(tipikal </a:t>
            </a:r>
            <a:r>
              <a:rPr dirty="0" sz="3600" spc="-20" b="1">
                <a:solidFill>
                  <a:srgbClr val="003366"/>
                </a:solidFill>
                <a:latin typeface="Calibri"/>
                <a:cs typeface="Calibri"/>
              </a:rPr>
              <a:t>mySAP)</a:t>
            </a:r>
            <a:r>
              <a:rPr dirty="0" sz="3600" spc="-45" b="1">
                <a:solidFill>
                  <a:srgbClr val="003366"/>
                </a:solidFill>
                <a:latin typeface="Calibri"/>
                <a:cs typeface="Calibri"/>
              </a:rPr>
              <a:t> </a:t>
            </a:r>
            <a:r>
              <a:rPr dirty="0" sz="3600" b="1">
                <a:solidFill>
                  <a:srgbClr val="003366"/>
                </a:solidFill>
                <a:latin typeface="Calibri"/>
                <a:cs typeface="Calibri"/>
              </a:rPr>
              <a:t>:</a:t>
            </a:r>
            <a:endParaRPr sz="3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2200" spc="-10" b="1">
                <a:solidFill>
                  <a:srgbClr val="003366"/>
                </a:solidFill>
                <a:latin typeface="Calibri"/>
                <a:cs typeface="Calibri"/>
              </a:rPr>
              <a:t>(Source </a:t>
            </a:r>
            <a:r>
              <a:rPr dirty="0" sz="2200" spc="-5" b="1">
                <a:solidFill>
                  <a:srgbClr val="003366"/>
                </a:solidFill>
                <a:latin typeface="Calibri"/>
                <a:cs typeface="Calibri"/>
              </a:rPr>
              <a:t>:</a:t>
            </a:r>
            <a:r>
              <a:rPr dirty="0" sz="2200" spc="-15" b="1">
                <a:solidFill>
                  <a:srgbClr val="003366"/>
                </a:solidFill>
                <a:latin typeface="Calibri"/>
                <a:cs typeface="Calibri"/>
              </a:rPr>
              <a:t> mySAP)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932178"/>
            <a:ext cx="4615815" cy="34480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32740" indent="-320040">
              <a:lnSpc>
                <a:spcPct val="100000"/>
              </a:lnSpc>
              <a:buClr>
                <a:srgbClr val="DD8046"/>
              </a:buClr>
              <a:buSzPct val="58928"/>
              <a:buFont typeface="Wingdings"/>
              <a:buChar char=""/>
              <a:tabLst>
                <a:tab pos="332105" algn="l"/>
                <a:tab pos="332740" algn="l"/>
              </a:tabLst>
            </a:pPr>
            <a:r>
              <a:rPr dirty="0" sz="2800" spc="-25">
                <a:solidFill>
                  <a:srgbClr val="252525"/>
                </a:solidFill>
                <a:latin typeface="Cambria"/>
                <a:cs typeface="Cambria"/>
              </a:rPr>
              <a:t>mySAP</a:t>
            </a:r>
            <a:r>
              <a:rPr dirty="0" sz="2800" spc="-30">
                <a:solidFill>
                  <a:srgbClr val="252525"/>
                </a:solidFill>
                <a:latin typeface="Cambria"/>
                <a:cs typeface="Cambria"/>
              </a:rPr>
              <a:t> </a:t>
            </a:r>
            <a:r>
              <a:rPr dirty="0" sz="2800" spc="-5">
                <a:solidFill>
                  <a:srgbClr val="252525"/>
                </a:solidFill>
                <a:latin typeface="Cambria"/>
                <a:cs typeface="Cambria"/>
              </a:rPr>
              <a:t>Financials</a:t>
            </a:r>
            <a:endParaRPr sz="2800">
              <a:latin typeface="Cambria"/>
              <a:cs typeface="Cambria"/>
            </a:endParaRPr>
          </a:p>
          <a:p>
            <a:pPr marL="332740" indent="-320040">
              <a:lnSpc>
                <a:spcPct val="100000"/>
              </a:lnSpc>
              <a:spcBef>
                <a:spcPts val="25"/>
              </a:spcBef>
              <a:buClr>
                <a:srgbClr val="DD8046"/>
              </a:buClr>
              <a:buSzPct val="58928"/>
              <a:buFont typeface="Wingdings"/>
              <a:buChar char=""/>
              <a:tabLst>
                <a:tab pos="332105" algn="l"/>
                <a:tab pos="332740" algn="l"/>
              </a:tabLst>
            </a:pPr>
            <a:r>
              <a:rPr dirty="0" sz="2800" spc="-25">
                <a:solidFill>
                  <a:srgbClr val="252525"/>
                </a:solidFill>
                <a:latin typeface="Cambria"/>
                <a:cs typeface="Cambria"/>
              </a:rPr>
              <a:t>mySAP </a:t>
            </a:r>
            <a:r>
              <a:rPr dirty="0" sz="2800" spc="-5">
                <a:solidFill>
                  <a:srgbClr val="252525"/>
                </a:solidFill>
                <a:latin typeface="Cambria"/>
                <a:cs typeface="Cambria"/>
              </a:rPr>
              <a:t>Human</a:t>
            </a:r>
            <a:r>
              <a:rPr dirty="0" sz="2800" spc="-25">
                <a:solidFill>
                  <a:srgbClr val="252525"/>
                </a:solidFill>
                <a:latin typeface="Cambria"/>
                <a:cs typeface="Cambria"/>
              </a:rPr>
              <a:t> </a:t>
            </a:r>
            <a:r>
              <a:rPr dirty="0" sz="2800" spc="-15">
                <a:solidFill>
                  <a:srgbClr val="252525"/>
                </a:solidFill>
                <a:latin typeface="Cambria"/>
                <a:cs typeface="Cambria"/>
              </a:rPr>
              <a:t>Resource</a:t>
            </a:r>
            <a:endParaRPr sz="2800">
              <a:latin typeface="Cambria"/>
              <a:cs typeface="Cambria"/>
            </a:endParaRPr>
          </a:p>
          <a:p>
            <a:pPr marL="332740" indent="-320040">
              <a:lnSpc>
                <a:spcPct val="100000"/>
              </a:lnSpc>
              <a:spcBef>
                <a:spcPts val="35"/>
              </a:spcBef>
              <a:buClr>
                <a:srgbClr val="DD8046"/>
              </a:buClr>
              <a:buSzPct val="58928"/>
              <a:buFont typeface="Wingdings"/>
              <a:buChar char=""/>
              <a:tabLst>
                <a:tab pos="332105" algn="l"/>
                <a:tab pos="332740" algn="l"/>
              </a:tabLst>
            </a:pPr>
            <a:r>
              <a:rPr dirty="0" sz="2800" spc="-25">
                <a:solidFill>
                  <a:srgbClr val="252525"/>
                </a:solidFill>
                <a:latin typeface="Cambria"/>
                <a:cs typeface="Cambria"/>
              </a:rPr>
              <a:t>mySAP </a:t>
            </a:r>
            <a:r>
              <a:rPr dirty="0" sz="2800" spc="-15">
                <a:solidFill>
                  <a:srgbClr val="252525"/>
                </a:solidFill>
                <a:latin typeface="Cambria"/>
                <a:cs typeface="Cambria"/>
              </a:rPr>
              <a:t>Order</a:t>
            </a:r>
            <a:r>
              <a:rPr dirty="0" sz="2800" spc="-20">
                <a:solidFill>
                  <a:srgbClr val="252525"/>
                </a:solidFill>
                <a:latin typeface="Cambria"/>
                <a:cs typeface="Cambria"/>
              </a:rPr>
              <a:t> </a:t>
            </a:r>
            <a:r>
              <a:rPr dirty="0" sz="2800" spc="-10">
                <a:solidFill>
                  <a:srgbClr val="252525"/>
                </a:solidFill>
                <a:latin typeface="Cambria"/>
                <a:cs typeface="Cambria"/>
              </a:rPr>
              <a:t>Fulfillment</a:t>
            </a:r>
            <a:endParaRPr sz="2800">
              <a:latin typeface="Cambria"/>
              <a:cs typeface="Cambria"/>
            </a:endParaRPr>
          </a:p>
          <a:p>
            <a:pPr marL="332740" indent="-320040">
              <a:lnSpc>
                <a:spcPct val="100000"/>
              </a:lnSpc>
              <a:spcBef>
                <a:spcPts val="20"/>
              </a:spcBef>
              <a:buClr>
                <a:srgbClr val="DD8046"/>
              </a:buClr>
              <a:buSzPct val="58928"/>
              <a:buFont typeface="Wingdings"/>
              <a:buChar char=""/>
              <a:tabLst>
                <a:tab pos="332105" algn="l"/>
                <a:tab pos="332740" algn="l"/>
              </a:tabLst>
            </a:pPr>
            <a:r>
              <a:rPr dirty="0" sz="2800" spc="-25">
                <a:solidFill>
                  <a:srgbClr val="252525"/>
                </a:solidFill>
                <a:latin typeface="Cambria"/>
                <a:cs typeface="Cambria"/>
              </a:rPr>
              <a:t>mySAP</a:t>
            </a:r>
            <a:r>
              <a:rPr dirty="0" sz="2800" spc="-15">
                <a:solidFill>
                  <a:srgbClr val="252525"/>
                </a:solidFill>
                <a:latin typeface="Cambria"/>
                <a:cs typeface="Cambria"/>
              </a:rPr>
              <a:t> Procurement</a:t>
            </a:r>
            <a:endParaRPr sz="2800">
              <a:latin typeface="Cambria"/>
              <a:cs typeface="Cambria"/>
            </a:endParaRPr>
          </a:p>
          <a:p>
            <a:pPr marL="332740" indent="-320040">
              <a:lnSpc>
                <a:spcPct val="100000"/>
              </a:lnSpc>
              <a:spcBef>
                <a:spcPts val="25"/>
              </a:spcBef>
              <a:buClr>
                <a:srgbClr val="DD8046"/>
              </a:buClr>
              <a:buSzPct val="58928"/>
              <a:buFont typeface="Wingdings"/>
              <a:buChar char=""/>
              <a:tabLst>
                <a:tab pos="332105" algn="l"/>
                <a:tab pos="332740" algn="l"/>
              </a:tabLst>
            </a:pPr>
            <a:r>
              <a:rPr dirty="0" sz="2800" spc="-25">
                <a:solidFill>
                  <a:srgbClr val="252525"/>
                </a:solidFill>
                <a:latin typeface="Cambria"/>
                <a:cs typeface="Cambria"/>
              </a:rPr>
              <a:t>mySAP</a:t>
            </a:r>
            <a:r>
              <a:rPr dirty="0" sz="2800" spc="-55">
                <a:solidFill>
                  <a:srgbClr val="252525"/>
                </a:solidFill>
                <a:latin typeface="Cambria"/>
                <a:cs typeface="Cambria"/>
              </a:rPr>
              <a:t> </a:t>
            </a:r>
            <a:r>
              <a:rPr dirty="0" sz="2800" spc="-5">
                <a:solidFill>
                  <a:srgbClr val="252525"/>
                </a:solidFill>
                <a:latin typeface="Cambria"/>
                <a:cs typeface="Cambria"/>
              </a:rPr>
              <a:t>Planning</a:t>
            </a:r>
            <a:endParaRPr sz="2800">
              <a:latin typeface="Cambria"/>
              <a:cs typeface="Cambria"/>
            </a:endParaRPr>
          </a:p>
          <a:p>
            <a:pPr marL="332740" indent="-320040">
              <a:lnSpc>
                <a:spcPct val="100000"/>
              </a:lnSpc>
              <a:spcBef>
                <a:spcPts val="35"/>
              </a:spcBef>
              <a:buClr>
                <a:srgbClr val="DD8046"/>
              </a:buClr>
              <a:buSzPct val="58928"/>
              <a:buFont typeface="Wingdings"/>
              <a:buChar char=""/>
              <a:tabLst>
                <a:tab pos="332105" algn="l"/>
                <a:tab pos="332740" algn="l"/>
              </a:tabLst>
            </a:pPr>
            <a:r>
              <a:rPr dirty="0" sz="2800" spc="-25">
                <a:solidFill>
                  <a:srgbClr val="252525"/>
                </a:solidFill>
                <a:latin typeface="Cambria"/>
                <a:cs typeface="Cambria"/>
              </a:rPr>
              <a:t>mySAP</a:t>
            </a:r>
            <a:r>
              <a:rPr dirty="0" sz="2800" spc="-35">
                <a:solidFill>
                  <a:srgbClr val="252525"/>
                </a:solidFill>
                <a:latin typeface="Cambria"/>
                <a:cs typeface="Cambria"/>
              </a:rPr>
              <a:t> </a:t>
            </a:r>
            <a:r>
              <a:rPr dirty="0" sz="2800" spc="-10">
                <a:solidFill>
                  <a:srgbClr val="252525"/>
                </a:solidFill>
                <a:latin typeface="Cambria"/>
                <a:cs typeface="Cambria"/>
              </a:rPr>
              <a:t>Manufacturing</a:t>
            </a:r>
            <a:endParaRPr sz="2800">
              <a:latin typeface="Cambria"/>
              <a:cs typeface="Cambria"/>
            </a:endParaRPr>
          </a:p>
          <a:p>
            <a:pPr marL="332740" indent="-320040">
              <a:lnSpc>
                <a:spcPct val="100000"/>
              </a:lnSpc>
              <a:spcBef>
                <a:spcPts val="20"/>
              </a:spcBef>
              <a:buClr>
                <a:srgbClr val="DD8046"/>
              </a:buClr>
              <a:buSzPct val="58928"/>
              <a:buFont typeface="Wingdings"/>
              <a:buChar char=""/>
              <a:tabLst>
                <a:tab pos="332105" algn="l"/>
                <a:tab pos="332740" algn="l"/>
              </a:tabLst>
            </a:pPr>
            <a:r>
              <a:rPr dirty="0" sz="2800" spc="-25">
                <a:solidFill>
                  <a:srgbClr val="252525"/>
                </a:solidFill>
                <a:latin typeface="Cambria"/>
                <a:cs typeface="Cambria"/>
              </a:rPr>
              <a:t>mySAP </a:t>
            </a:r>
            <a:r>
              <a:rPr dirty="0" sz="2800" spc="-5">
                <a:solidFill>
                  <a:srgbClr val="252525"/>
                </a:solidFill>
                <a:latin typeface="Cambria"/>
                <a:cs typeface="Cambria"/>
              </a:rPr>
              <a:t>Plant</a:t>
            </a:r>
            <a:r>
              <a:rPr dirty="0" sz="2800" spc="15">
                <a:solidFill>
                  <a:srgbClr val="252525"/>
                </a:solidFill>
                <a:latin typeface="Cambria"/>
                <a:cs typeface="Cambria"/>
              </a:rPr>
              <a:t> </a:t>
            </a:r>
            <a:r>
              <a:rPr dirty="0" sz="2800" spc="-10">
                <a:solidFill>
                  <a:srgbClr val="252525"/>
                </a:solidFill>
                <a:latin typeface="Cambria"/>
                <a:cs typeface="Cambria"/>
              </a:rPr>
              <a:t>Maintenance</a:t>
            </a:r>
            <a:endParaRPr sz="2800">
              <a:latin typeface="Cambria"/>
              <a:cs typeface="Cambria"/>
            </a:endParaRPr>
          </a:p>
          <a:p>
            <a:pPr marL="332740" indent="-320040">
              <a:lnSpc>
                <a:spcPct val="100000"/>
              </a:lnSpc>
              <a:spcBef>
                <a:spcPts val="20"/>
              </a:spcBef>
              <a:buClr>
                <a:srgbClr val="DD8046"/>
              </a:buClr>
              <a:buSzPct val="58928"/>
              <a:buFont typeface="Wingdings"/>
              <a:buChar char=""/>
              <a:tabLst>
                <a:tab pos="332105" algn="l"/>
                <a:tab pos="332740" algn="l"/>
              </a:tabLst>
            </a:pPr>
            <a:r>
              <a:rPr dirty="0" sz="2800" spc="-25">
                <a:solidFill>
                  <a:srgbClr val="252525"/>
                </a:solidFill>
                <a:latin typeface="Cambria"/>
                <a:cs typeface="Cambria"/>
              </a:rPr>
              <a:t>mySAP </a:t>
            </a:r>
            <a:r>
              <a:rPr dirty="0" sz="2800" spc="-10">
                <a:solidFill>
                  <a:srgbClr val="252525"/>
                </a:solidFill>
                <a:latin typeface="Cambria"/>
                <a:cs typeface="Cambria"/>
              </a:rPr>
              <a:t>Project </a:t>
            </a:r>
            <a:r>
              <a:rPr dirty="0" sz="2800" spc="-5">
                <a:solidFill>
                  <a:srgbClr val="252525"/>
                </a:solidFill>
                <a:latin typeface="Cambria"/>
                <a:cs typeface="Cambria"/>
              </a:rPr>
              <a:t>Management</a:t>
            </a:r>
            <a:endParaRPr sz="28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15974" y="246379"/>
            <a:ext cx="6990080" cy="791210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500" spc="-15">
                <a:solidFill>
                  <a:srgbClr val="0000FF"/>
                </a:solidFill>
              </a:rPr>
              <a:t>Proses </a:t>
            </a:r>
            <a:r>
              <a:rPr dirty="0" sz="2500" spc="-10">
                <a:solidFill>
                  <a:srgbClr val="0000FF"/>
                </a:solidFill>
              </a:rPr>
              <a:t>bisnis tipikal (</a:t>
            </a:r>
            <a:r>
              <a:rPr dirty="0" sz="2400" spc="-10">
                <a:solidFill>
                  <a:srgbClr val="0000FF"/>
                </a:solidFill>
              </a:rPr>
              <a:t>yang </a:t>
            </a:r>
            <a:r>
              <a:rPr dirty="0" sz="2400" spc="-5">
                <a:solidFill>
                  <a:srgbClr val="0000FF"/>
                </a:solidFill>
              </a:rPr>
              <a:t>disederhanakan</a:t>
            </a:r>
            <a:r>
              <a:rPr dirty="0" sz="2500" spc="-5">
                <a:solidFill>
                  <a:srgbClr val="0000FF"/>
                </a:solidFill>
              </a:rPr>
              <a:t>) </a:t>
            </a:r>
            <a:r>
              <a:rPr dirty="0" sz="2500" spc="-10">
                <a:solidFill>
                  <a:srgbClr val="0000FF"/>
                </a:solidFill>
              </a:rPr>
              <a:t>dari</a:t>
            </a:r>
            <a:r>
              <a:rPr dirty="0" sz="2500" spc="100">
                <a:solidFill>
                  <a:srgbClr val="0000FF"/>
                </a:solidFill>
              </a:rPr>
              <a:t> </a:t>
            </a:r>
            <a:r>
              <a:rPr dirty="0" sz="2500" spc="-10">
                <a:solidFill>
                  <a:srgbClr val="0000FF"/>
                </a:solidFill>
              </a:rPr>
              <a:t>sebuah</a:t>
            </a:r>
            <a:endParaRPr sz="2500"/>
          </a:p>
          <a:p>
            <a:pPr algn="ctr">
              <a:lnSpc>
                <a:spcPct val="100000"/>
              </a:lnSpc>
            </a:pPr>
            <a:r>
              <a:rPr dirty="0" sz="2500" spc="-5">
                <a:solidFill>
                  <a:srgbClr val="0000FF"/>
                </a:solidFill>
              </a:rPr>
              <a:t>bisnis modern </a:t>
            </a:r>
            <a:r>
              <a:rPr dirty="0" sz="2200" spc="-10">
                <a:solidFill>
                  <a:srgbClr val="0000FF"/>
                </a:solidFill>
              </a:rPr>
              <a:t>(sumber </a:t>
            </a:r>
            <a:r>
              <a:rPr dirty="0" sz="2200" spc="-5">
                <a:solidFill>
                  <a:srgbClr val="0000FF"/>
                </a:solidFill>
              </a:rPr>
              <a:t>: </a:t>
            </a:r>
            <a:r>
              <a:rPr dirty="0" sz="2200" spc="-10">
                <a:solidFill>
                  <a:srgbClr val="0000FF"/>
                </a:solidFill>
              </a:rPr>
              <a:t>mySAP)</a:t>
            </a:r>
            <a:endParaRPr sz="2200"/>
          </a:p>
        </p:txBody>
      </p:sp>
      <p:sp>
        <p:nvSpPr>
          <p:cNvPr id="3" name="object 3"/>
          <p:cNvSpPr/>
          <p:nvPr/>
        </p:nvSpPr>
        <p:spPr>
          <a:xfrm>
            <a:off x="3615130" y="2662363"/>
            <a:ext cx="954405" cy="163830"/>
          </a:xfrm>
          <a:custGeom>
            <a:avLst/>
            <a:gdLst/>
            <a:ahLst/>
            <a:cxnLst/>
            <a:rect l="l" t="t" r="r" b="b"/>
            <a:pathLst>
              <a:path w="954404" h="163830">
                <a:moveTo>
                  <a:pt x="0" y="163718"/>
                </a:moveTo>
                <a:lnTo>
                  <a:pt x="954005" y="163718"/>
                </a:lnTo>
                <a:lnTo>
                  <a:pt x="954005" y="0"/>
                </a:lnTo>
                <a:lnTo>
                  <a:pt x="0" y="0"/>
                </a:lnTo>
                <a:lnTo>
                  <a:pt x="0" y="163718"/>
                </a:lnTo>
                <a:close/>
              </a:path>
            </a:pathLst>
          </a:custGeom>
          <a:ln w="4961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3615130" y="2662363"/>
            <a:ext cx="954405" cy="163830"/>
          </a:xfrm>
          <a:prstGeom prst="rect">
            <a:avLst/>
          </a:prstGeom>
        </p:spPr>
        <p:txBody>
          <a:bodyPr wrap="square" lIns="0" tIns="26670" rIns="0" bIns="0" rtlCol="0" vert="horz">
            <a:spAutoFit/>
          </a:bodyPr>
          <a:lstStyle/>
          <a:p>
            <a:pPr marL="227329">
              <a:lnSpc>
                <a:spcPct val="100000"/>
              </a:lnSpc>
              <a:spcBef>
                <a:spcPts val="210"/>
              </a:spcBef>
            </a:pPr>
            <a:r>
              <a:rPr dirty="0" sz="700" spc="15" b="1">
                <a:solidFill>
                  <a:srgbClr val="003366"/>
                </a:solidFill>
                <a:latin typeface="Arial"/>
                <a:cs typeface="Arial"/>
              </a:rPr>
              <a:t>Sales</a:t>
            </a:r>
            <a:r>
              <a:rPr dirty="0" sz="700" spc="-85" b="1">
                <a:solidFill>
                  <a:srgbClr val="003366"/>
                </a:solidFill>
                <a:latin typeface="Arial"/>
                <a:cs typeface="Arial"/>
              </a:rPr>
              <a:t> </a:t>
            </a: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Dept.</a:t>
            </a:r>
            <a:endParaRPr sz="7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620927" y="2831871"/>
            <a:ext cx="948241" cy="73173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3615130" y="2662363"/>
            <a:ext cx="954405" cy="163830"/>
          </a:xfrm>
          <a:custGeom>
            <a:avLst/>
            <a:gdLst/>
            <a:ahLst/>
            <a:cxnLst/>
            <a:rect l="l" t="t" r="r" b="b"/>
            <a:pathLst>
              <a:path w="954404" h="163830">
                <a:moveTo>
                  <a:pt x="0" y="163718"/>
                </a:moveTo>
                <a:lnTo>
                  <a:pt x="954005" y="163718"/>
                </a:lnTo>
                <a:lnTo>
                  <a:pt x="954005" y="0"/>
                </a:lnTo>
                <a:lnTo>
                  <a:pt x="0" y="0"/>
                </a:lnTo>
                <a:lnTo>
                  <a:pt x="0" y="163718"/>
                </a:lnTo>
                <a:close/>
              </a:path>
            </a:pathLst>
          </a:custGeom>
          <a:ln w="4961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3615130" y="2662363"/>
            <a:ext cx="954405" cy="163830"/>
          </a:xfrm>
          <a:prstGeom prst="rect">
            <a:avLst/>
          </a:prstGeom>
        </p:spPr>
        <p:txBody>
          <a:bodyPr wrap="square" lIns="0" tIns="26670" rIns="0" bIns="0" rtlCol="0" vert="horz">
            <a:spAutoFit/>
          </a:bodyPr>
          <a:lstStyle/>
          <a:p>
            <a:pPr marL="227329">
              <a:lnSpc>
                <a:spcPct val="100000"/>
              </a:lnSpc>
              <a:spcBef>
                <a:spcPts val="210"/>
              </a:spcBef>
            </a:pPr>
            <a:r>
              <a:rPr dirty="0" sz="700" spc="15" b="1">
                <a:solidFill>
                  <a:srgbClr val="003366"/>
                </a:solidFill>
                <a:latin typeface="Arial"/>
                <a:cs typeface="Arial"/>
              </a:rPr>
              <a:t>Sales</a:t>
            </a:r>
            <a:r>
              <a:rPr dirty="0" sz="700" spc="-85" b="1">
                <a:solidFill>
                  <a:srgbClr val="003366"/>
                </a:solidFill>
                <a:latin typeface="Arial"/>
                <a:cs typeface="Arial"/>
              </a:rPr>
              <a:t> </a:t>
            </a: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Dept.</a:t>
            </a:r>
            <a:endParaRPr sz="7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748926" y="2840225"/>
            <a:ext cx="954005" cy="72708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4748926" y="2681381"/>
            <a:ext cx="954405" cy="163830"/>
          </a:xfrm>
          <a:custGeom>
            <a:avLst/>
            <a:gdLst/>
            <a:ahLst/>
            <a:cxnLst/>
            <a:rect l="l" t="t" r="r" b="b"/>
            <a:pathLst>
              <a:path w="954404" h="163830">
                <a:moveTo>
                  <a:pt x="0" y="163787"/>
                </a:moveTo>
                <a:lnTo>
                  <a:pt x="954005" y="163787"/>
                </a:lnTo>
                <a:lnTo>
                  <a:pt x="954005" y="0"/>
                </a:lnTo>
                <a:lnTo>
                  <a:pt x="0" y="0"/>
                </a:lnTo>
                <a:lnTo>
                  <a:pt x="0" y="163787"/>
                </a:lnTo>
                <a:close/>
              </a:path>
            </a:pathLst>
          </a:custGeom>
          <a:ln w="4963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4748926" y="2681381"/>
            <a:ext cx="954405" cy="163830"/>
          </a:xfrm>
          <a:prstGeom prst="rect">
            <a:avLst/>
          </a:prstGeom>
        </p:spPr>
        <p:txBody>
          <a:bodyPr wrap="square" lIns="0" tIns="26670" rIns="0" bIns="0" rtlCol="0" vert="horz">
            <a:spAutoFit/>
          </a:bodyPr>
          <a:lstStyle/>
          <a:p>
            <a:pPr marL="96520">
              <a:lnSpc>
                <a:spcPct val="100000"/>
              </a:lnSpc>
              <a:spcBef>
                <a:spcPts val="210"/>
              </a:spcBef>
            </a:pP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Purchasing</a:t>
            </a:r>
            <a:r>
              <a:rPr dirty="0" sz="700" spc="-50" b="1">
                <a:solidFill>
                  <a:srgbClr val="003366"/>
                </a:solidFill>
                <a:latin typeface="Arial"/>
                <a:cs typeface="Arial"/>
              </a:rPr>
              <a:t> </a:t>
            </a: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Dept.</a:t>
            </a:r>
            <a:endParaRPr sz="7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748926" y="2840225"/>
            <a:ext cx="954005" cy="72708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4748926" y="2681381"/>
            <a:ext cx="954405" cy="163830"/>
          </a:xfrm>
          <a:custGeom>
            <a:avLst/>
            <a:gdLst/>
            <a:ahLst/>
            <a:cxnLst/>
            <a:rect l="l" t="t" r="r" b="b"/>
            <a:pathLst>
              <a:path w="954404" h="163830">
                <a:moveTo>
                  <a:pt x="0" y="163787"/>
                </a:moveTo>
                <a:lnTo>
                  <a:pt x="954005" y="163787"/>
                </a:lnTo>
                <a:lnTo>
                  <a:pt x="954005" y="0"/>
                </a:lnTo>
                <a:lnTo>
                  <a:pt x="0" y="0"/>
                </a:lnTo>
                <a:lnTo>
                  <a:pt x="0" y="163787"/>
                </a:lnTo>
                <a:close/>
              </a:path>
            </a:pathLst>
          </a:custGeom>
          <a:ln w="4963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 txBox="1"/>
          <p:nvPr/>
        </p:nvSpPr>
        <p:spPr>
          <a:xfrm>
            <a:off x="4748926" y="2681381"/>
            <a:ext cx="954405" cy="163830"/>
          </a:xfrm>
          <a:prstGeom prst="rect">
            <a:avLst/>
          </a:prstGeom>
        </p:spPr>
        <p:txBody>
          <a:bodyPr wrap="square" lIns="0" tIns="26670" rIns="0" bIns="0" rtlCol="0" vert="horz">
            <a:spAutoFit/>
          </a:bodyPr>
          <a:lstStyle/>
          <a:p>
            <a:pPr marL="96520">
              <a:lnSpc>
                <a:spcPct val="100000"/>
              </a:lnSpc>
              <a:spcBef>
                <a:spcPts val="210"/>
              </a:spcBef>
            </a:pP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Purchasing</a:t>
            </a:r>
            <a:r>
              <a:rPr dirty="0" sz="700" spc="-50" b="1">
                <a:solidFill>
                  <a:srgbClr val="003366"/>
                </a:solidFill>
                <a:latin typeface="Arial"/>
                <a:cs typeface="Arial"/>
              </a:rPr>
              <a:t> </a:t>
            </a: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Dept.</a:t>
            </a:r>
            <a:endParaRPr sz="7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182057" y="4351010"/>
            <a:ext cx="954005" cy="72227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4182057" y="4192145"/>
            <a:ext cx="954405" cy="163830"/>
          </a:xfrm>
          <a:custGeom>
            <a:avLst/>
            <a:gdLst/>
            <a:ahLst/>
            <a:cxnLst/>
            <a:rect l="l" t="t" r="r" b="b"/>
            <a:pathLst>
              <a:path w="954404" h="163829">
                <a:moveTo>
                  <a:pt x="0" y="163821"/>
                </a:moveTo>
                <a:lnTo>
                  <a:pt x="954005" y="163821"/>
                </a:lnTo>
                <a:lnTo>
                  <a:pt x="954005" y="0"/>
                </a:lnTo>
                <a:lnTo>
                  <a:pt x="0" y="0"/>
                </a:lnTo>
                <a:lnTo>
                  <a:pt x="0" y="163821"/>
                </a:lnTo>
                <a:close/>
              </a:path>
            </a:pathLst>
          </a:custGeom>
          <a:ln w="4964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4182057" y="4192145"/>
            <a:ext cx="954405" cy="163830"/>
          </a:xfrm>
          <a:prstGeom prst="rect">
            <a:avLst/>
          </a:prstGeom>
        </p:spPr>
        <p:txBody>
          <a:bodyPr wrap="square" lIns="0" tIns="26670" rIns="0" bIns="0" rtlCol="0" vert="horz">
            <a:spAutoFit/>
          </a:bodyPr>
          <a:lstStyle/>
          <a:p>
            <a:pPr marL="223520">
              <a:lnSpc>
                <a:spcPct val="100000"/>
              </a:lnSpc>
              <a:spcBef>
                <a:spcPts val="210"/>
              </a:spcBef>
            </a:pP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Accounting</a:t>
            </a:r>
            <a:endParaRPr sz="70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182057" y="4351010"/>
            <a:ext cx="954005" cy="72227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4182057" y="4192145"/>
            <a:ext cx="954405" cy="163830"/>
          </a:xfrm>
          <a:custGeom>
            <a:avLst/>
            <a:gdLst/>
            <a:ahLst/>
            <a:cxnLst/>
            <a:rect l="l" t="t" r="r" b="b"/>
            <a:pathLst>
              <a:path w="954404" h="163829">
                <a:moveTo>
                  <a:pt x="0" y="163821"/>
                </a:moveTo>
                <a:lnTo>
                  <a:pt x="954005" y="163821"/>
                </a:lnTo>
                <a:lnTo>
                  <a:pt x="954005" y="0"/>
                </a:lnTo>
                <a:lnTo>
                  <a:pt x="0" y="0"/>
                </a:lnTo>
                <a:lnTo>
                  <a:pt x="0" y="163821"/>
                </a:lnTo>
                <a:close/>
              </a:path>
            </a:pathLst>
          </a:custGeom>
          <a:ln w="4964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 txBox="1"/>
          <p:nvPr/>
        </p:nvSpPr>
        <p:spPr>
          <a:xfrm>
            <a:off x="4182057" y="4192145"/>
            <a:ext cx="954405" cy="163830"/>
          </a:xfrm>
          <a:prstGeom prst="rect">
            <a:avLst/>
          </a:prstGeom>
        </p:spPr>
        <p:txBody>
          <a:bodyPr wrap="square" lIns="0" tIns="26670" rIns="0" bIns="0" rtlCol="0" vert="horz">
            <a:spAutoFit/>
          </a:bodyPr>
          <a:lstStyle/>
          <a:p>
            <a:pPr marL="223520">
              <a:lnSpc>
                <a:spcPct val="100000"/>
              </a:lnSpc>
              <a:spcBef>
                <a:spcPts val="210"/>
              </a:spcBef>
            </a:pP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Accounting</a:t>
            </a:r>
            <a:endParaRPr sz="7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624266" y="2681166"/>
            <a:ext cx="947419" cy="163195"/>
          </a:xfrm>
          <a:prstGeom prst="rect">
            <a:avLst/>
          </a:prstGeom>
        </p:spPr>
        <p:txBody>
          <a:bodyPr wrap="square" lIns="0" tIns="26034" rIns="0" bIns="0" rtlCol="0" vert="horz">
            <a:spAutoFit/>
          </a:bodyPr>
          <a:lstStyle/>
          <a:p>
            <a:pPr marL="289560">
              <a:lnSpc>
                <a:spcPct val="100000"/>
              </a:lnSpc>
              <a:spcBef>
                <a:spcPts val="204"/>
              </a:spcBef>
            </a:pP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Supplier</a:t>
            </a:r>
            <a:endParaRPr sz="700">
              <a:latin typeface="Arial"/>
              <a:cs typeface="Arial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624266" y="2843944"/>
            <a:ext cx="947210" cy="72251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 txBox="1"/>
          <p:nvPr/>
        </p:nvSpPr>
        <p:spPr>
          <a:xfrm>
            <a:off x="6624266" y="2681166"/>
            <a:ext cx="947419" cy="163195"/>
          </a:xfrm>
          <a:prstGeom prst="rect">
            <a:avLst/>
          </a:prstGeom>
        </p:spPr>
        <p:txBody>
          <a:bodyPr wrap="square" lIns="0" tIns="26034" rIns="0" bIns="0" rtlCol="0" vert="horz">
            <a:spAutoFit/>
          </a:bodyPr>
          <a:lstStyle/>
          <a:p>
            <a:pPr marL="289560">
              <a:lnSpc>
                <a:spcPct val="100000"/>
              </a:lnSpc>
              <a:spcBef>
                <a:spcPts val="204"/>
              </a:spcBef>
            </a:pP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Supplier</a:t>
            </a:r>
            <a:endParaRPr sz="70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637631" y="2827376"/>
            <a:ext cx="955203" cy="72817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1630997" y="2668306"/>
            <a:ext cx="955675" cy="164465"/>
          </a:xfrm>
          <a:prstGeom prst="rect">
            <a:avLst/>
          </a:prstGeom>
        </p:spPr>
        <p:txBody>
          <a:bodyPr wrap="square" lIns="0" tIns="27305" rIns="0" bIns="0" rtlCol="0" vert="horz">
            <a:spAutoFit/>
          </a:bodyPr>
          <a:lstStyle/>
          <a:p>
            <a:pPr marL="260985">
              <a:lnSpc>
                <a:spcPct val="100000"/>
              </a:lnSpc>
              <a:spcBef>
                <a:spcPts val="215"/>
              </a:spcBef>
            </a:pPr>
            <a:r>
              <a:rPr dirty="0" sz="700" spc="15" b="1">
                <a:solidFill>
                  <a:srgbClr val="003366"/>
                </a:solidFill>
                <a:latin typeface="Arial"/>
                <a:cs typeface="Arial"/>
              </a:rPr>
              <a:t>Customer</a:t>
            </a:r>
            <a:endParaRPr sz="70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1637631" y="2827376"/>
            <a:ext cx="955203" cy="72817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 txBox="1"/>
          <p:nvPr/>
        </p:nvSpPr>
        <p:spPr>
          <a:xfrm>
            <a:off x="1630997" y="2668306"/>
            <a:ext cx="955675" cy="164465"/>
          </a:xfrm>
          <a:prstGeom prst="rect">
            <a:avLst/>
          </a:prstGeom>
        </p:spPr>
        <p:txBody>
          <a:bodyPr wrap="square" lIns="0" tIns="27305" rIns="0" bIns="0" rtlCol="0" vert="horz">
            <a:spAutoFit/>
          </a:bodyPr>
          <a:lstStyle/>
          <a:p>
            <a:pPr marL="260985">
              <a:lnSpc>
                <a:spcPct val="100000"/>
              </a:lnSpc>
              <a:spcBef>
                <a:spcPts val="215"/>
              </a:spcBef>
            </a:pPr>
            <a:r>
              <a:rPr dirty="0" sz="700" spc="15" b="1">
                <a:solidFill>
                  <a:srgbClr val="003366"/>
                </a:solidFill>
                <a:latin typeface="Arial"/>
                <a:cs typeface="Arial"/>
              </a:rPr>
              <a:t>Customer</a:t>
            </a:r>
            <a:endParaRPr sz="70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2600019" y="3081997"/>
            <a:ext cx="1012190" cy="65405"/>
          </a:xfrm>
          <a:custGeom>
            <a:avLst/>
            <a:gdLst/>
            <a:ahLst/>
            <a:cxnLst/>
            <a:rect l="l" t="t" r="r" b="b"/>
            <a:pathLst>
              <a:path w="1012189" h="65405">
                <a:moveTo>
                  <a:pt x="948325" y="1227"/>
                </a:moveTo>
                <a:lnTo>
                  <a:pt x="948325" y="64968"/>
                </a:lnTo>
                <a:lnTo>
                  <a:pt x="990779" y="43721"/>
                </a:lnTo>
                <a:lnTo>
                  <a:pt x="959001" y="43721"/>
                </a:lnTo>
                <a:lnTo>
                  <a:pt x="959001" y="22474"/>
                </a:lnTo>
                <a:lnTo>
                  <a:pt x="990905" y="22474"/>
                </a:lnTo>
                <a:lnTo>
                  <a:pt x="948325" y="1227"/>
                </a:lnTo>
                <a:close/>
              </a:path>
              <a:path w="1012189" h="65405">
                <a:moveTo>
                  <a:pt x="63775" y="0"/>
                </a:moveTo>
                <a:lnTo>
                  <a:pt x="0" y="31917"/>
                </a:lnTo>
                <a:lnTo>
                  <a:pt x="63775" y="63741"/>
                </a:lnTo>
                <a:lnTo>
                  <a:pt x="63775" y="42494"/>
                </a:lnTo>
                <a:lnTo>
                  <a:pt x="53099" y="42494"/>
                </a:lnTo>
                <a:lnTo>
                  <a:pt x="53099" y="21247"/>
                </a:lnTo>
                <a:lnTo>
                  <a:pt x="63775" y="21247"/>
                </a:lnTo>
                <a:lnTo>
                  <a:pt x="63775" y="0"/>
                </a:lnTo>
                <a:close/>
              </a:path>
              <a:path w="1012189" h="65405">
                <a:moveTo>
                  <a:pt x="494807" y="31917"/>
                </a:moveTo>
                <a:lnTo>
                  <a:pt x="494807" y="43721"/>
                </a:lnTo>
                <a:lnTo>
                  <a:pt x="948325" y="43721"/>
                </a:lnTo>
                <a:lnTo>
                  <a:pt x="948325" y="42494"/>
                </a:lnTo>
                <a:lnTo>
                  <a:pt x="505389" y="42494"/>
                </a:lnTo>
                <a:lnTo>
                  <a:pt x="494807" y="31917"/>
                </a:lnTo>
                <a:close/>
              </a:path>
              <a:path w="1012189" h="65405">
                <a:moveTo>
                  <a:pt x="990905" y="22474"/>
                </a:moveTo>
                <a:lnTo>
                  <a:pt x="959001" y="22474"/>
                </a:lnTo>
                <a:lnTo>
                  <a:pt x="959001" y="43721"/>
                </a:lnTo>
                <a:lnTo>
                  <a:pt x="990779" y="43721"/>
                </a:lnTo>
                <a:lnTo>
                  <a:pt x="1012101" y="33051"/>
                </a:lnTo>
                <a:lnTo>
                  <a:pt x="990905" y="22474"/>
                </a:lnTo>
                <a:close/>
              </a:path>
              <a:path w="1012189" h="65405">
                <a:moveTo>
                  <a:pt x="63775" y="21247"/>
                </a:moveTo>
                <a:lnTo>
                  <a:pt x="53099" y="21247"/>
                </a:lnTo>
                <a:lnTo>
                  <a:pt x="53099" y="42494"/>
                </a:lnTo>
                <a:lnTo>
                  <a:pt x="63775" y="42494"/>
                </a:lnTo>
                <a:lnTo>
                  <a:pt x="63775" y="21247"/>
                </a:lnTo>
                <a:close/>
              </a:path>
              <a:path w="1012189" h="65405">
                <a:moveTo>
                  <a:pt x="516065" y="21247"/>
                </a:moveTo>
                <a:lnTo>
                  <a:pt x="63775" y="21247"/>
                </a:lnTo>
                <a:lnTo>
                  <a:pt x="63775" y="42494"/>
                </a:lnTo>
                <a:lnTo>
                  <a:pt x="494807" y="42494"/>
                </a:lnTo>
                <a:lnTo>
                  <a:pt x="494807" y="31917"/>
                </a:lnTo>
                <a:lnTo>
                  <a:pt x="514921" y="31917"/>
                </a:lnTo>
                <a:lnTo>
                  <a:pt x="505389" y="22474"/>
                </a:lnTo>
                <a:lnTo>
                  <a:pt x="516065" y="22474"/>
                </a:lnTo>
                <a:lnTo>
                  <a:pt x="516065" y="21247"/>
                </a:lnTo>
                <a:close/>
              </a:path>
              <a:path w="1012189" h="65405">
                <a:moveTo>
                  <a:pt x="514921" y="31917"/>
                </a:moveTo>
                <a:lnTo>
                  <a:pt x="494807" y="31917"/>
                </a:lnTo>
                <a:lnTo>
                  <a:pt x="505389" y="42494"/>
                </a:lnTo>
                <a:lnTo>
                  <a:pt x="948325" y="42494"/>
                </a:lnTo>
                <a:lnTo>
                  <a:pt x="948325" y="33051"/>
                </a:lnTo>
                <a:lnTo>
                  <a:pt x="516065" y="33051"/>
                </a:lnTo>
                <a:lnTo>
                  <a:pt x="514921" y="31917"/>
                </a:lnTo>
                <a:close/>
              </a:path>
              <a:path w="1012189" h="65405">
                <a:moveTo>
                  <a:pt x="516065" y="22474"/>
                </a:moveTo>
                <a:lnTo>
                  <a:pt x="505389" y="22474"/>
                </a:lnTo>
                <a:lnTo>
                  <a:pt x="516065" y="33051"/>
                </a:lnTo>
                <a:lnTo>
                  <a:pt x="516065" y="22474"/>
                </a:lnTo>
                <a:close/>
              </a:path>
              <a:path w="1012189" h="65405">
                <a:moveTo>
                  <a:pt x="948325" y="22474"/>
                </a:moveTo>
                <a:lnTo>
                  <a:pt x="516065" y="22474"/>
                </a:lnTo>
                <a:lnTo>
                  <a:pt x="516065" y="33051"/>
                </a:lnTo>
                <a:lnTo>
                  <a:pt x="948325" y="33051"/>
                </a:lnTo>
                <a:lnTo>
                  <a:pt x="948325" y="2247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5712004" y="3093801"/>
            <a:ext cx="909955" cy="65405"/>
          </a:xfrm>
          <a:custGeom>
            <a:avLst/>
            <a:gdLst/>
            <a:ahLst/>
            <a:cxnLst/>
            <a:rect l="l" t="t" r="r" b="b"/>
            <a:pathLst>
              <a:path w="909954" h="65405">
                <a:moveTo>
                  <a:pt x="63775" y="1227"/>
                </a:moveTo>
                <a:lnTo>
                  <a:pt x="0" y="33051"/>
                </a:lnTo>
                <a:lnTo>
                  <a:pt x="63775" y="64968"/>
                </a:lnTo>
                <a:lnTo>
                  <a:pt x="63775" y="43721"/>
                </a:lnTo>
                <a:lnTo>
                  <a:pt x="53193" y="43721"/>
                </a:lnTo>
                <a:lnTo>
                  <a:pt x="53193" y="22474"/>
                </a:lnTo>
                <a:lnTo>
                  <a:pt x="63775" y="22474"/>
                </a:lnTo>
                <a:lnTo>
                  <a:pt x="63775" y="1227"/>
                </a:lnTo>
                <a:close/>
              </a:path>
              <a:path w="909954" h="65405">
                <a:moveTo>
                  <a:pt x="845622" y="0"/>
                </a:moveTo>
                <a:lnTo>
                  <a:pt x="845622" y="63741"/>
                </a:lnTo>
                <a:lnTo>
                  <a:pt x="888202" y="42494"/>
                </a:lnTo>
                <a:lnTo>
                  <a:pt x="856299" y="42494"/>
                </a:lnTo>
                <a:lnTo>
                  <a:pt x="856299" y="21247"/>
                </a:lnTo>
                <a:lnTo>
                  <a:pt x="888076" y="21247"/>
                </a:lnTo>
                <a:lnTo>
                  <a:pt x="845622" y="0"/>
                </a:lnTo>
                <a:close/>
              </a:path>
              <a:path w="909954" h="65405">
                <a:moveTo>
                  <a:pt x="63775" y="22474"/>
                </a:moveTo>
                <a:lnTo>
                  <a:pt x="53193" y="22474"/>
                </a:lnTo>
                <a:lnTo>
                  <a:pt x="53193" y="43721"/>
                </a:lnTo>
                <a:lnTo>
                  <a:pt x="63775" y="43721"/>
                </a:lnTo>
                <a:lnTo>
                  <a:pt x="63775" y="22474"/>
                </a:lnTo>
                <a:close/>
              </a:path>
              <a:path w="909954" h="65405">
                <a:moveTo>
                  <a:pt x="444069" y="22474"/>
                </a:moveTo>
                <a:lnTo>
                  <a:pt x="63775" y="22474"/>
                </a:lnTo>
                <a:lnTo>
                  <a:pt x="63775" y="43721"/>
                </a:lnTo>
                <a:lnTo>
                  <a:pt x="465328" y="43721"/>
                </a:lnTo>
                <a:lnTo>
                  <a:pt x="465328" y="42494"/>
                </a:lnTo>
                <a:lnTo>
                  <a:pt x="454746" y="42494"/>
                </a:lnTo>
                <a:lnTo>
                  <a:pt x="464194" y="33051"/>
                </a:lnTo>
                <a:lnTo>
                  <a:pt x="444069" y="33051"/>
                </a:lnTo>
                <a:lnTo>
                  <a:pt x="444069" y="22474"/>
                </a:lnTo>
                <a:close/>
              </a:path>
              <a:path w="909954" h="65405">
                <a:moveTo>
                  <a:pt x="465328" y="31917"/>
                </a:moveTo>
                <a:lnTo>
                  <a:pt x="454746" y="42494"/>
                </a:lnTo>
                <a:lnTo>
                  <a:pt x="465328" y="42494"/>
                </a:lnTo>
                <a:lnTo>
                  <a:pt x="465328" y="31917"/>
                </a:lnTo>
                <a:close/>
              </a:path>
              <a:path w="909954" h="65405">
                <a:moveTo>
                  <a:pt x="845622" y="31917"/>
                </a:moveTo>
                <a:lnTo>
                  <a:pt x="465328" y="31917"/>
                </a:lnTo>
                <a:lnTo>
                  <a:pt x="465328" y="42494"/>
                </a:lnTo>
                <a:lnTo>
                  <a:pt x="845622" y="42494"/>
                </a:lnTo>
                <a:lnTo>
                  <a:pt x="845622" y="31917"/>
                </a:lnTo>
                <a:close/>
              </a:path>
              <a:path w="909954" h="65405">
                <a:moveTo>
                  <a:pt x="888076" y="21247"/>
                </a:moveTo>
                <a:lnTo>
                  <a:pt x="856299" y="21247"/>
                </a:lnTo>
                <a:lnTo>
                  <a:pt x="856299" y="42494"/>
                </a:lnTo>
                <a:lnTo>
                  <a:pt x="888202" y="42494"/>
                </a:lnTo>
                <a:lnTo>
                  <a:pt x="909398" y="31917"/>
                </a:lnTo>
                <a:lnTo>
                  <a:pt x="888076" y="21247"/>
                </a:lnTo>
                <a:close/>
              </a:path>
              <a:path w="909954" h="65405">
                <a:moveTo>
                  <a:pt x="845622" y="21247"/>
                </a:moveTo>
                <a:lnTo>
                  <a:pt x="444069" y="21247"/>
                </a:lnTo>
                <a:lnTo>
                  <a:pt x="444069" y="33051"/>
                </a:lnTo>
                <a:lnTo>
                  <a:pt x="454746" y="22474"/>
                </a:lnTo>
                <a:lnTo>
                  <a:pt x="845622" y="22474"/>
                </a:lnTo>
                <a:lnTo>
                  <a:pt x="845622" y="21247"/>
                </a:lnTo>
                <a:close/>
              </a:path>
              <a:path w="909954" h="65405">
                <a:moveTo>
                  <a:pt x="845622" y="22474"/>
                </a:moveTo>
                <a:lnTo>
                  <a:pt x="454746" y="22474"/>
                </a:lnTo>
                <a:lnTo>
                  <a:pt x="444069" y="33051"/>
                </a:lnTo>
                <a:lnTo>
                  <a:pt x="464194" y="33051"/>
                </a:lnTo>
                <a:lnTo>
                  <a:pt x="465328" y="31917"/>
                </a:lnTo>
                <a:lnTo>
                  <a:pt x="845622" y="31917"/>
                </a:lnTo>
                <a:lnTo>
                  <a:pt x="845622" y="2247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2082678" y="3562465"/>
            <a:ext cx="2096770" cy="1104900"/>
          </a:xfrm>
          <a:custGeom>
            <a:avLst/>
            <a:gdLst/>
            <a:ahLst/>
            <a:cxnLst/>
            <a:rect l="l" t="t" r="r" b="b"/>
            <a:pathLst>
              <a:path w="2096770" h="1104900">
                <a:moveTo>
                  <a:pt x="2032564" y="1041107"/>
                </a:moveTo>
                <a:lnTo>
                  <a:pt x="2032564" y="1104848"/>
                </a:lnTo>
                <a:lnTo>
                  <a:pt x="2075018" y="1083601"/>
                </a:lnTo>
                <a:lnTo>
                  <a:pt x="2043241" y="1083601"/>
                </a:lnTo>
                <a:lnTo>
                  <a:pt x="2043241" y="1062354"/>
                </a:lnTo>
                <a:lnTo>
                  <a:pt x="2075144" y="1062354"/>
                </a:lnTo>
                <a:lnTo>
                  <a:pt x="2032564" y="1041107"/>
                </a:lnTo>
                <a:close/>
              </a:path>
              <a:path w="2096770" h="1104900">
                <a:moveTo>
                  <a:pt x="42517" y="53070"/>
                </a:moveTo>
                <a:lnTo>
                  <a:pt x="21258" y="53070"/>
                </a:lnTo>
                <a:lnTo>
                  <a:pt x="21258" y="1083601"/>
                </a:lnTo>
                <a:lnTo>
                  <a:pt x="2032564" y="1083601"/>
                </a:lnTo>
                <a:lnTo>
                  <a:pt x="2032564" y="1072931"/>
                </a:lnTo>
                <a:lnTo>
                  <a:pt x="42517" y="1072931"/>
                </a:lnTo>
                <a:lnTo>
                  <a:pt x="31887" y="1062354"/>
                </a:lnTo>
                <a:lnTo>
                  <a:pt x="42517" y="1062354"/>
                </a:lnTo>
                <a:lnTo>
                  <a:pt x="42517" y="53070"/>
                </a:lnTo>
                <a:close/>
              </a:path>
              <a:path w="2096770" h="1104900">
                <a:moveTo>
                  <a:pt x="2075144" y="1062354"/>
                </a:moveTo>
                <a:lnTo>
                  <a:pt x="2043241" y="1062354"/>
                </a:lnTo>
                <a:lnTo>
                  <a:pt x="2043241" y="1083601"/>
                </a:lnTo>
                <a:lnTo>
                  <a:pt x="2075018" y="1083601"/>
                </a:lnTo>
                <a:lnTo>
                  <a:pt x="2096340" y="1072931"/>
                </a:lnTo>
                <a:lnTo>
                  <a:pt x="2075144" y="1062354"/>
                </a:lnTo>
                <a:close/>
              </a:path>
              <a:path w="2096770" h="1104900">
                <a:moveTo>
                  <a:pt x="42517" y="1062354"/>
                </a:moveTo>
                <a:lnTo>
                  <a:pt x="31887" y="1062354"/>
                </a:lnTo>
                <a:lnTo>
                  <a:pt x="42517" y="1072931"/>
                </a:lnTo>
                <a:lnTo>
                  <a:pt x="42517" y="1062354"/>
                </a:lnTo>
                <a:close/>
              </a:path>
              <a:path w="2096770" h="1104900">
                <a:moveTo>
                  <a:pt x="2032564" y="1062354"/>
                </a:moveTo>
                <a:lnTo>
                  <a:pt x="42517" y="1062354"/>
                </a:lnTo>
                <a:lnTo>
                  <a:pt x="42517" y="1072931"/>
                </a:lnTo>
                <a:lnTo>
                  <a:pt x="2032564" y="1072931"/>
                </a:lnTo>
                <a:lnTo>
                  <a:pt x="2032564" y="1062354"/>
                </a:lnTo>
                <a:close/>
              </a:path>
              <a:path w="2096770" h="1104900">
                <a:moveTo>
                  <a:pt x="31887" y="0"/>
                </a:moveTo>
                <a:lnTo>
                  <a:pt x="0" y="63741"/>
                </a:lnTo>
                <a:lnTo>
                  <a:pt x="21258" y="63741"/>
                </a:lnTo>
                <a:lnTo>
                  <a:pt x="21258" y="53070"/>
                </a:lnTo>
                <a:lnTo>
                  <a:pt x="58437" y="53070"/>
                </a:lnTo>
                <a:lnTo>
                  <a:pt x="31887" y="0"/>
                </a:lnTo>
                <a:close/>
              </a:path>
              <a:path w="2096770" h="1104900">
                <a:moveTo>
                  <a:pt x="58437" y="53070"/>
                </a:moveTo>
                <a:lnTo>
                  <a:pt x="42517" y="53070"/>
                </a:lnTo>
                <a:lnTo>
                  <a:pt x="42517" y="63741"/>
                </a:lnTo>
                <a:lnTo>
                  <a:pt x="63775" y="63741"/>
                </a:lnTo>
                <a:lnTo>
                  <a:pt x="58437" y="530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5145106" y="3573041"/>
            <a:ext cx="1988185" cy="1094740"/>
          </a:xfrm>
          <a:custGeom>
            <a:avLst/>
            <a:gdLst/>
            <a:ahLst/>
            <a:cxnLst/>
            <a:rect l="l" t="t" r="r" b="b"/>
            <a:pathLst>
              <a:path w="1988184" h="1094739">
                <a:moveTo>
                  <a:pt x="63775" y="1030531"/>
                </a:moveTo>
                <a:lnTo>
                  <a:pt x="0" y="1062354"/>
                </a:lnTo>
                <a:lnTo>
                  <a:pt x="63775" y="1094272"/>
                </a:lnTo>
                <a:lnTo>
                  <a:pt x="63775" y="1073025"/>
                </a:lnTo>
                <a:lnTo>
                  <a:pt x="53193" y="1073025"/>
                </a:lnTo>
                <a:lnTo>
                  <a:pt x="53193" y="1051778"/>
                </a:lnTo>
                <a:lnTo>
                  <a:pt x="63775" y="1051778"/>
                </a:lnTo>
                <a:lnTo>
                  <a:pt x="63775" y="1030531"/>
                </a:lnTo>
                <a:close/>
              </a:path>
              <a:path w="1988184" h="1094739">
                <a:moveTo>
                  <a:pt x="63775" y="1051778"/>
                </a:moveTo>
                <a:lnTo>
                  <a:pt x="53193" y="1051778"/>
                </a:lnTo>
                <a:lnTo>
                  <a:pt x="53193" y="1073025"/>
                </a:lnTo>
                <a:lnTo>
                  <a:pt x="63775" y="1073025"/>
                </a:lnTo>
                <a:lnTo>
                  <a:pt x="63775" y="1051778"/>
                </a:lnTo>
                <a:close/>
              </a:path>
              <a:path w="1988184" h="1094739">
                <a:moveTo>
                  <a:pt x="1945215" y="1051778"/>
                </a:moveTo>
                <a:lnTo>
                  <a:pt x="63775" y="1051778"/>
                </a:lnTo>
                <a:lnTo>
                  <a:pt x="63775" y="1073025"/>
                </a:lnTo>
                <a:lnTo>
                  <a:pt x="1966473" y="1073025"/>
                </a:lnTo>
                <a:lnTo>
                  <a:pt x="1966473" y="1062354"/>
                </a:lnTo>
                <a:lnTo>
                  <a:pt x="1945215" y="1062354"/>
                </a:lnTo>
                <a:lnTo>
                  <a:pt x="1945215" y="1051778"/>
                </a:lnTo>
                <a:close/>
              </a:path>
              <a:path w="1988184" h="1094739">
                <a:moveTo>
                  <a:pt x="1966473" y="53164"/>
                </a:moveTo>
                <a:lnTo>
                  <a:pt x="1945215" y="53164"/>
                </a:lnTo>
                <a:lnTo>
                  <a:pt x="1945215" y="1062354"/>
                </a:lnTo>
                <a:lnTo>
                  <a:pt x="1955797" y="1051778"/>
                </a:lnTo>
                <a:lnTo>
                  <a:pt x="1966473" y="1051778"/>
                </a:lnTo>
                <a:lnTo>
                  <a:pt x="1966473" y="53164"/>
                </a:lnTo>
                <a:close/>
              </a:path>
              <a:path w="1988184" h="1094739">
                <a:moveTo>
                  <a:pt x="1966473" y="1051778"/>
                </a:moveTo>
                <a:lnTo>
                  <a:pt x="1955797" y="1051778"/>
                </a:lnTo>
                <a:lnTo>
                  <a:pt x="1945215" y="1062354"/>
                </a:lnTo>
                <a:lnTo>
                  <a:pt x="1966473" y="1062354"/>
                </a:lnTo>
                <a:lnTo>
                  <a:pt x="1966473" y="1051778"/>
                </a:lnTo>
                <a:close/>
              </a:path>
              <a:path w="1988184" h="1094739">
                <a:moveTo>
                  <a:pt x="1955797" y="0"/>
                </a:moveTo>
                <a:lnTo>
                  <a:pt x="1923956" y="63741"/>
                </a:lnTo>
                <a:lnTo>
                  <a:pt x="1945215" y="63741"/>
                </a:lnTo>
                <a:lnTo>
                  <a:pt x="1945215" y="53164"/>
                </a:lnTo>
                <a:lnTo>
                  <a:pt x="1982433" y="53164"/>
                </a:lnTo>
                <a:lnTo>
                  <a:pt x="1955797" y="0"/>
                </a:lnTo>
                <a:close/>
              </a:path>
              <a:path w="1988184" h="1094739">
                <a:moveTo>
                  <a:pt x="1982433" y="53164"/>
                </a:moveTo>
                <a:lnTo>
                  <a:pt x="1966473" y="53164"/>
                </a:lnTo>
                <a:lnTo>
                  <a:pt x="1966473" y="63741"/>
                </a:lnTo>
                <a:lnTo>
                  <a:pt x="1987732" y="63741"/>
                </a:lnTo>
                <a:lnTo>
                  <a:pt x="1982433" y="5316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4630174" y="3574269"/>
            <a:ext cx="631190" cy="615315"/>
          </a:xfrm>
          <a:custGeom>
            <a:avLst/>
            <a:gdLst/>
            <a:ahLst/>
            <a:cxnLst/>
            <a:rect l="l" t="t" r="r" b="b"/>
            <a:pathLst>
              <a:path w="631189" h="615314">
                <a:moveTo>
                  <a:pt x="21258" y="551196"/>
                </a:moveTo>
                <a:lnTo>
                  <a:pt x="0" y="551196"/>
                </a:lnTo>
                <a:lnTo>
                  <a:pt x="31935" y="614938"/>
                </a:lnTo>
                <a:lnTo>
                  <a:pt x="58445" y="561867"/>
                </a:lnTo>
                <a:lnTo>
                  <a:pt x="21258" y="561867"/>
                </a:lnTo>
                <a:lnTo>
                  <a:pt x="21258" y="551196"/>
                </a:lnTo>
                <a:close/>
              </a:path>
              <a:path w="631189" h="615314">
                <a:moveTo>
                  <a:pt x="588156" y="296231"/>
                </a:moveTo>
                <a:lnTo>
                  <a:pt x="21258" y="296231"/>
                </a:lnTo>
                <a:lnTo>
                  <a:pt x="21258" y="561867"/>
                </a:lnTo>
                <a:lnTo>
                  <a:pt x="42517" y="561867"/>
                </a:lnTo>
                <a:lnTo>
                  <a:pt x="42517" y="317478"/>
                </a:lnTo>
                <a:lnTo>
                  <a:pt x="31935" y="317478"/>
                </a:lnTo>
                <a:lnTo>
                  <a:pt x="42517" y="306902"/>
                </a:lnTo>
                <a:lnTo>
                  <a:pt x="588156" y="306902"/>
                </a:lnTo>
                <a:lnTo>
                  <a:pt x="588156" y="296231"/>
                </a:lnTo>
                <a:close/>
              </a:path>
              <a:path w="631189" h="615314">
                <a:moveTo>
                  <a:pt x="63775" y="551196"/>
                </a:moveTo>
                <a:lnTo>
                  <a:pt x="42517" y="551196"/>
                </a:lnTo>
                <a:lnTo>
                  <a:pt x="42517" y="561867"/>
                </a:lnTo>
                <a:lnTo>
                  <a:pt x="58445" y="561867"/>
                </a:lnTo>
                <a:lnTo>
                  <a:pt x="63775" y="551196"/>
                </a:lnTo>
                <a:close/>
              </a:path>
              <a:path w="631189" h="615314">
                <a:moveTo>
                  <a:pt x="42517" y="306902"/>
                </a:moveTo>
                <a:lnTo>
                  <a:pt x="31935" y="317478"/>
                </a:lnTo>
                <a:lnTo>
                  <a:pt x="42517" y="317478"/>
                </a:lnTo>
                <a:lnTo>
                  <a:pt x="42517" y="306902"/>
                </a:lnTo>
                <a:close/>
              </a:path>
              <a:path w="631189" h="615314">
                <a:moveTo>
                  <a:pt x="609415" y="296231"/>
                </a:moveTo>
                <a:lnTo>
                  <a:pt x="598832" y="296231"/>
                </a:lnTo>
                <a:lnTo>
                  <a:pt x="588156" y="306902"/>
                </a:lnTo>
                <a:lnTo>
                  <a:pt x="42517" y="306902"/>
                </a:lnTo>
                <a:lnTo>
                  <a:pt x="42517" y="317478"/>
                </a:lnTo>
                <a:lnTo>
                  <a:pt x="609415" y="317478"/>
                </a:lnTo>
                <a:lnTo>
                  <a:pt x="609415" y="296231"/>
                </a:lnTo>
                <a:close/>
              </a:path>
              <a:path w="631189" h="615314">
                <a:moveTo>
                  <a:pt x="609415" y="53070"/>
                </a:moveTo>
                <a:lnTo>
                  <a:pt x="588156" y="53070"/>
                </a:lnTo>
                <a:lnTo>
                  <a:pt x="588156" y="306902"/>
                </a:lnTo>
                <a:lnTo>
                  <a:pt x="598832" y="296231"/>
                </a:lnTo>
                <a:lnTo>
                  <a:pt x="609415" y="296231"/>
                </a:lnTo>
                <a:lnTo>
                  <a:pt x="609415" y="53070"/>
                </a:lnTo>
                <a:close/>
              </a:path>
              <a:path w="631189" h="615314">
                <a:moveTo>
                  <a:pt x="598832" y="0"/>
                </a:moveTo>
                <a:lnTo>
                  <a:pt x="566897" y="63741"/>
                </a:lnTo>
                <a:lnTo>
                  <a:pt x="588156" y="63741"/>
                </a:lnTo>
                <a:lnTo>
                  <a:pt x="588156" y="53070"/>
                </a:lnTo>
                <a:lnTo>
                  <a:pt x="625343" y="53070"/>
                </a:lnTo>
                <a:lnTo>
                  <a:pt x="598832" y="0"/>
                </a:lnTo>
                <a:close/>
              </a:path>
              <a:path w="631189" h="615314">
                <a:moveTo>
                  <a:pt x="625343" y="53070"/>
                </a:moveTo>
                <a:lnTo>
                  <a:pt x="609415" y="53070"/>
                </a:lnTo>
                <a:lnTo>
                  <a:pt x="609415" y="63741"/>
                </a:lnTo>
                <a:lnTo>
                  <a:pt x="630673" y="63741"/>
                </a:lnTo>
                <a:lnTo>
                  <a:pt x="625343" y="530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4063277" y="3570680"/>
            <a:ext cx="631190" cy="619125"/>
          </a:xfrm>
          <a:custGeom>
            <a:avLst/>
            <a:gdLst/>
            <a:ahLst/>
            <a:cxnLst/>
            <a:rect l="l" t="t" r="r" b="b"/>
            <a:pathLst>
              <a:path w="631189" h="619125">
                <a:moveTo>
                  <a:pt x="588156" y="554785"/>
                </a:moveTo>
                <a:lnTo>
                  <a:pt x="566897" y="554785"/>
                </a:lnTo>
                <a:lnTo>
                  <a:pt x="598832" y="618526"/>
                </a:lnTo>
                <a:lnTo>
                  <a:pt x="625343" y="565456"/>
                </a:lnTo>
                <a:lnTo>
                  <a:pt x="588156" y="565456"/>
                </a:lnTo>
                <a:lnTo>
                  <a:pt x="588156" y="554785"/>
                </a:lnTo>
                <a:close/>
              </a:path>
              <a:path w="631189" h="619125">
                <a:moveTo>
                  <a:pt x="588156" y="309263"/>
                </a:moveTo>
                <a:lnTo>
                  <a:pt x="588156" y="565456"/>
                </a:lnTo>
                <a:lnTo>
                  <a:pt x="609415" y="565456"/>
                </a:lnTo>
                <a:lnTo>
                  <a:pt x="609415" y="319934"/>
                </a:lnTo>
                <a:lnTo>
                  <a:pt x="598832" y="319934"/>
                </a:lnTo>
                <a:lnTo>
                  <a:pt x="588156" y="309263"/>
                </a:lnTo>
                <a:close/>
              </a:path>
              <a:path w="631189" h="619125">
                <a:moveTo>
                  <a:pt x="630673" y="554785"/>
                </a:moveTo>
                <a:lnTo>
                  <a:pt x="609415" y="554785"/>
                </a:lnTo>
                <a:lnTo>
                  <a:pt x="609415" y="565456"/>
                </a:lnTo>
                <a:lnTo>
                  <a:pt x="625343" y="565456"/>
                </a:lnTo>
                <a:lnTo>
                  <a:pt x="630673" y="554785"/>
                </a:lnTo>
                <a:close/>
              </a:path>
              <a:path w="631189" h="619125">
                <a:moveTo>
                  <a:pt x="42517" y="53164"/>
                </a:moveTo>
                <a:lnTo>
                  <a:pt x="21258" y="53164"/>
                </a:lnTo>
                <a:lnTo>
                  <a:pt x="21258" y="319934"/>
                </a:lnTo>
                <a:lnTo>
                  <a:pt x="588156" y="319934"/>
                </a:lnTo>
                <a:lnTo>
                  <a:pt x="588156" y="309263"/>
                </a:lnTo>
                <a:lnTo>
                  <a:pt x="42517" y="309263"/>
                </a:lnTo>
                <a:lnTo>
                  <a:pt x="31935" y="298686"/>
                </a:lnTo>
                <a:lnTo>
                  <a:pt x="42517" y="298686"/>
                </a:lnTo>
                <a:lnTo>
                  <a:pt x="42517" y="53164"/>
                </a:lnTo>
                <a:close/>
              </a:path>
              <a:path w="631189" h="619125">
                <a:moveTo>
                  <a:pt x="609415" y="298686"/>
                </a:moveTo>
                <a:lnTo>
                  <a:pt x="42517" y="298686"/>
                </a:lnTo>
                <a:lnTo>
                  <a:pt x="42517" y="309263"/>
                </a:lnTo>
                <a:lnTo>
                  <a:pt x="588156" y="309263"/>
                </a:lnTo>
                <a:lnTo>
                  <a:pt x="598832" y="319934"/>
                </a:lnTo>
                <a:lnTo>
                  <a:pt x="609415" y="319934"/>
                </a:lnTo>
                <a:lnTo>
                  <a:pt x="609415" y="298686"/>
                </a:lnTo>
                <a:close/>
              </a:path>
              <a:path w="631189" h="619125">
                <a:moveTo>
                  <a:pt x="42517" y="298686"/>
                </a:moveTo>
                <a:lnTo>
                  <a:pt x="31935" y="298686"/>
                </a:lnTo>
                <a:lnTo>
                  <a:pt x="42517" y="309263"/>
                </a:lnTo>
                <a:lnTo>
                  <a:pt x="42517" y="298686"/>
                </a:lnTo>
                <a:close/>
              </a:path>
              <a:path w="631189" h="619125">
                <a:moveTo>
                  <a:pt x="31935" y="0"/>
                </a:moveTo>
                <a:lnTo>
                  <a:pt x="0" y="63741"/>
                </a:lnTo>
                <a:lnTo>
                  <a:pt x="21258" y="63741"/>
                </a:lnTo>
                <a:lnTo>
                  <a:pt x="21258" y="53164"/>
                </a:lnTo>
                <a:lnTo>
                  <a:pt x="58492" y="53164"/>
                </a:lnTo>
                <a:lnTo>
                  <a:pt x="31935" y="0"/>
                </a:lnTo>
                <a:close/>
              </a:path>
              <a:path w="631189" h="619125">
                <a:moveTo>
                  <a:pt x="58492" y="53164"/>
                </a:moveTo>
                <a:lnTo>
                  <a:pt x="42517" y="53164"/>
                </a:lnTo>
                <a:lnTo>
                  <a:pt x="42517" y="63741"/>
                </a:lnTo>
                <a:lnTo>
                  <a:pt x="63775" y="63741"/>
                </a:lnTo>
                <a:lnTo>
                  <a:pt x="58492" y="5316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4221555" y="5702144"/>
            <a:ext cx="881726" cy="57482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4211350" y="5506460"/>
            <a:ext cx="892175" cy="201930"/>
          </a:xfrm>
          <a:custGeom>
            <a:avLst/>
            <a:gdLst/>
            <a:ahLst/>
            <a:cxnLst/>
            <a:rect l="l" t="t" r="r" b="b"/>
            <a:pathLst>
              <a:path w="892175" h="201929">
                <a:moveTo>
                  <a:pt x="0" y="201800"/>
                </a:moveTo>
                <a:lnTo>
                  <a:pt x="891931" y="201800"/>
                </a:lnTo>
                <a:lnTo>
                  <a:pt x="891931" y="0"/>
                </a:lnTo>
                <a:lnTo>
                  <a:pt x="0" y="0"/>
                </a:lnTo>
                <a:lnTo>
                  <a:pt x="0" y="201800"/>
                </a:lnTo>
                <a:close/>
              </a:path>
            </a:pathLst>
          </a:custGeom>
          <a:ln w="6115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 txBox="1"/>
          <p:nvPr/>
        </p:nvSpPr>
        <p:spPr>
          <a:xfrm>
            <a:off x="4211350" y="5506460"/>
            <a:ext cx="892175" cy="201930"/>
          </a:xfrm>
          <a:prstGeom prst="rect">
            <a:avLst/>
          </a:prstGeom>
        </p:spPr>
        <p:txBody>
          <a:bodyPr wrap="square" lIns="0" tIns="28575" rIns="0" bIns="0" rtlCol="0" vert="horz">
            <a:spAutoFit/>
          </a:bodyPr>
          <a:lstStyle/>
          <a:p>
            <a:pPr marL="240665">
              <a:lnSpc>
                <a:spcPct val="100000"/>
              </a:lnSpc>
              <a:spcBef>
                <a:spcPts val="225"/>
              </a:spcBef>
            </a:pPr>
            <a:r>
              <a:rPr dirty="0" sz="900" b="1">
                <a:solidFill>
                  <a:srgbClr val="003366"/>
                </a:solidFill>
                <a:latin typeface="Arial"/>
                <a:cs typeface="Arial"/>
              </a:rPr>
              <a:t>Factory</a:t>
            </a:r>
            <a:endParaRPr sz="900">
              <a:latin typeface="Arial"/>
              <a:cs typeface="Arial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4221555" y="5702144"/>
            <a:ext cx="881726" cy="57482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4211350" y="5506460"/>
            <a:ext cx="892175" cy="201930"/>
          </a:xfrm>
          <a:custGeom>
            <a:avLst/>
            <a:gdLst/>
            <a:ahLst/>
            <a:cxnLst/>
            <a:rect l="l" t="t" r="r" b="b"/>
            <a:pathLst>
              <a:path w="892175" h="201929">
                <a:moveTo>
                  <a:pt x="0" y="201800"/>
                </a:moveTo>
                <a:lnTo>
                  <a:pt x="891931" y="201800"/>
                </a:lnTo>
                <a:lnTo>
                  <a:pt x="891931" y="0"/>
                </a:lnTo>
                <a:lnTo>
                  <a:pt x="0" y="0"/>
                </a:lnTo>
                <a:lnTo>
                  <a:pt x="0" y="201800"/>
                </a:lnTo>
                <a:close/>
              </a:path>
            </a:pathLst>
          </a:custGeom>
          <a:ln w="6115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 txBox="1"/>
          <p:nvPr/>
        </p:nvSpPr>
        <p:spPr>
          <a:xfrm>
            <a:off x="4211350" y="5506460"/>
            <a:ext cx="892175" cy="201930"/>
          </a:xfrm>
          <a:prstGeom prst="rect">
            <a:avLst/>
          </a:prstGeom>
        </p:spPr>
        <p:txBody>
          <a:bodyPr wrap="square" lIns="0" tIns="28575" rIns="0" bIns="0" rtlCol="0" vert="horz">
            <a:spAutoFit/>
          </a:bodyPr>
          <a:lstStyle/>
          <a:p>
            <a:pPr marL="240665">
              <a:lnSpc>
                <a:spcPct val="100000"/>
              </a:lnSpc>
              <a:spcBef>
                <a:spcPts val="225"/>
              </a:spcBef>
            </a:pPr>
            <a:r>
              <a:rPr dirty="0" sz="900" b="1">
                <a:solidFill>
                  <a:srgbClr val="003366"/>
                </a:solidFill>
                <a:latin typeface="Arial"/>
                <a:cs typeface="Arial"/>
              </a:rPr>
              <a:t>Factory</a:t>
            </a:r>
            <a:endParaRPr sz="900">
              <a:latin typeface="Arial"/>
              <a:cs typeface="Arial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4629041" y="3115048"/>
            <a:ext cx="3132455" cy="3350260"/>
          </a:xfrm>
          <a:custGeom>
            <a:avLst/>
            <a:gdLst/>
            <a:ahLst/>
            <a:cxnLst/>
            <a:rect l="l" t="t" r="r" b="b"/>
            <a:pathLst>
              <a:path w="3132454" h="3350260">
                <a:moveTo>
                  <a:pt x="42517" y="3223694"/>
                </a:moveTo>
                <a:lnTo>
                  <a:pt x="21258" y="3223694"/>
                </a:lnTo>
                <a:lnTo>
                  <a:pt x="21258" y="3350019"/>
                </a:lnTo>
                <a:lnTo>
                  <a:pt x="3132015" y="3350019"/>
                </a:lnTo>
                <a:lnTo>
                  <a:pt x="3132015" y="3339396"/>
                </a:lnTo>
                <a:lnTo>
                  <a:pt x="42517" y="3339396"/>
                </a:lnTo>
                <a:lnTo>
                  <a:pt x="31840" y="3328771"/>
                </a:lnTo>
                <a:lnTo>
                  <a:pt x="42517" y="3328771"/>
                </a:lnTo>
                <a:lnTo>
                  <a:pt x="42517" y="3223694"/>
                </a:lnTo>
                <a:close/>
              </a:path>
              <a:path w="3132454" h="3350260">
                <a:moveTo>
                  <a:pt x="42517" y="3328771"/>
                </a:moveTo>
                <a:lnTo>
                  <a:pt x="31840" y="3328771"/>
                </a:lnTo>
                <a:lnTo>
                  <a:pt x="42517" y="3339396"/>
                </a:lnTo>
                <a:lnTo>
                  <a:pt x="42517" y="3328771"/>
                </a:lnTo>
                <a:close/>
              </a:path>
              <a:path w="3132454" h="3350260">
                <a:moveTo>
                  <a:pt x="3110756" y="3328771"/>
                </a:moveTo>
                <a:lnTo>
                  <a:pt x="42517" y="3328771"/>
                </a:lnTo>
                <a:lnTo>
                  <a:pt x="42517" y="3339396"/>
                </a:lnTo>
                <a:lnTo>
                  <a:pt x="3110756" y="3339396"/>
                </a:lnTo>
                <a:lnTo>
                  <a:pt x="3110756" y="3328771"/>
                </a:lnTo>
                <a:close/>
              </a:path>
              <a:path w="3132454" h="3350260">
                <a:moveTo>
                  <a:pt x="3110756" y="10670"/>
                </a:moveTo>
                <a:lnTo>
                  <a:pt x="3110756" y="3339396"/>
                </a:lnTo>
                <a:lnTo>
                  <a:pt x="3121433" y="3328771"/>
                </a:lnTo>
                <a:lnTo>
                  <a:pt x="3132015" y="3328771"/>
                </a:lnTo>
                <a:lnTo>
                  <a:pt x="3132015" y="21247"/>
                </a:lnTo>
                <a:lnTo>
                  <a:pt x="3121433" y="21247"/>
                </a:lnTo>
                <a:lnTo>
                  <a:pt x="3110756" y="10670"/>
                </a:lnTo>
                <a:close/>
              </a:path>
              <a:path w="3132454" h="3350260">
                <a:moveTo>
                  <a:pt x="3132015" y="3328771"/>
                </a:moveTo>
                <a:lnTo>
                  <a:pt x="3121433" y="3328771"/>
                </a:lnTo>
                <a:lnTo>
                  <a:pt x="3110756" y="3339396"/>
                </a:lnTo>
                <a:lnTo>
                  <a:pt x="3132015" y="3339396"/>
                </a:lnTo>
                <a:lnTo>
                  <a:pt x="3132015" y="3328771"/>
                </a:lnTo>
                <a:close/>
              </a:path>
              <a:path w="3132454" h="3350260">
                <a:moveTo>
                  <a:pt x="31840" y="3170576"/>
                </a:moveTo>
                <a:lnTo>
                  <a:pt x="0" y="3234317"/>
                </a:lnTo>
                <a:lnTo>
                  <a:pt x="21258" y="3234317"/>
                </a:lnTo>
                <a:lnTo>
                  <a:pt x="21258" y="3223694"/>
                </a:lnTo>
                <a:lnTo>
                  <a:pt x="58453" y="3223694"/>
                </a:lnTo>
                <a:lnTo>
                  <a:pt x="31840" y="3170576"/>
                </a:lnTo>
                <a:close/>
              </a:path>
              <a:path w="3132454" h="3350260">
                <a:moveTo>
                  <a:pt x="58453" y="3223694"/>
                </a:moveTo>
                <a:lnTo>
                  <a:pt x="42517" y="3223694"/>
                </a:lnTo>
                <a:lnTo>
                  <a:pt x="42517" y="3234317"/>
                </a:lnTo>
                <a:lnTo>
                  <a:pt x="63775" y="3234317"/>
                </a:lnTo>
                <a:lnTo>
                  <a:pt x="58453" y="3223694"/>
                </a:lnTo>
                <a:close/>
              </a:path>
              <a:path w="3132454" h="3350260">
                <a:moveTo>
                  <a:pt x="3132015" y="0"/>
                </a:moveTo>
                <a:lnTo>
                  <a:pt x="2951364" y="0"/>
                </a:lnTo>
                <a:lnTo>
                  <a:pt x="2951364" y="21247"/>
                </a:lnTo>
                <a:lnTo>
                  <a:pt x="3110756" y="21247"/>
                </a:lnTo>
                <a:lnTo>
                  <a:pt x="3110756" y="10670"/>
                </a:lnTo>
                <a:lnTo>
                  <a:pt x="3132015" y="10670"/>
                </a:lnTo>
                <a:lnTo>
                  <a:pt x="3132015" y="0"/>
                </a:lnTo>
                <a:close/>
              </a:path>
              <a:path w="3132454" h="3350260">
                <a:moveTo>
                  <a:pt x="3132015" y="10670"/>
                </a:moveTo>
                <a:lnTo>
                  <a:pt x="3110756" y="10670"/>
                </a:lnTo>
                <a:lnTo>
                  <a:pt x="3121433" y="21247"/>
                </a:lnTo>
                <a:lnTo>
                  <a:pt x="3132015" y="21247"/>
                </a:lnTo>
                <a:lnTo>
                  <a:pt x="3132015" y="106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1447313" y="3081997"/>
            <a:ext cx="3224530" cy="3383279"/>
          </a:xfrm>
          <a:custGeom>
            <a:avLst/>
            <a:gdLst/>
            <a:ahLst/>
            <a:cxnLst/>
            <a:rect l="l" t="t" r="r" b="b"/>
            <a:pathLst>
              <a:path w="3224529" h="3383279">
                <a:moveTo>
                  <a:pt x="116889" y="21247"/>
                </a:moveTo>
                <a:lnTo>
                  <a:pt x="0" y="21247"/>
                </a:lnTo>
                <a:lnTo>
                  <a:pt x="0" y="3383113"/>
                </a:lnTo>
                <a:lnTo>
                  <a:pt x="3224244" y="3383113"/>
                </a:lnTo>
                <a:lnTo>
                  <a:pt x="3224244" y="3372489"/>
                </a:lnTo>
                <a:lnTo>
                  <a:pt x="21258" y="3372489"/>
                </a:lnTo>
                <a:lnTo>
                  <a:pt x="10628" y="3361866"/>
                </a:lnTo>
                <a:lnTo>
                  <a:pt x="21258" y="3361866"/>
                </a:lnTo>
                <a:lnTo>
                  <a:pt x="21258" y="42494"/>
                </a:lnTo>
                <a:lnTo>
                  <a:pt x="10628" y="42494"/>
                </a:lnTo>
                <a:lnTo>
                  <a:pt x="21258" y="31917"/>
                </a:lnTo>
                <a:lnTo>
                  <a:pt x="116889" y="31917"/>
                </a:lnTo>
                <a:lnTo>
                  <a:pt x="116889" y="21247"/>
                </a:lnTo>
                <a:close/>
              </a:path>
              <a:path w="3224529" h="3383279">
                <a:moveTo>
                  <a:pt x="21258" y="3361866"/>
                </a:moveTo>
                <a:lnTo>
                  <a:pt x="10628" y="3361866"/>
                </a:lnTo>
                <a:lnTo>
                  <a:pt x="21258" y="3372489"/>
                </a:lnTo>
                <a:lnTo>
                  <a:pt x="21258" y="3361866"/>
                </a:lnTo>
                <a:close/>
              </a:path>
              <a:path w="3224529" h="3383279">
                <a:moveTo>
                  <a:pt x="3202985" y="3361866"/>
                </a:moveTo>
                <a:lnTo>
                  <a:pt x="21258" y="3361866"/>
                </a:lnTo>
                <a:lnTo>
                  <a:pt x="21258" y="3372489"/>
                </a:lnTo>
                <a:lnTo>
                  <a:pt x="3202985" y="3372489"/>
                </a:lnTo>
                <a:lnTo>
                  <a:pt x="3202985" y="3361866"/>
                </a:lnTo>
                <a:close/>
              </a:path>
              <a:path w="3224529" h="3383279">
                <a:moveTo>
                  <a:pt x="3224244" y="3203627"/>
                </a:moveTo>
                <a:lnTo>
                  <a:pt x="3202985" y="3203627"/>
                </a:lnTo>
                <a:lnTo>
                  <a:pt x="3202985" y="3372489"/>
                </a:lnTo>
                <a:lnTo>
                  <a:pt x="3213567" y="3361866"/>
                </a:lnTo>
                <a:lnTo>
                  <a:pt x="3224244" y="3361866"/>
                </a:lnTo>
                <a:lnTo>
                  <a:pt x="3224244" y="3203627"/>
                </a:lnTo>
                <a:close/>
              </a:path>
              <a:path w="3224529" h="3383279">
                <a:moveTo>
                  <a:pt x="3224244" y="3361866"/>
                </a:moveTo>
                <a:lnTo>
                  <a:pt x="3213567" y="3361866"/>
                </a:lnTo>
                <a:lnTo>
                  <a:pt x="3202985" y="3372489"/>
                </a:lnTo>
                <a:lnTo>
                  <a:pt x="3224244" y="3372489"/>
                </a:lnTo>
                <a:lnTo>
                  <a:pt x="3224244" y="3361866"/>
                </a:lnTo>
                <a:close/>
              </a:path>
              <a:path w="3224529" h="3383279">
                <a:moveTo>
                  <a:pt x="116889" y="0"/>
                </a:moveTo>
                <a:lnTo>
                  <a:pt x="116889" y="63741"/>
                </a:lnTo>
                <a:lnTo>
                  <a:pt x="159469" y="42494"/>
                </a:lnTo>
                <a:lnTo>
                  <a:pt x="127518" y="42494"/>
                </a:lnTo>
                <a:lnTo>
                  <a:pt x="127518" y="21247"/>
                </a:lnTo>
                <a:lnTo>
                  <a:pt x="159343" y="21247"/>
                </a:lnTo>
                <a:lnTo>
                  <a:pt x="116889" y="0"/>
                </a:lnTo>
                <a:close/>
              </a:path>
              <a:path w="3224529" h="3383279">
                <a:moveTo>
                  <a:pt x="21258" y="31917"/>
                </a:moveTo>
                <a:lnTo>
                  <a:pt x="10628" y="42494"/>
                </a:lnTo>
                <a:lnTo>
                  <a:pt x="21258" y="42494"/>
                </a:lnTo>
                <a:lnTo>
                  <a:pt x="21258" y="31917"/>
                </a:lnTo>
                <a:close/>
              </a:path>
              <a:path w="3224529" h="3383279">
                <a:moveTo>
                  <a:pt x="116889" y="31917"/>
                </a:moveTo>
                <a:lnTo>
                  <a:pt x="21258" y="31917"/>
                </a:lnTo>
                <a:lnTo>
                  <a:pt x="21258" y="42494"/>
                </a:lnTo>
                <a:lnTo>
                  <a:pt x="116889" y="42494"/>
                </a:lnTo>
                <a:lnTo>
                  <a:pt x="116889" y="31917"/>
                </a:lnTo>
                <a:close/>
              </a:path>
              <a:path w="3224529" h="3383279">
                <a:moveTo>
                  <a:pt x="159343" y="21247"/>
                </a:moveTo>
                <a:lnTo>
                  <a:pt x="127518" y="21247"/>
                </a:lnTo>
                <a:lnTo>
                  <a:pt x="127518" y="42494"/>
                </a:lnTo>
                <a:lnTo>
                  <a:pt x="159469" y="42494"/>
                </a:lnTo>
                <a:lnTo>
                  <a:pt x="180665" y="31917"/>
                </a:lnTo>
                <a:lnTo>
                  <a:pt x="159343" y="2124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5114399" y="3574269"/>
            <a:ext cx="429259" cy="2352675"/>
          </a:xfrm>
          <a:custGeom>
            <a:avLst/>
            <a:gdLst/>
            <a:ahLst/>
            <a:cxnLst/>
            <a:rect l="l" t="t" r="r" b="b"/>
            <a:pathLst>
              <a:path w="429260" h="2352675">
                <a:moveTo>
                  <a:pt x="63775" y="2288774"/>
                </a:moveTo>
                <a:lnTo>
                  <a:pt x="0" y="2320645"/>
                </a:lnTo>
                <a:lnTo>
                  <a:pt x="63775" y="2352516"/>
                </a:lnTo>
                <a:lnTo>
                  <a:pt x="63775" y="2331268"/>
                </a:lnTo>
                <a:lnTo>
                  <a:pt x="53193" y="2331268"/>
                </a:lnTo>
                <a:lnTo>
                  <a:pt x="53193" y="2310021"/>
                </a:lnTo>
                <a:lnTo>
                  <a:pt x="63775" y="2310021"/>
                </a:lnTo>
                <a:lnTo>
                  <a:pt x="63775" y="2288774"/>
                </a:lnTo>
                <a:close/>
              </a:path>
              <a:path w="429260" h="2352675">
                <a:moveTo>
                  <a:pt x="63775" y="2310021"/>
                </a:moveTo>
                <a:lnTo>
                  <a:pt x="53193" y="2310021"/>
                </a:lnTo>
                <a:lnTo>
                  <a:pt x="53193" y="2331268"/>
                </a:lnTo>
                <a:lnTo>
                  <a:pt x="63775" y="2331268"/>
                </a:lnTo>
                <a:lnTo>
                  <a:pt x="63775" y="2310021"/>
                </a:lnTo>
                <a:close/>
              </a:path>
              <a:path w="429260" h="2352675">
                <a:moveTo>
                  <a:pt x="386246" y="2310021"/>
                </a:moveTo>
                <a:lnTo>
                  <a:pt x="63775" y="2310021"/>
                </a:lnTo>
                <a:lnTo>
                  <a:pt x="63775" y="2331268"/>
                </a:lnTo>
                <a:lnTo>
                  <a:pt x="407504" y="2331268"/>
                </a:lnTo>
                <a:lnTo>
                  <a:pt x="407504" y="2320645"/>
                </a:lnTo>
                <a:lnTo>
                  <a:pt x="386246" y="2320645"/>
                </a:lnTo>
                <a:lnTo>
                  <a:pt x="386246" y="2310021"/>
                </a:lnTo>
                <a:close/>
              </a:path>
              <a:path w="429260" h="2352675">
                <a:moveTo>
                  <a:pt x="407504" y="53070"/>
                </a:moveTo>
                <a:lnTo>
                  <a:pt x="386246" y="53070"/>
                </a:lnTo>
                <a:lnTo>
                  <a:pt x="386246" y="2320645"/>
                </a:lnTo>
                <a:lnTo>
                  <a:pt x="396828" y="2310021"/>
                </a:lnTo>
                <a:lnTo>
                  <a:pt x="407504" y="2310021"/>
                </a:lnTo>
                <a:lnTo>
                  <a:pt x="407504" y="53070"/>
                </a:lnTo>
                <a:close/>
              </a:path>
              <a:path w="429260" h="2352675">
                <a:moveTo>
                  <a:pt x="407504" y="2310021"/>
                </a:moveTo>
                <a:lnTo>
                  <a:pt x="396828" y="2310021"/>
                </a:lnTo>
                <a:lnTo>
                  <a:pt x="386246" y="2320645"/>
                </a:lnTo>
                <a:lnTo>
                  <a:pt x="407504" y="2320645"/>
                </a:lnTo>
                <a:lnTo>
                  <a:pt x="407504" y="2310021"/>
                </a:lnTo>
                <a:close/>
              </a:path>
              <a:path w="429260" h="2352675">
                <a:moveTo>
                  <a:pt x="396828" y="0"/>
                </a:moveTo>
                <a:lnTo>
                  <a:pt x="364987" y="63741"/>
                </a:lnTo>
                <a:lnTo>
                  <a:pt x="386246" y="63741"/>
                </a:lnTo>
                <a:lnTo>
                  <a:pt x="386246" y="53070"/>
                </a:lnTo>
                <a:lnTo>
                  <a:pt x="423417" y="53070"/>
                </a:lnTo>
                <a:lnTo>
                  <a:pt x="396828" y="0"/>
                </a:lnTo>
                <a:close/>
              </a:path>
              <a:path w="429260" h="2352675">
                <a:moveTo>
                  <a:pt x="423417" y="53070"/>
                </a:moveTo>
                <a:lnTo>
                  <a:pt x="407504" y="53070"/>
                </a:lnTo>
                <a:lnTo>
                  <a:pt x="407504" y="63741"/>
                </a:lnTo>
                <a:lnTo>
                  <a:pt x="428763" y="63741"/>
                </a:lnTo>
                <a:lnTo>
                  <a:pt x="423417" y="530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3835384" y="3570680"/>
            <a:ext cx="372110" cy="2356485"/>
          </a:xfrm>
          <a:custGeom>
            <a:avLst/>
            <a:gdLst/>
            <a:ahLst/>
            <a:cxnLst/>
            <a:rect l="l" t="t" r="r" b="b"/>
            <a:pathLst>
              <a:path w="372110" h="2356485">
                <a:moveTo>
                  <a:pt x="308203" y="2292363"/>
                </a:moveTo>
                <a:lnTo>
                  <a:pt x="308203" y="2356104"/>
                </a:lnTo>
                <a:lnTo>
                  <a:pt x="350720" y="2334857"/>
                </a:lnTo>
                <a:lnTo>
                  <a:pt x="318879" y="2334857"/>
                </a:lnTo>
                <a:lnTo>
                  <a:pt x="318879" y="2313610"/>
                </a:lnTo>
                <a:lnTo>
                  <a:pt x="350720" y="2313610"/>
                </a:lnTo>
                <a:lnTo>
                  <a:pt x="308203" y="2292363"/>
                </a:lnTo>
                <a:close/>
              </a:path>
              <a:path w="372110" h="2356485">
                <a:moveTo>
                  <a:pt x="42517" y="53164"/>
                </a:moveTo>
                <a:lnTo>
                  <a:pt x="21258" y="53164"/>
                </a:lnTo>
                <a:lnTo>
                  <a:pt x="21258" y="2334857"/>
                </a:lnTo>
                <a:lnTo>
                  <a:pt x="308203" y="2334857"/>
                </a:lnTo>
                <a:lnTo>
                  <a:pt x="308203" y="2324233"/>
                </a:lnTo>
                <a:lnTo>
                  <a:pt x="42517" y="2324233"/>
                </a:lnTo>
                <a:lnTo>
                  <a:pt x="31840" y="2313610"/>
                </a:lnTo>
                <a:lnTo>
                  <a:pt x="42517" y="2313610"/>
                </a:lnTo>
                <a:lnTo>
                  <a:pt x="42517" y="53164"/>
                </a:lnTo>
                <a:close/>
              </a:path>
              <a:path w="372110" h="2356485">
                <a:moveTo>
                  <a:pt x="350720" y="2313610"/>
                </a:moveTo>
                <a:lnTo>
                  <a:pt x="318879" y="2313610"/>
                </a:lnTo>
                <a:lnTo>
                  <a:pt x="318879" y="2334857"/>
                </a:lnTo>
                <a:lnTo>
                  <a:pt x="350720" y="2334857"/>
                </a:lnTo>
                <a:lnTo>
                  <a:pt x="371979" y="2324233"/>
                </a:lnTo>
                <a:lnTo>
                  <a:pt x="350720" y="2313610"/>
                </a:lnTo>
                <a:close/>
              </a:path>
              <a:path w="372110" h="2356485">
                <a:moveTo>
                  <a:pt x="42517" y="2313610"/>
                </a:moveTo>
                <a:lnTo>
                  <a:pt x="31840" y="2313610"/>
                </a:lnTo>
                <a:lnTo>
                  <a:pt x="42517" y="2324233"/>
                </a:lnTo>
                <a:lnTo>
                  <a:pt x="42517" y="2313610"/>
                </a:lnTo>
                <a:close/>
              </a:path>
              <a:path w="372110" h="2356485">
                <a:moveTo>
                  <a:pt x="308203" y="2313610"/>
                </a:moveTo>
                <a:lnTo>
                  <a:pt x="42517" y="2313610"/>
                </a:lnTo>
                <a:lnTo>
                  <a:pt x="42517" y="2324233"/>
                </a:lnTo>
                <a:lnTo>
                  <a:pt x="308203" y="2324233"/>
                </a:lnTo>
                <a:lnTo>
                  <a:pt x="308203" y="2313610"/>
                </a:lnTo>
                <a:close/>
              </a:path>
              <a:path w="372110" h="2356485">
                <a:moveTo>
                  <a:pt x="31840" y="0"/>
                </a:moveTo>
                <a:lnTo>
                  <a:pt x="0" y="63741"/>
                </a:lnTo>
                <a:lnTo>
                  <a:pt x="21258" y="63741"/>
                </a:lnTo>
                <a:lnTo>
                  <a:pt x="21258" y="53164"/>
                </a:lnTo>
                <a:lnTo>
                  <a:pt x="58477" y="53164"/>
                </a:lnTo>
                <a:lnTo>
                  <a:pt x="31840" y="0"/>
                </a:lnTo>
                <a:close/>
              </a:path>
              <a:path w="372110" h="2356485">
                <a:moveTo>
                  <a:pt x="58477" y="53164"/>
                </a:moveTo>
                <a:lnTo>
                  <a:pt x="42517" y="53164"/>
                </a:lnTo>
                <a:lnTo>
                  <a:pt x="42517" y="63741"/>
                </a:lnTo>
                <a:lnTo>
                  <a:pt x="63775" y="63741"/>
                </a:lnTo>
                <a:lnTo>
                  <a:pt x="58477" y="5316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4629041" y="5080451"/>
            <a:ext cx="65405" cy="422909"/>
          </a:xfrm>
          <a:custGeom>
            <a:avLst/>
            <a:gdLst/>
            <a:ahLst/>
            <a:cxnLst/>
            <a:rect l="l" t="t" r="r" b="b"/>
            <a:pathLst>
              <a:path w="65404" h="422910">
                <a:moveTo>
                  <a:pt x="21258" y="358839"/>
                </a:moveTo>
                <a:lnTo>
                  <a:pt x="0" y="358839"/>
                </a:lnTo>
                <a:lnTo>
                  <a:pt x="31840" y="422581"/>
                </a:lnTo>
                <a:lnTo>
                  <a:pt x="58477" y="369416"/>
                </a:lnTo>
                <a:lnTo>
                  <a:pt x="21258" y="369416"/>
                </a:lnTo>
                <a:lnTo>
                  <a:pt x="21258" y="358839"/>
                </a:lnTo>
                <a:close/>
              </a:path>
              <a:path w="65404" h="422910">
                <a:moveTo>
                  <a:pt x="22392" y="199439"/>
                </a:moveTo>
                <a:lnTo>
                  <a:pt x="21258" y="199439"/>
                </a:lnTo>
                <a:lnTo>
                  <a:pt x="21258" y="369416"/>
                </a:lnTo>
                <a:lnTo>
                  <a:pt x="42517" y="369416"/>
                </a:lnTo>
                <a:lnTo>
                  <a:pt x="42517" y="220686"/>
                </a:lnTo>
                <a:lnTo>
                  <a:pt x="31840" y="220686"/>
                </a:lnTo>
                <a:lnTo>
                  <a:pt x="42517" y="210110"/>
                </a:lnTo>
                <a:lnTo>
                  <a:pt x="22392" y="210110"/>
                </a:lnTo>
                <a:lnTo>
                  <a:pt x="22392" y="199439"/>
                </a:lnTo>
                <a:close/>
              </a:path>
              <a:path w="65404" h="422910">
                <a:moveTo>
                  <a:pt x="63775" y="358839"/>
                </a:moveTo>
                <a:lnTo>
                  <a:pt x="42517" y="358839"/>
                </a:lnTo>
                <a:lnTo>
                  <a:pt x="42517" y="369416"/>
                </a:lnTo>
                <a:lnTo>
                  <a:pt x="58477" y="369416"/>
                </a:lnTo>
                <a:lnTo>
                  <a:pt x="63775" y="358839"/>
                </a:lnTo>
                <a:close/>
              </a:path>
              <a:path w="65404" h="422910">
                <a:moveTo>
                  <a:pt x="42517" y="210110"/>
                </a:moveTo>
                <a:lnTo>
                  <a:pt x="31840" y="220686"/>
                </a:lnTo>
                <a:lnTo>
                  <a:pt x="42517" y="220686"/>
                </a:lnTo>
                <a:lnTo>
                  <a:pt x="42517" y="210110"/>
                </a:lnTo>
                <a:close/>
              </a:path>
              <a:path w="65404" h="422910">
                <a:moveTo>
                  <a:pt x="43651" y="199439"/>
                </a:moveTo>
                <a:lnTo>
                  <a:pt x="33069" y="199439"/>
                </a:lnTo>
                <a:lnTo>
                  <a:pt x="22392" y="210110"/>
                </a:lnTo>
                <a:lnTo>
                  <a:pt x="42517" y="210110"/>
                </a:lnTo>
                <a:lnTo>
                  <a:pt x="42517" y="220686"/>
                </a:lnTo>
                <a:lnTo>
                  <a:pt x="43651" y="220686"/>
                </a:lnTo>
                <a:lnTo>
                  <a:pt x="43651" y="199439"/>
                </a:lnTo>
                <a:close/>
              </a:path>
              <a:path w="65404" h="422910">
                <a:moveTo>
                  <a:pt x="43651" y="53070"/>
                </a:moveTo>
                <a:lnTo>
                  <a:pt x="22392" y="53070"/>
                </a:lnTo>
                <a:lnTo>
                  <a:pt x="22392" y="210110"/>
                </a:lnTo>
                <a:lnTo>
                  <a:pt x="33069" y="199439"/>
                </a:lnTo>
                <a:lnTo>
                  <a:pt x="43651" y="199439"/>
                </a:lnTo>
                <a:lnTo>
                  <a:pt x="43651" y="53070"/>
                </a:lnTo>
                <a:close/>
              </a:path>
              <a:path w="65404" h="422910">
                <a:moveTo>
                  <a:pt x="33069" y="0"/>
                </a:moveTo>
                <a:lnTo>
                  <a:pt x="1133" y="63741"/>
                </a:lnTo>
                <a:lnTo>
                  <a:pt x="22392" y="63741"/>
                </a:lnTo>
                <a:lnTo>
                  <a:pt x="22392" y="53070"/>
                </a:lnTo>
                <a:lnTo>
                  <a:pt x="59579" y="53070"/>
                </a:lnTo>
                <a:lnTo>
                  <a:pt x="33069" y="0"/>
                </a:lnTo>
                <a:close/>
              </a:path>
              <a:path w="65404" h="422910">
                <a:moveTo>
                  <a:pt x="59579" y="53070"/>
                </a:moveTo>
                <a:lnTo>
                  <a:pt x="43651" y="53070"/>
                </a:lnTo>
                <a:lnTo>
                  <a:pt x="43651" y="63741"/>
                </a:lnTo>
                <a:lnTo>
                  <a:pt x="64909" y="63741"/>
                </a:lnTo>
                <a:lnTo>
                  <a:pt x="59579" y="530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4181380" y="1744658"/>
            <a:ext cx="955506" cy="722401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 txBox="1"/>
          <p:nvPr/>
        </p:nvSpPr>
        <p:spPr>
          <a:xfrm>
            <a:off x="4181380" y="1585304"/>
            <a:ext cx="954405" cy="164465"/>
          </a:xfrm>
          <a:prstGeom prst="rect">
            <a:avLst/>
          </a:prstGeom>
        </p:spPr>
        <p:txBody>
          <a:bodyPr wrap="square" lIns="0" tIns="24765" rIns="0" bIns="0" rtlCol="0" vert="horz">
            <a:spAutoFit/>
          </a:bodyPr>
          <a:lstStyle/>
          <a:p>
            <a:pPr marL="223520">
              <a:lnSpc>
                <a:spcPct val="100000"/>
              </a:lnSpc>
              <a:spcBef>
                <a:spcPts val="195"/>
              </a:spcBef>
            </a:pPr>
            <a:r>
              <a:rPr dirty="0" sz="700" spc="-10" b="1">
                <a:solidFill>
                  <a:srgbClr val="003366"/>
                </a:solidFill>
                <a:latin typeface="Arial"/>
                <a:cs typeface="Arial"/>
              </a:rPr>
              <a:t>Accounting</a:t>
            </a:r>
            <a:endParaRPr sz="700">
              <a:latin typeface="Arial"/>
              <a:cs typeface="Arial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4181380" y="1744658"/>
            <a:ext cx="955506" cy="722401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 txBox="1"/>
          <p:nvPr/>
        </p:nvSpPr>
        <p:spPr>
          <a:xfrm>
            <a:off x="4181380" y="1585304"/>
            <a:ext cx="954405" cy="164465"/>
          </a:xfrm>
          <a:prstGeom prst="rect">
            <a:avLst/>
          </a:prstGeom>
        </p:spPr>
        <p:txBody>
          <a:bodyPr wrap="square" lIns="0" tIns="24765" rIns="0" bIns="0" rtlCol="0" vert="horz">
            <a:spAutoFit/>
          </a:bodyPr>
          <a:lstStyle/>
          <a:p>
            <a:pPr marL="223520">
              <a:lnSpc>
                <a:spcPct val="100000"/>
              </a:lnSpc>
              <a:spcBef>
                <a:spcPts val="195"/>
              </a:spcBef>
            </a:pPr>
            <a:r>
              <a:rPr dirty="0" sz="700" spc="-10" b="1">
                <a:solidFill>
                  <a:srgbClr val="003366"/>
                </a:solidFill>
                <a:latin typeface="Arial"/>
                <a:cs typeface="Arial"/>
              </a:rPr>
              <a:t>HRD &amp;</a:t>
            </a:r>
            <a:r>
              <a:rPr dirty="0" sz="700" spc="-20" b="1">
                <a:solidFill>
                  <a:srgbClr val="003366"/>
                </a:solidFill>
                <a:latin typeface="Arial"/>
                <a:cs typeface="Arial"/>
              </a:rPr>
              <a:t> </a:t>
            </a:r>
            <a:r>
              <a:rPr dirty="0" sz="700" spc="-10" b="1">
                <a:solidFill>
                  <a:srgbClr val="003366"/>
                </a:solidFill>
                <a:latin typeface="Arial"/>
                <a:cs typeface="Arial"/>
              </a:rPr>
              <a:t>Payroll</a:t>
            </a:r>
            <a:endParaRPr sz="700">
              <a:latin typeface="Arial"/>
              <a:cs typeface="Arial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4066867" y="2101137"/>
            <a:ext cx="119380" cy="558800"/>
          </a:xfrm>
          <a:custGeom>
            <a:avLst/>
            <a:gdLst/>
            <a:ahLst/>
            <a:cxnLst/>
            <a:rect l="l" t="t" r="r" b="b"/>
            <a:pathLst>
              <a:path w="119379" h="558800">
                <a:moveTo>
                  <a:pt x="23620" y="501620"/>
                </a:moveTo>
                <a:lnTo>
                  <a:pt x="0" y="501620"/>
                </a:lnTo>
                <a:lnTo>
                  <a:pt x="28344" y="558279"/>
                </a:lnTo>
                <a:lnTo>
                  <a:pt x="49603" y="515785"/>
                </a:lnTo>
                <a:lnTo>
                  <a:pt x="25699" y="515785"/>
                </a:lnTo>
                <a:lnTo>
                  <a:pt x="23620" y="513707"/>
                </a:lnTo>
                <a:lnTo>
                  <a:pt x="23620" y="501620"/>
                </a:lnTo>
                <a:close/>
              </a:path>
              <a:path w="119379" h="558800">
                <a:moveTo>
                  <a:pt x="117158" y="0"/>
                </a:moveTo>
                <a:lnTo>
                  <a:pt x="25699" y="0"/>
                </a:lnTo>
                <a:lnTo>
                  <a:pt x="23620" y="2077"/>
                </a:lnTo>
                <a:lnTo>
                  <a:pt x="23620" y="513707"/>
                </a:lnTo>
                <a:lnTo>
                  <a:pt x="25699" y="515785"/>
                </a:lnTo>
                <a:lnTo>
                  <a:pt x="30895" y="515785"/>
                </a:lnTo>
                <a:lnTo>
                  <a:pt x="33069" y="513707"/>
                </a:lnTo>
                <a:lnTo>
                  <a:pt x="33069" y="9443"/>
                </a:lnTo>
                <a:lnTo>
                  <a:pt x="28344" y="9443"/>
                </a:lnTo>
                <a:lnTo>
                  <a:pt x="33069" y="4721"/>
                </a:lnTo>
                <a:lnTo>
                  <a:pt x="119237" y="4721"/>
                </a:lnTo>
                <a:lnTo>
                  <a:pt x="119237" y="2077"/>
                </a:lnTo>
                <a:lnTo>
                  <a:pt x="117158" y="0"/>
                </a:lnTo>
                <a:close/>
              </a:path>
              <a:path w="119379" h="558800">
                <a:moveTo>
                  <a:pt x="56689" y="501620"/>
                </a:moveTo>
                <a:lnTo>
                  <a:pt x="33069" y="501620"/>
                </a:lnTo>
                <a:lnTo>
                  <a:pt x="33069" y="513707"/>
                </a:lnTo>
                <a:lnTo>
                  <a:pt x="30895" y="515785"/>
                </a:lnTo>
                <a:lnTo>
                  <a:pt x="49603" y="515785"/>
                </a:lnTo>
                <a:lnTo>
                  <a:pt x="56689" y="501620"/>
                </a:lnTo>
                <a:close/>
              </a:path>
              <a:path w="119379" h="558800">
                <a:moveTo>
                  <a:pt x="33069" y="4721"/>
                </a:moveTo>
                <a:lnTo>
                  <a:pt x="28344" y="9443"/>
                </a:lnTo>
                <a:lnTo>
                  <a:pt x="33069" y="9443"/>
                </a:lnTo>
                <a:lnTo>
                  <a:pt x="33069" y="4721"/>
                </a:lnTo>
                <a:close/>
              </a:path>
              <a:path w="119379" h="558800">
                <a:moveTo>
                  <a:pt x="119237" y="4721"/>
                </a:moveTo>
                <a:lnTo>
                  <a:pt x="33069" y="4721"/>
                </a:lnTo>
                <a:lnTo>
                  <a:pt x="33069" y="9443"/>
                </a:lnTo>
                <a:lnTo>
                  <a:pt x="117158" y="9443"/>
                </a:lnTo>
                <a:lnTo>
                  <a:pt x="119237" y="7365"/>
                </a:lnTo>
                <a:lnTo>
                  <a:pt x="119237" y="47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/>
          <p:nvPr/>
        </p:nvSpPr>
        <p:spPr>
          <a:xfrm>
            <a:off x="5132162" y="2101137"/>
            <a:ext cx="125730" cy="577215"/>
          </a:xfrm>
          <a:custGeom>
            <a:avLst/>
            <a:gdLst/>
            <a:ahLst/>
            <a:cxnLst/>
            <a:rect l="l" t="t" r="r" b="b"/>
            <a:pathLst>
              <a:path w="125729" h="577214">
                <a:moveTo>
                  <a:pt x="92120" y="520506"/>
                </a:moveTo>
                <a:lnTo>
                  <a:pt x="68500" y="520506"/>
                </a:lnTo>
                <a:lnTo>
                  <a:pt x="96845" y="577165"/>
                </a:lnTo>
                <a:lnTo>
                  <a:pt x="118103" y="534671"/>
                </a:lnTo>
                <a:lnTo>
                  <a:pt x="94199" y="534671"/>
                </a:lnTo>
                <a:lnTo>
                  <a:pt x="92120" y="532593"/>
                </a:lnTo>
                <a:lnTo>
                  <a:pt x="92120" y="520506"/>
                </a:lnTo>
                <a:close/>
              </a:path>
              <a:path w="125729" h="577214">
                <a:moveTo>
                  <a:pt x="92120" y="4721"/>
                </a:moveTo>
                <a:lnTo>
                  <a:pt x="92120" y="532593"/>
                </a:lnTo>
                <a:lnTo>
                  <a:pt x="94199" y="534671"/>
                </a:lnTo>
                <a:lnTo>
                  <a:pt x="99396" y="534671"/>
                </a:lnTo>
                <a:lnTo>
                  <a:pt x="101569" y="532593"/>
                </a:lnTo>
                <a:lnTo>
                  <a:pt x="101569" y="9443"/>
                </a:lnTo>
                <a:lnTo>
                  <a:pt x="96845" y="9443"/>
                </a:lnTo>
                <a:lnTo>
                  <a:pt x="92120" y="4721"/>
                </a:lnTo>
                <a:close/>
              </a:path>
              <a:path w="125729" h="577214">
                <a:moveTo>
                  <a:pt x="125189" y="520506"/>
                </a:moveTo>
                <a:lnTo>
                  <a:pt x="101569" y="520506"/>
                </a:lnTo>
                <a:lnTo>
                  <a:pt x="101569" y="532593"/>
                </a:lnTo>
                <a:lnTo>
                  <a:pt x="99396" y="534671"/>
                </a:lnTo>
                <a:lnTo>
                  <a:pt x="118103" y="534671"/>
                </a:lnTo>
                <a:lnTo>
                  <a:pt x="125189" y="520506"/>
                </a:lnTo>
                <a:close/>
              </a:path>
              <a:path w="125729" h="577214">
                <a:moveTo>
                  <a:pt x="99396" y="0"/>
                </a:moveTo>
                <a:lnTo>
                  <a:pt x="2078" y="0"/>
                </a:lnTo>
                <a:lnTo>
                  <a:pt x="0" y="2077"/>
                </a:lnTo>
                <a:lnTo>
                  <a:pt x="0" y="7365"/>
                </a:lnTo>
                <a:lnTo>
                  <a:pt x="2078" y="9443"/>
                </a:lnTo>
                <a:lnTo>
                  <a:pt x="92120" y="9443"/>
                </a:lnTo>
                <a:lnTo>
                  <a:pt x="92120" y="4721"/>
                </a:lnTo>
                <a:lnTo>
                  <a:pt x="101569" y="4721"/>
                </a:lnTo>
                <a:lnTo>
                  <a:pt x="101569" y="2077"/>
                </a:lnTo>
                <a:lnTo>
                  <a:pt x="99396" y="0"/>
                </a:lnTo>
                <a:close/>
              </a:path>
              <a:path w="125729" h="577214">
                <a:moveTo>
                  <a:pt x="101569" y="4721"/>
                </a:moveTo>
                <a:lnTo>
                  <a:pt x="92120" y="4721"/>
                </a:lnTo>
                <a:lnTo>
                  <a:pt x="96845" y="9443"/>
                </a:lnTo>
                <a:lnTo>
                  <a:pt x="101569" y="9443"/>
                </a:lnTo>
                <a:lnTo>
                  <a:pt x="101569" y="47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/>
          <p:nvPr/>
        </p:nvSpPr>
        <p:spPr>
          <a:xfrm>
            <a:off x="3466900" y="1918129"/>
            <a:ext cx="719455" cy="2562860"/>
          </a:xfrm>
          <a:custGeom>
            <a:avLst/>
            <a:gdLst/>
            <a:ahLst/>
            <a:cxnLst/>
            <a:rect l="l" t="t" r="r" b="b"/>
            <a:pathLst>
              <a:path w="719454" h="2562860">
                <a:moveTo>
                  <a:pt x="655428" y="2506023"/>
                </a:moveTo>
                <a:lnTo>
                  <a:pt x="655428" y="2562682"/>
                </a:lnTo>
                <a:lnTo>
                  <a:pt x="702669" y="2539075"/>
                </a:lnTo>
                <a:lnTo>
                  <a:pt x="667522" y="2539075"/>
                </a:lnTo>
                <a:lnTo>
                  <a:pt x="669600" y="2536997"/>
                </a:lnTo>
                <a:lnTo>
                  <a:pt x="669600" y="2531709"/>
                </a:lnTo>
                <a:lnTo>
                  <a:pt x="667522" y="2529631"/>
                </a:lnTo>
                <a:lnTo>
                  <a:pt x="702669" y="2529631"/>
                </a:lnTo>
                <a:lnTo>
                  <a:pt x="655428" y="2506023"/>
                </a:lnTo>
                <a:close/>
              </a:path>
              <a:path w="719454" h="2562860">
                <a:moveTo>
                  <a:pt x="717125" y="0"/>
                </a:moveTo>
                <a:lnTo>
                  <a:pt x="2078" y="0"/>
                </a:lnTo>
                <a:lnTo>
                  <a:pt x="0" y="2171"/>
                </a:lnTo>
                <a:lnTo>
                  <a:pt x="0" y="2536997"/>
                </a:lnTo>
                <a:lnTo>
                  <a:pt x="2078" y="2539075"/>
                </a:lnTo>
                <a:lnTo>
                  <a:pt x="655428" y="2539075"/>
                </a:lnTo>
                <a:lnTo>
                  <a:pt x="655428" y="2534353"/>
                </a:lnTo>
                <a:lnTo>
                  <a:pt x="9448" y="2534353"/>
                </a:lnTo>
                <a:lnTo>
                  <a:pt x="4724" y="2529631"/>
                </a:lnTo>
                <a:lnTo>
                  <a:pt x="9448" y="2529631"/>
                </a:lnTo>
                <a:lnTo>
                  <a:pt x="9448" y="9443"/>
                </a:lnTo>
                <a:lnTo>
                  <a:pt x="4724" y="9443"/>
                </a:lnTo>
                <a:lnTo>
                  <a:pt x="9448" y="4721"/>
                </a:lnTo>
                <a:lnTo>
                  <a:pt x="719204" y="4721"/>
                </a:lnTo>
                <a:lnTo>
                  <a:pt x="719204" y="2171"/>
                </a:lnTo>
                <a:lnTo>
                  <a:pt x="717125" y="0"/>
                </a:lnTo>
                <a:close/>
              </a:path>
              <a:path w="719454" h="2562860">
                <a:moveTo>
                  <a:pt x="702669" y="2529631"/>
                </a:moveTo>
                <a:lnTo>
                  <a:pt x="667522" y="2529631"/>
                </a:lnTo>
                <a:lnTo>
                  <a:pt x="669600" y="2531709"/>
                </a:lnTo>
                <a:lnTo>
                  <a:pt x="669600" y="2536997"/>
                </a:lnTo>
                <a:lnTo>
                  <a:pt x="667522" y="2539075"/>
                </a:lnTo>
                <a:lnTo>
                  <a:pt x="702669" y="2539075"/>
                </a:lnTo>
                <a:lnTo>
                  <a:pt x="712118" y="2534353"/>
                </a:lnTo>
                <a:lnTo>
                  <a:pt x="702669" y="2529631"/>
                </a:lnTo>
                <a:close/>
              </a:path>
              <a:path w="719454" h="2562860">
                <a:moveTo>
                  <a:pt x="9448" y="2529631"/>
                </a:moveTo>
                <a:lnTo>
                  <a:pt x="4724" y="2529631"/>
                </a:lnTo>
                <a:lnTo>
                  <a:pt x="9448" y="2534353"/>
                </a:lnTo>
                <a:lnTo>
                  <a:pt x="9448" y="2529631"/>
                </a:lnTo>
                <a:close/>
              </a:path>
              <a:path w="719454" h="2562860">
                <a:moveTo>
                  <a:pt x="655428" y="2529631"/>
                </a:moveTo>
                <a:lnTo>
                  <a:pt x="9448" y="2529631"/>
                </a:lnTo>
                <a:lnTo>
                  <a:pt x="9448" y="2534353"/>
                </a:lnTo>
                <a:lnTo>
                  <a:pt x="655428" y="2534353"/>
                </a:lnTo>
                <a:lnTo>
                  <a:pt x="655428" y="2529631"/>
                </a:lnTo>
                <a:close/>
              </a:path>
              <a:path w="719454" h="2562860">
                <a:moveTo>
                  <a:pt x="9448" y="4721"/>
                </a:moveTo>
                <a:lnTo>
                  <a:pt x="4724" y="9443"/>
                </a:lnTo>
                <a:lnTo>
                  <a:pt x="9448" y="9443"/>
                </a:lnTo>
                <a:lnTo>
                  <a:pt x="9448" y="4721"/>
                </a:lnTo>
                <a:close/>
              </a:path>
              <a:path w="719454" h="2562860">
                <a:moveTo>
                  <a:pt x="719204" y="4721"/>
                </a:moveTo>
                <a:lnTo>
                  <a:pt x="9448" y="4721"/>
                </a:lnTo>
                <a:lnTo>
                  <a:pt x="9448" y="9443"/>
                </a:lnTo>
                <a:lnTo>
                  <a:pt x="717125" y="9443"/>
                </a:lnTo>
                <a:lnTo>
                  <a:pt x="719204" y="7365"/>
                </a:lnTo>
                <a:lnTo>
                  <a:pt x="719204" y="47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/>
          <p:nvPr/>
        </p:nvSpPr>
        <p:spPr>
          <a:xfrm>
            <a:off x="5138020" y="1918129"/>
            <a:ext cx="715010" cy="2562860"/>
          </a:xfrm>
          <a:custGeom>
            <a:avLst/>
            <a:gdLst/>
            <a:ahLst/>
            <a:cxnLst/>
            <a:rect l="l" t="t" r="r" b="b"/>
            <a:pathLst>
              <a:path w="715010" h="2562860">
                <a:moveTo>
                  <a:pt x="69728" y="2506023"/>
                </a:moveTo>
                <a:lnTo>
                  <a:pt x="13038" y="2534353"/>
                </a:lnTo>
                <a:lnTo>
                  <a:pt x="69728" y="2562682"/>
                </a:lnTo>
                <a:lnTo>
                  <a:pt x="69728" y="2539075"/>
                </a:lnTo>
                <a:lnTo>
                  <a:pt x="57634" y="2539075"/>
                </a:lnTo>
                <a:lnTo>
                  <a:pt x="55555" y="2536997"/>
                </a:lnTo>
                <a:lnTo>
                  <a:pt x="55555" y="2531709"/>
                </a:lnTo>
                <a:lnTo>
                  <a:pt x="57634" y="2529631"/>
                </a:lnTo>
                <a:lnTo>
                  <a:pt x="69728" y="2529631"/>
                </a:lnTo>
                <a:lnTo>
                  <a:pt x="69728" y="2506023"/>
                </a:lnTo>
                <a:close/>
              </a:path>
              <a:path w="715010" h="2562860">
                <a:moveTo>
                  <a:pt x="69728" y="2529631"/>
                </a:moveTo>
                <a:lnTo>
                  <a:pt x="57634" y="2529631"/>
                </a:lnTo>
                <a:lnTo>
                  <a:pt x="55555" y="2531709"/>
                </a:lnTo>
                <a:lnTo>
                  <a:pt x="55555" y="2536997"/>
                </a:lnTo>
                <a:lnTo>
                  <a:pt x="57634" y="2539075"/>
                </a:lnTo>
                <a:lnTo>
                  <a:pt x="69728" y="2539075"/>
                </a:lnTo>
                <a:lnTo>
                  <a:pt x="69728" y="2529631"/>
                </a:lnTo>
                <a:close/>
              </a:path>
              <a:path w="715010" h="2562860">
                <a:moveTo>
                  <a:pt x="705126" y="2529631"/>
                </a:moveTo>
                <a:lnTo>
                  <a:pt x="69728" y="2529631"/>
                </a:lnTo>
                <a:lnTo>
                  <a:pt x="69728" y="2539075"/>
                </a:lnTo>
                <a:lnTo>
                  <a:pt x="712401" y="2539075"/>
                </a:lnTo>
                <a:lnTo>
                  <a:pt x="714574" y="2536997"/>
                </a:lnTo>
                <a:lnTo>
                  <a:pt x="714574" y="2534353"/>
                </a:lnTo>
                <a:lnTo>
                  <a:pt x="705126" y="2534353"/>
                </a:lnTo>
                <a:lnTo>
                  <a:pt x="705126" y="2529631"/>
                </a:lnTo>
                <a:close/>
              </a:path>
              <a:path w="715010" h="2562860">
                <a:moveTo>
                  <a:pt x="705126" y="4721"/>
                </a:moveTo>
                <a:lnTo>
                  <a:pt x="705126" y="2534353"/>
                </a:lnTo>
                <a:lnTo>
                  <a:pt x="709850" y="2529631"/>
                </a:lnTo>
                <a:lnTo>
                  <a:pt x="714574" y="2529631"/>
                </a:lnTo>
                <a:lnTo>
                  <a:pt x="714574" y="9443"/>
                </a:lnTo>
                <a:lnTo>
                  <a:pt x="709850" y="9443"/>
                </a:lnTo>
                <a:lnTo>
                  <a:pt x="705126" y="4721"/>
                </a:lnTo>
                <a:close/>
              </a:path>
              <a:path w="715010" h="2562860">
                <a:moveTo>
                  <a:pt x="714574" y="2529631"/>
                </a:moveTo>
                <a:lnTo>
                  <a:pt x="709850" y="2529631"/>
                </a:lnTo>
                <a:lnTo>
                  <a:pt x="705126" y="2534353"/>
                </a:lnTo>
                <a:lnTo>
                  <a:pt x="714574" y="2534353"/>
                </a:lnTo>
                <a:lnTo>
                  <a:pt x="714574" y="2529631"/>
                </a:lnTo>
                <a:close/>
              </a:path>
              <a:path w="715010" h="2562860">
                <a:moveTo>
                  <a:pt x="712401" y="0"/>
                </a:moveTo>
                <a:lnTo>
                  <a:pt x="2078" y="0"/>
                </a:lnTo>
                <a:lnTo>
                  <a:pt x="0" y="2171"/>
                </a:lnTo>
                <a:lnTo>
                  <a:pt x="0" y="7365"/>
                </a:lnTo>
                <a:lnTo>
                  <a:pt x="2078" y="9443"/>
                </a:lnTo>
                <a:lnTo>
                  <a:pt x="705126" y="9443"/>
                </a:lnTo>
                <a:lnTo>
                  <a:pt x="705126" y="4721"/>
                </a:lnTo>
                <a:lnTo>
                  <a:pt x="714574" y="4721"/>
                </a:lnTo>
                <a:lnTo>
                  <a:pt x="714574" y="2171"/>
                </a:lnTo>
                <a:lnTo>
                  <a:pt x="712401" y="0"/>
                </a:lnTo>
                <a:close/>
              </a:path>
              <a:path w="715010" h="2562860">
                <a:moveTo>
                  <a:pt x="714574" y="4721"/>
                </a:moveTo>
                <a:lnTo>
                  <a:pt x="705126" y="4721"/>
                </a:lnTo>
                <a:lnTo>
                  <a:pt x="709850" y="9443"/>
                </a:lnTo>
                <a:lnTo>
                  <a:pt x="714574" y="9443"/>
                </a:lnTo>
                <a:lnTo>
                  <a:pt x="714574" y="47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2" name="object 52"/>
          <p:cNvSpPr/>
          <p:nvPr/>
        </p:nvSpPr>
        <p:spPr>
          <a:xfrm>
            <a:off x="5114399" y="2031446"/>
            <a:ext cx="1062990" cy="3822700"/>
          </a:xfrm>
          <a:custGeom>
            <a:avLst/>
            <a:gdLst/>
            <a:ahLst/>
            <a:cxnLst/>
            <a:rect l="l" t="t" r="r" b="b"/>
            <a:pathLst>
              <a:path w="1062989" h="3822700">
                <a:moveTo>
                  <a:pt x="56689" y="3765495"/>
                </a:moveTo>
                <a:lnTo>
                  <a:pt x="0" y="3793824"/>
                </a:lnTo>
                <a:lnTo>
                  <a:pt x="56689" y="3822154"/>
                </a:lnTo>
                <a:lnTo>
                  <a:pt x="56689" y="3798546"/>
                </a:lnTo>
                <a:lnTo>
                  <a:pt x="44595" y="3798546"/>
                </a:lnTo>
                <a:lnTo>
                  <a:pt x="42517" y="3796430"/>
                </a:lnTo>
                <a:lnTo>
                  <a:pt x="42517" y="3791218"/>
                </a:lnTo>
                <a:lnTo>
                  <a:pt x="44595" y="3789102"/>
                </a:lnTo>
                <a:lnTo>
                  <a:pt x="56689" y="3789102"/>
                </a:lnTo>
                <a:lnTo>
                  <a:pt x="56689" y="3765495"/>
                </a:lnTo>
                <a:close/>
              </a:path>
              <a:path w="1062989" h="3822700">
                <a:moveTo>
                  <a:pt x="56689" y="3789102"/>
                </a:moveTo>
                <a:lnTo>
                  <a:pt x="44595" y="3789102"/>
                </a:lnTo>
                <a:lnTo>
                  <a:pt x="42517" y="3791218"/>
                </a:lnTo>
                <a:lnTo>
                  <a:pt x="42517" y="3796430"/>
                </a:lnTo>
                <a:lnTo>
                  <a:pt x="44595" y="3798546"/>
                </a:lnTo>
                <a:lnTo>
                  <a:pt x="56689" y="3798546"/>
                </a:lnTo>
                <a:lnTo>
                  <a:pt x="56689" y="3789102"/>
                </a:lnTo>
                <a:close/>
              </a:path>
              <a:path w="1062989" h="3822700">
                <a:moveTo>
                  <a:pt x="1053484" y="3789102"/>
                </a:moveTo>
                <a:lnTo>
                  <a:pt x="56689" y="3789102"/>
                </a:lnTo>
                <a:lnTo>
                  <a:pt x="56689" y="3798546"/>
                </a:lnTo>
                <a:lnTo>
                  <a:pt x="1060854" y="3798546"/>
                </a:lnTo>
                <a:lnTo>
                  <a:pt x="1062933" y="3796430"/>
                </a:lnTo>
                <a:lnTo>
                  <a:pt x="1062933" y="3793824"/>
                </a:lnTo>
                <a:lnTo>
                  <a:pt x="1053484" y="3793824"/>
                </a:lnTo>
                <a:lnTo>
                  <a:pt x="1053484" y="3789102"/>
                </a:lnTo>
                <a:close/>
              </a:path>
              <a:path w="1062989" h="3822700">
                <a:moveTo>
                  <a:pt x="1053484" y="4721"/>
                </a:moveTo>
                <a:lnTo>
                  <a:pt x="1053484" y="3793824"/>
                </a:lnTo>
                <a:lnTo>
                  <a:pt x="1058209" y="3789102"/>
                </a:lnTo>
                <a:lnTo>
                  <a:pt x="1062933" y="3789102"/>
                </a:lnTo>
                <a:lnTo>
                  <a:pt x="1062933" y="9443"/>
                </a:lnTo>
                <a:lnTo>
                  <a:pt x="1058209" y="9443"/>
                </a:lnTo>
                <a:lnTo>
                  <a:pt x="1053484" y="4721"/>
                </a:lnTo>
                <a:close/>
              </a:path>
              <a:path w="1062989" h="3822700">
                <a:moveTo>
                  <a:pt x="1062933" y="3789102"/>
                </a:moveTo>
                <a:lnTo>
                  <a:pt x="1058209" y="3789102"/>
                </a:lnTo>
                <a:lnTo>
                  <a:pt x="1053484" y="3793824"/>
                </a:lnTo>
                <a:lnTo>
                  <a:pt x="1062933" y="3793824"/>
                </a:lnTo>
                <a:lnTo>
                  <a:pt x="1062933" y="3789102"/>
                </a:lnTo>
                <a:close/>
              </a:path>
              <a:path w="1062989" h="3822700">
                <a:moveTo>
                  <a:pt x="1060854" y="0"/>
                </a:moveTo>
                <a:lnTo>
                  <a:pt x="19841" y="0"/>
                </a:lnTo>
                <a:lnTo>
                  <a:pt x="17762" y="2171"/>
                </a:lnTo>
                <a:lnTo>
                  <a:pt x="17762" y="7365"/>
                </a:lnTo>
                <a:lnTo>
                  <a:pt x="19841" y="9443"/>
                </a:lnTo>
                <a:lnTo>
                  <a:pt x="1053484" y="9443"/>
                </a:lnTo>
                <a:lnTo>
                  <a:pt x="1053484" y="4721"/>
                </a:lnTo>
                <a:lnTo>
                  <a:pt x="1062933" y="4721"/>
                </a:lnTo>
                <a:lnTo>
                  <a:pt x="1062933" y="2171"/>
                </a:lnTo>
                <a:lnTo>
                  <a:pt x="1060854" y="0"/>
                </a:lnTo>
                <a:close/>
              </a:path>
              <a:path w="1062989" h="3822700">
                <a:moveTo>
                  <a:pt x="1062933" y="4721"/>
                </a:moveTo>
                <a:lnTo>
                  <a:pt x="1053484" y="4721"/>
                </a:lnTo>
                <a:lnTo>
                  <a:pt x="1058209" y="9443"/>
                </a:lnTo>
                <a:lnTo>
                  <a:pt x="1062933" y="9443"/>
                </a:lnTo>
                <a:lnTo>
                  <a:pt x="1062933" y="47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/>
          <p:nvPr/>
        </p:nvSpPr>
        <p:spPr>
          <a:xfrm>
            <a:off x="3615130" y="2662363"/>
            <a:ext cx="954405" cy="163830"/>
          </a:xfrm>
          <a:custGeom>
            <a:avLst/>
            <a:gdLst/>
            <a:ahLst/>
            <a:cxnLst/>
            <a:rect l="l" t="t" r="r" b="b"/>
            <a:pathLst>
              <a:path w="954404" h="163830">
                <a:moveTo>
                  <a:pt x="0" y="163718"/>
                </a:moveTo>
                <a:lnTo>
                  <a:pt x="954005" y="163718"/>
                </a:lnTo>
                <a:lnTo>
                  <a:pt x="954005" y="0"/>
                </a:lnTo>
                <a:lnTo>
                  <a:pt x="0" y="0"/>
                </a:lnTo>
                <a:lnTo>
                  <a:pt x="0" y="163718"/>
                </a:lnTo>
                <a:close/>
              </a:path>
            </a:pathLst>
          </a:custGeom>
          <a:ln w="4961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" name="object 54"/>
          <p:cNvSpPr txBox="1"/>
          <p:nvPr/>
        </p:nvSpPr>
        <p:spPr>
          <a:xfrm>
            <a:off x="3615130" y="2662363"/>
            <a:ext cx="954405" cy="163830"/>
          </a:xfrm>
          <a:prstGeom prst="rect">
            <a:avLst/>
          </a:prstGeom>
        </p:spPr>
        <p:txBody>
          <a:bodyPr wrap="square" lIns="0" tIns="26670" rIns="0" bIns="0" rtlCol="0" vert="horz">
            <a:spAutoFit/>
          </a:bodyPr>
          <a:lstStyle/>
          <a:p>
            <a:pPr marL="227329">
              <a:lnSpc>
                <a:spcPct val="100000"/>
              </a:lnSpc>
              <a:spcBef>
                <a:spcPts val="210"/>
              </a:spcBef>
            </a:pPr>
            <a:r>
              <a:rPr dirty="0" sz="700" spc="15" b="1">
                <a:solidFill>
                  <a:srgbClr val="003366"/>
                </a:solidFill>
                <a:latin typeface="Arial"/>
                <a:cs typeface="Arial"/>
              </a:rPr>
              <a:t>Sales</a:t>
            </a:r>
            <a:r>
              <a:rPr dirty="0" sz="700" spc="-85" b="1">
                <a:solidFill>
                  <a:srgbClr val="003366"/>
                </a:solidFill>
                <a:latin typeface="Arial"/>
                <a:cs typeface="Arial"/>
              </a:rPr>
              <a:t> </a:t>
            </a: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Dept.</a:t>
            </a:r>
            <a:endParaRPr sz="700">
              <a:latin typeface="Arial"/>
              <a:cs typeface="Arial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3620927" y="2831871"/>
            <a:ext cx="948241" cy="731737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6" name="object 56"/>
          <p:cNvSpPr/>
          <p:nvPr/>
        </p:nvSpPr>
        <p:spPr>
          <a:xfrm>
            <a:off x="3615130" y="2662363"/>
            <a:ext cx="954405" cy="163830"/>
          </a:xfrm>
          <a:custGeom>
            <a:avLst/>
            <a:gdLst/>
            <a:ahLst/>
            <a:cxnLst/>
            <a:rect l="l" t="t" r="r" b="b"/>
            <a:pathLst>
              <a:path w="954404" h="163830">
                <a:moveTo>
                  <a:pt x="0" y="163718"/>
                </a:moveTo>
                <a:lnTo>
                  <a:pt x="954005" y="163718"/>
                </a:lnTo>
                <a:lnTo>
                  <a:pt x="954005" y="0"/>
                </a:lnTo>
                <a:lnTo>
                  <a:pt x="0" y="0"/>
                </a:lnTo>
                <a:lnTo>
                  <a:pt x="0" y="163718"/>
                </a:lnTo>
                <a:close/>
              </a:path>
            </a:pathLst>
          </a:custGeom>
          <a:ln w="4961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" name="object 57"/>
          <p:cNvSpPr txBox="1"/>
          <p:nvPr/>
        </p:nvSpPr>
        <p:spPr>
          <a:xfrm>
            <a:off x="3615130" y="2662363"/>
            <a:ext cx="954405" cy="163830"/>
          </a:xfrm>
          <a:prstGeom prst="rect">
            <a:avLst/>
          </a:prstGeom>
        </p:spPr>
        <p:txBody>
          <a:bodyPr wrap="square" lIns="0" tIns="26670" rIns="0" bIns="0" rtlCol="0" vert="horz">
            <a:spAutoFit/>
          </a:bodyPr>
          <a:lstStyle/>
          <a:p>
            <a:pPr marL="227329">
              <a:lnSpc>
                <a:spcPct val="100000"/>
              </a:lnSpc>
              <a:spcBef>
                <a:spcPts val="210"/>
              </a:spcBef>
            </a:pPr>
            <a:r>
              <a:rPr dirty="0" sz="700" spc="15" b="1">
                <a:solidFill>
                  <a:srgbClr val="003366"/>
                </a:solidFill>
                <a:latin typeface="Arial"/>
                <a:cs typeface="Arial"/>
              </a:rPr>
              <a:t>Sales</a:t>
            </a:r>
            <a:r>
              <a:rPr dirty="0" sz="700" spc="-85" b="1">
                <a:solidFill>
                  <a:srgbClr val="003366"/>
                </a:solidFill>
                <a:latin typeface="Arial"/>
                <a:cs typeface="Arial"/>
              </a:rPr>
              <a:t> </a:t>
            </a: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Dept.</a:t>
            </a:r>
            <a:endParaRPr sz="700">
              <a:latin typeface="Arial"/>
              <a:cs typeface="Arial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4748926" y="2840225"/>
            <a:ext cx="954005" cy="727085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/>
          <p:nvPr/>
        </p:nvSpPr>
        <p:spPr>
          <a:xfrm>
            <a:off x="4748926" y="2681381"/>
            <a:ext cx="954405" cy="163830"/>
          </a:xfrm>
          <a:custGeom>
            <a:avLst/>
            <a:gdLst/>
            <a:ahLst/>
            <a:cxnLst/>
            <a:rect l="l" t="t" r="r" b="b"/>
            <a:pathLst>
              <a:path w="954404" h="163830">
                <a:moveTo>
                  <a:pt x="0" y="163787"/>
                </a:moveTo>
                <a:lnTo>
                  <a:pt x="954005" y="163787"/>
                </a:lnTo>
                <a:lnTo>
                  <a:pt x="954005" y="0"/>
                </a:lnTo>
                <a:lnTo>
                  <a:pt x="0" y="0"/>
                </a:lnTo>
                <a:lnTo>
                  <a:pt x="0" y="163787"/>
                </a:lnTo>
                <a:close/>
              </a:path>
            </a:pathLst>
          </a:custGeom>
          <a:ln w="4963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" name="object 60"/>
          <p:cNvSpPr txBox="1"/>
          <p:nvPr/>
        </p:nvSpPr>
        <p:spPr>
          <a:xfrm>
            <a:off x="4748926" y="2681381"/>
            <a:ext cx="954405" cy="163830"/>
          </a:xfrm>
          <a:prstGeom prst="rect">
            <a:avLst/>
          </a:prstGeom>
        </p:spPr>
        <p:txBody>
          <a:bodyPr wrap="square" lIns="0" tIns="26670" rIns="0" bIns="0" rtlCol="0" vert="horz">
            <a:spAutoFit/>
          </a:bodyPr>
          <a:lstStyle/>
          <a:p>
            <a:pPr marL="96520">
              <a:lnSpc>
                <a:spcPct val="100000"/>
              </a:lnSpc>
              <a:spcBef>
                <a:spcPts val="210"/>
              </a:spcBef>
            </a:pP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Purchasing</a:t>
            </a:r>
            <a:r>
              <a:rPr dirty="0" sz="700" spc="-50" b="1">
                <a:solidFill>
                  <a:srgbClr val="003366"/>
                </a:solidFill>
                <a:latin typeface="Arial"/>
                <a:cs typeface="Arial"/>
              </a:rPr>
              <a:t> </a:t>
            </a: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Dept.</a:t>
            </a:r>
            <a:endParaRPr sz="700">
              <a:latin typeface="Arial"/>
              <a:cs typeface="Arial"/>
            </a:endParaRPr>
          </a:p>
        </p:txBody>
      </p:sp>
      <p:sp>
        <p:nvSpPr>
          <p:cNvPr id="61" name="object 61"/>
          <p:cNvSpPr/>
          <p:nvPr/>
        </p:nvSpPr>
        <p:spPr>
          <a:xfrm>
            <a:off x="4748926" y="2840225"/>
            <a:ext cx="954005" cy="727085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2" name="object 62"/>
          <p:cNvSpPr/>
          <p:nvPr/>
        </p:nvSpPr>
        <p:spPr>
          <a:xfrm>
            <a:off x="4748926" y="2681381"/>
            <a:ext cx="954405" cy="163830"/>
          </a:xfrm>
          <a:custGeom>
            <a:avLst/>
            <a:gdLst/>
            <a:ahLst/>
            <a:cxnLst/>
            <a:rect l="l" t="t" r="r" b="b"/>
            <a:pathLst>
              <a:path w="954404" h="163830">
                <a:moveTo>
                  <a:pt x="0" y="163787"/>
                </a:moveTo>
                <a:lnTo>
                  <a:pt x="954005" y="163787"/>
                </a:lnTo>
                <a:lnTo>
                  <a:pt x="954005" y="0"/>
                </a:lnTo>
                <a:lnTo>
                  <a:pt x="0" y="0"/>
                </a:lnTo>
                <a:lnTo>
                  <a:pt x="0" y="163787"/>
                </a:lnTo>
                <a:close/>
              </a:path>
            </a:pathLst>
          </a:custGeom>
          <a:ln w="4963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" name="object 63"/>
          <p:cNvSpPr txBox="1"/>
          <p:nvPr/>
        </p:nvSpPr>
        <p:spPr>
          <a:xfrm>
            <a:off x="4748926" y="2681381"/>
            <a:ext cx="954405" cy="163830"/>
          </a:xfrm>
          <a:prstGeom prst="rect">
            <a:avLst/>
          </a:prstGeom>
        </p:spPr>
        <p:txBody>
          <a:bodyPr wrap="square" lIns="0" tIns="26670" rIns="0" bIns="0" rtlCol="0" vert="horz">
            <a:spAutoFit/>
          </a:bodyPr>
          <a:lstStyle/>
          <a:p>
            <a:pPr marL="96520">
              <a:lnSpc>
                <a:spcPct val="100000"/>
              </a:lnSpc>
              <a:spcBef>
                <a:spcPts val="210"/>
              </a:spcBef>
            </a:pP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Purchasing</a:t>
            </a:r>
            <a:r>
              <a:rPr dirty="0" sz="700" spc="-50" b="1">
                <a:solidFill>
                  <a:srgbClr val="003366"/>
                </a:solidFill>
                <a:latin typeface="Arial"/>
                <a:cs typeface="Arial"/>
              </a:rPr>
              <a:t> </a:t>
            </a: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Dept.</a:t>
            </a:r>
            <a:endParaRPr sz="700">
              <a:latin typeface="Arial"/>
              <a:cs typeface="Arial"/>
            </a:endParaRPr>
          </a:p>
        </p:txBody>
      </p:sp>
      <p:sp>
        <p:nvSpPr>
          <p:cNvPr id="64" name="object 64"/>
          <p:cNvSpPr/>
          <p:nvPr/>
        </p:nvSpPr>
        <p:spPr>
          <a:xfrm>
            <a:off x="4182057" y="4351010"/>
            <a:ext cx="954005" cy="722271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5" name="object 65"/>
          <p:cNvSpPr/>
          <p:nvPr/>
        </p:nvSpPr>
        <p:spPr>
          <a:xfrm>
            <a:off x="4182057" y="4192145"/>
            <a:ext cx="954405" cy="163830"/>
          </a:xfrm>
          <a:custGeom>
            <a:avLst/>
            <a:gdLst/>
            <a:ahLst/>
            <a:cxnLst/>
            <a:rect l="l" t="t" r="r" b="b"/>
            <a:pathLst>
              <a:path w="954404" h="163829">
                <a:moveTo>
                  <a:pt x="0" y="163821"/>
                </a:moveTo>
                <a:lnTo>
                  <a:pt x="954005" y="163821"/>
                </a:lnTo>
                <a:lnTo>
                  <a:pt x="954005" y="0"/>
                </a:lnTo>
                <a:lnTo>
                  <a:pt x="0" y="0"/>
                </a:lnTo>
                <a:lnTo>
                  <a:pt x="0" y="163821"/>
                </a:lnTo>
                <a:close/>
              </a:path>
            </a:pathLst>
          </a:custGeom>
          <a:ln w="4964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" name="object 66"/>
          <p:cNvSpPr txBox="1"/>
          <p:nvPr/>
        </p:nvSpPr>
        <p:spPr>
          <a:xfrm>
            <a:off x="4182057" y="4192145"/>
            <a:ext cx="954405" cy="163830"/>
          </a:xfrm>
          <a:prstGeom prst="rect">
            <a:avLst/>
          </a:prstGeom>
        </p:spPr>
        <p:txBody>
          <a:bodyPr wrap="square" lIns="0" tIns="26670" rIns="0" bIns="0" rtlCol="0" vert="horz">
            <a:spAutoFit/>
          </a:bodyPr>
          <a:lstStyle/>
          <a:p>
            <a:pPr marL="223520">
              <a:lnSpc>
                <a:spcPct val="100000"/>
              </a:lnSpc>
              <a:spcBef>
                <a:spcPts val="210"/>
              </a:spcBef>
            </a:pP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Accounting</a:t>
            </a:r>
            <a:endParaRPr sz="700">
              <a:latin typeface="Arial"/>
              <a:cs typeface="Arial"/>
            </a:endParaRPr>
          </a:p>
        </p:txBody>
      </p:sp>
      <p:sp>
        <p:nvSpPr>
          <p:cNvPr id="67" name="object 67"/>
          <p:cNvSpPr/>
          <p:nvPr/>
        </p:nvSpPr>
        <p:spPr>
          <a:xfrm>
            <a:off x="4182057" y="4351010"/>
            <a:ext cx="954005" cy="722271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8" name="object 68"/>
          <p:cNvSpPr/>
          <p:nvPr/>
        </p:nvSpPr>
        <p:spPr>
          <a:xfrm>
            <a:off x="4182057" y="4192145"/>
            <a:ext cx="954405" cy="163830"/>
          </a:xfrm>
          <a:custGeom>
            <a:avLst/>
            <a:gdLst/>
            <a:ahLst/>
            <a:cxnLst/>
            <a:rect l="l" t="t" r="r" b="b"/>
            <a:pathLst>
              <a:path w="954404" h="163829">
                <a:moveTo>
                  <a:pt x="0" y="163821"/>
                </a:moveTo>
                <a:lnTo>
                  <a:pt x="954005" y="163821"/>
                </a:lnTo>
                <a:lnTo>
                  <a:pt x="954005" y="0"/>
                </a:lnTo>
                <a:lnTo>
                  <a:pt x="0" y="0"/>
                </a:lnTo>
                <a:lnTo>
                  <a:pt x="0" y="163821"/>
                </a:lnTo>
                <a:close/>
              </a:path>
            </a:pathLst>
          </a:custGeom>
          <a:ln w="4964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" name="object 69"/>
          <p:cNvSpPr txBox="1"/>
          <p:nvPr/>
        </p:nvSpPr>
        <p:spPr>
          <a:xfrm>
            <a:off x="4182057" y="4192145"/>
            <a:ext cx="954405" cy="163830"/>
          </a:xfrm>
          <a:prstGeom prst="rect">
            <a:avLst/>
          </a:prstGeom>
        </p:spPr>
        <p:txBody>
          <a:bodyPr wrap="square" lIns="0" tIns="26670" rIns="0" bIns="0" rtlCol="0" vert="horz">
            <a:spAutoFit/>
          </a:bodyPr>
          <a:lstStyle/>
          <a:p>
            <a:pPr marL="223520">
              <a:lnSpc>
                <a:spcPct val="100000"/>
              </a:lnSpc>
              <a:spcBef>
                <a:spcPts val="210"/>
              </a:spcBef>
            </a:pP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Accounting</a:t>
            </a:r>
            <a:endParaRPr sz="700">
              <a:latin typeface="Arial"/>
              <a:cs typeface="Aria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6624266" y="2681166"/>
            <a:ext cx="947419" cy="163195"/>
          </a:xfrm>
          <a:prstGeom prst="rect">
            <a:avLst/>
          </a:prstGeom>
        </p:spPr>
        <p:txBody>
          <a:bodyPr wrap="square" lIns="0" tIns="26034" rIns="0" bIns="0" rtlCol="0" vert="horz">
            <a:spAutoFit/>
          </a:bodyPr>
          <a:lstStyle/>
          <a:p>
            <a:pPr marL="289560">
              <a:lnSpc>
                <a:spcPct val="100000"/>
              </a:lnSpc>
              <a:spcBef>
                <a:spcPts val="204"/>
              </a:spcBef>
            </a:pP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Supplier</a:t>
            </a:r>
            <a:endParaRPr sz="700">
              <a:latin typeface="Arial"/>
              <a:cs typeface="Arial"/>
            </a:endParaRPr>
          </a:p>
        </p:txBody>
      </p:sp>
      <p:sp>
        <p:nvSpPr>
          <p:cNvPr id="71" name="object 71"/>
          <p:cNvSpPr/>
          <p:nvPr/>
        </p:nvSpPr>
        <p:spPr>
          <a:xfrm>
            <a:off x="6624266" y="2843944"/>
            <a:ext cx="947210" cy="722515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2" name="object 72"/>
          <p:cNvSpPr txBox="1"/>
          <p:nvPr/>
        </p:nvSpPr>
        <p:spPr>
          <a:xfrm>
            <a:off x="6624266" y="2681166"/>
            <a:ext cx="947419" cy="163195"/>
          </a:xfrm>
          <a:prstGeom prst="rect">
            <a:avLst/>
          </a:prstGeom>
        </p:spPr>
        <p:txBody>
          <a:bodyPr wrap="square" lIns="0" tIns="26034" rIns="0" bIns="0" rtlCol="0" vert="horz">
            <a:spAutoFit/>
          </a:bodyPr>
          <a:lstStyle/>
          <a:p>
            <a:pPr marL="289560">
              <a:lnSpc>
                <a:spcPct val="100000"/>
              </a:lnSpc>
              <a:spcBef>
                <a:spcPts val="204"/>
              </a:spcBef>
            </a:pP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Supplier</a:t>
            </a:r>
            <a:endParaRPr sz="700">
              <a:latin typeface="Arial"/>
              <a:cs typeface="Arial"/>
            </a:endParaRPr>
          </a:p>
        </p:txBody>
      </p:sp>
      <p:sp>
        <p:nvSpPr>
          <p:cNvPr id="73" name="object 73"/>
          <p:cNvSpPr/>
          <p:nvPr/>
        </p:nvSpPr>
        <p:spPr>
          <a:xfrm>
            <a:off x="1637631" y="2827376"/>
            <a:ext cx="955203" cy="728174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4" name="object 74"/>
          <p:cNvSpPr txBox="1"/>
          <p:nvPr/>
        </p:nvSpPr>
        <p:spPr>
          <a:xfrm>
            <a:off x="1630997" y="2668306"/>
            <a:ext cx="955675" cy="164465"/>
          </a:xfrm>
          <a:prstGeom prst="rect">
            <a:avLst/>
          </a:prstGeom>
        </p:spPr>
        <p:txBody>
          <a:bodyPr wrap="square" lIns="0" tIns="27305" rIns="0" bIns="0" rtlCol="0" vert="horz">
            <a:spAutoFit/>
          </a:bodyPr>
          <a:lstStyle/>
          <a:p>
            <a:pPr marL="260985">
              <a:lnSpc>
                <a:spcPct val="100000"/>
              </a:lnSpc>
              <a:spcBef>
                <a:spcPts val="215"/>
              </a:spcBef>
            </a:pPr>
            <a:r>
              <a:rPr dirty="0" sz="700" spc="15" b="1">
                <a:solidFill>
                  <a:srgbClr val="003366"/>
                </a:solidFill>
                <a:latin typeface="Arial"/>
                <a:cs typeface="Arial"/>
              </a:rPr>
              <a:t>Customer</a:t>
            </a:r>
            <a:endParaRPr sz="700">
              <a:latin typeface="Arial"/>
              <a:cs typeface="Arial"/>
            </a:endParaRPr>
          </a:p>
        </p:txBody>
      </p:sp>
      <p:sp>
        <p:nvSpPr>
          <p:cNvPr id="75" name="object 75"/>
          <p:cNvSpPr/>
          <p:nvPr/>
        </p:nvSpPr>
        <p:spPr>
          <a:xfrm>
            <a:off x="1637631" y="2827376"/>
            <a:ext cx="955203" cy="728174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6" name="object 76"/>
          <p:cNvSpPr txBox="1"/>
          <p:nvPr/>
        </p:nvSpPr>
        <p:spPr>
          <a:xfrm>
            <a:off x="1630997" y="2668306"/>
            <a:ext cx="955675" cy="164465"/>
          </a:xfrm>
          <a:prstGeom prst="rect">
            <a:avLst/>
          </a:prstGeom>
        </p:spPr>
        <p:txBody>
          <a:bodyPr wrap="square" lIns="0" tIns="27305" rIns="0" bIns="0" rtlCol="0" vert="horz">
            <a:spAutoFit/>
          </a:bodyPr>
          <a:lstStyle/>
          <a:p>
            <a:pPr marL="260985">
              <a:lnSpc>
                <a:spcPct val="100000"/>
              </a:lnSpc>
              <a:spcBef>
                <a:spcPts val="215"/>
              </a:spcBef>
            </a:pPr>
            <a:r>
              <a:rPr dirty="0" sz="700" spc="15" b="1">
                <a:solidFill>
                  <a:srgbClr val="003366"/>
                </a:solidFill>
                <a:latin typeface="Arial"/>
                <a:cs typeface="Arial"/>
              </a:rPr>
              <a:t>Customer</a:t>
            </a:r>
            <a:endParaRPr sz="700">
              <a:latin typeface="Arial"/>
              <a:cs typeface="Arial"/>
            </a:endParaRPr>
          </a:p>
        </p:txBody>
      </p:sp>
      <p:sp>
        <p:nvSpPr>
          <p:cNvPr id="77" name="object 77"/>
          <p:cNvSpPr/>
          <p:nvPr/>
        </p:nvSpPr>
        <p:spPr>
          <a:xfrm>
            <a:off x="2600019" y="3081997"/>
            <a:ext cx="1012190" cy="65405"/>
          </a:xfrm>
          <a:custGeom>
            <a:avLst/>
            <a:gdLst/>
            <a:ahLst/>
            <a:cxnLst/>
            <a:rect l="l" t="t" r="r" b="b"/>
            <a:pathLst>
              <a:path w="1012189" h="65405">
                <a:moveTo>
                  <a:pt x="948325" y="1227"/>
                </a:moveTo>
                <a:lnTo>
                  <a:pt x="948325" y="64968"/>
                </a:lnTo>
                <a:lnTo>
                  <a:pt x="990779" y="43721"/>
                </a:lnTo>
                <a:lnTo>
                  <a:pt x="959001" y="43721"/>
                </a:lnTo>
                <a:lnTo>
                  <a:pt x="959001" y="22474"/>
                </a:lnTo>
                <a:lnTo>
                  <a:pt x="990905" y="22474"/>
                </a:lnTo>
                <a:lnTo>
                  <a:pt x="948325" y="1227"/>
                </a:lnTo>
                <a:close/>
              </a:path>
              <a:path w="1012189" h="65405">
                <a:moveTo>
                  <a:pt x="63775" y="0"/>
                </a:moveTo>
                <a:lnTo>
                  <a:pt x="0" y="31917"/>
                </a:lnTo>
                <a:lnTo>
                  <a:pt x="63775" y="63741"/>
                </a:lnTo>
                <a:lnTo>
                  <a:pt x="63775" y="42494"/>
                </a:lnTo>
                <a:lnTo>
                  <a:pt x="53099" y="42494"/>
                </a:lnTo>
                <a:lnTo>
                  <a:pt x="53099" y="21247"/>
                </a:lnTo>
                <a:lnTo>
                  <a:pt x="63775" y="21247"/>
                </a:lnTo>
                <a:lnTo>
                  <a:pt x="63775" y="0"/>
                </a:lnTo>
                <a:close/>
              </a:path>
              <a:path w="1012189" h="65405">
                <a:moveTo>
                  <a:pt x="494807" y="31917"/>
                </a:moveTo>
                <a:lnTo>
                  <a:pt x="494807" y="43721"/>
                </a:lnTo>
                <a:lnTo>
                  <a:pt x="948325" y="43721"/>
                </a:lnTo>
                <a:lnTo>
                  <a:pt x="948325" y="42494"/>
                </a:lnTo>
                <a:lnTo>
                  <a:pt x="505389" y="42494"/>
                </a:lnTo>
                <a:lnTo>
                  <a:pt x="494807" y="31917"/>
                </a:lnTo>
                <a:close/>
              </a:path>
              <a:path w="1012189" h="65405">
                <a:moveTo>
                  <a:pt x="990905" y="22474"/>
                </a:moveTo>
                <a:lnTo>
                  <a:pt x="959001" y="22474"/>
                </a:lnTo>
                <a:lnTo>
                  <a:pt x="959001" y="43721"/>
                </a:lnTo>
                <a:lnTo>
                  <a:pt x="990779" y="43721"/>
                </a:lnTo>
                <a:lnTo>
                  <a:pt x="1012101" y="33051"/>
                </a:lnTo>
                <a:lnTo>
                  <a:pt x="990905" y="22474"/>
                </a:lnTo>
                <a:close/>
              </a:path>
              <a:path w="1012189" h="65405">
                <a:moveTo>
                  <a:pt x="63775" y="21247"/>
                </a:moveTo>
                <a:lnTo>
                  <a:pt x="53099" y="21247"/>
                </a:lnTo>
                <a:lnTo>
                  <a:pt x="53099" y="42494"/>
                </a:lnTo>
                <a:lnTo>
                  <a:pt x="63775" y="42494"/>
                </a:lnTo>
                <a:lnTo>
                  <a:pt x="63775" y="21247"/>
                </a:lnTo>
                <a:close/>
              </a:path>
              <a:path w="1012189" h="65405">
                <a:moveTo>
                  <a:pt x="516065" y="21247"/>
                </a:moveTo>
                <a:lnTo>
                  <a:pt x="63775" y="21247"/>
                </a:lnTo>
                <a:lnTo>
                  <a:pt x="63775" y="42494"/>
                </a:lnTo>
                <a:lnTo>
                  <a:pt x="494807" y="42494"/>
                </a:lnTo>
                <a:lnTo>
                  <a:pt x="494807" y="31917"/>
                </a:lnTo>
                <a:lnTo>
                  <a:pt x="514921" y="31917"/>
                </a:lnTo>
                <a:lnTo>
                  <a:pt x="505389" y="22474"/>
                </a:lnTo>
                <a:lnTo>
                  <a:pt x="516065" y="22474"/>
                </a:lnTo>
                <a:lnTo>
                  <a:pt x="516065" y="21247"/>
                </a:lnTo>
                <a:close/>
              </a:path>
              <a:path w="1012189" h="65405">
                <a:moveTo>
                  <a:pt x="514921" y="31917"/>
                </a:moveTo>
                <a:lnTo>
                  <a:pt x="494807" y="31917"/>
                </a:lnTo>
                <a:lnTo>
                  <a:pt x="505389" y="42494"/>
                </a:lnTo>
                <a:lnTo>
                  <a:pt x="948325" y="42494"/>
                </a:lnTo>
                <a:lnTo>
                  <a:pt x="948325" y="33051"/>
                </a:lnTo>
                <a:lnTo>
                  <a:pt x="516065" y="33051"/>
                </a:lnTo>
                <a:lnTo>
                  <a:pt x="514921" y="31917"/>
                </a:lnTo>
                <a:close/>
              </a:path>
              <a:path w="1012189" h="65405">
                <a:moveTo>
                  <a:pt x="516065" y="22474"/>
                </a:moveTo>
                <a:lnTo>
                  <a:pt x="505389" y="22474"/>
                </a:lnTo>
                <a:lnTo>
                  <a:pt x="516065" y="33051"/>
                </a:lnTo>
                <a:lnTo>
                  <a:pt x="516065" y="22474"/>
                </a:lnTo>
                <a:close/>
              </a:path>
              <a:path w="1012189" h="65405">
                <a:moveTo>
                  <a:pt x="948325" y="22474"/>
                </a:moveTo>
                <a:lnTo>
                  <a:pt x="516065" y="22474"/>
                </a:lnTo>
                <a:lnTo>
                  <a:pt x="516065" y="33051"/>
                </a:lnTo>
                <a:lnTo>
                  <a:pt x="948325" y="33051"/>
                </a:lnTo>
                <a:lnTo>
                  <a:pt x="948325" y="2247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8" name="object 78"/>
          <p:cNvSpPr/>
          <p:nvPr/>
        </p:nvSpPr>
        <p:spPr>
          <a:xfrm>
            <a:off x="5712004" y="3093801"/>
            <a:ext cx="909955" cy="65405"/>
          </a:xfrm>
          <a:custGeom>
            <a:avLst/>
            <a:gdLst/>
            <a:ahLst/>
            <a:cxnLst/>
            <a:rect l="l" t="t" r="r" b="b"/>
            <a:pathLst>
              <a:path w="909954" h="65405">
                <a:moveTo>
                  <a:pt x="63775" y="1227"/>
                </a:moveTo>
                <a:lnTo>
                  <a:pt x="0" y="33051"/>
                </a:lnTo>
                <a:lnTo>
                  <a:pt x="63775" y="64968"/>
                </a:lnTo>
                <a:lnTo>
                  <a:pt x="63775" y="43721"/>
                </a:lnTo>
                <a:lnTo>
                  <a:pt x="53193" y="43721"/>
                </a:lnTo>
                <a:lnTo>
                  <a:pt x="53193" y="22474"/>
                </a:lnTo>
                <a:lnTo>
                  <a:pt x="63775" y="22474"/>
                </a:lnTo>
                <a:lnTo>
                  <a:pt x="63775" y="1227"/>
                </a:lnTo>
                <a:close/>
              </a:path>
              <a:path w="909954" h="65405">
                <a:moveTo>
                  <a:pt x="845622" y="0"/>
                </a:moveTo>
                <a:lnTo>
                  <a:pt x="845622" y="63741"/>
                </a:lnTo>
                <a:lnTo>
                  <a:pt x="888202" y="42494"/>
                </a:lnTo>
                <a:lnTo>
                  <a:pt x="856299" y="42494"/>
                </a:lnTo>
                <a:lnTo>
                  <a:pt x="856299" y="21247"/>
                </a:lnTo>
                <a:lnTo>
                  <a:pt x="888076" y="21247"/>
                </a:lnTo>
                <a:lnTo>
                  <a:pt x="845622" y="0"/>
                </a:lnTo>
                <a:close/>
              </a:path>
              <a:path w="909954" h="65405">
                <a:moveTo>
                  <a:pt x="63775" y="22474"/>
                </a:moveTo>
                <a:lnTo>
                  <a:pt x="53193" y="22474"/>
                </a:lnTo>
                <a:lnTo>
                  <a:pt x="53193" y="43721"/>
                </a:lnTo>
                <a:lnTo>
                  <a:pt x="63775" y="43721"/>
                </a:lnTo>
                <a:lnTo>
                  <a:pt x="63775" y="22474"/>
                </a:lnTo>
                <a:close/>
              </a:path>
              <a:path w="909954" h="65405">
                <a:moveTo>
                  <a:pt x="444069" y="22474"/>
                </a:moveTo>
                <a:lnTo>
                  <a:pt x="63775" y="22474"/>
                </a:lnTo>
                <a:lnTo>
                  <a:pt x="63775" y="43721"/>
                </a:lnTo>
                <a:lnTo>
                  <a:pt x="465328" y="43721"/>
                </a:lnTo>
                <a:lnTo>
                  <a:pt x="465328" y="42494"/>
                </a:lnTo>
                <a:lnTo>
                  <a:pt x="454746" y="42494"/>
                </a:lnTo>
                <a:lnTo>
                  <a:pt x="464194" y="33051"/>
                </a:lnTo>
                <a:lnTo>
                  <a:pt x="444069" y="33051"/>
                </a:lnTo>
                <a:lnTo>
                  <a:pt x="444069" y="22474"/>
                </a:lnTo>
                <a:close/>
              </a:path>
              <a:path w="909954" h="65405">
                <a:moveTo>
                  <a:pt x="465328" y="31917"/>
                </a:moveTo>
                <a:lnTo>
                  <a:pt x="454746" y="42494"/>
                </a:lnTo>
                <a:lnTo>
                  <a:pt x="465328" y="42494"/>
                </a:lnTo>
                <a:lnTo>
                  <a:pt x="465328" y="31917"/>
                </a:lnTo>
                <a:close/>
              </a:path>
              <a:path w="909954" h="65405">
                <a:moveTo>
                  <a:pt x="845622" y="31917"/>
                </a:moveTo>
                <a:lnTo>
                  <a:pt x="465328" y="31917"/>
                </a:lnTo>
                <a:lnTo>
                  <a:pt x="465328" y="42494"/>
                </a:lnTo>
                <a:lnTo>
                  <a:pt x="845622" y="42494"/>
                </a:lnTo>
                <a:lnTo>
                  <a:pt x="845622" y="31917"/>
                </a:lnTo>
                <a:close/>
              </a:path>
              <a:path w="909954" h="65405">
                <a:moveTo>
                  <a:pt x="888076" y="21247"/>
                </a:moveTo>
                <a:lnTo>
                  <a:pt x="856299" y="21247"/>
                </a:lnTo>
                <a:lnTo>
                  <a:pt x="856299" y="42494"/>
                </a:lnTo>
                <a:lnTo>
                  <a:pt x="888202" y="42494"/>
                </a:lnTo>
                <a:lnTo>
                  <a:pt x="909398" y="31917"/>
                </a:lnTo>
                <a:lnTo>
                  <a:pt x="888076" y="21247"/>
                </a:lnTo>
                <a:close/>
              </a:path>
              <a:path w="909954" h="65405">
                <a:moveTo>
                  <a:pt x="845622" y="21247"/>
                </a:moveTo>
                <a:lnTo>
                  <a:pt x="444069" y="21247"/>
                </a:lnTo>
                <a:lnTo>
                  <a:pt x="444069" y="33051"/>
                </a:lnTo>
                <a:lnTo>
                  <a:pt x="454746" y="22474"/>
                </a:lnTo>
                <a:lnTo>
                  <a:pt x="845622" y="22474"/>
                </a:lnTo>
                <a:lnTo>
                  <a:pt x="845622" y="21247"/>
                </a:lnTo>
                <a:close/>
              </a:path>
              <a:path w="909954" h="65405">
                <a:moveTo>
                  <a:pt x="845622" y="22474"/>
                </a:moveTo>
                <a:lnTo>
                  <a:pt x="454746" y="22474"/>
                </a:lnTo>
                <a:lnTo>
                  <a:pt x="444069" y="33051"/>
                </a:lnTo>
                <a:lnTo>
                  <a:pt x="464194" y="33051"/>
                </a:lnTo>
                <a:lnTo>
                  <a:pt x="465328" y="31917"/>
                </a:lnTo>
                <a:lnTo>
                  <a:pt x="845622" y="31917"/>
                </a:lnTo>
                <a:lnTo>
                  <a:pt x="845622" y="2247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9" name="object 79"/>
          <p:cNvSpPr/>
          <p:nvPr/>
        </p:nvSpPr>
        <p:spPr>
          <a:xfrm>
            <a:off x="2082678" y="3562465"/>
            <a:ext cx="2096770" cy="1104900"/>
          </a:xfrm>
          <a:custGeom>
            <a:avLst/>
            <a:gdLst/>
            <a:ahLst/>
            <a:cxnLst/>
            <a:rect l="l" t="t" r="r" b="b"/>
            <a:pathLst>
              <a:path w="2096770" h="1104900">
                <a:moveTo>
                  <a:pt x="2032564" y="1041107"/>
                </a:moveTo>
                <a:lnTo>
                  <a:pt x="2032564" y="1104848"/>
                </a:lnTo>
                <a:lnTo>
                  <a:pt x="2075018" y="1083601"/>
                </a:lnTo>
                <a:lnTo>
                  <a:pt x="2043241" y="1083601"/>
                </a:lnTo>
                <a:lnTo>
                  <a:pt x="2043241" y="1062354"/>
                </a:lnTo>
                <a:lnTo>
                  <a:pt x="2075144" y="1062354"/>
                </a:lnTo>
                <a:lnTo>
                  <a:pt x="2032564" y="1041107"/>
                </a:lnTo>
                <a:close/>
              </a:path>
              <a:path w="2096770" h="1104900">
                <a:moveTo>
                  <a:pt x="42517" y="53070"/>
                </a:moveTo>
                <a:lnTo>
                  <a:pt x="21258" y="53070"/>
                </a:lnTo>
                <a:lnTo>
                  <a:pt x="21258" y="1083601"/>
                </a:lnTo>
                <a:lnTo>
                  <a:pt x="2032564" y="1083601"/>
                </a:lnTo>
                <a:lnTo>
                  <a:pt x="2032564" y="1072931"/>
                </a:lnTo>
                <a:lnTo>
                  <a:pt x="42517" y="1072931"/>
                </a:lnTo>
                <a:lnTo>
                  <a:pt x="31887" y="1062354"/>
                </a:lnTo>
                <a:lnTo>
                  <a:pt x="42517" y="1062354"/>
                </a:lnTo>
                <a:lnTo>
                  <a:pt x="42517" y="53070"/>
                </a:lnTo>
                <a:close/>
              </a:path>
              <a:path w="2096770" h="1104900">
                <a:moveTo>
                  <a:pt x="2075144" y="1062354"/>
                </a:moveTo>
                <a:lnTo>
                  <a:pt x="2043241" y="1062354"/>
                </a:lnTo>
                <a:lnTo>
                  <a:pt x="2043241" y="1083601"/>
                </a:lnTo>
                <a:lnTo>
                  <a:pt x="2075018" y="1083601"/>
                </a:lnTo>
                <a:lnTo>
                  <a:pt x="2096340" y="1072931"/>
                </a:lnTo>
                <a:lnTo>
                  <a:pt x="2075144" y="1062354"/>
                </a:lnTo>
                <a:close/>
              </a:path>
              <a:path w="2096770" h="1104900">
                <a:moveTo>
                  <a:pt x="42517" y="1062354"/>
                </a:moveTo>
                <a:lnTo>
                  <a:pt x="31887" y="1062354"/>
                </a:lnTo>
                <a:lnTo>
                  <a:pt x="42517" y="1072931"/>
                </a:lnTo>
                <a:lnTo>
                  <a:pt x="42517" y="1062354"/>
                </a:lnTo>
                <a:close/>
              </a:path>
              <a:path w="2096770" h="1104900">
                <a:moveTo>
                  <a:pt x="2032564" y="1062354"/>
                </a:moveTo>
                <a:lnTo>
                  <a:pt x="42517" y="1062354"/>
                </a:lnTo>
                <a:lnTo>
                  <a:pt x="42517" y="1072931"/>
                </a:lnTo>
                <a:lnTo>
                  <a:pt x="2032564" y="1072931"/>
                </a:lnTo>
                <a:lnTo>
                  <a:pt x="2032564" y="1062354"/>
                </a:lnTo>
                <a:close/>
              </a:path>
              <a:path w="2096770" h="1104900">
                <a:moveTo>
                  <a:pt x="31887" y="0"/>
                </a:moveTo>
                <a:lnTo>
                  <a:pt x="0" y="63741"/>
                </a:lnTo>
                <a:lnTo>
                  <a:pt x="21258" y="63741"/>
                </a:lnTo>
                <a:lnTo>
                  <a:pt x="21258" y="53070"/>
                </a:lnTo>
                <a:lnTo>
                  <a:pt x="58437" y="53070"/>
                </a:lnTo>
                <a:lnTo>
                  <a:pt x="31887" y="0"/>
                </a:lnTo>
                <a:close/>
              </a:path>
              <a:path w="2096770" h="1104900">
                <a:moveTo>
                  <a:pt x="58437" y="53070"/>
                </a:moveTo>
                <a:lnTo>
                  <a:pt x="42517" y="53070"/>
                </a:lnTo>
                <a:lnTo>
                  <a:pt x="42517" y="63741"/>
                </a:lnTo>
                <a:lnTo>
                  <a:pt x="63775" y="63741"/>
                </a:lnTo>
                <a:lnTo>
                  <a:pt x="58437" y="530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0" name="object 80"/>
          <p:cNvSpPr/>
          <p:nvPr/>
        </p:nvSpPr>
        <p:spPr>
          <a:xfrm>
            <a:off x="5145106" y="3573041"/>
            <a:ext cx="1988185" cy="1094740"/>
          </a:xfrm>
          <a:custGeom>
            <a:avLst/>
            <a:gdLst/>
            <a:ahLst/>
            <a:cxnLst/>
            <a:rect l="l" t="t" r="r" b="b"/>
            <a:pathLst>
              <a:path w="1988184" h="1094739">
                <a:moveTo>
                  <a:pt x="63775" y="1030531"/>
                </a:moveTo>
                <a:lnTo>
                  <a:pt x="0" y="1062354"/>
                </a:lnTo>
                <a:lnTo>
                  <a:pt x="63775" y="1094272"/>
                </a:lnTo>
                <a:lnTo>
                  <a:pt x="63775" y="1073025"/>
                </a:lnTo>
                <a:lnTo>
                  <a:pt x="53193" y="1073025"/>
                </a:lnTo>
                <a:lnTo>
                  <a:pt x="53193" y="1051778"/>
                </a:lnTo>
                <a:lnTo>
                  <a:pt x="63775" y="1051778"/>
                </a:lnTo>
                <a:lnTo>
                  <a:pt x="63775" y="1030531"/>
                </a:lnTo>
                <a:close/>
              </a:path>
              <a:path w="1988184" h="1094739">
                <a:moveTo>
                  <a:pt x="63775" y="1051778"/>
                </a:moveTo>
                <a:lnTo>
                  <a:pt x="53193" y="1051778"/>
                </a:lnTo>
                <a:lnTo>
                  <a:pt x="53193" y="1073025"/>
                </a:lnTo>
                <a:lnTo>
                  <a:pt x="63775" y="1073025"/>
                </a:lnTo>
                <a:lnTo>
                  <a:pt x="63775" y="1051778"/>
                </a:lnTo>
                <a:close/>
              </a:path>
              <a:path w="1988184" h="1094739">
                <a:moveTo>
                  <a:pt x="1945215" y="1051778"/>
                </a:moveTo>
                <a:lnTo>
                  <a:pt x="63775" y="1051778"/>
                </a:lnTo>
                <a:lnTo>
                  <a:pt x="63775" y="1073025"/>
                </a:lnTo>
                <a:lnTo>
                  <a:pt x="1966473" y="1073025"/>
                </a:lnTo>
                <a:lnTo>
                  <a:pt x="1966473" y="1062354"/>
                </a:lnTo>
                <a:lnTo>
                  <a:pt x="1945215" y="1062354"/>
                </a:lnTo>
                <a:lnTo>
                  <a:pt x="1945215" y="1051778"/>
                </a:lnTo>
                <a:close/>
              </a:path>
              <a:path w="1988184" h="1094739">
                <a:moveTo>
                  <a:pt x="1966473" y="53164"/>
                </a:moveTo>
                <a:lnTo>
                  <a:pt x="1945215" y="53164"/>
                </a:lnTo>
                <a:lnTo>
                  <a:pt x="1945215" y="1062354"/>
                </a:lnTo>
                <a:lnTo>
                  <a:pt x="1955797" y="1051778"/>
                </a:lnTo>
                <a:lnTo>
                  <a:pt x="1966473" y="1051778"/>
                </a:lnTo>
                <a:lnTo>
                  <a:pt x="1966473" y="53164"/>
                </a:lnTo>
                <a:close/>
              </a:path>
              <a:path w="1988184" h="1094739">
                <a:moveTo>
                  <a:pt x="1966473" y="1051778"/>
                </a:moveTo>
                <a:lnTo>
                  <a:pt x="1955797" y="1051778"/>
                </a:lnTo>
                <a:lnTo>
                  <a:pt x="1945215" y="1062354"/>
                </a:lnTo>
                <a:lnTo>
                  <a:pt x="1966473" y="1062354"/>
                </a:lnTo>
                <a:lnTo>
                  <a:pt x="1966473" y="1051778"/>
                </a:lnTo>
                <a:close/>
              </a:path>
              <a:path w="1988184" h="1094739">
                <a:moveTo>
                  <a:pt x="1955797" y="0"/>
                </a:moveTo>
                <a:lnTo>
                  <a:pt x="1923956" y="63741"/>
                </a:lnTo>
                <a:lnTo>
                  <a:pt x="1945215" y="63741"/>
                </a:lnTo>
                <a:lnTo>
                  <a:pt x="1945215" y="53164"/>
                </a:lnTo>
                <a:lnTo>
                  <a:pt x="1982433" y="53164"/>
                </a:lnTo>
                <a:lnTo>
                  <a:pt x="1955797" y="0"/>
                </a:lnTo>
                <a:close/>
              </a:path>
              <a:path w="1988184" h="1094739">
                <a:moveTo>
                  <a:pt x="1982433" y="53164"/>
                </a:moveTo>
                <a:lnTo>
                  <a:pt x="1966473" y="53164"/>
                </a:lnTo>
                <a:lnTo>
                  <a:pt x="1966473" y="63741"/>
                </a:lnTo>
                <a:lnTo>
                  <a:pt x="1987732" y="63741"/>
                </a:lnTo>
                <a:lnTo>
                  <a:pt x="1982433" y="5316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1" name="object 81"/>
          <p:cNvSpPr/>
          <p:nvPr/>
        </p:nvSpPr>
        <p:spPr>
          <a:xfrm>
            <a:off x="4630174" y="3574269"/>
            <a:ext cx="631190" cy="615315"/>
          </a:xfrm>
          <a:custGeom>
            <a:avLst/>
            <a:gdLst/>
            <a:ahLst/>
            <a:cxnLst/>
            <a:rect l="l" t="t" r="r" b="b"/>
            <a:pathLst>
              <a:path w="631189" h="615314">
                <a:moveTo>
                  <a:pt x="21258" y="551196"/>
                </a:moveTo>
                <a:lnTo>
                  <a:pt x="0" y="551196"/>
                </a:lnTo>
                <a:lnTo>
                  <a:pt x="31935" y="614938"/>
                </a:lnTo>
                <a:lnTo>
                  <a:pt x="58445" y="561867"/>
                </a:lnTo>
                <a:lnTo>
                  <a:pt x="21258" y="561867"/>
                </a:lnTo>
                <a:lnTo>
                  <a:pt x="21258" y="551196"/>
                </a:lnTo>
                <a:close/>
              </a:path>
              <a:path w="631189" h="615314">
                <a:moveTo>
                  <a:pt x="588156" y="296231"/>
                </a:moveTo>
                <a:lnTo>
                  <a:pt x="21258" y="296231"/>
                </a:lnTo>
                <a:lnTo>
                  <a:pt x="21258" y="561867"/>
                </a:lnTo>
                <a:lnTo>
                  <a:pt x="42517" y="561867"/>
                </a:lnTo>
                <a:lnTo>
                  <a:pt x="42517" y="317478"/>
                </a:lnTo>
                <a:lnTo>
                  <a:pt x="31935" y="317478"/>
                </a:lnTo>
                <a:lnTo>
                  <a:pt x="42517" y="306902"/>
                </a:lnTo>
                <a:lnTo>
                  <a:pt x="588156" y="306902"/>
                </a:lnTo>
                <a:lnTo>
                  <a:pt x="588156" y="296231"/>
                </a:lnTo>
                <a:close/>
              </a:path>
              <a:path w="631189" h="615314">
                <a:moveTo>
                  <a:pt x="63775" y="551196"/>
                </a:moveTo>
                <a:lnTo>
                  <a:pt x="42517" y="551196"/>
                </a:lnTo>
                <a:lnTo>
                  <a:pt x="42517" y="561867"/>
                </a:lnTo>
                <a:lnTo>
                  <a:pt x="58445" y="561867"/>
                </a:lnTo>
                <a:lnTo>
                  <a:pt x="63775" y="551196"/>
                </a:lnTo>
                <a:close/>
              </a:path>
              <a:path w="631189" h="615314">
                <a:moveTo>
                  <a:pt x="42517" y="306902"/>
                </a:moveTo>
                <a:lnTo>
                  <a:pt x="31935" y="317478"/>
                </a:lnTo>
                <a:lnTo>
                  <a:pt x="42517" y="317478"/>
                </a:lnTo>
                <a:lnTo>
                  <a:pt x="42517" y="306902"/>
                </a:lnTo>
                <a:close/>
              </a:path>
              <a:path w="631189" h="615314">
                <a:moveTo>
                  <a:pt x="609415" y="296231"/>
                </a:moveTo>
                <a:lnTo>
                  <a:pt x="598832" y="296231"/>
                </a:lnTo>
                <a:lnTo>
                  <a:pt x="588156" y="306902"/>
                </a:lnTo>
                <a:lnTo>
                  <a:pt x="42517" y="306902"/>
                </a:lnTo>
                <a:lnTo>
                  <a:pt x="42517" y="317478"/>
                </a:lnTo>
                <a:lnTo>
                  <a:pt x="609415" y="317478"/>
                </a:lnTo>
                <a:lnTo>
                  <a:pt x="609415" y="296231"/>
                </a:lnTo>
                <a:close/>
              </a:path>
              <a:path w="631189" h="615314">
                <a:moveTo>
                  <a:pt x="609415" y="53070"/>
                </a:moveTo>
                <a:lnTo>
                  <a:pt x="588156" y="53070"/>
                </a:lnTo>
                <a:lnTo>
                  <a:pt x="588156" y="306902"/>
                </a:lnTo>
                <a:lnTo>
                  <a:pt x="598832" y="296231"/>
                </a:lnTo>
                <a:lnTo>
                  <a:pt x="609415" y="296231"/>
                </a:lnTo>
                <a:lnTo>
                  <a:pt x="609415" y="53070"/>
                </a:lnTo>
                <a:close/>
              </a:path>
              <a:path w="631189" h="615314">
                <a:moveTo>
                  <a:pt x="598832" y="0"/>
                </a:moveTo>
                <a:lnTo>
                  <a:pt x="566897" y="63741"/>
                </a:lnTo>
                <a:lnTo>
                  <a:pt x="588156" y="63741"/>
                </a:lnTo>
                <a:lnTo>
                  <a:pt x="588156" y="53070"/>
                </a:lnTo>
                <a:lnTo>
                  <a:pt x="625343" y="53070"/>
                </a:lnTo>
                <a:lnTo>
                  <a:pt x="598832" y="0"/>
                </a:lnTo>
                <a:close/>
              </a:path>
              <a:path w="631189" h="615314">
                <a:moveTo>
                  <a:pt x="625343" y="53070"/>
                </a:moveTo>
                <a:lnTo>
                  <a:pt x="609415" y="53070"/>
                </a:lnTo>
                <a:lnTo>
                  <a:pt x="609415" y="63741"/>
                </a:lnTo>
                <a:lnTo>
                  <a:pt x="630673" y="63741"/>
                </a:lnTo>
                <a:lnTo>
                  <a:pt x="625343" y="530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2" name="object 82"/>
          <p:cNvSpPr/>
          <p:nvPr/>
        </p:nvSpPr>
        <p:spPr>
          <a:xfrm>
            <a:off x="4063277" y="3570680"/>
            <a:ext cx="631190" cy="619125"/>
          </a:xfrm>
          <a:custGeom>
            <a:avLst/>
            <a:gdLst/>
            <a:ahLst/>
            <a:cxnLst/>
            <a:rect l="l" t="t" r="r" b="b"/>
            <a:pathLst>
              <a:path w="631189" h="619125">
                <a:moveTo>
                  <a:pt x="588156" y="554785"/>
                </a:moveTo>
                <a:lnTo>
                  <a:pt x="566897" y="554785"/>
                </a:lnTo>
                <a:lnTo>
                  <a:pt x="598832" y="618526"/>
                </a:lnTo>
                <a:lnTo>
                  <a:pt x="625343" y="565456"/>
                </a:lnTo>
                <a:lnTo>
                  <a:pt x="588156" y="565456"/>
                </a:lnTo>
                <a:lnTo>
                  <a:pt x="588156" y="554785"/>
                </a:lnTo>
                <a:close/>
              </a:path>
              <a:path w="631189" h="619125">
                <a:moveTo>
                  <a:pt x="588156" y="309263"/>
                </a:moveTo>
                <a:lnTo>
                  <a:pt x="588156" y="565456"/>
                </a:lnTo>
                <a:lnTo>
                  <a:pt x="609415" y="565456"/>
                </a:lnTo>
                <a:lnTo>
                  <a:pt x="609415" y="319934"/>
                </a:lnTo>
                <a:lnTo>
                  <a:pt x="598832" y="319934"/>
                </a:lnTo>
                <a:lnTo>
                  <a:pt x="588156" y="309263"/>
                </a:lnTo>
                <a:close/>
              </a:path>
              <a:path w="631189" h="619125">
                <a:moveTo>
                  <a:pt x="630673" y="554785"/>
                </a:moveTo>
                <a:lnTo>
                  <a:pt x="609415" y="554785"/>
                </a:lnTo>
                <a:lnTo>
                  <a:pt x="609415" y="565456"/>
                </a:lnTo>
                <a:lnTo>
                  <a:pt x="625343" y="565456"/>
                </a:lnTo>
                <a:lnTo>
                  <a:pt x="630673" y="554785"/>
                </a:lnTo>
                <a:close/>
              </a:path>
              <a:path w="631189" h="619125">
                <a:moveTo>
                  <a:pt x="42517" y="53164"/>
                </a:moveTo>
                <a:lnTo>
                  <a:pt x="21258" y="53164"/>
                </a:lnTo>
                <a:lnTo>
                  <a:pt x="21258" y="319934"/>
                </a:lnTo>
                <a:lnTo>
                  <a:pt x="588156" y="319934"/>
                </a:lnTo>
                <a:lnTo>
                  <a:pt x="588156" y="309263"/>
                </a:lnTo>
                <a:lnTo>
                  <a:pt x="42517" y="309263"/>
                </a:lnTo>
                <a:lnTo>
                  <a:pt x="31935" y="298686"/>
                </a:lnTo>
                <a:lnTo>
                  <a:pt x="42517" y="298686"/>
                </a:lnTo>
                <a:lnTo>
                  <a:pt x="42517" y="53164"/>
                </a:lnTo>
                <a:close/>
              </a:path>
              <a:path w="631189" h="619125">
                <a:moveTo>
                  <a:pt x="609415" y="298686"/>
                </a:moveTo>
                <a:lnTo>
                  <a:pt x="42517" y="298686"/>
                </a:lnTo>
                <a:lnTo>
                  <a:pt x="42517" y="309263"/>
                </a:lnTo>
                <a:lnTo>
                  <a:pt x="588156" y="309263"/>
                </a:lnTo>
                <a:lnTo>
                  <a:pt x="598832" y="319934"/>
                </a:lnTo>
                <a:lnTo>
                  <a:pt x="609415" y="319934"/>
                </a:lnTo>
                <a:lnTo>
                  <a:pt x="609415" y="298686"/>
                </a:lnTo>
                <a:close/>
              </a:path>
              <a:path w="631189" h="619125">
                <a:moveTo>
                  <a:pt x="42517" y="298686"/>
                </a:moveTo>
                <a:lnTo>
                  <a:pt x="31935" y="298686"/>
                </a:lnTo>
                <a:lnTo>
                  <a:pt x="42517" y="309263"/>
                </a:lnTo>
                <a:lnTo>
                  <a:pt x="42517" y="298686"/>
                </a:lnTo>
                <a:close/>
              </a:path>
              <a:path w="631189" h="619125">
                <a:moveTo>
                  <a:pt x="31935" y="0"/>
                </a:moveTo>
                <a:lnTo>
                  <a:pt x="0" y="63741"/>
                </a:lnTo>
                <a:lnTo>
                  <a:pt x="21258" y="63741"/>
                </a:lnTo>
                <a:lnTo>
                  <a:pt x="21258" y="53164"/>
                </a:lnTo>
                <a:lnTo>
                  <a:pt x="58492" y="53164"/>
                </a:lnTo>
                <a:lnTo>
                  <a:pt x="31935" y="0"/>
                </a:lnTo>
                <a:close/>
              </a:path>
              <a:path w="631189" h="619125">
                <a:moveTo>
                  <a:pt x="58492" y="53164"/>
                </a:moveTo>
                <a:lnTo>
                  <a:pt x="42517" y="53164"/>
                </a:lnTo>
                <a:lnTo>
                  <a:pt x="42517" y="63741"/>
                </a:lnTo>
                <a:lnTo>
                  <a:pt x="63775" y="63741"/>
                </a:lnTo>
                <a:lnTo>
                  <a:pt x="58492" y="5316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3" name="object 83"/>
          <p:cNvSpPr/>
          <p:nvPr/>
        </p:nvSpPr>
        <p:spPr>
          <a:xfrm>
            <a:off x="4221555" y="5702144"/>
            <a:ext cx="881726" cy="574824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4" name="object 84"/>
          <p:cNvSpPr/>
          <p:nvPr/>
        </p:nvSpPr>
        <p:spPr>
          <a:xfrm>
            <a:off x="4211350" y="5506460"/>
            <a:ext cx="892175" cy="201930"/>
          </a:xfrm>
          <a:custGeom>
            <a:avLst/>
            <a:gdLst/>
            <a:ahLst/>
            <a:cxnLst/>
            <a:rect l="l" t="t" r="r" b="b"/>
            <a:pathLst>
              <a:path w="892175" h="201929">
                <a:moveTo>
                  <a:pt x="0" y="201800"/>
                </a:moveTo>
                <a:lnTo>
                  <a:pt x="891931" y="201800"/>
                </a:lnTo>
                <a:lnTo>
                  <a:pt x="891931" y="0"/>
                </a:lnTo>
                <a:lnTo>
                  <a:pt x="0" y="0"/>
                </a:lnTo>
                <a:lnTo>
                  <a:pt x="0" y="201800"/>
                </a:lnTo>
                <a:close/>
              </a:path>
            </a:pathLst>
          </a:custGeom>
          <a:ln w="6115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" name="object 85"/>
          <p:cNvSpPr txBox="1"/>
          <p:nvPr/>
        </p:nvSpPr>
        <p:spPr>
          <a:xfrm>
            <a:off x="4211350" y="5506460"/>
            <a:ext cx="892175" cy="201930"/>
          </a:xfrm>
          <a:prstGeom prst="rect">
            <a:avLst/>
          </a:prstGeom>
        </p:spPr>
        <p:txBody>
          <a:bodyPr wrap="square" lIns="0" tIns="28575" rIns="0" bIns="0" rtlCol="0" vert="horz">
            <a:spAutoFit/>
          </a:bodyPr>
          <a:lstStyle/>
          <a:p>
            <a:pPr marL="240665">
              <a:lnSpc>
                <a:spcPct val="100000"/>
              </a:lnSpc>
              <a:spcBef>
                <a:spcPts val="225"/>
              </a:spcBef>
            </a:pPr>
            <a:r>
              <a:rPr dirty="0" sz="900" b="1">
                <a:solidFill>
                  <a:srgbClr val="003366"/>
                </a:solidFill>
                <a:latin typeface="Arial"/>
                <a:cs typeface="Arial"/>
              </a:rPr>
              <a:t>Factory</a:t>
            </a:r>
            <a:endParaRPr sz="900">
              <a:latin typeface="Arial"/>
              <a:cs typeface="Arial"/>
            </a:endParaRPr>
          </a:p>
        </p:txBody>
      </p:sp>
      <p:sp>
        <p:nvSpPr>
          <p:cNvPr id="86" name="object 86"/>
          <p:cNvSpPr/>
          <p:nvPr/>
        </p:nvSpPr>
        <p:spPr>
          <a:xfrm>
            <a:off x="4221555" y="5702144"/>
            <a:ext cx="881726" cy="574824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7" name="object 87"/>
          <p:cNvSpPr/>
          <p:nvPr/>
        </p:nvSpPr>
        <p:spPr>
          <a:xfrm>
            <a:off x="4211350" y="5506460"/>
            <a:ext cx="892175" cy="201930"/>
          </a:xfrm>
          <a:custGeom>
            <a:avLst/>
            <a:gdLst/>
            <a:ahLst/>
            <a:cxnLst/>
            <a:rect l="l" t="t" r="r" b="b"/>
            <a:pathLst>
              <a:path w="892175" h="201929">
                <a:moveTo>
                  <a:pt x="0" y="201800"/>
                </a:moveTo>
                <a:lnTo>
                  <a:pt x="891931" y="201800"/>
                </a:lnTo>
                <a:lnTo>
                  <a:pt x="891931" y="0"/>
                </a:lnTo>
                <a:lnTo>
                  <a:pt x="0" y="0"/>
                </a:lnTo>
                <a:lnTo>
                  <a:pt x="0" y="201800"/>
                </a:lnTo>
                <a:close/>
              </a:path>
            </a:pathLst>
          </a:custGeom>
          <a:ln w="6115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" name="object 88"/>
          <p:cNvSpPr txBox="1"/>
          <p:nvPr/>
        </p:nvSpPr>
        <p:spPr>
          <a:xfrm>
            <a:off x="4211350" y="5506460"/>
            <a:ext cx="892175" cy="201930"/>
          </a:xfrm>
          <a:prstGeom prst="rect">
            <a:avLst/>
          </a:prstGeom>
        </p:spPr>
        <p:txBody>
          <a:bodyPr wrap="square" lIns="0" tIns="28575" rIns="0" bIns="0" rtlCol="0" vert="horz">
            <a:spAutoFit/>
          </a:bodyPr>
          <a:lstStyle/>
          <a:p>
            <a:pPr marL="240665">
              <a:lnSpc>
                <a:spcPct val="100000"/>
              </a:lnSpc>
              <a:spcBef>
                <a:spcPts val="225"/>
              </a:spcBef>
            </a:pPr>
            <a:r>
              <a:rPr dirty="0" sz="900" b="1">
                <a:solidFill>
                  <a:srgbClr val="003366"/>
                </a:solidFill>
                <a:latin typeface="Arial"/>
                <a:cs typeface="Arial"/>
              </a:rPr>
              <a:t>Factory</a:t>
            </a:r>
            <a:endParaRPr sz="900">
              <a:latin typeface="Arial"/>
              <a:cs typeface="Arial"/>
            </a:endParaRPr>
          </a:p>
        </p:txBody>
      </p:sp>
      <p:sp>
        <p:nvSpPr>
          <p:cNvPr id="89" name="object 89"/>
          <p:cNvSpPr/>
          <p:nvPr/>
        </p:nvSpPr>
        <p:spPr>
          <a:xfrm>
            <a:off x="4629041" y="3115048"/>
            <a:ext cx="3132455" cy="3350260"/>
          </a:xfrm>
          <a:custGeom>
            <a:avLst/>
            <a:gdLst/>
            <a:ahLst/>
            <a:cxnLst/>
            <a:rect l="l" t="t" r="r" b="b"/>
            <a:pathLst>
              <a:path w="3132454" h="3350260">
                <a:moveTo>
                  <a:pt x="42517" y="3223694"/>
                </a:moveTo>
                <a:lnTo>
                  <a:pt x="21258" y="3223694"/>
                </a:lnTo>
                <a:lnTo>
                  <a:pt x="21258" y="3350019"/>
                </a:lnTo>
                <a:lnTo>
                  <a:pt x="3132015" y="3350019"/>
                </a:lnTo>
                <a:lnTo>
                  <a:pt x="3132015" y="3339396"/>
                </a:lnTo>
                <a:lnTo>
                  <a:pt x="42517" y="3339396"/>
                </a:lnTo>
                <a:lnTo>
                  <a:pt x="31840" y="3328771"/>
                </a:lnTo>
                <a:lnTo>
                  <a:pt x="42517" y="3328771"/>
                </a:lnTo>
                <a:lnTo>
                  <a:pt x="42517" y="3223694"/>
                </a:lnTo>
                <a:close/>
              </a:path>
              <a:path w="3132454" h="3350260">
                <a:moveTo>
                  <a:pt x="42517" y="3328771"/>
                </a:moveTo>
                <a:lnTo>
                  <a:pt x="31840" y="3328771"/>
                </a:lnTo>
                <a:lnTo>
                  <a:pt x="42517" y="3339396"/>
                </a:lnTo>
                <a:lnTo>
                  <a:pt x="42517" y="3328771"/>
                </a:lnTo>
                <a:close/>
              </a:path>
              <a:path w="3132454" h="3350260">
                <a:moveTo>
                  <a:pt x="3110756" y="3328771"/>
                </a:moveTo>
                <a:lnTo>
                  <a:pt x="42517" y="3328771"/>
                </a:lnTo>
                <a:lnTo>
                  <a:pt x="42517" y="3339396"/>
                </a:lnTo>
                <a:lnTo>
                  <a:pt x="3110756" y="3339396"/>
                </a:lnTo>
                <a:lnTo>
                  <a:pt x="3110756" y="3328771"/>
                </a:lnTo>
                <a:close/>
              </a:path>
              <a:path w="3132454" h="3350260">
                <a:moveTo>
                  <a:pt x="3110756" y="10670"/>
                </a:moveTo>
                <a:lnTo>
                  <a:pt x="3110756" y="3339396"/>
                </a:lnTo>
                <a:lnTo>
                  <a:pt x="3121433" y="3328771"/>
                </a:lnTo>
                <a:lnTo>
                  <a:pt x="3132015" y="3328771"/>
                </a:lnTo>
                <a:lnTo>
                  <a:pt x="3132015" y="21247"/>
                </a:lnTo>
                <a:lnTo>
                  <a:pt x="3121433" y="21247"/>
                </a:lnTo>
                <a:lnTo>
                  <a:pt x="3110756" y="10670"/>
                </a:lnTo>
                <a:close/>
              </a:path>
              <a:path w="3132454" h="3350260">
                <a:moveTo>
                  <a:pt x="3132015" y="3328771"/>
                </a:moveTo>
                <a:lnTo>
                  <a:pt x="3121433" y="3328771"/>
                </a:lnTo>
                <a:lnTo>
                  <a:pt x="3110756" y="3339396"/>
                </a:lnTo>
                <a:lnTo>
                  <a:pt x="3132015" y="3339396"/>
                </a:lnTo>
                <a:lnTo>
                  <a:pt x="3132015" y="3328771"/>
                </a:lnTo>
                <a:close/>
              </a:path>
              <a:path w="3132454" h="3350260">
                <a:moveTo>
                  <a:pt x="31840" y="3170576"/>
                </a:moveTo>
                <a:lnTo>
                  <a:pt x="0" y="3234317"/>
                </a:lnTo>
                <a:lnTo>
                  <a:pt x="21258" y="3234317"/>
                </a:lnTo>
                <a:lnTo>
                  <a:pt x="21258" y="3223694"/>
                </a:lnTo>
                <a:lnTo>
                  <a:pt x="58453" y="3223694"/>
                </a:lnTo>
                <a:lnTo>
                  <a:pt x="31840" y="3170576"/>
                </a:lnTo>
                <a:close/>
              </a:path>
              <a:path w="3132454" h="3350260">
                <a:moveTo>
                  <a:pt x="58453" y="3223694"/>
                </a:moveTo>
                <a:lnTo>
                  <a:pt x="42517" y="3223694"/>
                </a:lnTo>
                <a:lnTo>
                  <a:pt x="42517" y="3234317"/>
                </a:lnTo>
                <a:lnTo>
                  <a:pt x="63775" y="3234317"/>
                </a:lnTo>
                <a:lnTo>
                  <a:pt x="58453" y="3223694"/>
                </a:lnTo>
                <a:close/>
              </a:path>
              <a:path w="3132454" h="3350260">
                <a:moveTo>
                  <a:pt x="3132015" y="0"/>
                </a:moveTo>
                <a:lnTo>
                  <a:pt x="2951364" y="0"/>
                </a:lnTo>
                <a:lnTo>
                  <a:pt x="2951364" y="21247"/>
                </a:lnTo>
                <a:lnTo>
                  <a:pt x="3110756" y="21247"/>
                </a:lnTo>
                <a:lnTo>
                  <a:pt x="3110756" y="10670"/>
                </a:lnTo>
                <a:lnTo>
                  <a:pt x="3132015" y="10670"/>
                </a:lnTo>
                <a:lnTo>
                  <a:pt x="3132015" y="0"/>
                </a:lnTo>
                <a:close/>
              </a:path>
              <a:path w="3132454" h="3350260">
                <a:moveTo>
                  <a:pt x="3132015" y="10670"/>
                </a:moveTo>
                <a:lnTo>
                  <a:pt x="3110756" y="10670"/>
                </a:lnTo>
                <a:lnTo>
                  <a:pt x="3121433" y="21247"/>
                </a:lnTo>
                <a:lnTo>
                  <a:pt x="3132015" y="21247"/>
                </a:lnTo>
                <a:lnTo>
                  <a:pt x="3132015" y="106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0" name="object 90"/>
          <p:cNvSpPr/>
          <p:nvPr/>
        </p:nvSpPr>
        <p:spPr>
          <a:xfrm>
            <a:off x="1447313" y="3081997"/>
            <a:ext cx="3224530" cy="3383279"/>
          </a:xfrm>
          <a:custGeom>
            <a:avLst/>
            <a:gdLst/>
            <a:ahLst/>
            <a:cxnLst/>
            <a:rect l="l" t="t" r="r" b="b"/>
            <a:pathLst>
              <a:path w="3224529" h="3383279">
                <a:moveTo>
                  <a:pt x="116889" y="21247"/>
                </a:moveTo>
                <a:lnTo>
                  <a:pt x="0" y="21247"/>
                </a:lnTo>
                <a:lnTo>
                  <a:pt x="0" y="3383113"/>
                </a:lnTo>
                <a:lnTo>
                  <a:pt x="3224244" y="3383113"/>
                </a:lnTo>
                <a:lnTo>
                  <a:pt x="3224244" y="3372489"/>
                </a:lnTo>
                <a:lnTo>
                  <a:pt x="21258" y="3372489"/>
                </a:lnTo>
                <a:lnTo>
                  <a:pt x="10628" y="3361866"/>
                </a:lnTo>
                <a:lnTo>
                  <a:pt x="21258" y="3361866"/>
                </a:lnTo>
                <a:lnTo>
                  <a:pt x="21258" y="42494"/>
                </a:lnTo>
                <a:lnTo>
                  <a:pt x="10628" y="42494"/>
                </a:lnTo>
                <a:lnTo>
                  <a:pt x="21258" y="31917"/>
                </a:lnTo>
                <a:lnTo>
                  <a:pt x="116889" y="31917"/>
                </a:lnTo>
                <a:lnTo>
                  <a:pt x="116889" y="21247"/>
                </a:lnTo>
                <a:close/>
              </a:path>
              <a:path w="3224529" h="3383279">
                <a:moveTo>
                  <a:pt x="21258" y="3361866"/>
                </a:moveTo>
                <a:lnTo>
                  <a:pt x="10628" y="3361866"/>
                </a:lnTo>
                <a:lnTo>
                  <a:pt x="21258" y="3372489"/>
                </a:lnTo>
                <a:lnTo>
                  <a:pt x="21258" y="3361866"/>
                </a:lnTo>
                <a:close/>
              </a:path>
              <a:path w="3224529" h="3383279">
                <a:moveTo>
                  <a:pt x="3202985" y="3361866"/>
                </a:moveTo>
                <a:lnTo>
                  <a:pt x="21258" y="3361866"/>
                </a:lnTo>
                <a:lnTo>
                  <a:pt x="21258" y="3372489"/>
                </a:lnTo>
                <a:lnTo>
                  <a:pt x="3202985" y="3372489"/>
                </a:lnTo>
                <a:lnTo>
                  <a:pt x="3202985" y="3361866"/>
                </a:lnTo>
                <a:close/>
              </a:path>
              <a:path w="3224529" h="3383279">
                <a:moveTo>
                  <a:pt x="3224244" y="3203627"/>
                </a:moveTo>
                <a:lnTo>
                  <a:pt x="3202985" y="3203627"/>
                </a:lnTo>
                <a:lnTo>
                  <a:pt x="3202985" y="3372489"/>
                </a:lnTo>
                <a:lnTo>
                  <a:pt x="3213567" y="3361866"/>
                </a:lnTo>
                <a:lnTo>
                  <a:pt x="3224244" y="3361866"/>
                </a:lnTo>
                <a:lnTo>
                  <a:pt x="3224244" y="3203627"/>
                </a:lnTo>
                <a:close/>
              </a:path>
              <a:path w="3224529" h="3383279">
                <a:moveTo>
                  <a:pt x="3224244" y="3361866"/>
                </a:moveTo>
                <a:lnTo>
                  <a:pt x="3213567" y="3361866"/>
                </a:lnTo>
                <a:lnTo>
                  <a:pt x="3202985" y="3372489"/>
                </a:lnTo>
                <a:lnTo>
                  <a:pt x="3224244" y="3372489"/>
                </a:lnTo>
                <a:lnTo>
                  <a:pt x="3224244" y="3361866"/>
                </a:lnTo>
                <a:close/>
              </a:path>
              <a:path w="3224529" h="3383279">
                <a:moveTo>
                  <a:pt x="116889" y="0"/>
                </a:moveTo>
                <a:lnTo>
                  <a:pt x="116889" y="63741"/>
                </a:lnTo>
                <a:lnTo>
                  <a:pt x="159469" y="42494"/>
                </a:lnTo>
                <a:lnTo>
                  <a:pt x="127518" y="42494"/>
                </a:lnTo>
                <a:lnTo>
                  <a:pt x="127518" y="21247"/>
                </a:lnTo>
                <a:lnTo>
                  <a:pt x="159343" y="21247"/>
                </a:lnTo>
                <a:lnTo>
                  <a:pt x="116889" y="0"/>
                </a:lnTo>
                <a:close/>
              </a:path>
              <a:path w="3224529" h="3383279">
                <a:moveTo>
                  <a:pt x="21258" y="31917"/>
                </a:moveTo>
                <a:lnTo>
                  <a:pt x="10628" y="42494"/>
                </a:lnTo>
                <a:lnTo>
                  <a:pt x="21258" y="42494"/>
                </a:lnTo>
                <a:lnTo>
                  <a:pt x="21258" y="31917"/>
                </a:lnTo>
                <a:close/>
              </a:path>
              <a:path w="3224529" h="3383279">
                <a:moveTo>
                  <a:pt x="116889" y="31917"/>
                </a:moveTo>
                <a:lnTo>
                  <a:pt x="21258" y="31917"/>
                </a:lnTo>
                <a:lnTo>
                  <a:pt x="21258" y="42494"/>
                </a:lnTo>
                <a:lnTo>
                  <a:pt x="116889" y="42494"/>
                </a:lnTo>
                <a:lnTo>
                  <a:pt x="116889" y="31917"/>
                </a:lnTo>
                <a:close/>
              </a:path>
              <a:path w="3224529" h="3383279">
                <a:moveTo>
                  <a:pt x="159343" y="21247"/>
                </a:moveTo>
                <a:lnTo>
                  <a:pt x="127518" y="21247"/>
                </a:lnTo>
                <a:lnTo>
                  <a:pt x="127518" y="42494"/>
                </a:lnTo>
                <a:lnTo>
                  <a:pt x="159469" y="42494"/>
                </a:lnTo>
                <a:lnTo>
                  <a:pt x="180665" y="31917"/>
                </a:lnTo>
                <a:lnTo>
                  <a:pt x="159343" y="2124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1" name="object 91"/>
          <p:cNvSpPr/>
          <p:nvPr/>
        </p:nvSpPr>
        <p:spPr>
          <a:xfrm>
            <a:off x="5114399" y="3574269"/>
            <a:ext cx="429259" cy="2352675"/>
          </a:xfrm>
          <a:custGeom>
            <a:avLst/>
            <a:gdLst/>
            <a:ahLst/>
            <a:cxnLst/>
            <a:rect l="l" t="t" r="r" b="b"/>
            <a:pathLst>
              <a:path w="429260" h="2352675">
                <a:moveTo>
                  <a:pt x="63775" y="2288774"/>
                </a:moveTo>
                <a:lnTo>
                  <a:pt x="0" y="2320645"/>
                </a:lnTo>
                <a:lnTo>
                  <a:pt x="63775" y="2352516"/>
                </a:lnTo>
                <a:lnTo>
                  <a:pt x="63775" y="2331268"/>
                </a:lnTo>
                <a:lnTo>
                  <a:pt x="53193" y="2331268"/>
                </a:lnTo>
                <a:lnTo>
                  <a:pt x="53193" y="2310021"/>
                </a:lnTo>
                <a:lnTo>
                  <a:pt x="63775" y="2310021"/>
                </a:lnTo>
                <a:lnTo>
                  <a:pt x="63775" y="2288774"/>
                </a:lnTo>
                <a:close/>
              </a:path>
              <a:path w="429260" h="2352675">
                <a:moveTo>
                  <a:pt x="63775" y="2310021"/>
                </a:moveTo>
                <a:lnTo>
                  <a:pt x="53193" y="2310021"/>
                </a:lnTo>
                <a:lnTo>
                  <a:pt x="53193" y="2331268"/>
                </a:lnTo>
                <a:lnTo>
                  <a:pt x="63775" y="2331268"/>
                </a:lnTo>
                <a:lnTo>
                  <a:pt x="63775" y="2310021"/>
                </a:lnTo>
                <a:close/>
              </a:path>
              <a:path w="429260" h="2352675">
                <a:moveTo>
                  <a:pt x="386246" y="2310021"/>
                </a:moveTo>
                <a:lnTo>
                  <a:pt x="63775" y="2310021"/>
                </a:lnTo>
                <a:lnTo>
                  <a:pt x="63775" y="2331268"/>
                </a:lnTo>
                <a:lnTo>
                  <a:pt x="407504" y="2331268"/>
                </a:lnTo>
                <a:lnTo>
                  <a:pt x="407504" y="2320645"/>
                </a:lnTo>
                <a:lnTo>
                  <a:pt x="386246" y="2320645"/>
                </a:lnTo>
                <a:lnTo>
                  <a:pt x="386246" y="2310021"/>
                </a:lnTo>
                <a:close/>
              </a:path>
              <a:path w="429260" h="2352675">
                <a:moveTo>
                  <a:pt x="407504" y="53070"/>
                </a:moveTo>
                <a:lnTo>
                  <a:pt x="386246" y="53070"/>
                </a:lnTo>
                <a:lnTo>
                  <a:pt x="386246" y="2320645"/>
                </a:lnTo>
                <a:lnTo>
                  <a:pt x="396828" y="2310021"/>
                </a:lnTo>
                <a:lnTo>
                  <a:pt x="407504" y="2310021"/>
                </a:lnTo>
                <a:lnTo>
                  <a:pt x="407504" y="53070"/>
                </a:lnTo>
                <a:close/>
              </a:path>
              <a:path w="429260" h="2352675">
                <a:moveTo>
                  <a:pt x="407504" y="2310021"/>
                </a:moveTo>
                <a:lnTo>
                  <a:pt x="396828" y="2310021"/>
                </a:lnTo>
                <a:lnTo>
                  <a:pt x="386246" y="2320645"/>
                </a:lnTo>
                <a:lnTo>
                  <a:pt x="407504" y="2320645"/>
                </a:lnTo>
                <a:lnTo>
                  <a:pt x="407504" y="2310021"/>
                </a:lnTo>
                <a:close/>
              </a:path>
              <a:path w="429260" h="2352675">
                <a:moveTo>
                  <a:pt x="396828" y="0"/>
                </a:moveTo>
                <a:lnTo>
                  <a:pt x="364987" y="63741"/>
                </a:lnTo>
                <a:lnTo>
                  <a:pt x="386246" y="63741"/>
                </a:lnTo>
                <a:lnTo>
                  <a:pt x="386246" y="53070"/>
                </a:lnTo>
                <a:lnTo>
                  <a:pt x="423417" y="53070"/>
                </a:lnTo>
                <a:lnTo>
                  <a:pt x="396828" y="0"/>
                </a:lnTo>
                <a:close/>
              </a:path>
              <a:path w="429260" h="2352675">
                <a:moveTo>
                  <a:pt x="423417" y="53070"/>
                </a:moveTo>
                <a:lnTo>
                  <a:pt x="407504" y="53070"/>
                </a:lnTo>
                <a:lnTo>
                  <a:pt x="407504" y="63741"/>
                </a:lnTo>
                <a:lnTo>
                  <a:pt x="428763" y="63741"/>
                </a:lnTo>
                <a:lnTo>
                  <a:pt x="423417" y="530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2" name="object 92"/>
          <p:cNvSpPr/>
          <p:nvPr/>
        </p:nvSpPr>
        <p:spPr>
          <a:xfrm>
            <a:off x="3835384" y="3570680"/>
            <a:ext cx="372110" cy="2356485"/>
          </a:xfrm>
          <a:custGeom>
            <a:avLst/>
            <a:gdLst/>
            <a:ahLst/>
            <a:cxnLst/>
            <a:rect l="l" t="t" r="r" b="b"/>
            <a:pathLst>
              <a:path w="372110" h="2356485">
                <a:moveTo>
                  <a:pt x="308203" y="2292363"/>
                </a:moveTo>
                <a:lnTo>
                  <a:pt x="308203" y="2356104"/>
                </a:lnTo>
                <a:lnTo>
                  <a:pt x="350720" y="2334857"/>
                </a:lnTo>
                <a:lnTo>
                  <a:pt x="318879" y="2334857"/>
                </a:lnTo>
                <a:lnTo>
                  <a:pt x="318879" y="2313610"/>
                </a:lnTo>
                <a:lnTo>
                  <a:pt x="350720" y="2313610"/>
                </a:lnTo>
                <a:lnTo>
                  <a:pt x="308203" y="2292363"/>
                </a:lnTo>
                <a:close/>
              </a:path>
              <a:path w="372110" h="2356485">
                <a:moveTo>
                  <a:pt x="42517" y="53164"/>
                </a:moveTo>
                <a:lnTo>
                  <a:pt x="21258" y="53164"/>
                </a:lnTo>
                <a:lnTo>
                  <a:pt x="21258" y="2334857"/>
                </a:lnTo>
                <a:lnTo>
                  <a:pt x="308203" y="2334857"/>
                </a:lnTo>
                <a:lnTo>
                  <a:pt x="308203" y="2324233"/>
                </a:lnTo>
                <a:lnTo>
                  <a:pt x="42517" y="2324233"/>
                </a:lnTo>
                <a:lnTo>
                  <a:pt x="31840" y="2313610"/>
                </a:lnTo>
                <a:lnTo>
                  <a:pt x="42517" y="2313610"/>
                </a:lnTo>
                <a:lnTo>
                  <a:pt x="42517" y="53164"/>
                </a:lnTo>
                <a:close/>
              </a:path>
              <a:path w="372110" h="2356485">
                <a:moveTo>
                  <a:pt x="350720" y="2313610"/>
                </a:moveTo>
                <a:lnTo>
                  <a:pt x="318879" y="2313610"/>
                </a:lnTo>
                <a:lnTo>
                  <a:pt x="318879" y="2334857"/>
                </a:lnTo>
                <a:lnTo>
                  <a:pt x="350720" y="2334857"/>
                </a:lnTo>
                <a:lnTo>
                  <a:pt x="371979" y="2324233"/>
                </a:lnTo>
                <a:lnTo>
                  <a:pt x="350720" y="2313610"/>
                </a:lnTo>
                <a:close/>
              </a:path>
              <a:path w="372110" h="2356485">
                <a:moveTo>
                  <a:pt x="42517" y="2313610"/>
                </a:moveTo>
                <a:lnTo>
                  <a:pt x="31840" y="2313610"/>
                </a:lnTo>
                <a:lnTo>
                  <a:pt x="42517" y="2324233"/>
                </a:lnTo>
                <a:lnTo>
                  <a:pt x="42517" y="2313610"/>
                </a:lnTo>
                <a:close/>
              </a:path>
              <a:path w="372110" h="2356485">
                <a:moveTo>
                  <a:pt x="308203" y="2313610"/>
                </a:moveTo>
                <a:lnTo>
                  <a:pt x="42517" y="2313610"/>
                </a:lnTo>
                <a:lnTo>
                  <a:pt x="42517" y="2324233"/>
                </a:lnTo>
                <a:lnTo>
                  <a:pt x="308203" y="2324233"/>
                </a:lnTo>
                <a:lnTo>
                  <a:pt x="308203" y="2313610"/>
                </a:lnTo>
                <a:close/>
              </a:path>
              <a:path w="372110" h="2356485">
                <a:moveTo>
                  <a:pt x="31840" y="0"/>
                </a:moveTo>
                <a:lnTo>
                  <a:pt x="0" y="63741"/>
                </a:lnTo>
                <a:lnTo>
                  <a:pt x="21258" y="63741"/>
                </a:lnTo>
                <a:lnTo>
                  <a:pt x="21258" y="53164"/>
                </a:lnTo>
                <a:lnTo>
                  <a:pt x="58477" y="53164"/>
                </a:lnTo>
                <a:lnTo>
                  <a:pt x="31840" y="0"/>
                </a:lnTo>
                <a:close/>
              </a:path>
              <a:path w="372110" h="2356485">
                <a:moveTo>
                  <a:pt x="58477" y="53164"/>
                </a:moveTo>
                <a:lnTo>
                  <a:pt x="42517" y="53164"/>
                </a:lnTo>
                <a:lnTo>
                  <a:pt x="42517" y="63741"/>
                </a:lnTo>
                <a:lnTo>
                  <a:pt x="63775" y="63741"/>
                </a:lnTo>
                <a:lnTo>
                  <a:pt x="58477" y="5316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3" name="object 93"/>
          <p:cNvSpPr/>
          <p:nvPr/>
        </p:nvSpPr>
        <p:spPr>
          <a:xfrm>
            <a:off x="4629041" y="5080451"/>
            <a:ext cx="65405" cy="422909"/>
          </a:xfrm>
          <a:custGeom>
            <a:avLst/>
            <a:gdLst/>
            <a:ahLst/>
            <a:cxnLst/>
            <a:rect l="l" t="t" r="r" b="b"/>
            <a:pathLst>
              <a:path w="65404" h="422910">
                <a:moveTo>
                  <a:pt x="21258" y="358839"/>
                </a:moveTo>
                <a:lnTo>
                  <a:pt x="0" y="358839"/>
                </a:lnTo>
                <a:lnTo>
                  <a:pt x="31840" y="422581"/>
                </a:lnTo>
                <a:lnTo>
                  <a:pt x="58477" y="369416"/>
                </a:lnTo>
                <a:lnTo>
                  <a:pt x="21258" y="369416"/>
                </a:lnTo>
                <a:lnTo>
                  <a:pt x="21258" y="358839"/>
                </a:lnTo>
                <a:close/>
              </a:path>
              <a:path w="65404" h="422910">
                <a:moveTo>
                  <a:pt x="22392" y="199439"/>
                </a:moveTo>
                <a:lnTo>
                  <a:pt x="21258" y="199439"/>
                </a:lnTo>
                <a:lnTo>
                  <a:pt x="21258" y="369416"/>
                </a:lnTo>
                <a:lnTo>
                  <a:pt x="42517" y="369416"/>
                </a:lnTo>
                <a:lnTo>
                  <a:pt x="42517" y="220686"/>
                </a:lnTo>
                <a:lnTo>
                  <a:pt x="31840" y="220686"/>
                </a:lnTo>
                <a:lnTo>
                  <a:pt x="42517" y="210110"/>
                </a:lnTo>
                <a:lnTo>
                  <a:pt x="22392" y="210110"/>
                </a:lnTo>
                <a:lnTo>
                  <a:pt x="22392" y="199439"/>
                </a:lnTo>
                <a:close/>
              </a:path>
              <a:path w="65404" h="422910">
                <a:moveTo>
                  <a:pt x="63775" y="358839"/>
                </a:moveTo>
                <a:lnTo>
                  <a:pt x="42517" y="358839"/>
                </a:lnTo>
                <a:lnTo>
                  <a:pt x="42517" y="369416"/>
                </a:lnTo>
                <a:lnTo>
                  <a:pt x="58477" y="369416"/>
                </a:lnTo>
                <a:lnTo>
                  <a:pt x="63775" y="358839"/>
                </a:lnTo>
                <a:close/>
              </a:path>
              <a:path w="65404" h="422910">
                <a:moveTo>
                  <a:pt x="42517" y="210110"/>
                </a:moveTo>
                <a:lnTo>
                  <a:pt x="31840" y="220686"/>
                </a:lnTo>
                <a:lnTo>
                  <a:pt x="42517" y="220686"/>
                </a:lnTo>
                <a:lnTo>
                  <a:pt x="42517" y="210110"/>
                </a:lnTo>
                <a:close/>
              </a:path>
              <a:path w="65404" h="422910">
                <a:moveTo>
                  <a:pt x="43651" y="199439"/>
                </a:moveTo>
                <a:lnTo>
                  <a:pt x="33069" y="199439"/>
                </a:lnTo>
                <a:lnTo>
                  <a:pt x="22392" y="210110"/>
                </a:lnTo>
                <a:lnTo>
                  <a:pt x="42517" y="210110"/>
                </a:lnTo>
                <a:lnTo>
                  <a:pt x="42517" y="220686"/>
                </a:lnTo>
                <a:lnTo>
                  <a:pt x="43651" y="220686"/>
                </a:lnTo>
                <a:lnTo>
                  <a:pt x="43651" y="199439"/>
                </a:lnTo>
                <a:close/>
              </a:path>
              <a:path w="65404" h="422910">
                <a:moveTo>
                  <a:pt x="43651" y="53070"/>
                </a:moveTo>
                <a:lnTo>
                  <a:pt x="22392" y="53070"/>
                </a:lnTo>
                <a:lnTo>
                  <a:pt x="22392" y="210110"/>
                </a:lnTo>
                <a:lnTo>
                  <a:pt x="33069" y="199439"/>
                </a:lnTo>
                <a:lnTo>
                  <a:pt x="43651" y="199439"/>
                </a:lnTo>
                <a:lnTo>
                  <a:pt x="43651" y="53070"/>
                </a:lnTo>
                <a:close/>
              </a:path>
              <a:path w="65404" h="422910">
                <a:moveTo>
                  <a:pt x="33069" y="0"/>
                </a:moveTo>
                <a:lnTo>
                  <a:pt x="1133" y="63741"/>
                </a:lnTo>
                <a:lnTo>
                  <a:pt x="22392" y="63741"/>
                </a:lnTo>
                <a:lnTo>
                  <a:pt x="22392" y="53070"/>
                </a:lnTo>
                <a:lnTo>
                  <a:pt x="59579" y="53070"/>
                </a:lnTo>
                <a:lnTo>
                  <a:pt x="33069" y="0"/>
                </a:lnTo>
                <a:close/>
              </a:path>
              <a:path w="65404" h="422910">
                <a:moveTo>
                  <a:pt x="59579" y="53070"/>
                </a:moveTo>
                <a:lnTo>
                  <a:pt x="43651" y="53070"/>
                </a:lnTo>
                <a:lnTo>
                  <a:pt x="43651" y="63741"/>
                </a:lnTo>
                <a:lnTo>
                  <a:pt x="64909" y="63741"/>
                </a:lnTo>
                <a:lnTo>
                  <a:pt x="59579" y="530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4" name="object 94"/>
          <p:cNvSpPr/>
          <p:nvPr/>
        </p:nvSpPr>
        <p:spPr>
          <a:xfrm>
            <a:off x="4181380" y="1744658"/>
            <a:ext cx="955506" cy="722401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5" name="object 95"/>
          <p:cNvSpPr txBox="1"/>
          <p:nvPr/>
        </p:nvSpPr>
        <p:spPr>
          <a:xfrm>
            <a:off x="4181380" y="1585304"/>
            <a:ext cx="954405" cy="164465"/>
          </a:xfrm>
          <a:prstGeom prst="rect">
            <a:avLst/>
          </a:prstGeom>
        </p:spPr>
        <p:txBody>
          <a:bodyPr wrap="square" lIns="0" tIns="24765" rIns="0" bIns="0" rtlCol="0" vert="horz">
            <a:spAutoFit/>
          </a:bodyPr>
          <a:lstStyle/>
          <a:p>
            <a:pPr marL="223520">
              <a:lnSpc>
                <a:spcPct val="100000"/>
              </a:lnSpc>
              <a:spcBef>
                <a:spcPts val="195"/>
              </a:spcBef>
            </a:pPr>
            <a:r>
              <a:rPr dirty="0" sz="700" spc="-10" b="1">
                <a:solidFill>
                  <a:srgbClr val="003366"/>
                </a:solidFill>
                <a:latin typeface="Arial"/>
                <a:cs typeface="Arial"/>
              </a:rPr>
              <a:t>Accounting</a:t>
            </a:r>
            <a:endParaRPr sz="700">
              <a:latin typeface="Arial"/>
              <a:cs typeface="Arial"/>
            </a:endParaRPr>
          </a:p>
        </p:txBody>
      </p:sp>
      <p:sp>
        <p:nvSpPr>
          <p:cNvPr id="96" name="object 96"/>
          <p:cNvSpPr/>
          <p:nvPr/>
        </p:nvSpPr>
        <p:spPr>
          <a:xfrm>
            <a:off x="4181380" y="1744658"/>
            <a:ext cx="955506" cy="722401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7" name="object 97"/>
          <p:cNvSpPr txBox="1"/>
          <p:nvPr/>
        </p:nvSpPr>
        <p:spPr>
          <a:xfrm>
            <a:off x="4181380" y="1585304"/>
            <a:ext cx="954405" cy="164465"/>
          </a:xfrm>
          <a:prstGeom prst="rect">
            <a:avLst/>
          </a:prstGeom>
        </p:spPr>
        <p:txBody>
          <a:bodyPr wrap="square" lIns="0" tIns="24765" rIns="0" bIns="0" rtlCol="0" vert="horz">
            <a:spAutoFit/>
          </a:bodyPr>
          <a:lstStyle/>
          <a:p>
            <a:pPr marL="223520">
              <a:lnSpc>
                <a:spcPct val="100000"/>
              </a:lnSpc>
              <a:spcBef>
                <a:spcPts val="195"/>
              </a:spcBef>
            </a:pPr>
            <a:r>
              <a:rPr dirty="0" sz="700" spc="-10" b="1">
                <a:solidFill>
                  <a:srgbClr val="003366"/>
                </a:solidFill>
                <a:latin typeface="Arial"/>
                <a:cs typeface="Arial"/>
              </a:rPr>
              <a:t>HRD &amp;</a:t>
            </a:r>
            <a:r>
              <a:rPr dirty="0" sz="700" spc="-20" b="1">
                <a:solidFill>
                  <a:srgbClr val="003366"/>
                </a:solidFill>
                <a:latin typeface="Arial"/>
                <a:cs typeface="Arial"/>
              </a:rPr>
              <a:t> </a:t>
            </a:r>
            <a:r>
              <a:rPr dirty="0" sz="700" spc="-10" b="1">
                <a:solidFill>
                  <a:srgbClr val="003366"/>
                </a:solidFill>
                <a:latin typeface="Arial"/>
                <a:cs typeface="Arial"/>
              </a:rPr>
              <a:t>Payroll</a:t>
            </a:r>
            <a:endParaRPr sz="700">
              <a:latin typeface="Arial"/>
              <a:cs typeface="Arial"/>
            </a:endParaRPr>
          </a:p>
        </p:txBody>
      </p:sp>
      <p:sp>
        <p:nvSpPr>
          <p:cNvPr id="98" name="object 98"/>
          <p:cNvSpPr/>
          <p:nvPr/>
        </p:nvSpPr>
        <p:spPr>
          <a:xfrm>
            <a:off x="4066867" y="2101137"/>
            <a:ext cx="119380" cy="558800"/>
          </a:xfrm>
          <a:custGeom>
            <a:avLst/>
            <a:gdLst/>
            <a:ahLst/>
            <a:cxnLst/>
            <a:rect l="l" t="t" r="r" b="b"/>
            <a:pathLst>
              <a:path w="119379" h="558800">
                <a:moveTo>
                  <a:pt x="23620" y="501620"/>
                </a:moveTo>
                <a:lnTo>
                  <a:pt x="0" y="501620"/>
                </a:lnTo>
                <a:lnTo>
                  <a:pt x="28344" y="558279"/>
                </a:lnTo>
                <a:lnTo>
                  <a:pt x="49603" y="515785"/>
                </a:lnTo>
                <a:lnTo>
                  <a:pt x="25699" y="515785"/>
                </a:lnTo>
                <a:lnTo>
                  <a:pt x="23620" y="513707"/>
                </a:lnTo>
                <a:lnTo>
                  <a:pt x="23620" y="501620"/>
                </a:lnTo>
                <a:close/>
              </a:path>
              <a:path w="119379" h="558800">
                <a:moveTo>
                  <a:pt x="117158" y="0"/>
                </a:moveTo>
                <a:lnTo>
                  <a:pt x="25699" y="0"/>
                </a:lnTo>
                <a:lnTo>
                  <a:pt x="23620" y="2077"/>
                </a:lnTo>
                <a:lnTo>
                  <a:pt x="23620" y="513707"/>
                </a:lnTo>
                <a:lnTo>
                  <a:pt x="25699" y="515785"/>
                </a:lnTo>
                <a:lnTo>
                  <a:pt x="30895" y="515785"/>
                </a:lnTo>
                <a:lnTo>
                  <a:pt x="33069" y="513707"/>
                </a:lnTo>
                <a:lnTo>
                  <a:pt x="33069" y="9443"/>
                </a:lnTo>
                <a:lnTo>
                  <a:pt x="28344" y="9443"/>
                </a:lnTo>
                <a:lnTo>
                  <a:pt x="33069" y="4721"/>
                </a:lnTo>
                <a:lnTo>
                  <a:pt x="119237" y="4721"/>
                </a:lnTo>
                <a:lnTo>
                  <a:pt x="119237" y="2077"/>
                </a:lnTo>
                <a:lnTo>
                  <a:pt x="117158" y="0"/>
                </a:lnTo>
                <a:close/>
              </a:path>
              <a:path w="119379" h="558800">
                <a:moveTo>
                  <a:pt x="56689" y="501620"/>
                </a:moveTo>
                <a:lnTo>
                  <a:pt x="33069" y="501620"/>
                </a:lnTo>
                <a:lnTo>
                  <a:pt x="33069" y="513707"/>
                </a:lnTo>
                <a:lnTo>
                  <a:pt x="30895" y="515785"/>
                </a:lnTo>
                <a:lnTo>
                  <a:pt x="49603" y="515785"/>
                </a:lnTo>
                <a:lnTo>
                  <a:pt x="56689" y="501620"/>
                </a:lnTo>
                <a:close/>
              </a:path>
              <a:path w="119379" h="558800">
                <a:moveTo>
                  <a:pt x="33069" y="4721"/>
                </a:moveTo>
                <a:lnTo>
                  <a:pt x="28344" y="9443"/>
                </a:lnTo>
                <a:lnTo>
                  <a:pt x="33069" y="9443"/>
                </a:lnTo>
                <a:lnTo>
                  <a:pt x="33069" y="4721"/>
                </a:lnTo>
                <a:close/>
              </a:path>
              <a:path w="119379" h="558800">
                <a:moveTo>
                  <a:pt x="119237" y="4721"/>
                </a:moveTo>
                <a:lnTo>
                  <a:pt x="33069" y="4721"/>
                </a:lnTo>
                <a:lnTo>
                  <a:pt x="33069" y="9443"/>
                </a:lnTo>
                <a:lnTo>
                  <a:pt x="117158" y="9443"/>
                </a:lnTo>
                <a:lnTo>
                  <a:pt x="119237" y="7365"/>
                </a:lnTo>
                <a:lnTo>
                  <a:pt x="119237" y="47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9" name="object 99"/>
          <p:cNvSpPr/>
          <p:nvPr/>
        </p:nvSpPr>
        <p:spPr>
          <a:xfrm>
            <a:off x="5132162" y="2101137"/>
            <a:ext cx="125730" cy="577215"/>
          </a:xfrm>
          <a:custGeom>
            <a:avLst/>
            <a:gdLst/>
            <a:ahLst/>
            <a:cxnLst/>
            <a:rect l="l" t="t" r="r" b="b"/>
            <a:pathLst>
              <a:path w="125729" h="577214">
                <a:moveTo>
                  <a:pt x="92120" y="520506"/>
                </a:moveTo>
                <a:lnTo>
                  <a:pt x="68500" y="520506"/>
                </a:lnTo>
                <a:lnTo>
                  <a:pt x="96845" y="577165"/>
                </a:lnTo>
                <a:lnTo>
                  <a:pt x="118103" y="534671"/>
                </a:lnTo>
                <a:lnTo>
                  <a:pt x="94199" y="534671"/>
                </a:lnTo>
                <a:lnTo>
                  <a:pt x="92120" y="532593"/>
                </a:lnTo>
                <a:lnTo>
                  <a:pt x="92120" y="520506"/>
                </a:lnTo>
                <a:close/>
              </a:path>
              <a:path w="125729" h="577214">
                <a:moveTo>
                  <a:pt x="92120" y="4721"/>
                </a:moveTo>
                <a:lnTo>
                  <a:pt x="92120" y="532593"/>
                </a:lnTo>
                <a:lnTo>
                  <a:pt x="94199" y="534671"/>
                </a:lnTo>
                <a:lnTo>
                  <a:pt x="99396" y="534671"/>
                </a:lnTo>
                <a:lnTo>
                  <a:pt x="101569" y="532593"/>
                </a:lnTo>
                <a:lnTo>
                  <a:pt x="101569" y="9443"/>
                </a:lnTo>
                <a:lnTo>
                  <a:pt x="96845" y="9443"/>
                </a:lnTo>
                <a:lnTo>
                  <a:pt x="92120" y="4721"/>
                </a:lnTo>
                <a:close/>
              </a:path>
              <a:path w="125729" h="577214">
                <a:moveTo>
                  <a:pt x="125189" y="520506"/>
                </a:moveTo>
                <a:lnTo>
                  <a:pt x="101569" y="520506"/>
                </a:lnTo>
                <a:lnTo>
                  <a:pt x="101569" y="532593"/>
                </a:lnTo>
                <a:lnTo>
                  <a:pt x="99396" y="534671"/>
                </a:lnTo>
                <a:lnTo>
                  <a:pt x="118103" y="534671"/>
                </a:lnTo>
                <a:lnTo>
                  <a:pt x="125189" y="520506"/>
                </a:lnTo>
                <a:close/>
              </a:path>
              <a:path w="125729" h="577214">
                <a:moveTo>
                  <a:pt x="99396" y="0"/>
                </a:moveTo>
                <a:lnTo>
                  <a:pt x="2078" y="0"/>
                </a:lnTo>
                <a:lnTo>
                  <a:pt x="0" y="2077"/>
                </a:lnTo>
                <a:lnTo>
                  <a:pt x="0" y="7365"/>
                </a:lnTo>
                <a:lnTo>
                  <a:pt x="2078" y="9443"/>
                </a:lnTo>
                <a:lnTo>
                  <a:pt x="92120" y="9443"/>
                </a:lnTo>
                <a:lnTo>
                  <a:pt x="92120" y="4721"/>
                </a:lnTo>
                <a:lnTo>
                  <a:pt x="101569" y="4721"/>
                </a:lnTo>
                <a:lnTo>
                  <a:pt x="101569" y="2077"/>
                </a:lnTo>
                <a:lnTo>
                  <a:pt x="99396" y="0"/>
                </a:lnTo>
                <a:close/>
              </a:path>
              <a:path w="125729" h="577214">
                <a:moveTo>
                  <a:pt x="101569" y="4721"/>
                </a:moveTo>
                <a:lnTo>
                  <a:pt x="92120" y="4721"/>
                </a:lnTo>
                <a:lnTo>
                  <a:pt x="96845" y="9443"/>
                </a:lnTo>
                <a:lnTo>
                  <a:pt x="101569" y="9443"/>
                </a:lnTo>
                <a:lnTo>
                  <a:pt x="101569" y="47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0" name="object 100"/>
          <p:cNvSpPr/>
          <p:nvPr/>
        </p:nvSpPr>
        <p:spPr>
          <a:xfrm>
            <a:off x="3466900" y="1918129"/>
            <a:ext cx="719455" cy="2562860"/>
          </a:xfrm>
          <a:custGeom>
            <a:avLst/>
            <a:gdLst/>
            <a:ahLst/>
            <a:cxnLst/>
            <a:rect l="l" t="t" r="r" b="b"/>
            <a:pathLst>
              <a:path w="719454" h="2562860">
                <a:moveTo>
                  <a:pt x="655428" y="2506023"/>
                </a:moveTo>
                <a:lnTo>
                  <a:pt x="655428" y="2562682"/>
                </a:lnTo>
                <a:lnTo>
                  <a:pt x="702669" y="2539075"/>
                </a:lnTo>
                <a:lnTo>
                  <a:pt x="667522" y="2539075"/>
                </a:lnTo>
                <a:lnTo>
                  <a:pt x="669600" y="2536997"/>
                </a:lnTo>
                <a:lnTo>
                  <a:pt x="669600" y="2531709"/>
                </a:lnTo>
                <a:lnTo>
                  <a:pt x="667522" y="2529631"/>
                </a:lnTo>
                <a:lnTo>
                  <a:pt x="702669" y="2529631"/>
                </a:lnTo>
                <a:lnTo>
                  <a:pt x="655428" y="2506023"/>
                </a:lnTo>
                <a:close/>
              </a:path>
              <a:path w="719454" h="2562860">
                <a:moveTo>
                  <a:pt x="717125" y="0"/>
                </a:moveTo>
                <a:lnTo>
                  <a:pt x="2078" y="0"/>
                </a:lnTo>
                <a:lnTo>
                  <a:pt x="0" y="2171"/>
                </a:lnTo>
                <a:lnTo>
                  <a:pt x="0" y="2536997"/>
                </a:lnTo>
                <a:lnTo>
                  <a:pt x="2078" y="2539075"/>
                </a:lnTo>
                <a:lnTo>
                  <a:pt x="655428" y="2539075"/>
                </a:lnTo>
                <a:lnTo>
                  <a:pt x="655428" y="2534353"/>
                </a:lnTo>
                <a:lnTo>
                  <a:pt x="9448" y="2534353"/>
                </a:lnTo>
                <a:lnTo>
                  <a:pt x="4724" y="2529631"/>
                </a:lnTo>
                <a:lnTo>
                  <a:pt x="9448" y="2529631"/>
                </a:lnTo>
                <a:lnTo>
                  <a:pt x="9448" y="9443"/>
                </a:lnTo>
                <a:lnTo>
                  <a:pt x="4724" y="9443"/>
                </a:lnTo>
                <a:lnTo>
                  <a:pt x="9448" y="4721"/>
                </a:lnTo>
                <a:lnTo>
                  <a:pt x="719204" y="4721"/>
                </a:lnTo>
                <a:lnTo>
                  <a:pt x="719204" y="2171"/>
                </a:lnTo>
                <a:lnTo>
                  <a:pt x="717125" y="0"/>
                </a:lnTo>
                <a:close/>
              </a:path>
              <a:path w="719454" h="2562860">
                <a:moveTo>
                  <a:pt x="702669" y="2529631"/>
                </a:moveTo>
                <a:lnTo>
                  <a:pt x="667522" y="2529631"/>
                </a:lnTo>
                <a:lnTo>
                  <a:pt x="669600" y="2531709"/>
                </a:lnTo>
                <a:lnTo>
                  <a:pt x="669600" y="2536997"/>
                </a:lnTo>
                <a:lnTo>
                  <a:pt x="667522" y="2539075"/>
                </a:lnTo>
                <a:lnTo>
                  <a:pt x="702669" y="2539075"/>
                </a:lnTo>
                <a:lnTo>
                  <a:pt x="712118" y="2534353"/>
                </a:lnTo>
                <a:lnTo>
                  <a:pt x="702669" y="2529631"/>
                </a:lnTo>
                <a:close/>
              </a:path>
              <a:path w="719454" h="2562860">
                <a:moveTo>
                  <a:pt x="9448" y="2529631"/>
                </a:moveTo>
                <a:lnTo>
                  <a:pt x="4724" y="2529631"/>
                </a:lnTo>
                <a:lnTo>
                  <a:pt x="9448" y="2534353"/>
                </a:lnTo>
                <a:lnTo>
                  <a:pt x="9448" y="2529631"/>
                </a:lnTo>
                <a:close/>
              </a:path>
              <a:path w="719454" h="2562860">
                <a:moveTo>
                  <a:pt x="655428" y="2529631"/>
                </a:moveTo>
                <a:lnTo>
                  <a:pt x="9448" y="2529631"/>
                </a:lnTo>
                <a:lnTo>
                  <a:pt x="9448" y="2534353"/>
                </a:lnTo>
                <a:lnTo>
                  <a:pt x="655428" y="2534353"/>
                </a:lnTo>
                <a:lnTo>
                  <a:pt x="655428" y="2529631"/>
                </a:lnTo>
                <a:close/>
              </a:path>
              <a:path w="719454" h="2562860">
                <a:moveTo>
                  <a:pt x="9448" y="4721"/>
                </a:moveTo>
                <a:lnTo>
                  <a:pt x="4724" y="9443"/>
                </a:lnTo>
                <a:lnTo>
                  <a:pt x="9448" y="9443"/>
                </a:lnTo>
                <a:lnTo>
                  <a:pt x="9448" y="4721"/>
                </a:lnTo>
                <a:close/>
              </a:path>
              <a:path w="719454" h="2562860">
                <a:moveTo>
                  <a:pt x="719204" y="4721"/>
                </a:moveTo>
                <a:lnTo>
                  <a:pt x="9448" y="4721"/>
                </a:lnTo>
                <a:lnTo>
                  <a:pt x="9448" y="9443"/>
                </a:lnTo>
                <a:lnTo>
                  <a:pt x="717125" y="9443"/>
                </a:lnTo>
                <a:lnTo>
                  <a:pt x="719204" y="7365"/>
                </a:lnTo>
                <a:lnTo>
                  <a:pt x="719204" y="47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1" name="object 101"/>
          <p:cNvSpPr/>
          <p:nvPr/>
        </p:nvSpPr>
        <p:spPr>
          <a:xfrm>
            <a:off x="5138020" y="1918129"/>
            <a:ext cx="715010" cy="2562860"/>
          </a:xfrm>
          <a:custGeom>
            <a:avLst/>
            <a:gdLst/>
            <a:ahLst/>
            <a:cxnLst/>
            <a:rect l="l" t="t" r="r" b="b"/>
            <a:pathLst>
              <a:path w="715010" h="2562860">
                <a:moveTo>
                  <a:pt x="69728" y="2506023"/>
                </a:moveTo>
                <a:lnTo>
                  <a:pt x="13038" y="2534353"/>
                </a:lnTo>
                <a:lnTo>
                  <a:pt x="69728" y="2562682"/>
                </a:lnTo>
                <a:lnTo>
                  <a:pt x="69728" y="2539075"/>
                </a:lnTo>
                <a:lnTo>
                  <a:pt x="57634" y="2539075"/>
                </a:lnTo>
                <a:lnTo>
                  <a:pt x="55555" y="2536997"/>
                </a:lnTo>
                <a:lnTo>
                  <a:pt x="55555" y="2531709"/>
                </a:lnTo>
                <a:lnTo>
                  <a:pt x="57634" y="2529631"/>
                </a:lnTo>
                <a:lnTo>
                  <a:pt x="69728" y="2529631"/>
                </a:lnTo>
                <a:lnTo>
                  <a:pt x="69728" y="2506023"/>
                </a:lnTo>
                <a:close/>
              </a:path>
              <a:path w="715010" h="2562860">
                <a:moveTo>
                  <a:pt x="69728" y="2529631"/>
                </a:moveTo>
                <a:lnTo>
                  <a:pt x="57634" y="2529631"/>
                </a:lnTo>
                <a:lnTo>
                  <a:pt x="55555" y="2531709"/>
                </a:lnTo>
                <a:lnTo>
                  <a:pt x="55555" y="2536997"/>
                </a:lnTo>
                <a:lnTo>
                  <a:pt x="57634" y="2539075"/>
                </a:lnTo>
                <a:lnTo>
                  <a:pt x="69728" y="2539075"/>
                </a:lnTo>
                <a:lnTo>
                  <a:pt x="69728" y="2529631"/>
                </a:lnTo>
                <a:close/>
              </a:path>
              <a:path w="715010" h="2562860">
                <a:moveTo>
                  <a:pt x="705126" y="2529631"/>
                </a:moveTo>
                <a:lnTo>
                  <a:pt x="69728" y="2529631"/>
                </a:lnTo>
                <a:lnTo>
                  <a:pt x="69728" y="2539075"/>
                </a:lnTo>
                <a:lnTo>
                  <a:pt x="712401" y="2539075"/>
                </a:lnTo>
                <a:lnTo>
                  <a:pt x="714574" y="2536997"/>
                </a:lnTo>
                <a:lnTo>
                  <a:pt x="714574" y="2534353"/>
                </a:lnTo>
                <a:lnTo>
                  <a:pt x="705126" y="2534353"/>
                </a:lnTo>
                <a:lnTo>
                  <a:pt x="705126" y="2529631"/>
                </a:lnTo>
                <a:close/>
              </a:path>
              <a:path w="715010" h="2562860">
                <a:moveTo>
                  <a:pt x="705126" y="4721"/>
                </a:moveTo>
                <a:lnTo>
                  <a:pt x="705126" y="2534353"/>
                </a:lnTo>
                <a:lnTo>
                  <a:pt x="709850" y="2529631"/>
                </a:lnTo>
                <a:lnTo>
                  <a:pt x="714574" y="2529631"/>
                </a:lnTo>
                <a:lnTo>
                  <a:pt x="714574" y="9443"/>
                </a:lnTo>
                <a:lnTo>
                  <a:pt x="709850" y="9443"/>
                </a:lnTo>
                <a:lnTo>
                  <a:pt x="705126" y="4721"/>
                </a:lnTo>
                <a:close/>
              </a:path>
              <a:path w="715010" h="2562860">
                <a:moveTo>
                  <a:pt x="714574" y="2529631"/>
                </a:moveTo>
                <a:lnTo>
                  <a:pt x="709850" y="2529631"/>
                </a:lnTo>
                <a:lnTo>
                  <a:pt x="705126" y="2534353"/>
                </a:lnTo>
                <a:lnTo>
                  <a:pt x="714574" y="2534353"/>
                </a:lnTo>
                <a:lnTo>
                  <a:pt x="714574" y="2529631"/>
                </a:lnTo>
                <a:close/>
              </a:path>
              <a:path w="715010" h="2562860">
                <a:moveTo>
                  <a:pt x="712401" y="0"/>
                </a:moveTo>
                <a:lnTo>
                  <a:pt x="2078" y="0"/>
                </a:lnTo>
                <a:lnTo>
                  <a:pt x="0" y="2171"/>
                </a:lnTo>
                <a:lnTo>
                  <a:pt x="0" y="7365"/>
                </a:lnTo>
                <a:lnTo>
                  <a:pt x="2078" y="9443"/>
                </a:lnTo>
                <a:lnTo>
                  <a:pt x="705126" y="9443"/>
                </a:lnTo>
                <a:lnTo>
                  <a:pt x="705126" y="4721"/>
                </a:lnTo>
                <a:lnTo>
                  <a:pt x="714574" y="4721"/>
                </a:lnTo>
                <a:lnTo>
                  <a:pt x="714574" y="2171"/>
                </a:lnTo>
                <a:lnTo>
                  <a:pt x="712401" y="0"/>
                </a:lnTo>
                <a:close/>
              </a:path>
              <a:path w="715010" h="2562860">
                <a:moveTo>
                  <a:pt x="714574" y="4721"/>
                </a:moveTo>
                <a:lnTo>
                  <a:pt x="705126" y="4721"/>
                </a:lnTo>
                <a:lnTo>
                  <a:pt x="709850" y="9443"/>
                </a:lnTo>
                <a:lnTo>
                  <a:pt x="714574" y="9443"/>
                </a:lnTo>
                <a:lnTo>
                  <a:pt x="714574" y="47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2" name="object 102"/>
          <p:cNvSpPr txBox="1"/>
          <p:nvPr/>
        </p:nvSpPr>
        <p:spPr>
          <a:xfrm>
            <a:off x="4745121" y="5132660"/>
            <a:ext cx="480695" cy="3219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ts val="1240"/>
              </a:lnSpc>
            </a:pPr>
            <a:r>
              <a:rPr dirty="0" sz="1050" spc="-5">
                <a:latin typeface="Arial"/>
                <a:cs typeface="Arial"/>
              </a:rPr>
              <a:t>Pro</a:t>
            </a:r>
            <a:r>
              <a:rPr dirty="0" sz="1050" spc="-15">
                <a:latin typeface="Arial"/>
                <a:cs typeface="Arial"/>
              </a:rPr>
              <a:t>d</a:t>
            </a:r>
            <a:r>
              <a:rPr dirty="0" sz="1050" spc="-5">
                <a:latin typeface="Arial"/>
                <a:cs typeface="Arial"/>
              </a:rPr>
              <a:t>u</a:t>
            </a:r>
            <a:r>
              <a:rPr dirty="0" sz="1050" spc="-15">
                <a:latin typeface="Arial"/>
                <a:cs typeface="Arial"/>
              </a:rPr>
              <a:t>c</a:t>
            </a:r>
            <a:r>
              <a:rPr dirty="0" sz="1050" spc="-5">
                <a:latin typeface="Arial"/>
                <a:cs typeface="Arial"/>
              </a:rPr>
              <a:t>t  </a:t>
            </a:r>
            <a:r>
              <a:rPr dirty="0" sz="1050" spc="-10">
                <a:latin typeface="Arial"/>
                <a:cs typeface="Arial"/>
              </a:rPr>
              <a:t>C</a:t>
            </a:r>
            <a:r>
              <a:rPr dirty="0" sz="1050" spc="-5">
                <a:latin typeface="Arial"/>
                <a:cs typeface="Arial"/>
              </a:rPr>
              <a:t>os</a:t>
            </a:r>
            <a:r>
              <a:rPr dirty="0" sz="1050" spc="-5">
                <a:latin typeface="Arial"/>
                <a:cs typeface="Arial"/>
              </a:rPr>
              <a:t>t</a:t>
            </a:r>
            <a:r>
              <a:rPr dirty="0" sz="1050" spc="-15">
                <a:latin typeface="Arial"/>
                <a:cs typeface="Arial"/>
              </a:rPr>
              <a:t>i</a:t>
            </a:r>
            <a:r>
              <a:rPr dirty="0" sz="1050" spc="-5">
                <a:latin typeface="Arial"/>
                <a:cs typeface="Arial"/>
              </a:rPr>
              <a:t>ng</a:t>
            </a:r>
            <a:endParaRPr sz="1050">
              <a:latin typeface="Arial"/>
              <a:cs typeface="Arial"/>
            </a:endParaRPr>
          </a:p>
        </p:txBody>
      </p:sp>
      <p:sp>
        <p:nvSpPr>
          <p:cNvPr id="103" name="object 103"/>
          <p:cNvSpPr/>
          <p:nvPr/>
        </p:nvSpPr>
        <p:spPr>
          <a:xfrm>
            <a:off x="3615130" y="2662363"/>
            <a:ext cx="954405" cy="163830"/>
          </a:xfrm>
          <a:custGeom>
            <a:avLst/>
            <a:gdLst/>
            <a:ahLst/>
            <a:cxnLst/>
            <a:rect l="l" t="t" r="r" b="b"/>
            <a:pathLst>
              <a:path w="954404" h="163830">
                <a:moveTo>
                  <a:pt x="0" y="163718"/>
                </a:moveTo>
                <a:lnTo>
                  <a:pt x="954005" y="163718"/>
                </a:lnTo>
                <a:lnTo>
                  <a:pt x="954005" y="0"/>
                </a:lnTo>
                <a:lnTo>
                  <a:pt x="0" y="0"/>
                </a:lnTo>
                <a:lnTo>
                  <a:pt x="0" y="163718"/>
                </a:lnTo>
                <a:close/>
              </a:path>
            </a:pathLst>
          </a:custGeom>
          <a:ln w="4961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" name="object 104"/>
          <p:cNvSpPr txBox="1"/>
          <p:nvPr/>
        </p:nvSpPr>
        <p:spPr>
          <a:xfrm>
            <a:off x="3615130" y="2662363"/>
            <a:ext cx="954405" cy="163830"/>
          </a:xfrm>
          <a:prstGeom prst="rect">
            <a:avLst/>
          </a:prstGeom>
        </p:spPr>
        <p:txBody>
          <a:bodyPr wrap="square" lIns="0" tIns="26670" rIns="0" bIns="0" rtlCol="0" vert="horz">
            <a:spAutoFit/>
          </a:bodyPr>
          <a:lstStyle/>
          <a:p>
            <a:pPr marL="227329">
              <a:lnSpc>
                <a:spcPct val="100000"/>
              </a:lnSpc>
              <a:spcBef>
                <a:spcPts val="210"/>
              </a:spcBef>
            </a:pPr>
            <a:r>
              <a:rPr dirty="0" sz="700" spc="15" b="1">
                <a:solidFill>
                  <a:srgbClr val="003366"/>
                </a:solidFill>
                <a:latin typeface="Arial"/>
                <a:cs typeface="Arial"/>
              </a:rPr>
              <a:t>Sales</a:t>
            </a:r>
            <a:r>
              <a:rPr dirty="0" sz="700" spc="-85" b="1">
                <a:solidFill>
                  <a:srgbClr val="003366"/>
                </a:solidFill>
                <a:latin typeface="Arial"/>
                <a:cs typeface="Arial"/>
              </a:rPr>
              <a:t> </a:t>
            </a: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Dept.</a:t>
            </a:r>
            <a:endParaRPr sz="700">
              <a:latin typeface="Arial"/>
              <a:cs typeface="Arial"/>
            </a:endParaRPr>
          </a:p>
        </p:txBody>
      </p:sp>
      <p:sp>
        <p:nvSpPr>
          <p:cNvPr id="105" name="object 105"/>
          <p:cNvSpPr/>
          <p:nvPr/>
        </p:nvSpPr>
        <p:spPr>
          <a:xfrm>
            <a:off x="3620927" y="2831871"/>
            <a:ext cx="948241" cy="731737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6" name="object 106"/>
          <p:cNvSpPr/>
          <p:nvPr/>
        </p:nvSpPr>
        <p:spPr>
          <a:xfrm>
            <a:off x="3615130" y="2662363"/>
            <a:ext cx="954405" cy="163830"/>
          </a:xfrm>
          <a:custGeom>
            <a:avLst/>
            <a:gdLst/>
            <a:ahLst/>
            <a:cxnLst/>
            <a:rect l="l" t="t" r="r" b="b"/>
            <a:pathLst>
              <a:path w="954404" h="163830">
                <a:moveTo>
                  <a:pt x="0" y="163718"/>
                </a:moveTo>
                <a:lnTo>
                  <a:pt x="954005" y="163718"/>
                </a:lnTo>
                <a:lnTo>
                  <a:pt x="954005" y="0"/>
                </a:lnTo>
                <a:lnTo>
                  <a:pt x="0" y="0"/>
                </a:lnTo>
                <a:lnTo>
                  <a:pt x="0" y="163718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7" name="object 107"/>
          <p:cNvSpPr/>
          <p:nvPr/>
        </p:nvSpPr>
        <p:spPr>
          <a:xfrm>
            <a:off x="3615130" y="2662363"/>
            <a:ext cx="954405" cy="163830"/>
          </a:xfrm>
          <a:custGeom>
            <a:avLst/>
            <a:gdLst/>
            <a:ahLst/>
            <a:cxnLst/>
            <a:rect l="l" t="t" r="r" b="b"/>
            <a:pathLst>
              <a:path w="954404" h="163830">
                <a:moveTo>
                  <a:pt x="0" y="163718"/>
                </a:moveTo>
                <a:lnTo>
                  <a:pt x="954005" y="163718"/>
                </a:lnTo>
                <a:lnTo>
                  <a:pt x="954005" y="0"/>
                </a:lnTo>
                <a:lnTo>
                  <a:pt x="0" y="0"/>
                </a:lnTo>
                <a:lnTo>
                  <a:pt x="0" y="163718"/>
                </a:lnTo>
                <a:close/>
              </a:path>
            </a:pathLst>
          </a:custGeom>
          <a:ln w="4961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" name="object 108"/>
          <p:cNvSpPr txBox="1"/>
          <p:nvPr/>
        </p:nvSpPr>
        <p:spPr>
          <a:xfrm>
            <a:off x="3829903" y="2689488"/>
            <a:ext cx="524510" cy="1193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00" spc="15" b="1">
                <a:solidFill>
                  <a:srgbClr val="003366"/>
                </a:solidFill>
                <a:latin typeface="Arial"/>
                <a:cs typeface="Arial"/>
              </a:rPr>
              <a:t>Sales</a:t>
            </a:r>
            <a:r>
              <a:rPr dirty="0" sz="700" spc="-85" b="1">
                <a:solidFill>
                  <a:srgbClr val="003366"/>
                </a:solidFill>
                <a:latin typeface="Arial"/>
                <a:cs typeface="Arial"/>
              </a:rPr>
              <a:t> </a:t>
            </a: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Dept.</a:t>
            </a:r>
            <a:endParaRPr sz="700">
              <a:latin typeface="Arial"/>
              <a:cs typeface="Arial"/>
            </a:endParaRPr>
          </a:p>
        </p:txBody>
      </p:sp>
      <p:sp>
        <p:nvSpPr>
          <p:cNvPr id="109" name="object 109"/>
          <p:cNvSpPr/>
          <p:nvPr/>
        </p:nvSpPr>
        <p:spPr>
          <a:xfrm>
            <a:off x="4748926" y="2840225"/>
            <a:ext cx="954005" cy="727085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0" name="object 110"/>
          <p:cNvSpPr/>
          <p:nvPr/>
        </p:nvSpPr>
        <p:spPr>
          <a:xfrm>
            <a:off x="4748926" y="2681381"/>
            <a:ext cx="954405" cy="163830"/>
          </a:xfrm>
          <a:custGeom>
            <a:avLst/>
            <a:gdLst/>
            <a:ahLst/>
            <a:cxnLst/>
            <a:rect l="l" t="t" r="r" b="b"/>
            <a:pathLst>
              <a:path w="954404" h="163830">
                <a:moveTo>
                  <a:pt x="0" y="163787"/>
                </a:moveTo>
                <a:lnTo>
                  <a:pt x="954005" y="163787"/>
                </a:lnTo>
                <a:lnTo>
                  <a:pt x="954005" y="0"/>
                </a:lnTo>
                <a:lnTo>
                  <a:pt x="0" y="0"/>
                </a:lnTo>
                <a:lnTo>
                  <a:pt x="0" y="163787"/>
                </a:lnTo>
                <a:close/>
              </a:path>
            </a:pathLst>
          </a:custGeom>
          <a:ln w="4963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" name="object 111"/>
          <p:cNvSpPr txBox="1"/>
          <p:nvPr/>
        </p:nvSpPr>
        <p:spPr>
          <a:xfrm>
            <a:off x="4748926" y="2681381"/>
            <a:ext cx="954405" cy="163830"/>
          </a:xfrm>
          <a:prstGeom prst="rect">
            <a:avLst/>
          </a:prstGeom>
        </p:spPr>
        <p:txBody>
          <a:bodyPr wrap="square" lIns="0" tIns="26670" rIns="0" bIns="0" rtlCol="0" vert="horz">
            <a:spAutoFit/>
          </a:bodyPr>
          <a:lstStyle/>
          <a:p>
            <a:pPr marL="96520">
              <a:lnSpc>
                <a:spcPct val="100000"/>
              </a:lnSpc>
              <a:spcBef>
                <a:spcPts val="210"/>
              </a:spcBef>
            </a:pP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Purchasing</a:t>
            </a:r>
            <a:r>
              <a:rPr dirty="0" sz="700" spc="-50" b="1">
                <a:solidFill>
                  <a:srgbClr val="003366"/>
                </a:solidFill>
                <a:latin typeface="Arial"/>
                <a:cs typeface="Arial"/>
              </a:rPr>
              <a:t> </a:t>
            </a: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Dept.</a:t>
            </a:r>
            <a:endParaRPr sz="700">
              <a:latin typeface="Arial"/>
              <a:cs typeface="Arial"/>
            </a:endParaRPr>
          </a:p>
        </p:txBody>
      </p:sp>
      <p:sp>
        <p:nvSpPr>
          <p:cNvPr id="112" name="object 112"/>
          <p:cNvSpPr/>
          <p:nvPr/>
        </p:nvSpPr>
        <p:spPr>
          <a:xfrm>
            <a:off x="4748926" y="2840225"/>
            <a:ext cx="954005" cy="727085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3" name="object 113"/>
          <p:cNvSpPr/>
          <p:nvPr/>
        </p:nvSpPr>
        <p:spPr>
          <a:xfrm>
            <a:off x="4748926" y="2681381"/>
            <a:ext cx="954405" cy="163830"/>
          </a:xfrm>
          <a:custGeom>
            <a:avLst/>
            <a:gdLst/>
            <a:ahLst/>
            <a:cxnLst/>
            <a:rect l="l" t="t" r="r" b="b"/>
            <a:pathLst>
              <a:path w="954404" h="163830">
                <a:moveTo>
                  <a:pt x="0" y="163787"/>
                </a:moveTo>
                <a:lnTo>
                  <a:pt x="954005" y="163787"/>
                </a:lnTo>
                <a:lnTo>
                  <a:pt x="954005" y="0"/>
                </a:lnTo>
                <a:lnTo>
                  <a:pt x="0" y="0"/>
                </a:lnTo>
                <a:lnTo>
                  <a:pt x="0" y="163787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4" name="object 114"/>
          <p:cNvSpPr/>
          <p:nvPr/>
        </p:nvSpPr>
        <p:spPr>
          <a:xfrm>
            <a:off x="4748926" y="2681381"/>
            <a:ext cx="954405" cy="163830"/>
          </a:xfrm>
          <a:custGeom>
            <a:avLst/>
            <a:gdLst/>
            <a:ahLst/>
            <a:cxnLst/>
            <a:rect l="l" t="t" r="r" b="b"/>
            <a:pathLst>
              <a:path w="954404" h="163830">
                <a:moveTo>
                  <a:pt x="0" y="163787"/>
                </a:moveTo>
                <a:lnTo>
                  <a:pt x="954005" y="163787"/>
                </a:lnTo>
                <a:lnTo>
                  <a:pt x="954005" y="0"/>
                </a:lnTo>
                <a:lnTo>
                  <a:pt x="0" y="0"/>
                </a:lnTo>
                <a:lnTo>
                  <a:pt x="0" y="163787"/>
                </a:lnTo>
                <a:close/>
              </a:path>
            </a:pathLst>
          </a:custGeom>
          <a:ln w="4963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" name="object 115"/>
          <p:cNvSpPr txBox="1"/>
          <p:nvPr/>
        </p:nvSpPr>
        <p:spPr>
          <a:xfrm>
            <a:off x="4833317" y="2708489"/>
            <a:ext cx="786130" cy="1193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Purchasing</a:t>
            </a:r>
            <a:r>
              <a:rPr dirty="0" sz="700" spc="-50" b="1">
                <a:solidFill>
                  <a:srgbClr val="003366"/>
                </a:solidFill>
                <a:latin typeface="Arial"/>
                <a:cs typeface="Arial"/>
              </a:rPr>
              <a:t> </a:t>
            </a: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Dept.</a:t>
            </a:r>
            <a:endParaRPr sz="700">
              <a:latin typeface="Arial"/>
              <a:cs typeface="Arial"/>
            </a:endParaRPr>
          </a:p>
        </p:txBody>
      </p:sp>
      <p:sp>
        <p:nvSpPr>
          <p:cNvPr id="116" name="object 116"/>
          <p:cNvSpPr/>
          <p:nvPr/>
        </p:nvSpPr>
        <p:spPr>
          <a:xfrm>
            <a:off x="4182057" y="4351010"/>
            <a:ext cx="954005" cy="722271"/>
          </a:xfrm>
          <a:prstGeom prst="rect">
            <a:avLst/>
          </a:prstGeom>
          <a:blipFill>
            <a:blip r:embed="rId2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7" name="object 117"/>
          <p:cNvSpPr/>
          <p:nvPr/>
        </p:nvSpPr>
        <p:spPr>
          <a:xfrm>
            <a:off x="4182057" y="4192145"/>
            <a:ext cx="954405" cy="163830"/>
          </a:xfrm>
          <a:custGeom>
            <a:avLst/>
            <a:gdLst/>
            <a:ahLst/>
            <a:cxnLst/>
            <a:rect l="l" t="t" r="r" b="b"/>
            <a:pathLst>
              <a:path w="954404" h="163829">
                <a:moveTo>
                  <a:pt x="0" y="163821"/>
                </a:moveTo>
                <a:lnTo>
                  <a:pt x="954005" y="163821"/>
                </a:lnTo>
                <a:lnTo>
                  <a:pt x="954005" y="0"/>
                </a:lnTo>
                <a:lnTo>
                  <a:pt x="0" y="0"/>
                </a:lnTo>
                <a:lnTo>
                  <a:pt x="0" y="163821"/>
                </a:lnTo>
                <a:close/>
              </a:path>
            </a:pathLst>
          </a:custGeom>
          <a:ln w="4964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" name="object 118"/>
          <p:cNvSpPr txBox="1"/>
          <p:nvPr/>
        </p:nvSpPr>
        <p:spPr>
          <a:xfrm>
            <a:off x="4182057" y="4192145"/>
            <a:ext cx="954405" cy="163830"/>
          </a:xfrm>
          <a:prstGeom prst="rect">
            <a:avLst/>
          </a:prstGeom>
        </p:spPr>
        <p:txBody>
          <a:bodyPr wrap="square" lIns="0" tIns="26670" rIns="0" bIns="0" rtlCol="0" vert="horz">
            <a:spAutoFit/>
          </a:bodyPr>
          <a:lstStyle/>
          <a:p>
            <a:pPr marL="223520">
              <a:lnSpc>
                <a:spcPct val="100000"/>
              </a:lnSpc>
              <a:spcBef>
                <a:spcPts val="210"/>
              </a:spcBef>
            </a:pP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Accounting</a:t>
            </a:r>
            <a:endParaRPr sz="700">
              <a:latin typeface="Arial"/>
              <a:cs typeface="Arial"/>
            </a:endParaRPr>
          </a:p>
        </p:txBody>
      </p:sp>
      <p:sp>
        <p:nvSpPr>
          <p:cNvPr id="119" name="object 119"/>
          <p:cNvSpPr/>
          <p:nvPr/>
        </p:nvSpPr>
        <p:spPr>
          <a:xfrm>
            <a:off x="4182057" y="4351010"/>
            <a:ext cx="954005" cy="722271"/>
          </a:xfrm>
          <a:prstGeom prst="rect">
            <a:avLst/>
          </a:prstGeom>
          <a:blipFill>
            <a:blip r:embed="rId30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0" name="object 120"/>
          <p:cNvSpPr/>
          <p:nvPr/>
        </p:nvSpPr>
        <p:spPr>
          <a:xfrm>
            <a:off x="4182057" y="4192145"/>
            <a:ext cx="954405" cy="163830"/>
          </a:xfrm>
          <a:custGeom>
            <a:avLst/>
            <a:gdLst/>
            <a:ahLst/>
            <a:cxnLst/>
            <a:rect l="l" t="t" r="r" b="b"/>
            <a:pathLst>
              <a:path w="954404" h="163829">
                <a:moveTo>
                  <a:pt x="0" y="163821"/>
                </a:moveTo>
                <a:lnTo>
                  <a:pt x="954005" y="163821"/>
                </a:lnTo>
                <a:lnTo>
                  <a:pt x="954005" y="0"/>
                </a:lnTo>
                <a:lnTo>
                  <a:pt x="0" y="0"/>
                </a:lnTo>
                <a:lnTo>
                  <a:pt x="0" y="163821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1" name="object 121"/>
          <p:cNvSpPr/>
          <p:nvPr/>
        </p:nvSpPr>
        <p:spPr>
          <a:xfrm>
            <a:off x="4182057" y="4192145"/>
            <a:ext cx="954405" cy="163830"/>
          </a:xfrm>
          <a:custGeom>
            <a:avLst/>
            <a:gdLst/>
            <a:ahLst/>
            <a:cxnLst/>
            <a:rect l="l" t="t" r="r" b="b"/>
            <a:pathLst>
              <a:path w="954404" h="163829">
                <a:moveTo>
                  <a:pt x="0" y="163821"/>
                </a:moveTo>
                <a:lnTo>
                  <a:pt x="954005" y="163821"/>
                </a:lnTo>
                <a:lnTo>
                  <a:pt x="954005" y="0"/>
                </a:lnTo>
                <a:lnTo>
                  <a:pt x="0" y="0"/>
                </a:lnTo>
                <a:lnTo>
                  <a:pt x="0" y="163821"/>
                </a:lnTo>
                <a:close/>
              </a:path>
            </a:pathLst>
          </a:custGeom>
          <a:ln w="4964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" name="object 122"/>
          <p:cNvSpPr txBox="1"/>
          <p:nvPr/>
        </p:nvSpPr>
        <p:spPr>
          <a:xfrm>
            <a:off x="4392984" y="4219211"/>
            <a:ext cx="534670" cy="1193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Accounting</a:t>
            </a:r>
            <a:endParaRPr sz="700">
              <a:latin typeface="Arial"/>
              <a:cs typeface="Arial"/>
            </a:endParaRPr>
          </a:p>
        </p:txBody>
      </p:sp>
      <p:sp>
        <p:nvSpPr>
          <p:cNvPr id="123" name="object 123"/>
          <p:cNvSpPr txBox="1"/>
          <p:nvPr/>
        </p:nvSpPr>
        <p:spPr>
          <a:xfrm>
            <a:off x="6624266" y="2681166"/>
            <a:ext cx="947419" cy="163195"/>
          </a:xfrm>
          <a:prstGeom prst="rect">
            <a:avLst/>
          </a:prstGeom>
        </p:spPr>
        <p:txBody>
          <a:bodyPr wrap="square" lIns="0" tIns="26034" rIns="0" bIns="0" rtlCol="0" vert="horz">
            <a:spAutoFit/>
          </a:bodyPr>
          <a:lstStyle/>
          <a:p>
            <a:pPr marL="289560">
              <a:lnSpc>
                <a:spcPct val="100000"/>
              </a:lnSpc>
              <a:spcBef>
                <a:spcPts val="204"/>
              </a:spcBef>
            </a:pP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Supplier</a:t>
            </a:r>
            <a:endParaRPr sz="700">
              <a:latin typeface="Arial"/>
              <a:cs typeface="Arial"/>
            </a:endParaRPr>
          </a:p>
        </p:txBody>
      </p:sp>
      <p:sp>
        <p:nvSpPr>
          <p:cNvPr id="124" name="object 124"/>
          <p:cNvSpPr/>
          <p:nvPr/>
        </p:nvSpPr>
        <p:spPr>
          <a:xfrm>
            <a:off x="6624266" y="2843944"/>
            <a:ext cx="947210" cy="722515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5" name="object 125"/>
          <p:cNvSpPr txBox="1"/>
          <p:nvPr/>
        </p:nvSpPr>
        <p:spPr>
          <a:xfrm>
            <a:off x="6624266" y="2681166"/>
            <a:ext cx="947419" cy="163195"/>
          </a:xfrm>
          <a:prstGeom prst="rect">
            <a:avLst/>
          </a:prstGeom>
          <a:solidFill>
            <a:srgbClr val="808080"/>
          </a:solidFill>
          <a:ln w="4932">
            <a:solidFill>
              <a:srgbClr val="FF6600"/>
            </a:solidFill>
          </a:ln>
        </p:spPr>
        <p:txBody>
          <a:bodyPr wrap="square" lIns="0" tIns="23495" rIns="0" bIns="0" rtlCol="0" vert="horz">
            <a:spAutoFit/>
          </a:bodyPr>
          <a:lstStyle/>
          <a:p>
            <a:pPr marL="287020">
              <a:lnSpc>
                <a:spcPct val="100000"/>
              </a:lnSpc>
              <a:spcBef>
                <a:spcPts val="185"/>
              </a:spcBef>
            </a:pPr>
            <a:r>
              <a:rPr dirty="0" sz="700" spc="10" b="1">
                <a:solidFill>
                  <a:srgbClr val="003366"/>
                </a:solidFill>
                <a:latin typeface="Arial"/>
                <a:cs typeface="Arial"/>
              </a:rPr>
              <a:t>Supplier</a:t>
            </a:r>
            <a:endParaRPr sz="700">
              <a:latin typeface="Arial"/>
              <a:cs typeface="Arial"/>
            </a:endParaRPr>
          </a:p>
        </p:txBody>
      </p:sp>
      <p:sp>
        <p:nvSpPr>
          <p:cNvPr id="126" name="object 126"/>
          <p:cNvSpPr/>
          <p:nvPr/>
        </p:nvSpPr>
        <p:spPr>
          <a:xfrm>
            <a:off x="1637631" y="2827376"/>
            <a:ext cx="955203" cy="728174"/>
          </a:xfrm>
          <a:prstGeom prst="rect">
            <a:avLst/>
          </a:prstGeom>
          <a:blipFill>
            <a:blip r:embed="rId3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7" name="object 127"/>
          <p:cNvSpPr txBox="1"/>
          <p:nvPr/>
        </p:nvSpPr>
        <p:spPr>
          <a:xfrm>
            <a:off x="1630997" y="2668306"/>
            <a:ext cx="955675" cy="164465"/>
          </a:xfrm>
          <a:prstGeom prst="rect">
            <a:avLst/>
          </a:prstGeom>
        </p:spPr>
        <p:txBody>
          <a:bodyPr wrap="square" lIns="0" tIns="27305" rIns="0" bIns="0" rtlCol="0" vert="horz">
            <a:spAutoFit/>
          </a:bodyPr>
          <a:lstStyle/>
          <a:p>
            <a:pPr marL="260985">
              <a:lnSpc>
                <a:spcPct val="100000"/>
              </a:lnSpc>
              <a:spcBef>
                <a:spcPts val="215"/>
              </a:spcBef>
            </a:pPr>
            <a:r>
              <a:rPr dirty="0" sz="700" spc="15" b="1">
                <a:solidFill>
                  <a:srgbClr val="003366"/>
                </a:solidFill>
                <a:latin typeface="Arial"/>
                <a:cs typeface="Arial"/>
              </a:rPr>
              <a:t>Customer</a:t>
            </a:r>
            <a:endParaRPr sz="700">
              <a:latin typeface="Arial"/>
              <a:cs typeface="Arial"/>
            </a:endParaRPr>
          </a:p>
        </p:txBody>
      </p:sp>
      <p:sp>
        <p:nvSpPr>
          <p:cNvPr id="128" name="object 128"/>
          <p:cNvSpPr/>
          <p:nvPr/>
        </p:nvSpPr>
        <p:spPr>
          <a:xfrm>
            <a:off x="1637631" y="2827376"/>
            <a:ext cx="955203" cy="728174"/>
          </a:xfrm>
          <a:prstGeom prst="rect">
            <a:avLst/>
          </a:prstGeom>
          <a:blipFill>
            <a:blip r:embed="rId3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9" name="object 129"/>
          <p:cNvSpPr txBox="1"/>
          <p:nvPr/>
        </p:nvSpPr>
        <p:spPr>
          <a:xfrm>
            <a:off x="1630997" y="2668306"/>
            <a:ext cx="955675" cy="164465"/>
          </a:xfrm>
          <a:prstGeom prst="rect">
            <a:avLst/>
          </a:prstGeom>
          <a:solidFill>
            <a:srgbClr val="808080"/>
          </a:solidFill>
          <a:ln w="4970">
            <a:solidFill>
              <a:srgbClr val="FF6600"/>
            </a:solidFill>
          </a:ln>
        </p:spPr>
        <p:txBody>
          <a:bodyPr wrap="square" lIns="0" tIns="24765" rIns="0" bIns="0" rtlCol="0" vert="horz">
            <a:spAutoFit/>
          </a:bodyPr>
          <a:lstStyle/>
          <a:p>
            <a:pPr marL="258445">
              <a:lnSpc>
                <a:spcPct val="100000"/>
              </a:lnSpc>
              <a:spcBef>
                <a:spcPts val="195"/>
              </a:spcBef>
            </a:pPr>
            <a:r>
              <a:rPr dirty="0" sz="700" spc="15" b="1">
                <a:solidFill>
                  <a:srgbClr val="003366"/>
                </a:solidFill>
                <a:latin typeface="Arial"/>
                <a:cs typeface="Arial"/>
              </a:rPr>
              <a:t>Customer</a:t>
            </a:r>
            <a:endParaRPr sz="700">
              <a:latin typeface="Arial"/>
              <a:cs typeface="Arial"/>
            </a:endParaRPr>
          </a:p>
        </p:txBody>
      </p:sp>
      <p:sp>
        <p:nvSpPr>
          <p:cNvPr id="130" name="object 130"/>
          <p:cNvSpPr/>
          <p:nvPr/>
        </p:nvSpPr>
        <p:spPr>
          <a:xfrm>
            <a:off x="2600019" y="3081997"/>
            <a:ext cx="1012190" cy="65405"/>
          </a:xfrm>
          <a:custGeom>
            <a:avLst/>
            <a:gdLst/>
            <a:ahLst/>
            <a:cxnLst/>
            <a:rect l="l" t="t" r="r" b="b"/>
            <a:pathLst>
              <a:path w="1012189" h="65405">
                <a:moveTo>
                  <a:pt x="948325" y="1227"/>
                </a:moveTo>
                <a:lnTo>
                  <a:pt x="948325" y="64968"/>
                </a:lnTo>
                <a:lnTo>
                  <a:pt x="990779" y="43721"/>
                </a:lnTo>
                <a:lnTo>
                  <a:pt x="959001" y="43721"/>
                </a:lnTo>
                <a:lnTo>
                  <a:pt x="959001" y="22474"/>
                </a:lnTo>
                <a:lnTo>
                  <a:pt x="990905" y="22474"/>
                </a:lnTo>
                <a:lnTo>
                  <a:pt x="948325" y="1227"/>
                </a:lnTo>
                <a:close/>
              </a:path>
              <a:path w="1012189" h="65405">
                <a:moveTo>
                  <a:pt x="63775" y="0"/>
                </a:moveTo>
                <a:lnTo>
                  <a:pt x="0" y="31917"/>
                </a:lnTo>
                <a:lnTo>
                  <a:pt x="63775" y="63741"/>
                </a:lnTo>
                <a:lnTo>
                  <a:pt x="63775" y="42494"/>
                </a:lnTo>
                <a:lnTo>
                  <a:pt x="53099" y="42494"/>
                </a:lnTo>
                <a:lnTo>
                  <a:pt x="53099" y="21247"/>
                </a:lnTo>
                <a:lnTo>
                  <a:pt x="63775" y="21247"/>
                </a:lnTo>
                <a:lnTo>
                  <a:pt x="63775" y="0"/>
                </a:lnTo>
                <a:close/>
              </a:path>
              <a:path w="1012189" h="65405">
                <a:moveTo>
                  <a:pt x="494807" y="31917"/>
                </a:moveTo>
                <a:lnTo>
                  <a:pt x="494807" y="43721"/>
                </a:lnTo>
                <a:lnTo>
                  <a:pt x="948325" y="43721"/>
                </a:lnTo>
                <a:lnTo>
                  <a:pt x="948325" y="42494"/>
                </a:lnTo>
                <a:lnTo>
                  <a:pt x="505389" y="42494"/>
                </a:lnTo>
                <a:lnTo>
                  <a:pt x="494807" y="31917"/>
                </a:lnTo>
                <a:close/>
              </a:path>
              <a:path w="1012189" h="65405">
                <a:moveTo>
                  <a:pt x="990905" y="22474"/>
                </a:moveTo>
                <a:lnTo>
                  <a:pt x="959001" y="22474"/>
                </a:lnTo>
                <a:lnTo>
                  <a:pt x="959001" y="43721"/>
                </a:lnTo>
                <a:lnTo>
                  <a:pt x="990779" y="43721"/>
                </a:lnTo>
                <a:lnTo>
                  <a:pt x="1012101" y="33051"/>
                </a:lnTo>
                <a:lnTo>
                  <a:pt x="990905" y="22474"/>
                </a:lnTo>
                <a:close/>
              </a:path>
              <a:path w="1012189" h="65405">
                <a:moveTo>
                  <a:pt x="63775" y="21247"/>
                </a:moveTo>
                <a:lnTo>
                  <a:pt x="53099" y="21247"/>
                </a:lnTo>
                <a:lnTo>
                  <a:pt x="53099" y="42494"/>
                </a:lnTo>
                <a:lnTo>
                  <a:pt x="63775" y="42494"/>
                </a:lnTo>
                <a:lnTo>
                  <a:pt x="63775" y="21247"/>
                </a:lnTo>
                <a:close/>
              </a:path>
              <a:path w="1012189" h="65405">
                <a:moveTo>
                  <a:pt x="516065" y="21247"/>
                </a:moveTo>
                <a:lnTo>
                  <a:pt x="63775" y="21247"/>
                </a:lnTo>
                <a:lnTo>
                  <a:pt x="63775" y="42494"/>
                </a:lnTo>
                <a:lnTo>
                  <a:pt x="494807" y="42494"/>
                </a:lnTo>
                <a:lnTo>
                  <a:pt x="494807" y="31917"/>
                </a:lnTo>
                <a:lnTo>
                  <a:pt x="514921" y="31917"/>
                </a:lnTo>
                <a:lnTo>
                  <a:pt x="505389" y="22474"/>
                </a:lnTo>
                <a:lnTo>
                  <a:pt x="516065" y="22474"/>
                </a:lnTo>
                <a:lnTo>
                  <a:pt x="516065" y="21247"/>
                </a:lnTo>
                <a:close/>
              </a:path>
              <a:path w="1012189" h="65405">
                <a:moveTo>
                  <a:pt x="514921" y="31917"/>
                </a:moveTo>
                <a:lnTo>
                  <a:pt x="494807" y="31917"/>
                </a:lnTo>
                <a:lnTo>
                  <a:pt x="505389" y="42494"/>
                </a:lnTo>
                <a:lnTo>
                  <a:pt x="948325" y="42494"/>
                </a:lnTo>
                <a:lnTo>
                  <a:pt x="948325" y="33051"/>
                </a:lnTo>
                <a:lnTo>
                  <a:pt x="516065" y="33051"/>
                </a:lnTo>
                <a:lnTo>
                  <a:pt x="514921" y="31917"/>
                </a:lnTo>
                <a:close/>
              </a:path>
              <a:path w="1012189" h="65405">
                <a:moveTo>
                  <a:pt x="516065" y="22474"/>
                </a:moveTo>
                <a:lnTo>
                  <a:pt x="505389" y="22474"/>
                </a:lnTo>
                <a:lnTo>
                  <a:pt x="516065" y="33051"/>
                </a:lnTo>
                <a:lnTo>
                  <a:pt x="516065" y="22474"/>
                </a:lnTo>
                <a:close/>
              </a:path>
              <a:path w="1012189" h="65405">
                <a:moveTo>
                  <a:pt x="948325" y="22474"/>
                </a:moveTo>
                <a:lnTo>
                  <a:pt x="516065" y="22474"/>
                </a:lnTo>
                <a:lnTo>
                  <a:pt x="516065" y="33051"/>
                </a:lnTo>
                <a:lnTo>
                  <a:pt x="948325" y="33051"/>
                </a:lnTo>
                <a:lnTo>
                  <a:pt x="948325" y="2247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1" name="object 131"/>
          <p:cNvSpPr txBox="1"/>
          <p:nvPr/>
        </p:nvSpPr>
        <p:spPr>
          <a:xfrm>
            <a:off x="2590437" y="3167477"/>
            <a:ext cx="738505" cy="4857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98800"/>
              </a:lnSpc>
            </a:pPr>
            <a:r>
              <a:rPr dirty="0" sz="1050" spc="-5">
                <a:latin typeface="Arial"/>
                <a:cs typeface="Arial"/>
              </a:rPr>
              <a:t>Email,</a:t>
            </a:r>
            <a:r>
              <a:rPr dirty="0" sz="1050" spc="-8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Web,  Telephone,  etc</a:t>
            </a:r>
            <a:endParaRPr sz="1050">
              <a:latin typeface="Arial"/>
              <a:cs typeface="Arial"/>
            </a:endParaRPr>
          </a:p>
        </p:txBody>
      </p:sp>
      <p:sp>
        <p:nvSpPr>
          <p:cNvPr id="132" name="object 132"/>
          <p:cNvSpPr txBox="1"/>
          <p:nvPr/>
        </p:nvSpPr>
        <p:spPr>
          <a:xfrm>
            <a:off x="5879105" y="3200339"/>
            <a:ext cx="738505" cy="4857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98800"/>
              </a:lnSpc>
            </a:pPr>
            <a:r>
              <a:rPr dirty="0" sz="1050" spc="-5">
                <a:latin typeface="Arial"/>
                <a:cs typeface="Arial"/>
              </a:rPr>
              <a:t>Email,</a:t>
            </a:r>
            <a:r>
              <a:rPr dirty="0" sz="1050" spc="-8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Web,  Telephone,  etc</a:t>
            </a:r>
            <a:endParaRPr sz="1050">
              <a:latin typeface="Arial"/>
              <a:cs typeface="Arial"/>
            </a:endParaRPr>
          </a:p>
        </p:txBody>
      </p:sp>
      <p:sp>
        <p:nvSpPr>
          <p:cNvPr id="133" name="object 133"/>
          <p:cNvSpPr/>
          <p:nvPr/>
        </p:nvSpPr>
        <p:spPr>
          <a:xfrm>
            <a:off x="5712004" y="3093801"/>
            <a:ext cx="909955" cy="65405"/>
          </a:xfrm>
          <a:custGeom>
            <a:avLst/>
            <a:gdLst/>
            <a:ahLst/>
            <a:cxnLst/>
            <a:rect l="l" t="t" r="r" b="b"/>
            <a:pathLst>
              <a:path w="909954" h="65405">
                <a:moveTo>
                  <a:pt x="63775" y="1227"/>
                </a:moveTo>
                <a:lnTo>
                  <a:pt x="0" y="33051"/>
                </a:lnTo>
                <a:lnTo>
                  <a:pt x="63775" y="64968"/>
                </a:lnTo>
                <a:lnTo>
                  <a:pt x="63775" y="43721"/>
                </a:lnTo>
                <a:lnTo>
                  <a:pt x="53193" y="43721"/>
                </a:lnTo>
                <a:lnTo>
                  <a:pt x="53193" y="22474"/>
                </a:lnTo>
                <a:lnTo>
                  <a:pt x="63775" y="22474"/>
                </a:lnTo>
                <a:lnTo>
                  <a:pt x="63775" y="1227"/>
                </a:lnTo>
                <a:close/>
              </a:path>
              <a:path w="909954" h="65405">
                <a:moveTo>
                  <a:pt x="845622" y="0"/>
                </a:moveTo>
                <a:lnTo>
                  <a:pt x="845622" y="63741"/>
                </a:lnTo>
                <a:lnTo>
                  <a:pt x="888202" y="42494"/>
                </a:lnTo>
                <a:lnTo>
                  <a:pt x="856299" y="42494"/>
                </a:lnTo>
                <a:lnTo>
                  <a:pt x="856299" y="21247"/>
                </a:lnTo>
                <a:lnTo>
                  <a:pt x="888076" y="21247"/>
                </a:lnTo>
                <a:lnTo>
                  <a:pt x="845622" y="0"/>
                </a:lnTo>
                <a:close/>
              </a:path>
              <a:path w="909954" h="65405">
                <a:moveTo>
                  <a:pt x="63775" y="22474"/>
                </a:moveTo>
                <a:lnTo>
                  <a:pt x="53193" y="22474"/>
                </a:lnTo>
                <a:lnTo>
                  <a:pt x="53193" y="43721"/>
                </a:lnTo>
                <a:lnTo>
                  <a:pt x="63775" y="43721"/>
                </a:lnTo>
                <a:lnTo>
                  <a:pt x="63775" y="22474"/>
                </a:lnTo>
                <a:close/>
              </a:path>
              <a:path w="909954" h="65405">
                <a:moveTo>
                  <a:pt x="444069" y="22474"/>
                </a:moveTo>
                <a:lnTo>
                  <a:pt x="63775" y="22474"/>
                </a:lnTo>
                <a:lnTo>
                  <a:pt x="63775" y="43721"/>
                </a:lnTo>
                <a:lnTo>
                  <a:pt x="465328" y="43721"/>
                </a:lnTo>
                <a:lnTo>
                  <a:pt x="465328" y="42494"/>
                </a:lnTo>
                <a:lnTo>
                  <a:pt x="454746" y="42494"/>
                </a:lnTo>
                <a:lnTo>
                  <a:pt x="464194" y="33051"/>
                </a:lnTo>
                <a:lnTo>
                  <a:pt x="444069" y="33051"/>
                </a:lnTo>
                <a:lnTo>
                  <a:pt x="444069" y="22474"/>
                </a:lnTo>
                <a:close/>
              </a:path>
              <a:path w="909954" h="65405">
                <a:moveTo>
                  <a:pt x="465328" y="31917"/>
                </a:moveTo>
                <a:lnTo>
                  <a:pt x="454746" y="42494"/>
                </a:lnTo>
                <a:lnTo>
                  <a:pt x="465328" y="42494"/>
                </a:lnTo>
                <a:lnTo>
                  <a:pt x="465328" y="31917"/>
                </a:lnTo>
                <a:close/>
              </a:path>
              <a:path w="909954" h="65405">
                <a:moveTo>
                  <a:pt x="845622" y="31917"/>
                </a:moveTo>
                <a:lnTo>
                  <a:pt x="465328" y="31917"/>
                </a:lnTo>
                <a:lnTo>
                  <a:pt x="465328" y="42494"/>
                </a:lnTo>
                <a:lnTo>
                  <a:pt x="845622" y="42494"/>
                </a:lnTo>
                <a:lnTo>
                  <a:pt x="845622" y="31917"/>
                </a:lnTo>
                <a:close/>
              </a:path>
              <a:path w="909954" h="65405">
                <a:moveTo>
                  <a:pt x="888076" y="21247"/>
                </a:moveTo>
                <a:lnTo>
                  <a:pt x="856299" y="21247"/>
                </a:lnTo>
                <a:lnTo>
                  <a:pt x="856299" y="42494"/>
                </a:lnTo>
                <a:lnTo>
                  <a:pt x="888202" y="42494"/>
                </a:lnTo>
                <a:lnTo>
                  <a:pt x="909398" y="31917"/>
                </a:lnTo>
                <a:lnTo>
                  <a:pt x="888076" y="21247"/>
                </a:lnTo>
                <a:close/>
              </a:path>
              <a:path w="909954" h="65405">
                <a:moveTo>
                  <a:pt x="845622" y="21247"/>
                </a:moveTo>
                <a:lnTo>
                  <a:pt x="444069" y="21247"/>
                </a:lnTo>
                <a:lnTo>
                  <a:pt x="444069" y="33051"/>
                </a:lnTo>
                <a:lnTo>
                  <a:pt x="454746" y="22474"/>
                </a:lnTo>
                <a:lnTo>
                  <a:pt x="845622" y="22474"/>
                </a:lnTo>
                <a:lnTo>
                  <a:pt x="845622" y="21247"/>
                </a:lnTo>
                <a:close/>
              </a:path>
              <a:path w="909954" h="65405">
                <a:moveTo>
                  <a:pt x="845622" y="22474"/>
                </a:moveTo>
                <a:lnTo>
                  <a:pt x="454746" y="22474"/>
                </a:lnTo>
                <a:lnTo>
                  <a:pt x="444069" y="33051"/>
                </a:lnTo>
                <a:lnTo>
                  <a:pt x="464194" y="33051"/>
                </a:lnTo>
                <a:lnTo>
                  <a:pt x="465328" y="31917"/>
                </a:lnTo>
                <a:lnTo>
                  <a:pt x="845622" y="31917"/>
                </a:lnTo>
                <a:lnTo>
                  <a:pt x="845622" y="2247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4" name="object 134"/>
          <p:cNvSpPr txBox="1"/>
          <p:nvPr/>
        </p:nvSpPr>
        <p:spPr>
          <a:xfrm>
            <a:off x="4310877" y="3548193"/>
            <a:ext cx="664210" cy="3219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74930" marR="5080" indent="-62865">
              <a:lnSpc>
                <a:spcPts val="1240"/>
              </a:lnSpc>
            </a:pPr>
            <a:r>
              <a:rPr dirty="0" sz="1050" spc="-5">
                <a:latin typeface="Arial"/>
                <a:cs typeface="Arial"/>
              </a:rPr>
              <a:t>Online</a:t>
            </a:r>
            <a:r>
              <a:rPr dirty="0" sz="1050" spc="-9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and  real-time</a:t>
            </a:r>
            <a:endParaRPr sz="1050">
              <a:latin typeface="Arial"/>
              <a:cs typeface="Arial"/>
            </a:endParaRPr>
          </a:p>
        </p:txBody>
      </p:sp>
      <p:sp>
        <p:nvSpPr>
          <p:cNvPr id="135" name="object 135"/>
          <p:cNvSpPr/>
          <p:nvPr/>
        </p:nvSpPr>
        <p:spPr>
          <a:xfrm>
            <a:off x="2082678" y="3562465"/>
            <a:ext cx="2096770" cy="1104900"/>
          </a:xfrm>
          <a:custGeom>
            <a:avLst/>
            <a:gdLst/>
            <a:ahLst/>
            <a:cxnLst/>
            <a:rect l="l" t="t" r="r" b="b"/>
            <a:pathLst>
              <a:path w="2096770" h="1104900">
                <a:moveTo>
                  <a:pt x="2032564" y="1041107"/>
                </a:moveTo>
                <a:lnTo>
                  <a:pt x="2032564" y="1104848"/>
                </a:lnTo>
                <a:lnTo>
                  <a:pt x="2075018" y="1083601"/>
                </a:lnTo>
                <a:lnTo>
                  <a:pt x="2043241" y="1083601"/>
                </a:lnTo>
                <a:lnTo>
                  <a:pt x="2043241" y="1062354"/>
                </a:lnTo>
                <a:lnTo>
                  <a:pt x="2075144" y="1062354"/>
                </a:lnTo>
                <a:lnTo>
                  <a:pt x="2032564" y="1041107"/>
                </a:lnTo>
                <a:close/>
              </a:path>
              <a:path w="2096770" h="1104900">
                <a:moveTo>
                  <a:pt x="42517" y="53070"/>
                </a:moveTo>
                <a:lnTo>
                  <a:pt x="21258" y="53070"/>
                </a:lnTo>
                <a:lnTo>
                  <a:pt x="21258" y="1083601"/>
                </a:lnTo>
                <a:lnTo>
                  <a:pt x="2032564" y="1083601"/>
                </a:lnTo>
                <a:lnTo>
                  <a:pt x="2032564" y="1072931"/>
                </a:lnTo>
                <a:lnTo>
                  <a:pt x="42517" y="1072931"/>
                </a:lnTo>
                <a:lnTo>
                  <a:pt x="31887" y="1062354"/>
                </a:lnTo>
                <a:lnTo>
                  <a:pt x="42517" y="1062354"/>
                </a:lnTo>
                <a:lnTo>
                  <a:pt x="42517" y="53070"/>
                </a:lnTo>
                <a:close/>
              </a:path>
              <a:path w="2096770" h="1104900">
                <a:moveTo>
                  <a:pt x="2075144" y="1062354"/>
                </a:moveTo>
                <a:lnTo>
                  <a:pt x="2043241" y="1062354"/>
                </a:lnTo>
                <a:lnTo>
                  <a:pt x="2043241" y="1083601"/>
                </a:lnTo>
                <a:lnTo>
                  <a:pt x="2075018" y="1083601"/>
                </a:lnTo>
                <a:lnTo>
                  <a:pt x="2096340" y="1072931"/>
                </a:lnTo>
                <a:lnTo>
                  <a:pt x="2075144" y="1062354"/>
                </a:lnTo>
                <a:close/>
              </a:path>
              <a:path w="2096770" h="1104900">
                <a:moveTo>
                  <a:pt x="42517" y="1062354"/>
                </a:moveTo>
                <a:lnTo>
                  <a:pt x="31887" y="1062354"/>
                </a:lnTo>
                <a:lnTo>
                  <a:pt x="42517" y="1072931"/>
                </a:lnTo>
                <a:lnTo>
                  <a:pt x="42517" y="1062354"/>
                </a:lnTo>
                <a:close/>
              </a:path>
              <a:path w="2096770" h="1104900">
                <a:moveTo>
                  <a:pt x="2032564" y="1062354"/>
                </a:moveTo>
                <a:lnTo>
                  <a:pt x="42517" y="1062354"/>
                </a:lnTo>
                <a:lnTo>
                  <a:pt x="42517" y="1072931"/>
                </a:lnTo>
                <a:lnTo>
                  <a:pt x="2032564" y="1072931"/>
                </a:lnTo>
                <a:lnTo>
                  <a:pt x="2032564" y="1062354"/>
                </a:lnTo>
                <a:close/>
              </a:path>
              <a:path w="2096770" h="1104900">
                <a:moveTo>
                  <a:pt x="31887" y="0"/>
                </a:moveTo>
                <a:lnTo>
                  <a:pt x="0" y="63741"/>
                </a:lnTo>
                <a:lnTo>
                  <a:pt x="21258" y="63741"/>
                </a:lnTo>
                <a:lnTo>
                  <a:pt x="21258" y="53070"/>
                </a:lnTo>
                <a:lnTo>
                  <a:pt x="58437" y="53070"/>
                </a:lnTo>
                <a:lnTo>
                  <a:pt x="31887" y="0"/>
                </a:lnTo>
                <a:close/>
              </a:path>
              <a:path w="2096770" h="1104900">
                <a:moveTo>
                  <a:pt x="58437" y="53070"/>
                </a:moveTo>
                <a:lnTo>
                  <a:pt x="42517" y="53070"/>
                </a:lnTo>
                <a:lnTo>
                  <a:pt x="42517" y="63741"/>
                </a:lnTo>
                <a:lnTo>
                  <a:pt x="63775" y="63741"/>
                </a:lnTo>
                <a:lnTo>
                  <a:pt x="58437" y="530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6" name="object 136"/>
          <p:cNvSpPr txBox="1"/>
          <p:nvPr/>
        </p:nvSpPr>
        <p:spPr>
          <a:xfrm>
            <a:off x="2147123" y="4106910"/>
            <a:ext cx="796290" cy="4864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98900"/>
              </a:lnSpc>
            </a:pPr>
            <a:r>
              <a:rPr dirty="0" sz="1050" spc="-5">
                <a:latin typeface="Arial"/>
                <a:cs typeface="Arial"/>
              </a:rPr>
              <a:t>Online  invoicing</a:t>
            </a:r>
            <a:r>
              <a:rPr dirty="0" sz="1050" spc="-9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and  payment</a:t>
            </a:r>
            <a:endParaRPr sz="1050">
              <a:latin typeface="Arial"/>
              <a:cs typeface="Arial"/>
            </a:endParaRPr>
          </a:p>
        </p:txBody>
      </p:sp>
      <p:sp>
        <p:nvSpPr>
          <p:cNvPr id="137" name="object 137"/>
          <p:cNvSpPr/>
          <p:nvPr/>
        </p:nvSpPr>
        <p:spPr>
          <a:xfrm>
            <a:off x="5145106" y="3573041"/>
            <a:ext cx="1988185" cy="1094740"/>
          </a:xfrm>
          <a:custGeom>
            <a:avLst/>
            <a:gdLst/>
            <a:ahLst/>
            <a:cxnLst/>
            <a:rect l="l" t="t" r="r" b="b"/>
            <a:pathLst>
              <a:path w="1988184" h="1094739">
                <a:moveTo>
                  <a:pt x="63775" y="1030531"/>
                </a:moveTo>
                <a:lnTo>
                  <a:pt x="0" y="1062354"/>
                </a:lnTo>
                <a:lnTo>
                  <a:pt x="63775" y="1094272"/>
                </a:lnTo>
                <a:lnTo>
                  <a:pt x="63775" y="1073025"/>
                </a:lnTo>
                <a:lnTo>
                  <a:pt x="53193" y="1073025"/>
                </a:lnTo>
                <a:lnTo>
                  <a:pt x="53193" y="1051778"/>
                </a:lnTo>
                <a:lnTo>
                  <a:pt x="63775" y="1051778"/>
                </a:lnTo>
                <a:lnTo>
                  <a:pt x="63775" y="1030531"/>
                </a:lnTo>
                <a:close/>
              </a:path>
              <a:path w="1988184" h="1094739">
                <a:moveTo>
                  <a:pt x="63775" y="1051778"/>
                </a:moveTo>
                <a:lnTo>
                  <a:pt x="53193" y="1051778"/>
                </a:lnTo>
                <a:lnTo>
                  <a:pt x="53193" y="1073025"/>
                </a:lnTo>
                <a:lnTo>
                  <a:pt x="63775" y="1073025"/>
                </a:lnTo>
                <a:lnTo>
                  <a:pt x="63775" y="1051778"/>
                </a:lnTo>
                <a:close/>
              </a:path>
              <a:path w="1988184" h="1094739">
                <a:moveTo>
                  <a:pt x="1945215" y="1051778"/>
                </a:moveTo>
                <a:lnTo>
                  <a:pt x="63775" y="1051778"/>
                </a:lnTo>
                <a:lnTo>
                  <a:pt x="63775" y="1073025"/>
                </a:lnTo>
                <a:lnTo>
                  <a:pt x="1966473" y="1073025"/>
                </a:lnTo>
                <a:lnTo>
                  <a:pt x="1966473" y="1062354"/>
                </a:lnTo>
                <a:lnTo>
                  <a:pt x="1945215" y="1062354"/>
                </a:lnTo>
                <a:lnTo>
                  <a:pt x="1945215" y="1051778"/>
                </a:lnTo>
                <a:close/>
              </a:path>
              <a:path w="1988184" h="1094739">
                <a:moveTo>
                  <a:pt x="1966473" y="53164"/>
                </a:moveTo>
                <a:lnTo>
                  <a:pt x="1945215" y="53164"/>
                </a:lnTo>
                <a:lnTo>
                  <a:pt x="1945215" y="1062354"/>
                </a:lnTo>
                <a:lnTo>
                  <a:pt x="1955797" y="1051778"/>
                </a:lnTo>
                <a:lnTo>
                  <a:pt x="1966473" y="1051778"/>
                </a:lnTo>
                <a:lnTo>
                  <a:pt x="1966473" y="53164"/>
                </a:lnTo>
                <a:close/>
              </a:path>
              <a:path w="1988184" h="1094739">
                <a:moveTo>
                  <a:pt x="1966473" y="1051778"/>
                </a:moveTo>
                <a:lnTo>
                  <a:pt x="1955797" y="1051778"/>
                </a:lnTo>
                <a:lnTo>
                  <a:pt x="1945215" y="1062354"/>
                </a:lnTo>
                <a:lnTo>
                  <a:pt x="1966473" y="1062354"/>
                </a:lnTo>
                <a:lnTo>
                  <a:pt x="1966473" y="1051778"/>
                </a:lnTo>
                <a:close/>
              </a:path>
              <a:path w="1988184" h="1094739">
                <a:moveTo>
                  <a:pt x="1955797" y="0"/>
                </a:moveTo>
                <a:lnTo>
                  <a:pt x="1923956" y="63741"/>
                </a:lnTo>
                <a:lnTo>
                  <a:pt x="1945215" y="63741"/>
                </a:lnTo>
                <a:lnTo>
                  <a:pt x="1945215" y="53164"/>
                </a:lnTo>
                <a:lnTo>
                  <a:pt x="1982433" y="53164"/>
                </a:lnTo>
                <a:lnTo>
                  <a:pt x="1955797" y="0"/>
                </a:lnTo>
                <a:close/>
              </a:path>
              <a:path w="1988184" h="1094739">
                <a:moveTo>
                  <a:pt x="1982433" y="53164"/>
                </a:moveTo>
                <a:lnTo>
                  <a:pt x="1966473" y="53164"/>
                </a:lnTo>
                <a:lnTo>
                  <a:pt x="1966473" y="63741"/>
                </a:lnTo>
                <a:lnTo>
                  <a:pt x="1987732" y="63741"/>
                </a:lnTo>
                <a:lnTo>
                  <a:pt x="1982433" y="5316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8" name="object 138"/>
          <p:cNvSpPr txBox="1"/>
          <p:nvPr/>
        </p:nvSpPr>
        <p:spPr>
          <a:xfrm>
            <a:off x="6162554" y="4112516"/>
            <a:ext cx="796290" cy="480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189230">
              <a:lnSpc>
                <a:spcPts val="1240"/>
              </a:lnSpc>
            </a:pPr>
            <a:r>
              <a:rPr dirty="0" sz="1050" spc="-5">
                <a:latin typeface="Arial"/>
                <a:cs typeface="Arial"/>
              </a:rPr>
              <a:t>Ele</a:t>
            </a:r>
            <a:r>
              <a:rPr dirty="0" sz="1050" spc="-15">
                <a:latin typeface="Arial"/>
                <a:cs typeface="Arial"/>
              </a:rPr>
              <a:t>c</a:t>
            </a:r>
            <a:r>
              <a:rPr dirty="0" sz="1050" spc="-5">
                <a:latin typeface="Arial"/>
                <a:cs typeface="Arial"/>
              </a:rPr>
              <a:t>t</a:t>
            </a:r>
            <a:r>
              <a:rPr dirty="0" sz="1050" spc="-15">
                <a:latin typeface="Arial"/>
                <a:cs typeface="Arial"/>
              </a:rPr>
              <a:t>r</a:t>
            </a:r>
            <a:r>
              <a:rPr dirty="0" sz="1050" spc="-5">
                <a:latin typeface="Arial"/>
                <a:cs typeface="Arial"/>
              </a:rPr>
              <a:t>on</a:t>
            </a:r>
            <a:r>
              <a:rPr dirty="0" sz="1050" spc="-15">
                <a:latin typeface="Arial"/>
                <a:cs typeface="Arial"/>
              </a:rPr>
              <a:t>i</a:t>
            </a:r>
            <a:r>
              <a:rPr dirty="0" sz="1050" spc="-5">
                <a:latin typeface="Arial"/>
                <a:cs typeface="Arial"/>
              </a:rPr>
              <a:t>c  </a:t>
            </a:r>
            <a:r>
              <a:rPr dirty="0" sz="1050" spc="-5">
                <a:latin typeface="Arial"/>
                <a:cs typeface="Arial"/>
              </a:rPr>
              <a:t>invoicing</a:t>
            </a:r>
            <a:r>
              <a:rPr dirty="0" sz="1050" spc="-9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and</a:t>
            </a:r>
            <a:endParaRPr sz="1050">
              <a:latin typeface="Arial"/>
              <a:cs typeface="Arial"/>
            </a:endParaRPr>
          </a:p>
          <a:p>
            <a:pPr marL="276860">
              <a:lnSpc>
                <a:spcPts val="1215"/>
              </a:lnSpc>
            </a:pPr>
            <a:r>
              <a:rPr dirty="0" sz="1050" spc="-5">
                <a:latin typeface="Arial"/>
                <a:cs typeface="Arial"/>
              </a:rPr>
              <a:t>pa</a:t>
            </a:r>
            <a:r>
              <a:rPr dirty="0" sz="1050" spc="-20">
                <a:latin typeface="Arial"/>
                <a:cs typeface="Arial"/>
              </a:rPr>
              <a:t>y</a:t>
            </a:r>
            <a:r>
              <a:rPr dirty="0" sz="1050" spc="-10">
                <a:latin typeface="Arial"/>
                <a:cs typeface="Arial"/>
              </a:rPr>
              <a:t>m</a:t>
            </a:r>
            <a:r>
              <a:rPr dirty="0" sz="1050" spc="-5">
                <a:latin typeface="Arial"/>
                <a:cs typeface="Arial"/>
              </a:rPr>
              <a:t>ent</a:t>
            </a:r>
            <a:endParaRPr sz="1050">
              <a:latin typeface="Arial"/>
              <a:cs typeface="Arial"/>
            </a:endParaRPr>
          </a:p>
        </p:txBody>
      </p:sp>
      <p:sp>
        <p:nvSpPr>
          <p:cNvPr id="139" name="object 139"/>
          <p:cNvSpPr/>
          <p:nvPr/>
        </p:nvSpPr>
        <p:spPr>
          <a:xfrm>
            <a:off x="4630174" y="3574269"/>
            <a:ext cx="631190" cy="615315"/>
          </a:xfrm>
          <a:custGeom>
            <a:avLst/>
            <a:gdLst/>
            <a:ahLst/>
            <a:cxnLst/>
            <a:rect l="l" t="t" r="r" b="b"/>
            <a:pathLst>
              <a:path w="631189" h="615314">
                <a:moveTo>
                  <a:pt x="21258" y="551196"/>
                </a:moveTo>
                <a:lnTo>
                  <a:pt x="0" y="551196"/>
                </a:lnTo>
                <a:lnTo>
                  <a:pt x="31935" y="614938"/>
                </a:lnTo>
                <a:lnTo>
                  <a:pt x="58445" y="561867"/>
                </a:lnTo>
                <a:lnTo>
                  <a:pt x="21258" y="561867"/>
                </a:lnTo>
                <a:lnTo>
                  <a:pt x="21258" y="551196"/>
                </a:lnTo>
                <a:close/>
              </a:path>
              <a:path w="631189" h="615314">
                <a:moveTo>
                  <a:pt x="588156" y="296231"/>
                </a:moveTo>
                <a:lnTo>
                  <a:pt x="21258" y="296231"/>
                </a:lnTo>
                <a:lnTo>
                  <a:pt x="21258" y="561867"/>
                </a:lnTo>
                <a:lnTo>
                  <a:pt x="42517" y="561867"/>
                </a:lnTo>
                <a:lnTo>
                  <a:pt x="42517" y="317478"/>
                </a:lnTo>
                <a:lnTo>
                  <a:pt x="31935" y="317478"/>
                </a:lnTo>
                <a:lnTo>
                  <a:pt x="42517" y="306902"/>
                </a:lnTo>
                <a:lnTo>
                  <a:pt x="588156" y="306902"/>
                </a:lnTo>
                <a:lnTo>
                  <a:pt x="588156" y="296231"/>
                </a:lnTo>
                <a:close/>
              </a:path>
              <a:path w="631189" h="615314">
                <a:moveTo>
                  <a:pt x="63775" y="551196"/>
                </a:moveTo>
                <a:lnTo>
                  <a:pt x="42517" y="551196"/>
                </a:lnTo>
                <a:lnTo>
                  <a:pt x="42517" y="561867"/>
                </a:lnTo>
                <a:lnTo>
                  <a:pt x="58445" y="561867"/>
                </a:lnTo>
                <a:lnTo>
                  <a:pt x="63775" y="551196"/>
                </a:lnTo>
                <a:close/>
              </a:path>
              <a:path w="631189" h="615314">
                <a:moveTo>
                  <a:pt x="42517" y="306902"/>
                </a:moveTo>
                <a:lnTo>
                  <a:pt x="31935" y="317478"/>
                </a:lnTo>
                <a:lnTo>
                  <a:pt x="42517" y="317478"/>
                </a:lnTo>
                <a:lnTo>
                  <a:pt x="42517" y="306902"/>
                </a:lnTo>
                <a:close/>
              </a:path>
              <a:path w="631189" h="615314">
                <a:moveTo>
                  <a:pt x="609415" y="296231"/>
                </a:moveTo>
                <a:lnTo>
                  <a:pt x="598832" y="296231"/>
                </a:lnTo>
                <a:lnTo>
                  <a:pt x="588156" y="306902"/>
                </a:lnTo>
                <a:lnTo>
                  <a:pt x="42517" y="306902"/>
                </a:lnTo>
                <a:lnTo>
                  <a:pt x="42517" y="317478"/>
                </a:lnTo>
                <a:lnTo>
                  <a:pt x="609415" y="317478"/>
                </a:lnTo>
                <a:lnTo>
                  <a:pt x="609415" y="296231"/>
                </a:lnTo>
                <a:close/>
              </a:path>
              <a:path w="631189" h="615314">
                <a:moveTo>
                  <a:pt x="609415" y="53070"/>
                </a:moveTo>
                <a:lnTo>
                  <a:pt x="588156" y="53070"/>
                </a:lnTo>
                <a:lnTo>
                  <a:pt x="588156" y="306902"/>
                </a:lnTo>
                <a:lnTo>
                  <a:pt x="598832" y="296231"/>
                </a:lnTo>
                <a:lnTo>
                  <a:pt x="609415" y="296231"/>
                </a:lnTo>
                <a:lnTo>
                  <a:pt x="609415" y="53070"/>
                </a:lnTo>
                <a:close/>
              </a:path>
              <a:path w="631189" h="615314">
                <a:moveTo>
                  <a:pt x="598832" y="0"/>
                </a:moveTo>
                <a:lnTo>
                  <a:pt x="566897" y="63741"/>
                </a:lnTo>
                <a:lnTo>
                  <a:pt x="588156" y="63741"/>
                </a:lnTo>
                <a:lnTo>
                  <a:pt x="588156" y="53070"/>
                </a:lnTo>
                <a:lnTo>
                  <a:pt x="625343" y="53070"/>
                </a:lnTo>
                <a:lnTo>
                  <a:pt x="598832" y="0"/>
                </a:lnTo>
                <a:close/>
              </a:path>
              <a:path w="631189" h="615314">
                <a:moveTo>
                  <a:pt x="625343" y="53070"/>
                </a:moveTo>
                <a:lnTo>
                  <a:pt x="609415" y="53070"/>
                </a:lnTo>
                <a:lnTo>
                  <a:pt x="609415" y="63741"/>
                </a:lnTo>
                <a:lnTo>
                  <a:pt x="630673" y="63741"/>
                </a:lnTo>
                <a:lnTo>
                  <a:pt x="625343" y="530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0" name="object 140"/>
          <p:cNvSpPr/>
          <p:nvPr/>
        </p:nvSpPr>
        <p:spPr>
          <a:xfrm>
            <a:off x="4063277" y="3570680"/>
            <a:ext cx="631190" cy="619125"/>
          </a:xfrm>
          <a:custGeom>
            <a:avLst/>
            <a:gdLst/>
            <a:ahLst/>
            <a:cxnLst/>
            <a:rect l="l" t="t" r="r" b="b"/>
            <a:pathLst>
              <a:path w="631189" h="619125">
                <a:moveTo>
                  <a:pt x="588156" y="554785"/>
                </a:moveTo>
                <a:lnTo>
                  <a:pt x="566897" y="554785"/>
                </a:lnTo>
                <a:lnTo>
                  <a:pt x="598832" y="618526"/>
                </a:lnTo>
                <a:lnTo>
                  <a:pt x="625343" y="565456"/>
                </a:lnTo>
                <a:lnTo>
                  <a:pt x="588156" y="565456"/>
                </a:lnTo>
                <a:lnTo>
                  <a:pt x="588156" y="554785"/>
                </a:lnTo>
                <a:close/>
              </a:path>
              <a:path w="631189" h="619125">
                <a:moveTo>
                  <a:pt x="588156" y="309263"/>
                </a:moveTo>
                <a:lnTo>
                  <a:pt x="588156" y="565456"/>
                </a:lnTo>
                <a:lnTo>
                  <a:pt x="609415" y="565456"/>
                </a:lnTo>
                <a:lnTo>
                  <a:pt x="609415" y="319934"/>
                </a:lnTo>
                <a:lnTo>
                  <a:pt x="598832" y="319934"/>
                </a:lnTo>
                <a:lnTo>
                  <a:pt x="588156" y="309263"/>
                </a:lnTo>
                <a:close/>
              </a:path>
              <a:path w="631189" h="619125">
                <a:moveTo>
                  <a:pt x="630673" y="554785"/>
                </a:moveTo>
                <a:lnTo>
                  <a:pt x="609415" y="554785"/>
                </a:lnTo>
                <a:lnTo>
                  <a:pt x="609415" y="565456"/>
                </a:lnTo>
                <a:lnTo>
                  <a:pt x="625343" y="565456"/>
                </a:lnTo>
                <a:lnTo>
                  <a:pt x="630673" y="554785"/>
                </a:lnTo>
                <a:close/>
              </a:path>
              <a:path w="631189" h="619125">
                <a:moveTo>
                  <a:pt x="42517" y="53164"/>
                </a:moveTo>
                <a:lnTo>
                  <a:pt x="21258" y="53164"/>
                </a:lnTo>
                <a:lnTo>
                  <a:pt x="21258" y="319934"/>
                </a:lnTo>
                <a:lnTo>
                  <a:pt x="588156" y="319934"/>
                </a:lnTo>
                <a:lnTo>
                  <a:pt x="588156" y="309263"/>
                </a:lnTo>
                <a:lnTo>
                  <a:pt x="42517" y="309263"/>
                </a:lnTo>
                <a:lnTo>
                  <a:pt x="31935" y="298686"/>
                </a:lnTo>
                <a:lnTo>
                  <a:pt x="42517" y="298686"/>
                </a:lnTo>
                <a:lnTo>
                  <a:pt x="42517" y="53164"/>
                </a:lnTo>
                <a:close/>
              </a:path>
              <a:path w="631189" h="619125">
                <a:moveTo>
                  <a:pt x="609415" y="298686"/>
                </a:moveTo>
                <a:lnTo>
                  <a:pt x="42517" y="298686"/>
                </a:lnTo>
                <a:lnTo>
                  <a:pt x="42517" y="309263"/>
                </a:lnTo>
                <a:lnTo>
                  <a:pt x="588156" y="309263"/>
                </a:lnTo>
                <a:lnTo>
                  <a:pt x="598832" y="319934"/>
                </a:lnTo>
                <a:lnTo>
                  <a:pt x="609415" y="319934"/>
                </a:lnTo>
                <a:lnTo>
                  <a:pt x="609415" y="298686"/>
                </a:lnTo>
                <a:close/>
              </a:path>
              <a:path w="631189" h="619125">
                <a:moveTo>
                  <a:pt x="42517" y="298686"/>
                </a:moveTo>
                <a:lnTo>
                  <a:pt x="31935" y="298686"/>
                </a:lnTo>
                <a:lnTo>
                  <a:pt x="42517" y="309263"/>
                </a:lnTo>
                <a:lnTo>
                  <a:pt x="42517" y="298686"/>
                </a:lnTo>
                <a:close/>
              </a:path>
              <a:path w="631189" h="619125">
                <a:moveTo>
                  <a:pt x="31935" y="0"/>
                </a:moveTo>
                <a:lnTo>
                  <a:pt x="0" y="63741"/>
                </a:lnTo>
                <a:lnTo>
                  <a:pt x="21258" y="63741"/>
                </a:lnTo>
                <a:lnTo>
                  <a:pt x="21258" y="53164"/>
                </a:lnTo>
                <a:lnTo>
                  <a:pt x="58492" y="53164"/>
                </a:lnTo>
                <a:lnTo>
                  <a:pt x="31935" y="0"/>
                </a:lnTo>
                <a:close/>
              </a:path>
              <a:path w="631189" h="619125">
                <a:moveTo>
                  <a:pt x="58492" y="53164"/>
                </a:moveTo>
                <a:lnTo>
                  <a:pt x="42517" y="53164"/>
                </a:lnTo>
                <a:lnTo>
                  <a:pt x="42517" y="63741"/>
                </a:lnTo>
                <a:lnTo>
                  <a:pt x="63775" y="63741"/>
                </a:lnTo>
                <a:lnTo>
                  <a:pt x="58492" y="5316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1" name="object 141"/>
          <p:cNvSpPr txBox="1"/>
          <p:nvPr/>
        </p:nvSpPr>
        <p:spPr>
          <a:xfrm>
            <a:off x="5595656" y="5193284"/>
            <a:ext cx="796290" cy="330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dirty="0" sz="1050" spc="-10">
                <a:latin typeface="Arial"/>
                <a:cs typeface="Arial"/>
              </a:rPr>
              <a:t>Raw</a:t>
            </a:r>
            <a:r>
              <a:rPr dirty="0" sz="1050" spc="-95">
                <a:latin typeface="Arial"/>
                <a:cs typeface="Arial"/>
              </a:rPr>
              <a:t> </a:t>
            </a:r>
            <a:r>
              <a:rPr dirty="0" sz="1050" spc="-5">
                <a:latin typeface="Arial"/>
                <a:cs typeface="Arial"/>
              </a:rPr>
              <a:t>material  </a:t>
            </a:r>
            <a:r>
              <a:rPr dirty="0" sz="1050" spc="-5">
                <a:latin typeface="Arial"/>
                <a:cs typeface="Arial"/>
              </a:rPr>
              <a:t>re</a:t>
            </a:r>
            <a:r>
              <a:rPr dirty="0" sz="1050" spc="-15">
                <a:latin typeface="Arial"/>
                <a:cs typeface="Arial"/>
              </a:rPr>
              <a:t>q</a:t>
            </a:r>
            <a:r>
              <a:rPr dirty="0" sz="1050" spc="-5">
                <a:latin typeface="Arial"/>
                <a:cs typeface="Arial"/>
              </a:rPr>
              <a:t>ui</a:t>
            </a:r>
            <a:r>
              <a:rPr dirty="0" sz="1050" spc="-15">
                <a:latin typeface="Arial"/>
                <a:cs typeface="Arial"/>
              </a:rPr>
              <a:t>r</a:t>
            </a:r>
            <a:r>
              <a:rPr dirty="0" sz="1050" spc="-5">
                <a:latin typeface="Arial"/>
                <a:cs typeface="Arial"/>
              </a:rPr>
              <a:t>e</a:t>
            </a:r>
            <a:r>
              <a:rPr dirty="0" sz="1050" spc="-10">
                <a:latin typeface="Arial"/>
                <a:cs typeface="Arial"/>
              </a:rPr>
              <a:t>m</a:t>
            </a:r>
            <a:r>
              <a:rPr dirty="0" sz="1050" spc="-15">
                <a:latin typeface="Arial"/>
                <a:cs typeface="Arial"/>
              </a:rPr>
              <a:t>e</a:t>
            </a:r>
            <a:r>
              <a:rPr dirty="0" sz="1050" spc="-5">
                <a:latin typeface="Arial"/>
                <a:cs typeface="Arial"/>
              </a:rPr>
              <a:t>n</a:t>
            </a:r>
            <a:r>
              <a:rPr dirty="0" sz="1050" spc="-15">
                <a:latin typeface="Arial"/>
                <a:cs typeface="Arial"/>
              </a:rPr>
              <a:t>t</a:t>
            </a:r>
            <a:r>
              <a:rPr dirty="0" sz="1050" spc="-5">
                <a:latin typeface="Arial"/>
                <a:cs typeface="Arial"/>
              </a:rPr>
              <a:t>s</a:t>
            </a:r>
            <a:endParaRPr sz="1050">
              <a:latin typeface="Arial"/>
              <a:cs typeface="Arial"/>
            </a:endParaRPr>
          </a:p>
        </p:txBody>
      </p:sp>
      <p:sp>
        <p:nvSpPr>
          <p:cNvPr id="142" name="object 142"/>
          <p:cNvSpPr/>
          <p:nvPr/>
        </p:nvSpPr>
        <p:spPr>
          <a:xfrm>
            <a:off x="4221555" y="5702144"/>
            <a:ext cx="881726" cy="574824"/>
          </a:xfrm>
          <a:prstGeom prst="rect">
            <a:avLst/>
          </a:prstGeom>
          <a:blipFill>
            <a:blip r:embed="rId3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43" name="object 143"/>
          <p:cNvSpPr/>
          <p:nvPr/>
        </p:nvSpPr>
        <p:spPr>
          <a:xfrm>
            <a:off x="4211350" y="5506460"/>
            <a:ext cx="892175" cy="201930"/>
          </a:xfrm>
          <a:custGeom>
            <a:avLst/>
            <a:gdLst/>
            <a:ahLst/>
            <a:cxnLst/>
            <a:rect l="l" t="t" r="r" b="b"/>
            <a:pathLst>
              <a:path w="892175" h="201929">
                <a:moveTo>
                  <a:pt x="0" y="201800"/>
                </a:moveTo>
                <a:lnTo>
                  <a:pt x="891931" y="201800"/>
                </a:lnTo>
                <a:lnTo>
                  <a:pt x="891931" y="0"/>
                </a:lnTo>
                <a:lnTo>
                  <a:pt x="0" y="0"/>
                </a:lnTo>
                <a:lnTo>
                  <a:pt x="0" y="201800"/>
                </a:lnTo>
                <a:close/>
              </a:path>
            </a:pathLst>
          </a:custGeom>
          <a:ln w="6115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" name="object 144"/>
          <p:cNvSpPr txBox="1"/>
          <p:nvPr/>
        </p:nvSpPr>
        <p:spPr>
          <a:xfrm>
            <a:off x="4211350" y="5506460"/>
            <a:ext cx="892175" cy="201930"/>
          </a:xfrm>
          <a:prstGeom prst="rect">
            <a:avLst/>
          </a:prstGeom>
        </p:spPr>
        <p:txBody>
          <a:bodyPr wrap="square" lIns="0" tIns="28575" rIns="0" bIns="0" rtlCol="0" vert="horz">
            <a:spAutoFit/>
          </a:bodyPr>
          <a:lstStyle/>
          <a:p>
            <a:pPr marL="240665">
              <a:lnSpc>
                <a:spcPct val="100000"/>
              </a:lnSpc>
              <a:spcBef>
                <a:spcPts val="225"/>
              </a:spcBef>
            </a:pPr>
            <a:r>
              <a:rPr dirty="0" sz="900" b="1">
                <a:solidFill>
                  <a:srgbClr val="003366"/>
                </a:solidFill>
                <a:latin typeface="Arial"/>
                <a:cs typeface="Arial"/>
              </a:rPr>
              <a:t>Factory</a:t>
            </a:r>
            <a:endParaRPr sz="900">
              <a:latin typeface="Arial"/>
              <a:cs typeface="Arial"/>
            </a:endParaRPr>
          </a:p>
        </p:txBody>
      </p:sp>
      <p:sp>
        <p:nvSpPr>
          <p:cNvPr id="145" name="object 145"/>
          <p:cNvSpPr/>
          <p:nvPr/>
        </p:nvSpPr>
        <p:spPr>
          <a:xfrm>
            <a:off x="4221555" y="5702144"/>
            <a:ext cx="881726" cy="574824"/>
          </a:xfrm>
          <a:prstGeom prst="rect">
            <a:avLst/>
          </a:prstGeom>
          <a:blipFill>
            <a:blip r:embed="rId3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46" name="object 146"/>
          <p:cNvSpPr/>
          <p:nvPr/>
        </p:nvSpPr>
        <p:spPr>
          <a:xfrm>
            <a:off x="4211350" y="5506460"/>
            <a:ext cx="892175" cy="201930"/>
          </a:xfrm>
          <a:custGeom>
            <a:avLst/>
            <a:gdLst/>
            <a:ahLst/>
            <a:cxnLst/>
            <a:rect l="l" t="t" r="r" b="b"/>
            <a:pathLst>
              <a:path w="892175" h="201929">
                <a:moveTo>
                  <a:pt x="0" y="201800"/>
                </a:moveTo>
                <a:lnTo>
                  <a:pt x="891931" y="201800"/>
                </a:lnTo>
                <a:lnTo>
                  <a:pt x="891931" y="0"/>
                </a:lnTo>
                <a:lnTo>
                  <a:pt x="0" y="0"/>
                </a:lnTo>
                <a:lnTo>
                  <a:pt x="0" y="20180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7" name="object 147"/>
          <p:cNvSpPr/>
          <p:nvPr/>
        </p:nvSpPr>
        <p:spPr>
          <a:xfrm>
            <a:off x="4211350" y="5506460"/>
            <a:ext cx="892175" cy="201930"/>
          </a:xfrm>
          <a:custGeom>
            <a:avLst/>
            <a:gdLst/>
            <a:ahLst/>
            <a:cxnLst/>
            <a:rect l="l" t="t" r="r" b="b"/>
            <a:pathLst>
              <a:path w="892175" h="201929">
                <a:moveTo>
                  <a:pt x="0" y="201800"/>
                </a:moveTo>
                <a:lnTo>
                  <a:pt x="891931" y="201800"/>
                </a:lnTo>
                <a:lnTo>
                  <a:pt x="891931" y="0"/>
                </a:lnTo>
                <a:lnTo>
                  <a:pt x="0" y="0"/>
                </a:lnTo>
                <a:lnTo>
                  <a:pt x="0" y="201800"/>
                </a:lnTo>
                <a:close/>
              </a:path>
            </a:pathLst>
          </a:custGeom>
          <a:ln w="6115">
            <a:solidFill>
              <a:srgbClr val="FF6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" name="object 148"/>
          <p:cNvSpPr txBox="1"/>
          <p:nvPr/>
        </p:nvSpPr>
        <p:spPr>
          <a:xfrm>
            <a:off x="4439370" y="5535303"/>
            <a:ext cx="440055" cy="1492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00" spc="-5" b="1">
                <a:solidFill>
                  <a:srgbClr val="003366"/>
                </a:solidFill>
                <a:latin typeface="Arial"/>
                <a:cs typeface="Arial"/>
              </a:rPr>
              <a:t>F</a:t>
            </a:r>
            <a:r>
              <a:rPr dirty="0" sz="900" b="1">
                <a:solidFill>
                  <a:srgbClr val="003366"/>
                </a:solidFill>
                <a:latin typeface="Arial"/>
                <a:cs typeface="Arial"/>
              </a:rPr>
              <a:t>ac</a:t>
            </a:r>
            <a:r>
              <a:rPr dirty="0" sz="900" spc="-10" b="1">
                <a:solidFill>
                  <a:srgbClr val="003366"/>
                </a:solidFill>
                <a:latin typeface="Arial"/>
                <a:cs typeface="Arial"/>
              </a:rPr>
              <a:t>t</a:t>
            </a:r>
            <a:r>
              <a:rPr dirty="0" sz="900" spc="-5" b="1">
                <a:solidFill>
                  <a:srgbClr val="003366"/>
                </a:solidFill>
                <a:latin typeface="Arial"/>
                <a:cs typeface="Arial"/>
              </a:rPr>
              <a:t>o</a:t>
            </a:r>
            <a:r>
              <a:rPr dirty="0" sz="900" spc="10" b="1">
                <a:solidFill>
                  <a:srgbClr val="003366"/>
                </a:solidFill>
                <a:latin typeface="Arial"/>
                <a:cs typeface="Arial"/>
              </a:rPr>
              <a:t>r</a:t>
            </a:r>
            <a:r>
              <a:rPr dirty="0" sz="900" b="1">
                <a:solidFill>
                  <a:srgbClr val="003366"/>
                </a:solidFill>
                <a:latin typeface="Arial"/>
                <a:cs typeface="Arial"/>
              </a:rPr>
              <a:t>y</a:t>
            </a:r>
            <a:endParaRPr sz="900">
              <a:latin typeface="Arial"/>
              <a:cs typeface="Arial"/>
            </a:endParaRPr>
          </a:p>
        </p:txBody>
      </p:sp>
      <p:sp>
        <p:nvSpPr>
          <p:cNvPr id="149" name="object 149"/>
          <p:cNvSpPr/>
          <p:nvPr/>
        </p:nvSpPr>
        <p:spPr>
          <a:xfrm>
            <a:off x="4629041" y="3115048"/>
            <a:ext cx="3132455" cy="3350260"/>
          </a:xfrm>
          <a:custGeom>
            <a:avLst/>
            <a:gdLst/>
            <a:ahLst/>
            <a:cxnLst/>
            <a:rect l="l" t="t" r="r" b="b"/>
            <a:pathLst>
              <a:path w="3132454" h="3350260">
                <a:moveTo>
                  <a:pt x="42517" y="3223694"/>
                </a:moveTo>
                <a:lnTo>
                  <a:pt x="21258" y="3223694"/>
                </a:lnTo>
                <a:lnTo>
                  <a:pt x="21258" y="3350019"/>
                </a:lnTo>
                <a:lnTo>
                  <a:pt x="3132015" y="3350019"/>
                </a:lnTo>
                <a:lnTo>
                  <a:pt x="3132015" y="3339396"/>
                </a:lnTo>
                <a:lnTo>
                  <a:pt x="42517" y="3339396"/>
                </a:lnTo>
                <a:lnTo>
                  <a:pt x="31840" y="3328771"/>
                </a:lnTo>
                <a:lnTo>
                  <a:pt x="42517" y="3328771"/>
                </a:lnTo>
                <a:lnTo>
                  <a:pt x="42517" y="3223694"/>
                </a:lnTo>
                <a:close/>
              </a:path>
              <a:path w="3132454" h="3350260">
                <a:moveTo>
                  <a:pt x="42517" y="3328771"/>
                </a:moveTo>
                <a:lnTo>
                  <a:pt x="31840" y="3328771"/>
                </a:lnTo>
                <a:lnTo>
                  <a:pt x="42517" y="3339396"/>
                </a:lnTo>
                <a:lnTo>
                  <a:pt x="42517" y="3328771"/>
                </a:lnTo>
                <a:close/>
              </a:path>
              <a:path w="3132454" h="3350260">
                <a:moveTo>
                  <a:pt x="3110756" y="3328771"/>
                </a:moveTo>
                <a:lnTo>
                  <a:pt x="42517" y="3328771"/>
                </a:lnTo>
                <a:lnTo>
                  <a:pt x="42517" y="3339396"/>
                </a:lnTo>
                <a:lnTo>
                  <a:pt x="3110756" y="3339396"/>
                </a:lnTo>
                <a:lnTo>
                  <a:pt x="3110756" y="3328771"/>
                </a:lnTo>
                <a:close/>
              </a:path>
              <a:path w="3132454" h="3350260">
                <a:moveTo>
                  <a:pt x="3110756" y="10670"/>
                </a:moveTo>
                <a:lnTo>
                  <a:pt x="3110756" y="3339396"/>
                </a:lnTo>
                <a:lnTo>
                  <a:pt x="3121433" y="3328771"/>
                </a:lnTo>
                <a:lnTo>
                  <a:pt x="3132015" y="3328771"/>
                </a:lnTo>
                <a:lnTo>
                  <a:pt x="3132015" y="21247"/>
                </a:lnTo>
                <a:lnTo>
                  <a:pt x="3121433" y="21247"/>
                </a:lnTo>
                <a:lnTo>
                  <a:pt x="3110756" y="10670"/>
                </a:lnTo>
                <a:close/>
              </a:path>
              <a:path w="3132454" h="3350260">
                <a:moveTo>
                  <a:pt x="3132015" y="3328771"/>
                </a:moveTo>
                <a:lnTo>
                  <a:pt x="3121433" y="3328771"/>
                </a:lnTo>
                <a:lnTo>
                  <a:pt x="3110756" y="3339396"/>
                </a:lnTo>
                <a:lnTo>
                  <a:pt x="3132015" y="3339396"/>
                </a:lnTo>
                <a:lnTo>
                  <a:pt x="3132015" y="3328771"/>
                </a:lnTo>
                <a:close/>
              </a:path>
              <a:path w="3132454" h="3350260">
                <a:moveTo>
                  <a:pt x="31840" y="3170576"/>
                </a:moveTo>
                <a:lnTo>
                  <a:pt x="0" y="3234317"/>
                </a:lnTo>
                <a:lnTo>
                  <a:pt x="21258" y="3234317"/>
                </a:lnTo>
                <a:lnTo>
                  <a:pt x="21258" y="3223694"/>
                </a:lnTo>
                <a:lnTo>
                  <a:pt x="58453" y="3223694"/>
                </a:lnTo>
                <a:lnTo>
                  <a:pt x="31840" y="3170576"/>
                </a:lnTo>
                <a:close/>
              </a:path>
              <a:path w="3132454" h="3350260">
                <a:moveTo>
                  <a:pt x="58453" y="3223694"/>
                </a:moveTo>
                <a:lnTo>
                  <a:pt x="42517" y="3223694"/>
                </a:lnTo>
                <a:lnTo>
                  <a:pt x="42517" y="3234317"/>
                </a:lnTo>
                <a:lnTo>
                  <a:pt x="63775" y="3234317"/>
                </a:lnTo>
                <a:lnTo>
                  <a:pt x="58453" y="3223694"/>
                </a:lnTo>
                <a:close/>
              </a:path>
              <a:path w="3132454" h="3350260">
                <a:moveTo>
                  <a:pt x="3132015" y="0"/>
                </a:moveTo>
                <a:lnTo>
                  <a:pt x="2951364" y="0"/>
                </a:lnTo>
                <a:lnTo>
                  <a:pt x="2951364" y="21247"/>
                </a:lnTo>
                <a:lnTo>
                  <a:pt x="3110756" y="21247"/>
                </a:lnTo>
                <a:lnTo>
                  <a:pt x="3110756" y="10670"/>
                </a:lnTo>
                <a:lnTo>
                  <a:pt x="3132015" y="10670"/>
                </a:lnTo>
                <a:lnTo>
                  <a:pt x="3132015" y="0"/>
                </a:lnTo>
                <a:close/>
              </a:path>
              <a:path w="3132454" h="3350260">
                <a:moveTo>
                  <a:pt x="3132015" y="10670"/>
                </a:moveTo>
                <a:lnTo>
                  <a:pt x="3110756" y="10670"/>
                </a:lnTo>
                <a:lnTo>
                  <a:pt x="3121433" y="21247"/>
                </a:lnTo>
                <a:lnTo>
                  <a:pt x="3132015" y="21247"/>
                </a:lnTo>
                <a:lnTo>
                  <a:pt x="3132015" y="106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0" name="object 150"/>
          <p:cNvSpPr/>
          <p:nvPr/>
        </p:nvSpPr>
        <p:spPr>
          <a:xfrm>
            <a:off x="1447313" y="3081997"/>
            <a:ext cx="3224530" cy="3383279"/>
          </a:xfrm>
          <a:custGeom>
            <a:avLst/>
            <a:gdLst/>
            <a:ahLst/>
            <a:cxnLst/>
            <a:rect l="l" t="t" r="r" b="b"/>
            <a:pathLst>
              <a:path w="3224529" h="3383279">
                <a:moveTo>
                  <a:pt x="116889" y="21247"/>
                </a:moveTo>
                <a:lnTo>
                  <a:pt x="0" y="21247"/>
                </a:lnTo>
                <a:lnTo>
                  <a:pt x="0" y="3383113"/>
                </a:lnTo>
                <a:lnTo>
                  <a:pt x="3224244" y="3383113"/>
                </a:lnTo>
                <a:lnTo>
                  <a:pt x="3224244" y="3372489"/>
                </a:lnTo>
                <a:lnTo>
                  <a:pt x="21258" y="3372489"/>
                </a:lnTo>
                <a:lnTo>
                  <a:pt x="10628" y="3361866"/>
                </a:lnTo>
                <a:lnTo>
                  <a:pt x="21258" y="3361866"/>
                </a:lnTo>
                <a:lnTo>
                  <a:pt x="21258" y="42494"/>
                </a:lnTo>
                <a:lnTo>
                  <a:pt x="10628" y="42494"/>
                </a:lnTo>
                <a:lnTo>
                  <a:pt x="21258" y="31917"/>
                </a:lnTo>
                <a:lnTo>
                  <a:pt x="116889" y="31917"/>
                </a:lnTo>
                <a:lnTo>
                  <a:pt x="116889" y="21247"/>
                </a:lnTo>
                <a:close/>
              </a:path>
              <a:path w="3224529" h="3383279">
                <a:moveTo>
                  <a:pt x="21258" y="3361866"/>
                </a:moveTo>
                <a:lnTo>
                  <a:pt x="10628" y="3361866"/>
                </a:lnTo>
                <a:lnTo>
                  <a:pt x="21258" y="3372489"/>
                </a:lnTo>
                <a:lnTo>
                  <a:pt x="21258" y="3361866"/>
                </a:lnTo>
                <a:close/>
              </a:path>
              <a:path w="3224529" h="3383279">
                <a:moveTo>
                  <a:pt x="3202985" y="3361866"/>
                </a:moveTo>
                <a:lnTo>
                  <a:pt x="21258" y="3361866"/>
                </a:lnTo>
                <a:lnTo>
                  <a:pt x="21258" y="3372489"/>
                </a:lnTo>
                <a:lnTo>
                  <a:pt x="3202985" y="3372489"/>
                </a:lnTo>
                <a:lnTo>
                  <a:pt x="3202985" y="3361866"/>
                </a:lnTo>
                <a:close/>
              </a:path>
              <a:path w="3224529" h="3383279">
                <a:moveTo>
                  <a:pt x="3224244" y="3203627"/>
                </a:moveTo>
                <a:lnTo>
                  <a:pt x="3202985" y="3203627"/>
                </a:lnTo>
                <a:lnTo>
                  <a:pt x="3202985" y="3372489"/>
                </a:lnTo>
                <a:lnTo>
                  <a:pt x="3213567" y="3361866"/>
                </a:lnTo>
                <a:lnTo>
                  <a:pt x="3224244" y="3361866"/>
                </a:lnTo>
                <a:lnTo>
                  <a:pt x="3224244" y="3203627"/>
                </a:lnTo>
                <a:close/>
              </a:path>
              <a:path w="3224529" h="3383279">
                <a:moveTo>
                  <a:pt x="3224244" y="3361866"/>
                </a:moveTo>
                <a:lnTo>
                  <a:pt x="3213567" y="3361866"/>
                </a:lnTo>
                <a:lnTo>
                  <a:pt x="3202985" y="3372489"/>
                </a:lnTo>
                <a:lnTo>
                  <a:pt x="3224244" y="3372489"/>
                </a:lnTo>
                <a:lnTo>
                  <a:pt x="3224244" y="3361866"/>
                </a:lnTo>
                <a:close/>
              </a:path>
              <a:path w="3224529" h="3383279">
                <a:moveTo>
                  <a:pt x="116889" y="0"/>
                </a:moveTo>
                <a:lnTo>
                  <a:pt x="116889" y="63741"/>
                </a:lnTo>
                <a:lnTo>
                  <a:pt x="159469" y="42494"/>
                </a:lnTo>
                <a:lnTo>
                  <a:pt x="127518" y="42494"/>
                </a:lnTo>
                <a:lnTo>
                  <a:pt x="127518" y="21247"/>
                </a:lnTo>
                <a:lnTo>
                  <a:pt x="159343" y="21247"/>
                </a:lnTo>
                <a:lnTo>
                  <a:pt x="116889" y="0"/>
                </a:lnTo>
                <a:close/>
              </a:path>
              <a:path w="3224529" h="3383279">
                <a:moveTo>
                  <a:pt x="21258" y="31917"/>
                </a:moveTo>
                <a:lnTo>
                  <a:pt x="10628" y="42494"/>
                </a:lnTo>
                <a:lnTo>
                  <a:pt x="21258" y="42494"/>
                </a:lnTo>
                <a:lnTo>
                  <a:pt x="21258" y="31917"/>
                </a:lnTo>
                <a:close/>
              </a:path>
              <a:path w="3224529" h="3383279">
                <a:moveTo>
                  <a:pt x="116889" y="31917"/>
                </a:moveTo>
                <a:lnTo>
                  <a:pt x="21258" y="31917"/>
                </a:lnTo>
                <a:lnTo>
                  <a:pt x="21258" y="42494"/>
                </a:lnTo>
                <a:lnTo>
                  <a:pt x="116889" y="42494"/>
                </a:lnTo>
                <a:lnTo>
                  <a:pt x="116889" y="31917"/>
                </a:lnTo>
                <a:close/>
              </a:path>
              <a:path w="3224529" h="3383279">
                <a:moveTo>
                  <a:pt x="159343" y="21247"/>
                </a:moveTo>
                <a:lnTo>
                  <a:pt x="127518" y="21247"/>
                </a:lnTo>
                <a:lnTo>
                  <a:pt x="127518" y="42494"/>
                </a:lnTo>
                <a:lnTo>
                  <a:pt x="159469" y="42494"/>
                </a:lnTo>
                <a:lnTo>
                  <a:pt x="180665" y="31917"/>
                </a:lnTo>
                <a:lnTo>
                  <a:pt x="159343" y="2124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1" name="object 151"/>
          <p:cNvSpPr/>
          <p:nvPr/>
        </p:nvSpPr>
        <p:spPr>
          <a:xfrm>
            <a:off x="5114399" y="3574269"/>
            <a:ext cx="429259" cy="2352675"/>
          </a:xfrm>
          <a:custGeom>
            <a:avLst/>
            <a:gdLst/>
            <a:ahLst/>
            <a:cxnLst/>
            <a:rect l="l" t="t" r="r" b="b"/>
            <a:pathLst>
              <a:path w="429260" h="2352675">
                <a:moveTo>
                  <a:pt x="63775" y="2288774"/>
                </a:moveTo>
                <a:lnTo>
                  <a:pt x="0" y="2320645"/>
                </a:lnTo>
                <a:lnTo>
                  <a:pt x="63775" y="2352516"/>
                </a:lnTo>
                <a:lnTo>
                  <a:pt x="63775" y="2331268"/>
                </a:lnTo>
                <a:lnTo>
                  <a:pt x="53193" y="2331268"/>
                </a:lnTo>
                <a:lnTo>
                  <a:pt x="53193" y="2310021"/>
                </a:lnTo>
                <a:lnTo>
                  <a:pt x="63775" y="2310021"/>
                </a:lnTo>
                <a:lnTo>
                  <a:pt x="63775" y="2288774"/>
                </a:lnTo>
                <a:close/>
              </a:path>
              <a:path w="429260" h="2352675">
                <a:moveTo>
                  <a:pt x="63775" y="2310021"/>
                </a:moveTo>
                <a:lnTo>
                  <a:pt x="53193" y="2310021"/>
                </a:lnTo>
                <a:lnTo>
                  <a:pt x="53193" y="2331268"/>
                </a:lnTo>
                <a:lnTo>
                  <a:pt x="63775" y="2331268"/>
                </a:lnTo>
                <a:lnTo>
                  <a:pt x="63775" y="2310021"/>
                </a:lnTo>
                <a:close/>
              </a:path>
              <a:path w="429260" h="2352675">
                <a:moveTo>
                  <a:pt x="386246" y="2310021"/>
                </a:moveTo>
                <a:lnTo>
                  <a:pt x="63775" y="2310021"/>
                </a:lnTo>
                <a:lnTo>
                  <a:pt x="63775" y="2331268"/>
                </a:lnTo>
                <a:lnTo>
                  <a:pt x="407504" y="2331268"/>
                </a:lnTo>
                <a:lnTo>
                  <a:pt x="407504" y="2320645"/>
                </a:lnTo>
                <a:lnTo>
                  <a:pt x="386246" y="2320645"/>
                </a:lnTo>
                <a:lnTo>
                  <a:pt x="386246" y="2310021"/>
                </a:lnTo>
                <a:close/>
              </a:path>
              <a:path w="429260" h="2352675">
                <a:moveTo>
                  <a:pt x="407504" y="53070"/>
                </a:moveTo>
                <a:lnTo>
                  <a:pt x="386246" y="53070"/>
                </a:lnTo>
                <a:lnTo>
                  <a:pt x="386246" y="2320645"/>
                </a:lnTo>
                <a:lnTo>
                  <a:pt x="396828" y="2310021"/>
                </a:lnTo>
                <a:lnTo>
                  <a:pt x="407504" y="2310021"/>
                </a:lnTo>
                <a:lnTo>
                  <a:pt x="407504" y="53070"/>
                </a:lnTo>
                <a:close/>
              </a:path>
              <a:path w="429260" h="2352675">
                <a:moveTo>
                  <a:pt x="407504" y="2310021"/>
                </a:moveTo>
                <a:lnTo>
                  <a:pt x="396828" y="2310021"/>
                </a:lnTo>
                <a:lnTo>
                  <a:pt x="386246" y="2320645"/>
                </a:lnTo>
                <a:lnTo>
                  <a:pt x="407504" y="2320645"/>
                </a:lnTo>
                <a:lnTo>
                  <a:pt x="407504" y="2310021"/>
                </a:lnTo>
                <a:close/>
              </a:path>
              <a:path w="429260" h="2352675">
                <a:moveTo>
                  <a:pt x="396828" y="0"/>
                </a:moveTo>
                <a:lnTo>
                  <a:pt x="364987" y="63741"/>
                </a:lnTo>
                <a:lnTo>
                  <a:pt x="386246" y="63741"/>
                </a:lnTo>
                <a:lnTo>
                  <a:pt x="386246" y="53070"/>
                </a:lnTo>
                <a:lnTo>
                  <a:pt x="423417" y="53070"/>
                </a:lnTo>
                <a:lnTo>
                  <a:pt x="396828" y="0"/>
                </a:lnTo>
                <a:close/>
              </a:path>
              <a:path w="429260" h="2352675">
                <a:moveTo>
                  <a:pt x="423417" y="53070"/>
                </a:moveTo>
                <a:lnTo>
                  <a:pt x="407504" y="53070"/>
                </a:lnTo>
                <a:lnTo>
                  <a:pt x="407504" y="63741"/>
                </a:lnTo>
                <a:lnTo>
                  <a:pt x="428763" y="63741"/>
                </a:lnTo>
                <a:lnTo>
                  <a:pt x="423417" y="530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2" name="object 152"/>
          <p:cNvSpPr txBox="1"/>
          <p:nvPr/>
        </p:nvSpPr>
        <p:spPr>
          <a:xfrm>
            <a:off x="2944370" y="5132660"/>
            <a:ext cx="811530" cy="480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153035">
              <a:lnSpc>
                <a:spcPts val="1240"/>
              </a:lnSpc>
            </a:pPr>
            <a:r>
              <a:rPr dirty="0" sz="1050" spc="-5">
                <a:latin typeface="Arial"/>
                <a:cs typeface="Arial"/>
              </a:rPr>
              <a:t>Pro</a:t>
            </a:r>
            <a:r>
              <a:rPr dirty="0" sz="1050" spc="-15">
                <a:latin typeface="Arial"/>
                <a:cs typeface="Arial"/>
              </a:rPr>
              <a:t>d</a:t>
            </a:r>
            <a:r>
              <a:rPr dirty="0" sz="1050" spc="-5">
                <a:latin typeface="Arial"/>
                <a:cs typeface="Arial"/>
              </a:rPr>
              <a:t>u</a:t>
            </a:r>
            <a:r>
              <a:rPr dirty="0" sz="1050" spc="-15">
                <a:latin typeface="Arial"/>
                <a:cs typeface="Arial"/>
              </a:rPr>
              <a:t>c</a:t>
            </a:r>
            <a:r>
              <a:rPr dirty="0" sz="1050" spc="-5">
                <a:latin typeface="Arial"/>
                <a:cs typeface="Arial"/>
              </a:rPr>
              <a:t>t</a:t>
            </a:r>
            <a:r>
              <a:rPr dirty="0" sz="1050" spc="-5">
                <a:latin typeface="Arial"/>
                <a:cs typeface="Arial"/>
              </a:rPr>
              <a:t>i</a:t>
            </a:r>
            <a:r>
              <a:rPr dirty="0" sz="1050" spc="-15">
                <a:latin typeface="Arial"/>
                <a:cs typeface="Arial"/>
              </a:rPr>
              <a:t>o</a:t>
            </a:r>
            <a:r>
              <a:rPr dirty="0" sz="1050" spc="-5">
                <a:latin typeface="Arial"/>
                <a:cs typeface="Arial"/>
              </a:rPr>
              <a:t>n  </a:t>
            </a:r>
            <a:r>
              <a:rPr dirty="0" sz="1050" spc="-5">
                <a:latin typeface="Arial"/>
                <a:cs typeface="Arial"/>
              </a:rPr>
              <a:t>schedule</a:t>
            </a:r>
            <a:r>
              <a:rPr dirty="0" sz="1050" spc="-114">
                <a:latin typeface="Arial"/>
                <a:cs typeface="Arial"/>
              </a:rPr>
              <a:t> </a:t>
            </a:r>
            <a:r>
              <a:rPr dirty="0" sz="1050" spc="-5">
                <a:latin typeface="Arial"/>
                <a:cs typeface="Arial"/>
              </a:rPr>
              <a:t>and</a:t>
            </a:r>
            <a:endParaRPr sz="1050">
              <a:latin typeface="Arial"/>
              <a:cs typeface="Arial"/>
            </a:endParaRPr>
          </a:p>
          <a:p>
            <a:pPr marL="313055">
              <a:lnSpc>
                <a:spcPts val="1210"/>
              </a:lnSpc>
            </a:pPr>
            <a:r>
              <a:rPr dirty="0" sz="1050" spc="-5">
                <a:latin typeface="Arial"/>
                <a:cs typeface="Arial"/>
              </a:rPr>
              <a:t>c</a:t>
            </a:r>
            <a:r>
              <a:rPr dirty="0" sz="1050" spc="-15">
                <a:latin typeface="Arial"/>
                <a:cs typeface="Arial"/>
              </a:rPr>
              <a:t>a</a:t>
            </a:r>
            <a:r>
              <a:rPr dirty="0" sz="1050" spc="-5">
                <a:latin typeface="Arial"/>
                <a:cs typeface="Arial"/>
              </a:rPr>
              <a:t>p</a:t>
            </a:r>
            <a:r>
              <a:rPr dirty="0" sz="1050" spc="-15">
                <a:latin typeface="Arial"/>
                <a:cs typeface="Arial"/>
              </a:rPr>
              <a:t>a</a:t>
            </a:r>
            <a:r>
              <a:rPr dirty="0" sz="1050" spc="-5">
                <a:latin typeface="Arial"/>
                <a:cs typeface="Arial"/>
              </a:rPr>
              <a:t>city</a:t>
            </a:r>
            <a:endParaRPr sz="1050">
              <a:latin typeface="Arial"/>
              <a:cs typeface="Arial"/>
            </a:endParaRPr>
          </a:p>
        </p:txBody>
      </p:sp>
      <p:sp>
        <p:nvSpPr>
          <p:cNvPr id="153" name="object 153"/>
          <p:cNvSpPr txBox="1"/>
          <p:nvPr/>
        </p:nvSpPr>
        <p:spPr>
          <a:xfrm>
            <a:off x="6843115" y="5238612"/>
            <a:ext cx="797560" cy="3289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250"/>
              </a:lnSpc>
            </a:pPr>
            <a:r>
              <a:rPr dirty="0" sz="1050" spc="-10">
                <a:latin typeface="Arial"/>
                <a:cs typeface="Arial"/>
              </a:rPr>
              <a:t>Raw</a:t>
            </a:r>
            <a:r>
              <a:rPr dirty="0" sz="1050" spc="-100">
                <a:latin typeface="Arial"/>
                <a:cs typeface="Arial"/>
              </a:rPr>
              <a:t> </a:t>
            </a:r>
            <a:r>
              <a:rPr dirty="0" sz="1050" spc="-5">
                <a:latin typeface="Arial"/>
                <a:cs typeface="Arial"/>
              </a:rPr>
              <a:t>material</a:t>
            </a:r>
            <a:endParaRPr sz="1050">
              <a:latin typeface="Arial"/>
              <a:cs typeface="Arial"/>
            </a:endParaRPr>
          </a:p>
          <a:p>
            <a:pPr marL="328930">
              <a:lnSpc>
                <a:spcPts val="1250"/>
              </a:lnSpc>
            </a:pPr>
            <a:r>
              <a:rPr dirty="0" sz="1050" spc="-5">
                <a:latin typeface="Arial"/>
                <a:cs typeface="Arial"/>
              </a:rPr>
              <a:t>deli</a:t>
            </a:r>
            <a:r>
              <a:rPr dirty="0" sz="1050" spc="-20">
                <a:latin typeface="Arial"/>
                <a:cs typeface="Arial"/>
              </a:rPr>
              <a:t>v</a:t>
            </a:r>
            <a:r>
              <a:rPr dirty="0" sz="1050" spc="-5">
                <a:latin typeface="Arial"/>
                <a:cs typeface="Arial"/>
              </a:rPr>
              <a:t>ery</a:t>
            </a:r>
            <a:endParaRPr sz="1050">
              <a:latin typeface="Arial"/>
              <a:cs typeface="Arial"/>
            </a:endParaRPr>
          </a:p>
        </p:txBody>
      </p:sp>
      <p:sp>
        <p:nvSpPr>
          <p:cNvPr id="154" name="object 154"/>
          <p:cNvSpPr txBox="1"/>
          <p:nvPr/>
        </p:nvSpPr>
        <p:spPr>
          <a:xfrm>
            <a:off x="1513331" y="5189319"/>
            <a:ext cx="876300" cy="3219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ts val="1240"/>
              </a:lnSpc>
            </a:pPr>
            <a:r>
              <a:rPr dirty="0" sz="1050" spc="-5">
                <a:latin typeface="Arial"/>
                <a:cs typeface="Arial"/>
              </a:rPr>
              <a:t>Finished  </a:t>
            </a:r>
            <a:r>
              <a:rPr dirty="0" sz="1050" spc="-10">
                <a:latin typeface="Arial"/>
                <a:cs typeface="Arial"/>
              </a:rPr>
              <a:t>goods</a:t>
            </a:r>
            <a:r>
              <a:rPr dirty="0" sz="1050" spc="-5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delivery</a:t>
            </a:r>
            <a:endParaRPr sz="1050">
              <a:latin typeface="Arial"/>
              <a:cs typeface="Arial"/>
            </a:endParaRPr>
          </a:p>
        </p:txBody>
      </p:sp>
      <p:sp>
        <p:nvSpPr>
          <p:cNvPr id="155" name="object 155"/>
          <p:cNvSpPr/>
          <p:nvPr/>
        </p:nvSpPr>
        <p:spPr>
          <a:xfrm>
            <a:off x="3835384" y="3570680"/>
            <a:ext cx="372110" cy="2356485"/>
          </a:xfrm>
          <a:custGeom>
            <a:avLst/>
            <a:gdLst/>
            <a:ahLst/>
            <a:cxnLst/>
            <a:rect l="l" t="t" r="r" b="b"/>
            <a:pathLst>
              <a:path w="372110" h="2356485">
                <a:moveTo>
                  <a:pt x="308203" y="2292363"/>
                </a:moveTo>
                <a:lnTo>
                  <a:pt x="308203" y="2356104"/>
                </a:lnTo>
                <a:lnTo>
                  <a:pt x="350720" y="2334857"/>
                </a:lnTo>
                <a:lnTo>
                  <a:pt x="318879" y="2334857"/>
                </a:lnTo>
                <a:lnTo>
                  <a:pt x="318879" y="2313610"/>
                </a:lnTo>
                <a:lnTo>
                  <a:pt x="350720" y="2313610"/>
                </a:lnTo>
                <a:lnTo>
                  <a:pt x="308203" y="2292363"/>
                </a:lnTo>
                <a:close/>
              </a:path>
              <a:path w="372110" h="2356485">
                <a:moveTo>
                  <a:pt x="42517" y="53164"/>
                </a:moveTo>
                <a:lnTo>
                  <a:pt x="21258" y="53164"/>
                </a:lnTo>
                <a:lnTo>
                  <a:pt x="21258" y="2334857"/>
                </a:lnTo>
                <a:lnTo>
                  <a:pt x="308203" y="2334857"/>
                </a:lnTo>
                <a:lnTo>
                  <a:pt x="308203" y="2324233"/>
                </a:lnTo>
                <a:lnTo>
                  <a:pt x="42517" y="2324233"/>
                </a:lnTo>
                <a:lnTo>
                  <a:pt x="31840" y="2313610"/>
                </a:lnTo>
                <a:lnTo>
                  <a:pt x="42517" y="2313610"/>
                </a:lnTo>
                <a:lnTo>
                  <a:pt x="42517" y="53164"/>
                </a:lnTo>
                <a:close/>
              </a:path>
              <a:path w="372110" h="2356485">
                <a:moveTo>
                  <a:pt x="350720" y="2313610"/>
                </a:moveTo>
                <a:lnTo>
                  <a:pt x="318879" y="2313610"/>
                </a:lnTo>
                <a:lnTo>
                  <a:pt x="318879" y="2334857"/>
                </a:lnTo>
                <a:lnTo>
                  <a:pt x="350720" y="2334857"/>
                </a:lnTo>
                <a:lnTo>
                  <a:pt x="371979" y="2324233"/>
                </a:lnTo>
                <a:lnTo>
                  <a:pt x="350720" y="2313610"/>
                </a:lnTo>
                <a:close/>
              </a:path>
              <a:path w="372110" h="2356485">
                <a:moveTo>
                  <a:pt x="42517" y="2313610"/>
                </a:moveTo>
                <a:lnTo>
                  <a:pt x="31840" y="2313610"/>
                </a:lnTo>
                <a:lnTo>
                  <a:pt x="42517" y="2324233"/>
                </a:lnTo>
                <a:lnTo>
                  <a:pt x="42517" y="2313610"/>
                </a:lnTo>
                <a:close/>
              </a:path>
              <a:path w="372110" h="2356485">
                <a:moveTo>
                  <a:pt x="308203" y="2313610"/>
                </a:moveTo>
                <a:lnTo>
                  <a:pt x="42517" y="2313610"/>
                </a:lnTo>
                <a:lnTo>
                  <a:pt x="42517" y="2324233"/>
                </a:lnTo>
                <a:lnTo>
                  <a:pt x="308203" y="2324233"/>
                </a:lnTo>
                <a:lnTo>
                  <a:pt x="308203" y="2313610"/>
                </a:lnTo>
                <a:close/>
              </a:path>
              <a:path w="372110" h="2356485">
                <a:moveTo>
                  <a:pt x="31840" y="0"/>
                </a:moveTo>
                <a:lnTo>
                  <a:pt x="0" y="63741"/>
                </a:lnTo>
                <a:lnTo>
                  <a:pt x="21258" y="63741"/>
                </a:lnTo>
                <a:lnTo>
                  <a:pt x="21258" y="53164"/>
                </a:lnTo>
                <a:lnTo>
                  <a:pt x="58477" y="53164"/>
                </a:lnTo>
                <a:lnTo>
                  <a:pt x="31840" y="0"/>
                </a:lnTo>
                <a:close/>
              </a:path>
              <a:path w="372110" h="2356485">
                <a:moveTo>
                  <a:pt x="58477" y="53164"/>
                </a:moveTo>
                <a:lnTo>
                  <a:pt x="42517" y="53164"/>
                </a:lnTo>
                <a:lnTo>
                  <a:pt x="42517" y="63741"/>
                </a:lnTo>
                <a:lnTo>
                  <a:pt x="63775" y="63741"/>
                </a:lnTo>
                <a:lnTo>
                  <a:pt x="58477" y="5316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6" name="object 156"/>
          <p:cNvSpPr/>
          <p:nvPr/>
        </p:nvSpPr>
        <p:spPr>
          <a:xfrm>
            <a:off x="4629041" y="5080451"/>
            <a:ext cx="65405" cy="422909"/>
          </a:xfrm>
          <a:custGeom>
            <a:avLst/>
            <a:gdLst/>
            <a:ahLst/>
            <a:cxnLst/>
            <a:rect l="l" t="t" r="r" b="b"/>
            <a:pathLst>
              <a:path w="65404" h="422910">
                <a:moveTo>
                  <a:pt x="21258" y="358839"/>
                </a:moveTo>
                <a:lnTo>
                  <a:pt x="0" y="358839"/>
                </a:lnTo>
                <a:lnTo>
                  <a:pt x="31840" y="422581"/>
                </a:lnTo>
                <a:lnTo>
                  <a:pt x="58477" y="369416"/>
                </a:lnTo>
                <a:lnTo>
                  <a:pt x="21258" y="369416"/>
                </a:lnTo>
                <a:lnTo>
                  <a:pt x="21258" y="358839"/>
                </a:lnTo>
                <a:close/>
              </a:path>
              <a:path w="65404" h="422910">
                <a:moveTo>
                  <a:pt x="22392" y="199439"/>
                </a:moveTo>
                <a:lnTo>
                  <a:pt x="21258" y="199439"/>
                </a:lnTo>
                <a:lnTo>
                  <a:pt x="21258" y="369416"/>
                </a:lnTo>
                <a:lnTo>
                  <a:pt x="42517" y="369416"/>
                </a:lnTo>
                <a:lnTo>
                  <a:pt x="42517" y="220686"/>
                </a:lnTo>
                <a:lnTo>
                  <a:pt x="31840" y="220686"/>
                </a:lnTo>
                <a:lnTo>
                  <a:pt x="42517" y="210110"/>
                </a:lnTo>
                <a:lnTo>
                  <a:pt x="22392" y="210110"/>
                </a:lnTo>
                <a:lnTo>
                  <a:pt x="22392" y="199439"/>
                </a:lnTo>
                <a:close/>
              </a:path>
              <a:path w="65404" h="422910">
                <a:moveTo>
                  <a:pt x="63775" y="358839"/>
                </a:moveTo>
                <a:lnTo>
                  <a:pt x="42517" y="358839"/>
                </a:lnTo>
                <a:lnTo>
                  <a:pt x="42517" y="369416"/>
                </a:lnTo>
                <a:lnTo>
                  <a:pt x="58477" y="369416"/>
                </a:lnTo>
                <a:lnTo>
                  <a:pt x="63775" y="358839"/>
                </a:lnTo>
                <a:close/>
              </a:path>
              <a:path w="65404" h="422910">
                <a:moveTo>
                  <a:pt x="42517" y="210110"/>
                </a:moveTo>
                <a:lnTo>
                  <a:pt x="31840" y="220686"/>
                </a:lnTo>
                <a:lnTo>
                  <a:pt x="42517" y="220686"/>
                </a:lnTo>
                <a:lnTo>
                  <a:pt x="42517" y="210110"/>
                </a:lnTo>
                <a:close/>
              </a:path>
              <a:path w="65404" h="422910">
                <a:moveTo>
                  <a:pt x="43651" y="199439"/>
                </a:moveTo>
                <a:lnTo>
                  <a:pt x="33069" y="199439"/>
                </a:lnTo>
                <a:lnTo>
                  <a:pt x="22392" y="210110"/>
                </a:lnTo>
                <a:lnTo>
                  <a:pt x="42517" y="210110"/>
                </a:lnTo>
                <a:lnTo>
                  <a:pt x="42517" y="220686"/>
                </a:lnTo>
                <a:lnTo>
                  <a:pt x="43651" y="220686"/>
                </a:lnTo>
                <a:lnTo>
                  <a:pt x="43651" y="199439"/>
                </a:lnTo>
                <a:close/>
              </a:path>
              <a:path w="65404" h="422910">
                <a:moveTo>
                  <a:pt x="43651" y="53070"/>
                </a:moveTo>
                <a:lnTo>
                  <a:pt x="22392" y="53070"/>
                </a:lnTo>
                <a:lnTo>
                  <a:pt x="22392" y="210110"/>
                </a:lnTo>
                <a:lnTo>
                  <a:pt x="33069" y="199439"/>
                </a:lnTo>
                <a:lnTo>
                  <a:pt x="43651" y="199439"/>
                </a:lnTo>
                <a:lnTo>
                  <a:pt x="43651" y="53070"/>
                </a:lnTo>
                <a:close/>
              </a:path>
              <a:path w="65404" h="422910">
                <a:moveTo>
                  <a:pt x="33069" y="0"/>
                </a:moveTo>
                <a:lnTo>
                  <a:pt x="1133" y="63741"/>
                </a:lnTo>
                <a:lnTo>
                  <a:pt x="22392" y="63741"/>
                </a:lnTo>
                <a:lnTo>
                  <a:pt x="22392" y="53070"/>
                </a:lnTo>
                <a:lnTo>
                  <a:pt x="59579" y="53070"/>
                </a:lnTo>
                <a:lnTo>
                  <a:pt x="33069" y="0"/>
                </a:lnTo>
                <a:close/>
              </a:path>
              <a:path w="65404" h="422910">
                <a:moveTo>
                  <a:pt x="59579" y="53070"/>
                </a:moveTo>
                <a:lnTo>
                  <a:pt x="43651" y="53070"/>
                </a:lnTo>
                <a:lnTo>
                  <a:pt x="43651" y="63741"/>
                </a:lnTo>
                <a:lnTo>
                  <a:pt x="64909" y="63741"/>
                </a:lnTo>
                <a:lnTo>
                  <a:pt x="59579" y="530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7" name="object 157"/>
          <p:cNvSpPr/>
          <p:nvPr/>
        </p:nvSpPr>
        <p:spPr>
          <a:xfrm>
            <a:off x="4181380" y="1744658"/>
            <a:ext cx="955506" cy="722401"/>
          </a:xfrm>
          <a:prstGeom prst="rect">
            <a:avLst/>
          </a:prstGeom>
          <a:blipFill>
            <a:blip r:embed="rId3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58" name="object 158"/>
          <p:cNvSpPr txBox="1"/>
          <p:nvPr/>
        </p:nvSpPr>
        <p:spPr>
          <a:xfrm>
            <a:off x="4181380" y="1585304"/>
            <a:ext cx="954405" cy="164465"/>
          </a:xfrm>
          <a:prstGeom prst="rect">
            <a:avLst/>
          </a:prstGeom>
        </p:spPr>
        <p:txBody>
          <a:bodyPr wrap="square" lIns="0" tIns="24765" rIns="0" bIns="0" rtlCol="0" vert="horz">
            <a:spAutoFit/>
          </a:bodyPr>
          <a:lstStyle/>
          <a:p>
            <a:pPr marL="223520">
              <a:lnSpc>
                <a:spcPct val="100000"/>
              </a:lnSpc>
              <a:spcBef>
                <a:spcPts val="195"/>
              </a:spcBef>
            </a:pPr>
            <a:r>
              <a:rPr dirty="0" sz="700" spc="-10" b="1">
                <a:solidFill>
                  <a:srgbClr val="003366"/>
                </a:solidFill>
                <a:latin typeface="Arial"/>
                <a:cs typeface="Arial"/>
              </a:rPr>
              <a:t>Accounting</a:t>
            </a:r>
            <a:endParaRPr sz="700">
              <a:latin typeface="Arial"/>
              <a:cs typeface="Arial"/>
            </a:endParaRPr>
          </a:p>
        </p:txBody>
      </p:sp>
      <p:sp>
        <p:nvSpPr>
          <p:cNvPr id="159" name="object 159"/>
          <p:cNvSpPr/>
          <p:nvPr/>
        </p:nvSpPr>
        <p:spPr>
          <a:xfrm>
            <a:off x="4181380" y="1744658"/>
            <a:ext cx="955506" cy="722401"/>
          </a:xfrm>
          <a:prstGeom prst="rect">
            <a:avLst/>
          </a:prstGeom>
          <a:blipFill>
            <a:blip r:embed="rId3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60" name="object 160"/>
          <p:cNvSpPr txBox="1"/>
          <p:nvPr/>
        </p:nvSpPr>
        <p:spPr>
          <a:xfrm>
            <a:off x="4181380" y="1585304"/>
            <a:ext cx="954405" cy="164465"/>
          </a:xfrm>
          <a:prstGeom prst="rect">
            <a:avLst/>
          </a:prstGeom>
        </p:spPr>
        <p:txBody>
          <a:bodyPr wrap="square" lIns="0" tIns="24765" rIns="0" bIns="0" rtlCol="0" vert="horz">
            <a:spAutoFit/>
          </a:bodyPr>
          <a:lstStyle/>
          <a:p>
            <a:pPr marL="223520">
              <a:lnSpc>
                <a:spcPct val="100000"/>
              </a:lnSpc>
              <a:spcBef>
                <a:spcPts val="195"/>
              </a:spcBef>
            </a:pPr>
            <a:r>
              <a:rPr dirty="0" sz="700" spc="-10" b="1">
                <a:solidFill>
                  <a:srgbClr val="003366"/>
                </a:solidFill>
                <a:latin typeface="Arial"/>
                <a:cs typeface="Arial"/>
              </a:rPr>
              <a:t>HRD &amp;</a:t>
            </a:r>
            <a:r>
              <a:rPr dirty="0" sz="700" spc="-20" b="1">
                <a:solidFill>
                  <a:srgbClr val="003366"/>
                </a:solidFill>
                <a:latin typeface="Arial"/>
                <a:cs typeface="Arial"/>
              </a:rPr>
              <a:t> </a:t>
            </a:r>
            <a:r>
              <a:rPr dirty="0" sz="700" spc="-10" b="1">
                <a:solidFill>
                  <a:srgbClr val="003366"/>
                </a:solidFill>
                <a:latin typeface="Arial"/>
                <a:cs typeface="Arial"/>
              </a:rPr>
              <a:t>Payroll</a:t>
            </a:r>
            <a:endParaRPr sz="700">
              <a:latin typeface="Arial"/>
              <a:cs typeface="Arial"/>
            </a:endParaRPr>
          </a:p>
        </p:txBody>
      </p:sp>
      <p:sp>
        <p:nvSpPr>
          <p:cNvPr id="161" name="object 161"/>
          <p:cNvSpPr/>
          <p:nvPr/>
        </p:nvSpPr>
        <p:spPr>
          <a:xfrm>
            <a:off x="4181380" y="1744658"/>
            <a:ext cx="955506" cy="722401"/>
          </a:xfrm>
          <a:prstGeom prst="rect">
            <a:avLst/>
          </a:prstGeom>
          <a:blipFill>
            <a:blip r:embed="rId3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62" name="object 162"/>
          <p:cNvSpPr txBox="1"/>
          <p:nvPr/>
        </p:nvSpPr>
        <p:spPr>
          <a:xfrm>
            <a:off x="4181380" y="1585304"/>
            <a:ext cx="954405" cy="164465"/>
          </a:xfrm>
          <a:prstGeom prst="rect">
            <a:avLst/>
          </a:prstGeom>
        </p:spPr>
        <p:txBody>
          <a:bodyPr wrap="square" lIns="0" tIns="24765" rIns="0" bIns="0" rtlCol="0" vert="horz">
            <a:spAutoFit/>
          </a:bodyPr>
          <a:lstStyle/>
          <a:p>
            <a:pPr marL="223520">
              <a:lnSpc>
                <a:spcPct val="100000"/>
              </a:lnSpc>
              <a:spcBef>
                <a:spcPts val="195"/>
              </a:spcBef>
            </a:pPr>
            <a:r>
              <a:rPr dirty="0" sz="700" spc="-10" b="1">
                <a:solidFill>
                  <a:srgbClr val="003366"/>
                </a:solidFill>
                <a:latin typeface="Arial"/>
                <a:cs typeface="Arial"/>
              </a:rPr>
              <a:t>Accounting</a:t>
            </a:r>
            <a:endParaRPr sz="700">
              <a:latin typeface="Arial"/>
              <a:cs typeface="Arial"/>
            </a:endParaRPr>
          </a:p>
        </p:txBody>
      </p:sp>
      <p:sp>
        <p:nvSpPr>
          <p:cNvPr id="163" name="object 163"/>
          <p:cNvSpPr/>
          <p:nvPr/>
        </p:nvSpPr>
        <p:spPr>
          <a:xfrm>
            <a:off x="4181380" y="1744658"/>
            <a:ext cx="955506" cy="722401"/>
          </a:xfrm>
          <a:prstGeom prst="rect">
            <a:avLst/>
          </a:prstGeom>
          <a:blipFill>
            <a:blip r:embed="rId3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64" name="object 164"/>
          <p:cNvSpPr txBox="1"/>
          <p:nvPr/>
        </p:nvSpPr>
        <p:spPr>
          <a:xfrm>
            <a:off x="4181380" y="1585304"/>
            <a:ext cx="954405" cy="164465"/>
          </a:xfrm>
          <a:prstGeom prst="rect">
            <a:avLst/>
          </a:prstGeom>
          <a:solidFill>
            <a:srgbClr val="808080"/>
          </a:solidFill>
          <a:ln w="4721">
            <a:solidFill>
              <a:srgbClr val="FF6600"/>
            </a:solidFill>
          </a:ln>
        </p:spPr>
        <p:txBody>
          <a:bodyPr wrap="square" lIns="0" tIns="22225" rIns="0" bIns="0" rtlCol="0" vert="horz">
            <a:spAutoFit/>
          </a:bodyPr>
          <a:lstStyle/>
          <a:p>
            <a:pPr marL="220979">
              <a:lnSpc>
                <a:spcPct val="100000"/>
              </a:lnSpc>
              <a:spcBef>
                <a:spcPts val="175"/>
              </a:spcBef>
            </a:pPr>
            <a:r>
              <a:rPr dirty="0" sz="700" spc="-10" b="1">
                <a:solidFill>
                  <a:srgbClr val="003366"/>
                </a:solidFill>
                <a:latin typeface="Arial"/>
                <a:cs typeface="Arial"/>
              </a:rPr>
              <a:t>HRD &amp;</a:t>
            </a:r>
            <a:r>
              <a:rPr dirty="0" sz="700" spc="-20" b="1">
                <a:solidFill>
                  <a:srgbClr val="003366"/>
                </a:solidFill>
                <a:latin typeface="Arial"/>
                <a:cs typeface="Arial"/>
              </a:rPr>
              <a:t> </a:t>
            </a:r>
            <a:r>
              <a:rPr dirty="0" sz="700" spc="-10" b="1">
                <a:solidFill>
                  <a:srgbClr val="003366"/>
                </a:solidFill>
                <a:latin typeface="Arial"/>
                <a:cs typeface="Arial"/>
              </a:rPr>
              <a:t>Payroll</a:t>
            </a:r>
            <a:endParaRPr sz="700">
              <a:latin typeface="Arial"/>
              <a:cs typeface="Arial"/>
            </a:endParaRPr>
          </a:p>
        </p:txBody>
      </p:sp>
      <p:sp>
        <p:nvSpPr>
          <p:cNvPr id="165" name="object 165"/>
          <p:cNvSpPr/>
          <p:nvPr/>
        </p:nvSpPr>
        <p:spPr>
          <a:xfrm>
            <a:off x="4066867" y="2101137"/>
            <a:ext cx="119380" cy="558800"/>
          </a:xfrm>
          <a:custGeom>
            <a:avLst/>
            <a:gdLst/>
            <a:ahLst/>
            <a:cxnLst/>
            <a:rect l="l" t="t" r="r" b="b"/>
            <a:pathLst>
              <a:path w="119379" h="558800">
                <a:moveTo>
                  <a:pt x="23620" y="501620"/>
                </a:moveTo>
                <a:lnTo>
                  <a:pt x="0" y="501620"/>
                </a:lnTo>
                <a:lnTo>
                  <a:pt x="28344" y="558279"/>
                </a:lnTo>
                <a:lnTo>
                  <a:pt x="49603" y="515785"/>
                </a:lnTo>
                <a:lnTo>
                  <a:pt x="25699" y="515785"/>
                </a:lnTo>
                <a:lnTo>
                  <a:pt x="23620" y="513707"/>
                </a:lnTo>
                <a:lnTo>
                  <a:pt x="23620" y="501620"/>
                </a:lnTo>
                <a:close/>
              </a:path>
              <a:path w="119379" h="558800">
                <a:moveTo>
                  <a:pt x="117158" y="0"/>
                </a:moveTo>
                <a:lnTo>
                  <a:pt x="25699" y="0"/>
                </a:lnTo>
                <a:lnTo>
                  <a:pt x="23620" y="2077"/>
                </a:lnTo>
                <a:lnTo>
                  <a:pt x="23620" y="513707"/>
                </a:lnTo>
                <a:lnTo>
                  <a:pt x="25699" y="515785"/>
                </a:lnTo>
                <a:lnTo>
                  <a:pt x="30895" y="515785"/>
                </a:lnTo>
                <a:lnTo>
                  <a:pt x="33069" y="513707"/>
                </a:lnTo>
                <a:lnTo>
                  <a:pt x="33069" y="9443"/>
                </a:lnTo>
                <a:lnTo>
                  <a:pt x="28344" y="9443"/>
                </a:lnTo>
                <a:lnTo>
                  <a:pt x="33069" y="4721"/>
                </a:lnTo>
                <a:lnTo>
                  <a:pt x="119237" y="4721"/>
                </a:lnTo>
                <a:lnTo>
                  <a:pt x="119237" y="2077"/>
                </a:lnTo>
                <a:lnTo>
                  <a:pt x="117158" y="0"/>
                </a:lnTo>
                <a:close/>
              </a:path>
              <a:path w="119379" h="558800">
                <a:moveTo>
                  <a:pt x="56689" y="501620"/>
                </a:moveTo>
                <a:lnTo>
                  <a:pt x="33069" y="501620"/>
                </a:lnTo>
                <a:lnTo>
                  <a:pt x="33069" y="513707"/>
                </a:lnTo>
                <a:lnTo>
                  <a:pt x="30895" y="515785"/>
                </a:lnTo>
                <a:lnTo>
                  <a:pt x="49603" y="515785"/>
                </a:lnTo>
                <a:lnTo>
                  <a:pt x="56689" y="501620"/>
                </a:lnTo>
                <a:close/>
              </a:path>
              <a:path w="119379" h="558800">
                <a:moveTo>
                  <a:pt x="33069" y="4721"/>
                </a:moveTo>
                <a:lnTo>
                  <a:pt x="28344" y="9443"/>
                </a:lnTo>
                <a:lnTo>
                  <a:pt x="33069" y="9443"/>
                </a:lnTo>
                <a:lnTo>
                  <a:pt x="33069" y="4721"/>
                </a:lnTo>
                <a:close/>
              </a:path>
              <a:path w="119379" h="558800">
                <a:moveTo>
                  <a:pt x="119237" y="4721"/>
                </a:moveTo>
                <a:lnTo>
                  <a:pt x="33069" y="4721"/>
                </a:lnTo>
                <a:lnTo>
                  <a:pt x="33069" y="9443"/>
                </a:lnTo>
                <a:lnTo>
                  <a:pt x="117158" y="9443"/>
                </a:lnTo>
                <a:lnTo>
                  <a:pt x="119237" y="7365"/>
                </a:lnTo>
                <a:lnTo>
                  <a:pt x="119237" y="47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6" name="object 166"/>
          <p:cNvSpPr/>
          <p:nvPr/>
        </p:nvSpPr>
        <p:spPr>
          <a:xfrm>
            <a:off x="5132162" y="2101137"/>
            <a:ext cx="125730" cy="577215"/>
          </a:xfrm>
          <a:custGeom>
            <a:avLst/>
            <a:gdLst/>
            <a:ahLst/>
            <a:cxnLst/>
            <a:rect l="l" t="t" r="r" b="b"/>
            <a:pathLst>
              <a:path w="125729" h="577214">
                <a:moveTo>
                  <a:pt x="92120" y="520506"/>
                </a:moveTo>
                <a:lnTo>
                  <a:pt x="68500" y="520506"/>
                </a:lnTo>
                <a:lnTo>
                  <a:pt x="96845" y="577165"/>
                </a:lnTo>
                <a:lnTo>
                  <a:pt x="118103" y="534671"/>
                </a:lnTo>
                <a:lnTo>
                  <a:pt x="94199" y="534671"/>
                </a:lnTo>
                <a:lnTo>
                  <a:pt x="92120" y="532593"/>
                </a:lnTo>
                <a:lnTo>
                  <a:pt x="92120" y="520506"/>
                </a:lnTo>
                <a:close/>
              </a:path>
              <a:path w="125729" h="577214">
                <a:moveTo>
                  <a:pt x="92120" y="4721"/>
                </a:moveTo>
                <a:lnTo>
                  <a:pt x="92120" y="532593"/>
                </a:lnTo>
                <a:lnTo>
                  <a:pt x="94199" y="534671"/>
                </a:lnTo>
                <a:lnTo>
                  <a:pt x="99396" y="534671"/>
                </a:lnTo>
                <a:lnTo>
                  <a:pt x="101569" y="532593"/>
                </a:lnTo>
                <a:lnTo>
                  <a:pt x="101569" y="9443"/>
                </a:lnTo>
                <a:lnTo>
                  <a:pt x="96845" y="9443"/>
                </a:lnTo>
                <a:lnTo>
                  <a:pt x="92120" y="4721"/>
                </a:lnTo>
                <a:close/>
              </a:path>
              <a:path w="125729" h="577214">
                <a:moveTo>
                  <a:pt x="125189" y="520506"/>
                </a:moveTo>
                <a:lnTo>
                  <a:pt x="101569" y="520506"/>
                </a:lnTo>
                <a:lnTo>
                  <a:pt x="101569" y="532593"/>
                </a:lnTo>
                <a:lnTo>
                  <a:pt x="99396" y="534671"/>
                </a:lnTo>
                <a:lnTo>
                  <a:pt x="118103" y="534671"/>
                </a:lnTo>
                <a:lnTo>
                  <a:pt x="125189" y="520506"/>
                </a:lnTo>
                <a:close/>
              </a:path>
              <a:path w="125729" h="577214">
                <a:moveTo>
                  <a:pt x="99396" y="0"/>
                </a:moveTo>
                <a:lnTo>
                  <a:pt x="2078" y="0"/>
                </a:lnTo>
                <a:lnTo>
                  <a:pt x="0" y="2077"/>
                </a:lnTo>
                <a:lnTo>
                  <a:pt x="0" y="7365"/>
                </a:lnTo>
                <a:lnTo>
                  <a:pt x="2078" y="9443"/>
                </a:lnTo>
                <a:lnTo>
                  <a:pt x="92120" y="9443"/>
                </a:lnTo>
                <a:lnTo>
                  <a:pt x="92120" y="4721"/>
                </a:lnTo>
                <a:lnTo>
                  <a:pt x="101569" y="4721"/>
                </a:lnTo>
                <a:lnTo>
                  <a:pt x="101569" y="2077"/>
                </a:lnTo>
                <a:lnTo>
                  <a:pt x="99396" y="0"/>
                </a:lnTo>
                <a:close/>
              </a:path>
              <a:path w="125729" h="577214">
                <a:moveTo>
                  <a:pt x="101569" y="4721"/>
                </a:moveTo>
                <a:lnTo>
                  <a:pt x="92120" y="4721"/>
                </a:lnTo>
                <a:lnTo>
                  <a:pt x="96845" y="9443"/>
                </a:lnTo>
                <a:lnTo>
                  <a:pt x="101569" y="9443"/>
                </a:lnTo>
                <a:lnTo>
                  <a:pt x="101569" y="47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7" name="object 167"/>
          <p:cNvSpPr/>
          <p:nvPr/>
        </p:nvSpPr>
        <p:spPr>
          <a:xfrm>
            <a:off x="3466900" y="1918129"/>
            <a:ext cx="719455" cy="2562860"/>
          </a:xfrm>
          <a:custGeom>
            <a:avLst/>
            <a:gdLst/>
            <a:ahLst/>
            <a:cxnLst/>
            <a:rect l="l" t="t" r="r" b="b"/>
            <a:pathLst>
              <a:path w="719454" h="2562860">
                <a:moveTo>
                  <a:pt x="655428" y="2506023"/>
                </a:moveTo>
                <a:lnTo>
                  <a:pt x="655428" y="2562682"/>
                </a:lnTo>
                <a:lnTo>
                  <a:pt x="702669" y="2539075"/>
                </a:lnTo>
                <a:lnTo>
                  <a:pt x="667522" y="2539075"/>
                </a:lnTo>
                <a:lnTo>
                  <a:pt x="669600" y="2536997"/>
                </a:lnTo>
                <a:lnTo>
                  <a:pt x="669600" y="2531709"/>
                </a:lnTo>
                <a:lnTo>
                  <a:pt x="667522" y="2529631"/>
                </a:lnTo>
                <a:lnTo>
                  <a:pt x="702669" y="2529631"/>
                </a:lnTo>
                <a:lnTo>
                  <a:pt x="655428" y="2506023"/>
                </a:lnTo>
                <a:close/>
              </a:path>
              <a:path w="719454" h="2562860">
                <a:moveTo>
                  <a:pt x="717125" y="0"/>
                </a:moveTo>
                <a:lnTo>
                  <a:pt x="2078" y="0"/>
                </a:lnTo>
                <a:lnTo>
                  <a:pt x="0" y="2171"/>
                </a:lnTo>
                <a:lnTo>
                  <a:pt x="0" y="2536997"/>
                </a:lnTo>
                <a:lnTo>
                  <a:pt x="2078" y="2539075"/>
                </a:lnTo>
                <a:lnTo>
                  <a:pt x="655428" y="2539075"/>
                </a:lnTo>
                <a:lnTo>
                  <a:pt x="655428" y="2534353"/>
                </a:lnTo>
                <a:lnTo>
                  <a:pt x="9448" y="2534353"/>
                </a:lnTo>
                <a:lnTo>
                  <a:pt x="4724" y="2529631"/>
                </a:lnTo>
                <a:lnTo>
                  <a:pt x="9448" y="2529631"/>
                </a:lnTo>
                <a:lnTo>
                  <a:pt x="9448" y="9443"/>
                </a:lnTo>
                <a:lnTo>
                  <a:pt x="4724" y="9443"/>
                </a:lnTo>
                <a:lnTo>
                  <a:pt x="9448" y="4721"/>
                </a:lnTo>
                <a:lnTo>
                  <a:pt x="719204" y="4721"/>
                </a:lnTo>
                <a:lnTo>
                  <a:pt x="719204" y="2171"/>
                </a:lnTo>
                <a:lnTo>
                  <a:pt x="717125" y="0"/>
                </a:lnTo>
                <a:close/>
              </a:path>
              <a:path w="719454" h="2562860">
                <a:moveTo>
                  <a:pt x="702669" y="2529631"/>
                </a:moveTo>
                <a:lnTo>
                  <a:pt x="667522" y="2529631"/>
                </a:lnTo>
                <a:lnTo>
                  <a:pt x="669600" y="2531709"/>
                </a:lnTo>
                <a:lnTo>
                  <a:pt x="669600" y="2536997"/>
                </a:lnTo>
                <a:lnTo>
                  <a:pt x="667522" y="2539075"/>
                </a:lnTo>
                <a:lnTo>
                  <a:pt x="702669" y="2539075"/>
                </a:lnTo>
                <a:lnTo>
                  <a:pt x="712118" y="2534353"/>
                </a:lnTo>
                <a:lnTo>
                  <a:pt x="702669" y="2529631"/>
                </a:lnTo>
                <a:close/>
              </a:path>
              <a:path w="719454" h="2562860">
                <a:moveTo>
                  <a:pt x="9448" y="2529631"/>
                </a:moveTo>
                <a:lnTo>
                  <a:pt x="4724" y="2529631"/>
                </a:lnTo>
                <a:lnTo>
                  <a:pt x="9448" y="2534353"/>
                </a:lnTo>
                <a:lnTo>
                  <a:pt x="9448" y="2529631"/>
                </a:lnTo>
                <a:close/>
              </a:path>
              <a:path w="719454" h="2562860">
                <a:moveTo>
                  <a:pt x="655428" y="2529631"/>
                </a:moveTo>
                <a:lnTo>
                  <a:pt x="9448" y="2529631"/>
                </a:lnTo>
                <a:lnTo>
                  <a:pt x="9448" y="2534353"/>
                </a:lnTo>
                <a:lnTo>
                  <a:pt x="655428" y="2534353"/>
                </a:lnTo>
                <a:lnTo>
                  <a:pt x="655428" y="2529631"/>
                </a:lnTo>
                <a:close/>
              </a:path>
              <a:path w="719454" h="2562860">
                <a:moveTo>
                  <a:pt x="9448" y="4721"/>
                </a:moveTo>
                <a:lnTo>
                  <a:pt x="4724" y="9443"/>
                </a:lnTo>
                <a:lnTo>
                  <a:pt x="9448" y="9443"/>
                </a:lnTo>
                <a:lnTo>
                  <a:pt x="9448" y="4721"/>
                </a:lnTo>
                <a:close/>
              </a:path>
              <a:path w="719454" h="2562860">
                <a:moveTo>
                  <a:pt x="719204" y="4721"/>
                </a:moveTo>
                <a:lnTo>
                  <a:pt x="9448" y="4721"/>
                </a:lnTo>
                <a:lnTo>
                  <a:pt x="9448" y="9443"/>
                </a:lnTo>
                <a:lnTo>
                  <a:pt x="717125" y="9443"/>
                </a:lnTo>
                <a:lnTo>
                  <a:pt x="719204" y="7365"/>
                </a:lnTo>
                <a:lnTo>
                  <a:pt x="719204" y="47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8" name="object 168"/>
          <p:cNvSpPr/>
          <p:nvPr/>
        </p:nvSpPr>
        <p:spPr>
          <a:xfrm>
            <a:off x="5138020" y="1918129"/>
            <a:ext cx="715010" cy="2562860"/>
          </a:xfrm>
          <a:custGeom>
            <a:avLst/>
            <a:gdLst/>
            <a:ahLst/>
            <a:cxnLst/>
            <a:rect l="l" t="t" r="r" b="b"/>
            <a:pathLst>
              <a:path w="715010" h="2562860">
                <a:moveTo>
                  <a:pt x="69728" y="2506023"/>
                </a:moveTo>
                <a:lnTo>
                  <a:pt x="13038" y="2534353"/>
                </a:lnTo>
                <a:lnTo>
                  <a:pt x="69728" y="2562682"/>
                </a:lnTo>
                <a:lnTo>
                  <a:pt x="69728" y="2539075"/>
                </a:lnTo>
                <a:lnTo>
                  <a:pt x="57634" y="2539075"/>
                </a:lnTo>
                <a:lnTo>
                  <a:pt x="55555" y="2536997"/>
                </a:lnTo>
                <a:lnTo>
                  <a:pt x="55555" y="2531709"/>
                </a:lnTo>
                <a:lnTo>
                  <a:pt x="57634" y="2529631"/>
                </a:lnTo>
                <a:lnTo>
                  <a:pt x="69728" y="2529631"/>
                </a:lnTo>
                <a:lnTo>
                  <a:pt x="69728" y="2506023"/>
                </a:lnTo>
                <a:close/>
              </a:path>
              <a:path w="715010" h="2562860">
                <a:moveTo>
                  <a:pt x="69728" y="2529631"/>
                </a:moveTo>
                <a:lnTo>
                  <a:pt x="57634" y="2529631"/>
                </a:lnTo>
                <a:lnTo>
                  <a:pt x="55555" y="2531709"/>
                </a:lnTo>
                <a:lnTo>
                  <a:pt x="55555" y="2536997"/>
                </a:lnTo>
                <a:lnTo>
                  <a:pt x="57634" y="2539075"/>
                </a:lnTo>
                <a:lnTo>
                  <a:pt x="69728" y="2539075"/>
                </a:lnTo>
                <a:lnTo>
                  <a:pt x="69728" y="2529631"/>
                </a:lnTo>
                <a:close/>
              </a:path>
              <a:path w="715010" h="2562860">
                <a:moveTo>
                  <a:pt x="705126" y="2529631"/>
                </a:moveTo>
                <a:lnTo>
                  <a:pt x="69728" y="2529631"/>
                </a:lnTo>
                <a:lnTo>
                  <a:pt x="69728" y="2539075"/>
                </a:lnTo>
                <a:lnTo>
                  <a:pt x="712401" y="2539075"/>
                </a:lnTo>
                <a:lnTo>
                  <a:pt x="714574" y="2536997"/>
                </a:lnTo>
                <a:lnTo>
                  <a:pt x="714574" y="2534353"/>
                </a:lnTo>
                <a:lnTo>
                  <a:pt x="705126" y="2534353"/>
                </a:lnTo>
                <a:lnTo>
                  <a:pt x="705126" y="2529631"/>
                </a:lnTo>
                <a:close/>
              </a:path>
              <a:path w="715010" h="2562860">
                <a:moveTo>
                  <a:pt x="705126" y="4721"/>
                </a:moveTo>
                <a:lnTo>
                  <a:pt x="705126" y="2534353"/>
                </a:lnTo>
                <a:lnTo>
                  <a:pt x="709850" y="2529631"/>
                </a:lnTo>
                <a:lnTo>
                  <a:pt x="714574" y="2529631"/>
                </a:lnTo>
                <a:lnTo>
                  <a:pt x="714574" y="9443"/>
                </a:lnTo>
                <a:lnTo>
                  <a:pt x="709850" y="9443"/>
                </a:lnTo>
                <a:lnTo>
                  <a:pt x="705126" y="4721"/>
                </a:lnTo>
                <a:close/>
              </a:path>
              <a:path w="715010" h="2562860">
                <a:moveTo>
                  <a:pt x="714574" y="2529631"/>
                </a:moveTo>
                <a:lnTo>
                  <a:pt x="709850" y="2529631"/>
                </a:lnTo>
                <a:lnTo>
                  <a:pt x="705126" y="2534353"/>
                </a:lnTo>
                <a:lnTo>
                  <a:pt x="714574" y="2534353"/>
                </a:lnTo>
                <a:lnTo>
                  <a:pt x="714574" y="2529631"/>
                </a:lnTo>
                <a:close/>
              </a:path>
              <a:path w="715010" h="2562860">
                <a:moveTo>
                  <a:pt x="712401" y="0"/>
                </a:moveTo>
                <a:lnTo>
                  <a:pt x="2078" y="0"/>
                </a:lnTo>
                <a:lnTo>
                  <a:pt x="0" y="2171"/>
                </a:lnTo>
                <a:lnTo>
                  <a:pt x="0" y="7365"/>
                </a:lnTo>
                <a:lnTo>
                  <a:pt x="2078" y="9443"/>
                </a:lnTo>
                <a:lnTo>
                  <a:pt x="705126" y="9443"/>
                </a:lnTo>
                <a:lnTo>
                  <a:pt x="705126" y="4721"/>
                </a:lnTo>
                <a:lnTo>
                  <a:pt x="714574" y="4721"/>
                </a:lnTo>
                <a:lnTo>
                  <a:pt x="714574" y="2171"/>
                </a:lnTo>
                <a:lnTo>
                  <a:pt x="712401" y="0"/>
                </a:lnTo>
                <a:close/>
              </a:path>
              <a:path w="715010" h="2562860">
                <a:moveTo>
                  <a:pt x="714574" y="4721"/>
                </a:moveTo>
                <a:lnTo>
                  <a:pt x="705126" y="4721"/>
                </a:lnTo>
                <a:lnTo>
                  <a:pt x="709850" y="9443"/>
                </a:lnTo>
                <a:lnTo>
                  <a:pt x="714574" y="9443"/>
                </a:lnTo>
                <a:lnTo>
                  <a:pt x="714574" y="47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9" name="object 169"/>
          <p:cNvSpPr/>
          <p:nvPr/>
        </p:nvSpPr>
        <p:spPr>
          <a:xfrm>
            <a:off x="5114399" y="2031446"/>
            <a:ext cx="1062990" cy="3822700"/>
          </a:xfrm>
          <a:custGeom>
            <a:avLst/>
            <a:gdLst/>
            <a:ahLst/>
            <a:cxnLst/>
            <a:rect l="l" t="t" r="r" b="b"/>
            <a:pathLst>
              <a:path w="1062989" h="3822700">
                <a:moveTo>
                  <a:pt x="56689" y="3765495"/>
                </a:moveTo>
                <a:lnTo>
                  <a:pt x="0" y="3793824"/>
                </a:lnTo>
                <a:lnTo>
                  <a:pt x="56689" y="3822154"/>
                </a:lnTo>
                <a:lnTo>
                  <a:pt x="56689" y="3798546"/>
                </a:lnTo>
                <a:lnTo>
                  <a:pt x="44595" y="3798546"/>
                </a:lnTo>
                <a:lnTo>
                  <a:pt x="42517" y="3796430"/>
                </a:lnTo>
                <a:lnTo>
                  <a:pt x="42517" y="3791218"/>
                </a:lnTo>
                <a:lnTo>
                  <a:pt x="44595" y="3789102"/>
                </a:lnTo>
                <a:lnTo>
                  <a:pt x="56689" y="3789102"/>
                </a:lnTo>
                <a:lnTo>
                  <a:pt x="56689" y="3765495"/>
                </a:lnTo>
                <a:close/>
              </a:path>
              <a:path w="1062989" h="3822700">
                <a:moveTo>
                  <a:pt x="56689" y="3789102"/>
                </a:moveTo>
                <a:lnTo>
                  <a:pt x="44595" y="3789102"/>
                </a:lnTo>
                <a:lnTo>
                  <a:pt x="42517" y="3791218"/>
                </a:lnTo>
                <a:lnTo>
                  <a:pt x="42517" y="3796430"/>
                </a:lnTo>
                <a:lnTo>
                  <a:pt x="44595" y="3798546"/>
                </a:lnTo>
                <a:lnTo>
                  <a:pt x="56689" y="3798546"/>
                </a:lnTo>
                <a:lnTo>
                  <a:pt x="56689" y="3789102"/>
                </a:lnTo>
                <a:close/>
              </a:path>
              <a:path w="1062989" h="3822700">
                <a:moveTo>
                  <a:pt x="1053484" y="3789102"/>
                </a:moveTo>
                <a:lnTo>
                  <a:pt x="56689" y="3789102"/>
                </a:lnTo>
                <a:lnTo>
                  <a:pt x="56689" y="3798546"/>
                </a:lnTo>
                <a:lnTo>
                  <a:pt x="1060854" y="3798546"/>
                </a:lnTo>
                <a:lnTo>
                  <a:pt x="1062933" y="3796430"/>
                </a:lnTo>
                <a:lnTo>
                  <a:pt x="1062933" y="3793824"/>
                </a:lnTo>
                <a:lnTo>
                  <a:pt x="1053484" y="3793824"/>
                </a:lnTo>
                <a:lnTo>
                  <a:pt x="1053484" y="3789102"/>
                </a:lnTo>
                <a:close/>
              </a:path>
              <a:path w="1062989" h="3822700">
                <a:moveTo>
                  <a:pt x="1053484" y="4721"/>
                </a:moveTo>
                <a:lnTo>
                  <a:pt x="1053484" y="3793824"/>
                </a:lnTo>
                <a:lnTo>
                  <a:pt x="1058209" y="3789102"/>
                </a:lnTo>
                <a:lnTo>
                  <a:pt x="1062933" y="3789102"/>
                </a:lnTo>
                <a:lnTo>
                  <a:pt x="1062933" y="9443"/>
                </a:lnTo>
                <a:lnTo>
                  <a:pt x="1058209" y="9443"/>
                </a:lnTo>
                <a:lnTo>
                  <a:pt x="1053484" y="4721"/>
                </a:lnTo>
                <a:close/>
              </a:path>
              <a:path w="1062989" h="3822700">
                <a:moveTo>
                  <a:pt x="1062933" y="3789102"/>
                </a:moveTo>
                <a:lnTo>
                  <a:pt x="1058209" y="3789102"/>
                </a:lnTo>
                <a:lnTo>
                  <a:pt x="1053484" y="3793824"/>
                </a:lnTo>
                <a:lnTo>
                  <a:pt x="1062933" y="3793824"/>
                </a:lnTo>
                <a:lnTo>
                  <a:pt x="1062933" y="3789102"/>
                </a:lnTo>
                <a:close/>
              </a:path>
              <a:path w="1062989" h="3822700">
                <a:moveTo>
                  <a:pt x="1060854" y="0"/>
                </a:moveTo>
                <a:lnTo>
                  <a:pt x="19841" y="0"/>
                </a:lnTo>
                <a:lnTo>
                  <a:pt x="17762" y="2171"/>
                </a:lnTo>
                <a:lnTo>
                  <a:pt x="17762" y="7365"/>
                </a:lnTo>
                <a:lnTo>
                  <a:pt x="19841" y="9443"/>
                </a:lnTo>
                <a:lnTo>
                  <a:pt x="1053484" y="9443"/>
                </a:lnTo>
                <a:lnTo>
                  <a:pt x="1053484" y="4721"/>
                </a:lnTo>
                <a:lnTo>
                  <a:pt x="1062933" y="4721"/>
                </a:lnTo>
                <a:lnTo>
                  <a:pt x="1062933" y="2171"/>
                </a:lnTo>
                <a:lnTo>
                  <a:pt x="1060854" y="0"/>
                </a:lnTo>
                <a:close/>
              </a:path>
              <a:path w="1062989" h="3822700">
                <a:moveTo>
                  <a:pt x="1062933" y="4721"/>
                </a:moveTo>
                <a:lnTo>
                  <a:pt x="1053484" y="4721"/>
                </a:lnTo>
                <a:lnTo>
                  <a:pt x="1058209" y="9443"/>
                </a:lnTo>
                <a:lnTo>
                  <a:pt x="1062933" y="9443"/>
                </a:lnTo>
                <a:lnTo>
                  <a:pt x="1062933" y="47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0" name="object 170"/>
          <p:cNvSpPr txBox="1"/>
          <p:nvPr/>
        </p:nvSpPr>
        <p:spPr>
          <a:xfrm>
            <a:off x="3497662" y="2127261"/>
            <a:ext cx="507365" cy="2101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300" spc="25">
                <a:latin typeface="Arial"/>
                <a:cs typeface="Arial"/>
              </a:rPr>
              <a:t>S</a:t>
            </a:r>
            <a:r>
              <a:rPr dirty="0" sz="1300" spc="15">
                <a:latin typeface="Arial"/>
                <a:cs typeface="Arial"/>
              </a:rPr>
              <a:t>a</a:t>
            </a:r>
            <a:r>
              <a:rPr dirty="0" sz="1300" spc="5">
                <a:latin typeface="Arial"/>
                <a:cs typeface="Arial"/>
              </a:rPr>
              <a:t>l</a:t>
            </a:r>
            <a:r>
              <a:rPr dirty="0" sz="1300" spc="10">
                <a:latin typeface="Arial"/>
                <a:cs typeface="Arial"/>
              </a:rPr>
              <a:t>a</a:t>
            </a:r>
            <a:r>
              <a:rPr dirty="0" sz="1300" spc="15">
                <a:latin typeface="Arial"/>
                <a:cs typeface="Arial"/>
              </a:rPr>
              <a:t>r</a:t>
            </a:r>
            <a:r>
              <a:rPr dirty="0" sz="1300" spc="15">
                <a:latin typeface="Arial"/>
                <a:cs typeface="Arial"/>
              </a:rPr>
              <a:t>y</a:t>
            </a:r>
            <a:endParaRPr sz="1300">
              <a:latin typeface="Arial"/>
              <a:cs typeface="Arial"/>
            </a:endParaRPr>
          </a:p>
        </p:txBody>
      </p:sp>
      <p:sp>
        <p:nvSpPr>
          <p:cNvPr id="171" name="object 171"/>
          <p:cNvSpPr txBox="1"/>
          <p:nvPr/>
        </p:nvSpPr>
        <p:spPr>
          <a:xfrm>
            <a:off x="5255518" y="2183919"/>
            <a:ext cx="507365" cy="2101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300" spc="25">
                <a:latin typeface="Arial"/>
                <a:cs typeface="Arial"/>
              </a:rPr>
              <a:t>S</a:t>
            </a:r>
            <a:r>
              <a:rPr dirty="0" sz="1300" spc="15">
                <a:latin typeface="Arial"/>
                <a:cs typeface="Arial"/>
              </a:rPr>
              <a:t>a</a:t>
            </a:r>
            <a:r>
              <a:rPr dirty="0" sz="1300" spc="5">
                <a:latin typeface="Arial"/>
                <a:cs typeface="Arial"/>
              </a:rPr>
              <a:t>l</a:t>
            </a:r>
            <a:r>
              <a:rPr dirty="0" sz="1300" spc="10">
                <a:latin typeface="Arial"/>
                <a:cs typeface="Arial"/>
              </a:rPr>
              <a:t>a</a:t>
            </a:r>
            <a:r>
              <a:rPr dirty="0" sz="1300" spc="15">
                <a:latin typeface="Arial"/>
                <a:cs typeface="Arial"/>
              </a:rPr>
              <a:t>r</a:t>
            </a:r>
            <a:r>
              <a:rPr dirty="0" sz="1300" spc="15">
                <a:latin typeface="Arial"/>
                <a:cs typeface="Arial"/>
              </a:rPr>
              <a:t>y</a:t>
            </a:r>
            <a:endParaRPr sz="1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55394" y="279400"/>
            <a:ext cx="4128770" cy="796925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20">
                <a:solidFill>
                  <a:srgbClr val="0000FF"/>
                </a:solidFill>
              </a:rPr>
              <a:t>mySAP </a:t>
            </a:r>
            <a:r>
              <a:rPr dirty="0" spc="-5">
                <a:solidFill>
                  <a:srgbClr val="0000FF"/>
                </a:solidFill>
              </a:rPr>
              <a:t>ERP</a:t>
            </a:r>
            <a:r>
              <a:rPr dirty="0" spc="-25">
                <a:solidFill>
                  <a:srgbClr val="0000FF"/>
                </a:solidFill>
              </a:rPr>
              <a:t> </a:t>
            </a:r>
            <a:r>
              <a:rPr dirty="0" spc="-15">
                <a:solidFill>
                  <a:srgbClr val="0000FF"/>
                </a:solidFill>
              </a:rPr>
              <a:t>Procurement</a:t>
            </a:r>
          </a:p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dirty="0" sz="1800" spc="-10">
                <a:solidFill>
                  <a:srgbClr val="0000FF"/>
                </a:solidFill>
              </a:rPr>
              <a:t>(source</a:t>
            </a:r>
            <a:r>
              <a:rPr dirty="0" sz="1800" spc="-30">
                <a:solidFill>
                  <a:srgbClr val="0000FF"/>
                </a:solidFill>
              </a:rPr>
              <a:t> </a:t>
            </a:r>
            <a:r>
              <a:rPr dirty="0" sz="1800" spc="-10">
                <a:solidFill>
                  <a:srgbClr val="0000FF"/>
                </a:solidFill>
              </a:rPr>
              <a:t>Genovate-SAP)</a:t>
            </a:r>
            <a:endParaRPr sz="1800"/>
          </a:p>
        </p:txBody>
      </p:sp>
      <p:sp>
        <p:nvSpPr>
          <p:cNvPr id="3" name="object 3"/>
          <p:cNvSpPr/>
          <p:nvPr/>
        </p:nvSpPr>
        <p:spPr>
          <a:xfrm>
            <a:off x="700087" y="1581150"/>
            <a:ext cx="7743825" cy="50482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7892" y="219964"/>
            <a:ext cx="5768340" cy="915669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900">
                <a:solidFill>
                  <a:srgbClr val="0000FF"/>
                </a:solidFill>
              </a:rPr>
              <a:t>Mini </a:t>
            </a:r>
            <a:r>
              <a:rPr dirty="0" sz="2900" spc="-5">
                <a:solidFill>
                  <a:srgbClr val="0000FF"/>
                </a:solidFill>
              </a:rPr>
              <a:t>Case </a:t>
            </a:r>
            <a:r>
              <a:rPr dirty="0" sz="2900">
                <a:solidFill>
                  <a:srgbClr val="0000FF"/>
                </a:solidFill>
              </a:rPr>
              <a:t>: </a:t>
            </a:r>
            <a:r>
              <a:rPr dirty="0" sz="2900" spc="-15">
                <a:solidFill>
                  <a:srgbClr val="0000FF"/>
                </a:solidFill>
              </a:rPr>
              <a:t>mySAP</a:t>
            </a:r>
            <a:r>
              <a:rPr dirty="0" sz="2900" spc="-140">
                <a:solidFill>
                  <a:srgbClr val="0000FF"/>
                </a:solidFill>
              </a:rPr>
              <a:t> </a:t>
            </a:r>
            <a:r>
              <a:rPr dirty="0" sz="2900" spc="-5">
                <a:solidFill>
                  <a:srgbClr val="0000FF"/>
                </a:solidFill>
              </a:rPr>
              <a:t>(1)</a:t>
            </a:r>
            <a:endParaRPr sz="2900"/>
          </a:p>
          <a:p>
            <a:pPr marL="12700">
              <a:lnSpc>
                <a:spcPct val="100000"/>
              </a:lnSpc>
            </a:pPr>
            <a:r>
              <a:rPr dirty="0" sz="2900" spc="-10">
                <a:solidFill>
                  <a:srgbClr val="0000FF"/>
                </a:solidFill>
              </a:rPr>
              <a:t>Contoh kasus </a:t>
            </a:r>
            <a:r>
              <a:rPr dirty="0" sz="2900" spc="-15">
                <a:solidFill>
                  <a:srgbClr val="0000FF"/>
                </a:solidFill>
              </a:rPr>
              <a:t>mySAP Order</a:t>
            </a:r>
            <a:r>
              <a:rPr dirty="0" sz="2900" spc="-55">
                <a:solidFill>
                  <a:srgbClr val="0000FF"/>
                </a:solidFill>
              </a:rPr>
              <a:t> </a:t>
            </a:r>
            <a:r>
              <a:rPr dirty="0" sz="2900" spc="-5">
                <a:solidFill>
                  <a:srgbClr val="0000FF"/>
                </a:solidFill>
              </a:rPr>
              <a:t>Fullfilment</a:t>
            </a:r>
            <a:endParaRPr sz="2900"/>
          </a:p>
        </p:txBody>
      </p:sp>
      <p:sp>
        <p:nvSpPr>
          <p:cNvPr id="3" name="object 3"/>
          <p:cNvSpPr txBox="1"/>
          <p:nvPr/>
        </p:nvSpPr>
        <p:spPr>
          <a:xfrm>
            <a:off x="855980" y="1866788"/>
            <a:ext cx="7661275" cy="33026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90100"/>
              </a:lnSpc>
            </a:pPr>
            <a:r>
              <a:rPr dirty="0" sz="2400">
                <a:latin typeface="Cambria"/>
                <a:cs typeface="Cambria"/>
              </a:rPr>
              <a:t>Anda </a:t>
            </a:r>
            <a:r>
              <a:rPr dirty="0" sz="2400" spc="-10">
                <a:latin typeface="Cambria"/>
                <a:cs typeface="Cambria"/>
              </a:rPr>
              <a:t>bekerja </a:t>
            </a:r>
            <a:r>
              <a:rPr dirty="0" sz="2400" spc="-5">
                <a:latin typeface="Cambria"/>
                <a:cs typeface="Cambria"/>
              </a:rPr>
              <a:t>sebagai </a:t>
            </a:r>
            <a:r>
              <a:rPr dirty="0" sz="2400" spc="-10" i="1">
                <a:latin typeface="Cambria"/>
                <a:cs typeface="Cambria"/>
              </a:rPr>
              <a:t>sales executive </a:t>
            </a:r>
            <a:r>
              <a:rPr dirty="0" sz="2400">
                <a:latin typeface="Cambria"/>
                <a:cs typeface="Cambria"/>
              </a:rPr>
              <a:t>di </a:t>
            </a:r>
            <a:r>
              <a:rPr dirty="0" sz="2400" spc="-5">
                <a:latin typeface="Cambria"/>
                <a:cs typeface="Cambria"/>
              </a:rPr>
              <a:t>perusahaan penjual  </a:t>
            </a:r>
            <a:r>
              <a:rPr dirty="0" sz="2400" spc="-15">
                <a:latin typeface="Cambria"/>
                <a:cs typeface="Cambria"/>
              </a:rPr>
              <a:t>komputer (yang </a:t>
            </a:r>
            <a:r>
              <a:rPr dirty="0" sz="2400">
                <a:latin typeface="Cambria"/>
                <a:cs typeface="Cambria"/>
              </a:rPr>
              <a:t>saat ini </a:t>
            </a:r>
            <a:r>
              <a:rPr dirty="0" sz="2400" spc="-5">
                <a:latin typeface="Cambria"/>
                <a:cs typeface="Cambria"/>
              </a:rPr>
              <a:t>telah mengimplementasikan  aplikasi </a:t>
            </a:r>
            <a:r>
              <a:rPr dirty="0" sz="2400" spc="-20">
                <a:latin typeface="Cambria"/>
                <a:cs typeface="Cambria"/>
              </a:rPr>
              <a:t>mySAP</a:t>
            </a:r>
            <a:r>
              <a:rPr dirty="0" sz="2400" spc="-75">
                <a:latin typeface="Cambria"/>
                <a:cs typeface="Cambria"/>
              </a:rPr>
              <a:t> </a:t>
            </a:r>
            <a:r>
              <a:rPr dirty="0" sz="2400" spc="-5">
                <a:latin typeface="Cambria"/>
                <a:cs typeface="Cambria"/>
              </a:rPr>
              <a:t>ERP).</a:t>
            </a:r>
            <a:endParaRPr sz="240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250">
              <a:latin typeface="Times New Roman"/>
              <a:cs typeface="Times New Roman"/>
            </a:endParaRPr>
          </a:p>
          <a:p>
            <a:pPr marL="12700" marR="534035">
              <a:lnSpc>
                <a:spcPts val="2590"/>
              </a:lnSpc>
              <a:spcBef>
                <a:spcPts val="5"/>
              </a:spcBef>
            </a:pPr>
            <a:r>
              <a:rPr dirty="0" sz="2400" spc="-15">
                <a:latin typeface="Cambria"/>
                <a:cs typeface="Cambria"/>
              </a:rPr>
              <a:t>Pagi </a:t>
            </a:r>
            <a:r>
              <a:rPr dirty="0" sz="2400">
                <a:latin typeface="Cambria"/>
                <a:cs typeface="Cambria"/>
              </a:rPr>
              <a:t>ini anda menerima </a:t>
            </a:r>
            <a:r>
              <a:rPr dirty="0" sz="2400" spc="-10">
                <a:latin typeface="Cambria"/>
                <a:cs typeface="Cambria"/>
              </a:rPr>
              <a:t>order </a:t>
            </a:r>
            <a:r>
              <a:rPr dirty="0" sz="2400">
                <a:latin typeface="Cambria"/>
                <a:cs typeface="Cambria"/>
              </a:rPr>
              <a:t>dari salah satu</a:t>
            </a:r>
            <a:r>
              <a:rPr dirty="0" sz="2400" spc="-135">
                <a:latin typeface="Cambria"/>
                <a:cs typeface="Cambria"/>
              </a:rPr>
              <a:t> </a:t>
            </a:r>
            <a:r>
              <a:rPr dirty="0" sz="2400" spc="-5">
                <a:latin typeface="Cambria"/>
                <a:cs typeface="Cambria"/>
              </a:rPr>
              <a:t>customer  </a:t>
            </a:r>
            <a:r>
              <a:rPr dirty="0" sz="2400" spc="-45">
                <a:latin typeface="Cambria"/>
                <a:cs typeface="Cambria"/>
              </a:rPr>
              <a:t>(Mr.X) </a:t>
            </a:r>
            <a:r>
              <a:rPr dirty="0" sz="2400" spc="-10">
                <a:latin typeface="Cambria"/>
                <a:cs typeface="Cambria"/>
              </a:rPr>
              <a:t>order </a:t>
            </a:r>
            <a:r>
              <a:rPr dirty="0" sz="2400">
                <a:latin typeface="Cambria"/>
                <a:cs typeface="Cambria"/>
              </a:rPr>
              <a:t>3 </a:t>
            </a:r>
            <a:r>
              <a:rPr dirty="0" sz="2400" spc="-5">
                <a:latin typeface="Cambria"/>
                <a:cs typeface="Cambria"/>
              </a:rPr>
              <a:t>flat monitor untuk </a:t>
            </a:r>
            <a:r>
              <a:rPr dirty="0" sz="2400">
                <a:latin typeface="Cambria"/>
                <a:cs typeface="Cambria"/>
              </a:rPr>
              <a:t>3 </a:t>
            </a:r>
            <a:r>
              <a:rPr dirty="0" sz="2400" spc="-10">
                <a:latin typeface="Cambria"/>
                <a:cs typeface="Cambria"/>
              </a:rPr>
              <a:t>server</a:t>
            </a:r>
            <a:r>
              <a:rPr dirty="0" sz="2400" spc="-5">
                <a:latin typeface="Cambria"/>
                <a:cs typeface="Cambria"/>
              </a:rPr>
              <a:t> </a:t>
            </a:r>
            <a:r>
              <a:rPr dirty="0" sz="2400" spc="-20">
                <a:latin typeface="Cambria"/>
                <a:cs typeface="Cambria"/>
              </a:rPr>
              <a:t>barunya.</a:t>
            </a:r>
            <a:endParaRPr sz="240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250">
              <a:latin typeface="Times New Roman"/>
              <a:cs typeface="Times New Roman"/>
            </a:endParaRPr>
          </a:p>
          <a:p>
            <a:pPr marL="12700" marR="331470">
              <a:lnSpc>
                <a:spcPts val="2590"/>
              </a:lnSpc>
            </a:pPr>
            <a:r>
              <a:rPr dirty="0" sz="2400" spc="-5">
                <a:latin typeface="Cambria"/>
                <a:cs typeface="Cambria"/>
              </a:rPr>
              <a:t>Gunakan user name </a:t>
            </a:r>
            <a:r>
              <a:rPr dirty="0" sz="2400">
                <a:latin typeface="Cambria"/>
                <a:cs typeface="Cambria"/>
              </a:rPr>
              <a:t>dan </a:t>
            </a:r>
            <a:r>
              <a:rPr dirty="0" sz="2400" spc="-15">
                <a:latin typeface="Cambria"/>
                <a:cs typeface="Cambria"/>
              </a:rPr>
              <a:t>password </a:t>
            </a:r>
            <a:r>
              <a:rPr dirty="0" sz="2400" spc="-5">
                <a:latin typeface="Cambria"/>
                <a:cs typeface="Cambria"/>
              </a:rPr>
              <a:t>untuk login </a:t>
            </a:r>
            <a:r>
              <a:rPr dirty="0" sz="2400" spc="-20">
                <a:latin typeface="Cambria"/>
                <a:cs typeface="Cambria"/>
              </a:rPr>
              <a:t>ke </a:t>
            </a:r>
            <a:r>
              <a:rPr dirty="0" sz="2400" spc="-5">
                <a:latin typeface="Cambria"/>
                <a:cs typeface="Cambria"/>
              </a:rPr>
              <a:t>sistem  </a:t>
            </a:r>
            <a:r>
              <a:rPr dirty="0" sz="2400" spc="-20">
                <a:latin typeface="Cambria"/>
                <a:cs typeface="Cambria"/>
              </a:rPr>
              <a:t>mySAP </a:t>
            </a:r>
            <a:r>
              <a:rPr dirty="0" sz="2400">
                <a:latin typeface="Cambria"/>
                <a:cs typeface="Cambria"/>
              </a:rPr>
              <a:t>dan </a:t>
            </a:r>
            <a:r>
              <a:rPr dirty="0" sz="2400" spc="-10">
                <a:latin typeface="Cambria"/>
                <a:cs typeface="Cambria"/>
              </a:rPr>
              <a:t>lakukan beberapa tugas </a:t>
            </a:r>
            <a:r>
              <a:rPr dirty="0" sz="2400" spc="-5">
                <a:latin typeface="Cambria"/>
                <a:cs typeface="Cambria"/>
              </a:rPr>
              <a:t>berikut </a:t>
            </a:r>
            <a:r>
              <a:rPr dirty="0" sz="2400">
                <a:latin typeface="Cambria"/>
                <a:cs typeface="Cambria"/>
              </a:rPr>
              <a:t>: </a:t>
            </a:r>
            <a:r>
              <a:rPr dirty="0" sz="2400" spc="-5">
                <a:latin typeface="Cambria"/>
                <a:cs typeface="Cambria"/>
              </a:rPr>
              <a:t>buat </a:t>
            </a:r>
            <a:r>
              <a:rPr dirty="0" sz="2400">
                <a:latin typeface="Cambria"/>
                <a:cs typeface="Cambria"/>
              </a:rPr>
              <a:t>sales  </a:t>
            </a:r>
            <a:r>
              <a:rPr dirty="0" sz="2400" spc="-45">
                <a:latin typeface="Cambria"/>
                <a:cs typeface="Cambria"/>
              </a:rPr>
              <a:t>order, </a:t>
            </a:r>
            <a:r>
              <a:rPr dirty="0" sz="2400" spc="-15">
                <a:latin typeface="Cambria"/>
                <a:cs typeface="Cambria"/>
              </a:rPr>
              <a:t>delivery </a:t>
            </a:r>
            <a:r>
              <a:rPr dirty="0" sz="2400" spc="-45">
                <a:latin typeface="Cambria"/>
                <a:cs typeface="Cambria"/>
              </a:rPr>
              <a:t>order, </a:t>
            </a:r>
            <a:r>
              <a:rPr dirty="0" sz="2400">
                <a:latin typeface="Cambria"/>
                <a:cs typeface="Cambria"/>
              </a:rPr>
              <a:t>dan</a:t>
            </a:r>
            <a:r>
              <a:rPr dirty="0" sz="2400" spc="15">
                <a:latin typeface="Cambria"/>
                <a:cs typeface="Cambria"/>
              </a:rPr>
              <a:t> </a:t>
            </a:r>
            <a:r>
              <a:rPr dirty="0" sz="2400" spc="-5">
                <a:latin typeface="Cambria"/>
                <a:cs typeface="Cambria"/>
              </a:rPr>
              <a:t>billing.</a:t>
            </a:r>
            <a:endParaRPr sz="24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10">
                <a:solidFill>
                  <a:srgbClr val="0000FF"/>
                </a:solidFill>
              </a:rPr>
              <a:t>Mini Case </a:t>
            </a:r>
            <a:r>
              <a:rPr dirty="0" sz="2800" spc="-5">
                <a:solidFill>
                  <a:srgbClr val="0000FF"/>
                </a:solidFill>
              </a:rPr>
              <a:t>: </a:t>
            </a:r>
            <a:r>
              <a:rPr dirty="0" sz="2800" spc="-20">
                <a:solidFill>
                  <a:srgbClr val="0000FF"/>
                </a:solidFill>
              </a:rPr>
              <a:t>mySAP</a:t>
            </a:r>
            <a:r>
              <a:rPr dirty="0" sz="2800" spc="10">
                <a:solidFill>
                  <a:srgbClr val="0000FF"/>
                </a:solidFill>
              </a:rPr>
              <a:t> </a:t>
            </a:r>
            <a:r>
              <a:rPr dirty="0" sz="2800" spc="-10">
                <a:solidFill>
                  <a:srgbClr val="0000FF"/>
                </a:solidFill>
              </a:rPr>
              <a:t>(2)</a:t>
            </a:r>
            <a:endParaRPr sz="2800"/>
          </a:p>
          <a:p>
            <a:pPr marL="12700">
              <a:lnSpc>
                <a:spcPct val="100000"/>
              </a:lnSpc>
            </a:pPr>
            <a:r>
              <a:rPr dirty="0" sz="2800" spc="-15">
                <a:solidFill>
                  <a:srgbClr val="0000FF"/>
                </a:solidFill>
              </a:rPr>
              <a:t>Diagram skenario proses</a:t>
            </a:r>
            <a:r>
              <a:rPr dirty="0" sz="2800">
                <a:solidFill>
                  <a:srgbClr val="0000FF"/>
                </a:solidFill>
              </a:rPr>
              <a:t> </a:t>
            </a:r>
            <a:r>
              <a:rPr dirty="0" sz="2800" spc="-10">
                <a:solidFill>
                  <a:srgbClr val="0000FF"/>
                </a:solidFill>
              </a:rPr>
              <a:t>bisnis</a:t>
            </a:r>
            <a:endParaRPr sz="2800"/>
          </a:p>
        </p:txBody>
      </p:sp>
      <p:sp>
        <p:nvSpPr>
          <p:cNvPr id="3" name="object 3"/>
          <p:cNvSpPr txBox="1"/>
          <p:nvPr/>
        </p:nvSpPr>
        <p:spPr>
          <a:xfrm>
            <a:off x="1690751" y="1600200"/>
            <a:ext cx="1219200" cy="609600"/>
          </a:xfrm>
          <a:prstGeom prst="rect">
            <a:avLst/>
          </a:prstGeom>
          <a:solidFill>
            <a:srgbClr val="93B6D2"/>
          </a:solidFill>
          <a:ln w="9525">
            <a:solidFill>
              <a:srgbClr val="000000"/>
            </a:solidFill>
          </a:ln>
        </p:spPr>
        <p:txBody>
          <a:bodyPr wrap="square" lIns="0" tIns="97155" rIns="0" bIns="0" rtlCol="0" vert="horz">
            <a:spAutoFit/>
          </a:bodyPr>
          <a:lstStyle/>
          <a:p>
            <a:pPr marL="183515" marR="177800" indent="229870">
              <a:lnSpc>
                <a:spcPct val="100000"/>
              </a:lnSpc>
              <a:spcBef>
                <a:spcPts val="765"/>
              </a:spcBef>
            </a:pPr>
            <a:r>
              <a:rPr dirty="0" sz="1200" spc="-5" b="1">
                <a:latin typeface="Arial"/>
                <a:cs typeface="Arial"/>
              </a:rPr>
              <a:t>Buat  </a:t>
            </a:r>
            <a:r>
              <a:rPr dirty="0" sz="1200" b="1">
                <a:latin typeface="Arial"/>
                <a:cs typeface="Arial"/>
              </a:rPr>
              <a:t>Sales</a:t>
            </a:r>
            <a:r>
              <a:rPr dirty="0" sz="1200" spc="-11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orde</a:t>
            </a:r>
            <a:r>
              <a:rPr dirty="0" sz="1400" b="1">
                <a:latin typeface="Arial"/>
                <a:cs typeface="Arial"/>
              </a:rPr>
              <a:t>r</a:t>
            </a:r>
            <a:endParaRPr sz="1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14550" y="2590800"/>
            <a:ext cx="1447800" cy="685800"/>
          </a:xfrm>
          <a:prstGeom prst="rect">
            <a:avLst/>
          </a:prstGeom>
          <a:solidFill>
            <a:srgbClr val="93B6D2"/>
          </a:solidFill>
          <a:ln w="9525">
            <a:solidFill>
              <a:srgbClr val="000000"/>
            </a:solidFill>
          </a:ln>
        </p:spPr>
        <p:txBody>
          <a:bodyPr wrap="square" lIns="0" tIns="59690" rIns="0" bIns="0" rtlCol="0" vert="horz">
            <a:spAutoFit/>
          </a:bodyPr>
          <a:lstStyle/>
          <a:p>
            <a:pPr marL="206375" marR="200660" indent="321310">
              <a:lnSpc>
                <a:spcPct val="100000"/>
              </a:lnSpc>
              <a:spcBef>
                <a:spcPts val="470"/>
              </a:spcBef>
            </a:pPr>
            <a:r>
              <a:rPr dirty="0" sz="1200" spc="-5" b="1">
                <a:latin typeface="Arial"/>
                <a:cs typeface="Arial"/>
              </a:rPr>
              <a:t>Buat  Delivery</a:t>
            </a:r>
            <a:r>
              <a:rPr dirty="0" sz="1200" spc="-65" b="1">
                <a:latin typeface="Arial"/>
                <a:cs typeface="Arial"/>
              </a:rPr>
              <a:t> </a:t>
            </a:r>
            <a:r>
              <a:rPr dirty="0" sz="1200" spc="-5" b="1">
                <a:latin typeface="Arial"/>
                <a:cs typeface="Arial"/>
              </a:rPr>
              <a:t>order</a:t>
            </a:r>
            <a:endParaRPr sz="1200">
              <a:latin typeface="Arial"/>
              <a:cs typeface="Arial"/>
            </a:endParaRPr>
          </a:p>
          <a:p>
            <a:pPr marL="46355">
              <a:lnSpc>
                <a:spcPct val="100000"/>
              </a:lnSpc>
            </a:pPr>
            <a:r>
              <a:rPr dirty="0" sz="1200" spc="-5" b="1">
                <a:latin typeface="Arial"/>
                <a:cs typeface="Arial"/>
              </a:rPr>
              <a:t>Outbound</a:t>
            </a:r>
            <a:r>
              <a:rPr dirty="0" sz="1200" spc="-15" b="1">
                <a:latin typeface="Arial"/>
                <a:cs typeface="Arial"/>
              </a:rPr>
              <a:t> </a:t>
            </a:r>
            <a:r>
              <a:rPr dirty="0" sz="1200" spc="-5" b="1">
                <a:latin typeface="Arial"/>
                <a:cs typeface="Arial"/>
              </a:rPr>
              <a:t>delivery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57350" y="3657600"/>
            <a:ext cx="1295400" cy="533400"/>
          </a:xfrm>
          <a:prstGeom prst="rect">
            <a:avLst/>
          </a:prstGeom>
          <a:solidFill>
            <a:srgbClr val="93B6D2"/>
          </a:solidFill>
          <a:ln w="9525">
            <a:solidFill>
              <a:srgbClr val="000000"/>
            </a:solidFill>
          </a:ln>
        </p:spPr>
        <p:txBody>
          <a:bodyPr wrap="square" lIns="0" tIns="74930" rIns="0" bIns="0" rtlCol="0" vert="horz">
            <a:spAutoFit/>
          </a:bodyPr>
          <a:lstStyle/>
          <a:p>
            <a:pPr marL="125730" marR="119380" indent="325755">
              <a:lnSpc>
                <a:spcPct val="100000"/>
              </a:lnSpc>
              <a:spcBef>
                <a:spcPts val="590"/>
              </a:spcBef>
            </a:pPr>
            <a:r>
              <a:rPr dirty="0" sz="1200" spc="-5" b="1">
                <a:latin typeface="Arial"/>
                <a:cs typeface="Arial"/>
              </a:rPr>
              <a:t>Buat  </a:t>
            </a:r>
            <a:r>
              <a:rPr dirty="0" sz="1200" spc="-10" b="1">
                <a:latin typeface="Arial"/>
                <a:cs typeface="Arial"/>
              </a:rPr>
              <a:t>Transfer</a:t>
            </a:r>
            <a:r>
              <a:rPr dirty="0" sz="1200" spc="-90" b="1">
                <a:latin typeface="Arial"/>
                <a:cs typeface="Arial"/>
              </a:rPr>
              <a:t> </a:t>
            </a:r>
            <a:r>
              <a:rPr dirty="0" sz="1200" spc="-5" b="1">
                <a:latin typeface="Arial"/>
                <a:cs typeface="Arial"/>
              </a:rPr>
              <a:t>order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09801" y="4591050"/>
            <a:ext cx="1219200" cy="609600"/>
          </a:xfrm>
          <a:prstGeom prst="rect">
            <a:avLst/>
          </a:prstGeom>
          <a:solidFill>
            <a:srgbClr val="93B6D2"/>
          </a:solidFill>
          <a:ln w="9525">
            <a:solidFill>
              <a:srgbClr val="000000"/>
            </a:solidFill>
          </a:ln>
        </p:spPr>
        <p:txBody>
          <a:bodyPr wrap="square" lIns="0" tIns="113665" rIns="0" bIns="0" rtlCol="0" vert="horz">
            <a:spAutoFit/>
          </a:bodyPr>
          <a:lstStyle/>
          <a:p>
            <a:pPr marL="218440" marR="210820" indent="106680">
              <a:lnSpc>
                <a:spcPct val="100000"/>
              </a:lnSpc>
              <a:spcBef>
                <a:spcPts val="895"/>
              </a:spcBef>
            </a:pPr>
            <a:r>
              <a:rPr dirty="0" sz="1200" b="1">
                <a:latin typeface="Arial"/>
                <a:cs typeface="Arial"/>
              </a:rPr>
              <a:t>Posting  Isu</a:t>
            </a:r>
            <a:r>
              <a:rPr dirty="0" sz="1200" spc="-10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barang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95450" y="5576887"/>
            <a:ext cx="1219200" cy="533400"/>
          </a:xfrm>
          <a:prstGeom prst="rect">
            <a:avLst/>
          </a:prstGeom>
          <a:solidFill>
            <a:srgbClr val="93B6D2"/>
          </a:solidFill>
          <a:ln w="9525">
            <a:solidFill>
              <a:srgbClr val="000000"/>
            </a:solidFill>
          </a:ln>
        </p:spPr>
        <p:txBody>
          <a:bodyPr wrap="square" lIns="0" tIns="43815" rIns="0" bIns="0" rtlCol="0" vert="horz">
            <a:spAutoFit/>
          </a:bodyPr>
          <a:lstStyle/>
          <a:p>
            <a:pPr marL="297815" marR="291465" indent="85090">
              <a:lnSpc>
                <a:spcPct val="100000"/>
              </a:lnSpc>
              <a:spcBef>
                <a:spcPts val="345"/>
              </a:spcBef>
            </a:pPr>
            <a:r>
              <a:rPr dirty="0" sz="1400" spc="-5" b="1">
                <a:latin typeface="Arial"/>
                <a:cs typeface="Arial"/>
              </a:rPr>
              <a:t>Buat  </a:t>
            </a:r>
            <a:r>
              <a:rPr dirty="0" sz="1400" b="1">
                <a:latin typeface="Arial"/>
                <a:cs typeface="Arial"/>
              </a:rPr>
              <a:t>I</a:t>
            </a:r>
            <a:r>
              <a:rPr dirty="0" sz="1400" spc="-10" b="1">
                <a:latin typeface="Arial"/>
                <a:cs typeface="Arial"/>
              </a:rPr>
              <a:t>n</a:t>
            </a:r>
            <a:r>
              <a:rPr dirty="0" sz="1400" spc="-15" b="1">
                <a:latin typeface="Arial"/>
                <a:cs typeface="Arial"/>
              </a:rPr>
              <a:t>v</a:t>
            </a:r>
            <a:r>
              <a:rPr dirty="0" sz="1400" spc="-10" b="1">
                <a:latin typeface="Arial"/>
                <a:cs typeface="Arial"/>
              </a:rPr>
              <a:t>o</a:t>
            </a:r>
            <a:r>
              <a:rPr dirty="0" sz="1400" b="1">
                <a:latin typeface="Arial"/>
                <a:cs typeface="Arial"/>
              </a:rPr>
              <a:t>i</a:t>
            </a:r>
            <a:r>
              <a:rPr dirty="0" sz="1400" b="1">
                <a:latin typeface="Arial"/>
                <a:cs typeface="Arial"/>
              </a:rPr>
              <a:t>ce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609600" y="1633601"/>
            <a:ext cx="609600" cy="533400"/>
          </a:xfrm>
          <a:custGeom>
            <a:avLst/>
            <a:gdLst/>
            <a:ahLst/>
            <a:cxnLst/>
            <a:rect l="l" t="t" r="r" b="b"/>
            <a:pathLst>
              <a:path w="609600" h="533400">
                <a:moveTo>
                  <a:pt x="304800" y="0"/>
                </a:moveTo>
                <a:lnTo>
                  <a:pt x="255359" y="3489"/>
                </a:lnTo>
                <a:lnTo>
                  <a:pt x="208458" y="13594"/>
                </a:lnTo>
                <a:lnTo>
                  <a:pt x="164725" y="29763"/>
                </a:lnTo>
                <a:lnTo>
                  <a:pt x="124788" y="51450"/>
                </a:lnTo>
                <a:lnTo>
                  <a:pt x="89273" y="78104"/>
                </a:lnTo>
                <a:lnTo>
                  <a:pt x="58808" y="109179"/>
                </a:lnTo>
                <a:lnTo>
                  <a:pt x="34020" y="144124"/>
                </a:lnTo>
                <a:lnTo>
                  <a:pt x="15538" y="182392"/>
                </a:lnTo>
                <a:lnTo>
                  <a:pt x="3989" y="223433"/>
                </a:lnTo>
                <a:lnTo>
                  <a:pt x="0" y="266700"/>
                </a:lnTo>
                <a:lnTo>
                  <a:pt x="3989" y="309935"/>
                </a:lnTo>
                <a:lnTo>
                  <a:pt x="15538" y="350958"/>
                </a:lnTo>
                <a:lnTo>
                  <a:pt x="34020" y="389219"/>
                </a:lnTo>
                <a:lnTo>
                  <a:pt x="58808" y="424165"/>
                </a:lnTo>
                <a:lnTo>
                  <a:pt x="89273" y="455247"/>
                </a:lnTo>
                <a:lnTo>
                  <a:pt x="124788" y="481913"/>
                </a:lnTo>
                <a:lnTo>
                  <a:pt x="164725" y="503612"/>
                </a:lnTo>
                <a:lnTo>
                  <a:pt x="208458" y="519793"/>
                </a:lnTo>
                <a:lnTo>
                  <a:pt x="255359" y="529906"/>
                </a:lnTo>
                <a:lnTo>
                  <a:pt x="304800" y="533400"/>
                </a:lnTo>
                <a:lnTo>
                  <a:pt x="354240" y="529906"/>
                </a:lnTo>
                <a:lnTo>
                  <a:pt x="401141" y="519793"/>
                </a:lnTo>
                <a:lnTo>
                  <a:pt x="444874" y="503612"/>
                </a:lnTo>
                <a:lnTo>
                  <a:pt x="484811" y="481913"/>
                </a:lnTo>
                <a:lnTo>
                  <a:pt x="520326" y="455247"/>
                </a:lnTo>
                <a:lnTo>
                  <a:pt x="550791" y="424165"/>
                </a:lnTo>
                <a:lnTo>
                  <a:pt x="575579" y="389219"/>
                </a:lnTo>
                <a:lnTo>
                  <a:pt x="594061" y="350958"/>
                </a:lnTo>
                <a:lnTo>
                  <a:pt x="605610" y="309935"/>
                </a:lnTo>
                <a:lnTo>
                  <a:pt x="609600" y="266700"/>
                </a:lnTo>
                <a:lnTo>
                  <a:pt x="605610" y="223433"/>
                </a:lnTo>
                <a:lnTo>
                  <a:pt x="594061" y="182392"/>
                </a:lnTo>
                <a:lnTo>
                  <a:pt x="575579" y="144124"/>
                </a:lnTo>
                <a:lnTo>
                  <a:pt x="550791" y="109179"/>
                </a:lnTo>
                <a:lnTo>
                  <a:pt x="520326" y="78104"/>
                </a:lnTo>
                <a:lnTo>
                  <a:pt x="484811" y="51450"/>
                </a:lnTo>
                <a:lnTo>
                  <a:pt x="444874" y="29763"/>
                </a:lnTo>
                <a:lnTo>
                  <a:pt x="401141" y="13594"/>
                </a:lnTo>
                <a:lnTo>
                  <a:pt x="354240" y="3489"/>
                </a:lnTo>
                <a:lnTo>
                  <a:pt x="304800" y="0"/>
                </a:lnTo>
                <a:close/>
              </a:path>
            </a:pathLst>
          </a:custGeom>
          <a:solidFill>
            <a:srgbClr val="008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609600" y="1633601"/>
            <a:ext cx="609600" cy="533400"/>
          </a:xfrm>
          <a:custGeom>
            <a:avLst/>
            <a:gdLst/>
            <a:ahLst/>
            <a:cxnLst/>
            <a:rect l="l" t="t" r="r" b="b"/>
            <a:pathLst>
              <a:path w="609600" h="533400">
                <a:moveTo>
                  <a:pt x="0" y="266700"/>
                </a:moveTo>
                <a:lnTo>
                  <a:pt x="3989" y="223433"/>
                </a:lnTo>
                <a:lnTo>
                  <a:pt x="15538" y="182392"/>
                </a:lnTo>
                <a:lnTo>
                  <a:pt x="34020" y="144124"/>
                </a:lnTo>
                <a:lnTo>
                  <a:pt x="58808" y="109179"/>
                </a:lnTo>
                <a:lnTo>
                  <a:pt x="89273" y="78104"/>
                </a:lnTo>
                <a:lnTo>
                  <a:pt x="124788" y="51450"/>
                </a:lnTo>
                <a:lnTo>
                  <a:pt x="164725" y="29763"/>
                </a:lnTo>
                <a:lnTo>
                  <a:pt x="208458" y="13594"/>
                </a:lnTo>
                <a:lnTo>
                  <a:pt x="255359" y="3489"/>
                </a:lnTo>
                <a:lnTo>
                  <a:pt x="304800" y="0"/>
                </a:lnTo>
                <a:lnTo>
                  <a:pt x="354240" y="3489"/>
                </a:lnTo>
                <a:lnTo>
                  <a:pt x="401141" y="13594"/>
                </a:lnTo>
                <a:lnTo>
                  <a:pt x="444874" y="29763"/>
                </a:lnTo>
                <a:lnTo>
                  <a:pt x="484811" y="51450"/>
                </a:lnTo>
                <a:lnTo>
                  <a:pt x="520326" y="78104"/>
                </a:lnTo>
                <a:lnTo>
                  <a:pt x="550791" y="109179"/>
                </a:lnTo>
                <a:lnTo>
                  <a:pt x="575579" y="144124"/>
                </a:lnTo>
                <a:lnTo>
                  <a:pt x="594061" y="182392"/>
                </a:lnTo>
                <a:lnTo>
                  <a:pt x="605610" y="223433"/>
                </a:lnTo>
                <a:lnTo>
                  <a:pt x="609600" y="266700"/>
                </a:lnTo>
                <a:lnTo>
                  <a:pt x="605610" y="309935"/>
                </a:lnTo>
                <a:lnTo>
                  <a:pt x="594061" y="350958"/>
                </a:lnTo>
                <a:lnTo>
                  <a:pt x="575579" y="389219"/>
                </a:lnTo>
                <a:lnTo>
                  <a:pt x="550791" y="424165"/>
                </a:lnTo>
                <a:lnTo>
                  <a:pt x="520326" y="455247"/>
                </a:lnTo>
                <a:lnTo>
                  <a:pt x="484811" y="481913"/>
                </a:lnTo>
                <a:lnTo>
                  <a:pt x="444874" y="503612"/>
                </a:lnTo>
                <a:lnTo>
                  <a:pt x="401141" y="519793"/>
                </a:lnTo>
                <a:lnTo>
                  <a:pt x="354240" y="529906"/>
                </a:lnTo>
                <a:lnTo>
                  <a:pt x="304800" y="533400"/>
                </a:lnTo>
                <a:lnTo>
                  <a:pt x="255359" y="529906"/>
                </a:lnTo>
                <a:lnTo>
                  <a:pt x="208458" y="519793"/>
                </a:lnTo>
                <a:lnTo>
                  <a:pt x="164725" y="503612"/>
                </a:lnTo>
                <a:lnTo>
                  <a:pt x="124788" y="481913"/>
                </a:lnTo>
                <a:lnTo>
                  <a:pt x="89273" y="455247"/>
                </a:lnTo>
                <a:lnTo>
                  <a:pt x="58808" y="424165"/>
                </a:lnTo>
                <a:lnTo>
                  <a:pt x="34020" y="389219"/>
                </a:lnTo>
                <a:lnTo>
                  <a:pt x="15538" y="350958"/>
                </a:lnTo>
                <a:lnTo>
                  <a:pt x="3989" y="309935"/>
                </a:lnTo>
                <a:lnTo>
                  <a:pt x="0" y="2667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674319" y="1788414"/>
            <a:ext cx="483234" cy="2247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15" b="1">
                <a:latin typeface="Arial"/>
                <a:cs typeface="Arial"/>
              </a:rPr>
              <a:t>M</a:t>
            </a:r>
            <a:r>
              <a:rPr dirty="0" sz="1400" spc="-10" b="1">
                <a:latin typeface="Arial"/>
                <a:cs typeface="Arial"/>
              </a:rPr>
              <a:t>u</a:t>
            </a:r>
            <a:r>
              <a:rPr dirty="0" sz="1400" b="1">
                <a:latin typeface="Arial"/>
                <a:cs typeface="Arial"/>
              </a:rPr>
              <a:t>l</a:t>
            </a:r>
            <a:r>
              <a:rPr dirty="0" sz="1400" b="1">
                <a:latin typeface="Arial"/>
                <a:cs typeface="Arial"/>
              </a:rPr>
              <a:t>ai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23887" y="5562600"/>
            <a:ext cx="609600" cy="533400"/>
          </a:xfrm>
          <a:custGeom>
            <a:avLst/>
            <a:gdLst/>
            <a:ahLst/>
            <a:cxnLst/>
            <a:rect l="l" t="t" r="r" b="b"/>
            <a:pathLst>
              <a:path w="609600" h="533400">
                <a:moveTo>
                  <a:pt x="304800" y="0"/>
                </a:moveTo>
                <a:lnTo>
                  <a:pt x="255359" y="3490"/>
                </a:lnTo>
                <a:lnTo>
                  <a:pt x="208458" y="13596"/>
                </a:lnTo>
                <a:lnTo>
                  <a:pt x="164725" y="29768"/>
                </a:lnTo>
                <a:lnTo>
                  <a:pt x="124788" y="51457"/>
                </a:lnTo>
                <a:lnTo>
                  <a:pt x="89273" y="78114"/>
                </a:lnTo>
                <a:lnTo>
                  <a:pt x="58808" y="109190"/>
                </a:lnTo>
                <a:lnTo>
                  <a:pt x="34020" y="144135"/>
                </a:lnTo>
                <a:lnTo>
                  <a:pt x="15538" y="182402"/>
                </a:lnTo>
                <a:lnTo>
                  <a:pt x="3989" y="223439"/>
                </a:lnTo>
                <a:lnTo>
                  <a:pt x="0" y="266700"/>
                </a:lnTo>
                <a:lnTo>
                  <a:pt x="3989" y="309960"/>
                </a:lnTo>
                <a:lnTo>
                  <a:pt x="15538" y="350997"/>
                </a:lnTo>
                <a:lnTo>
                  <a:pt x="34020" y="389264"/>
                </a:lnTo>
                <a:lnTo>
                  <a:pt x="58808" y="424209"/>
                </a:lnTo>
                <a:lnTo>
                  <a:pt x="89273" y="455285"/>
                </a:lnTo>
                <a:lnTo>
                  <a:pt x="124788" y="481942"/>
                </a:lnTo>
                <a:lnTo>
                  <a:pt x="164725" y="503631"/>
                </a:lnTo>
                <a:lnTo>
                  <a:pt x="208458" y="519803"/>
                </a:lnTo>
                <a:lnTo>
                  <a:pt x="255359" y="529909"/>
                </a:lnTo>
                <a:lnTo>
                  <a:pt x="304800" y="533400"/>
                </a:lnTo>
                <a:lnTo>
                  <a:pt x="354240" y="529909"/>
                </a:lnTo>
                <a:lnTo>
                  <a:pt x="401141" y="519803"/>
                </a:lnTo>
                <a:lnTo>
                  <a:pt x="444874" y="503631"/>
                </a:lnTo>
                <a:lnTo>
                  <a:pt x="484811" y="481942"/>
                </a:lnTo>
                <a:lnTo>
                  <a:pt x="520326" y="455285"/>
                </a:lnTo>
                <a:lnTo>
                  <a:pt x="550791" y="424209"/>
                </a:lnTo>
                <a:lnTo>
                  <a:pt x="575579" y="389264"/>
                </a:lnTo>
                <a:lnTo>
                  <a:pt x="594061" y="350997"/>
                </a:lnTo>
                <a:lnTo>
                  <a:pt x="605610" y="309960"/>
                </a:lnTo>
                <a:lnTo>
                  <a:pt x="609600" y="266700"/>
                </a:lnTo>
                <a:lnTo>
                  <a:pt x="605610" y="223439"/>
                </a:lnTo>
                <a:lnTo>
                  <a:pt x="594061" y="182402"/>
                </a:lnTo>
                <a:lnTo>
                  <a:pt x="575579" y="144135"/>
                </a:lnTo>
                <a:lnTo>
                  <a:pt x="550791" y="109190"/>
                </a:lnTo>
                <a:lnTo>
                  <a:pt x="520326" y="78114"/>
                </a:lnTo>
                <a:lnTo>
                  <a:pt x="484811" y="51457"/>
                </a:lnTo>
                <a:lnTo>
                  <a:pt x="444874" y="29768"/>
                </a:lnTo>
                <a:lnTo>
                  <a:pt x="401141" y="13596"/>
                </a:lnTo>
                <a:lnTo>
                  <a:pt x="354240" y="3490"/>
                </a:lnTo>
                <a:lnTo>
                  <a:pt x="304800" y="0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623887" y="5562600"/>
            <a:ext cx="609600" cy="533400"/>
          </a:xfrm>
          <a:custGeom>
            <a:avLst/>
            <a:gdLst/>
            <a:ahLst/>
            <a:cxnLst/>
            <a:rect l="l" t="t" r="r" b="b"/>
            <a:pathLst>
              <a:path w="609600" h="533400">
                <a:moveTo>
                  <a:pt x="0" y="266700"/>
                </a:moveTo>
                <a:lnTo>
                  <a:pt x="3989" y="223439"/>
                </a:lnTo>
                <a:lnTo>
                  <a:pt x="15538" y="182402"/>
                </a:lnTo>
                <a:lnTo>
                  <a:pt x="34020" y="144135"/>
                </a:lnTo>
                <a:lnTo>
                  <a:pt x="58808" y="109190"/>
                </a:lnTo>
                <a:lnTo>
                  <a:pt x="89273" y="78114"/>
                </a:lnTo>
                <a:lnTo>
                  <a:pt x="124788" y="51457"/>
                </a:lnTo>
                <a:lnTo>
                  <a:pt x="164725" y="29768"/>
                </a:lnTo>
                <a:lnTo>
                  <a:pt x="208458" y="13596"/>
                </a:lnTo>
                <a:lnTo>
                  <a:pt x="255359" y="3490"/>
                </a:lnTo>
                <a:lnTo>
                  <a:pt x="304800" y="0"/>
                </a:lnTo>
                <a:lnTo>
                  <a:pt x="354240" y="3490"/>
                </a:lnTo>
                <a:lnTo>
                  <a:pt x="401141" y="13596"/>
                </a:lnTo>
                <a:lnTo>
                  <a:pt x="444874" y="29768"/>
                </a:lnTo>
                <a:lnTo>
                  <a:pt x="484811" y="51457"/>
                </a:lnTo>
                <a:lnTo>
                  <a:pt x="520326" y="78114"/>
                </a:lnTo>
                <a:lnTo>
                  <a:pt x="550791" y="109190"/>
                </a:lnTo>
                <a:lnTo>
                  <a:pt x="575579" y="144135"/>
                </a:lnTo>
                <a:lnTo>
                  <a:pt x="594061" y="182402"/>
                </a:lnTo>
                <a:lnTo>
                  <a:pt x="605610" y="223439"/>
                </a:lnTo>
                <a:lnTo>
                  <a:pt x="609600" y="266700"/>
                </a:lnTo>
                <a:lnTo>
                  <a:pt x="605610" y="309960"/>
                </a:lnTo>
                <a:lnTo>
                  <a:pt x="594061" y="350997"/>
                </a:lnTo>
                <a:lnTo>
                  <a:pt x="575579" y="389264"/>
                </a:lnTo>
                <a:lnTo>
                  <a:pt x="550791" y="424209"/>
                </a:lnTo>
                <a:lnTo>
                  <a:pt x="520326" y="455285"/>
                </a:lnTo>
                <a:lnTo>
                  <a:pt x="484811" y="481942"/>
                </a:lnTo>
                <a:lnTo>
                  <a:pt x="444874" y="503631"/>
                </a:lnTo>
                <a:lnTo>
                  <a:pt x="401141" y="519803"/>
                </a:lnTo>
                <a:lnTo>
                  <a:pt x="354240" y="529909"/>
                </a:lnTo>
                <a:lnTo>
                  <a:pt x="304800" y="533400"/>
                </a:lnTo>
                <a:lnTo>
                  <a:pt x="255359" y="529909"/>
                </a:lnTo>
                <a:lnTo>
                  <a:pt x="208458" y="519803"/>
                </a:lnTo>
                <a:lnTo>
                  <a:pt x="164725" y="503631"/>
                </a:lnTo>
                <a:lnTo>
                  <a:pt x="124788" y="481942"/>
                </a:lnTo>
                <a:lnTo>
                  <a:pt x="89273" y="455285"/>
                </a:lnTo>
                <a:lnTo>
                  <a:pt x="58808" y="424209"/>
                </a:lnTo>
                <a:lnTo>
                  <a:pt x="34020" y="389264"/>
                </a:lnTo>
                <a:lnTo>
                  <a:pt x="15538" y="350997"/>
                </a:lnTo>
                <a:lnTo>
                  <a:pt x="3989" y="309960"/>
                </a:lnTo>
                <a:lnTo>
                  <a:pt x="0" y="2667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 txBox="1"/>
          <p:nvPr/>
        </p:nvSpPr>
        <p:spPr>
          <a:xfrm>
            <a:off x="665784" y="5718250"/>
            <a:ext cx="525780" cy="2247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45" b="1">
                <a:latin typeface="Arial"/>
                <a:cs typeface="Arial"/>
              </a:rPr>
              <a:t>A</a:t>
            </a:r>
            <a:r>
              <a:rPr dirty="0" sz="1400" b="1">
                <a:latin typeface="Arial"/>
                <a:cs typeface="Arial"/>
              </a:rPr>
              <a:t>k</a:t>
            </a:r>
            <a:r>
              <a:rPr dirty="0" sz="1400" spc="-10" b="1">
                <a:latin typeface="Arial"/>
                <a:cs typeface="Arial"/>
              </a:rPr>
              <a:t>h</a:t>
            </a:r>
            <a:r>
              <a:rPr dirty="0" sz="1400" b="1">
                <a:latin typeface="Arial"/>
                <a:cs typeface="Arial"/>
              </a:rPr>
              <a:t>i</a:t>
            </a:r>
            <a:r>
              <a:rPr dirty="0" sz="1400" b="1">
                <a:latin typeface="Arial"/>
                <a:cs typeface="Arial"/>
              </a:rPr>
              <a:t>r</a:t>
            </a:r>
            <a:r>
              <a:rPr dirty="0" sz="1400" b="1">
                <a:latin typeface="Arial"/>
                <a:cs typeface="Arial"/>
              </a:rPr>
              <a:t>i</a:t>
            </a:r>
            <a:endParaRPr sz="14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233487" y="1866900"/>
            <a:ext cx="457200" cy="76200"/>
          </a:xfrm>
          <a:custGeom>
            <a:avLst/>
            <a:gdLst/>
            <a:ahLst/>
            <a:cxnLst/>
            <a:rect l="l" t="t" r="r" b="b"/>
            <a:pathLst>
              <a:path w="457200" h="76200">
                <a:moveTo>
                  <a:pt x="381063" y="0"/>
                </a:moveTo>
                <a:lnTo>
                  <a:pt x="380936" y="76200"/>
                </a:lnTo>
                <a:lnTo>
                  <a:pt x="444436" y="44450"/>
                </a:lnTo>
                <a:lnTo>
                  <a:pt x="393763" y="44450"/>
                </a:lnTo>
                <a:lnTo>
                  <a:pt x="393763" y="31750"/>
                </a:lnTo>
                <a:lnTo>
                  <a:pt x="444457" y="31750"/>
                </a:lnTo>
                <a:lnTo>
                  <a:pt x="381063" y="0"/>
                </a:lnTo>
                <a:close/>
              </a:path>
              <a:path w="457200" h="76200">
                <a:moveTo>
                  <a:pt x="381010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380989" y="44450"/>
                </a:lnTo>
                <a:lnTo>
                  <a:pt x="381010" y="31750"/>
                </a:lnTo>
                <a:close/>
              </a:path>
              <a:path w="457200" h="76200">
                <a:moveTo>
                  <a:pt x="444457" y="31750"/>
                </a:moveTo>
                <a:lnTo>
                  <a:pt x="393763" y="31750"/>
                </a:lnTo>
                <a:lnTo>
                  <a:pt x="393763" y="44450"/>
                </a:lnTo>
                <a:lnTo>
                  <a:pt x="444436" y="44450"/>
                </a:lnTo>
                <a:lnTo>
                  <a:pt x="457136" y="38100"/>
                </a:lnTo>
                <a:lnTo>
                  <a:pt x="444457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33487" y="5753100"/>
            <a:ext cx="457834" cy="76200"/>
          </a:xfrm>
          <a:custGeom>
            <a:avLst/>
            <a:gdLst/>
            <a:ahLst/>
            <a:cxnLst/>
            <a:rect l="l" t="t" r="r" b="b"/>
            <a:pathLst>
              <a:path w="457835" h="76200">
                <a:moveTo>
                  <a:pt x="76263" y="0"/>
                </a:moveTo>
                <a:lnTo>
                  <a:pt x="0" y="38100"/>
                </a:lnTo>
                <a:lnTo>
                  <a:pt x="76263" y="76200"/>
                </a:lnTo>
                <a:lnTo>
                  <a:pt x="76263" y="44450"/>
                </a:lnTo>
                <a:lnTo>
                  <a:pt x="63563" y="44450"/>
                </a:lnTo>
                <a:lnTo>
                  <a:pt x="63563" y="31750"/>
                </a:lnTo>
                <a:lnTo>
                  <a:pt x="76263" y="31750"/>
                </a:lnTo>
                <a:lnTo>
                  <a:pt x="76263" y="0"/>
                </a:lnTo>
                <a:close/>
              </a:path>
              <a:path w="457835" h="76200">
                <a:moveTo>
                  <a:pt x="76263" y="31750"/>
                </a:moveTo>
                <a:lnTo>
                  <a:pt x="63563" y="31750"/>
                </a:lnTo>
                <a:lnTo>
                  <a:pt x="63563" y="44450"/>
                </a:lnTo>
                <a:lnTo>
                  <a:pt x="76263" y="44450"/>
                </a:lnTo>
                <a:lnTo>
                  <a:pt x="76263" y="31750"/>
                </a:lnTo>
                <a:close/>
              </a:path>
              <a:path w="457835" h="76200">
                <a:moveTo>
                  <a:pt x="457263" y="31750"/>
                </a:moveTo>
                <a:lnTo>
                  <a:pt x="76263" y="31750"/>
                </a:lnTo>
                <a:lnTo>
                  <a:pt x="76263" y="44450"/>
                </a:lnTo>
                <a:lnTo>
                  <a:pt x="457263" y="44450"/>
                </a:lnTo>
                <a:lnTo>
                  <a:pt x="457263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2262251" y="2209800"/>
            <a:ext cx="76200" cy="381000"/>
          </a:xfrm>
          <a:custGeom>
            <a:avLst/>
            <a:gdLst/>
            <a:ahLst/>
            <a:cxnLst/>
            <a:rect l="l" t="t" r="r" b="b"/>
            <a:pathLst>
              <a:path w="76200" h="381000">
                <a:moveTo>
                  <a:pt x="31744" y="304800"/>
                </a:moveTo>
                <a:lnTo>
                  <a:pt x="0" y="304800"/>
                </a:lnTo>
                <a:lnTo>
                  <a:pt x="38100" y="381000"/>
                </a:lnTo>
                <a:lnTo>
                  <a:pt x="69850" y="317500"/>
                </a:lnTo>
                <a:lnTo>
                  <a:pt x="31750" y="317500"/>
                </a:lnTo>
                <a:lnTo>
                  <a:pt x="31744" y="304800"/>
                </a:lnTo>
                <a:close/>
              </a:path>
              <a:path w="76200" h="381000">
                <a:moveTo>
                  <a:pt x="44450" y="0"/>
                </a:moveTo>
                <a:lnTo>
                  <a:pt x="31623" y="0"/>
                </a:lnTo>
                <a:lnTo>
                  <a:pt x="31750" y="317500"/>
                </a:lnTo>
                <a:lnTo>
                  <a:pt x="44450" y="317500"/>
                </a:lnTo>
                <a:lnTo>
                  <a:pt x="44450" y="0"/>
                </a:lnTo>
                <a:close/>
              </a:path>
              <a:path w="76200" h="381000">
                <a:moveTo>
                  <a:pt x="76200" y="304800"/>
                </a:moveTo>
                <a:lnTo>
                  <a:pt x="44450" y="304800"/>
                </a:lnTo>
                <a:lnTo>
                  <a:pt x="44450" y="317500"/>
                </a:lnTo>
                <a:lnTo>
                  <a:pt x="69850" y="317500"/>
                </a:lnTo>
                <a:lnTo>
                  <a:pt x="76200" y="3048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2262251" y="3276600"/>
            <a:ext cx="76200" cy="381000"/>
          </a:xfrm>
          <a:custGeom>
            <a:avLst/>
            <a:gdLst/>
            <a:ahLst/>
            <a:cxnLst/>
            <a:rect l="l" t="t" r="r" b="b"/>
            <a:pathLst>
              <a:path w="76200" h="381000">
                <a:moveTo>
                  <a:pt x="31744" y="304800"/>
                </a:moveTo>
                <a:lnTo>
                  <a:pt x="0" y="304800"/>
                </a:lnTo>
                <a:lnTo>
                  <a:pt x="38100" y="381000"/>
                </a:lnTo>
                <a:lnTo>
                  <a:pt x="69850" y="317500"/>
                </a:lnTo>
                <a:lnTo>
                  <a:pt x="31750" y="317500"/>
                </a:lnTo>
                <a:lnTo>
                  <a:pt x="31744" y="304800"/>
                </a:lnTo>
                <a:close/>
              </a:path>
              <a:path w="76200" h="381000">
                <a:moveTo>
                  <a:pt x="44450" y="0"/>
                </a:moveTo>
                <a:lnTo>
                  <a:pt x="31623" y="0"/>
                </a:lnTo>
                <a:lnTo>
                  <a:pt x="31750" y="317500"/>
                </a:lnTo>
                <a:lnTo>
                  <a:pt x="44450" y="317500"/>
                </a:lnTo>
                <a:lnTo>
                  <a:pt x="44450" y="0"/>
                </a:lnTo>
                <a:close/>
              </a:path>
              <a:path w="76200" h="381000">
                <a:moveTo>
                  <a:pt x="76200" y="304800"/>
                </a:moveTo>
                <a:lnTo>
                  <a:pt x="44450" y="304800"/>
                </a:lnTo>
                <a:lnTo>
                  <a:pt x="44450" y="317500"/>
                </a:lnTo>
                <a:lnTo>
                  <a:pt x="69850" y="317500"/>
                </a:lnTo>
                <a:lnTo>
                  <a:pt x="76200" y="3048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2262251" y="4191000"/>
            <a:ext cx="76200" cy="381000"/>
          </a:xfrm>
          <a:custGeom>
            <a:avLst/>
            <a:gdLst/>
            <a:ahLst/>
            <a:cxnLst/>
            <a:rect l="l" t="t" r="r" b="b"/>
            <a:pathLst>
              <a:path w="76200" h="381000">
                <a:moveTo>
                  <a:pt x="31744" y="304800"/>
                </a:moveTo>
                <a:lnTo>
                  <a:pt x="0" y="304800"/>
                </a:lnTo>
                <a:lnTo>
                  <a:pt x="38100" y="381000"/>
                </a:lnTo>
                <a:lnTo>
                  <a:pt x="69850" y="317500"/>
                </a:lnTo>
                <a:lnTo>
                  <a:pt x="31750" y="317500"/>
                </a:lnTo>
                <a:lnTo>
                  <a:pt x="31744" y="304800"/>
                </a:lnTo>
                <a:close/>
              </a:path>
              <a:path w="76200" h="381000">
                <a:moveTo>
                  <a:pt x="44450" y="0"/>
                </a:moveTo>
                <a:lnTo>
                  <a:pt x="31623" y="0"/>
                </a:lnTo>
                <a:lnTo>
                  <a:pt x="31750" y="317500"/>
                </a:lnTo>
                <a:lnTo>
                  <a:pt x="44450" y="317500"/>
                </a:lnTo>
                <a:lnTo>
                  <a:pt x="44450" y="0"/>
                </a:lnTo>
                <a:close/>
              </a:path>
              <a:path w="76200" h="381000">
                <a:moveTo>
                  <a:pt x="76200" y="304800"/>
                </a:moveTo>
                <a:lnTo>
                  <a:pt x="44450" y="304800"/>
                </a:lnTo>
                <a:lnTo>
                  <a:pt x="44450" y="317500"/>
                </a:lnTo>
                <a:lnTo>
                  <a:pt x="69850" y="317500"/>
                </a:lnTo>
                <a:lnTo>
                  <a:pt x="76200" y="3048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2262251" y="5181600"/>
            <a:ext cx="76200" cy="381000"/>
          </a:xfrm>
          <a:custGeom>
            <a:avLst/>
            <a:gdLst/>
            <a:ahLst/>
            <a:cxnLst/>
            <a:rect l="l" t="t" r="r" b="b"/>
            <a:pathLst>
              <a:path w="76200" h="381000">
                <a:moveTo>
                  <a:pt x="31744" y="304800"/>
                </a:moveTo>
                <a:lnTo>
                  <a:pt x="0" y="304800"/>
                </a:lnTo>
                <a:lnTo>
                  <a:pt x="38100" y="381000"/>
                </a:lnTo>
                <a:lnTo>
                  <a:pt x="69850" y="317500"/>
                </a:lnTo>
                <a:lnTo>
                  <a:pt x="31750" y="317500"/>
                </a:lnTo>
                <a:lnTo>
                  <a:pt x="31744" y="304800"/>
                </a:lnTo>
                <a:close/>
              </a:path>
              <a:path w="76200" h="381000">
                <a:moveTo>
                  <a:pt x="44450" y="0"/>
                </a:moveTo>
                <a:lnTo>
                  <a:pt x="31623" y="0"/>
                </a:lnTo>
                <a:lnTo>
                  <a:pt x="31750" y="317500"/>
                </a:lnTo>
                <a:lnTo>
                  <a:pt x="44450" y="317500"/>
                </a:lnTo>
                <a:lnTo>
                  <a:pt x="44450" y="0"/>
                </a:lnTo>
                <a:close/>
              </a:path>
              <a:path w="76200" h="381000">
                <a:moveTo>
                  <a:pt x="76200" y="304800"/>
                </a:moveTo>
                <a:lnTo>
                  <a:pt x="44450" y="304800"/>
                </a:lnTo>
                <a:lnTo>
                  <a:pt x="44450" y="317500"/>
                </a:lnTo>
                <a:lnTo>
                  <a:pt x="69850" y="317500"/>
                </a:lnTo>
                <a:lnTo>
                  <a:pt x="76200" y="3048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 txBox="1"/>
          <p:nvPr/>
        </p:nvSpPr>
        <p:spPr>
          <a:xfrm>
            <a:off x="3644900" y="1564894"/>
            <a:ext cx="4304030" cy="7423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dirty="0" sz="1600" spc="-5">
                <a:solidFill>
                  <a:srgbClr val="5F5F5F"/>
                </a:solidFill>
                <a:latin typeface="Arial"/>
                <a:cs typeface="Arial"/>
              </a:rPr>
              <a:t>Permintaan dari customer ke perusahaan untuk  mengirim sejumlah barang (products) atau  menyediakan layanan pada </a:t>
            </a:r>
            <a:r>
              <a:rPr dirty="0" sz="1600" spc="-10">
                <a:solidFill>
                  <a:srgbClr val="5F5F5F"/>
                </a:solidFill>
                <a:latin typeface="Arial"/>
                <a:cs typeface="Arial"/>
              </a:rPr>
              <a:t>waktu</a:t>
            </a:r>
            <a:r>
              <a:rPr dirty="0" sz="1600" spc="30">
                <a:solidFill>
                  <a:srgbClr val="5F5F5F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5F5F5F"/>
                </a:solidFill>
                <a:latin typeface="Arial"/>
                <a:cs typeface="Arial"/>
              </a:rPr>
              <a:t>tertentu.</a:t>
            </a:r>
            <a:endParaRPr sz="16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644900" y="2528442"/>
            <a:ext cx="4764405" cy="7423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dirty="0" sz="1600" spc="-5">
                <a:solidFill>
                  <a:srgbClr val="5F5F5F"/>
                </a:solidFill>
                <a:latin typeface="Arial"/>
                <a:cs typeface="Arial"/>
              </a:rPr>
              <a:t>Segera setelah dipastikan hari material tersedia atau  hari jadwal pengiriman, </a:t>
            </a:r>
            <a:r>
              <a:rPr dirty="0" sz="1600" spc="-10">
                <a:solidFill>
                  <a:srgbClr val="5F5F5F"/>
                </a:solidFill>
                <a:latin typeface="Arial"/>
                <a:cs typeface="Arial"/>
              </a:rPr>
              <a:t>waktu </a:t>
            </a:r>
            <a:r>
              <a:rPr dirty="0" sz="1600" spc="-5">
                <a:solidFill>
                  <a:srgbClr val="5F5F5F"/>
                </a:solidFill>
                <a:latin typeface="Arial"/>
                <a:cs typeface="Arial"/>
              </a:rPr>
              <a:t>penjadwalan telah  ditetapkan.</a:t>
            </a:r>
            <a:endParaRPr sz="16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644900" y="3442842"/>
            <a:ext cx="4709795" cy="7423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dirty="0" sz="1600" spc="-5">
                <a:solidFill>
                  <a:srgbClr val="5F5F5F"/>
                </a:solidFill>
                <a:latin typeface="Arial"/>
                <a:cs typeface="Arial"/>
              </a:rPr>
              <a:t>Pada saat anda membuat outbound </a:t>
            </a:r>
            <a:r>
              <a:rPr dirty="0" sz="1600" spc="-20">
                <a:solidFill>
                  <a:srgbClr val="5F5F5F"/>
                </a:solidFill>
                <a:latin typeface="Arial"/>
                <a:cs typeface="Arial"/>
              </a:rPr>
              <a:t>delivery, </a:t>
            </a:r>
            <a:r>
              <a:rPr dirty="0" sz="1600" spc="-5">
                <a:solidFill>
                  <a:srgbClr val="5F5F5F"/>
                </a:solidFill>
                <a:latin typeface="Arial"/>
                <a:cs typeface="Arial"/>
              </a:rPr>
              <a:t>anda  telah memulai (memicu) aktivitas pengiriman seperti  pengambilan barang dan penjadwalan</a:t>
            </a:r>
            <a:r>
              <a:rPr dirty="0" sz="1600" spc="-10">
                <a:solidFill>
                  <a:srgbClr val="5F5F5F"/>
                </a:solidFill>
                <a:latin typeface="Arial"/>
                <a:cs typeface="Arial"/>
              </a:rPr>
              <a:t> </a:t>
            </a:r>
            <a:r>
              <a:rPr dirty="0" sz="1600" spc="-5">
                <a:solidFill>
                  <a:srgbClr val="5F5F5F"/>
                </a:solidFill>
                <a:latin typeface="Arial"/>
                <a:cs typeface="Arial"/>
              </a:rPr>
              <a:t>transfer</a:t>
            </a:r>
            <a:endParaRPr sz="16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644900" y="4601336"/>
            <a:ext cx="4933950" cy="4984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dirty="0" sz="1600" spc="-5">
                <a:latin typeface="Arial"/>
                <a:cs typeface="Arial"/>
              </a:rPr>
              <a:t>Jika barang telah dikeluarkan dari warehouse dan siap  untuk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 spc="-5">
                <a:latin typeface="Arial"/>
                <a:cs typeface="Arial"/>
              </a:rPr>
              <a:t>dikirim</a:t>
            </a:r>
            <a:endParaRPr sz="16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644900" y="5454599"/>
            <a:ext cx="5020945" cy="10782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dirty="0" sz="1400" spc="-5">
                <a:latin typeface="Arial"/>
                <a:cs typeface="Arial"/>
              </a:rPr>
              <a:t>Billing merupakan tahapan proses akhir untuk transaksi bisnis  </a:t>
            </a:r>
            <a:r>
              <a:rPr dirty="0" sz="1400">
                <a:latin typeface="Arial"/>
                <a:cs typeface="Arial"/>
              </a:rPr>
              <a:t>(Sales and </a:t>
            </a:r>
            <a:r>
              <a:rPr dirty="0" sz="1400" spc="-5">
                <a:latin typeface="Arial"/>
                <a:cs typeface="Arial"/>
              </a:rPr>
              <a:t>Distribution). </a:t>
            </a:r>
            <a:r>
              <a:rPr dirty="0" sz="1400">
                <a:latin typeface="Arial"/>
                <a:cs typeface="Arial"/>
              </a:rPr>
              <a:t>Pembuatan </a:t>
            </a:r>
            <a:r>
              <a:rPr dirty="0" sz="1400" spc="-5">
                <a:latin typeface="Arial"/>
                <a:cs typeface="Arial"/>
              </a:rPr>
              <a:t>invoice </a:t>
            </a:r>
            <a:r>
              <a:rPr dirty="0" sz="1400">
                <a:latin typeface="Arial"/>
                <a:cs typeface="Arial"/>
              </a:rPr>
              <a:t>berdasar</a:t>
            </a:r>
            <a:r>
              <a:rPr dirty="0" sz="1400" spc="-110">
                <a:latin typeface="Arial"/>
                <a:cs typeface="Arial"/>
              </a:rPr>
              <a:t> </a:t>
            </a:r>
            <a:r>
              <a:rPr dirty="0" sz="1400" spc="-5">
                <a:latin typeface="Arial"/>
                <a:cs typeface="Arial"/>
              </a:rPr>
              <a:t>deliveries  </a:t>
            </a:r>
            <a:r>
              <a:rPr dirty="0" sz="1400">
                <a:latin typeface="Arial"/>
                <a:cs typeface="Arial"/>
              </a:rPr>
              <a:t>atau </a:t>
            </a:r>
            <a:r>
              <a:rPr dirty="0" sz="1400" spc="-5">
                <a:latin typeface="Arial"/>
                <a:cs typeface="Arial"/>
              </a:rPr>
              <a:t>service, </a:t>
            </a:r>
            <a:r>
              <a:rPr dirty="0" sz="1400">
                <a:latin typeface="Arial"/>
                <a:cs typeface="Arial"/>
              </a:rPr>
              <a:t>menerbitkan </a:t>
            </a:r>
            <a:r>
              <a:rPr dirty="0" sz="1400" spc="-5">
                <a:latin typeface="Arial"/>
                <a:cs typeface="Arial"/>
              </a:rPr>
              <a:t>memo </a:t>
            </a:r>
            <a:r>
              <a:rPr dirty="0" sz="1400">
                <a:latin typeface="Arial"/>
                <a:cs typeface="Arial"/>
              </a:rPr>
              <a:t>kredit dan debit, pembatalan  transaksi billing, fungsi pricing, menerbitkan rebates, transfer  data billing ke modul Financial Accounting</a:t>
            </a:r>
            <a:r>
              <a:rPr dirty="0" sz="1400" spc="-275">
                <a:latin typeface="Arial"/>
                <a:cs typeface="Arial"/>
              </a:rPr>
              <a:t> </a:t>
            </a:r>
            <a:r>
              <a:rPr dirty="0" sz="1400" spc="-5">
                <a:latin typeface="Arial"/>
                <a:cs typeface="Arial"/>
              </a:rPr>
              <a:t>(FI)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3444" y="289305"/>
            <a:ext cx="4991100" cy="609600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4000" spc="-25">
                <a:solidFill>
                  <a:srgbClr val="0000FF"/>
                </a:solidFill>
              </a:rPr>
              <a:t>Evolusi </a:t>
            </a:r>
            <a:r>
              <a:rPr dirty="0" sz="4000" spc="-5">
                <a:solidFill>
                  <a:srgbClr val="0000FF"/>
                </a:solidFill>
              </a:rPr>
              <a:t>Bisnis </a:t>
            </a:r>
            <a:r>
              <a:rPr dirty="0" sz="2800" spc="-10">
                <a:solidFill>
                  <a:srgbClr val="0000FF"/>
                </a:solidFill>
              </a:rPr>
              <a:t>(</a:t>
            </a:r>
            <a:r>
              <a:rPr dirty="0" sz="2400" spc="-10">
                <a:solidFill>
                  <a:srgbClr val="0000FF"/>
                </a:solidFill>
              </a:rPr>
              <a:t>Source </a:t>
            </a:r>
            <a:r>
              <a:rPr dirty="0" sz="2400">
                <a:solidFill>
                  <a:srgbClr val="0000FF"/>
                </a:solidFill>
              </a:rPr>
              <a:t>:</a:t>
            </a:r>
            <a:r>
              <a:rPr dirty="0" sz="2400" spc="50">
                <a:solidFill>
                  <a:srgbClr val="0000FF"/>
                </a:solidFill>
              </a:rPr>
              <a:t> </a:t>
            </a:r>
            <a:r>
              <a:rPr dirty="0" sz="2400" spc="-10">
                <a:solidFill>
                  <a:srgbClr val="0000FF"/>
                </a:solidFill>
              </a:rPr>
              <a:t>mySAP</a:t>
            </a:r>
            <a:r>
              <a:rPr dirty="0" sz="2800" spc="-10">
                <a:solidFill>
                  <a:srgbClr val="0000FF"/>
                </a:solidFill>
              </a:rPr>
              <a:t>)</a:t>
            </a:r>
            <a:endParaRPr sz="2800"/>
          </a:p>
        </p:txBody>
      </p:sp>
      <p:sp>
        <p:nvSpPr>
          <p:cNvPr id="3" name="object 3"/>
          <p:cNvSpPr txBox="1"/>
          <p:nvPr/>
        </p:nvSpPr>
        <p:spPr>
          <a:xfrm>
            <a:off x="3329432" y="4401566"/>
            <a:ext cx="2600960" cy="8337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3840" marR="5080" indent="-231140">
              <a:lnSpc>
                <a:spcPct val="100000"/>
              </a:lnSpc>
              <a:buClr>
                <a:srgbClr val="EBDDC3"/>
              </a:buClr>
              <a:buSzPct val="75000"/>
              <a:buFont typeface="Wingdings"/>
              <a:buChar char=""/>
              <a:tabLst>
                <a:tab pos="244475" algn="l"/>
              </a:tabLst>
            </a:pPr>
            <a:r>
              <a:rPr dirty="0" sz="1800" spc="-5">
                <a:latin typeface="Arial"/>
                <a:cs typeface="Arial"/>
              </a:rPr>
              <a:t>Improved</a:t>
            </a:r>
            <a:r>
              <a:rPr dirty="0" sz="1800" spc="-60">
                <a:latin typeface="Arial"/>
                <a:cs typeface="Arial"/>
              </a:rPr>
              <a:t> </a:t>
            </a:r>
            <a:r>
              <a:rPr dirty="0" sz="1800" spc="-5">
                <a:latin typeface="Arial"/>
                <a:cs typeface="Arial"/>
              </a:rPr>
              <a:t>effectiveness  through cooperation  along </a:t>
            </a:r>
            <a:r>
              <a:rPr dirty="0" sz="1800">
                <a:latin typeface="Arial"/>
                <a:cs typeface="Arial"/>
              </a:rPr>
              <a:t>the </a:t>
            </a:r>
            <a:r>
              <a:rPr dirty="0" sz="1800" spc="-5">
                <a:latin typeface="Arial"/>
                <a:cs typeface="Arial"/>
              </a:rPr>
              <a:t>supply</a:t>
            </a:r>
            <a:r>
              <a:rPr dirty="0" sz="1800" spc="-60">
                <a:latin typeface="Arial"/>
                <a:cs typeface="Arial"/>
              </a:rPr>
              <a:t> </a:t>
            </a:r>
            <a:r>
              <a:rPr dirty="0" sz="1800" spc="-5">
                <a:latin typeface="Arial"/>
                <a:cs typeface="Arial"/>
              </a:rPr>
              <a:t>chain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447790" y="4401566"/>
            <a:ext cx="2387600" cy="11080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3840" marR="5080" indent="-231140">
              <a:lnSpc>
                <a:spcPct val="100000"/>
              </a:lnSpc>
              <a:buClr>
                <a:srgbClr val="EBDDC3"/>
              </a:buClr>
              <a:buSzPct val="75000"/>
              <a:buFont typeface="Wingdings"/>
              <a:buChar char=""/>
              <a:tabLst>
                <a:tab pos="244475" algn="l"/>
              </a:tabLst>
            </a:pPr>
            <a:r>
              <a:rPr dirty="0" sz="1800" spc="-30">
                <a:latin typeface="Arial"/>
                <a:cs typeface="Arial"/>
              </a:rPr>
              <a:t>Value </a:t>
            </a:r>
            <a:r>
              <a:rPr dirty="0" sz="1800" spc="-5">
                <a:latin typeface="Arial"/>
                <a:cs typeface="Arial"/>
              </a:rPr>
              <a:t>creation  through</a:t>
            </a:r>
            <a:r>
              <a:rPr dirty="0" sz="1800" spc="-70">
                <a:latin typeface="Arial"/>
                <a:cs typeface="Arial"/>
              </a:rPr>
              <a:t> </a:t>
            </a:r>
            <a:r>
              <a:rPr dirty="0" sz="1800" spc="-5">
                <a:latin typeface="Arial"/>
                <a:cs typeface="Arial"/>
              </a:rPr>
              <a:t>collaboration  </a:t>
            </a:r>
            <a:r>
              <a:rPr dirty="0" sz="1800" spc="-10">
                <a:latin typeface="Arial"/>
                <a:cs typeface="Arial"/>
              </a:rPr>
              <a:t>within </a:t>
            </a:r>
            <a:r>
              <a:rPr dirty="0" sz="1800" spc="-5">
                <a:latin typeface="Arial"/>
                <a:cs typeface="Arial"/>
              </a:rPr>
              <a:t>business  communities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54592" y="2509837"/>
            <a:ext cx="6350" cy="1148080"/>
          </a:xfrm>
          <a:custGeom>
            <a:avLst/>
            <a:gdLst/>
            <a:ahLst/>
            <a:cxnLst/>
            <a:rect l="l" t="t" r="r" b="b"/>
            <a:pathLst>
              <a:path w="6350" h="1148079">
                <a:moveTo>
                  <a:pt x="0" y="1147762"/>
                </a:moveTo>
                <a:lnTo>
                  <a:pt x="6007" y="1147762"/>
                </a:lnTo>
                <a:lnTo>
                  <a:pt x="6007" y="0"/>
                </a:lnTo>
                <a:lnTo>
                  <a:pt x="0" y="0"/>
                </a:lnTo>
                <a:lnTo>
                  <a:pt x="0" y="1147762"/>
                </a:lnTo>
                <a:close/>
              </a:path>
            </a:pathLst>
          </a:custGeom>
          <a:solidFill>
            <a:srgbClr val="D4D7E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9662" y="2509837"/>
            <a:ext cx="6350" cy="1148080"/>
          </a:xfrm>
          <a:custGeom>
            <a:avLst/>
            <a:gdLst/>
            <a:ahLst/>
            <a:cxnLst/>
            <a:rect l="l" t="t" r="r" b="b"/>
            <a:pathLst>
              <a:path w="6350" h="1148079">
                <a:moveTo>
                  <a:pt x="0" y="1147762"/>
                </a:moveTo>
                <a:lnTo>
                  <a:pt x="6007" y="1147762"/>
                </a:lnTo>
                <a:lnTo>
                  <a:pt x="6007" y="0"/>
                </a:lnTo>
                <a:lnTo>
                  <a:pt x="0" y="0"/>
                </a:lnTo>
                <a:lnTo>
                  <a:pt x="0" y="1147762"/>
                </a:lnTo>
                <a:close/>
              </a:path>
            </a:pathLst>
          </a:custGeom>
          <a:solidFill>
            <a:srgbClr val="D4D7E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115669" y="2515882"/>
            <a:ext cx="1139190" cy="1136015"/>
          </a:xfrm>
          <a:custGeom>
            <a:avLst/>
            <a:gdLst/>
            <a:ahLst/>
            <a:cxnLst/>
            <a:rect l="l" t="t" r="r" b="b"/>
            <a:pathLst>
              <a:path w="1139189" h="1136014">
                <a:moveTo>
                  <a:pt x="0" y="1135748"/>
                </a:moveTo>
                <a:lnTo>
                  <a:pt x="1138923" y="1135748"/>
                </a:lnTo>
                <a:lnTo>
                  <a:pt x="1138923" y="0"/>
                </a:lnTo>
                <a:lnTo>
                  <a:pt x="0" y="0"/>
                </a:lnTo>
                <a:lnTo>
                  <a:pt x="0" y="1135748"/>
                </a:lnTo>
                <a:close/>
              </a:path>
            </a:pathLst>
          </a:custGeom>
          <a:solidFill>
            <a:srgbClr val="D4D7E9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3495675" y="2828925"/>
          <a:ext cx="2266950" cy="6000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3250"/>
                <a:gridCol w="228600"/>
                <a:gridCol w="603250"/>
                <a:gridCol w="228600"/>
                <a:gridCol w="603250"/>
              </a:tblGrid>
              <a:tr h="300037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D4D7E9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9651">
                      <a:solidFill>
                        <a:srgbClr val="7A84B8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D4D7E9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9651">
                      <a:solidFill>
                        <a:srgbClr val="7A84B8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D4D7E9"/>
                    </a:solidFill>
                  </a:tcPr>
                </a:tc>
              </a:tr>
              <a:tr h="300037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solidFill>
                      <a:srgbClr val="D4D7E9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9651">
                      <a:solidFill>
                        <a:srgbClr val="7A84B8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solidFill>
                      <a:srgbClr val="D4D7E9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9651">
                      <a:solidFill>
                        <a:srgbClr val="7A84B8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solidFill>
                      <a:srgbClr val="D4D7E9"/>
                    </a:solidFill>
                  </a:tcPr>
                </a:tc>
              </a:tr>
            </a:tbl>
          </a:graphicData>
        </a:graphic>
      </p:graphicFrame>
      <p:sp>
        <p:nvSpPr>
          <p:cNvPr id="9" name="object 9"/>
          <p:cNvSpPr/>
          <p:nvPr/>
        </p:nvSpPr>
        <p:spPr>
          <a:xfrm>
            <a:off x="1298955" y="2666060"/>
            <a:ext cx="817371" cy="81424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3609975" y="2882900"/>
            <a:ext cx="411149" cy="4222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4472051" y="2895600"/>
            <a:ext cx="339725" cy="5048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5256276" y="2908236"/>
            <a:ext cx="431800" cy="4302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6665976" y="2167001"/>
            <a:ext cx="1806575" cy="194779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379412" y="1192275"/>
            <a:ext cx="2541587" cy="63652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3300476" y="1192275"/>
            <a:ext cx="2541524" cy="63652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645668" y="1261998"/>
            <a:ext cx="4693285" cy="4876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75945" marR="5080" indent="-563880">
              <a:lnSpc>
                <a:spcPct val="100000"/>
              </a:lnSpc>
              <a:tabLst>
                <a:tab pos="3171825" algn="l"/>
                <a:tab pos="3296285" algn="l"/>
              </a:tabLst>
            </a:pPr>
            <a:r>
              <a:rPr dirty="0" sz="1600" spc="-5" b="1">
                <a:solidFill>
                  <a:srgbClr val="F7B615"/>
                </a:solidFill>
                <a:latin typeface="Arial"/>
                <a:cs typeface="Arial"/>
              </a:rPr>
              <a:t>Enterprise</a:t>
            </a:r>
            <a:r>
              <a:rPr dirty="0" sz="1600" spc="25" b="1">
                <a:solidFill>
                  <a:srgbClr val="F7B615"/>
                </a:solidFill>
                <a:latin typeface="Arial"/>
                <a:cs typeface="Arial"/>
              </a:rPr>
              <a:t> </a:t>
            </a:r>
            <a:r>
              <a:rPr dirty="0" sz="1600" spc="-5" b="1">
                <a:solidFill>
                  <a:srgbClr val="F7B615"/>
                </a:solidFill>
                <a:latin typeface="Arial"/>
                <a:cs typeface="Arial"/>
              </a:rPr>
              <a:t>Reso</a:t>
            </a:r>
            <a:r>
              <a:rPr dirty="0" sz="1600" spc="-10" b="1">
                <a:solidFill>
                  <a:srgbClr val="F7B615"/>
                </a:solidFill>
                <a:latin typeface="Arial"/>
                <a:cs typeface="Arial"/>
              </a:rPr>
              <a:t>u</a:t>
            </a:r>
            <a:r>
              <a:rPr dirty="0" sz="1600" spc="-5" b="1">
                <a:solidFill>
                  <a:srgbClr val="F7B615"/>
                </a:solidFill>
                <a:latin typeface="Arial"/>
                <a:cs typeface="Arial"/>
              </a:rPr>
              <a:t>rce</a:t>
            </a:r>
            <a:r>
              <a:rPr dirty="0" sz="1600" b="1">
                <a:solidFill>
                  <a:srgbClr val="F7B615"/>
                </a:solidFill>
                <a:latin typeface="Arial"/>
                <a:cs typeface="Arial"/>
              </a:rPr>
              <a:t>	</a:t>
            </a:r>
            <a:r>
              <a:rPr dirty="0" sz="1600" spc="-5" b="1">
                <a:solidFill>
                  <a:srgbClr val="F7B615"/>
                </a:solidFill>
                <a:latin typeface="Arial"/>
                <a:cs typeface="Arial"/>
              </a:rPr>
              <a:t>In</a:t>
            </a:r>
            <a:r>
              <a:rPr dirty="0" sz="1600" spc="-15" b="1">
                <a:solidFill>
                  <a:srgbClr val="F7B615"/>
                </a:solidFill>
                <a:latin typeface="Arial"/>
                <a:cs typeface="Arial"/>
              </a:rPr>
              <a:t>t</a:t>
            </a:r>
            <a:r>
              <a:rPr dirty="0" sz="1600" spc="-5" b="1">
                <a:solidFill>
                  <a:srgbClr val="F7B615"/>
                </a:solidFill>
                <a:latin typeface="Arial"/>
                <a:cs typeface="Arial"/>
              </a:rPr>
              <a:t>er</a:t>
            </a:r>
            <a:r>
              <a:rPr dirty="0" sz="1600" spc="-10" b="1">
                <a:solidFill>
                  <a:srgbClr val="F7B615"/>
                </a:solidFill>
                <a:latin typeface="Arial"/>
                <a:cs typeface="Arial"/>
              </a:rPr>
              <a:t>-</a:t>
            </a:r>
            <a:r>
              <a:rPr dirty="0" sz="1600" spc="-5" b="1">
                <a:solidFill>
                  <a:srgbClr val="F7B615"/>
                </a:solidFill>
                <a:latin typeface="Arial"/>
                <a:cs typeface="Arial"/>
              </a:rPr>
              <a:t>Enterprise  </a:t>
            </a:r>
            <a:r>
              <a:rPr dirty="0" sz="1600" spc="-5" b="1">
                <a:solidFill>
                  <a:srgbClr val="F7B615"/>
                </a:solidFill>
                <a:latin typeface="Arial"/>
                <a:cs typeface="Arial"/>
              </a:rPr>
              <a:t>Planning		Co-operation</a:t>
            </a:r>
            <a:endParaRPr sz="160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223000" y="1192275"/>
            <a:ext cx="2541651" cy="63652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6836156" y="1261998"/>
            <a:ext cx="1319530" cy="2546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5" b="1">
                <a:solidFill>
                  <a:srgbClr val="F7B615"/>
                </a:solidFill>
                <a:latin typeface="Arial"/>
                <a:cs typeface="Arial"/>
              </a:rPr>
              <a:t>e</a:t>
            </a:r>
            <a:r>
              <a:rPr dirty="0" sz="1600" spc="-10" b="1">
                <a:solidFill>
                  <a:srgbClr val="F7B615"/>
                </a:solidFill>
                <a:latin typeface="Arial"/>
                <a:cs typeface="Arial"/>
              </a:rPr>
              <a:t>-</a:t>
            </a:r>
            <a:r>
              <a:rPr dirty="0" sz="1600" spc="-5" b="1">
                <a:solidFill>
                  <a:srgbClr val="F7B615"/>
                </a:solidFill>
                <a:latin typeface="Arial"/>
                <a:cs typeface="Arial"/>
              </a:rPr>
              <a:t>Co</a:t>
            </a:r>
            <a:r>
              <a:rPr dirty="0" sz="1600" spc="-15" b="1">
                <a:solidFill>
                  <a:srgbClr val="F7B615"/>
                </a:solidFill>
                <a:latin typeface="Arial"/>
                <a:cs typeface="Arial"/>
              </a:rPr>
              <a:t>m</a:t>
            </a:r>
            <a:r>
              <a:rPr dirty="0" sz="1600" spc="-5" b="1">
                <a:solidFill>
                  <a:srgbClr val="F7B615"/>
                </a:solidFill>
                <a:latin typeface="Arial"/>
                <a:cs typeface="Arial"/>
              </a:rPr>
              <a:t>m</a:t>
            </a:r>
            <a:r>
              <a:rPr dirty="0" sz="1600" spc="-15" b="1">
                <a:solidFill>
                  <a:srgbClr val="F7B615"/>
                </a:solidFill>
                <a:latin typeface="Arial"/>
                <a:cs typeface="Arial"/>
              </a:rPr>
              <a:t>u</a:t>
            </a:r>
            <a:r>
              <a:rPr dirty="0" sz="1600" spc="-5" b="1">
                <a:solidFill>
                  <a:srgbClr val="F7B615"/>
                </a:solidFill>
                <a:latin typeface="Arial"/>
                <a:cs typeface="Arial"/>
              </a:rPr>
              <a:t>ni</a:t>
            </a:r>
            <a:r>
              <a:rPr dirty="0" sz="1600" b="1">
                <a:solidFill>
                  <a:srgbClr val="F7B615"/>
                </a:solidFill>
                <a:latin typeface="Arial"/>
                <a:cs typeface="Arial"/>
              </a:rPr>
              <a:t>t</a:t>
            </a:r>
            <a:r>
              <a:rPr dirty="0" sz="1600" spc="-5" b="1">
                <a:solidFill>
                  <a:srgbClr val="F7B615"/>
                </a:solidFill>
                <a:latin typeface="Arial"/>
                <a:cs typeface="Arial"/>
              </a:rPr>
              <a:t>y</a:t>
            </a:r>
            <a:endParaRPr sz="16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830059" y="1505839"/>
            <a:ext cx="1330325" cy="2546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5" b="1">
                <a:solidFill>
                  <a:srgbClr val="F7B615"/>
                </a:solidFill>
                <a:latin typeface="Arial"/>
                <a:cs typeface="Arial"/>
              </a:rPr>
              <a:t>Colla</a:t>
            </a:r>
            <a:r>
              <a:rPr dirty="0" sz="1600" spc="-10" b="1">
                <a:solidFill>
                  <a:srgbClr val="F7B615"/>
                </a:solidFill>
                <a:latin typeface="Arial"/>
                <a:cs typeface="Arial"/>
              </a:rPr>
              <a:t>b</a:t>
            </a:r>
            <a:r>
              <a:rPr dirty="0" sz="1600" spc="-5" b="1">
                <a:solidFill>
                  <a:srgbClr val="F7B615"/>
                </a:solidFill>
                <a:latin typeface="Arial"/>
                <a:cs typeface="Arial"/>
              </a:rPr>
              <a:t>orati</a:t>
            </a:r>
            <a:r>
              <a:rPr dirty="0" sz="1600" spc="-15" b="1">
                <a:solidFill>
                  <a:srgbClr val="F7B615"/>
                </a:solidFill>
                <a:latin typeface="Arial"/>
                <a:cs typeface="Arial"/>
              </a:rPr>
              <a:t>o</a:t>
            </a:r>
            <a:r>
              <a:rPr dirty="0" sz="1600" spc="-5" b="1">
                <a:solidFill>
                  <a:srgbClr val="F7B615"/>
                </a:solidFill>
                <a:latin typeface="Arial"/>
                <a:cs typeface="Arial"/>
              </a:rPr>
              <a:t>n</a:t>
            </a:r>
            <a:endParaRPr sz="1600">
              <a:latin typeface="Arial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148451" y="1733550"/>
            <a:ext cx="0" cy="4819650"/>
          </a:xfrm>
          <a:custGeom>
            <a:avLst/>
            <a:gdLst/>
            <a:ahLst/>
            <a:cxnLst/>
            <a:rect l="l" t="t" r="r" b="b"/>
            <a:pathLst>
              <a:path w="0" h="4819650">
                <a:moveTo>
                  <a:pt x="0" y="0"/>
                </a:moveTo>
                <a:lnTo>
                  <a:pt x="0" y="4819650"/>
                </a:lnTo>
              </a:path>
            </a:pathLst>
          </a:custGeom>
          <a:ln w="12700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3078226" y="1733550"/>
            <a:ext cx="0" cy="4819650"/>
          </a:xfrm>
          <a:custGeom>
            <a:avLst/>
            <a:gdLst/>
            <a:ahLst/>
            <a:cxnLst/>
            <a:rect l="l" t="t" r="r" b="b"/>
            <a:pathLst>
              <a:path w="0" h="4819650">
                <a:moveTo>
                  <a:pt x="0" y="0"/>
                </a:moveTo>
                <a:lnTo>
                  <a:pt x="0" y="4819650"/>
                </a:lnTo>
              </a:path>
            </a:pathLst>
          </a:custGeom>
          <a:ln w="12700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 txBox="1"/>
          <p:nvPr/>
        </p:nvSpPr>
        <p:spPr>
          <a:xfrm>
            <a:off x="335076" y="4452492"/>
            <a:ext cx="2595880" cy="11080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99085" marR="5080" indent="-286385">
              <a:lnSpc>
                <a:spcPct val="100000"/>
              </a:lnSpc>
              <a:buClr>
                <a:srgbClr val="EBB391"/>
              </a:buClr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dirty="0" sz="1800" spc="-5">
                <a:latin typeface="Arial"/>
                <a:cs typeface="Arial"/>
              </a:rPr>
              <a:t>Cost reduction and  </a:t>
            </a:r>
            <a:r>
              <a:rPr dirty="0" sz="1800" spc="-10">
                <a:latin typeface="Arial"/>
                <a:cs typeface="Arial"/>
              </a:rPr>
              <a:t>efficiency </a:t>
            </a:r>
            <a:r>
              <a:rPr dirty="0" sz="1800" spc="-5">
                <a:latin typeface="Arial"/>
                <a:cs typeface="Arial"/>
              </a:rPr>
              <a:t>through  integration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45">
                <a:latin typeface="Arial"/>
                <a:cs typeface="Arial"/>
              </a:rPr>
              <a:t> </a:t>
            </a:r>
            <a:r>
              <a:rPr dirty="0" sz="1800" spc="-5">
                <a:latin typeface="Arial"/>
                <a:cs typeface="Arial"/>
              </a:rPr>
              <a:t>business  processes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6896" rIns="0" bIns="0" rtlCol="0" vert="horz">
            <a:spAutoFit/>
          </a:bodyPr>
          <a:lstStyle/>
          <a:p>
            <a:pPr marL="317500">
              <a:lnSpc>
                <a:spcPct val="100000"/>
              </a:lnSpc>
            </a:pPr>
            <a:r>
              <a:rPr dirty="0" sz="2400" spc="-10">
                <a:solidFill>
                  <a:srgbClr val="0000FF"/>
                </a:solidFill>
              </a:rPr>
              <a:t>Mengapa </a:t>
            </a:r>
            <a:r>
              <a:rPr dirty="0" sz="2400">
                <a:solidFill>
                  <a:srgbClr val="0000FF"/>
                </a:solidFill>
              </a:rPr>
              <a:t>perlu </a:t>
            </a:r>
            <a:r>
              <a:rPr dirty="0" sz="2400" spc="-10">
                <a:solidFill>
                  <a:srgbClr val="0000FF"/>
                </a:solidFill>
              </a:rPr>
              <a:t>Sistem Informasi </a:t>
            </a:r>
            <a:r>
              <a:rPr dirty="0" sz="2400" spc="-30">
                <a:solidFill>
                  <a:srgbClr val="0000FF"/>
                </a:solidFill>
              </a:rPr>
              <a:t>Terintegrasi </a:t>
            </a:r>
            <a:r>
              <a:rPr dirty="0" sz="2400">
                <a:solidFill>
                  <a:srgbClr val="0000FF"/>
                </a:solidFill>
              </a:rPr>
              <a:t>(ERP)</a:t>
            </a:r>
            <a:r>
              <a:rPr dirty="0" sz="2400" spc="-25">
                <a:solidFill>
                  <a:srgbClr val="0000FF"/>
                </a:solidFill>
              </a:rPr>
              <a:t> </a:t>
            </a:r>
            <a:r>
              <a:rPr dirty="0" sz="2400">
                <a:solidFill>
                  <a:srgbClr val="0000FF"/>
                </a:solidFill>
              </a:rPr>
              <a:t>?</a:t>
            </a:r>
            <a:endParaRPr sz="2400"/>
          </a:p>
        </p:txBody>
      </p:sp>
      <p:sp>
        <p:nvSpPr>
          <p:cNvPr id="3" name="object 3"/>
          <p:cNvSpPr/>
          <p:nvPr/>
        </p:nvSpPr>
        <p:spPr>
          <a:xfrm>
            <a:off x="5334000" y="1752600"/>
            <a:ext cx="2286000" cy="1295400"/>
          </a:xfrm>
          <a:custGeom>
            <a:avLst/>
            <a:gdLst/>
            <a:ahLst/>
            <a:cxnLst/>
            <a:rect l="l" t="t" r="r" b="b"/>
            <a:pathLst>
              <a:path w="2286000" h="1295400">
                <a:moveTo>
                  <a:pt x="1143000" y="0"/>
                </a:moveTo>
                <a:lnTo>
                  <a:pt x="1082291" y="897"/>
                </a:lnTo>
                <a:lnTo>
                  <a:pt x="1022408" y="3560"/>
                </a:lnTo>
                <a:lnTo>
                  <a:pt x="963430" y="7944"/>
                </a:lnTo>
                <a:lnTo>
                  <a:pt x="905436" y="14004"/>
                </a:lnTo>
                <a:lnTo>
                  <a:pt x="848505" y="21696"/>
                </a:lnTo>
                <a:lnTo>
                  <a:pt x="792716" y="30973"/>
                </a:lnTo>
                <a:lnTo>
                  <a:pt x="738147" y="41793"/>
                </a:lnTo>
                <a:lnTo>
                  <a:pt x="684878" y="54110"/>
                </a:lnTo>
                <a:lnTo>
                  <a:pt x="632987" y="67879"/>
                </a:lnTo>
                <a:lnTo>
                  <a:pt x="582554" y="83056"/>
                </a:lnTo>
                <a:lnTo>
                  <a:pt x="533658" y="99595"/>
                </a:lnTo>
                <a:lnTo>
                  <a:pt x="486377" y="117453"/>
                </a:lnTo>
                <a:lnTo>
                  <a:pt x="440790" y="136584"/>
                </a:lnTo>
                <a:lnTo>
                  <a:pt x="396977" y="156944"/>
                </a:lnTo>
                <a:lnTo>
                  <a:pt x="355017" y="178488"/>
                </a:lnTo>
                <a:lnTo>
                  <a:pt x="314987" y="201171"/>
                </a:lnTo>
                <a:lnTo>
                  <a:pt x="276968" y="224948"/>
                </a:lnTo>
                <a:lnTo>
                  <a:pt x="241038" y="249776"/>
                </a:lnTo>
                <a:lnTo>
                  <a:pt x="207277" y="275608"/>
                </a:lnTo>
                <a:lnTo>
                  <a:pt x="175762" y="302400"/>
                </a:lnTo>
                <a:lnTo>
                  <a:pt x="146574" y="330108"/>
                </a:lnTo>
                <a:lnTo>
                  <a:pt x="119791" y="358687"/>
                </a:lnTo>
                <a:lnTo>
                  <a:pt x="95492" y="388092"/>
                </a:lnTo>
                <a:lnTo>
                  <a:pt x="54661" y="449201"/>
                </a:lnTo>
                <a:lnTo>
                  <a:pt x="24715" y="513077"/>
                </a:lnTo>
                <a:lnTo>
                  <a:pt x="6284" y="579362"/>
                </a:lnTo>
                <a:lnTo>
                  <a:pt x="0" y="647700"/>
                </a:lnTo>
                <a:lnTo>
                  <a:pt x="1584" y="682102"/>
                </a:lnTo>
                <a:lnTo>
                  <a:pt x="14020" y="749458"/>
                </a:lnTo>
                <a:lnTo>
                  <a:pt x="38288" y="814584"/>
                </a:lnTo>
                <a:lnTo>
                  <a:pt x="73756" y="877121"/>
                </a:lnTo>
                <a:lnTo>
                  <a:pt x="119791" y="936712"/>
                </a:lnTo>
                <a:lnTo>
                  <a:pt x="146574" y="965291"/>
                </a:lnTo>
                <a:lnTo>
                  <a:pt x="175762" y="992999"/>
                </a:lnTo>
                <a:lnTo>
                  <a:pt x="207277" y="1019791"/>
                </a:lnTo>
                <a:lnTo>
                  <a:pt x="241038" y="1045623"/>
                </a:lnTo>
                <a:lnTo>
                  <a:pt x="276968" y="1070451"/>
                </a:lnTo>
                <a:lnTo>
                  <a:pt x="314987" y="1094228"/>
                </a:lnTo>
                <a:lnTo>
                  <a:pt x="355017" y="1116911"/>
                </a:lnTo>
                <a:lnTo>
                  <a:pt x="396977" y="1138455"/>
                </a:lnTo>
                <a:lnTo>
                  <a:pt x="440790" y="1158815"/>
                </a:lnTo>
                <a:lnTo>
                  <a:pt x="486377" y="1177946"/>
                </a:lnTo>
                <a:lnTo>
                  <a:pt x="533658" y="1195804"/>
                </a:lnTo>
                <a:lnTo>
                  <a:pt x="582554" y="1212343"/>
                </a:lnTo>
                <a:lnTo>
                  <a:pt x="632987" y="1227520"/>
                </a:lnTo>
                <a:lnTo>
                  <a:pt x="684878" y="1241289"/>
                </a:lnTo>
                <a:lnTo>
                  <a:pt x="738147" y="1253606"/>
                </a:lnTo>
                <a:lnTo>
                  <a:pt x="792716" y="1264426"/>
                </a:lnTo>
                <a:lnTo>
                  <a:pt x="848505" y="1273703"/>
                </a:lnTo>
                <a:lnTo>
                  <a:pt x="905436" y="1281395"/>
                </a:lnTo>
                <a:lnTo>
                  <a:pt x="963430" y="1287455"/>
                </a:lnTo>
                <a:lnTo>
                  <a:pt x="1022408" y="1291839"/>
                </a:lnTo>
                <a:lnTo>
                  <a:pt x="1082291" y="1294502"/>
                </a:lnTo>
                <a:lnTo>
                  <a:pt x="1143000" y="1295400"/>
                </a:lnTo>
                <a:lnTo>
                  <a:pt x="1203708" y="1294502"/>
                </a:lnTo>
                <a:lnTo>
                  <a:pt x="1263591" y="1291839"/>
                </a:lnTo>
                <a:lnTo>
                  <a:pt x="1322569" y="1287455"/>
                </a:lnTo>
                <a:lnTo>
                  <a:pt x="1380563" y="1281395"/>
                </a:lnTo>
                <a:lnTo>
                  <a:pt x="1437494" y="1273703"/>
                </a:lnTo>
                <a:lnTo>
                  <a:pt x="1493283" y="1264426"/>
                </a:lnTo>
                <a:lnTo>
                  <a:pt x="1547852" y="1253606"/>
                </a:lnTo>
                <a:lnTo>
                  <a:pt x="1601121" y="1241289"/>
                </a:lnTo>
                <a:lnTo>
                  <a:pt x="1653012" y="1227520"/>
                </a:lnTo>
                <a:lnTo>
                  <a:pt x="1703445" y="1212343"/>
                </a:lnTo>
                <a:lnTo>
                  <a:pt x="1752341" y="1195804"/>
                </a:lnTo>
                <a:lnTo>
                  <a:pt x="1799622" y="1177946"/>
                </a:lnTo>
                <a:lnTo>
                  <a:pt x="1845209" y="1158815"/>
                </a:lnTo>
                <a:lnTo>
                  <a:pt x="1889022" y="1138455"/>
                </a:lnTo>
                <a:lnTo>
                  <a:pt x="1930982" y="1116911"/>
                </a:lnTo>
                <a:lnTo>
                  <a:pt x="1971012" y="1094228"/>
                </a:lnTo>
                <a:lnTo>
                  <a:pt x="2009031" y="1070451"/>
                </a:lnTo>
                <a:lnTo>
                  <a:pt x="2044961" y="1045623"/>
                </a:lnTo>
                <a:lnTo>
                  <a:pt x="2078722" y="1019791"/>
                </a:lnTo>
                <a:lnTo>
                  <a:pt x="2110237" y="992999"/>
                </a:lnTo>
                <a:lnTo>
                  <a:pt x="2139425" y="965291"/>
                </a:lnTo>
                <a:lnTo>
                  <a:pt x="2166208" y="936712"/>
                </a:lnTo>
                <a:lnTo>
                  <a:pt x="2190507" y="907307"/>
                </a:lnTo>
                <a:lnTo>
                  <a:pt x="2231338" y="846198"/>
                </a:lnTo>
                <a:lnTo>
                  <a:pt x="2261284" y="782322"/>
                </a:lnTo>
                <a:lnTo>
                  <a:pt x="2279715" y="716037"/>
                </a:lnTo>
                <a:lnTo>
                  <a:pt x="2286000" y="647700"/>
                </a:lnTo>
                <a:lnTo>
                  <a:pt x="2284415" y="613297"/>
                </a:lnTo>
                <a:lnTo>
                  <a:pt x="2271979" y="545941"/>
                </a:lnTo>
                <a:lnTo>
                  <a:pt x="2247711" y="480815"/>
                </a:lnTo>
                <a:lnTo>
                  <a:pt x="2212243" y="418278"/>
                </a:lnTo>
                <a:lnTo>
                  <a:pt x="2166208" y="358687"/>
                </a:lnTo>
                <a:lnTo>
                  <a:pt x="2139425" y="330108"/>
                </a:lnTo>
                <a:lnTo>
                  <a:pt x="2110237" y="302400"/>
                </a:lnTo>
                <a:lnTo>
                  <a:pt x="2078722" y="275608"/>
                </a:lnTo>
                <a:lnTo>
                  <a:pt x="2044961" y="249776"/>
                </a:lnTo>
                <a:lnTo>
                  <a:pt x="2009031" y="224948"/>
                </a:lnTo>
                <a:lnTo>
                  <a:pt x="1971012" y="201171"/>
                </a:lnTo>
                <a:lnTo>
                  <a:pt x="1930982" y="178488"/>
                </a:lnTo>
                <a:lnTo>
                  <a:pt x="1889022" y="156944"/>
                </a:lnTo>
                <a:lnTo>
                  <a:pt x="1845209" y="136584"/>
                </a:lnTo>
                <a:lnTo>
                  <a:pt x="1799622" y="117453"/>
                </a:lnTo>
                <a:lnTo>
                  <a:pt x="1752341" y="99595"/>
                </a:lnTo>
                <a:lnTo>
                  <a:pt x="1703445" y="83056"/>
                </a:lnTo>
                <a:lnTo>
                  <a:pt x="1653012" y="67879"/>
                </a:lnTo>
                <a:lnTo>
                  <a:pt x="1601121" y="54110"/>
                </a:lnTo>
                <a:lnTo>
                  <a:pt x="1547852" y="41793"/>
                </a:lnTo>
                <a:lnTo>
                  <a:pt x="1493283" y="30973"/>
                </a:lnTo>
                <a:lnTo>
                  <a:pt x="1437494" y="21696"/>
                </a:lnTo>
                <a:lnTo>
                  <a:pt x="1380563" y="14004"/>
                </a:lnTo>
                <a:lnTo>
                  <a:pt x="1322569" y="7944"/>
                </a:lnTo>
                <a:lnTo>
                  <a:pt x="1263591" y="3560"/>
                </a:lnTo>
                <a:lnTo>
                  <a:pt x="1203708" y="897"/>
                </a:lnTo>
                <a:lnTo>
                  <a:pt x="1143000" y="0"/>
                </a:lnTo>
                <a:close/>
              </a:path>
            </a:pathLst>
          </a:custGeom>
          <a:solidFill>
            <a:srgbClr val="93B6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5334000" y="1752600"/>
            <a:ext cx="2286000" cy="1295400"/>
          </a:xfrm>
          <a:custGeom>
            <a:avLst/>
            <a:gdLst/>
            <a:ahLst/>
            <a:cxnLst/>
            <a:rect l="l" t="t" r="r" b="b"/>
            <a:pathLst>
              <a:path w="2286000" h="1295400">
                <a:moveTo>
                  <a:pt x="0" y="647700"/>
                </a:moveTo>
                <a:lnTo>
                  <a:pt x="6284" y="579362"/>
                </a:lnTo>
                <a:lnTo>
                  <a:pt x="24715" y="513077"/>
                </a:lnTo>
                <a:lnTo>
                  <a:pt x="54661" y="449201"/>
                </a:lnTo>
                <a:lnTo>
                  <a:pt x="95492" y="388092"/>
                </a:lnTo>
                <a:lnTo>
                  <a:pt x="119791" y="358687"/>
                </a:lnTo>
                <a:lnTo>
                  <a:pt x="146574" y="330108"/>
                </a:lnTo>
                <a:lnTo>
                  <a:pt x="175762" y="302400"/>
                </a:lnTo>
                <a:lnTo>
                  <a:pt x="207277" y="275608"/>
                </a:lnTo>
                <a:lnTo>
                  <a:pt x="241038" y="249776"/>
                </a:lnTo>
                <a:lnTo>
                  <a:pt x="276968" y="224948"/>
                </a:lnTo>
                <a:lnTo>
                  <a:pt x="314987" y="201171"/>
                </a:lnTo>
                <a:lnTo>
                  <a:pt x="355017" y="178488"/>
                </a:lnTo>
                <a:lnTo>
                  <a:pt x="396977" y="156944"/>
                </a:lnTo>
                <a:lnTo>
                  <a:pt x="440790" y="136584"/>
                </a:lnTo>
                <a:lnTo>
                  <a:pt x="486377" y="117453"/>
                </a:lnTo>
                <a:lnTo>
                  <a:pt x="533658" y="99595"/>
                </a:lnTo>
                <a:lnTo>
                  <a:pt x="582554" y="83056"/>
                </a:lnTo>
                <a:lnTo>
                  <a:pt x="632987" y="67879"/>
                </a:lnTo>
                <a:lnTo>
                  <a:pt x="684878" y="54110"/>
                </a:lnTo>
                <a:lnTo>
                  <a:pt x="738147" y="41793"/>
                </a:lnTo>
                <a:lnTo>
                  <a:pt x="792716" y="30973"/>
                </a:lnTo>
                <a:lnTo>
                  <a:pt x="848505" y="21696"/>
                </a:lnTo>
                <a:lnTo>
                  <a:pt x="905436" y="14004"/>
                </a:lnTo>
                <a:lnTo>
                  <a:pt x="963430" y="7944"/>
                </a:lnTo>
                <a:lnTo>
                  <a:pt x="1022408" y="3560"/>
                </a:lnTo>
                <a:lnTo>
                  <a:pt x="1082291" y="897"/>
                </a:lnTo>
                <a:lnTo>
                  <a:pt x="1143000" y="0"/>
                </a:lnTo>
                <a:lnTo>
                  <a:pt x="1203708" y="897"/>
                </a:lnTo>
                <a:lnTo>
                  <a:pt x="1263591" y="3560"/>
                </a:lnTo>
                <a:lnTo>
                  <a:pt x="1322569" y="7944"/>
                </a:lnTo>
                <a:lnTo>
                  <a:pt x="1380563" y="14004"/>
                </a:lnTo>
                <a:lnTo>
                  <a:pt x="1437494" y="21696"/>
                </a:lnTo>
                <a:lnTo>
                  <a:pt x="1493283" y="30973"/>
                </a:lnTo>
                <a:lnTo>
                  <a:pt x="1547852" y="41793"/>
                </a:lnTo>
                <a:lnTo>
                  <a:pt x="1601121" y="54110"/>
                </a:lnTo>
                <a:lnTo>
                  <a:pt x="1653012" y="67879"/>
                </a:lnTo>
                <a:lnTo>
                  <a:pt x="1703445" y="83056"/>
                </a:lnTo>
                <a:lnTo>
                  <a:pt x="1752341" y="99595"/>
                </a:lnTo>
                <a:lnTo>
                  <a:pt x="1799622" y="117453"/>
                </a:lnTo>
                <a:lnTo>
                  <a:pt x="1845209" y="136584"/>
                </a:lnTo>
                <a:lnTo>
                  <a:pt x="1889022" y="156944"/>
                </a:lnTo>
                <a:lnTo>
                  <a:pt x="1930982" y="178488"/>
                </a:lnTo>
                <a:lnTo>
                  <a:pt x="1971012" y="201171"/>
                </a:lnTo>
                <a:lnTo>
                  <a:pt x="2009031" y="224948"/>
                </a:lnTo>
                <a:lnTo>
                  <a:pt x="2044961" y="249776"/>
                </a:lnTo>
                <a:lnTo>
                  <a:pt x="2078722" y="275608"/>
                </a:lnTo>
                <a:lnTo>
                  <a:pt x="2110237" y="302400"/>
                </a:lnTo>
                <a:lnTo>
                  <a:pt x="2139425" y="330108"/>
                </a:lnTo>
                <a:lnTo>
                  <a:pt x="2166208" y="358687"/>
                </a:lnTo>
                <a:lnTo>
                  <a:pt x="2190507" y="388092"/>
                </a:lnTo>
                <a:lnTo>
                  <a:pt x="2231338" y="449201"/>
                </a:lnTo>
                <a:lnTo>
                  <a:pt x="2261284" y="513077"/>
                </a:lnTo>
                <a:lnTo>
                  <a:pt x="2279715" y="579362"/>
                </a:lnTo>
                <a:lnTo>
                  <a:pt x="2286000" y="647700"/>
                </a:lnTo>
                <a:lnTo>
                  <a:pt x="2284415" y="682102"/>
                </a:lnTo>
                <a:lnTo>
                  <a:pt x="2271979" y="749458"/>
                </a:lnTo>
                <a:lnTo>
                  <a:pt x="2247711" y="814584"/>
                </a:lnTo>
                <a:lnTo>
                  <a:pt x="2212243" y="877121"/>
                </a:lnTo>
                <a:lnTo>
                  <a:pt x="2166208" y="936712"/>
                </a:lnTo>
                <a:lnTo>
                  <a:pt x="2139425" y="965291"/>
                </a:lnTo>
                <a:lnTo>
                  <a:pt x="2110237" y="992999"/>
                </a:lnTo>
                <a:lnTo>
                  <a:pt x="2078722" y="1019791"/>
                </a:lnTo>
                <a:lnTo>
                  <a:pt x="2044961" y="1045623"/>
                </a:lnTo>
                <a:lnTo>
                  <a:pt x="2009031" y="1070451"/>
                </a:lnTo>
                <a:lnTo>
                  <a:pt x="1971012" y="1094228"/>
                </a:lnTo>
                <a:lnTo>
                  <a:pt x="1930982" y="1116911"/>
                </a:lnTo>
                <a:lnTo>
                  <a:pt x="1889022" y="1138455"/>
                </a:lnTo>
                <a:lnTo>
                  <a:pt x="1845209" y="1158815"/>
                </a:lnTo>
                <a:lnTo>
                  <a:pt x="1799622" y="1177946"/>
                </a:lnTo>
                <a:lnTo>
                  <a:pt x="1752341" y="1195804"/>
                </a:lnTo>
                <a:lnTo>
                  <a:pt x="1703445" y="1212343"/>
                </a:lnTo>
                <a:lnTo>
                  <a:pt x="1653012" y="1227520"/>
                </a:lnTo>
                <a:lnTo>
                  <a:pt x="1601121" y="1241289"/>
                </a:lnTo>
                <a:lnTo>
                  <a:pt x="1547852" y="1253606"/>
                </a:lnTo>
                <a:lnTo>
                  <a:pt x="1493283" y="1264426"/>
                </a:lnTo>
                <a:lnTo>
                  <a:pt x="1437494" y="1273703"/>
                </a:lnTo>
                <a:lnTo>
                  <a:pt x="1380563" y="1281395"/>
                </a:lnTo>
                <a:lnTo>
                  <a:pt x="1322569" y="1287455"/>
                </a:lnTo>
                <a:lnTo>
                  <a:pt x="1263591" y="1291839"/>
                </a:lnTo>
                <a:lnTo>
                  <a:pt x="1203708" y="1294502"/>
                </a:lnTo>
                <a:lnTo>
                  <a:pt x="1143000" y="1295400"/>
                </a:lnTo>
                <a:lnTo>
                  <a:pt x="1082291" y="1294502"/>
                </a:lnTo>
                <a:lnTo>
                  <a:pt x="1022408" y="1291839"/>
                </a:lnTo>
                <a:lnTo>
                  <a:pt x="963430" y="1287455"/>
                </a:lnTo>
                <a:lnTo>
                  <a:pt x="905436" y="1281395"/>
                </a:lnTo>
                <a:lnTo>
                  <a:pt x="848505" y="1273703"/>
                </a:lnTo>
                <a:lnTo>
                  <a:pt x="792716" y="1264426"/>
                </a:lnTo>
                <a:lnTo>
                  <a:pt x="738147" y="1253606"/>
                </a:lnTo>
                <a:lnTo>
                  <a:pt x="684878" y="1241289"/>
                </a:lnTo>
                <a:lnTo>
                  <a:pt x="632987" y="1227520"/>
                </a:lnTo>
                <a:lnTo>
                  <a:pt x="582554" y="1212343"/>
                </a:lnTo>
                <a:lnTo>
                  <a:pt x="533658" y="1195804"/>
                </a:lnTo>
                <a:lnTo>
                  <a:pt x="486377" y="1177946"/>
                </a:lnTo>
                <a:lnTo>
                  <a:pt x="440790" y="1158815"/>
                </a:lnTo>
                <a:lnTo>
                  <a:pt x="396977" y="1138455"/>
                </a:lnTo>
                <a:lnTo>
                  <a:pt x="355017" y="1116911"/>
                </a:lnTo>
                <a:lnTo>
                  <a:pt x="314987" y="1094228"/>
                </a:lnTo>
                <a:lnTo>
                  <a:pt x="276968" y="1070451"/>
                </a:lnTo>
                <a:lnTo>
                  <a:pt x="241038" y="1045623"/>
                </a:lnTo>
                <a:lnTo>
                  <a:pt x="207277" y="1019791"/>
                </a:lnTo>
                <a:lnTo>
                  <a:pt x="175762" y="992999"/>
                </a:lnTo>
                <a:lnTo>
                  <a:pt x="146574" y="965291"/>
                </a:lnTo>
                <a:lnTo>
                  <a:pt x="119791" y="936712"/>
                </a:lnTo>
                <a:lnTo>
                  <a:pt x="95492" y="907307"/>
                </a:lnTo>
                <a:lnTo>
                  <a:pt x="54661" y="846198"/>
                </a:lnTo>
                <a:lnTo>
                  <a:pt x="24715" y="782322"/>
                </a:lnTo>
                <a:lnTo>
                  <a:pt x="6284" y="716037"/>
                </a:lnTo>
                <a:lnTo>
                  <a:pt x="0" y="6477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675121" y="2102739"/>
            <a:ext cx="1607185" cy="5918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000">
                <a:solidFill>
                  <a:srgbClr val="EBDDC3"/>
                </a:solidFill>
                <a:latin typeface="Times New Roman"/>
                <a:cs typeface="Times New Roman"/>
              </a:rPr>
              <a:t>Market</a:t>
            </a:r>
            <a:r>
              <a:rPr dirty="0" sz="2000" spc="400">
                <a:solidFill>
                  <a:srgbClr val="EBDDC3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EBDDC3"/>
                </a:solidFill>
                <a:latin typeface="Times New Roman"/>
                <a:cs typeface="Times New Roman"/>
              </a:rPr>
              <a:t>change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 sz="1800">
                <a:solidFill>
                  <a:srgbClr val="EBDDC3"/>
                </a:solidFill>
                <a:latin typeface="Times New Roman"/>
                <a:cs typeface="Times New Roman"/>
              </a:rPr>
              <a:t>(Rapid</a:t>
            </a:r>
            <a:r>
              <a:rPr dirty="0" sz="1800" spc="-105">
                <a:solidFill>
                  <a:srgbClr val="EBDDC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EBDDC3"/>
                </a:solidFill>
                <a:latin typeface="Times New Roman"/>
                <a:cs typeface="Times New Roman"/>
              </a:rPr>
              <a:t>change)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048000" y="3352800"/>
            <a:ext cx="2743200" cy="1143000"/>
          </a:xfrm>
          <a:custGeom>
            <a:avLst/>
            <a:gdLst/>
            <a:ahLst/>
            <a:cxnLst/>
            <a:rect l="l" t="t" r="r" b="b"/>
            <a:pathLst>
              <a:path w="2743200" h="1143000">
                <a:moveTo>
                  <a:pt x="1371600" y="0"/>
                </a:moveTo>
                <a:lnTo>
                  <a:pt x="1305141" y="659"/>
                </a:lnTo>
                <a:lnTo>
                  <a:pt x="1239499" y="2616"/>
                </a:lnTo>
                <a:lnTo>
                  <a:pt x="1174745" y="5842"/>
                </a:lnTo>
                <a:lnTo>
                  <a:pt x="1110952" y="10306"/>
                </a:lnTo>
                <a:lnTo>
                  <a:pt x="1048191" y="15978"/>
                </a:lnTo>
                <a:lnTo>
                  <a:pt x="986534" y="22829"/>
                </a:lnTo>
                <a:lnTo>
                  <a:pt x="926053" y="30829"/>
                </a:lnTo>
                <a:lnTo>
                  <a:pt x="866820" y="39947"/>
                </a:lnTo>
                <a:lnTo>
                  <a:pt x="808906" y="50153"/>
                </a:lnTo>
                <a:lnTo>
                  <a:pt x="752383" y="61419"/>
                </a:lnTo>
                <a:lnTo>
                  <a:pt x="697324" y="73713"/>
                </a:lnTo>
                <a:lnTo>
                  <a:pt x="643800" y="87005"/>
                </a:lnTo>
                <a:lnTo>
                  <a:pt x="591882" y="101267"/>
                </a:lnTo>
                <a:lnTo>
                  <a:pt x="541643" y="116467"/>
                </a:lnTo>
                <a:lnTo>
                  <a:pt x="493155" y="132576"/>
                </a:lnTo>
                <a:lnTo>
                  <a:pt x="446488" y="149564"/>
                </a:lnTo>
                <a:lnTo>
                  <a:pt x="401716" y="167401"/>
                </a:lnTo>
                <a:lnTo>
                  <a:pt x="358910" y="186057"/>
                </a:lnTo>
                <a:lnTo>
                  <a:pt x="318142" y="205503"/>
                </a:lnTo>
                <a:lnTo>
                  <a:pt x="279484" y="225707"/>
                </a:lnTo>
                <a:lnTo>
                  <a:pt x="243006" y="246640"/>
                </a:lnTo>
                <a:lnTo>
                  <a:pt x="208783" y="268273"/>
                </a:lnTo>
                <a:lnTo>
                  <a:pt x="176884" y="290575"/>
                </a:lnTo>
                <a:lnTo>
                  <a:pt x="120349" y="337067"/>
                </a:lnTo>
                <a:lnTo>
                  <a:pt x="73977" y="385876"/>
                </a:lnTo>
                <a:lnTo>
                  <a:pt x="38342" y="436763"/>
                </a:lnTo>
                <a:lnTo>
                  <a:pt x="14018" y="489489"/>
                </a:lnTo>
                <a:lnTo>
                  <a:pt x="1581" y="543813"/>
                </a:lnTo>
                <a:lnTo>
                  <a:pt x="0" y="571500"/>
                </a:lnTo>
                <a:lnTo>
                  <a:pt x="1581" y="599186"/>
                </a:lnTo>
                <a:lnTo>
                  <a:pt x="14018" y="653510"/>
                </a:lnTo>
                <a:lnTo>
                  <a:pt x="38342" y="706236"/>
                </a:lnTo>
                <a:lnTo>
                  <a:pt x="73977" y="757123"/>
                </a:lnTo>
                <a:lnTo>
                  <a:pt x="120349" y="805932"/>
                </a:lnTo>
                <a:lnTo>
                  <a:pt x="176884" y="852424"/>
                </a:lnTo>
                <a:lnTo>
                  <a:pt x="208783" y="874726"/>
                </a:lnTo>
                <a:lnTo>
                  <a:pt x="243006" y="896359"/>
                </a:lnTo>
                <a:lnTo>
                  <a:pt x="279484" y="917292"/>
                </a:lnTo>
                <a:lnTo>
                  <a:pt x="318142" y="937496"/>
                </a:lnTo>
                <a:lnTo>
                  <a:pt x="358910" y="956942"/>
                </a:lnTo>
                <a:lnTo>
                  <a:pt x="401716" y="975598"/>
                </a:lnTo>
                <a:lnTo>
                  <a:pt x="446488" y="993435"/>
                </a:lnTo>
                <a:lnTo>
                  <a:pt x="493155" y="1010423"/>
                </a:lnTo>
                <a:lnTo>
                  <a:pt x="541643" y="1026532"/>
                </a:lnTo>
                <a:lnTo>
                  <a:pt x="591882" y="1041732"/>
                </a:lnTo>
                <a:lnTo>
                  <a:pt x="643800" y="1055994"/>
                </a:lnTo>
                <a:lnTo>
                  <a:pt x="697324" y="1069286"/>
                </a:lnTo>
                <a:lnTo>
                  <a:pt x="752383" y="1081580"/>
                </a:lnTo>
                <a:lnTo>
                  <a:pt x="808906" y="1092846"/>
                </a:lnTo>
                <a:lnTo>
                  <a:pt x="866820" y="1103052"/>
                </a:lnTo>
                <a:lnTo>
                  <a:pt x="926053" y="1112170"/>
                </a:lnTo>
                <a:lnTo>
                  <a:pt x="986534" y="1120170"/>
                </a:lnTo>
                <a:lnTo>
                  <a:pt x="1048191" y="1127021"/>
                </a:lnTo>
                <a:lnTo>
                  <a:pt x="1110952" y="1132693"/>
                </a:lnTo>
                <a:lnTo>
                  <a:pt x="1174745" y="1137157"/>
                </a:lnTo>
                <a:lnTo>
                  <a:pt x="1239499" y="1140383"/>
                </a:lnTo>
                <a:lnTo>
                  <a:pt x="1305141" y="1142340"/>
                </a:lnTo>
                <a:lnTo>
                  <a:pt x="1371600" y="1143000"/>
                </a:lnTo>
                <a:lnTo>
                  <a:pt x="1438058" y="1142340"/>
                </a:lnTo>
                <a:lnTo>
                  <a:pt x="1503700" y="1140383"/>
                </a:lnTo>
                <a:lnTo>
                  <a:pt x="1568454" y="1137157"/>
                </a:lnTo>
                <a:lnTo>
                  <a:pt x="1632247" y="1132693"/>
                </a:lnTo>
                <a:lnTo>
                  <a:pt x="1695008" y="1127021"/>
                </a:lnTo>
                <a:lnTo>
                  <a:pt x="1756665" y="1120170"/>
                </a:lnTo>
                <a:lnTo>
                  <a:pt x="1817146" y="1112170"/>
                </a:lnTo>
                <a:lnTo>
                  <a:pt x="1876379" y="1103052"/>
                </a:lnTo>
                <a:lnTo>
                  <a:pt x="1934293" y="1092846"/>
                </a:lnTo>
                <a:lnTo>
                  <a:pt x="1990816" y="1081580"/>
                </a:lnTo>
                <a:lnTo>
                  <a:pt x="2045875" y="1069286"/>
                </a:lnTo>
                <a:lnTo>
                  <a:pt x="2099399" y="1055994"/>
                </a:lnTo>
                <a:lnTo>
                  <a:pt x="2151317" y="1041732"/>
                </a:lnTo>
                <a:lnTo>
                  <a:pt x="2201556" y="1026532"/>
                </a:lnTo>
                <a:lnTo>
                  <a:pt x="2250044" y="1010423"/>
                </a:lnTo>
                <a:lnTo>
                  <a:pt x="2296711" y="993435"/>
                </a:lnTo>
                <a:lnTo>
                  <a:pt x="2341483" y="975598"/>
                </a:lnTo>
                <a:lnTo>
                  <a:pt x="2384289" y="956942"/>
                </a:lnTo>
                <a:lnTo>
                  <a:pt x="2425057" y="937496"/>
                </a:lnTo>
                <a:lnTo>
                  <a:pt x="2463715" y="917292"/>
                </a:lnTo>
                <a:lnTo>
                  <a:pt x="2500193" y="896359"/>
                </a:lnTo>
                <a:lnTo>
                  <a:pt x="2534416" y="874726"/>
                </a:lnTo>
                <a:lnTo>
                  <a:pt x="2566315" y="852424"/>
                </a:lnTo>
                <a:lnTo>
                  <a:pt x="2622850" y="805932"/>
                </a:lnTo>
                <a:lnTo>
                  <a:pt x="2669222" y="757123"/>
                </a:lnTo>
                <a:lnTo>
                  <a:pt x="2704857" y="706236"/>
                </a:lnTo>
                <a:lnTo>
                  <a:pt x="2729181" y="653510"/>
                </a:lnTo>
                <a:lnTo>
                  <a:pt x="2741618" y="599186"/>
                </a:lnTo>
                <a:lnTo>
                  <a:pt x="2743200" y="571500"/>
                </a:lnTo>
                <a:lnTo>
                  <a:pt x="2741618" y="543813"/>
                </a:lnTo>
                <a:lnTo>
                  <a:pt x="2729181" y="489489"/>
                </a:lnTo>
                <a:lnTo>
                  <a:pt x="2704857" y="436763"/>
                </a:lnTo>
                <a:lnTo>
                  <a:pt x="2669222" y="385876"/>
                </a:lnTo>
                <a:lnTo>
                  <a:pt x="2622850" y="337067"/>
                </a:lnTo>
                <a:lnTo>
                  <a:pt x="2566315" y="290575"/>
                </a:lnTo>
                <a:lnTo>
                  <a:pt x="2534416" y="268273"/>
                </a:lnTo>
                <a:lnTo>
                  <a:pt x="2500193" y="246640"/>
                </a:lnTo>
                <a:lnTo>
                  <a:pt x="2463715" y="225707"/>
                </a:lnTo>
                <a:lnTo>
                  <a:pt x="2425057" y="205503"/>
                </a:lnTo>
                <a:lnTo>
                  <a:pt x="2384289" y="186057"/>
                </a:lnTo>
                <a:lnTo>
                  <a:pt x="2341483" y="167401"/>
                </a:lnTo>
                <a:lnTo>
                  <a:pt x="2296711" y="149564"/>
                </a:lnTo>
                <a:lnTo>
                  <a:pt x="2250044" y="132576"/>
                </a:lnTo>
                <a:lnTo>
                  <a:pt x="2201556" y="116467"/>
                </a:lnTo>
                <a:lnTo>
                  <a:pt x="2151317" y="101267"/>
                </a:lnTo>
                <a:lnTo>
                  <a:pt x="2099399" y="87005"/>
                </a:lnTo>
                <a:lnTo>
                  <a:pt x="2045875" y="73713"/>
                </a:lnTo>
                <a:lnTo>
                  <a:pt x="1990816" y="61419"/>
                </a:lnTo>
                <a:lnTo>
                  <a:pt x="1934293" y="50153"/>
                </a:lnTo>
                <a:lnTo>
                  <a:pt x="1876379" y="39947"/>
                </a:lnTo>
                <a:lnTo>
                  <a:pt x="1817146" y="30829"/>
                </a:lnTo>
                <a:lnTo>
                  <a:pt x="1756665" y="22829"/>
                </a:lnTo>
                <a:lnTo>
                  <a:pt x="1695008" y="15978"/>
                </a:lnTo>
                <a:lnTo>
                  <a:pt x="1632247" y="10306"/>
                </a:lnTo>
                <a:lnTo>
                  <a:pt x="1568454" y="5842"/>
                </a:lnTo>
                <a:lnTo>
                  <a:pt x="1503700" y="2616"/>
                </a:lnTo>
                <a:lnTo>
                  <a:pt x="1438058" y="659"/>
                </a:lnTo>
                <a:lnTo>
                  <a:pt x="1371600" y="0"/>
                </a:lnTo>
                <a:close/>
              </a:path>
            </a:pathLst>
          </a:custGeom>
          <a:solidFill>
            <a:srgbClr val="93B6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048000" y="3352800"/>
            <a:ext cx="2743200" cy="1143000"/>
          </a:xfrm>
          <a:custGeom>
            <a:avLst/>
            <a:gdLst/>
            <a:ahLst/>
            <a:cxnLst/>
            <a:rect l="l" t="t" r="r" b="b"/>
            <a:pathLst>
              <a:path w="2743200" h="1143000">
                <a:moveTo>
                  <a:pt x="0" y="571500"/>
                </a:moveTo>
                <a:lnTo>
                  <a:pt x="6278" y="516466"/>
                </a:lnTo>
                <a:lnTo>
                  <a:pt x="24730" y="462911"/>
                </a:lnTo>
                <a:lnTo>
                  <a:pt x="54781" y="411075"/>
                </a:lnTo>
                <a:lnTo>
                  <a:pt x="95857" y="361196"/>
                </a:lnTo>
                <a:lnTo>
                  <a:pt x="147382" y="313516"/>
                </a:lnTo>
                <a:lnTo>
                  <a:pt x="208783" y="268273"/>
                </a:lnTo>
                <a:lnTo>
                  <a:pt x="243006" y="246640"/>
                </a:lnTo>
                <a:lnTo>
                  <a:pt x="279484" y="225707"/>
                </a:lnTo>
                <a:lnTo>
                  <a:pt x="318142" y="205503"/>
                </a:lnTo>
                <a:lnTo>
                  <a:pt x="358910" y="186057"/>
                </a:lnTo>
                <a:lnTo>
                  <a:pt x="401716" y="167401"/>
                </a:lnTo>
                <a:lnTo>
                  <a:pt x="446488" y="149564"/>
                </a:lnTo>
                <a:lnTo>
                  <a:pt x="493155" y="132576"/>
                </a:lnTo>
                <a:lnTo>
                  <a:pt x="541643" y="116467"/>
                </a:lnTo>
                <a:lnTo>
                  <a:pt x="591882" y="101267"/>
                </a:lnTo>
                <a:lnTo>
                  <a:pt x="643800" y="87005"/>
                </a:lnTo>
                <a:lnTo>
                  <a:pt x="697324" y="73713"/>
                </a:lnTo>
                <a:lnTo>
                  <a:pt x="752383" y="61419"/>
                </a:lnTo>
                <a:lnTo>
                  <a:pt x="808906" y="50153"/>
                </a:lnTo>
                <a:lnTo>
                  <a:pt x="866820" y="39947"/>
                </a:lnTo>
                <a:lnTo>
                  <a:pt x="926053" y="30829"/>
                </a:lnTo>
                <a:lnTo>
                  <a:pt x="986534" y="22829"/>
                </a:lnTo>
                <a:lnTo>
                  <a:pt x="1048191" y="15978"/>
                </a:lnTo>
                <a:lnTo>
                  <a:pt x="1110952" y="10306"/>
                </a:lnTo>
                <a:lnTo>
                  <a:pt x="1174745" y="5842"/>
                </a:lnTo>
                <a:lnTo>
                  <a:pt x="1239499" y="2616"/>
                </a:lnTo>
                <a:lnTo>
                  <a:pt x="1305141" y="659"/>
                </a:lnTo>
                <a:lnTo>
                  <a:pt x="1371600" y="0"/>
                </a:lnTo>
                <a:lnTo>
                  <a:pt x="1438058" y="659"/>
                </a:lnTo>
                <a:lnTo>
                  <a:pt x="1503700" y="2616"/>
                </a:lnTo>
                <a:lnTo>
                  <a:pt x="1568454" y="5842"/>
                </a:lnTo>
                <a:lnTo>
                  <a:pt x="1632247" y="10306"/>
                </a:lnTo>
                <a:lnTo>
                  <a:pt x="1695008" y="15978"/>
                </a:lnTo>
                <a:lnTo>
                  <a:pt x="1756665" y="22829"/>
                </a:lnTo>
                <a:lnTo>
                  <a:pt x="1817146" y="30829"/>
                </a:lnTo>
                <a:lnTo>
                  <a:pt x="1876379" y="39947"/>
                </a:lnTo>
                <a:lnTo>
                  <a:pt x="1934293" y="50153"/>
                </a:lnTo>
                <a:lnTo>
                  <a:pt x="1990816" y="61419"/>
                </a:lnTo>
                <a:lnTo>
                  <a:pt x="2045875" y="73713"/>
                </a:lnTo>
                <a:lnTo>
                  <a:pt x="2099399" y="87005"/>
                </a:lnTo>
                <a:lnTo>
                  <a:pt x="2151317" y="101267"/>
                </a:lnTo>
                <a:lnTo>
                  <a:pt x="2201556" y="116467"/>
                </a:lnTo>
                <a:lnTo>
                  <a:pt x="2250044" y="132576"/>
                </a:lnTo>
                <a:lnTo>
                  <a:pt x="2296711" y="149564"/>
                </a:lnTo>
                <a:lnTo>
                  <a:pt x="2341483" y="167401"/>
                </a:lnTo>
                <a:lnTo>
                  <a:pt x="2384289" y="186057"/>
                </a:lnTo>
                <a:lnTo>
                  <a:pt x="2425057" y="205503"/>
                </a:lnTo>
                <a:lnTo>
                  <a:pt x="2463715" y="225707"/>
                </a:lnTo>
                <a:lnTo>
                  <a:pt x="2500193" y="246640"/>
                </a:lnTo>
                <a:lnTo>
                  <a:pt x="2534416" y="268273"/>
                </a:lnTo>
                <a:lnTo>
                  <a:pt x="2566315" y="290575"/>
                </a:lnTo>
                <a:lnTo>
                  <a:pt x="2622850" y="337067"/>
                </a:lnTo>
                <a:lnTo>
                  <a:pt x="2669222" y="385876"/>
                </a:lnTo>
                <a:lnTo>
                  <a:pt x="2704857" y="436763"/>
                </a:lnTo>
                <a:lnTo>
                  <a:pt x="2729181" y="489489"/>
                </a:lnTo>
                <a:lnTo>
                  <a:pt x="2741618" y="543813"/>
                </a:lnTo>
                <a:lnTo>
                  <a:pt x="2743200" y="571500"/>
                </a:lnTo>
                <a:lnTo>
                  <a:pt x="2741618" y="599186"/>
                </a:lnTo>
                <a:lnTo>
                  <a:pt x="2729181" y="653510"/>
                </a:lnTo>
                <a:lnTo>
                  <a:pt x="2704857" y="706236"/>
                </a:lnTo>
                <a:lnTo>
                  <a:pt x="2669222" y="757123"/>
                </a:lnTo>
                <a:lnTo>
                  <a:pt x="2622850" y="805932"/>
                </a:lnTo>
                <a:lnTo>
                  <a:pt x="2566315" y="852424"/>
                </a:lnTo>
                <a:lnTo>
                  <a:pt x="2534416" y="874726"/>
                </a:lnTo>
                <a:lnTo>
                  <a:pt x="2500193" y="896359"/>
                </a:lnTo>
                <a:lnTo>
                  <a:pt x="2463715" y="917292"/>
                </a:lnTo>
                <a:lnTo>
                  <a:pt x="2425057" y="937496"/>
                </a:lnTo>
                <a:lnTo>
                  <a:pt x="2384289" y="956942"/>
                </a:lnTo>
                <a:lnTo>
                  <a:pt x="2341483" y="975598"/>
                </a:lnTo>
                <a:lnTo>
                  <a:pt x="2296711" y="993435"/>
                </a:lnTo>
                <a:lnTo>
                  <a:pt x="2250044" y="1010423"/>
                </a:lnTo>
                <a:lnTo>
                  <a:pt x="2201556" y="1026532"/>
                </a:lnTo>
                <a:lnTo>
                  <a:pt x="2151317" y="1041732"/>
                </a:lnTo>
                <a:lnTo>
                  <a:pt x="2099399" y="1055994"/>
                </a:lnTo>
                <a:lnTo>
                  <a:pt x="2045875" y="1069286"/>
                </a:lnTo>
                <a:lnTo>
                  <a:pt x="1990816" y="1081580"/>
                </a:lnTo>
                <a:lnTo>
                  <a:pt x="1934293" y="1092846"/>
                </a:lnTo>
                <a:lnTo>
                  <a:pt x="1876379" y="1103052"/>
                </a:lnTo>
                <a:lnTo>
                  <a:pt x="1817146" y="1112170"/>
                </a:lnTo>
                <a:lnTo>
                  <a:pt x="1756665" y="1120170"/>
                </a:lnTo>
                <a:lnTo>
                  <a:pt x="1695008" y="1127021"/>
                </a:lnTo>
                <a:lnTo>
                  <a:pt x="1632247" y="1132693"/>
                </a:lnTo>
                <a:lnTo>
                  <a:pt x="1568454" y="1137157"/>
                </a:lnTo>
                <a:lnTo>
                  <a:pt x="1503700" y="1140383"/>
                </a:lnTo>
                <a:lnTo>
                  <a:pt x="1438058" y="1142340"/>
                </a:lnTo>
                <a:lnTo>
                  <a:pt x="1371600" y="1143000"/>
                </a:lnTo>
                <a:lnTo>
                  <a:pt x="1305141" y="1142340"/>
                </a:lnTo>
                <a:lnTo>
                  <a:pt x="1239499" y="1140383"/>
                </a:lnTo>
                <a:lnTo>
                  <a:pt x="1174745" y="1137157"/>
                </a:lnTo>
                <a:lnTo>
                  <a:pt x="1110952" y="1132693"/>
                </a:lnTo>
                <a:lnTo>
                  <a:pt x="1048191" y="1127021"/>
                </a:lnTo>
                <a:lnTo>
                  <a:pt x="986534" y="1120170"/>
                </a:lnTo>
                <a:lnTo>
                  <a:pt x="926053" y="1112170"/>
                </a:lnTo>
                <a:lnTo>
                  <a:pt x="866820" y="1103052"/>
                </a:lnTo>
                <a:lnTo>
                  <a:pt x="808906" y="1092846"/>
                </a:lnTo>
                <a:lnTo>
                  <a:pt x="752383" y="1081580"/>
                </a:lnTo>
                <a:lnTo>
                  <a:pt x="697324" y="1069286"/>
                </a:lnTo>
                <a:lnTo>
                  <a:pt x="643800" y="1055994"/>
                </a:lnTo>
                <a:lnTo>
                  <a:pt x="591882" y="1041732"/>
                </a:lnTo>
                <a:lnTo>
                  <a:pt x="541643" y="1026532"/>
                </a:lnTo>
                <a:lnTo>
                  <a:pt x="493155" y="1010423"/>
                </a:lnTo>
                <a:lnTo>
                  <a:pt x="446488" y="993435"/>
                </a:lnTo>
                <a:lnTo>
                  <a:pt x="401716" y="975598"/>
                </a:lnTo>
                <a:lnTo>
                  <a:pt x="358910" y="956942"/>
                </a:lnTo>
                <a:lnTo>
                  <a:pt x="318142" y="937496"/>
                </a:lnTo>
                <a:lnTo>
                  <a:pt x="279484" y="917292"/>
                </a:lnTo>
                <a:lnTo>
                  <a:pt x="243006" y="896359"/>
                </a:lnTo>
                <a:lnTo>
                  <a:pt x="208783" y="874726"/>
                </a:lnTo>
                <a:lnTo>
                  <a:pt x="176884" y="852424"/>
                </a:lnTo>
                <a:lnTo>
                  <a:pt x="120349" y="805932"/>
                </a:lnTo>
                <a:lnTo>
                  <a:pt x="73977" y="757123"/>
                </a:lnTo>
                <a:lnTo>
                  <a:pt x="38342" y="706236"/>
                </a:lnTo>
                <a:lnTo>
                  <a:pt x="14018" y="653510"/>
                </a:lnTo>
                <a:lnTo>
                  <a:pt x="1581" y="599186"/>
                </a:lnTo>
                <a:lnTo>
                  <a:pt x="0" y="5715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3206242" y="3474339"/>
            <a:ext cx="2428875" cy="5924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000" spc="-5">
                <a:solidFill>
                  <a:srgbClr val="EBDDC3"/>
                </a:solidFill>
                <a:latin typeface="Times New Roman"/>
                <a:cs typeface="Times New Roman"/>
              </a:rPr>
              <a:t>Management</a:t>
            </a:r>
            <a:r>
              <a:rPr dirty="0" sz="2000" spc="440">
                <a:solidFill>
                  <a:srgbClr val="EBDDC3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EBDDC3"/>
                </a:solidFill>
                <a:latin typeface="Times New Roman"/>
                <a:cs typeface="Times New Roman"/>
              </a:rPr>
              <a:t>change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10"/>
              </a:spcBef>
            </a:pPr>
            <a:r>
              <a:rPr dirty="0" sz="1800" spc="-5">
                <a:solidFill>
                  <a:srgbClr val="EBDDC3"/>
                </a:solidFill>
                <a:latin typeface="Times New Roman"/>
                <a:cs typeface="Times New Roman"/>
              </a:rPr>
              <a:t>(Complexity </a:t>
            </a:r>
            <a:r>
              <a:rPr dirty="0" sz="1800">
                <a:solidFill>
                  <a:srgbClr val="EBDDC3"/>
                </a:solidFill>
                <a:latin typeface="Times New Roman"/>
                <a:cs typeface="Times New Roman"/>
              </a:rPr>
              <a:t>&amp;</a:t>
            </a:r>
            <a:r>
              <a:rPr dirty="0" sz="1800" spc="-35">
                <a:solidFill>
                  <a:srgbClr val="EBDDC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EBDDC3"/>
                </a:solidFill>
                <a:latin typeface="Times New Roman"/>
                <a:cs typeface="Times New Roman"/>
              </a:rPr>
              <a:t>dynamics)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463160" y="1752600"/>
            <a:ext cx="986155" cy="152400"/>
          </a:xfrm>
          <a:custGeom>
            <a:avLst/>
            <a:gdLst/>
            <a:ahLst/>
            <a:cxnLst/>
            <a:rect l="l" t="t" r="r" b="b"/>
            <a:pathLst>
              <a:path w="986154" h="152400">
                <a:moveTo>
                  <a:pt x="985901" y="101600"/>
                </a:moveTo>
                <a:lnTo>
                  <a:pt x="398272" y="101600"/>
                </a:lnTo>
                <a:lnTo>
                  <a:pt x="729361" y="152400"/>
                </a:lnTo>
                <a:lnTo>
                  <a:pt x="985901" y="101600"/>
                </a:lnTo>
                <a:close/>
              </a:path>
              <a:path w="986154" h="152400">
                <a:moveTo>
                  <a:pt x="152400" y="0"/>
                </a:moveTo>
                <a:lnTo>
                  <a:pt x="0" y="0"/>
                </a:lnTo>
                <a:lnTo>
                  <a:pt x="63299" y="714"/>
                </a:lnTo>
                <a:lnTo>
                  <a:pt x="125191" y="2819"/>
                </a:lnTo>
                <a:lnTo>
                  <a:pt x="185334" y="6258"/>
                </a:lnTo>
                <a:lnTo>
                  <a:pt x="243388" y="10975"/>
                </a:lnTo>
                <a:lnTo>
                  <a:pt x="299015" y="16914"/>
                </a:lnTo>
                <a:lnTo>
                  <a:pt x="351873" y="24017"/>
                </a:lnTo>
                <a:lnTo>
                  <a:pt x="401623" y="32228"/>
                </a:lnTo>
                <a:lnTo>
                  <a:pt x="447926" y="41490"/>
                </a:lnTo>
                <a:lnTo>
                  <a:pt x="490440" y="51748"/>
                </a:lnTo>
                <a:lnTo>
                  <a:pt x="528827" y="62945"/>
                </a:lnTo>
                <a:lnTo>
                  <a:pt x="591858" y="87927"/>
                </a:lnTo>
                <a:lnTo>
                  <a:pt x="615823" y="101600"/>
                </a:lnTo>
                <a:lnTo>
                  <a:pt x="768223" y="101600"/>
                </a:lnTo>
                <a:lnTo>
                  <a:pt x="715146" y="75023"/>
                </a:lnTo>
                <a:lnTo>
                  <a:pt x="642840" y="51748"/>
                </a:lnTo>
                <a:lnTo>
                  <a:pt x="600326" y="41490"/>
                </a:lnTo>
                <a:lnTo>
                  <a:pt x="554023" y="32228"/>
                </a:lnTo>
                <a:lnTo>
                  <a:pt x="504273" y="24017"/>
                </a:lnTo>
                <a:lnTo>
                  <a:pt x="451415" y="16914"/>
                </a:lnTo>
                <a:lnTo>
                  <a:pt x="395788" y="10975"/>
                </a:lnTo>
                <a:lnTo>
                  <a:pt x="337734" y="6258"/>
                </a:lnTo>
                <a:lnTo>
                  <a:pt x="277591" y="2819"/>
                </a:lnTo>
                <a:lnTo>
                  <a:pt x="215699" y="714"/>
                </a:lnTo>
                <a:lnTo>
                  <a:pt x="152400" y="0"/>
                </a:lnTo>
                <a:close/>
              </a:path>
            </a:pathLst>
          </a:custGeom>
          <a:solidFill>
            <a:srgbClr val="6F440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3810000" y="1752600"/>
            <a:ext cx="729615" cy="152400"/>
          </a:xfrm>
          <a:custGeom>
            <a:avLst/>
            <a:gdLst/>
            <a:ahLst/>
            <a:cxnLst/>
            <a:rect l="l" t="t" r="r" b="b"/>
            <a:pathLst>
              <a:path w="729614" h="152400">
                <a:moveTo>
                  <a:pt x="653161" y="0"/>
                </a:moveTo>
                <a:lnTo>
                  <a:pt x="582000" y="893"/>
                </a:lnTo>
                <a:lnTo>
                  <a:pt x="513057" y="3513"/>
                </a:lnTo>
                <a:lnTo>
                  <a:pt x="446731" y="7766"/>
                </a:lnTo>
                <a:lnTo>
                  <a:pt x="383419" y="13559"/>
                </a:lnTo>
                <a:lnTo>
                  <a:pt x="323520" y="20799"/>
                </a:lnTo>
                <a:lnTo>
                  <a:pt x="267434" y="29394"/>
                </a:lnTo>
                <a:lnTo>
                  <a:pt x="215559" y="39251"/>
                </a:lnTo>
                <a:lnTo>
                  <a:pt x="168293" y="50278"/>
                </a:lnTo>
                <a:lnTo>
                  <a:pt x="126036" y="62380"/>
                </a:lnTo>
                <a:lnTo>
                  <a:pt x="89186" y="75466"/>
                </a:lnTo>
                <a:lnTo>
                  <a:pt x="33303" y="104217"/>
                </a:lnTo>
                <a:lnTo>
                  <a:pt x="3833" y="135788"/>
                </a:lnTo>
                <a:lnTo>
                  <a:pt x="0" y="152400"/>
                </a:lnTo>
                <a:lnTo>
                  <a:pt x="152400" y="152400"/>
                </a:lnTo>
                <a:lnTo>
                  <a:pt x="156726" y="134790"/>
                </a:lnTo>
                <a:lnTo>
                  <a:pt x="169403" y="117737"/>
                </a:lnTo>
                <a:lnTo>
                  <a:pt x="217978" y="85778"/>
                </a:lnTo>
                <a:lnTo>
                  <a:pt x="294473" y="57477"/>
                </a:lnTo>
                <a:lnTo>
                  <a:pt x="342049" y="44997"/>
                </a:lnTo>
                <a:lnTo>
                  <a:pt x="395237" y="33789"/>
                </a:lnTo>
                <a:lnTo>
                  <a:pt x="453579" y="23974"/>
                </a:lnTo>
                <a:lnTo>
                  <a:pt x="516618" y="15669"/>
                </a:lnTo>
                <a:lnTo>
                  <a:pt x="583900" y="8995"/>
                </a:lnTo>
                <a:lnTo>
                  <a:pt x="654966" y="4071"/>
                </a:lnTo>
                <a:lnTo>
                  <a:pt x="729361" y="1015"/>
                </a:lnTo>
                <a:lnTo>
                  <a:pt x="672282" y="69"/>
                </a:lnTo>
                <a:lnTo>
                  <a:pt x="653161" y="0"/>
                </a:lnTo>
                <a:close/>
              </a:path>
            </a:pathLst>
          </a:custGeom>
          <a:solidFill>
            <a:srgbClr val="5A370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3810000" y="1752600"/>
            <a:ext cx="1639570" cy="152400"/>
          </a:xfrm>
          <a:custGeom>
            <a:avLst/>
            <a:gdLst/>
            <a:ahLst/>
            <a:cxnLst/>
            <a:rect l="l" t="t" r="r" b="b"/>
            <a:pathLst>
              <a:path w="1639570" h="152400">
                <a:moveTo>
                  <a:pt x="729361" y="1015"/>
                </a:moveTo>
                <a:lnTo>
                  <a:pt x="654966" y="4071"/>
                </a:lnTo>
                <a:lnTo>
                  <a:pt x="583900" y="8995"/>
                </a:lnTo>
                <a:lnTo>
                  <a:pt x="516618" y="15669"/>
                </a:lnTo>
                <a:lnTo>
                  <a:pt x="453579" y="23974"/>
                </a:lnTo>
                <a:lnTo>
                  <a:pt x="395237" y="33789"/>
                </a:lnTo>
                <a:lnTo>
                  <a:pt x="342049" y="44997"/>
                </a:lnTo>
                <a:lnTo>
                  <a:pt x="294473" y="57477"/>
                </a:lnTo>
                <a:lnTo>
                  <a:pt x="252963" y="71110"/>
                </a:lnTo>
                <a:lnTo>
                  <a:pt x="189972" y="101359"/>
                </a:lnTo>
                <a:lnTo>
                  <a:pt x="156726" y="134790"/>
                </a:lnTo>
                <a:lnTo>
                  <a:pt x="152400" y="152400"/>
                </a:lnTo>
                <a:lnTo>
                  <a:pt x="0" y="152400"/>
                </a:lnTo>
                <a:lnTo>
                  <a:pt x="33303" y="104217"/>
                </a:lnTo>
                <a:lnTo>
                  <a:pt x="89186" y="75466"/>
                </a:lnTo>
                <a:lnTo>
                  <a:pt x="126036" y="62380"/>
                </a:lnTo>
                <a:lnTo>
                  <a:pt x="168293" y="50278"/>
                </a:lnTo>
                <a:lnTo>
                  <a:pt x="215559" y="39251"/>
                </a:lnTo>
                <a:lnTo>
                  <a:pt x="267434" y="29394"/>
                </a:lnTo>
                <a:lnTo>
                  <a:pt x="323520" y="20799"/>
                </a:lnTo>
                <a:lnTo>
                  <a:pt x="383419" y="13559"/>
                </a:lnTo>
                <a:lnTo>
                  <a:pt x="446731" y="7766"/>
                </a:lnTo>
                <a:lnTo>
                  <a:pt x="513057" y="3513"/>
                </a:lnTo>
                <a:lnTo>
                  <a:pt x="582000" y="893"/>
                </a:lnTo>
                <a:lnTo>
                  <a:pt x="653161" y="0"/>
                </a:lnTo>
                <a:lnTo>
                  <a:pt x="805561" y="0"/>
                </a:lnTo>
                <a:lnTo>
                  <a:pt x="868860" y="714"/>
                </a:lnTo>
                <a:lnTo>
                  <a:pt x="930752" y="2819"/>
                </a:lnTo>
                <a:lnTo>
                  <a:pt x="990895" y="6258"/>
                </a:lnTo>
                <a:lnTo>
                  <a:pt x="1048949" y="10975"/>
                </a:lnTo>
                <a:lnTo>
                  <a:pt x="1104576" y="16914"/>
                </a:lnTo>
                <a:lnTo>
                  <a:pt x="1157434" y="24017"/>
                </a:lnTo>
                <a:lnTo>
                  <a:pt x="1207184" y="32228"/>
                </a:lnTo>
                <a:lnTo>
                  <a:pt x="1253487" y="41490"/>
                </a:lnTo>
                <a:lnTo>
                  <a:pt x="1296001" y="51748"/>
                </a:lnTo>
                <a:lnTo>
                  <a:pt x="1334388" y="62945"/>
                </a:lnTo>
                <a:lnTo>
                  <a:pt x="1397419" y="87927"/>
                </a:lnTo>
                <a:lnTo>
                  <a:pt x="1421384" y="101600"/>
                </a:lnTo>
                <a:lnTo>
                  <a:pt x="1639062" y="101600"/>
                </a:lnTo>
                <a:lnTo>
                  <a:pt x="1382522" y="152400"/>
                </a:lnTo>
                <a:lnTo>
                  <a:pt x="1051433" y="101600"/>
                </a:lnTo>
                <a:lnTo>
                  <a:pt x="1268984" y="101600"/>
                </a:lnTo>
                <a:lnTo>
                  <a:pt x="1245019" y="87927"/>
                </a:lnTo>
                <a:lnTo>
                  <a:pt x="1181988" y="62945"/>
                </a:lnTo>
                <a:lnTo>
                  <a:pt x="1143601" y="51748"/>
                </a:lnTo>
                <a:lnTo>
                  <a:pt x="1101087" y="41490"/>
                </a:lnTo>
                <a:lnTo>
                  <a:pt x="1054784" y="32228"/>
                </a:lnTo>
                <a:lnTo>
                  <a:pt x="1005034" y="24017"/>
                </a:lnTo>
                <a:lnTo>
                  <a:pt x="952176" y="16914"/>
                </a:lnTo>
                <a:lnTo>
                  <a:pt x="896549" y="10975"/>
                </a:lnTo>
                <a:lnTo>
                  <a:pt x="838495" y="6258"/>
                </a:lnTo>
                <a:lnTo>
                  <a:pt x="778352" y="2819"/>
                </a:lnTo>
                <a:lnTo>
                  <a:pt x="716460" y="714"/>
                </a:lnTo>
                <a:lnTo>
                  <a:pt x="65316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5944615" y="3794633"/>
            <a:ext cx="551180" cy="373380"/>
          </a:xfrm>
          <a:custGeom>
            <a:avLst/>
            <a:gdLst/>
            <a:ahLst/>
            <a:cxnLst/>
            <a:rect l="l" t="t" r="r" b="b"/>
            <a:pathLst>
              <a:path w="551179" h="373379">
                <a:moveTo>
                  <a:pt x="262636" y="42418"/>
                </a:moveTo>
                <a:lnTo>
                  <a:pt x="0" y="153543"/>
                </a:lnTo>
                <a:lnTo>
                  <a:pt x="22479" y="373253"/>
                </a:lnTo>
                <a:lnTo>
                  <a:pt x="117348" y="242570"/>
                </a:lnTo>
                <a:lnTo>
                  <a:pt x="187379" y="242570"/>
                </a:lnTo>
                <a:lnTo>
                  <a:pt x="249031" y="232476"/>
                </a:lnTo>
                <a:lnTo>
                  <a:pt x="292559" y="218715"/>
                </a:lnTo>
                <a:lnTo>
                  <a:pt x="335233" y="200132"/>
                </a:lnTo>
                <a:lnTo>
                  <a:pt x="376650" y="176952"/>
                </a:lnTo>
                <a:lnTo>
                  <a:pt x="379329" y="175096"/>
                </a:lnTo>
                <a:lnTo>
                  <a:pt x="212663" y="175096"/>
                </a:lnTo>
                <a:lnTo>
                  <a:pt x="167894" y="173101"/>
                </a:lnTo>
                <a:lnTo>
                  <a:pt x="262636" y="42418"/>
                </a:lnTo>
                <a:close/>
              </a:path>
              <a:path w="551179" h="373379">
                <a:moveTo>
                  <a:pt x="187379" y="242570"/>
                </a:moveTo>
                <a:lnTo>
                  <a:pt x="117348" y="242570"/>
                </a:lnTo>
                <a:lnTo>
                  <a:pt x="161023" y="244629"/>
                </a:lnTo>
                <a:lnTo>
                  <a:pt x="187379" y="242570"/>
                </a:lnTo>
                <a:close/>
              </a:path>
              <a:path w="551179" h="373379">
                <a:moveTo>
                  <a:pt x="550799" y="0"/>
                </a:moveTo>
                <a:lnTo>
                  <a:pt x="514722" y="38569"/>
                </a:lnTo>
                <a:lnTo>
                  <a:pt x="475967" y="72778"/>
                </a:lnTo>
                <a:lnTo>
                  <a:pt x="434989" y="102423"/>
                </a:lnTo>
                <a:lnTo>
                  <a:pt x="392242" y="127301"/>
                </a:lnTo>
                <a:lnTo>
                  <a:pt x="348181" y="147211"/>
                </a:lnTo>
                <a:lnTo>
                  <a:pt x="303261" y="161948"/>
                </a:lnTo>
                <a:lnTo>
                  <a:pt x="257937" y="171311"/>
                </a:lnTo>
                <a:lnTo>
                  <a:pt x="212663" y="175096"/>
                </a:lnTo>
                <a:lnTo>
                  <a:pt x="379329" y="175096"/>
                </a:lnTo>
                <a:lnTo>
                  <a:pt x="416408" y="149401"/>
                </a:lnTo>
                <a:lnTo>
                  <a:pt x="454104" y="117705"/>
                </a:lnTo>
                <a:lnTo>
                  <a:pt x="489336" y="82089"/>
                </a:lnTo>
                <a:lnTo>
                  <a:pt x="521702" y="42779"/>
                </a:lnTo>
                <a:lnTo>
                  <a:pt x="550799" y="0"/>
                </a:lnTo>
                <a:close/>
              </a:path>
            </a:pathLst>
          </a:custGeom>
          <a:solidFill>
            <a:srgbClr val="6F440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6445503" y="3188589"/>
            <a:ext cx="178435" cy="641985"/>
          </a:xfrm>
          <a:custGeom>
            <a:avLst/>
            <a:gdLst/>
            <a:ahLst/>
            <a:cxnLst/>
            <a:rect l="l" t="t" r="r" b="b"/>
            <a:pathLst>
              <a:path w="178434" h="641985">
                <a:moveTo>
                  <a:pt x="50546" y="0"/>
                </a:moveTo>
                <a:lnTo>
                  <a:pt x="0" y="69596"/>
                </a:lnTo>
                <a:lnTo>
                  <a:pt x="31938" y="96517"/>
                </a:lnTo>
                <a:lnTo>
                  <a:pt x="59324" y="127301"/>
                </a:lnTo>
                <a:lnTo>
                  <a:pt x="82139" y="161519"/>
                </a:lnTo>
                <a:lnTo>
                  <a:pt x="100364" y="198742"/>
                </a:lnTo>
                <a:lnTo>
                  <a:pt x="113978" y="238541"/>
                </a:lnTo>
                <a:lnTo>
                  <a:pt x="122964" y="280487"/>
                </a:lnTo>
                <a:lnTo>
                  <a:pt x="127301" y="324151"/>
                </a:lnTo>
                <a:lnTo>
                  <a:pt x="126971" y="369104"/>
                </a:lnTo>
                <a:lnTo>
                  <a:pt x="121955" y="414916"/>
                </a:lnTo>
                <a:lnTo>
                  <a:pt x="112233" y="461159"/>
                </a:lnTo>
                <a:lnTo>
                  <a:pt x="97787" y="507404"/>
                </a:lnTo>
                <a:lnTo>
                  <a:pt x="78597" y="553221"/>
                </a:lnTo>
                <a:lnTo>
                  <a:pt x="54643" y="598182"/>
                </a:lnTo>
                <a:lnTo>
                  <a:pt x="25908" y="641858"/>
                </a:lnTo>
                <a:lnTo>
                  <a:pt x="76453" y="572262"/>
                </a:lnTo>
                <a:lnTo>
                  <a:pt x="105189" y="528586"/>
                </a:lnTo>
                <a:lnTo>
                  <a:pt x="129143" y="483625"/>
                </a:lnTo>
                <a:lnTo>
                  <a:pt x="148333" y="437808"/>
                </a:lnTo>
                <a:lnTo>
                  <a:pt x="162779" y="391563"/>
                </a:lnTo>
                <a:lnTo>
                  <a:pt x="172501" y="345320"/>
                </a:lnTo>
                <a:lnTo>
                  <a:pt x="177517" y="299508"/>
                </a:lnTo>
                <a:lnTo>
                  <a:pt x="177847" y="254555"/>
                </a:lnTo>
                <a:lnTo>
                  <a:pt x="173510" y="210891"/>
                </a:lnTo>
                <a:lnTo>
                  <a:pt x="164524" y="168945"/>
                </a:lnTo>
                <a:lnTo>
                  <a:pt x="150910" y="129146"/>
                </a:lnTo>
                <a:lnTo>
                  <a:pt x="132685" y="91923"/>
                </a:lnTo>
                <a:lnTo>
                  <a:pt x="109870" y="57705"/>
                </a:lnTo>
                <a:lnTo>
                  <a:pt x="82484" y="26921"/>
                </a:lnTo>
                <a:lnTo>
                  <a:pt x="50546" y="0"/>
                </a:lnTo>
                <a:close/>
              </a:path>
            </a:pathLst>
          </a:custGeom>
          <a:solidFill>
            <a:srgbClr val="5A370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5944615" y="3188589"/>
            <a:ext cx="678815" cy="979805"/>
          </a:xfrm>
          <a:custGeom>
            <a:avLst/>
            <a:gdLst/>
            <a:ahLst/>
            <a:cxnLst/>
            <a:rect l="l" t="t" r="r" b="b"/>
            <a:pathLst>
              <a:path w="678815" h="979804">
                <a:moveTo>
                  <a:pt x="526796" y="641858"/>
                </a:moveTo>
                <a:lnTo>
                  <a:pt x="555531" y="598182"/>
                </a:lnTo>
                <a:lnTo>
                  <a:pt x="579485" y="553221"/>
                </a:lnTo>
                <a:lnTo>
                  <a:pt x="598675" y="507404"/>
                </a:lnTo>
                <a:lnTo>
                  <a:pt x="613121" y="461159"/>
                </a:lnTo>
                <a:lnTo>
                  <a:pt x="622843" y="414916"/>
                </a:lnTo>
                <a:lnTo>
                  <a:pt x="627859" y="369104"/>
                </a:lnTo>
                <a:lnTo>
                  <a:pt x="628189" y="324151"/>
                </a:lnTo>
                <a:lnTo>
                  <a:pt x="623852" y="280487"/>
                </a:lnTo>
                <a:lnTo>
                  <a:pt x="614866" y="238541"/>
                </a:lnTo>
                <a:lnTo>
                  <a:pt x="601252" y="198742"/>
                </a:lnTo>
                <a:lnTo>
                  <a:pt x="583027" y="161519"/>
                </a:lnTo>
                <a:lnTo>
                  <a:pt x="560212" y="127301"/>
                </a:lnTo>
                <a:lnTo>
                  <a:pt x="532826" y="96517"/>
                </a:lnTo>
                <a:lnTo>
                  <a:pt x="500888" y="69596"/>
                </a:lnTo>
                <a:lnTo>
                  <a:pt x="551434" y="0"/>
                </a:lnTo>
                <a:lnTo>
                  <a:pt x="583372" y="26921"/>
                </a:lnTo>
                <a:lnTo>
                  <a:pt x="610758" y="57705"/>
                </a:lnTo>
                <a:lnTo>
                  <a:pt x="633573" y="91923"/>
                </a:lnTo>
                <a:lnTo>
                  <a:pt x="651798" y="129146"/>
                </a:lnTo>
                <a:lnTo>
                  <a:pt x="665412" y="168945"/>
                </a:lnTo>
                <a:lnTo>
                  <a:pt x="674398" y="210891"/>
                </a:lnTo>
                <a:lnTo>
                  <a:pt x="678735" y="254555"/>
                </a:lnTo>
                <a:lnTo>
                  <a:pt x="678405" y="299508"/>
                </a:lnTo>
                <a:lnTo>
                  <a:pt x="673389" y="345320"/>
                </a:lnTo>
                <a:lnTo>
                  <a:pt x="663667" y="391563"/>
                </a:lnTo>
                <a:lnTo>
                  <a:pt x="649221" y="437808"/>
                </a:lnTo>
                <a:lnTo>
                  <a:pt x="630031" y="483625"/>
                </a:lnTo>
                <a:lnTo>
                  <a:pt x="606077" y="528586"/>
                </a:lnTo>
                <a:lnTo>
                  <a:pt x="577341" y="572262"/>
                </a:lnTo>
                <a:lnTo>
                  <a:pt x="526796" y="641858"/>
                </a:lnTo>
                <a:lnTo>
                  <a:pt x="494184" y="682653"/>
                </a:lnTo>
                <a:lnTo>
                  <a:pt x="458585" y="719553"/>
                </a:lnTo>
                <a:lnTo>
                  <a:pt x="420424" y="752341"/>
                </a:lnTo>
                <a:lnTo>
                  <a:pt x="380128" y="780802"/>
                </a:lnTo>
                <a:lnTo>
                  <a:pt x="338121" y="804719"/>
                </a:lnTo>
                <a:lnTo>
                  <a:pt x="294831" y="823878"/>
                </a:lnTo>
                <a:lnTo>
                  <a:pt x="250682" y="838062"/>
                </a:lnTo>
                <a:lnTo>
                  <a:pt x="206101" y="847057"/>
                </a:lnTo>
                <a:lnTo>
                  <a:pt x="161514" y="850646"/>
                </a:lnTo>
                <a:lnTo>
                  <a:pt x="117348" y="848613"/>
                </a:lnTo>
                <a:lnTo>
                  <a:pt x="22479" y="979297"/>
                </a:lnTo>
                <a:lnTo>
                  <a:pt x="0" y="759587"/>
                </a:lnTo>
                <a:lnTo>
                  <a:pt x="262636" y="648462"/>
                </a:lnTo>
                <a:lnTo>
                  <a:pt x="167894" y="779144"/>
                </a:lnTo>
                <a:lnTo>
                  <a:pt x="212663" y="781140"/>
                </a:lnTo>
                <a:lnTo>
                  <a:pt x="257937" y="777355"/>
                </a:lnTo>
                <a:lnTo>
                  <a:pt x="303261" y="767992"/>
                </a:lnTo>
                <a:lnTo>
                  <a:pt x="348181" y="753255"/>
                </a:lnTo>
                <a:lnTo>
                  <a:pt x="392242" y="733345"/>
                </a:lnTo>
                <a:lnTo>
                  <a:pt x="434989" y="708467"/>
                </a:lnTo>
                <a:lnTo>
                  <a:pt x="475967" y="678822"/>
                </a:lnTo>
                <a:lnTo>
                  <a:pt x="514722" y="644613"/>
                </a:lnTo>
                <a:lnTo>
                  <a:pt x="550799" y="606044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 txBox="1"/>
          <p:nvPr/>
        </p:nvSpPr>
        <p:spPr>
          <a:xfrm>
            <a:off x="3200400" y="5257800"/>
            <a:ext cx="2209800" cy="1066800"/>
          </a:xfrm>
          <a:prstGeom prst="rect">
            <a:avLst/>
          </a:prstGeom>
          <a:solidFill>
            <a:srgbClr val="93B6D2"/>
          </a:solidFill>
          <a:ln w="9525">
            <a:solidFill>
              <a:srgbClr val="000000"/>
            </a:solidFill>
          </a:ln>
        </p:spPr>
        <p:txBody>
          <a:bodyPr wrap="square" lIns="0" tIns="12509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85"/>
              </a:spcBef>
            </a:pPr>
            <a:r>
              <a:rPr dirty="0" sz="2000">
                <a:solidFill>
                  <a:srgbClr val="EBDDC3"/>
                </a:solidFill>
                <a:latin typeface="Times New Roman"/>
                <a:cs typeface="Times New Roman"/>
              </a:rPr>
              <a:t>IS</a:t>
            </a:r>
            <a:r>
              <a:rPr dirty="0" sz="2000" spc="-90">
                <a:solidFill>
                  <a:srgbClr val="EBDDC3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EBDDC3"/>
                </a:solidFill>
                <a:latin typeface="Times New Roman"/>
                <a:cs typeface="Times New Roman"/>
              </a:rPr>
              <a:t>change</a:t>
            </a:r>
            <a:endParaRPr sz="2000">
              <a:latin typeface="Times New Roman"/>
              <a:cs typeface="Times New Roman"/>
            </a:endParaRPr>
          </a:p>
          <a:p>
            <a:pPr algn="ctr" marL="113664" marR="158115">
              <a:lnSpc>
                <a:spcPct val="100000"/>
              </a:lnSpc>
              <a:spcBef>
                <a:spcPts val="15"/>
              </a:spcBef>
            </a:pPr>
            <a:r>
              <a:rPr dirty="0" sz="1600" spc="-5" b="1">
                <a:solidFill>
                  <a:srgbClr val="EBDDC3"/>
                </a:solidFill>
                <a:latin typeface="Times New Roman"/>
                <a:cs typeface="Times New Roman"/>
              </a:rPr>
              <a:t>(Handling change and  complexity </a:t>
            </a:r>
            <a:r>
              <a:rPr dirty="0" sz="1600" b="1">
                <a:solidFill>
                  <a:srgbClr val="EBDDC3"/>
                </a:solidFill>
                <a:latin typeface="Times New Roman"/>
                <a:cs typeface="Times New Roman"/>
              </a:rPr>
              <a:t>with</a:t>
            </a:r>
            <a:r>
              <a:rPr dirty="0" sz="1600" spc="-30" b="1">
                <a:solidFill>
                  <a:srgbClr val="EBDDC3"/>
                </a:solidFill>
                <a:latin typeface="Times New Roman"/>
                <a:cs typeface="Times New Roman"/>
              </a:rPr>
              <a:t> </a:t>
            </a:r>
            <a:r>
              <a:rPr dirty="0" sz="1600" spc="-5" b="1">
                <a:solidFill>
                  <a:srgbClr val="EBDDC3"/>
                </a:solidFill>
                <a:latin typeface="Times New Roman"/>
                <a:cs typeface="Times New Roman"/>
              </a:rPr>
              <a:t>IT)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038600" y="4648200"/>
            <a:ext cx="228600" cy="457200"/>
          </a:xfrm>
          <a:custGeom>
            <a:avLst/>
            <a:gdLst/>
            <a:ahLst/>
            <a:cxnLst/>
            <a:rect l="l" t="t" r="r" b="b"/>
            <a:pathLst>
              <a:path w="228600" h="457200">
                <a:moveTo>
                  <a:pt x="171450" y="114300"/>
                </a:moveTo>
                <a:lnTo>
                  <a:pt x="57150" y="114300"/>
                </a:lnTo>
                <a:lnTo>
                  <a:pt x="57150" y="457200"/>
                </a:lnTo>
                <a:lnTo>
                  <a:pt x="171450" y="457200"/>
                </a:lnTo>
                <a:lnTo>
                  <a:pt x="171450" y="114300"/>
                </a:lnTo>
                <a:close/>
              </a:path>
              <a:path w="228600" h="457200">
                <a:moveTo>
                  <a:pt x="114300" y="0"/>
                </a:moveTo>
                <a:lnTo>
                  <a:pt x="0" y="114300"/>
                </a:lnTo>
                <a:lnTo>
                  <a:pt x="228600" y="114300"/>
                </a:lnTo>
                <a:lnTo>
                  <a:pt x="114300" y="0"/>
                </a:lnTo>
                <a:close/>
              </a:path>
            </a:pathLst>
          </a:custGeom>
          <a:solidFill>
            <a:srgbClr val="008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4038600" y="4648200"/>
            <a:ext cx="228600" cy="457200"/>
          </a:xfrm>
          <a:custGeom>
            <a:avLst/>
            <a:gdLst/>
            <a:ahLst/>
            <a:cxnLst/>
            <a:rect l="l" t="t" r="r" b="b"/>
            <a:pathLst>
              <a:path w="228600" h="457200">
                <a:moveTo>
                  <a:pt x="57150" y="457200"/>
                </a:moveTo>
                <a:lnTo>
                  <a:pt x="57150" y="114300"/>
                </a:lnTo>
                <a:lnTo>
                  <a:pt x="0" y="114300"/>
                </a:lnTo>
                <a:lnTo>
                  <a:pt x="114300" y="0"/>
                </a:lnTo>
                <a:lnTo>
                  <a:pt x="228600" y="114300"/>
                </a:lnTo>
                <a:lnTo>
                  <a:pt x="171450" y="114300"/>
                </a:lnTo>
                <a:lnTo>
                  <a:pt x="171450" y="457200"/>
                </a:lnTo>
                <a:lnTo>
                  <a:pt x="57150" y="4572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4419600" y="4648200"/>
            <a:ext cx="228600" cy="457200"/>
          </a:xfrm>
          <a:custGeom>
            <a:avLst/>
            <a:gdLst/>
            <a:ahLst/>
            <a:cxnLst/>
            <a:rect l="l" t="t" r="r" b="b"/>
            <a:pathLst>
              <a:path w="228600" h="457200">
                <a:moveTo>
                  <a:pt x="228600" y="342900"/>
                </a:moveTo>
                <a:lnTo>
                  <a:pt x="0" y="342900"/>
                </a:lnTo>
                <a:lnTo>
                  <a:pt x="114300" y="457200"/>
                </a:lnTo>
                <a:lnTo>
                  <a:pt x="228600" y="342900"/>
                </a:lnTo>
                <a:close/>
              </a:path>
              <a:path w="228600" h="457200">
                <a:moveTo>
                  <a:pt x="171450" y="0"/>
                </a:moveTo>
                <a:lnTo>
                  <a:pt x="57150" y="0"/>
                </a:lnTo>
                <a:lnTo>
                  <a:pt x="57150" y="342900"/>
                </a:lnTo>
                <a:lnTo>
                  <a:pt x="171450" y="342900"/>
                </a:lnTo>
                <a:lnTo>
                  <a:pt x="171450" y="0"/>
                </a:lnTo>
                <a:close/>
              </a:path>
            </a:pathLst>
          </a:custGeom>
          <a:solidFill>
            <a:srgbClr val="008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4419600" y="4648200"/>
            <a:ext cx="228600" cy="457200"/>
          </a:xfrm>
          <a:custGeom>
            <a:avLst/>
            <a:gdLst/>
            <a:ahLst/>
            <a:cxnLst/>
            <a:rect l="l" t="t" r="r" b="b"/>
            <a:pathLst>
              <a:path w="228600" h="457200">
                <a:moveTo>
                  <a:pt x="171450" y="0"/>
                </a:moveTo>
                <a:lnTo>
                  <a:pt x="171450" y="342900"/>
                </a:lnTo>
                <a:lnTo>
                  <a:pt x="228600" y="342900"/>
                </a:lnTo>
                <a:lnTo>
                  <a:pt x="114300" y="457200"/>
                </a:lnTo>
                <a:lnTo>
                  <a:pt x="0" y="342900"/>
                </a:lnTo>
                <a:lnTo>
                  <a:pt x="57150" y="342900"/>
                </a:lnTo>
                <a:lnTo>
                  <a:pt x="57150" y="0"/>
                </a:lnTo>
                <a:lnTo>
                  <a:pt x="171450" y="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979929" y="2958083"/>
            <a:ext cx="238125" cy="702945"/>
          </a:xfrm>
          <a:custGeom>
            <a:avLst/>
            <a:gdLst/>
            <a:ahLst/>
            <a:cxnLst/>
            <a:rect l="l" t="t" r="r" b="b"/>
            <a:pathLst>
              <a:path w="238125" h="702945">
                <a:moveTo>
                  <a:pt x="0" y="0"/>
                </a:moveTo>
                <a:lnTo>
                  <a:pt x="93852" y="152780"/>
                </a:lnTo>
                <a:lnTo>
                  <a:pt x="74197" y="193294"/>
                </a:lnTo>
                <a:lnTo>
                  <a:pt x="59206" y="236086"/>
                </a:lnTo>
                <a:lnTo>
                  <a:pt x="48833" y="280763"/>
                </a:lnTo>
                <a:lnTo>
                  <a:pt x="43034" y="326930"/>
                </a:lnTo>
                <a:lnTo>
                  <a:pt x="41762" y="374195"/>
                </a:lnTo>
                <a:lnTo>
                  <a:pt x="44973" y="422163"/>
                </a:lnTo>
                <a:lnTo>
                  <a:pt x="52622" y="470441"/>
                </a:lnTo>
                <a:lnTo>
                  <a:pt x="64661" y="518635"/>
                </a:lnTo>
                <a:lnTo>
                  <a:pt x="81047" y="566350"/>
                </a:lnTo>
                <a:lnTo>
                  <a:pt x="101734" y="613194"/>
                </a:lnTo>
                <a:lnTo>
                  <a:pt x="126676" y="658772"/>
                </a:lnTo>
                <a:lnTo>
                  <a:pt x="155828" y="702690"/>
                </a:lnTo>
                <a:lnTo>
                  <a:pt x="133816" y="654638"/>
                </a:lnTo>
                <a:lnTo>
                  <a:pt x="116401" y="605771"/>
                </a:lnTo>
                <a:lnTo>
                  <a:pt x="103592" y="556496"/>
                </a:lnTo>
                <a:lnTo>
                  <a:pt x="95401" y="507218"/>
                </a:lnTo>
                <a:lnTo>
                  <a:pt x="91836" y="458342"/>
                </a:lnTo>
                <a:lnTo>
                  <a:pt x="92909" y="410275"/>
                </a:lnTo>
                <a:lnTo>
                  <a:pt x="98628" y="363420"/>
                </a:lnTo>
                <a:lnTo>
                  <a:pt x="109003" y="318183"/>
                </a:lnTo>
                <a:lnTo>
                  <a:pt x="124045" y="274971"/>
                </a:lnTo>
                <a:lnTo>
                  <a:pt x="143763" y="234187"/>
                </a:lnTo>
                <a:lnTo>
                  <a:pt x="237561" y="234187"/>
                </a:lnTo>
                <a:lnTo>
                  <a:pt x="237362" y="68579"/>
                </a:lnTo>
                <a:lnTo>
                  <a:pt x="0" y="0"/>
                </a:lnTo>
                <a:close/>
              </a:path>
              <a:path w="238125" h="702945">
                <a:moveTo>
                  <a:pt x="237561" y="234187"/>
                </a:moveTo>
                <a:lnTo>
                  <a:pt x="143763" y="234187"/>
                </a:lnTo>
                <a:lnTo>
                  <a:pt x="237744" y="386968"/>
                </a:lnTo>
                <a:lnTo>
                  <a:pt x="237561" y="234187"/>
                </a:lnTo>
                <a:close/>
              </a:path>
            </a:pathLst>
          </a:custGeom>
          <a:solidFill>
            <a:srgbClr val="6F440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2109216" y="3621023"/>
            <a:ext cx="654050" cy="344170"/>
          </a:xfrm>
          <a:custGeom>
            <a:avLst/>
            <a:gdLst/>
            <a:ahLst/>
            <a:cxnLst/>
            <a:rect l="l" t="t" r="r" b="b"/>
            <a:pathLst>
              <a:path w="654050" h="344170">
                <a:moveTo>
                  <a:pt x="0" y="0"/>
                </a:moveTo>
                <a:lnTo>
                  <a:pt x="49910" y="81406"/>
                </a:lnTo>
                <a:lnTo>
                  <a:pt x="80314" y="126370"/>
                </a:lnTo>
                <a:lnTo>
                  <a:pt x="113722" y="167499"/>
                </a:lnTo>
                <a:lnTo>
                  <a:pt x="149767" y="204664"/>
                </a:lnTo>
                <a:lnTo>
                  <a:pt x="188080" y="237734"/>
                </a:lnTo>
                <a:lnTo>
                  <a:pt x="228294" y="266582"/>
                </a:lnTo>
                <a:lnTo>
                  <a:pt x="270039" y="291076"/>
                </a:lnTo>
                <a:lnTo>
                  <a:pt x="312948" y="311088"/>
                </a:lnTo>
                <a:lnTo>
                  <a:pt x="356652" y="326488"/>
                </a:lnTo>
                <a:lnTo>
                  <a:pt x="400784" y="337146"/>
                </a:lnTo>
                <a:lnTo>
                  <a:pt x="444975" y="342932"/>
                </a:lnTo>
                <a:lnTo>
                  <a:pt x="488856" y="343718"/>
                </a:lnTo>
                <a:lnTo>
                  <a:pt x="532059" y="339373"/>
                </a:lnTo>
                <a:lnTo>
                  <a:pt x="574217" y="329768"/>
                </a:lnTo>
                <a:lnTo>
                  <a:pt x="614961" y="314773"/>
                </a:lnTo>
                <a:lnTo>
                  <a:pt x="653922" y="294258"/>
                </a:lnTo>
                <a:lnTo>
                  <a:pt x="634335" y="262311"/>
                </a:lnTo>
                <a:lnTo>
                  <a:pt x="438925" y="262311"/>
                </a:lnTo>
                <a:lnTo>
                  <a:pt x="395035" y="261525"/>
                </a:lnTo>
                <a:lnTo>
                  <a:pt x="350836" y="255739"/>
                </a:lnTo>
                <a:lnTo>
                  <a:pt x="306697" y="245081"/>
                </a:lnTo>
                <a:lnTo>
                  <a:pt x="262987" y="229681"/>
                </a:lnTo>
                <a:lnTo>
                  <a:pt x="220073" y="209669"/>
                </a:lnTo>
                <a:lnTo>
                  <a:pt x="178326" y="185175"/>
                </a:lnTo>
                <a:lnTo>
                  <a:pt x="138115" y="156327"/>
                </a:lnTo>
                <a:lnTo>
                  <a:pt x="99807" y="123257"/>
                </a:lnTo>
                <a:lnTo>
                  <a:pt x="63773" y="86092"/>
                </a:lnTo>
                <a:lnTo>
                  <a:pt x="30381" y="44963"/>
                </a:lnTo>
                <a:lnTo>
                  <a:pt x="0" y="0"/>
                </a:lnTo>
                <a:close/>
              </a:path>
              <a:path w="654050" h="344170">
                <a:moveTo>
                  <a:pt x="604011" y="212851"/>
                </a:moveTo>
                <a:lnTo>
                  <a:pt x="565048" y="233366"/>
                </a:lnTo>
                <a:lnTo>
                  <a:pt x="524300" y="248361"/>
                </a:lnTo>
                <a:lnTo>
                  <a:pt x="482136" y="257966"/>
                </a:lnTo>
                <a:lnTo>
                  <a:pt x="438925" y="262311"/>
                </a:lnTo>
                <a:lnTo>
                  <a:pt x="634335" y="262311"/>
                </a:lnTo>
                <a:lnTo>
                  <a:pt x="604011" y="212851"/>
                </a:lnTo>
                <a:close/>
              </a:path>
            </a:pathLst>
          </a:custGeom>
          <a:solidFill>
            <a:srgbClr val="5A370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979929" y="2958083"/>
            <a:ext cx="783590" cy="1007110"/>
          </a:xfrm>
          <a:custGeom>
            <a:avLst/>
            <a:gdLst/>
            <a:ahLst/>
            <a:cxnLst/>
            <a:rect l="l" t="t" r="r" b="b"/>
            <a:pathLst>
              <a:path w="783589" h="1007110">
                <a:moveTo>
                  <a:pt x="129286" y="662939"/>
                </a:moveTo>
                <a:lnTo>
                  <a:pt x="159667" y="707903"/>
                </a:lnTo>
                <a:lnTo>
                  <a:pt x="193059" y="749032"/>
                </a:lnTo>
                <a:lnTo>
                  <a:pt x="229093" y="786197"/>
                </a:lnTo>
                <a:lnTo>
                  <a:pt x="267401" y="819267"/>
                </a:lnTo>
                <a:lnTo>
                  <a:pt x="307612" y="848115"/>
                </a:lnTo>
                <a:lnTo>
                  <a:pt x="349359" y="872609"/>
                </a:lnTo>
                <a:lnTo>
                  <a:pt x="392273" y="892621"/>
                </a:lnTo>
                <a:lnTo>
                  <a:pt x="435983" y="908021"/>
                </a:lnTo>
                <a:lnTo>
                  <a:pt x="480122" y="918679"/>
                </a:lnTo>
                <a:lnTo>
                  <a:pt x="524321" y="924465"/>
                </a:lnTo>
                <a:lnTo>
                  <a:pt x="568211" y="925251"/>
                </a:lnTo>
                <a:lnTo>
                  <a:pt x="611422" y="920906"/>
                </a:lnTo>
                <a:lnTo>
                  <a:pt x="653586" y="911301"/>
                </a:lnTo>
                <a:lnTo>
                  <a:pt x="694334" y="896306"/>
                </a:lnTo>
                <a:lnTo>
                  <a:pt x="733297" y="875791"/>
                </a:lnTo>
                <a:lnTo>
                  <a:pt x="783208" y="957198"/>
                </a:lnTo>
                <a:lnTo>
                  <a:pt x="744247" y="977713"/>
                </a:lnTo>
                <a:lnTo>
                  <a:pt x="703503" y="992708"/>
                </a:lnTo>
                <a:lnTo>
                  <a:pt x="661345" y="1002313"/>
                </a:lnTo>
                <a:lnTo>
                  <a:pt x="618142" y="1006658"/>
                </a:lnTo>
                <a:lnTo>
                  <a:pt x="574261" y="1005872"/>
                </a:lnTo>
                <a:lnTo>
                  <a:pt x="530070" y="1000086"/>
                </a:lnTo>
                <a:lnTo>
                  <a:pt x="485938" y="989428"/>
                </a:lnTo>
                <a:lnTo>
                  <a:pt x="442234" y="974028"/>
                </a:lnTo>
                <a:lnTo>
                  <a:pt x="399325" y="954016"/>
                </a:lnTo>
                <a:lnTo>
                  <a:pt x="357580" y="929522"/>
                </a:lnTo>
                <a:lnTo>
                  <a:pt x="317366" y="900674"/>
                </a:lnTo>
                <a:lnTo>
                  <a:pt x="279053" y="867604"/>
                </a:lnTo>
                <a:lnTo>
                  <a:pt x="243008" y="830439"/>
                </a:lnTo>
                <a:lnTo>
                  <a:pt x="209600" y="789310"/>
                </a:lnTo>
                <a:lnTo>
                  <a:pt x="179196" y="744346"/>
                </a:lnTo>
                <a:lnTo>
                  <a:pt x="129286" y="662939"/>
                </a:lnTo>
                <a:lnTo>
                  <a:pt x="103568" y="616779"/>
                </a:lnTo>
                <a:lnTo>
                  <a:pt x="82267" y="569380"/>
                </a:lnTo>
                <a:lnTo>
                  <a:pt x="65411" y="521140"/>
                </a:lnTo>
                <a:lnTo>
                  <a:pt x="53026" y="472458"/>
                </a:lnTo>
                <a:lnTo>
                  <a:pt x="45141" y="423732"/>
                </a:lnTo>
                <a:lnTo>
                  <a:pt x="41782" y="375362"/>
                </a:lnTo>
                <a:lnTo>
                  <a:pt x="42978" y="327745"/>
                </a:lnTo>
                <a:lnTo>
                  <a:pt x="48755" y="281280"/>
                </a:lnTo>
                <a:lnTo>
                  <a:pt x="59142" y="236365"/>
                </a:lnTo>
                <a:lnTo>
                  <a:pt x="74165" y="193399"/>
                </a:lnTo>
                <a:lnTo>
                  <a:pt x="93852" y="152780"/>
                </a:lnTo>
                <a:lnTo>
                  <a:pt x="0" y="0"/>
                </a:lnTo>
                <a:lnTo>
                  <a:pt x="237362" y="68579"/>
                </a:lnTo>
                <a:lnTo>
                  <a:pt x="237744" y="386968"/>
                </a:lnTo>
                <a:lnTo>
                  <a:pt x="143763" y="234187"/>
                </a:lnTo>
                <a:lnTo>
                  <a:pt x="124045" y="274971"/>
                </a:lnTo>
                <a:lnTo>
                  <a:pt x="109003" y="318183"/>
                </a:lnTo>
                <a:lnTo>
                  <a:pt x="98628" y="363420"/>
                </a:lnTo>
                <a:lnTo>
                  <a:pt x="92909" y="410275"/>
                </a:lnTo>
                <a:lnTo>
                  <a:pt x="91836" y="458342"/>
                </a:lnTo>
                <a:lnTo>
                  <a:pt x="95401" y="507218"/>
                </a:lnTo>
                <a:lnTo>
                  <a:pt x="103592" y="556496"/>
                </a:lnTo>
                <a:lnTo>
                  <a:pt x="116401" y="605771"/>
                </a:lnTo>
                <a:lnTo>
                  <a:pt x="133816" y="654638"/>
                </a:lnTo>
                <a:lnTo>
                  <a:pt x="155828" y="70269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5642228" y="5386120"/>
            <a:ext cx="2180590" cy="7429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dirty="0" sz="2400" spc="-5">
                <a:solidFill>
                  <a:srgbClr val="F7B615"/>
                </a:solidFill>
                <a:latin typeface="Times New Roman"/>
                <a:cs typeface="Times New Roman"/>
              </a:rPr>
              <a:t>IS </a:t>
            </a:r>
            <a:r>
              <a:rPr dirty="0" sz="2400">
                <a:solidFill>
                  <a:srgbClr val="F7B615"/>
                </a:solidFill>
                <a:latin typeface="Times New Roman"/>
                <a:cs typeface="Times New Roman"/>
              </a:rPr>
              <a:t>architecture ?  </a:t>
            </a:r>
            <a:r>
              <a:rPr dirty="0" sz="2400" spc="-5">
                <a:solidFill>
                  <a:srgbClr val="F7B615"/>
                </a:solidFill>
                <a:latin typeface="Times New Roman"/>
                <a:cs typeface="Times New Roman"/>
              </a:rPr>
              <a:t>(characteristics</a:t>
            </a:r>
            <a:r>
              <a:rPr dirty="0" sz="2400" spc="-70">
                <a:solidFill>
                  <a:srgbClr val="F7B615"/>
                </a:solidFill>
                <a:latin typeface="Times New Roman"/>
                <a:cs typeface="Times New Roman"/>
              </a:rPr>
              <a:t> </a:t>
            </a:r>
            <a:r>
              <a:rPr dirty="0" sz="2400" spc="5">
                <a:solidFill>
                  <a:srgbClr val="F7B615"/>
                </a:solidFill>
                <a:latin typeface="Times New Roman"/>
                <a:cs typeface="Times New Roman"/>
              </a:rPr>
              <a:t>?)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1828800" y="1676400"/>
            <a:ext cx="2057400" cy="990600"/>
          </a:xfrm>
          <a:custGeom>
            <a:avLst/>
            <a:gdLst/>
            <a:ahLst/>
            <a:cxnLst/>
            <a:rect l="l" t="t" r="r" b="b"/>
            <a:pathLst>
              <a:path w="2057400" h="990600">
                <a:moveTo>
                  <a:pt x="1028700" y="0"/>
                </a:moveTo>
                <a:lnTo>
                  <a:pt x="0" y="378333"/>
                </a:lnTo>
                <a:lnTo>
                  <a:pt x="392938" y="990600"/>
                </a:lnTo>
                <a:lnTo>
                  <a:pt x="1664462" y="990600"/>
                </a:lnTo>
                <a:lnTo>
                  <a:pt x="2057400" y="378333"/>
                </a:lnTo>
                <a:lnTo>
                  <a:pt x="1028700" y="0"/>
                </a:lnTo>
                <a:close/>
              </a:path>
            </a:pathLst>
          </a:custGeom>
          <a:solidFill>
            <a:srgbClr val="93B6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1828800" y="1676400"/>
            <a:ext cx="2057400" cy="990600"/>
          </a:xfrm>
          <a:custGeom>
            <a:avLst/>
            <a:gdLst/>
            <a:ahLst/>
            <a:cxnLst/>
            <a:rect l="l" t="t" r="r" b="b"/>
            <a:pathLst>
              <a:path w="2057400" h="990600">
                <a:moveTo>
                  <a:pt x="0" y="378333"/>
                </a:moveTo>
                <a:lnTo>
                  <a:pt x="1028700" y="0"/>
                </a:lnTo>
                <a:lnTo>
                  <a:pt x="2057400" y="378333"/>
                </a:lnTo>
                <a:lnTo>
                  <a:pt x="1664462" y="990600"/>
                </a:lnTo>
                <a:lnTo>
                  <a:pt x="392938" y="990600"/>
                </a:lnTo>
                <a:lnTo>
                  <a:pt x="0" y="378333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 txBox="1"/>
          <p:nvPr/>
        </p:nvSpPr>
        <p:spPr>
          <a:xfrm>
            <a:off x="2142870" y="1967453"/>
            <a:ext cx="1372870" cy="609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0650" marR="5080" indent="-108585">
              <a:lnSpc>
                <a:spcPct val="108900"/>
              </a:lnSpc>
            </a:pPr>
            <a:r>
              <a:rPr dirty="0" sz="1800" spc="-5" b="1">
                <a:solidFill>
                  <a:srgbClr val="EBDDC3"/>
                </a:solidFill>
                <a:latin typeface="Times New Roman"/>
                <a:cs typeface="Times New Roman"/>
              </a:rPr>
              <a:t>New</a:t>
            </a:r>
            <a:r>
              <a:rPr dirty="0" sz="1800" spc="-55" b="1">
                <a:solidFill>
                  <a:srgbClr val="EBDDC3"/>
                </a:solidFill>
                <a:latin typeface="Times New Roman"/>
                <a:cs typeface="Times New Roman"/>
              </a:rPr>
              <a:t> </a:t>
            </a:r>
            <a:r>
              <a:rPr dirty="0" sz="1800" spc="-10" b="1">
                <a:solidFill>
                  <a:srgbClr val="EBDDC3"/>
                </a:solidFill>
                <a:latin typeface="Times New Roman"/>
                <a:cs typeface="Times New Roman"/>
              </a:rPr>
              <a:t>products  </a:t>
            </a:r>
            <a:r>
              <a:rPr dirty="0" sz="1800" spc="-5" b="1">
                <a:solidFill>
                  <a:srgbClr val="EBDDC3"/>
                </a:solidFill>
                <a:latin typeface="Times New Roman"/>
                <a:cs typeface="Times New Roman"/>
              </a:rPr>
              <a:t>and</a:t>
            </a:r>
            <a:r>
              <a:rPr dirty="0" sz="1800" spc="-95" b="1">
                <a:solidFill>
                  <a:srgbClr val="EBDDC3"/>
                </a:solidFill>
                <a:latin typeface="Times New Roman"/>
                <a:cs typeface="Times New Roman"/>
              </a:rPr>
              <a:t> </a:t>
            </a:r>
            <a:r>
              <a:rPr dirty="0" sz="1800" b="1">
                <a:solidFill>
                  <a:srgbClr val="EBDDC3"/>
                </a:solidFill>
                <a:latin typeface="Times New Roman"/>
                <a:cs typeface="Times New Roman"/>
              </a:rPr>
              <a:t>services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92075">
              <a:lnSpc>
                <a:spcPct val="100000"/>
              </a:lnSpc>
            </a:pPr>
            <a:r>
              <a:rPr dirty="0" sz="4400" spc="-20"/>
              <a:t>Keuntungan</a:t>
            </a:r>
            <a:r>
              <a:rPr dirty="0" sz="4400" spc="-95"/>
              <a:t> </a:t>
            </a:r>
            <a:r>
              <a:rPr dirty="0" sz="4400" spc="-5"/>
              <a:t>ERP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91692" y="1561846"/>
            <a:ext cx="7871459" cy="42265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32740" indent="-320040">
              <a:lnSpc>
                <a:spcPct val="100000"/>
              </a:lnSpc>
              <a:buClr>
                <a:srgbClr val="DD8046"/>
              </a:buClr>
              <a:buSzPct val="60000"/>
              <a:buFont typeface="Wingdings"/>
              <a:buChar char=""/>
              <a:tabLst>
                <a:tab pos="332105" algn="l"/>
                <a:tab pos="332740" algn="l"/>
              </a:tabLst>
            </a:pPr>
            <a:r>
              <a:rPr dirty="0" sz="2500" spc="-15">
                <a:latin typeface="Cambria"/>
                <a:cs typeface="Cambria"/>
              </a:rPr>
              <a:t>Reliable </a:t>
            </a:r>
            <a:r>
              <a:rPr dirty="0" sz="2500" spc="-10">
                <a:latin typeface="Cambria"/>
                <a:cs typeface="Cambria"/>
              </a:rPr>
              <a:t>information</a:t>
            </a:r>
            <a:r>
              <a:rPr dirty="0" sz="2500" spc="70">
                <a:latin typeface="Cambria"/>
                <a:cs typeface="Cambria"/>
              </a:rPr>
              <a:t> </a:t>
            </a:r>
            <a:r>
              <a:rPr dirty="0" sz="2500" spc="-5">
                <a:latin typeface="Cambria"/>
                <a:cs typeface="Cambria"/>
              </a:rPr>
              <a:t>access</a:t>
            </a:r>
            <a:endParaRPr sz="2500">
              <a:latin typeface="Cambria"/>
              <a:cs typeface="Cambria"/>
            </a:endParaRPr>
          </a:p>
          <a:p>
            <a:pPr lvl="1" marL="652145" marR="669925" indent="-273685">
              <a:lnSpc>
                <a:spcPts val="2110"/>
              </a:lnSpc>
              <a:spcBef>
                <a:spcPts val="585"/>
              </a:spcBef>
              <a:buClr>
                <a:srgbClr val="93B6D2"/>
              </a:buClr>
              <a:buSzPct val="68181"/>
              <a:buFont typeface="Wingdings 2"/>
              <a:buChar char=""/>
              <a:tabLst>
                <a:tab pos="652780" algn="l"/>
              </a:tabLst>
            </a:pPr>
            <a:r>
              <a:rPr dirty="0" sz="2200" spc="-5">
                <a:latin typeface="Cambria"/>
                <a:cs typeface="Cambria"/>
              </a:rPr>
              <a:t>Common DBMS, consisted </a:t>
            </a:r>
            <a:r>
              <a:rPr dirty="0" sz="2200" spc="-10">
                <a:latin typeface="Cambria"/>
                <a:cs typeface="Cambria"/>
              </a:rPr>
              <a:t>and </a:t>
            </a:r>
            <a:r>
              <a:rPr dirty="0" sz="2200" spc="-15">
                <a:latin typeface="Cambria"/>
                <a:cs typeface="Cambria"/>
              </a:rPr>
              <a:t>accurate </a:t>
            </a:r>
            <a:r>
              <a:rPr dirty="0" sz="2200" spc="-5">
                <a:latin typeface="Cambria"/>
                <a:cs typeface="Cambria"/>
              </a:rPr>
              <a:t>data, </a:t>
            </a:r>
            <a:r>
              <a:rPr dirty="0" sz="2200" spc="-20">
                <a:latin typeface="Cambria"/>
                <a:cs typeface="Cambria"/>
              </a:rPr>
              <a:t>improved  </a:t>
            </a:r>
            <a:r>
              <a:rPr dirty="0" sz="2200" spc="-10">
                <a:latin typeface="Cambria"/>
                <a:cs typeface="Cambria"/>
              </a:rPr>
              <a:t>report</a:t>
            </a:r>
            <a:endParaRPr sz="2200">
              <a:latin typeface="Cambria"/>
              <a:cs typeface="Cambria"/>
            </a:endParaRPr>
          </a:p>
          <a:p>
            <a:pPr marL="332740" indent="-320040">
              <a:lnSpc>
                <a:spcPct val="100000"/>
              </a:lnSpc>
              <a:spcBef>
                <a:spcPts val="110"/>
              </a:spcBef>
              <a:buClr>
                <a:srgbClr val="DD8046"/>
              </a:buClr>
              <a:buSzPct val="60000"/>
              <a:buFont typeface="Wingdings"/>
              <a:buChar char=""/>
              <a:tabLst>
                <a:tab pos="332105" algn="l"/>
                <a:tab pos="332740" algn="l"/>
              </a:tabLst>
            </a:pPr>
            <a:r>
              <a:rPr dirty="0" sz="2500" spc="-15">
                <a:latin typeface="Cambria"/>
                <a:cs typeface="Cambria"/>
              </a:rPr>
              <a:t>Delivery </a:t>
            </a:r>
            <a:r>
              <a:rPr dirty="0" sz="2500" spc="-10">
                <a:latin typeface="Cambria"/>
                <a:cs typeface="Cambria"/>
              </a:rPr>
              <a:t>and </a:t>
            </a:r>
            <a:r>
              <a:rPr dirty="0" sz="2500" spc="-15">
                <a:latin typeface="Cambria"/>
                <a:cs typeface="Cambria"/>
              </a:rPr>
              <a:t>cycle </a:t>
            </a:r>
            <a:r>
              <a:rPr dirty="0" sz="2500" spc="-10">
                <a:latin typeface="Cambria"/>
                <a:cs typeface="Cambria"/>
              </a:rPr>
              <a:t>time</a:t>
            </a:r>
            <a:r>
              <a:rPr dirty="0" sz="2500" spc="80">
                <a:latin typeface="Cambria"/>
                <a:cs typeface="Cambria"/>
              </a:rPr>
              <a:t> </a:t>
            </a:r>
            <a:r>
              <a:rPr dirty="0" sz="2500" spc="-15">
                <a:latin typeface="Cambria"/>
                <a:cs typeface="Cambria"/>
              </a:rPr>
              <a:t>reduction</a:t>
            </a:r>
            <a:endParaRPr sz="2500">
              <a:latin typeface="Cambria"/>
              <a:cs typeface="Cambria"/>
            </a:endParaRPr>
          </a:p>
          <a:p>
            <a:pPr lvl="1" marL="652145" indent="-273685">
              <a:lnSpc>
                <a:spcPct val="100000"/>
              </a:lnSpc>
              <a:spcBef>
                <a:spcPts val="80"/>
              </a:spcBef>
              <a:buClr>
                <a:srgbClr val="93B6D2"/>
              </a:buClr>
              <a:buSzPct val="68181"/>
              <a:buFont typeface="Wingdings 2"/>
              <a:buChar char=""/>
              <a:tabLst>
                <a:tab pos="652780" algn="l"/>
              </a:tabLst>
            </a:pPr>
            <a:r>
              <a:rPr dirty="0" sz="2200" spc="-10">
                <a:latin typeface="Cambria"/>
                <a:cs typeface="Cambria"/>
              </a:rPr>
              <a:t>Minimizes retrieving and reporting</a:t>
            </a:r>
            <a:r>
              <a:rPr dirty="0" sz="2200" spc="165">
                <a:latin typeface="Cambria"/>
                <a:cs typeface="Cambria"/>
              </a:rPr>
              <a:t> </a:t>
            </a:r>
            <a:r>
              <a:rPr dirty="0" sz="2200" spc="-20">
                <a:latin typeface="Cambria"/>
                <a:cs typeface="Cambria"/>
              </a:rPr>
              <a:t>delays</a:t>
            </a:r>
            <a:endParaRPr sz="2200">
              <a:latin typeface="Cambria"/>
              <a:cs typeface="Cambria"/>
            </a:endParaRPr>
          </a:p>
          <a:p>
            <a:pPr marL="332740" indent="-320040">
              <a:lnSpc>
                <a:spcPct val="100000"/>
              </a:lnSpc>
              <a:spcBef>
                <a:spcPts val="85"/>
              </a:spcBef>
              <a:buClr>
                <a:srgbClr val="DD8046"/>
              </a:buClr>
              <a:buSzPct val="60000"/>
              <a:buFont typeface="Wingdings"/>
              <a:buChar char=""/>
              <a:tabLst>
                <a:tab pos="332105" algn="l"/>
                <a:tab pos="332740" algn="l"/>
              </a:tabLst>
            </a:pPr>
            <a:r>
              <a:rPr dirty="0" sz="2500" spc="-10">
                <a:latin typeface="Cambria"/>
                <a:cs typeface="Cambria"/>
              </a:rPr>
              <a:t>Cost</a:t>
            </a:r>
            <a:r>
              <a:rPr dirty="0" sz="2500" spc="-35">
                <a:latin typeface="Cambria"/>
                <a:cs typeface="Cambria"/>
              </a:rPr>
              <a:t> </a:t>
            </a:r>
            <a:r>
              <a:rPr dirty="0" sz="2500" spc="-15">
                <a:latin typeface="Cambria"/>
                <a:cs typeface="Cambria"/>
              </a:rPr>
              <a:t>reduction</a:t>
            </a:r>
            <a:endParaRPr sz="2500">
              <a:latin typeface="Cambria"/>
              <a:cs typeface="Cambria"/>
            </a:endParaRPr>
          </a:p>
          <a:p>
            <a:pPr lvl="1" marL="652145" indent="-273685">
              <a:lnSpc>
                <a:spcPts val="2375"/>
              </a:lnSpc>
              <a:spcBef>
                <a:spcPts val="85"/>
              </a:spcBef>
              <a:buClr>
                <a:srgbClr val="93B6D2"/>
              </a:buClr>
              <a:buSzPct val="68181"/>
              <a:buFont typeface="Wingdings 2"/>
              <a:buChar char=""/>
              <a:tabLst>
                <a:tab pos="652780" algn="l"/>
              </a:tabLst>
            </a:pPr>
            <a:r>
              <a:rPr dirty="0" sz="2200" spc="-5">
                <a:latin typeface="Cambria"/>
                <a:cs typeface="Cambria"/>
              </a:rPr>
              <a:t>Time </a:t>
            </a:r>
            <a:r>
              <a:rPr dirty="0" sz="2200" spc="-10">
                <a:latin typeface="Cambria"/>
                <a:cs typeface="Cambria"/>
              </a:rPr>
              <a:t>savings, </a:t>
            </a:r>
            <a:r>
              <a:rPr dirty="0" sz="2200" spc="-25">
                <a:latin typeface="Cambria"/>
                <a:cs typeface="Cambria"/>
              </a:rPr>
              <a:t>improve </a:t>
            </a:r>
            <a:r>
              <a:rPr dirty="0" sz="2200" spc="-10">
                <a:latin typeface="Cambria"/>
                <a:cs typeface="Cambria"/>
              </a:rPr>
              <a:t>control </a:t>
            </a:r>
            <a:r>
              <a:rPr dirty="0" sz="2200" spc="-25">
                <a:latin typeface="Cambria"/>
                <a:cs typeface="Cambria"/>
              </a:rPr>
              <a:t>by </a:t>
            </a:r>
            <a:r>
              <a:rPr dirty="0" sz="2200" spc="-5">
                <a:latin typeface="Cambria"/>
                <a:cs typeface="Cambria"/>
              </a:rPr>
              <a:t>enterprise wide </a:t>
            </a:r>
            <a:r>
              <a:rPr dirty="0" sz="2200" spc="-15">
                <a:latin typeface="Cambria"/>
                <a:cs typeface="Cambria"/>
              </a:rPr>
              <a:t>analysis</a:t>
            </a:r>
            <a:r>
              <a:rPr dirty="0" sz="2200" spc="245">
                <a:latin typeface="Cambria"/>
                <a:cs typeface="Cambria"/>
              </a:rPr>
              <a:t> </a:t>
            </a:r>
            <a:r>
              <a:rPr dirty="0" sz="2200" spc="-5">
                <a:latin typeface="Cambria"/>
                <a:cs typeface="Cambria"/>
              </a:rPr>
              <a:t>of</a:t>
            </a:r>
            <a:endParaRPr sz="2200">
              <a:latin typeface="Cambria"/>
              <a:cs typeface="Cambria"/>
            </a:endParaRPr>
          </a:p>
          <a:p>
            <a:pPr marL="652145">
              <a:lnSpc>
                <a:spcPts val="2375"/>
              </a:lnSpc>
            </a:pPr>
            <a:r>
              <a:rPr dirty="0" sz="2200" spc="-15">
                <a:latin typeface="Cambria"/>
                <a:cs typeface="Cambria"/>
              </a:rPr>
              <a:t>organixational</a:t>
            </a:r>
            <a:r>
              <a:rPr dirty="0" sz="2200" spc="35">
                <a:latin typeface="Cambria"/>
                <a:cs typeface="Cambria"/>
              </a:rPr>
              <a:t> </a:t>
            </a:r>
            <a:r>
              <a:rPr dirty="0" sz="2200" spc="-5">
                <a:latin typeface="Cambria"/>
                <a:cs typeface="Cambria"/>
              </a:rPr>
              <a:t>decisions</a:t>
            </a:r>
            <a:endParaRPr sz="2200">
              <a:latin typeface="Cambria"/>
              <a:cs typeface="Cambria"/>
            </a:endParaRPr>
          </a:p>
          <a:p>
            <a:pPr marL="332740" indent="-320040">
              <a:lnSpc>
                <a:spcPct val="100000"/>
              </a:lnSpc>
              <a:spcBef>
                <a:spcPts val="95"/>
              </a:spcBef>
              <a:buClr>
                <a:srgbClr val="DD8046"/>
              </a:buClr>
              <a:buSzPct val="60000"/>
              <a:buFont typeface="Wingdings"/>
              <a:buChar char=""/>
              <a:tabLst>
                <a:tab pos="332105" algn="l"/>
                <a:tab pos="332740" algn="l"/>
              </a:tabLst>
            </a:pPr>
            <a:r>
              <a:rPr dirty="0" sz="2500" spc="-10">
                <a:latin typeface="Cambria"/>
                <a:cs typeface="Cambria"/>
              </a:rPr>
              <a:t>Global</a:t>
            </a:r>
            <a:r>
              <a:rPr dirty="0" sz="2500" spc="-65">
                <a:latin typeface="Cambria"/>
                <a:cs typeface="Cambria"/>
              </a:rPr>
              <a:t> </a:t>
            </a:r>
            <a:r>
              <a:rPr dirty="0" sz="2500" spc="-10">
                <a:latin typeface="Cambria"/>
                <a:cs typeface="Cambria"/>
              </a:rPr>
              <a:t>outreach</a:t>
            </a:r>
            <a:endParaRPr sz="2500">
              <a:latin typeface="Cambria"/>
              <a:cs typeface="Cambria"/>
            </a:endParaRPr>
          </a:p>
          <a:p>
            <a:pPr lvl="1" marL="652145" indent="-273685">
              <a:lnSpc>
                <a:spcPct val="100000"/>
              </a:lnSpc>
              <a:spcBef>
                <a:spcPts val="70"/>
              </a:spcBef>
              <a:buClr>
                <a:srgbClr val="93B6D2"/>
              </a:buClr>
              <a:buSzPct val="68181"/>
              <a:buFont typeface="Wingdings 2"/>
              <a:buChar char=""/>
              <a:tabLst>
                <a:tab pos="652780" algn="l"/>
              </a:tabLst>
            </a:pPr>
            <a:r>
              <a:rPr dirty="0" sz="2200" spc="-10">
                <a:latin typeface="Cambria"/>
                <a:cs typeface="Cambria"/>
              </a:rPr>
              <a:t>Extended modules </a:t>
            </a:r>
            <a:r>
              <a:rPr dirty="0" sz="2200" spc="-5">
                <a:latin typeface="Cambria"/>
                <a:cs typeface="Cambria"/>
              </a:rPr>
              <a:t>such as CRM </a:t>
            </a:r>
            <a:r>
              <a:rPr dirty="0" sz="2200" spc="-10">
                <a:latin typeface="Cambria"/>
                <a:cs typeface="Cambria"/>
              </a:rPr>
              <a:t>and</a:t>
            </a:r>
            <a:r>
              <a:rPr dirty="0" sz="2200" spc="100">
                <a:latin typeface="Cambria"/>
                <a:cs typeface="Cambria"/>
              </a:rPr>
              <a:t> </a:t>
            </a:r>
            <a:r>
              <a:rPr dirty="0" sz="2200" spc="-10">
                <a:latin typeface="Cambria"/>
                <a:cs typeface="Cambria"/>
              </a:rPr>
              <a:t>SCM</a:t>
            </a:r>
            <a:endParaRPr sz="2200">
              <a:latin typeface="Cambria"/>
              <a:cs typeface="Cambria"/>
            </a:endParaRPr>
          </a:p>
          <a:p>
            <a:pPr marL="332740" indent="-320040">
              <a:lnSpc>
                <a:spcPct val="100000"/>
              </a:lnSpc>
              <a:spcBef>
                <a:spcPts val="95"/>
              </a:spcBef>
              <a:buClr>
                <a:srgbClr val="DD8046"/>
              </a:buClr>
              <a:buSzPct val="60000"/>
              <a:buFont typeface="Wingdings"/>
              <a:buChar char=""/>
              <a:tabLst>
                <a:tab pos="332105" algn="l"/>
                <a:tab pos="332740" algn="l"/>
              </a:tabLst>
            </a:pPr>
            <a:r>
              <a:rPr dirty="0" sz="2500" spc="-10">
                <a:latin typeface="Cambria"/>
                <a:cs typeface="Cambria"/>
              </a:rPr>
              <a:t>E-commerce and</a:t>
            </a:r>
            <a:r>
              <a:rPr dirty="0" sz="2500" spc="15">
                <a:latin typeface="Cambria"/>
                <a:cs typeface="Cambria"/>
              </a:rPr>
              <a:t> </a:t>
            </a:r>
            <a:r>
              <a:rPr dirty="0" sz="2500" spc="-10">
                <a:latin typeface="Cambria"/>
                <a:cs typeface="Cambria"/>
              </a:rPr>
              <a:t>e-business</a:t>
            </a:r>
            <a:endParaRPr sz="2500">
              <a:latin typeface="Cambria"/>
              <a:cs typeface="Cambria"/>
            </a:endParaRPr>
          </a:p>
          <a:p>
            <a:pPr lvl="1" marL="652145" indent="-273685">
              <a:lnSpc>
                <a:spcPct val="100000"/>
              </a:lnSpc>
              <a:spcBef>
                <a:spcPts val="85"/>
              </a:spcBef>
              <a:buClr>
                <a:srgbClr val="93B6D2"/>
              </a:buClr>
              <a:buSzPct val="68181"/>
              <a:buFont typeface="Wingdings 2"/>
              <a:buChar char=""/>
              <a:tabLst>
                <a:tab pos="652780" algn="l"/>
              </a:tabLst>
            </a:pPr>
            <a:r>
              <a:rPr dirty="0" sz="2200" spc="-10">
                <a:latin typeface="Cambria"/>
                <a:cs typeface="Cambria"/>
              </a:rPr>
              <a:t>Internet commerce, </a:t>
            </a:r>
            <a:r>
              <a:rPr dirty="0" sz="2200" spc="-15">
                <a:latin typeface="Cambria"/>
                <a:cs typeface="Cambria"/>
              </a:rPr>
              <a:t>collaborative</a:t>
            </a:r>
            <a:r>
              <a:rPr dirty="0" sz="2200" spc="85">
                <a:latin typeface="Cambria"/>
                <a:cs typeface="Cambria"/>
              </a:rPr>
              <a:t> </a:t>
            </a:r>
            <a:r>
              <a:rPr dirty="0" sz="2200" spc="-10">
                <a:latin typeface="Cambria"/>
                <a:cs typeface="Cambria"/>
              </a:rPr>
              <a:t>culture</a:t>
            </a:r>
            <a:endParaRPr sz="22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92075">
              <a:lnSpc>
                <a:spcPct val="100000"/>
              </a:lnSpc>
            </a:pPr>
            <a:r>
              <a:rPr dirty="0" sz="4400" spc="-10"/>
              <a:t>Aplikasi </a:t>
            </a:r>
            <a:r>
              <a:rPr dirty="0" sz="4400"/>
              <a:t>ERP -</a:t>
            </a:r>
            <a:r>
              <a:rPr dirty="0" sz="4400" spc="-35"/>
              <a:t> </a:t>
            </a:r>
            <a:r>
              <a:rPr dirty="0" sz="4400" spc="-10"/>
              <a:t>Compiere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91692" y="1636014"/>
            <a:ext cx="5970905" cy="38188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32740" indent="-320040">
              <a:lnSpc>
                <a:spcPct val="100000"/>
              </a:lnSpc>
              <a:buClr>
                <a:srgbClr val="DD8046"/>
              </a:buClr>
              <a:buSzPct val="60344"/>
              <a:buFont typeface="Wingdings"/>
              <a:buChar char=""/>
              <a:tabLst>
                <a:tab pos="332740" algn="l"/>
              </a:tabLst>
            </a:pPr>
            <a:r>
              <a:rPr dirty="0" sz="2900" spc="-5">
                <a:latin typeface="Cambria"/>
                <a:cs typeface="Cambria"/>
              </a:rPr>
              <a:t>Open </a:t>
            </a:r>
            <a:r>
              <a:rPr dirty="0" sz="2900" spc="-10">
                <a:latin typeface="Cambria"/>
                <a:cs typeface="Cambria"/>
              </a:rPr>
              <a:t>source</a:t>
            </a:r>
            <a:r>
              <a:rPr dirty="0" sz="2900" spc="-85">
                <a:latin typeface="Cambria"/>
                <a:cs typeface="Cambria"/>
              </a:rPr>
              <a:t> </a:t>
            </a:r>
            <a:r>
              <a:rPr dirty="0" sz="2900" spc="-5">
                <a:latin typeface="Cambria"/>
                <a:cs typeface="Cambria"/>
              </a:rPr>
              <a:t>ERP</a:t>
            </a:r>
            <a:endParaRPr sz="2900">
              <a:latin typeface="Cambria"/>
              <a:cs typeface="Cambria"/>
            </a:endParaRPr>
          </a:p>
          <a:p>
            <a:pPr marL="332740" indent="-320040">
              <a:lnSpc>
                <a:spcPct val="100000"/>
              </a:lnSpc>
              <a:spcBef>
                <a:spcPts val="695"/>
              </a:spcBef>
              <a:buClr>
                <a:srgbClr val="DD8046"/>
              </a:buClr>
              <a:buSzPct val="58620"/>
              <a:buFont typeface="Wingdings"/>
              <a:buChar char=""/>
              <a:tabLst>
                <a:tab pos="332740" algn="l"/>
              </a:tabLst>
            </a:pPr>
            <a:r>
              <a:rPr dirty="0" sz="2900" spc="-5">
                <a:latin typeface="Cambria"/>
                <a:cs typeface="Cambria"/>
              </a:rPr>
              <a:t>Digunakan </a:t>
            </a:r>
            <a:r>
              <a:rPr dirty="0" sz="2900">
                <a:latin typeface="Cambria"/>
                <a:cs typeface="Cambria"/>
              </a:rPr>
              <a:t>oleh UKM </a:t>
            </a:r>
            <a:r>
              <a:rPr dirty="0" sz="2900" spc="-5">
                <a:latin typeface="Cambria"/>
                <a:cs typeface="Cambria"/>
              </a:rPr>
              <a:t>dengan</a:t>
            </a:r>
            <a:r>
              <a:rPr dirty="0" sz="2900" spc="-145">
                <a:latin typeface="Cambria"/>
                <a:cs typeface="Cambria"/>
              </a:rPr>
              <a:t> </a:t>
            </a:r>
            <a:r>
              <a:rPr dirty="0" sz="2900">
                <a:latin typeface="Cambria"/>
                <a:cs typeface="Cambria"/>
              </a:rPr>
              <a:t>modul</a:t>
            </a:r>
            <a:endParaRPr sz="2900">
              <a:latin typeface="Cambria"/>
              <a:cs typeface="Cambria"/>
            </a:endParaRPr>
          </a:p>
          <a:p>
            <a:pPr lvl="1" marL="652145" indent="-272415">
              <a:lnSpc>
                <a:spcPct val="100000"/>
              </a:lnSpc>
              <a:spcBef>
                <a:spcPts val="610"/>
              </a:spcBef>
              <a:buClr>
                <a:srgbClr val="93B6D2"/>
              </a:buClr>
              <a:buSzPct val="69230"/>
              <a:buFont typeface="Wingdings 2"/>
              <a:buChar char=""/>
              <a:tabLst>
                <a:tab pos="652780" algn="l"/>
              </a:tabLst>
            </a:pPr>
            <a:r>
              <a:rPr dirty="0" sz="2600" spc="-5">
                <a:latin typeface="Cambria"/>
                <a:cs typeface="Cambria"/>
              </a:rPr>
              <a:t>General</a:t>
            </a:r>
            <a:r>
              <a:rPr dirty="0" sz="2600" spc="-120">
                <a:latin typeface="Cambria"/>
                <a:cs typeface="Cambria"/>
              </a:rPr>
              <a:t> </a:t>
            </a:r>
            <a:r>
              <a:rPr dirty="0" sz="2600" spc="-5">
                <a:latin typeface="Cambria"/>
                <a:cs typeface="Cambria"/>
              </a:rPr>
              <a:t>ledger</a:t>
            </a:r>
            <a:endParaRPr sz="2600">
              <a:latin typeface="Cambria"/>
              <a:cs typeface="Cambria"/>
            </a:endParaRPr>
          </a:p>
          <a:p>
            <a:pPr lvl="1" marL="652145" indent="-272415">
              <a:lnSpc>
                <a:spcPct val="100000"/>
              </a:lnSpc>
              <a:spcBef>
                <a:spcPts val="600"/>
              </a:spcBef>
              <a:buClr>
                <a:srgbClr val="93B6D2"/>
              </a:buClr>
              <a:buSzPct val="69230"/>
              <a:buFont typeface="Wingdings 2"/>
              <a:buChar char=""/>
              <a:tabLst>
                <a:tab pos="652780" algn="l"/>
              </a:tabLst>
            </a:pPr>
            <a:r>
              <a:rPr dirty="0" sz="2600" spc="-5">
                <a:latin typeface="Cambria"/>
                <a:cs typeface="Cambria"/>
              </a:rPr>
              <a:t>Account</a:t>
            </a:r>
            <a:r>
              <a:rPr dirty="0" sz="2600" spc="-80">
                <a:latin typeface="Cambria"/>
                <a:cs typeface="Cambria"/>
              </a:rPr>
              <a:t> </a:t>
            </a:r>
            <a:r>
              <a:rPr dirty="0" sz="2600" spc="-20">
                <a:latin typeface="Cambria"/>
                <a:cs typeface="Cambria"/>
              </a:rPr>
              <a:t>payable</a:t>
            </a:r>
            <a:endParaRPr sz="2600">
              <a:latin typeface="Cambria"/>
              <a:cs typeface="Cambria"/>
            </a:endParaRPr>
          </a:p>
          <a:p>
            <a:pPr lvl="1" marL="652145" indent="-272415">
              <a:lnSpc>
                <a:spcPct val="100000"/>
              </a:lnSpc>
              <a:spcBef>
                <a:spcPts val="600"/>
              </a:spcBef>
              <a:buClr>
                <a:srgbClr val="93B6D2"/>
              </a:buClr>
              <a:buSzPct val="69230"/>
              <a:buFont typeface="Wingdings 2"/>
              <a:buChar char=""/>
              <a:tabLst>
                <a:tab pos="652780" algn="l"/>
              </a:tabLst>
            </a:pPr>
            <a:r>
              <a:rPr dirty="0" sz="2600" spc="-5">
                <a:latin typeface="Cambria"/>
                <a:cs typeface="Cambria"/>
              </a:rPr>
              <a:t>Account</a:t>
            </a:r>
            <a:r>
              <a:rPr dirty="0" sz="2600" spc="-65">
                <a:latin typeface="Cambria"/>
                <a:cs typeface="Cambria"/>
              </a:rPr>
              <a:t> </a:t>
            </a:r>
            <a:r>
              <a:rPr dirty="0" sz="2600" spc="-15">
                <a:latin typeface="Cambria"/>
                <a:cs typeface="Cambria"/>
              </a:rPr>
              <a:t>recievable</a:t>
            </a:r>
            <a:endParaRPr sz="2600">
              <a:latin typeface="Cambria"/>
              <a:cs typeface="Cambria"/>
            </a:endParaRPr>
          </a:p>
          <a:p>
            <a:pPr lvl="1" marL="652145" indent="-272415">
              <a:lnSpc>
                <a:spcPct val="100000"/>
              </a:lnSpc>
              <a:spcBef>
                <a:spcPts val="600"/>
              </a:spcBef>
              <a:buClr>
                <a:srgbClr val="93B6D2"/>
              </a:buClr>
              <a:buSzPct val="69230"/>
              <a:buFont typeface="Wingdings 2"/>
              <a:buChar char=""/>
              <a:tabLst>
                <a:tab pos="652780" algn="l"/>
              </a:tabLst>
            </a:pPr>
            <a:r>
              <a:rPr dirty="0" sz="2600" spc="-5">
                <a:latin typeface="Cambria"/>
                <a:cs typeface="Cambria"/>
              </a:rPr>
              <a:t>Purchasing</a:t>
            </a:r>
            <a:endParaRPr sz="2600">
              <a:latin typeface="Cambria"/>
              <a:cs typeface="Cambria"/>
            </a:endParaRPr>
          </a:p>
          <a:p>
            <a:pPr lvl="1" marL="652145" indent="-272415">
              <a:lnSpc>
                <a:spcPct val="100000"/>
              </a:lnSpc>
              <a:spcBef>
                <a:spcPts val="600"/>
              </a:spcBef>
              <a:buClr>
                <a:srgbClr val="93B6D2"/>
              </a:buClr>
              <a:buSzPct val="69230"/>
              <a:buFont typeface="Wingdings 2"/>
              <a:buChar char=""/>
              <a:tabLst>
                <a:tab pos="652780" algn="l"/>
              </a:tabLst>
            </a:pPr>
            <a:r>
              <a:rPr dirty="0" sz="2600" spc="-10">
                <a:latin typeface="Cambria"/>
                <a:cs typeface="Cambria"/>
              </a:rPr>
              <a:t>Order</a:t>
            </a:r>
            <a:r>
              <a:rPr dirty="0" sz="2600" spc="-80">
                <a:latin typeface="Cambria"/>
                <a:cs typeface="Cambria"/>
              </a:rPr>
              <a:t> </a:t>
            </a:r>
            <a:r>
              <a:rPr dirty="0" sz="2600">
                <a:latin typeface="Cambria"/>
                <a:cs typeface="Cambria"/>
              </a:rPr>
              <a:t>management</a:t>
            </a:r>
            <a:endParaRPr sz="2600">
              <a:latin typeface="Cambria"/>
              <a:cs typeface="Cambria"/>
            </a:endParaRPr>
          </a:p>
          <a:p>
            <a:pPr lvl="1" marL="652145" indent="-272415">
              <a:lnSpc>
                <a:spcPct val="100000"/>
              </a:lnSpc>
              <a:spcBef>
                <a:spcPts val="600"/>
              </a:spcBef>
              <a:buClr>
                <a:srgbClr val="93B6D2"/>
              </a:buClr>
              <a:buSzPct val="69230"/>
              <a:buFont typeface="Wingdings 2"/>
              <a:buChar char=""/>
              <a:tabLst>
                <a:tab pos="652780" algn="l"/>
              </a:tabLst>
            </a:pPr>
            <a:r>
              <a:rPr dirty="0" sz="2600" spc="-5">
                <a:latin typeface="Cambria"/>
                <a:cs typeface="Cambria"/>
              </a:rPr>
              <a:t>Material</a:t>
            </a:r>
            <a:r>
              <a:rPr dirty="0" sz="2600" spc="-70">
                <a:latin typeface="Cambria"/>
                <a:cs typeface="Cambria"/>
              </a:rPr>
              <a:t> </a:t>
            </a:r>
            <a:r>
              <a:rPr dirty="0" sz="2600">
                <a:latin typeface="Cambria"/>
                <a:cs typeface="Cambria"/>
              </a:rPr>
              <a:t>management</a:t>
            </a:r>
            <a:endParaRPr sz="26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92075">
              <a:lnSpc>
                <a:spcPct val="100000"/>
              </a:lnSpc>
            </a:pPr>
            <a:r>
              <a:rPr dirty="0" sz="4400" spc="-10"/>
              <a:t>Komponen </a:t>
            </a:r>
            <a:r>
              <a:rPr dirty="0" sz="4400"/>
              <a:t>ERP -</a:t>
            </a:r>
            <a:r>
              <a:rPr dirty="0" sz="4400" spc="-75"/>
              <a:t> </a:t>
            </a:r>
            <a:r>
              <a:rPr dirty="0" sz="4400" spc="-5"/>
              <a:t>HRM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91692" y="1636014"/>
            <a:ext cx="7691755" cy="31057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32740" marR="1171575" indent="-320040">
              <a:lnSpc>
                <a:spcPct val="100000"/>
              </a:lnSpc>
              <a:buClr>
                <a:srgbClr val="DD8046"/>
              </a:buClr>
              <a:buSzPct val="58620"/>
              <a:buFont typeface="Wingdings"/>
              <a:buChar char=""/>
              <a:tabLst>
                <a:tab pos="332740" algn="l"/>
              </a:tabLst>
            </a:pPr>
            <a:r>
              <a:rPr dirty="0" sz="2900" spc="-5">
                <a:latin typeface="Cambria"/>
                <a:cs typeface="Cambria"/>
              </a:rPr>
              <a:t>Menggunakan </a:t>
            </a:r>
            <a:r>
              <a:rPr dirty="0" sz="2900" spc="-10">
                <a:latin typeface="Cambria"/>
                <a:cs typeface="Cambria"/>
              </a:rPr>
              <a:t>secara </a:t>
            </a:r>
            <a:r>
              <a:rPr dirty="0" sz="2900" spc="-5">
                <a:latin typeface="Cambria"/>
                <a:cs typeface="Cambria"/>
              </a:rPr>
              <a:t>efektif dan</a:t>
            </a:r>
            <a:r>
              <a:rPr dirty="0" sz="2900" spc="-135">
                <a:latin typeface="Cambria"/>
                <a:cs typeface="Cambria"/>
              </a:rPr>
              <a:t> </a:t>
            </a:r>
            <a:r>
              <a:rPr dirty="0" sz="2900">
                <a:latin typeface="Cambria"/>
                <a:cs typeface="Cambria"/>
              </a:rPr>
              <a:t>efisien</a:t>
            </a:r>
            <a:endParaRPr sz="2900">
              <a:latin typeface="Cambria"/>
              <a:cs typeface="Cambria"/>
            </a:endParaRPr>
          </a:p>
          <a:p>
            <a:pPr marL="332740">
              <a:lnSpc>
                <a:spcPct val="100000"/>
              </a:lnSpc>
            </a:pPr>
            <a:r>
              <a:rPr dirty="0" sz="2900" spc="-20">
                <a:latin typeface="Cambria"/>
                <a:cs typeface="Cambria"/>
              </a:rPr>
              <a:t>sumberdaya </a:t>
            </a:r>
            <a:r>
              <a:rPr dirty="0" sz="2900" spc="-5">
                <a:latin typeface="Cambria"/>
                <a:cs typeface="Cambria"/>
              </a:rPr>
              <a:t>manusia </a:t>
            </a:r>
            <a:r>
              <a:rPr dirty="0" sz="2900">
                <a:latin typeface="Cambria"/>
                <a:cs typeface="Cambria"/>
              </a:rPr>
              <a:t>dalam</a:t>
            </a:r>
            <a:r>
              <a:rPr dirty="0" sz="2900" spc="-30">
                <a:latin typeface="Cambria"/>
                <a:cs typeface="Cambria"/>
              </a:rPr>
              <a:t> </a:t>
            </a:r>
            <a:r>
              <a:rPr dirty="0" sz="2900" spc="-5">
                <a:latin typeface="Cambria"/>
                <a:cs typeface="Cambria"/>
              </a:rPr>
              <a:t>perusahaan</a:t>
            </a:r>
            <a:endParaRPr sz="2900">
              <a:latin typeface="Cambria"/>
              <a:cs typeface="Cambria"/>
            </a:endParaRPr>
          </a:p>
          <a:p>
            <a:pPr lvl="1" marL="652145" marR="221615" indent="-272415">
              <a:lnSpc>
                <a:spcPct val="100000"/>
              </a:lnSpc>
              <a:spcBef>
                <a:spcPts val="610"/>
              </a:spcBef>
              <a:buClr>
                <a:srgbClr val="93B6D2"/>
              </a:buClr>
              <a:buSzPct val="69230"/>
              <a:buFont typeface="Wingdings 2"/>
              <a:buChar char=""/>
              <a:tabLst>
                <a:tab pos="652780" algn="l"/>
              </a:tabLst>
            </a:pPr>
            <a:r>
              <a:rPr dirty="0" sz="2600" spc="-5">
                <a:latin typeface="Cambria"/>
                <a:cs typeface="Cambria"/>
              </a:rPr>
              <a:t>Mendukung perencanaan untuk mencari pesonil  </a:t>
            </a:r>
            <a:r>
              <a:rPr dirty="0" sz="2600" spc="-20">
                <a:latin typeface="Cambria"/>
                <a:cs typeface="Cambria"/>
              </a:rPr>
              <a:t>yang</a:t>
            </a:r>
            <a:r>
              <a:rPr dirty="0" sz="2600" spc="-70">
                <a:latin typeface="Cambria"/>
                <a:cs typeface="Cambria"/>
              </a:rPr>
              <a:t> </a:t>
            </a:r>
            <a:r>
              <a:rPr dirty="0" sz="2600" spc="-5">
                <a:latin typeface="Cambria"/>
                <a:cs typeface="Cambria"/>
              </a:rPr>
              <a:t>dibutuhkan</a:t>
            </a:r>
            <a:endParaRPr sz="2600">
              <a:latin typeface="Cambria"/>
              <a:cs typeface="Cambria"/>
            </a:endParaRPr>
          </a:p>
          <a:p>
            <a:pPr lvl="1" marL="652145" indent="-272415">
              <a:lnSpc>
                <a:spcPct val="100000"/>
              </a:lnSpc>
              <a:spcBef>
                <a:spcPts val="600"/>
              </a:spcBef>
              <a:buClr>
                <a:srgbClr val="93B6D2"/>
              </a:buClr>
              <a:buSzPct val="69230"/>
              <a:buFont typeface="Wingdings 2"/>
              <a:buChar char=""/>
              <a:tabLst>
                <a:tab pos="652780" algn="l"/>
              </a:tabLst>
            </a:pPr>
            <a:r>
              <a:rPr dirty="0" sz="2600" spc="-5">
                <a:latin typeface="Cambria"/>
                <a:cs typeface="Cambria"/>
              </a:rPr>
              <a:t>Mendukung pengembangan</a:t>
            </a:r>
            <a:r>
              <a:rPr dirty="0" sz="2600" spc="-95">
                <a:latin typeface="Cambria"/>
                <a:cs typeface="Cambria"/>
              </a:rPr>
              <a:t> </a:t>
            </a:r>
            <a:r>
              <a:rPr dirty="0" sz="2600" spc="-25">
                <a:latin typeface="Cambria"/>
                <a:cs typeface="Cambria"/>
              </a:rPr>
              <a:t>karyawan</a:t>
            </a:r>
            <a:endParaRPr sz="2600">
              <a:latin typeface="Cambria"/>
              <a:cs typeface="Cambria"/>
            </a:endParaRPr>
          </a:p>
          <a:p>
            <a:pPr lvl="1" marL="652145" marR="5080" indent="-272415">
              <a:lnSpc>
                <a:spcPct val="100000"/>
              </a:lnSpc>
              <a:spcBef>
                <a:spcPts val="600"/>
              </a:spcBef>
              <a:buClr>
                <a:srgbClr val="93B6D2"/>
              </a:buClr>
              <a:buSzPct val="69230"/>
              <a:buFont typeface="Wingdings 2"/>
              <a:buChar char=""/>
              <a:tabLst>
                <a:tab pos="652780" algn="l"/>
              </a:tabLst>
            </a:pPr>
            <a:r>
              <a:rPr dirty="0" sz="2600" spc="-5">
                <a:latin typeface="Cambria"/>
                <a:cs typeface="Cambria"/>
              </a:rPr>
              <a:t>Mendukung </a:t>
            </a:r>
            <a:r>
              <a:rPr dirty="0" sz="2600" spc="-15">
                <a:latin typeface="Cambria"/>
                <a:cs typeface="Cambria"/>
              </a:rPr>
              <a:t>kontrol </a:t>
            </a:r>
            <a:r>
              <a:rPr dirty="0" sz="2600" spc="-5">
                <a:latin typeface="Cambria"/>
                <a:cs typeface="Cambria"/>
              </a:rPr>
              <a:t>terhadap </a:t>
            </a:r>
            <a:r>
              <a:rPr dirty="0" sz="2600">
                <a:latin typeface="Cambria"/>
                <a:cs typeface="Cambria"/>
              </a:rPr>
              <a:t>semua </a:t>
            </a:r>
            <a:r>
              <a:rPr dirty="0" sz="2600" spc="-15">
                <a:latin typeface="Cambria"/>
                <a:cs typeface="Cambria"/>
              </a:rPr>
              <a:t>program </a:t>
            </a:r>
            <a:r>
              <a:rPr dirty="0" sz="2600">
                <a:latin typeface="Cambria"/>
                <a:cs typeface="Cambria"/>
              </a:rPr>
              <a:t>dan  </a:t>
            </a:r>
            <a:r>
              <a:rPr dirty="0" sz="2600" spc="-10">
                <a:latin typeface="Cambria"/>
                <a:cs typeface="Cambria"/>
              </a:rPr>
              <a:t>kebijakan</a:t>
            </a:r>
            <a:r>
              <a:rPr dirty="0" sz="2600" spc="-65">
                <a:latin typeface="Cambria"/>
                <a:cs typeface="Cambria"/>
              </a:rPr>
              <a:t> </a:t>
            </a:r>
            <a:r>
              <a:rPr dirty="0" sz="2600" spc="-25">
                <a:latin typeface="Cambria"/>
                <a:cs typeface="Cambria"/>
              </a:rPr>
              <a:t>karyawan</a:t>
            </a:r>
            <a:endParaRPr sz="26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92075">
              <a:lnSpc>
                <a:spcPct val="100000"/>
              </a:lnSpc>
            </a:pPr>
            <a:r>
              <a:rPr dirty="0" sz="4400" spc="-10"/>
              <a:t>Komponen </a:t>
            </a:r>
            <a:r>
              <a:rPr dirty="0" sz="4400"/>
              <a:t>ERP -</a:t>
            </a:r>
            <a:r>
              <a:rPr dirty="0" sz="4400" spc="-80"/>
              <a:t> </a:t>
            </a:r>
            <a:r>
              <a:rPr dirty="0" sz="4400" spc="-5"/>
              <a:t>SIA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91692" y="1636014"/>
            <a:ext cx="7752715" cy="42303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32740" marR="5080" indent="-320040">
              <a:lnSpc>
                <a:spcPct val="100000"/>
              </a:lnSpc>
              <a:buClr>
                <a:srgbClr val="DD8046"/>
              </a:buClr>
              <a:buSzPct val="60344"/>
              <a:buFont typeface="Wingdings"/>
              <a:buChar char=""/>
              <a:tabLst>
                <a:tab pos="332740" algn="l"/>
              </a:tabLst>
            </a:pPr>
            <a:r>
              <a:rPr dirty="0" sz="2900" spc="-15">
                <a:latin typeface="Cambria"/>
                <a:cs typeface="Cambria"/>
              </a:rPr>
              <a:t>Merekam </a:t>
            </a:r>
            <a:r>
              <a:rPr dirty="0" sz="2900" spc="-5">
                <a:latin typeface="Cambria"/>
                <a:cs typeface="Cambria"/>
              </a:rPr>
              <a:t>dan melaporkan </a:t>
            </a:r>
            <a:r>
              <a:rPr dirty="0" sz="2900" spc="-10">
                <a:latin typeface="Cambria"/>
                <a:cs typeface="Cambria"/>
              </a:rPr>
              <a:t>aliran </a:t>
            </a:r>
            <a:r>
              <a:rPr dirty="0" sz="2900">
                <a:latin typeface="Cambria"/>
                <a:cs typeface="Cambria"/>
              </a:rPr>
              <a:t>dana di</a:t>
            </a:r>
            <a:r>
              <a:rPr dirty="0" sz="2900" spc="-110">
                <a:latin typeface="Cambria"/>
                <a:cs typeface="Cambria"/>
              </a:rPr>
              <a:t> </a:t>
            </a:r>
            <a:r>
              <a:rPr dirty="0" sz="2900">
                <a:latin typeface="Cambria"/>
                <a:cs typeface="Cambria"/>
              </a:rPr>
              <a:t>dalam  </a:t>
            </a:r>
            <a:r>
              <a:rPr dirty="0" sz="2900" spc="-10">
                <a:latin typeface="Cambria"/>
                <a:cs typeface="Cambria"/>
              </a:rPr>
              <a:t>organisasi, </a:t>
            </a:r>
            <a:r>
              <a:rPr dirty="0" sz="2900">
                <a:latin typeface="Cambria"/>
                <a:cs typeface="Cambria"/>
              </a:rPr>
              <a:t>dan </a:t>
            </a:r>
            <a:r>
              <a:rPr dirty="0" sz="2900" spc="-5">
                <a:latin typeface="Cambria"/>
                <a:cs typeface="Cambria"/>
              </a:rPr>
              <a:t>menghasilkan </a:t>
            </a:r>
            <a:r>
              <a:rPr dirty="0" sz="2900" spc="-15">
                <a:latin typeface="Cambria"/>
                <a:cs typeface="Cambria"/>
              </a:rPr>
              <a:t>pernyataan  </a:t>
            </a:r>
            <a:r>
              <a:rPr dirty="0" sz="2900" spc="-10">
                <a:latin typeface="Cambria"/>
                <a:cs typeface="Cambria"/>
              </a:rPr>
              <a:t>keuangan</a:t>
            </a:r>
            <a:endParaRPr sz="2900">
              <a:latin typeface="Cambria"/>
              <a:cs typeface="Cambria"/>
            </a:endParaRPr>
          </a:p>
          <a:p>
            <a:pPr marL="332740" indent="-320040">
              <a:lnSpc>
                <a:spcPct val="100000"/>
              </a:lnSpc>
              <a:spcBef>
                <a:spcPts val="695"/>
              </a:spcBef>
              <a:buClr>
                <a:srgbClr val="DD8046"/>
              </a:buClr>
              <a:buSzPct val="58620"/>
              <a:buFont typeface="Wingdings"/>
              <a:buChar char=""/>
              <a:tabLst>
                <a:tab pos="332740" algn="l"/>
              </a:tabLst>
            </a:pPr>
            <a:r>
              <a:rPr dirty="0" sz="2900" spc="-25">
                <a:latin typeface="Cambria"/>
                <a:cs typeface="Cambria"/>
              </a:rPr>
              <a:t>Paket </a:t>
            </a:r>
            <a:r>
              <a:rPr dirty="0" sz="2900" spc="-15">
                <a:latin typeface="Cambria"/>
                <a:cs typeface="Cambria"/>
              </a:rPr>
              <a:t>perangkat </a:t>
            </a:r>
            <a:r>
              <a:rPr dirty="0" sz="2900">
                <a:latin typeface="Cambria"/>
                <a:cs typeface="Cambria"/>
              </a:rPr>
              <a:t>lunak ini meliputi</a:t>
            </a:r>
            <a:r>
              <a:rPr dirty="0" sz="2900" spc="-110">
                <a:latin typeface="Cambria"/>
                <a:cs typeface="Cambria"/>
              </a:rPr>
              <a:t> </a:t>
            </a:r>
            <a:r>
              <a:rPr dirty="0" sz="2900">
                <a:latin typeface="Cambria"/>
                <a:cs typeface="Cambria"/>
              </a:rPr>
              <a:t>:</a:t>
            </a:r>
            <a:endParaRPr sz="2900">
              <a:latin typeface="Cambria"/>
              <a:cs typeface="Cambria"/>
            </a:endParaRPr>
          </a:p>
          <a:p>
            <a:pPr lvl="1" marL="652145" indent="-272415">
              <a:lnSpc>
                <a:spcPct val="100000"/>
              </a:lnSpc>
              <a:spcBef>
                <a:spcPts val="615"/>
              </a:spcBef>
              <a:buClr>
                <a:srgbClr val="93B6D2"/>
              </a:buClr>
              <a:buSzPct val="69230"/>
              <a:buFont typeface="Wingdings 2"/>
              <a:buChar char=""/>
              <a:tabLst>
                <a:tab pos="652780" algn="l"/>
              </a:tabLst>
            </a:pPr>
            <a:r>
              <a:rPr dirty="0" sz="2600" spc="-10">
                <a:latin typeface="Cambria"/>
                <a:cs typeface="Cambria"/>
              </a:rPr>
              <a:t>Order</a:t>
            </a:r>
            <a:r>
              <a:rPr dirty="0" sz="2600" spc="-95">
                <a:latin typeface="Cambria"/>
                <a:cs typeface="Cambria"/>
              </a:rPr>
              <a:t> </a:t>
            </a:r>
            <a:r>
              <a:rPr dirty="0" sz="2600" spc="-5">
                <a:latin typeface="Cambria"/>
                <a:cs typeface="Cambria"/>
              </a:rPr>
              <a:t>processing</a:t>
            </a:r>
            <a:endParaRPr sz="2600">
              <a:latin typeface="Cambria"/>
              <a:cs typeface="Cambria"/>
            </a:endParaRPr>
          </a:p>
          <a:p>
            <a:pPr lvl="1" marL="652145" indent="-272415">
              <a:lnSpc>
                <a:spcPct val="100000"/>
              </a:lnSpc>
              <a:spcBef>
                <a:spcPts val="600"/>
              </a:spcBef>
              <a:buClr>
                <a:srgbClr val="93B6D2"/>
              </a:buClr>
              <a:buSzPct val="69230"/>
              <a:buFont typeface="Wingdings 2"/>
              <a:buChar char=""/>
              <a:tabLst>
                <a:tab pos="652780" algn="l"/>
              </a:tabLst>
            </a:pPr>
            <a:r>
              <a:rPr dirty="0" sz="2600" spc="-15">
                <a:latin typeface="Cambria"/>
                <a:cs typeface="Cambria"/>
              </a:rPr>
              <a:t>Inventory</a:t>
            </a:r>
            <a:endParaRPr sz="2600">
              <a:latin typeface="Cambria"/>
              <a:cs typeface="Cambria"/>
            </a:endParaRPr>
          </a:p>
          <a:p>
            <a:pPr lvl="1" marL="652145" indent="-272415">
              <a:lnSpc>
                <a:spcPct val="100000"/>
              </a:lnSpc>
              <a:spcBef>
                <a:spcPts val="600"/>
              </a:spcBef>
              <a:buClr>
                <a:srgbClr val="93B6D2"/>
              </a:buClr>
              <a:buSzPct val="69230"/>
              <a:buFont typeface="Wingdings 2"/>
              <a:buChar char=""/>
              <a:tabLst>
                <a:tab pos="652780" algn="l"/>
              </a:tabLst>
            </a:pPr>
            <a:r>
              <a:rPr dirty="0" sz="2600" spc="-5">
                <a:latin typeface="Cambria"/>
                <a:cs typeface="Cambria"/>
              </a:rPr>
              <a:t>Account </a:t>
            </a:r>
            <a:r>
              <a:rPr dirty="0" sz="2600" spc="-20">
                <a:latin typeface="Cambria"/>
                <a:cs typeface="Cambria"/>
              </a:rPr>
              <a:t>receivable </a:t>
            </a:r>
            <a:r>
              <a:rPr dirty="0" sz="2600">
                <a:latin typeface="Cambria"/>
                <a:cs typeface="Cambria"/>
              </a:rPr>
              <a:t>&amp;</a:t>
            </a:r>
            <a:r>
              <a:rPr dirty="0" sz="2600" spc="-30">
                <a:latin typeface="Cambria"/>
                <a:cs typeface="Cambria"/>
              </a:rPr>
              <a:t> </a:t>
            </a:r>
            <a:r>
              <a:rPr dirty="0" sz="2600" spc="-20">
                <a:latin typeface="Cambria"/>
                <a:cs typeface="Cambria"/>
              </a:rPr>
              <a:t>payable</a:t>
            </a:r>
            <a:endParaRPr sz="2600">
              <a:latin typeface="Cambria"/>
              <a:cs typeface="Cambria"/>
            </a:endParaRPr>
          </a:p>
          <a:p>
            <a:pPr lvl="1" marL="652145" indent="-272415">
              <a:lnSpc>
                <a:spcPct val="100000"/>
              </a:lnSpc>
              <a:spcBef>
                <a:spcPts val="600"/>
              </a:spcBef>
              <a:buClr>
                <a:srgbClr val="93B6D2"/>
              </a:buClr>
              <a:buSzPct val="69230"/>
              <a:buFont typeface="Wingdings 2"/>
              <a:buChar char=""/>
              <a:tabLst>
                <a:tab pos="652780" algn="l"/>
              </a:tabLst>
            </a:pPr>
            <a:r>
              <a:rPr dirty="0" sz="2600" spc="-20">
                <a:latin typeface="Cambria"/>
                <a:cs typeface="Cambria"/>
              </a:rPr>
              <a:t>Payroll</a:t>
            </a:r>
            <a:endParaRPr sz="2600">
              <a:latin typeface="Cambria"/>
              <a:cs typeface="Cambria"/>
            </a:endParaRPr>
          </a:p>
          <a:p>
            <a:pPr lvl="1" marL="652145" indent="-272415">
              <a:lnSpc>
                <a:spcPct val="100000"/>
              </a:lnSpc>
              <a:spcBef>
                <a:spcPts val="600"/>
              </a:spcBef>
              <a:buClr>
                <a:srgbClr val="93B6D2"/>
              </a:buClr>
              <a:buSzPct val="69230"/>
              <a:buFont typeface="Wingdings 2"/>
              <a:buChar char=""/>
              <a:tabLst>
                <a:tab pos="652780" algn="l"/>
              </a:tabLst>
            </a:pPr>
            <a:r>
              <a:rPr dirty="0" sz="2600" spc="-5">
                <a:latin typeface="Cambria"/>
                <a:cs typeface="Cambria"/>
              </a:rPr>
              <a:t>General</a:t>
            </a:r>
            <a:r>
              <a:rPr dirty="0" sz="2600" spc="-110">
                <a:latin typeface="Cambria"/>
                <a:cs typeface="Cambria"/>
              </a:rPr>
              <a:t> </a:t>
            </a:r>
            <a:r>
              <a:rPr dirty="0" sz="2600" spc="-5">
                <a:latin typeface="Cambria"/>
                <a:cs typeface="Cambria"/>
              </a:rPr>
              <a:t>ledger</a:t>
            </a:r>
            <a:endParaRPr sz="26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4902" rIns="0" bIns="0" rtlCol="0" vert="horz">
            <a:spAutoFit/>
          </a:bodyPr>
          <a:lstStyle/>
          <a:p>
            <a:pPr marL="385445">
              <a:lnSpc>
                <a:spcPct val="100000"/>
              </a:lnSpc>
            </a:pPr>
            <a:r>
              <a:rPr dirty="0" spc="-10"/>
              <a:t>Komponen </a:t>
            </a:r>
            <a:r>
              <a:rPr dirty="0"/>
              <a:t>ERP – </a:t>
            </a:r>
            <a:r>
              <a:rPr dirty="0" spc="-10"/>
              <a:t>Sist. </a:t>
            </a:r>
            <a:r>
              <a:rPr dirty="0"/>
              <a:t>Manajemen</a:t>
            </a:r>
            <a:r>
              <a:rPr dirty="0" spc="-20"/>
              <a:t> </a:t>
            </a:r>
            <a:r>
              <a:rPr dirty="0" spc="-15"/>
              <a:t>Keuangan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91692" y="1636014"/>
            <a:ext cx="7547609" cy="41998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32740" marR="1031240" indent="-320040">
              <a:lnSpc>
                <a:spcPct val="100000"/>
              </a:lnSpc>
              <a:buClr>
                <a:srgbClr val="DD8046"/>
              </a:buClr>
              <a:buSzPct val="60344"/>
              <a:buFont typeface="Wingdings"/>
              <a:buChar char=""/>
              <a:tabLst>
                <a:tab pos="332740" algn="l"/>
              </a:tabLst>
            </a:pPr>
            <a:r>
              <a:rPr dirty="0" sz="2900" spc="-10">
                <a:latin typeface="Cambria"/>
                <a:cs typeface="Cambria"/>
              </a:rPr>
              <a:t>Sistem ini </a:t>
            </a:r>
            <a:r>
              <a:rPr dirty="0" sz="2900" spc="-5">
                <a:latin typeface="Cambria"/>
                <a:cs typeface="Cambria"/>
              </a:rPr>
              <a:t>mendukung manager </a:t>
            </a:r>
            <a:r>
              <a:rPr dirty="0" sz="2900">
                <a:latin typeface="Cambria"/>
                <a:cs typeface="Cambria"/>
              </a:rPr>
              <a:t>untuk  </a:t>
            </a:r>
            <a:r>
              <a:rPr dirty="0" sz="2900" spc="-5">
                <a:latin typeface="Cambria"/>
                <a:cs typeface="Cambria"/>
              </a:rPr>
              <a:t>memutuskan </a:t>
            </a:r>
            <a:r>
              <a:rPr dirty="0" sz="2900" spc="-15">
                <a:latin typeface="Cambria"/>
                <a:cs typeface="Cambria"/>
              </a:rPr>
              <a:t>pembiayaan </a:t>
            </a:r>
            <a:r>
              <a:rPr dirty="0" sz="2900">
                <a:latin typeface="Cambria"/>
                <a:cs typeface="Cambria"/>
              </a:rPr>
              <a:t>bisnis </a:t>
            </a:r>
            <a:r>
              <a:rPr dirty="0" sz="2900" spc="-5">
                <a:latin typeface="Cambria"/>
                <a:cs typeface="Cambria"/>
              </a:rPr>
              <a:t>dan  pengalokasian </a:t>
            </a:r>
            <a:r>
              <a:rPr dirty="0" sz="2900">
                <a:latin typeface="Cambria"/>
                <a:cs typeface="Cambria"/>
              </a:rPr>
              <a:t>dan </a:t>
            </a:r>
            <a:r>
              <a:rPr dirty="0" sz="2900" spc="-15">
                <a:latin typeface="Cambria"/>
                <a:cs typeface="Cambria"/>
              </a:rPr>
              <a:t>kontrol</a:t>
            </a:r>
            <a:r>
              <a:rPr dirty="0" sz="2900" spc="-130">
                <a:latin typeface="Cambria"/>
                <a:cs typeface="Cambria"/>
              </a:rPr>
              <a:t> </a:t>
            </a:r>
            <a:r>
              <a:rPr dirty="0" sz="2900" spc="-20">
                <a:latin typeface="Cambria"/>
                <a:cs typeface="Cambria"/>
              </a:rPr>
              <a:t>sumberdaya  </a:t>
            </a:r>
            <a:r>
              <a:rPr dirty="0" sz="2900" spc="-10">
                <a:latin typeface="Cambria"/>
                <a:cs typeface="Cambria"/>
              </a:rPr>
              <a:t>keuangan</a:t>
            </a:r>
            <a:endParaRPr sz="2900">
              <a:latin typeface="Cambria"/>
              <a:cs typeface="Cambria"/>
            </a:endParaRPr>
          </a:p>
          <a:p>
            <a:pPr marL="332740" indent="-320040">
              <a:lnSpc>
                <a:spcPct val="100000"/>
              </a:lnSpc>
              <a:spcBef>
                <a:spcPts val="695"/>
              </a:spcBef>
              <a:buClr>
                <a:srgbClr val="DD8046"/>
              </a:buClr>
              <a:buSzPct val="58620"/>
              <a:buFont typeface="Wingdings"/>
              <a:buChar char=""/>
              <a:tabLst>
                <a:tab pos="332740" algn="l"/>
              </a:tabLst>
            </a:pPr>
            <a:r>
              <a:rPr dirty="0" sz="2900" spc="-10">
                <a:latin typeface="Cambria"/>
                <a:cs typeface="Cambria"/>
              </a:rPr>
              <a:t>Sistem </a:t>
            </a:r>
            <a:r>
              <a:rPr dirty="0" sz="2900" spc="-5">
                <a:latin typeface="Cambria"/>
                <a:cs typeface="Cambria"/>
              </a:rPr>
              <a:t>manajemen </a:t>
            </a:r>
            <a:r>
              <a:rPr dirty="0" sz="2900" spc="-10">
                <a:latin typeface="Cambria"/>
                <a:cs typeface="Cambria"/>
              </a:rPr>
              <a:t>keuangan </a:t>
            </a:r>
            <a:r>
              <a:rPr dirty="0" sz="2900" spc="-20">
                <a:latin typeface="Cambria"/>
                <a:cs typeface="Cambria"/>
              </a:rPr>
              <a:t>yang utamanya</a:t>
            </a:r>
            <a:r>
              <a:rPr dirty="0" sz="2900" spc="-75">
                <a:latin typeface="Cambria"/>
                <a:cs typeface="Cambria"/>
              </a:rPr>
              <a:t> </a:t>
            </a:r>
            <a:r>
              <a:rPr dirty="0" sz="2900">
                <a:latin typeface="Cambria"/>
                <a:cs typeface="Cambria"/>
              </a:rPr>
              <a:t>:</a:t>
            </a:r>
            <a:endParaRPr sz="2900">
              <a:latin typeface="Cambria"/>
              <a:cs typeface="Cambria"/>
            </a:endParaRPr>
          </a:p>
          <a:p>
            <a:pPr lvl="1" marL="652145" indent="-272415">
              <a:lnSpc>
                <a:spcPct val="100000"/>
              </a:lnSpc>
              <a:spcBef>
                <a:spcPts val="615"/>
              </a:spcBef>
              <a:buClr>
                <a:srgbClr val="93B6D2"/>
              </a:buClr>
              <a:buSzPct val="69230"/>
              <a:buFont typeface="Wingdings 2"/>
              <a:buChar char=""/>
              <a:tabLst>
                <a:tab pos="652780" algn="l"/>
              </a:tabLst>
            </a:pPr>
            <a:r>
              <a:rPr dirty="0" sz="2600">
                <a:latin typeface="Cambria"/>
                <a:cs typeface="Cambria"/>
              </a:rPr>
              <a:t>Manajemen </a:t>
            </a:r>
            <a:r>
              <a:rPr dirty="0" sz="2600" spc="-15">
                <a:latin typeface="Cambria"/>
                <a:cs typeface="Cambria"/>
              </a:rPr>
              <a:t>investasi </a:t>
            </a:r>
            <a:r>
              <a:rPr dirty="0" sz="2600">
                <a:latin typeface="Cambria"/>
                <a:cs typeface="Cambria"/>
              </a:rPr>
              <a:t>dan</a:t>
            </a:r>
            <a:r>
              <a:rPr dirty="0" sz="2600" spc="-65">
                <a:latin typeface="Cambria"/>
                <a:cs typeface="Cambria"/>
              </a:rPr>
              <a:t> </a:t>
            </a:r>
            <a:r>
              <a:rPr dirty="0" sz="2600" spc="-20">
                <a:latin typeface="Cambria"/>
                <a:cs typeface="Cambria"/>
              </a:rPr>
              <a:t>pembayaran</a:t>
            </a:r>
            <a:endParaRPr sz="2600">
              <a:latin typeface="Cambria"/>
              <a:cs typeface="Cambria"/>
            </a:endParaRPr>
          </a:p>
          <a:p>
            <a:pPr lvl="1" marL="652145" indent="-272415">
              <a:lnSpc>
                <a:spcPct val="100000"/>
              </a:lnSpc>
              <a:spcBef>
                <a:spcPts val="600"/>
              </a:spcBef>
              <a:buClr>
                <a:srgbClr val="93B6D2"/>
              </a:buClr>
              <a:buSzPct val="69230"/>
              <a:buFont typeface="Wingdings 2"/>
              <a:buChar char=""/>
              <a:tabLst>
                <a:tab pos="652780" algn="l"/>
              </a:tabLst>
            </a:pPr>
            <a:r>
              <a:rPr dirty="0" sz="2600" spc="-15">
                <a:latin typeface="Cambria"/>
                <a:cs typeface="Cambria"/>
              </a:rPr>
              <a:t>Anggaran</a:t>
            </a:r>
            <a:r>
              <a:rPr dirty="0" sz="2600" spc="-50">
                <a:latin typeface="Cambria"/>
                <a:cs typeface="Cambria"/>
              </a:rPr>
              <a:t> </a:t>
            </a:r>
            <a:r>
              <a:rPr dirty="0" sz="2600">
                <a:latin typeface="Cambria"/>
                <a:cs typeface="Cambria"/>
              </a:rPr>
              <a:t>modal</a:t>
            </a:r>
            <a:endParaRPr sz="2600">
              <a:latin typeface="Cambria"/>
              <a:cs typeface="Cambria"/>
            </a:endParaRPr>
          </a:p>
          <a:p>
            <a:pPr lvl="1" marL="652145" indent="-272415">
              <a:lnSpc>
                <a:spcPct val="100000"/>
              </a:lnSpc>
              <a:spcBef>
                <a:spcPts val="600"/>
              </a:spcBef>
              <a:buClr>
                <a:srgbClr val="93B6D2"/>
              </a:buClr>
              <a:buSzPct val="69230"/>
              <a:buFont typeface="Wingdings 2"/>
              <a:buChar char=""/>
              <a:tabLst>
                <a:tab pos="652780" algn="l"/>
              </a:tabLst>
            </a:pPr>
            <a:r>
              <a:rPr dirty="0" sz="2600" spc="-20">
                <a:latin typeface="Cambria"/>
                <a:cs typeface="Cambria"/>
              </a:rPr>
              <a:t>Proyeksi</a:t>
            </a:r>
            <a:r>
              <a:rPr dirty="0" sz="2600" spc="-105">
                <a:latin typeface="Cambria"/>
                <a:cs typeface="Cambria"/>
              </a:rPr>
              <a:t> </a:t>
            </a:r>
            <a:r>
              <a:rPr dirty="0" sz="2600" spc="-10">
                <a:latin typeface="Cambria"/>
                <a:cs typeface="Cambria"/>
              </a:rPr>
              <a:t>keuangan</a:t>
            </a:r>
            <a:endParaRPr sz="2600">
              <a:latin typeface="Cambria"/>
              <a:cs typeface="Cambria"/>
            </a:endParaRPr>
          </a:p>
          <a:p>
            <a:pPr lvl="1" marL="652145" indent="-272415">
              <a:lnSpc>
                <a:spcPct val="100000"/>
              </a:lnSpc>
              <a:spcBef>
                <a:spcPts val="600"/>
              </a:spcBef>
              <a:buClr>
                <a:srgbClr val="93B6D2"/>
              </a:buClr>
              <a:buSzPct val="69230"/>
              <a:buFont typeface="Wingdings 2"/>
              <a:buChar char=""/>
              <a:tabLst>
                <a:tab pos="652780" algn="l"/>
              </a:tabLst>
            </a:pPr>
            <a:r>
              <a:rPr dirty="0" sz="2600" spc="-5">
                <a:latin typeface="Cambria"/>
                <a:cs typeface="Cambria"/>
              </a:rPr>
              <a:t>Perencanaan</a:t>
            </a:r>
            <a:r>
              <a:rPr dirty="0" sz="2600" spc="-125">
                <a:latin typeface="Cambria"/>
                <a:cs typeface="Cambria"/>
              </a:rPr>
              <a:t> </a:t>
            </a:r>
            <a:r>
              <a:rPr dirty="0" sz="2600" spc="-10">
                <a:latin typeface="Cambria"/>
                <a:cs typeface="Cambria"/>
              </a:rPr>
              <a:t>keuangan</a:t>
            </a:r>
            <a:endParaRPr sz="26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91692" y="1634490"/>
            <a:ext cx="6991984" cy="487680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32740" indent="-320040">
              <a:lnSpc>
                <a:spcPct val="100000"/>
              </a:lnSpc>
              <a:buClr>
                <a:srgbClr val="DD8046"/>
              </a:buClr>
              <a:buSzPct val="59375"/>
              <a:buFont typeface="Wingdings"/>
              <a:buChar char=""/>
              <a:tabLst>
                <a:tab pos="332740" algn="l"/>
              </a:tabLst>
            </a:pPr>
            <a:r>
              <a:rPr dirty="0" spc="-10">
                <a:solidFill>
                  <a:srgbClr val="000000"/>
                </a:solidFill>
                <a:latin typeface="Cambria"/>
                <a:cs typeface="Cambria"/>
              </a:rPr>
              <a:t>Potential </a:t>
            </a:r>
            <a:r>
              <a:rPr dirty="0" spc="-5" b="1">
                <a:solidFill>
                  <a:srgbClr val="000000"/>
                </a:solidFill>
                <a:latin typeface="Cambria"/>
                <a:cs typeface="Cambria"/>
              </a:rPr>
              <a:t>risks and </a:t>
            </a:r>
            <a:r>
              <a:rPr dirty="0" b="1">
                <a:solidFill>
                  <a:srgbClr val="000000"/>
                </a:solidFill>
                <a:latin typeface="Cambria"/>
                <a:cs typeface="Cambria"/>
              </a:rPr>
              <a:t>issues </a:t>
            </a:r>
            <a:r>
              <a:rPr dirty="0" spc="-15">
                <a:solidFill>
                  <a:srgbClr val="000000"/>
                </a:solidFill>
                <a:latin typeface="Cambria"/>
                <a:cs typeface="Cambria"/>
              </a:rPr>
              <a:t>to</a:t>
            </a:r>
            <a:r>
              <a:rPr dirty="0">
                <a:solidFill>
                  <a:srgbClr val="000000"/>
                </a:solidFill>
                <a:latin typeface="Cambria"/>
                <a:cs typeface="Cambria"/>
              </a:rPr>
              <a:t> </a:t>
            </a:r>
            <a:r>
              <a:rPr dirty="0" spc="-5">
                <a:solidFill>
                  <a:srgbClr val="000000"/>
                </a:solidFill>
                <a:latin typeface="Cambria"/>
                <a:cs typeface="Cambria"/>
              </a:rPr>
              <a:t>consider</a:t>
            </a:r>
          </a:p>
        </p:txBody>
      </p:sp>
      <p:sp>
        <p:nvSpPr>
          <p:cNvPr id="3" name="object 3"/>
          <p:cNvSpPr/>
          <p:nvPr/>
        </p:nvSpPr>
        <p:spPr>
          <a:xfrm>
            <a:off x="2874772" y="2668016"/>
            <a:ext cx="4712970" cy="960119"/>
          </a:xfrm>
          <a:custGeom>
            <a:avLst/>
            <a:gdLst/>
            <a:ahLst/>
            <a:cxnLst/>
            <a:rect l="l" t="t" r="r" b="b"/>
            <a:pathLst>
              <a:path w="4712970" h="960120">
                <a:moveTo>
                  <a:pt x="4712588" y="0"/>
                </a:moveTo>
                <a:lnTo>
                  <a:pt x="479932" y="0"/>
                </a:lnTo>
                <a:lnTo>
                  <a:pt x="0" y="479806"/>
                </a:lnTo>
                <a:lnTo>
                  <a:pt x="479932" y="959739"/>
                </a:lnTo>
                <a:lnTo>
                  <a:pt x="4712588" y="959739"/>
                </a:lnTo>
                <a:lnTo>
                  <a:pt x="4712588" y="0"/>
                </a:lnTo>
                <a:close/>
              </a:path>
            </a:pathLst>
          </a:custGeom>
          <a:solidFill>
            <a:srgbClr val="A15C3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394839" y="2668016"/>
            <a:ext cx="960119" cy="960119"/>
          </a:xfrm>
          <a:custGeom>
            <a:avLst/>
            <a:gdLst/>
            <a:ahLst/>
            <a:cxnLst/>
            <a:rect l="l" t="t" r="r" b="b"/>
            <a:pathLst>
              <a:path w="960120" h="960120">
                <a:moveTo>
                  <a:pt x="479933" y="0"/>
                </a:moveTo>
                <a:lnTo>
                  <a:pt x="430864" y="2477"/>
                </a:lnTo>
                <a:lnTo>
                  <a:pt x="383212" y="9750"/>
                </a:lnTo>
                <a:lnTo>
                  <a:pt x="337219" y="21577"/>
                </a:lnTo>
                <a:lnTo>
                  <a:pt x="293125" y="37717"/>
                </a:lnTo>
                <a:lnTo>
                  <a:pt x="251173" y="57927"/>
                </a:lnTo>
                <a:lnTo>
                  <a:pt x="211602" y="81967"/>
                </a:lnTo>
                <a:lnTo>
                  <a:pt x="174655" y="109596"/>
                </a:lnTo>
                <a:lnTo>
                  <a:pt x="140573" y="140573"/>
                </a:lnTo>
                <a:lnTo>
                  <a:pt x="109596" y="174655"/>
                </a:lnTo>
                <a:lnTo>
                  <a:pt x="81967" y="211602"/>
                </a:lnTo>
                <a:lnTo>
                  <a:pt x="57927" y="251173"/>
                </a:lnTo>
                <a:lnTo>
                  <a:pt x="37717" y="293125"/>
                </a:lnTo>
                <a:lnTo>
                  <a:pt x="21577" y="337219"/>
                </a:lnTo>
                <a:lnTo>
                  <a:pt x="9750" y="383212"/>
                </a:lnTo>
                <a:lnTo>
                  <a:pt x="2477" y="430864"/>
                </a:lnTo>
                <a:lnTo>
                  <a:pt x="0" y="479933"/>
                </a:lnTo>
                <a:lnTo>
                  <a:pt x="2477" y="528979"/>
                </a:lnTo>
                <a:lnTo>
                  <a:pt x="9750" y="576611"/>
                </a:lnTo>
                <a:lnTo>
                  <a:pt x="21577" y="622587"/>
                </a:lnTo>
                <a:lnTo>
                  <a:pt x="37717" y="666666"/>
                </a:lnTo>
                <a:lnTo>
                  <a:pt x="57927" y="708607"/>
                </a:lnTo>
                <a:lnTo>
                  <a:pt x="81967" y="748167"/>
                </a:lnTo>
                <a:lnTo>
                  <a:pt x="109596" y="785106"/>
                </a:lnTo>
                <a:lnTo>
                  <a:pt x="140573" y="819181"/>
                </a:lnTo>
                <a:lnTo>
                  <a:pt x="174655" y="850152"/>
                </a:lnTo>
                <a:lnTo>
                  <a:pt x="211602" y="877777"/>
                </a:lnTo>
                <a:lnTo>
                  <a:pt x="251173" y="901815"/>
                </a:lnTo>
                <a:lnTo>
                  <a:pt x="293125" y="922023"/>
                </a:lnTo>
                <a:lnTo>
                  <a:pt x="337219" y="938162"/>
                </a:lnTo>
                <a:lnTo>
                  <a:pt x="383212" y="949988"/>
                </a:lnTo>
                <a:lnTo>
                  <a:pt x="430864" y="957261"/>
                </a:lnTo>
                <a:lnTo>
                  <a:pt x="479933" y="959739"/>
                </a:lnTo>
                <a:lnTo>
                  <a:pt x="529001" y="957261"/>
                </a:lnTo>
                <a:lnTo>
                  <a:pt x="576653" y="949988"/>
                </a:lnTo>
                <a:lnTo>
                  <a:pt x="622646" y="938162"/>
                </a:lnTo>
                <a:lnTo>
                  <a:pt x="666740" y="922023"/>
                </a:lnTo>
                <a:lnTo>
                  <a:pt x="708692" y="901815"/>
                </a:lnTo>
                <a:lnTo>
                  <a:pt x="748263" y="877777"/>
                </a:lnTo>
                <a:lnTo>
                  <a:pt x="785210" y="850152"/>
                </a:lnTo>
                <a:lnTo>
                  <a:pt x="819292" y="819181"/>
                </a:lnTo>
                <a:lnTo>
                  <a:pt x="850269" y="785106"/>
                </a:lnTo>
                <a:lnTo>
                  <a:pt x="877898" y="748167"/>
                </a:lnTo>
                <a:lnTo>
                  <a:pt x="901938" y="708607"/>
                </a:lnTo>
                <a:lnTo>
                  <a:pt x="922148" y="666666"/>
                </a:lnTo>
                <a:lnTo>
                  <a:pt x="938288" y="622587"/>
                </a:lnTo>
                <a:lnTo>
                  <a:pt x="950115" y="576611"/>
                </a:lnTo>
                <a:lnTo>
                  <a:pt x="957388" y="528979"/>
                </a:lnTo>
                <a:lnTo>
                  <a:pt x="959865" y="479933"/>
                </a:lnTo>
                <a:lnTo>
                  <a:pt x="957388" y="430864"/>
                </a:lnTo>
                <a:lnTo>
                  <a:pt x="950115" y="383212"/>
                </a:lnTo>
                <a:lnTo>
                  <a:pt x="938288" y="337219"/>
                </a:lnTo>
                <a:lnTo>
                  <a:pt x="922148" y="293125"/>
                </a:lnTo>
                <a:lnTo>
                  <a:pt x="901938" y="251173"/>
                </a:lnTo>
                <a:lnTo>
                  <a:pt x="877898" y="211602"/>
                </a:lnTo>
                <a:lnTo>
                  <a:pt x="850269" y="174655"/>
                </a:lnTo>
                <a:lnTo>
                  <a:pt x="819292" y="140573"/>
                </a:lnTo>
                <a:lnTo>
                  <a:pt x="785210" y="109596"/>
                </a:lnTo>
                <a:lnTo>
                  <a:pt x="748263" y="81967"/>
                </a:lnTo>
                <a:lnTo>
                  <a:pt x="708692" y="57927"/>
                </a:lnTo>
                <a:lnTo>
                  <a:pt x="666740" y="37717"/>
                </a:lnTo>
                <a:lnTo>
                  <a:pt x="622646" y="21577"/>
                </a:lnTo>
                <a:lnTo>
                  <a:pt x="576653" y="9750"/>
                </a:lnTo>
                <a:lnTo>
                  <a:pt x="529001" y="2477"/>
                </a:lnTo>
                <a:lnTo>
                  <a:pt x="479933" y="0"/>
                </a:lnTo>
                <a:close/>
              </a:path>
            </a:pathLst>
          </a:custGeom>
          <a:solidFill>
            <a:srgbClr val="EECDC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2394839" y="2668016"/>
            <a:ext cx="960119" cy="960119"/>
          </a:xfrm>
          <a:custGeom>
            <a:avLst/>
            <a:gdLst/>
            <a:ahLst/>
            <a:cxnLst/>
            <a:rect l="l" t="t" r="r" b="b"/>
            <a:pathLst>
              <a:path w="960120" h="960120">
                <a:moveTo>
                  <a:pt x="0" y="479933"/>
                </a:moveTo>
                <a:lnTo>
                  <a:pt x="2477" y="430864"/>
                </a:lnTo>
                <a:lnTo>
                  <a:pt x="9750" y="383212"/>
                </a:lnTo>
                <a:lnTo>
                  <a:pt x="21577" y="337219"/>
                </a:lnTo>
                <a:lnTo>
                  <a:pt x="37717" y="293125"/>
                </a:lnTo>
                <a:lnTo>
                  <a:pt x="57927" y="251173"/>
                </a:lnTo>
                <a:lnTo>
                  <a:pt x="81967" y="211602"/>
                </a:lnTo>
                <a:lnTo>
                  <a:pt x="109596" y="174655"/>
                </a:lnTo>
                <a:lnTo>
                  <a:pt x="140573" y="140573"/>
                </a:lnTo>
                <a:lnTo>
                  <a:pt x="174655" y="109596"/>
                </a:lnTo>
                <a:lnTo>
                  <a:pt x="211602" y="81967"/>
                </a:lnTo>
                <a:lnTo>
                  <a:pt x="251173" y="57927"/>
                </a:lnTo>
                <a:lnTo>
                  <a:pt x="293125" y="37717"/>
                </a:lnTo>
                <a:lnTo>
                  <a:pt x="337219" y="21577"/>
                </a:lnTo>
                <a:lnTo>
                  <a:pt x="383212" y="9750"/>
                </a:lnTo>
                <a:lnTo>
                  <a:pt x="430864" y="2477"/>
                </a:lnTo>
                <a:lnTo>
                  <a:pt x="479933" y="0"/>
                </a:lnTo>
                <a:lnTo>
                  <a:pt x="529001" y="2477"/>
                </a:lnTo>
                <a:lnTo>
                  <a:pt x="576653" y="9750"/>
                </a:lnTo>
                <a:lnTo>
                  <a:pt x="622646" y="21577"/>
                </a:lnTo>
                <a:lnTo>
                  <a:pt x="666740" y="37717"/>
                </a:lnTo>
                <a:lnTo>
                  <a:pt x="708692" y="57927"/>
                </a:lnTo>
                <a:lnTo>
                  <a:pt x="748263" y="81967"/>
                </a:lnTo>
                <a:lnTo>
                  <a:pt x="785210" y="109596"/>
                </a:lnTo>
                <a:lnTo>
                  <a:pt x="819292" y="140573"/>
                </a:lnTo>
                <a:lnTo>
                  <a:pt x="850269" y="174655"/>
                </a:lnTo>
                <a:lnTo>
                  <a:pt x="877898" y="211602"/>
                </a:lnTo>
                <a:lnTo>
                  <a:pt x="901938" y="251173"/>
                </a:lnTo>
                <a:lnTo>
                  <a:pt x="922148" y="293125"/>
                </a:lnTo>
                <a:lnTo>
                  <a:pt x="938288" y="337219"/>
                </a:lnTo>
                <a:lnTo>
                  <a:pt x="950115" y="383212"/>
                </a:lnTo>
                <a:lnTo>
                  <a:pt x="957388" y="430864"/>
                </a:lnTo>
                <a:lnTo>
                  <a:pt x="959865" y="479933"/>
                </a:lnTo>
                <a:lnTo>
                  <a:pt x="957388" y="528979"/>
                </a:lnTo>
                <a:lnTo>
                  <a:pt x="950115" y="576611"/>
                </a:lnTo>
                <a:lnTo>
                  <a:pt x="938288" y="622587"/>
                </a:lnTo>
                <a:lnTo>
                  <a:pt x="922148" y="666666"/>
                </a:lnTo>
                <a:lnTo>
                  <a:pt x="901938" y="708607"/>
                </a:lnTo>
                <a:lnTo>
                  <a:pt x="877898" y="748167"/>
                </a:lnTo>
                <a:lnTo>
                  <a:pt x="850269" y="785106"/>
                </a:lnTo>
                <a:lnTo>
                  <a:pt x="819292" y="819181"/>
                </a:lnTo>
                <a:lnTo>
                  <a:pt x="785210" y="850152"/>
                </a:lnTo>
                <a:lnTo>
                  <a:pt x="748263" y="877777"/>
                </a:lnTo>
                <a:lnTo>
                  <a:pt x="708692" y="901815"/>
                </a:lnTo>
                <a:lnTo>
                  <a:pt x="666740" y="922023"/>
                </a:lnTo>
                <a:lnTo>
                  <a:pt x="622646" y="938162"/>
                </a:lnTo>
                <a:lnTo>
                  <a:pt x="576653" y="949988"/>
                </a:lnTo>
                <a:lnTo>
                  <a:pt x="529001" y="957261"/>
                </a:lnTo>
                <a:lnTo>
                  <a:pt x="479933" y="959739"/>
                </a:lnTo>
                <a:lnTo>
                  <a:pt x="430864" y="957261"/>
                </a:lnTo>
                <a:lnTo>
                  <a:pt x="383212" y="949988"/>
                </a:lnTo>
                <a:lnTo>
                  <a:pt x="337219" y="938162"/>
                </a:lnTo>
                <a:lnTo>
                  <a:pt x="293125" y="922023"/>
                </a:lnTo>
                <a:lnTo>
                  <a:pt x="251173" y="901815"/>
                </a:lnTo>
                <a:lnTo>
                  <a:pt x="211602" y="877777"/>
                </a:lnTo>
                <a:lnTo>
                  <a:pt x="174655" y="850152"/>
                </a:lnTo>
                <a:lnTo>
                  <a:pt x="140573" y="819181"/>
                </a:lnTo>
                <a:lnTo>
                  <a:pt x="109596" y="785106"/>
                </a:lnTo>
                <a:lnTo>
                  <a:pt x="81967" y="748167"/>
                </a:lnTo>
                <a:lnTo>
                  <a:pt x="57927" y="708607"/>
                </a:lnTo>
                <a:lnTo>
                  <a:pt x="37717" y="666666"/>
                </a:lnTo>
                <a:lnTo>
                  <a:pt x="21577" y="622587"/>
                </a:lnTo>
                <a:lnTo>
                  <a:pt x="9750" y="576611"/>
                </a:lnTo>
                <a:lnTo>
                  <a:pt x="2477" y="528979"/>
                </a:lnTo>
                <a:lnTo>
                  <a:pt x="0" y="479933"/>
                </a:lnTo>
                <a:close/>
              </a:path>
            </a:pathLst>
          </a:custGeom>
          <a:ln w="19050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874772" y="3914266"/>
            <a:ext cx="4712970" cy="960119"/>
          </a:xfrm>
          <a:custGeom>
            <a:avLst/>
            <a:gdLst/>
            <a:ahLst/>
            <a:cxnLst/>
            <a:rect l="l" t="t" r="r" b="b"/>
            <a:pathLst>
              <a:path w="4712970" h="960120">
                <a:moveTo>
                  <a:pt x="4712588" y="0"/>
                </a:moveTo>
                <a:lnTo>
                  <a:pt x="479932" y="0"/>
                </a:lnTo>
                <a:lnTo>
                  <a:pt x="0" y="479932"/>
                </a:lnTo>
                <a:lnTo>
                  <a:pt x="479932" y="959865"/>
                </a:lnTo>
                <a:lnTo>
                  <a:pt x="4712588" y="959865"/>
                </a:lnTo>
                <a:lnTo>
                  <a:pt x="4712588" y="0"/>
                </a:lnTo>
                <a:close/>
              </a:path>
            </a:pathLst>
          </a:custGeom>
          <a:solidFill>
            <a:srgbClr val="DFA48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2394839" y="3914266"/>
            <a:ext cx="960119" cy="960119"/>
          </a:xfrm>
          <a:custGeom>
            <a:avLst/>
            <a:gdLst/>
            <a:ahLst/>
            <a:cxnLst/>
            <a:rect l="l" t="t" r="r" b="b"/>
            <a:pathLst>
              <a:path w="960120" h="960120">
                <a:moveTo>
                  <a:pt x="479933" y="0"/>
                </a:moveTo>
                <a:lnTo>
                  <a:pt x="430864" y="2477"/>
                </a:lnTo>
                <a:lnTo>
                  <a:pt x="383212" y="9750"/>
                </a:lnTo>
                <a:lnTo>
                  <a:pt x="337219" y="21577"/>
                </a:lnTo>
                <a:lnTo>
                  <a:pt x="293125" y="37717"/>
                </a:lnTo>
                <a:lnTo>
                  <a:pt x="251173" y="57927"/>
                </a:lnTo>
                <a:lnTo>
                  <a:pt x="211602" y="81967"/>
                </a:lnTo>
                <a:lnTo>
                  <a:pt x="174655" y="109596"/>
                </a:lnTo>
                <a:lnTo>
                  <a:pt x="140573" y="140573"/>
                </a:lnTo>
                <a:lnTo>
                  <a:pt x="109596" y="174655"/>
                </a:lnTo>
                <a:lnTo>
                  <a:pt x="81967" y="211602"/>
                </a:lnTo>
                <a:lnTo>
                  <a:pt x="57927" y="251173"/>
                </a:lnTo>
                <a:lnTo>
                  <a:pt x="37717" y="293125"/>
                </a:lnTo>
                <a:lnTo>
                  <a:pt x="21577" y="337219"/>
                </a:lnTo>
                <a:lnTo>
                  <a:pt x="9750" y="383212"/>
                </a:lnTo>
                <a:lnTo>
                  <a:pt x="2477" y="430864"/>
                </a:lnTo>
                <a:lnTo>
                  <a:pt x="0" y="479932"/>
                </a:lnTo>
                <a:lnTo>
                  <a:pt x="2477" y="529001"/>
                </a:lnTo>
                <a:lnTo>
                  <a:pt x="9750" y="576653"/>
                </a:lnTo>
                <a:lnTo>
                  <a:pt x="21577" y="622646"/>
                </a:lnTo>
                <a:lnTo>
                  <a:pt x="37717" y="666740"/>
                </a:lnTo>
                <a:lnTo>
                  <a:pt x="57927" y="708692"/>
                </a:lnTo>
                <a:lnTo>
                  <a:pt x="81967" y="748263"/>
                </a:lnTo>
                <a:lnTo>
                  <a:pt x="109596" y="785210"/>
                </a:lnTo>
                <a:lnTo>
                  <a:pt x="140573" y="819292"/>
                </a:lnTo>
                <a:lnTo>
                  <a:pt x="174655" y="850269"/>
                </a:lnTo>
                <a:lnTo>
                  <a:pt x="211602" y="877898"/>
                </a:lnTo>
                <a:lnTo>
                  <a:pt x="251173" y="901938"/>
                </a:lnTo>
                <a:lnTo>
                  <a:pt x="293125" y="922148"/>
                </a:lnTo>
                <a:lnTo>
                  <a:pt x="337219" y="938288"/>
                </a:lnTo>
                <a:lnTo>
                  <a:pt x="383212" y="950115"/>
                </a:lnTo>
                <a:lnTo>
                  <a:pt x="430864" y="957388"/>
                </a:lnTo>
                <a:lnTo>
                  <a:pt x="479933" y="959865"/>
                </a:lnTo>
                <a:lnTo>
                  <a:pt x="529001" y="957388"/>
                </a:lnTo>
                <a:lnTo>
                  <a:pt x="576653" y="950115"/>
                </a:lnTo>
                <a:lnTo>
                  <a:pt x="622646" y="938288"/>
                </a:lnTo>
                <a:lnTo>
                  <a:pt x="666740" y="922148"/>
                </a:lnTo>
                <a:lnTo>
                  <a:pt x="708692" y="901938"/>
                </a:lnTo>
                <a:lnTo>
                  <a:pt x="748263" y="877898"/>
                </a:lnTo>
                <a:lnTo>
                  <a:pt x="785210" y="850269"/>
                </a:lnTo>
                <a:lnTo>
                  <a:pt x="819292" y="819292"/>
                </a:lnTo>
                <a:lnTo>
                  <a:pt x="850269" y="785210"/>
                </a:lnTo>
                <a:lnTo>
                  <a:pt x="877898" y="748263"/>
                </a:lnTo>
                <a:lnTo>
                  <a:pt x="901938" y="708692"/>
                </a:lnTo>
                <a:lnTo>
                  <a:pt x="922148" y="666740"/>
                </a:lnTo>
                <a:lnTo>
                  <a:pt x="938288" y="622646"/>
                </a:lnTo>
                <a:lnTo>
                  <a:pt x="950115" y="576653"/>
                </a:lnTo>
                <a:lnTo>
                  <a:pt x="957388" y="529001"/>
                </a:lnTo>
                <a:lnTo>
                  <a:pt x="959865" y="479932"/>
                </a:lnTo>
                <a:lnTo>
                  <a:pt x="957388" y="430864"/>
                </a:lnTo>
                <a:lnTo>
                  <a:pt x="950115" y="383212"/>
                </a:lnTo>
                <a:lnTo>
                  <a:pt x="938288" y="337219"/>
                </a:lnTo>
                <a:lnTo>
                  <a:pt x="922148" y="293125"/>
                </a:lnTo>
                <a:lnTo>
                  <a:pt x="901938" y="251173"/>
                </a:lnTo>
                <a:lnTo>
                  <a:pt x="877898" y="211602"/>
                </a:lnTo>
                <a:lnTo>
                  <a:pt x="850269" y="174655"/>
                </a:lnTo>
                <a:lnTo>
                  <a:pt x="819292" y="140573"/>
                </a:lnTo>
                <a:lnTo>
                  <a:pt x="785210" y="109596"/>
                </a:lnTo>
                <a:lnTo>
                  <a:pt x="748263" y="81967"/>
                </a:lnTo>
                <a:lnTo>
                  <a:pt x="708692" y="57927"/>
                </a:lnTo>
                <a:lnTo>
                  <a:pt x="666740" y="37717"/>
                </a:lnTo>
                <a:lnTo>
                  <a:pt x="622646" y="21577"/>
                </a:lnTo>
                <a:lnTo>
                  <a:pt x="576653" y="9750"/>
                </a:lnTo>
                <a:lnTo>
                  <a:pt x="529001" y="2477"/>
                </a:lnTo>
                <a:lnTo>
                  <a:pt x="479933" y="0"/>
                </a:lnTo>
                <a:close/>
              </a:path>
            </a:pathLst>
          </a:custGeom>
          <a:solidFill>
            <a:srgbClr val="EDC9B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2394839" y="3914266"/>
            <a:ext cx="960119" cy="960119"/>
          </a:xfrm>
          <a:custGeom>
            <a:avLst/>
            <a:gdLst/>
            <a:ahLst/>
            <a:cxnLst/>
            <a:rect l="l" t="t" r="r" b="b"/>
            <a:pathLst>
              <a:path w="960120" h="960120">
                <a:moveTo>
                  <a:pt x="0" y="479932"/>
                </a:moveTo>
                <a:lnTo>
                  <a:pt x="2477" y="430864"/>
                </a:lnTo>
                <a:lnTo>
                  <a:pt x="9750" y="383212"/>
                </a:lnTo>
                <a:lnTo>
                  <a:pt x="21577" y="337219"/>
                </a:lnTo>
                <a:lnTo>
                  <a:pt x="37717" y="293125"/>
                </a:lnTo>
                <a:lnTo>
                  <a:pt x="57927" y="251173"/>
                </a:lnTo>
                <a:lnTo>
                  <a:pt x="81967" y="211602"/>
                </a:lnTo>
                <a:lnTo>
                  <a:pt x="109596" y="174655"/>
                </a:lnTo>
                <a:lnTo>
                  <a:pt x="140573" y="140573"/>
                </a:lnTo>
                <a:lnTo>
                  <a:pt x="174655" y="109596"/>
                </a:lnTo>
                <a:lnTo>
                  <a:pt x="211602" y="81967"/>
                </a:lnTo>
                <a:lnTo>
                  <a:pt x="251173" y="57927"/>
                </a:lnTo>
                <a:lnTo>
                  <a:pt x="293125" y="37717"/>
                </a:lnTo>
                <a:lnTo>
                  <a:pt x="337219" y="21577"/>
                </a:lnTo>
                <a:lnTo>
                  <a:pt x="383212" y="9750"/>
                </a:lnTo>
                <a:lnTo>
                  <a:pt x="430864" y="2477"/>
                </a:lnTo>
                <a:lnTo>
                  <a:pt x="479933" y="0"/>
                </a:lnTo>
                <a:lnTo>
                  <a:pt x="529001" y="2477"/>
                </a:lnTo>
                <a:lnTo>
                  <a:pt x="576653" y="9750"/>
                </a:lnTo>
                <a:lnTo>
                  <a:pt x="622646" y="21577"/>
                </a:lnTo>
                <a:lnTo>
                  <a:pt x="666740" y="37717"/>
                </a:lnTo>
                <a:lnTo>
                  <a:pt x="708692" y="57927"/>
                </a:lnTo>
                <a:lnTo>
                  <a:pt x="748263" y="81967"/>
                </a:lnTo>
                <a:lnTo>
                  <a:pt x="785210" y="109596"/>
                </a:lnTo>
                <a:lnTo>
                  <a:pt x="819292" y="140573"/>
                </a:lnTo>
                <a:lnTo>
                  <a:pt x="850269" y="174655"/>
                </a:lnTo>
                <a:lnTo>
                  <a:pt x="877898" y="211602"/>
                </a:lnTo>
                <a:lnTo>
                  <a:pt x="901938" y="251173"/>
                </a:lnTo>
                <a:lnTo>
                  <a:pt x="922148" y="293125"/>
                </a:lnTo>
                <a:lnTo>
                  <a:pt x="938288" y="337219"/>
                </a:lnTo>
                <a:lnTo>
                  <a:pt x="950115" y="383212"/>
                </a:lnTo>
                <a:lnTo>
                  <a:pt x="957388" y="430864"/>
                </a:lnTo>
                <a:lnTo>
                  <a:pt x="959865" y="479932"/>
                </a:lnTo>
                <a:lnTo>
                  <a:pt x="957388" y="529001"/>
                </a:lnTo>
                <a:lnTo>
                  <a:pt x="950115" y="576653"/>
                </a:lnTo>
                <a:lnTo>
                  <a:pt x="938288" y="622646"/>
                </a:lnTo>
                <a:lnTo>
                  <a:pt x="922148" y="666740"/>
                </a:lnTo>
                <a:lnTo>
                  <a:pt x="901938" y="708692"/>
                </a:lnTo>
                <a:lnTo>
                  <a:pt x="877898" y="748263"/>
                </a:lnTo>
                <a:lnTo>
                  <a:pt x="850269" y="785210"/>
                </a:lnTo>
                <a:lnTo>
                  <a:pt x="819292" y="819292"/>
                </a:lnTo>
                <a:lnTo>
                  <a:pt x="785210" y="850269"/>
                </a:lnTo>
                <a:lnTo>
                  <a:pt x="748263" y="877898"/>
                </a:lnTo>
                <a:lnTo>
                  <a:pt x="708692" y="901938"/>
                </a:lnTo>
                <a:lnTo>
                  <a:pt x="666740" y="922148"/>
                </a:lnTo>
                <a:lnTo>
                  <a:pt x="622646" y="938288"/>
                </a:lnTo>
                <a:lnTo>
                  <a:pt x="576653" y="950115"/>
                </a:lnTo>
                <a:lnTo>
                  <a:pt x="529001" y="957388"/>
                </a:lnTo>
                <a:lnTo>
                  <a:pt x="479933" y="959865"/>
                </a:lnTo>
                <a:lnTo>
                  <a:pt x="430864" y="957388"/>
                </a:lnTo>
                <a:lnTo>
                  <a:pt x="383212" y="950115"/>
                </a:lnTo>
                <a:lnTo>
                  <a:pt x="337219" y="938288"/>
                </a:lnTo>
                <a:lnTo>
                  <a:pt x="293125" y="922148"/>
                </a:lnTo>
                <a:lnTo>
                  <a:pt x="251173" y="901938"/>
                </a:lnTo>
                <a:lnTo>
                  <a:pt x="211602" y="877898"/>
                </a:lnTo>
                <a:lnTo>
                  <a:pt x="174655" y="850269"/>
                </a:lnTo>
                <a:lnTo>
                  <a:pt x="140573" y="819292"/>
                </a:lnTo>
                <a:lnTo>
                  <a:pt x="109596" y="785210"/>
                </a:lnTo>
                <a:lnTo>
                  <a:pt x="81967" y="748263"/>
                </a:lnTo>
                <a:lnTo>
                  <a:pt x="57927" y="708692"/>
                </a:lnTo>
                <a:lnTo>
                  <a:pt x="37717" y="666740"/>
                </a:lnTo>
                <a:lnTo>
                  <a:pt x="21577" y="622646"/>
                </a:lnTo>
                <a:lnTo>
                  <a:pt x="9750" y="576653"/>
                </a:lnTo>
                <a:lnTo>
                  <a:pt x="2477" y="529001"/>
                </a:lnTo>
                <a:lnTo>
                  <a:pt x="0" y="479932"/>
                </a:lnTo>
                <a:close/>
              </a:path>
            </a:pathLst>
          </a:custGeom>
          <a:ln w="19050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2874772" y="5160645"/>
            <a:ext cx="4712970" cy="960119"/>
          </a:xfrm>
          <a:custGeom>
            <a:avLst/>
            <a:gdLst/>
            <a:ahLst/>
            <a:cxnLst/>
            <a:rect l="l" t="t" r="r" b="b"/>
            <a:pathLst>
              <a:path w="4712970" h="960120">
                <a:moveTo>
                  <a:pt x="4712588" y="0"/>
                </a:moveTo>
                <a:lnTo>
                  <a:pt x="479932" y="0"/>
                </a:lnTo>
                <a:lnTo>
                  <a:pt x="0" y="479869"/>
                </a:lnTo>
                <a:lnTo>
                  <a:pt x="479932" y="959764"/>
                </a:lnTo>
                <a:lnTo>
                  <a:pt x="4712588" y="959764"/>
                </a:lnTo>
                <a:lnTo>
                  <a:pt x="4712588" y="0"/>
                </a:lnTo>
                <a:close/>
              </a:path>
            </a:pathLst>
          </a:custGeom>
          <a:solidFill>
            <a:srgbClr val="DFA48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1011732" y="2122551"/>
            <a:ext cx="6158865" cy="37585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200">
                <a:latin typeface="Cambria"/>
                <a:cs typeface="Cambria"/>
              </a:rPr>
              <a:t>include:</a:t>
            </a:r>
            <a:endParaRPr sz="3200">
              <a:latin typeface="Cambria"/>
              <a:cs typeface="Cambria"/>
            </a:endParaRPr>
          </a:p>
          <a:p>
            <a:pPr algn="ctr" marL="2686050">
              <a:lnSpc>
                <a:spcPct val="100000"/>
              </a:lnSpc>
              <a:spcBef>
                <a:spcPts val="1735"/>
              </a:spcBef>
            </a:pPr>
            <a:r>
              <a:rPr dirty="0" sz="3600" spc="-10">
                <a:latin typeface="Cambria"/>
                <a:cs typeface="Cambria"/>
              </a:rPr>
              <a:t>Operational</a:t>
            </a:r>
            <a:r>
              <a:rPr dirty="0" sz="3600" spc="-95">
                <a:latin typeface="Cambria"/>
                <a:cs typeface="Cambria"/>
              </a:rPr>
              <a:t> </a:t>
            </a:r>
            <a:r>
              <a:rPr dirty="0" sz="3600" spc="-10">
                <a:latin typeface="Cambria"/>
                <a:cs typeface="Cambria"/>
              </a:rPr>
              <a:t>Risks</a:t>
            </a:r>
            <a:endParaRPr sz="3600">
              <a:latin typeface="Cambria"/>
              <a:cs typeface="Cambria"/>
            </a:endParaRPr>
          </a:p>
          <a:p>
            <a:pPr algn="ctr" marL="2962275" marR="267970" indent="1270">
              <a:lnSpc>
                <a:spcPct val="227199"/>
              </a:lnSpc>
            </a:pPr>
            <a:r>
              <a:rPr dirty="0" sz="3600" spc="-5">
                <a:latin typeface="Cambria"/>
                <a:cs typeface="Cambria"/>
              </a:rPr>
              <a:t>IT </a:t>
            </a:r>
            <a:r>
              <a:rPr dirty="0" sz="3600" spc="-10">
                <a:latin typeface="Cambria"/>
                <a:cs typeface="Cambria"/>
              </a:rPr>
              <a:t>Risks  </a:t>
            </a:r>
            <a:r>
              <a:rPr dirty="0" sz="3600" spc="-5">
                <a:latin typeface="Cambria"/>
                <a:cs typeface="Cambria"/>
              </a:rPr>
              <a:t>Financial</a:t>
            </a:r>
            <a:r>
              <a:rPr dirty="0" sz="3600" spc="-85">
                <a:latin typeface="Cambria"/>
                <a:cs typeface="Cambria"/>
              </a:rPr>
              <a:t> </a:t>
            </a:r>
            <a:r>
              <a:rPr dirty="0" sz="3600" spc="-10">
                <a:latin typeface="Cambria"/>
                <a:cs typeface="Cambria"/>
              </a:rPr>
              <a:t>Risks</a:t>
            </a:r>
            <a:endParaRPr sz="3600">
              <a:latin typeface="Cambria"/>
              <a:cs typeface="Cambria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394839" y="5160645"/>
            <a:ext cx="960119" cy="960119"/>
          </a:xfrm>
          <a:custGeom>
            <a:avLst/>
            <a:gdLst/>
            <a:ahLst/>
            <a:cxnLst/>
            <a:rect l="l" t="t" r="r" b="b"/>
            <a:pathLst>
              <a:path w="960120" h="960120">
                <a:moveTo>
                  <a:pt x="479933" y="0"/>
                </a:moveTo>
                <a:lnTo>
                  <a:pt x="430864" y="2477"/>
                </a:lnTo>
                <a:lnTo>
                  <a:pt x="383212" y="9750"/>
                </a:lnTo>
                <a:lnTo>
                  <a:pt x="337219" y="21577"/>
                </a:lnTo>
                <a:lnTo>
                  <a:pt x="293125" y="37716"/>
                </a:lnTo>
                <a:lnTo>
                  <a:pt x="251173" y="57925"/>
                </a:lnTo>
                <a:lnTo>
                  <a:pt x="211602" y="81964"/>
                </a:lnTo>
                <a:lnTo>
                  <a:pt x="174655" y="109591"/>
                </a:lnTo>
                <a:lnTo>
                  <a:pt x="140573" y="140565"/>
                </a:lnTo>
                <a:lnTo>
                  <a:pt x="109596" y="174644"/>
                </a:lnTo>
                <a:lnTo>
                  <a:pt x="81967" y="211587"/>
                </a:lnTo>
                <a:lnTo>
                  <a:pt x="57927" y="251152"/>
                </a:lnTo>
                <a:lnTo>
                  <a:pt x="37717" y="293099"/>
                </a:lnTo>
                <a:lnTo>
                  <a:pt x="21577" y="337185"/>
                </a:lnTo>
                <a:lnTo>
                  <a:pt x="9750" y="383170"/>
                </a:lnTo>
                <a:lnTo>
                  <a:pt x="2477" y="430812"/>
                </a:lnTo>
                <a:lnTo>
                  <a:pt x="0" y="479869"/>
                </a:lnTo>
                <a:lnTo>
                  <a:pt x="2477" y="528935"/>
                </a:lnTo>
                <a:lnTo>
                  <a:pt x="9750" y="576584"/>
                </a:lnTo>
                <a:lnTo>
                  <a:pt x="21577" y="622575"/>
                </a:lnTo>
                <a:lnTo>
                  <a:pt x="37717" y="666667"/>
                </a:lnTo>
                <a:lnTo>
                  <a:pt x="57927" y="708617"/>
                </a:lnTo>
                <a:lnTo>
                  <a:pt x="81967" y="748186"/>
                </a:lnTo>
                <a:lnTo>
                  <a:pt x="109596" y="785131"/>
                </a:lnTo>
                <a:lnTo>
                  <a:pt x="140573" y="819211"/>
                </a:lnTo>
                <a:lnTo>
                  <a:pt x="174655" y="850186"/>
                </a:lnTo>
                <a:lnTo>
                  <a:pt x="211602" y="877813"/>
                </a:lnTo>
                <a:lnTo>
                  <a:pt x="251173" y="901852"/>
                </a:lnTo>
                <a:lnTo>
                  <a:pt x="293125" y="922062"/>
                </a:lnTo>
                <a:lnTo>
                  <a:pt x="337219" y="938200"/>
                </a:lnTo>
                <a:lnTo>
                  <a:pt x="383212" y="950026"/>
                </a:lnTo>
                <a:lnTo>
                  <a:pt x="430864" y="957299"/>
                </a:lnTo>
                <a:lnTo>
                  <a:pt x="479933" y="959777"/>
                </a:lnTo>
                <a:lnTo>
                  <a:pt x="529001" y="957299"/>
                </a:lnTo>
                <a:lnTo>
                  <a:pt x="576653" y="950026"/>
                </a:lnTo>
                <a:lnTo>
                  <a:pt x="622646" y="938200"/>
                </a:lnTo>
                <a:lnTo>
                  <a:pt x="666740" y="922062"/>
                </a:lnTo>
                <a:lnTo>
                  <a:pt x="708692" y="901852"/>
                </a:lnTo>
                <a:lnTo>
                  <a:pt x="748263" y="877813"/>
                </a:lnTo>
                <a:lnTo>
                  <a:pt x="785210" y="850186"/>
                </a:lnTo>
                <a:lnTo>
                  <a:pt x="819292" y="819211"/>
                </a:lnTo>
                <a:lnTo>
                  <a:pt x="850269" y="785131"/>
                </a:lnTo>
                <a:lnTo>
                  <a:pt x="877898" y="748186"/>
                </a:lnTo>
                <a:lnTo>
                  <a:pt x="901938" y="708617"/>
                </a:lnTo>
                <a:lnTo>
                  <a:pt x="922148" y="666667"/>
                </a:lnTo>
                <a:lnTo>
                  <a:pt x="938288" y="622575"/>
                </a:lnTo>
                <a:lnTo>
                  <a:pt x="950115" y="576584"/>
                </a:lnTo>
                <a:lnTo>
                  <a:pt x="957388" y="528935"/>
                </a:lnTo>
                <a:lnTo>
                  <a:pt x="959865" y="479869"/>
                </a:lnTo>
                <a:lnTo>
                  <a:pt x="957388" y="430812"/>
                </a:lnTo>
                <a:lnTo>
                  <a:pt x="950115" y="383170"/>
                </a:lnTo>
                <a:lnTo>
                  <a:pt x="938288" y="337185"/>
                </a:lnTo>
                <a:lnTo>
                  <a:pt x="922148" y="293099"/>
                </a:lnTo>
                <a:lnTo>
                  <a:pt x="901938" y="251152"/>
                </a:lnTo>
                <a:lnTo>
                  <a:pt x="877898" y="211587"/>
                </a:lnTo>
                <a:lnTo>
                  <a:pt x="850269" y="174644"/>
                </a:lnTo>
                <a:lnTo>
                  <a:pt x="819292" y="140565"/>
                </a:lnTo>
                <a:lnTo>
                  <a:pt x="785210" y="109591"/>
                </a:lnTo>
                <a:lnTo>
                  <a:pt x="748263" y="81964"/>
                </a:lnTo>
                <a:lnTo>
                  <a:pt x="708692" y="57925"/>
                </a:lnTo>
                <a:lnTo>
                  <a:pt x="666740" y="37716"/>
                </a:lnTo>
                <a:lnTo>
                  <a:pt x="622646" y="21577"/>
                </a:lnTo>
                <a:lnTo>
                  <a:pt x="576653" y="9750"/>
                </a:lnTo>
                <a:lnTo>
                  <a:pt x="529001" y="2477"/>
                </a:lnTo>
                <a:lnTo>
                  <a:pt x="479933" y="0"/>
                </a:lnTo>
                <a:close/>
              </a:path>
            </a:pathLst>
          </a:custGeom>
          <a:solidFill>
            <a:srgbClr val="ECC6B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2394839" y="5160645"/>
            <a:ext cx="960119" cy="960119"/>
          </a:xfrm>
          <a:custGeom>
            <a:avLst/>
            <a:gdLst/>
            <a:ahLst/>
            <a:cxnLst/>
            <a:rect l="l" t="t" r="r" b="b"/>
            <a:pathLst>
              <a:path w="960120" h="960120">
                <a:moveTo>
                  <a:pt x="0" y="479869"/>
                </a:moveTo>
                <a:lnTo>
                  <a:pt x="2477" y="430812"/>
                </a:lnTo>
                <a:lnTo>
                  <a:pt x="9750" y="383170"/>
                </a:lnTo>
                <a:lnTo>
                  <a:pt x="21577" y="337185"/>
                </a:lnTo>
                <a:lnTo>
                  <a:pt x="37717" y="293099"/>
                </a:lnTo>
                <a:lnTo>
                  <a:pt x="57927" y="251152"/>
                </a:lnTo>
                <a:lnTo>
                  <a:pt x="81967" y="211587"/>
                </a:lnTo>
                <a:lnTo>
                  <a:pt x="109596" y="174644"/>
                </a:lnTo>
                <a:lnTo>
                  <a:pt x="140573" y="140565"/>
                </a:lnTo>
                <a:lnTo>
                  <a:pt x="174655" y="109591"/>
                </a:lnTo>
                <a:lnTo>
                  <a:pt x="211602" y="81964"/>
                </a:lnTo>
                <a:lnTo>
                  <a:pt x="251173" y="57925"/>
                </a:lnTo>
                <a:lnTo>
                  <a:pt x="293125" y="37716"/>
                </a:lnTo>
                <a:lnTo>
                  <a:pt x="337219" y="21577"/>
                </a:lnTo>
                <a:lnTo>
                  <a:pt x="383212" y="9750"/>
                </a:lnTo>
                <a:lnTo>
                  <a:pt x="430864" y="2477"/>
                </a:lnTo>
                <a:lnTo>
                  <a:pt x="479933" y="0"/>
                </a:lnTo>
                <a:lnTo>
                  <a:pt x="529001" y="2477"/>
                </a:lnTo>
                <a:lnTo>
                  <a:pt x="576653" y="9750"/>
                </a:lnTo>
                <a:lnTo>
                  <a:pt x="622646" y="21577"/>
                </a:lnTo>
                <a:lnTo>
                  <a:pt x="666740" y="37716"/>
                </a:lnTo>
                <a:lnTo>
                  <a:pt x="708692" y="57925"/>
                </a:lnTo>
                <a:lnTo>
                  <a:pt x="748263" y="81964"/>
                </a:lnTo>
                <a:lnTo>
                  <a:pt x="785210" y="109591"/>
                </a:lnTo>
                <a:lnTo>
                  <a:pt x="819292" y="140565"/>
                </a:lnTo>
                <a:lnTo>
                  <a:pt x="850269" y="174644"/>
                </a:lnTo>
                <a:lnTo>
                  <a:pt x="877898" y="211587"/>
                </a:lnTo>
                <a:lnTo>
                  <a:pt x="901938" y="251152"/>
                </a:lnTo>
                <a:lnTo>
                  <a:pt x="922148" y="293099"/>
                </a:lnTo>
                <a:lnTo>
                  <a:pt x="938288" y="337185"/>
                </a:lnTo>
                <a:lnTo>
                  <a:pt x="950115" y="383170"/>
                </a:lnTo>
                <a:lnTo>
                  <a:pt x="957388" y="430812"/>
                </a:lnTo>
                <a:lnTo>
                  <a:pt x="959865" y="479869"/>
                </a:lnTo>
                <a:lnTo>
                  <a:pt x="957388" y="528935"/>
                </a:lnTo>
                <a:lnTo>
                  <a:pt x="950115" y="576584"/>
                </a:lnTo>
                <a:lnTo>
                  <a:pt x="938288" y="622575"/>
                </a:lnTo>
                <a:lnTo>
                  <a:pt x="922148" y="666667"/>
                </a:lnTo>
                <a:lnTo>
                  <a:pt x="901938" y="708617"/>
                </a:lnTo>
                <a:lnTo>
                  <a:pt x="877898" y="748186"/>
                </a:lnTo>
                <a:lnTo>
                  <a:pt x="850269" y="785131"/>
                </a:lnTo>
                <a:lnTo>
                  <a:pt x="819292" y="819211"/>
                </a:lnTo>
                <a:lnTo>
                  <a:pt x="785210" y="850186"/>
                </a:lnTo>
                <a:lnTo>
                  <a:pt x="748263" y="877813"/>
                </a:lnTo>
                <a:lnTo>
                  <a:pt x="708692" y="901852"/>
                </a:lnTo>
                <a:lnTo>
                  <a:pt x="666740" y="922062"/>
                </a:lnTo>
                <a:lnTo>
                  <a:pt x="622646" y="938200"/>
                </a:lnTo>
                <a:lnTo>
                  <a:pt x="576653" y="950026"/>
                </a:lnTo>
                <a:lnTo>
                  <a:pt x="529001" y="957299"/>
                </a:lnTo>
                <a:lnTo>
                  <a:pt x="479933" y="959777"/>
                </a:lnTo>
                <a:lnTo>
                  <a:pt x="430864" y="957299"/>
                </a:lnTo>
                <a:lnTo>
                  <a:pt x="383212" y="950026"/>
                </a:lnTo>
                <a:lnTo>
                  <a:pt x="337219" y="938200"/>
                </a:lnTo>
                <a:lnTo>
                  <a:pt x="293125" y="922062"/>
                </a:lnTo>
                <a:lnTo>
                  <a:pt x="251173" y="901852"/>
                </a:lnTo>
                <a:lnTo>
                  <a:pt x="211602" y="877813"/>
                </a:lnTo>
                <a:lnTo>
                  <a:pt x="174655" y="850186"/>
                </a:lnTo>
                <a:lnTo>
                  <a:pt x="140573" y="819211"/>
                </a:lnTo>
                <a:lnTo>
                  <a:pt x="109596" y="785131"/>
                </a:lnTo>
                <a:lnTo>
                  <a:pt x="81967" y="748186"/>
                </a:lnTo>
                <a:lnTo>
                  <a:pt x="57927" y="708617"/>
                </a:lnTo>
                <a:lnTo>
                  <a:pt x="37717" y="666667"/>
                </a:lnTo>
                <a:lnTo>
                  <a:pt x="21577" y="622575"/>
                </a:lnTo>
                <a:lnTo>
                  <a:pt x="9750" y="576584"/>
                </a:lnTo>
                <a:lnTo>
                  <a:pt x="2477" y="528935"/>
                </a:lnTo>
                <a:lnTo>
                  <a:pt x="0" y="479869"/>
                </a:lnTo>
                <a:close/>
              </a:path>
            </a:pathLst>
          </a:custGeom>
          <a:ln w="19050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dc:title>PowerPoint Presentation</dc:title>
  <dcterms:created xsi:type="dcterms:W3CDTF">2016-06-14T01:00:03Z</dcterms:created>
  <dcterms:modified xsi:type="dcterms:W3CDTF">2016-06-14T01:00:03Z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2015-06-29T00:00:00Z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2016-06-14T00:00:00Z</vt:filetime>
  </property>
</Properties>
</file>