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62" r:id="rId5"/>
    <p:sldId id="263" r:id="rId6"/>
    <p:sldId id="264" r:id="rId7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1FF48-677F-4D49-89A7-4EA2C8C79FD9}" type="datetimeFigureOut">
              <a:rPr lang="id-ID" smtClean="0"/>
              <a:t>18/05/2021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37AC-8571-475F-BCDF-B2AA95D1358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29709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1FF48-677F-4D49-89A7-4EA2C8C79FD9}" type="datetimeFigureOut">
              <a:rPr lang="id-ID" smtClean="0"/>
              <a:t>18/05/2021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37AC-8571-475F-BCDF-B2AA95D1358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934656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1FF48-677F-4D49-89A7-4EA2C8C79FD9}" type="datetimeFigureOut">
              <a:rPr lang="id-ID" smtClean="0"/>
              <a:t>18/05/2021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37AC-8571-475F-BCDF-B2AA95D1358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20314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1FF48-677F-4D49-89A7-4EA2C8C79FD9}" type="datetimeFigureOut">
              <a:rPr lang="id-ID" smtClean="0"/>
              <a:t>18/05/2021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37AC-8571-475F-BCDF-B2AA95D1358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67761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1FF48-677F-4D49-89A7-4EA2C8C79FD9}" type="datetimeFigureOut">
              <a:rPr lang="id-ID" smtClean="0"/>
              <a:t>18/05/2021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37AC-8571-475F-BCDF-B2AA95D1358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54357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1FF48-677F-4D49-89A7-4EA2C8C79FD9}" type="datetimeFigureOut">
              <a:rPr lang="id-ID" smtClean="0"/>
              <a:t>18/05/2021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37AC-8571-475F-BCDF-B2AA95D1358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32028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1FF48-677F-4D49-89A7-4EA2C8C79FD9}" type="datetimeFigureOut">
              <a:rPr lang="id-ID" smtClean="0"/>
              <a:t>18/05/2021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37AC-8571-475F-BCDF-B2AA95D1358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808460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1FF48-677F-4D49-89A7-4EA2C8C79FD9}" type="datetimeFigureOut">
              <a:rPr lang="id-ID" smtClean="0"/>
              <a:t>18/05/2021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37AC-8571-475F-BCDF-B2AA95D1358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404646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1FF48-677F-4D49-89A7-4EA2C8C79FD9}" type="datetimeFigureOut">
              <a:rPr lang="id-ID" smtClean="0"/>
              <a:t>18/05/2021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37AC-8571-475F-BCDF-B2AA95D1358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55535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1FF48-677F-4D49-89A7-4EA2C8C79FD9}" type="datetimeFigureOut">
              <a:rPr lang="id-ID" smtClean="0"/>
              <a:t>18/05/2021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37AC-8571-475F-BCDF-B2AA95D1358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41131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1FF48-677F-4D49-89A7-4EA2C8C79FD9}" type="datetimeFigureOut">
              <a:rPr lang="id-ID" smtClean="0"/>
              <a:t>18/05/2021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37AC-8571-475F-BCDF-B2AA95D1358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59081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E1FF48-677F-4D49-89A7-4EA2C8C79FD9}" type="datetimeFigureOut">
              <a:rPr lang="id-ID" smtClean="0"/>
              <a:t>18/05/2021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BA37AC-8571-475F-BCDF-B2AA95D1358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59745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546542" y="140380"/>
            <a:ext cx="9144000" cy="604201"/>
          </a:xfrm>
        </p:spPr>
        <p:txBody>
          <a:bodyPr/>
          <a:lstStyle/>
          <a:p>
            <a:r>
              <a:rPr lang="id-ID" dirty="0" smtClean="0"/>
              <a:t>Latihan Soal Portal </a:t>
            </a:r>
            <a:r>
              <a:rPr lang="id-ID" dirty="0" smtClean="0"/>
              <a:t>3 sendi tidak </a:t>
            </a:r>
            <a:r>
              <a:rPr lang="id-ID" dirty="0" smtClean="0"/>
              <a:t>simetris</a:t>
            </a:r>
            <a:endParaRPr lang="id-ID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1619794" y="2390503"/>
            <a:ext cx="4232366" cy="39188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1606731" y="2442754"/>
            <a:ext cx="13063" cy="263869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2886891" y="2272937"/>
            <a:ext cx="2965269" cy="10450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Isosceles Triangle 8"/>
          <p:cNvSpPr/>
          <p:nvPr/>
        </p:nvSpPr>
        <p:spPr>
          <a:xfrm>
            <a:off x="5747658" y="2416628"/>
            <a:ext cx="195943" cy="27432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Oval 9"/>
          <p:cNvSpPr/>
          <p:nvPr/>
        </p:nvSpPr>
        <p:spPr>
          <a:xfrm>
            <a:off x="3775160" y="2364373"/>
            <a:ext cx="104503" cy="1436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Isosceles Triangle 10"/>
          <p:cNvSpPr/>
          <p:nvPr/>
        </p:nvSpPr>
        <p:spPr>
          <a:xfrm>
            <a:off x="1528355" y="4957354"/>
            <a:ext cx="195943" cy="27432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2886891" y="1593669"/>
            <a:ext cx="0" cy="57476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953589" y="3762102"/>
            <a:ext cx="574766" cy="0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991394" y="1593669"/>
            <a:ext cx="9069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P=2 ton</a:t>
            </a:r>
            <a:endParaRPr lang="id-ID" dirty="0"/>
          </a:p>
        </p:txBody>
      </p:sp>
      <p:sp>
        <p:nvSpPr>
          <p:cNvPr id="17" name="TextBox 16"/>
          <p:cNvSpPr txBox="1"/>
          <p:nvPr/>
        </p:nvSpPr>
        <p:spPr>
          <a:xfrm>
            <a:off x="500099" y="3377921"/>
            <a:ext cx="9326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H=2 </a:t>
            </a:r>
            <a:r>
              <a:rPr lang="id-ID" dirty="0" smtClean="0"/>
              <a:t>ton</a:t>
            </a:r>
            <a:endParaRPr lang="id-ID" dirty="0"/>
          </a:p>
        </p:txBody>
      </p:sp>
      <p:cxnSp>
        <p:nvCxnSpPr>
          <p:cNvPr id="19" name="Straight Connector 18"/>
          <p:cNvCxnSpPr/>
          <p:nvPr/>
        </p:nvCxnSpPr>
        <p:spPr>
          <a:xfrm>
            <a:off x="966413" y="5839097"/>
            <a:ext cx="527763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5852160" y="5329646"/>
            <a:ext cx="0" cy="888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1602364" y="5482046"/>
            <a:ext cx="0" cy="888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757631" y="1963001"/>
            <a:ext cx="78377" cy="34711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2891231" y="5425444"/>
            <a:ext cx="0" cy="888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496370" y="2429691"/>
            <a:ext cx="6226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400573" y="3744684"/>
            <a:ext cx="6226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H="1">
            <a:off x="531203" y="5024848"/>
            <a:ext cx="6226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571357" y="1657980"/>
            <a:ext cx="11842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q=4 ton/m</a:t>
            </a:r>
            <a:endParaRPr lang="id-ID" dirty="0"/>
          </a:p>
        </p:txBody>
      </p:sp>
      <p:sp>
        <p:nvSpPr>
          <p:cNvPr id="31" name="TextBox 30"/>
          <p:cNvSpPr txBox="1"/>
          <p:nvPr/>
        </p:nvSpPr>
        <p:spPr>
          <a:xfrm>
            <a:off x="1772002" y="5435322"/>
            <a:ext cx="750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 </a:t>
            </a:r>
            <a:r>
              <a:rPr lang="id-ID" dirty="0" smtClean="0"/>
              <a:t>   1 m</a:t>
            </a:r>
            <a:endParaRPr lang="id-ID" dirty="0"/>
          </a:p>
        </p:txBody>
      </p:sp>
      <p:sp>
        <p:nvSpPr>
          <p:cNvPr id="32" name="TextBox 31"/>
          <p:cNvSpPr txBox="1"/>
          <p:nvPr/>
        </p:nvSpPr>
        <p:spPr>
          <a:xfrm>
            <a:off x="4684163" y="5447605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2</a:t>
            </a:r>
            <a:r>
              <a:rPr lang="id-ID" dirty="0" smtClean="0"/>
              <a:t> </a:t>
            </a:r>
            <a:r>
              <a:rPr lang="id-ID" dirty="0" smtClean="0"/>
              <a:t>m</a:t>
            </a:r>
            <a:endParaRPr lang="id-ID" dirty="0"/>
          </a:p>
        </p:txBody>
      </p:sp>
      <p:sp>
        <p:nvSpPr>
          <p:cNvPr id="33" name="TextBox 32"/>
          <p:cNvSpPr txBox="1"/>
          <p:nvPr/>
        </p:nvSpPr>
        <p:spPr>
          <a:xfrm>
            <a:off x="400573" y="2657985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2 m</a:t>
            </a:r>
            <a:endParaRPr lang="id-ID" dirty="0"/>
          </a:p>
        </p:txBody>
      </p:sp>
      <p:sp>
        <p:nvSpPr>
          <p:cNvPr id="34" name="TextBox 33"/>
          <p:cNvSpPr txBox="1"/>
          <p:nvPr/>
        </p:nvSpPr>
        <p:spPr>
          <a:xfrm>
            <a:off x="340489" y="4263323"/>
            <a:ext cx="644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 </a:t>
            </a:r>
            <a:r>
              <a:rPr lang="id-ID" dirty="0" smtClean="0"/>
              <a:t> 2 m</a:t>
            </a:r>
            <a:endParaRPr lang="id-ID" dirty="0"/>
          </a:p>
        </p:txBody>
      </p:sp>
      <p:sp>
        <p:nvSpPr>
          <p:cNvPr id="35" name="Freeform 34"/>
          <p:cNvSpPr/>
          <p:nvPr/>
        </p:nvSpPr>
        <p:spPr>
          <a:xfrm>
            <a:off x="4167051" y="1881051"/>
            <a:ext cx="378823" cy="431075"/>
          </a:xfrm>
          <a:custGeom>
            <a:avLst/>
            <a:gdLst>
              <a:gd name="connsiteX0" fmla="*/ 0 w 378823"/>
              <a:gd name="connsiteY0" fmla="*/ 431075 h 431075"/>
              <a:gd name="connsiteX1" fmla="*/ 13063 w 378823"/>
              <a:gd name="connsiteY1" fmla="*/ 365760 h 431075"/>
              <a:gd name="connsiteX2" fmla="*/ 65315 w 378823"/>
              <a:gd name="connsiteY2" fmla="*/ 274320 h 431075"/>
              <a:gd name="connsiteX3" fmla="*/ 104503 w 378823"/>
              <a:gd name="connsiteY3" fmla="*/ 182880 h 431075"/>
              <a:gd name="connsiteX4" fmla="*/ 156755 w 378823"/>
              <a:gd name="connsiteY4" fmla="*/ 104503 h 431075"/>
              <a:gd name="connsiteX5" fmla="*/ 182880 w 378823"/>
              <a:gd name="connsiteY5" fmla="*/ 65315 h 431075"/>
              <a:gd name="connsiteX6" fmla="*/ 261258 w 378823"/>
              <a:gd name="connsiteY6" fmla="*/ 39189 h 431075"/>
              <a:gd name="connsiteX7" fmla="*/ 300446 w 378823"/>
              <a:gd name="connsiteY7" fmla="*/ 26126 h 431075"/>
              <a:gd name="connsiteX8" fmla="*/ 352698 w 378823"/>
              <a:gd name="connsiteY8" fmla="*/ 13063 h 431075"/>
              <a:gd name="connsiteX9" fmla="*/ 378823 w 378823"/>
              <a:gd name="connsiteY9" fmla="*/ 0 h 431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8823" h="431075">
                <a:moveTo>
                  <a:pt x="0" y="431075"/>
                </a:moveTo>
                <a:cubicBezTo>
                  <a:pt x="4354" y="409303"/>
                  <a:pt x="6042" y="386823"/>
                  <a:pt x="13063" y="365760"/>
                </a:cubicBezTo>
                <a:cubicBezTo>
                  <a:pt x="24111" y="332615"/>
                  <a:pt x="46204" y="302986"/>
                  <a:pt x="65315" y="274320"/>
                </a:cubicBezTo>
                <a:cubicBezTo>
                  <a:pt x="102818" y="124311"/>
                  <a:pt x="50377" y="309175"/>
                  <a:pt x="104503" y="182880"/>
                </a:cubicBezTo>
                <a:cubicBezTo>
                  <a:pt x="138243" y="104152"/>
                  <a:pt x="87876" y="150422"/>
                  <a:pt x="156755" y="104503"/>
                </a:cubicBezTo>
                <a:cubicBezTo>
                  <a:pt x="165463" y="91440"/>
                  <a:pt x="169567" y="73636"/>
                  <a:pt x="182880" y="65315"/>
                </a:cubicBezTo>
                <a:cubicBezTo>
                  <a:pt x="206233" y="50719"/>
                  <a:pt x="235132" y="47898"/>
                  <a:pt x="261258" y="39189"/>
                </a:cubicBezTo>
                <a:cubicBezTo>
                  <a:pt x="274321" y="34835"/>
                  <a:pt x="287088" y="29466"/>
                  <a:pt x="300446" y="26126"/>
                </a:cubicBezTo>
                <a:cubicBezTo>
                  <a:pt x="317863" y="21772"/>
                  <a:pt x="335666" y="18740"/>
                  <a:pt x="352698" y="13063"/>
                </a:cubicBezTo>
                <a:cubicBezTo>
                  <a:pt x="361935" y="9984"/>
                  <a:pt x="370115" y="4354"/>
                  <a:pt x="378823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6" name="TextBox 35"/>
          <p:cNvSpPr txBox="1"/>
          <p:nvPr/>
        </p:nvSpPr>
        <p:spPr>
          <a:xfrm>
            <a:off x="6035038" y="2765750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B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706862" y="3623546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C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786729" y="2443535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606715" y="4620677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A</a:t>
            </a:r>
            <a:endParaRPr lang="id-ID" dirty="0"/>
          </a:p>
        </p:txBody>
      </p:sp>
      <p:sp>
        <p:nvSpPr>
          <p:cNvPr id="40" name="TextBox 39"/>
          <p:cNvSpPr txBox="1"/>
          <p:nvPr/>
        </p:nvSpPr>
        <p:spPr>
          <a:xfrm>
            <a:off x="1175639" y="2199693"/>
            <a:ext cx="343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/>
              <a:t>D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575838" y="635823"/>
            <a:ext cx="38768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Hitung:</a:t>
            </a:r>
          </a:p>
          <a:p>
            <a:r>
              <a:rPr lang="id-ID" dirty="0" smtClean="0"/>
              <a:t>Gaya2 dalam ( Bidang M, D, N dan FBD)</a:t>
            </a:r>
            <a:endParaRPr lang="id-ID" dirty="0"/>
          </a:p>
        </p:txBody>
      </p:sp>
      <p:sp>
        <p:nvSpPr>
          <p:cNvPr id="44" name="TextBox 43"/>
          <p:cNvSpPr txBox="1"/>
          <p:nvPr/>
        </p:nvSpPr>
        <p:spPr>
          <a:xfrm>
            <a:off x="6820079" y="39188"/>
            <a:ext cx="4206231" cy="603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600" dirty="0" smtClean="0"/>
              <a:t>Jawab :</a:t>
            </a:r>
          </a:p>
          <a:p>
            <a:pPr marL="342900" indent="-342900">
              <a:buAutoNum type="arabicPeriod"/>
            </a:pPr>
            <a:r>
              <a:rPr lang="id-ID" sz="1600" dirty="0" smtClean="0">
                <a:solidFill>
                  <a:srgbClr val="FF0000"/>
                </a:solidFill>
              </a:rPr>
              <a:t>Reaksi Tumpuan</a:t>
            </a:r>
          </a:p>
          <a:p>
            <a:r>
              <a:rPr lang="id-ID" sz="1600" dirty="0" smtClean="0"/>
              <a:t>∑</a:t>
            </a:r>
            <a:r>
              <a:rPr lang="id-ID" sz="1600" dirty="0" smtClean="0"/>
              <a:t>MB=0</a:t>
            </a:r>
          </a:p>
          <a:p>
            <a:r>
              <a:rPr lang="id-ID" sz="1600" dirty="0" smtClean="0"/>
              <a:t>Av.4 </a:t>
            </a:r>
            <a:r>
              <a:rPr lang="id-ID" sz="1600" dirty="0"/>
              <a:t>+</a:t>
            </a:r>
            <a:r>
              <a:rPr lang="id-ID" sz="1600" dirty="0" smtClean="0"/>
              <a:t> </a:t>
            </a:r>
            <a:r>
              <a:rPr lang="id-ID" sz="1600" dirty="0" smtClean="0"/>
              <a:t>Ah.4 –</a:t>
            </a:r>
            <a:r>
              <a:rPr lang="id-ID" sz="1600" dirty="0" smtClean="0"/>
              <a:t>H </a:t>
            </a:r>
            <a:r>
              <a:rPr lang="id-ID" sz="1600" dirty="0" smtClean="0"/>
              <a:t>. 2 –</a:t>
            </a:r>
            <a:r>
              <a:rPr lang="id-ID" sz="1600" dirty="0" smtClean="0"/>
              <a:t>P.3 </a:t>
            </a:r>
            <a:r>
              <a:rPr lang="id-ID" sz="1600" dirty="0" smtClean="0"/>
              <a:t>–(</a:t>
            </a:r>
            <a:r>
              <a:rPr lang="id-ID" sz="1600" dirty="0" smtClean="0"/>
              <a:t>q.3).1,5 </a:t>
            </a:r>
            <a:r>
              <a:rPr lang="id-ID" sz="1600" dirty="0" smtClean="0"/>
              <a:t>=0</a:t>
            </a:r>
          </a:p>
          <a:p>
            <a:r>
              <a:rPr lang="id-ID" sz="1600" dirty="0" smtClean="0"/>
              <a:t>4Av + 4Ah – 4 – 6 – 18  </a:t>
            </a:r>
            <a:r>
              <a:rPr lang="id-ID" sz="1600" dirty="0" smtClean="0"/>
              <a:t>= </a:t>
            </a:r>
            <a:r>
              <a:rPr lang="id-ID" sz="1600" dirty="0" smtClean="0"/>
              <a:t>0</a:t>
            </a:r>
          </a:p>
          <a:p>
            <a:r>
              <a:rPr lang="id-ID" sz="1600" dirty="0" smtClean="0"/>
              <a:t>Av + Ah = 7   ..............(1)</a:t>
            </a:r>
            <a:r>
              <a:rPr lang="id-ID" sz="1600" dirty="0" smtClean="0"/>
              <a:t> </a:t>
            </a:r>
            <a:endParaRPr lang="id-ID" sz="1600" dirty="0" smtClean="0"/>
          </a:p>
          <a:p>
            <a:endParaRPr lang="id-ID" sz="1600" dirty="0" smtClean="0"/>
          </a:p>
          <a:p>
            <a:r>
              <a:rPr lang="id-ID" sz="1600" dirty="0" smtClean="0"/>
              <a:t>∑MA=0</a:t>
            </a:r>
          </a:p>
          <a:p>
            <a:r>
              <a:rPr lang="id-ID" sz="1600" dirty="0" smtClean="0"/>
              <a:t>-</a:t>
            </a:r>
            <a:r>
              <a:rPr lang="id-ID" sz="1600" dirty="0" smtClean="0"/>
              <a:t>Bv.4-Bh </a:t>
            </a:r>
            <a:r>
              <a:rPr lang="id-ID" sz="1600" dirty="0" smtClean="0"/>
              <a:t>. 4 +(</a:t>
            </a:r>
            <a:r>
              <a:rPr lang="id-ID" sz="1600" dirty="0" smtClean="0"/>
              <a:t>q.3).2,5 </a:t>
            </a:r>
            <a:r>
              <a:rPr lang="id-ID" sz="1600" dirty="0" smtClean="0"/>
              <a:t>+</a:t>
            </a:r>
            <a:r>
              <a:rPr lang="id-ID" sz="1600" dirty="0" smtClean="0"/>
              <a:t>P . 1 + H. </a:t>
            </a:r>
            <a:r>
              <a:rPr lang="id-ID" sz="1600" dirty="0" smtClean="0"/>
              <a:t>2 =0</a:t>
            </a:r>
          </a:p>
          <a:p>
            <a:r>
              <a:rPr lang="id-ID" sz="1600" dirty="0" smtClean="0"/>
              <a:t>-4Bv – 4Bh + 30 +2 + 4 = 0</a:t>
            </a:r>
            <a:endParaRPr lang="id-ID" sz="1600" dirty="0" smtClean="0"/>
          </a:p>
          <a:p>
            <a:r>
              <a:rPr lang="id-ID" sz="1600" dirty="0" smtClean="0"/>
              <a:t>Bv + Bh = 9 .................(2)</a:t>
            </a:r>
          </a:p>
          <a:p>
            <a:endParaRPr lang="id-ID" sz="1600" dirty="0"/>
          </a:p>
          <a:p>
            <a:r>
              <a:rPr lang="id-ID" sz="1600" dirty="0" smtClean="0"/>
              <a:t>∑S=0    ( kiri potongan)</a:t>
            </a:r>
            <a:endParaRPr lang="id-ID" sz="1600" dirty="0" smtClean="0"/>
          </a:p>
          <a:p>
            <a:r>
              <a:rPr lang="id-ID" sz="1600" dirty="0" smtClean="0"/>
              <a:t>Av. 2 + Ah. 4- H. 2 – P. 1 – (q .1 . 0,5) </a:t>
            </a:r>
            <a:r>
              <a:rPr lang="id-ID" sz="1600" dirty="0" smtClean="0"/>
              <a:t>=0</a:t>
            </a:r>
          </a:p>
          <a:p>
            <a:r>
              <a:rPr lang="id-ID" sz="1600" dirty="0" smtClean="0"/>
              <a:t>2 Av + 4 Ah – 4 -2 -2 </a:t>
            </a:r>
            <a:r>
              <a:rPr lang="id-ID" sz="1600" dirty="0" smtClean="0"/>
              <a:t>=0 </a:t>
            </a:r>
            <a:endParaRPr lang="id-ID" sz="1600" dirty="0" smtClean="0"/>
          </a:p>
          <a:p>
            <a:r>
              <a:rPr lang="id-ID" sz="1600" dirty="0" smtClean="0"/>
              <a:t>Av + 2Ah = 4 ...................(3) </a:t>
            </a:r>
          </a:p>
          <a:p>
            <a:endParaRPr lang="id-ID" sz="1600" dirty="0"/>
          </a:p>
          <a:p>
            <a:r>
              <a:rPr lang="id-ID" sz="1600" dirty="0"/>
              <a:t>∑S=0    ( </a:t>
            </a:r>
            <a:r>
              <a:rPr lang="id-ID" sz="1600" dirty="0" smtClean="0"/>
              <a:t>kanan </a:t>
            </a:r>
            <a:r>
              <a:rPr lang="id-ID" sz="1600" dirty="0"/>
              <a:t>potongan)</a:t>
            </a:r>
          </a:p>
          <a:p>
            <a:r>
              <a:rPr lang="id-ID" sz="1600" dirty="0" smtClean="0"/>
              <a:t>-Bv. </a:t>
            </a:r>
            <a:r>
              <a:rPr lang="id-ID" sz="1600" dirty="0"/>
              <a:t>2 </a:t>
            </a:r>
            <a:r>
              <a:rPr lang="id-ID" sz="1600" dirty="0" smtClean="0"/>
              <a:t>+ </a:t>
            </a:r>
            <a:r>
              <a:rPr lang="id-ID" sz="1600" dirty="0"/>
              <a:t>(q </a:t>
            </a:r>
            <a:r>
              <a:rPr lang="id-ID" sz="1600" dirty="0" smtClean="0"/>
              <a:t>.2 </a:t>
            </a:r>
            <a:r>
              <a:rPr lang="id-ID" sz="1600" dirty="0"/>
              <a:t>. </a:t>
            </a:r>
            <a:r>
              <a:rPr lang="id-ID" sz="1600" dirty="0" smtClean="0"/>
              <a:t>0,5. 2) </a:t>
            </a:r>
            <a:r>
              <a:rPr lang="id-ID" sz="1600" dirty="0"/>
              <a:t>=0</a:t>
            </a:r>
          </a:p>
          <a:p>
            <a:r>
              <a:rPr lang="id-ID" sz="1600" dirty="0" smtClean="0"/>
              <a:t>-2.Bv + 8 </a:t>
            </a:r>
            <a:r>
              <a:rPr lang="id-ID" sz="1600" dirty="0"/>
              <a:t>=0 </a:t>
            </a:r>
          </a:p>
          <a:p>
            <a:r>
              <a:rPr lang="id-ID" sz="1600" dirty="0" smtClean="0">
                <a:solidFill>
                  <a:srgbClr val="FF0000"/>
                </a:solidFill>
              </a:rPr>
              <a:t>Bv =  </a:t>
            </a:r>
            <a:r>
              <a:rPr lang="id-ID" sz="1600" dirty="0">
                <a:solidFill>
                  <a:srgbClr val="FF0000"/>
                </a:solidFill>
              </a:rPr>
              <a:t>4 </a:t>
            </a:r>
            <a:r>
              <a:rPr lang="id-ID" sz="1600" dirty="0" smtClean="0">
                <a:solidFill>
                  <a:srgbClr val="FF0000"/>
                </a:solidFill>
              </a:rPr>
              <a:t>ton  </a:t>
            </a:r>
          </a:p>
          <a:p>
            <a:endParaRPr lang="id-ID" sz="1600" dirty="0"/>
          </a:p>
          <a:p>
            <a:r>
              <a:rPr lang="id-ID" sz="1600" dirty="0" smtClean="0"/>
              <a:t>Masuk persamaan (2) didapat </a:t>
            </a:r>
            <a:r>
              <a:rPr lang="id-ID" sz="1600" dirty="0" smtClean="0">
                <a:solidFill>
                  <a:srgbClr val="FF0000"/>
                </a:solidFill>
              </a:rPr>
              <a:t>Bh = 5 ton </a:t>
            </a:r>
            <a:endParaRPr lang="id-ID" sz="1600" dirty="0">
              <a:solidFill>
                <a:srgbClr val="FF0000"/>
              </a:solidFill>
            </a:endParaRPr>
          </a:p>
          <a:p>
            <a:endParaRPr lang="id-ID" dirty="0"/>
          </a:p>
        </p:txBody>
      </p:sp>
      <p:cxnSp>
        <p:nvCxnSpPr>
          <p:cNvPr id="46" name="Straight Arrow Connector 45"/>
          <p:cNvCxnSpPr/>
          <p:nvPr/>
        </p:nvCxnSpPr>
        <p:spPr>
          <a:xfrm flipV="1">
            <a:off x="1602364" y="5434149"/>
            <a:ext cx="0" cy="78377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flipV="1">
            <a:off x="5852160" y="2960913"/>
            <a:ext cx="0" cy="78377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1158223" y="5987923"/>
            <a:ext cx="4176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Av</a:t>
            </a:r>
            <a:endParaRPr lang="id-ID" dirty="0"/>
          </a:p>
        </p:txBody>
      </p:sp>
      <p:sp>
        <p:nvSpPr>
          <p:cNvPr id="56" name="TextBox 55"/>
          <p:cNvSpPr txBox="1"/>
          <p:nvPr/>
        </p:nvSpPr>
        <p:spPr>
          <a:xfrm>
            <a:off x="2512407" y="4690343"/>
            <a:ext cx="439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Ah</a:t>
            </a:r>
            <a:endParaRPr lang="id-ID" dirty="0"/>
          </a:p>
        </p:txBody>
      </p:sp>
      <p:sp>
        <p:nvSpPr>
          <p:cNvPr id="57" name="TextBox 56"/>
          <p:cNvSpPr txBox="1"/>
          <p:nvPr/>
        </p:nvSpPr>
        <p:spPr>
          <a:xfrm>
            <a:off x="5424672" y="3153720"/>
            <a:ext cx="4116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Bv</a:t>
            </a:r>
            <a:endParaRPr lang="id-ID" dirty="0"/>
          </a:p>
        </p:txBody>
      </p:sp>
      <p:cxnSp>
        <p:nvCxnSpPr>
          <p:cNvPr id="45" name="Straight Connector 44"/>
          <p:cNvCxnSpPr/>
          <p:nvPr/>
        </p:nvCxnSpPr>
        <p:spPr>
          <a:xfrm>
            <a:off x="3840459" y="5375368"/>
            <a:ext cx="0" cy="888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2891231" y="5440764"/>
            <a:ext cx="750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 </a:t>
            </a:r>
            <a:r>
              <a:rPr lang="id-ID" dirty="0" smtClean="0"/>
              <a:t>   1 m</a:t>
            </a:r>
            <a:endParaRPr lang="id-ID" dirty="0"/>
          </a:p>
        </p:txBody>
      </p:sp>
      <p:sp>
        <p:nvSpPr>
          <p:cNvPr id="48" name="TextBox 47"/>
          <p:cNvSpPr txBox="1"/>
          <p:nvPr/>
        </p:nvSpPr>
        <p:spPr>
          <a:xfrm>
            <a:off x="2786488" y="2442754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E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3681616" y="2443531"/>
            <a:ext cx="343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/>
              <a:t>S</a:t>
            </a:r>
            <a:endParaRPr lang="id-ID" dirty="0"/>
          </a:p>
        </p:txBody>
      </p:sp>
      <p:cxnSp>
        <p:nvCxnSpPr>
          <p:cNvPr id="4" name="Straight Arrow Connector 3"/>
          <p:cNvCxnSpPr/>
          <p:nvPr/>
        </p:nvCxnSpPr>
        <p:spPr>
          <a:xfrm flipH="1">
            <a:off x="1841864" y="4957354"/>
            <a:ext cx="683459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 flipH="1">
            <a:off x="6003008" y="2364373"/>
            <a:ext cx="683459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6172301" y="2027312"/>
            <a:ext cx="431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Bh</a:t>
            </a:r>
            <a:endParaRPr lang="id-ID" dirty="0"/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7891549" y="4911632"/>
            <a:ext cx="17253" cy="398806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>
            <a:off x="10301544" y="5582584"/>
            <a:ext cx="329903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24094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0091" y="339634"/>
            <a:ext cx="4206231" cy="603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600" dirty="0" smtClean="0"/>
              <a:t>Jawab :</a:t>
            </a:r>
          </a:p>
          <a:p>
            <a:pPr marL="342900" indent="-342900">
              <a:buAutoNum type="arabicPeriod"/>
            </a:pPr>
            <a:r>
              <a:rPr lang="id-ID" sz="1600" dirty="0" smtClean="0"/>
              <a:t>Reaksi Tumpuan</a:t>
            </a:r>
          </a:p>
          <a:p>
            <a:r>
              <a:rPr lang="id-ID" sz="1600" dirty="0" smtClean="0"/>
              <a:t>∑</a:t>
            </a:r>
            <a:r>
              <a:rPr lang="id-ID" sz="1600" dirty="0" smtClean="0"/>
              <a:t>MB=0</a:t>
            </a:r>
          </a:p>
          <a:p>
            <a:r>
              <a:rPr lang="id-ID" sz="1600" dirty="0" smtClean="0"/>
              <a:t>Av.4 </a:t>
            </a:r>
            <a:r>
              <a:rPr lang="id-ID" sz="1600" dirty="0"/>
              <a:t>+</a:t>
            </a:r>
            <a:r>
              <a:rPr lang="id-ID" sz="1600" dirty="0" smtClean="0"/>
              <a:t> </a:t>
            </a:r>
            <a:r>
              <a:rPr lang="id-ID" sz="1600" dirty="0" smtClean="0"/>
              <a:t>Ah.4 –</a:t>
            </a:r>
            <a:r>
              <a:rPr lang="id-ID" sz="1600" dirty="0" smtClean="0"/>
              <a:t>H </a:t>
            </a:r>
            <a:r>
              <a:rPr lang="id-ID" sz="1600" dirty="0" smtClean="0"/>
              <a:t>. 2 –</a:t>
            </a:r>
            <a:r>
              <a:rPr lang="id-ID" sz="1600" dirty="0" smtClean="0"/>
              <a:t>P.3 </a:t>
            </a:r>
            <a:r>
              <a:rPr lang="id-ID" sz="1600" dirty="0" smtClean="0"/>
              <a:t>–(</a:t>
            </a:r>
            <a:r>
              <a:rPr lang="id-ID" sz="1600" dirty="0" smtClean="0"/>
              <a:t>q.3).1,5 </a:t>
            </a:r>
            <a:r>
              <a:rPr lang="id-ID" sz="1600" dirty="0" smtClean="0"/>
              <a:t>=0</a:t>
            </a:r>
          </a:p>
          <a:p>
            <a:r>
              <a:rPr lang="id-ID" sz="1600" dirty="0" smtClean="0"/>
              <a:t>4Av + 4Ah – 4 – 6 – 18  </a:t>
            </a:r>
            <a:r>
              <a:rPr lang="id-ID" sz="1600" dirty="0" smtClean="0"/>
              <a:t>= </a:t>
            </a:r>
            <a:r>
              <a:rPr lang="id-ID" sz="1600" dirty="0" smtClean="0"/>
              <a:t>0</a:t>
            </a:r>
          </a:p>
          <a:p>
            <a:r>
              <a:rPr lang="id-ID" sz="1600" dirty="0" smtClean="0"/>
              <a:t>Av + Ah = 7   ..............(1)</a:t>
            </a:r>
            <a:r>
              <a:rPr lang="id-ID" sz="1600" dirty="0" smtClean="0"/>
              <a:t> </a:t>
            </a:r>
            <a:endParaRPr lang="id-ID" sz="1600" dirty="0" smtClean="0"/>
          </a:p>
          <a:p>
            <a:endParaRPr lang="id-ID" sz="1600" dirty="0" smtClean="0"/>
          </a:p>
          <a:p>
            <a:r>
              <a:rPr lang="id-ID" sz="1600" dirty="0" smtClean="0"/>
              <a:t>∑MA=0</a:t>
            </a:r>
          </a:p>
          <a:p>
            <a:r>
              <a:rPr lang="id-ID" sz="1600" dirty="0" smtClean="0"/>
              <a:t>-</a:t>
            </a:r>
            <a:r>
              <a:rPr lang="id-ID" sz="1600" dirty="0" smtClean="0"/>
              <a:t>Bv.4-Bh </a:t>
            </a:r>
            <a:r>
              <a:rPr lang="id-ID" sz="1600" dirty="0" smtClean="0"/>
              <a:t>. 4 +(</a:t>
            </a:r>
            <a:r>
              <a:rPr lang="id-ID" sz="1600" dirty="0" smtClean="0"/>
              <a:t>q.3).2,5 </a:t>
            </a:r>
            <a:r>
              <a:rPr lang="id-ID" sz="1600" dirty="0" smtClean="0"/>
              <a:t>+</a:t>
            </a:r>
            <a:r>
              <a:rPr lang="id-ID" sz="1600" dirty="0" smtClean="0"/>
              <a:t>P . 1 + H. </a:t>
            </a:r>
            <a:r>
              <a:rPr lang="id-ID" sz="1600" dirty="0" smtClean="0"/>
              <a:t>2 =0</a:t>
            </a:r>
          </a:p>
          <a:p>
            <a:r>
              <a:rPr lang="id-ID" sz="1600" dirty="0" smtClean="0"/>
              <a:t>-4Bv – 4Bh + 30 +2 + 4 = 0</a:t>
            </a:r>
            <a:endParaRPr lang="id-ID" sz="1600" dirty="0" smtClean="0"/>
          </a:p>
          <a:p>
            <a:r>
              <a:rPr lang="id-ID" sz="1600" dirty="0" smtClean="0"/>
              <a:t>Bv + Bh = 9 .................(2)</a:t>
            </a:r>
          </a:p>
          <a:p>
            <a:endParaRPr lang="id-ID" sz="1600" dirty="0"/>
          </a:p>
          <a:p>
            <a:r>
              <a:rPr lang="id-ID" sz="1600" dirty="0" smtClean="0"/>
              <a:t>∑S=0    ( kiri potongan)</a:t>
            </a:r>
            <a:endParaRPr lang="id-ID" sz="1600" dirty="0" smtClean="0"/>
          </a:p>
          <a:p>
            <a:r>
              <a:rPr lang="id-ID" sz="1600" dirty="0" smtClean="0"/>
              <a:t>Av. 2 + Ah. 4- H. 2 – P. 1 – (q .1 . 0,5) </a:t>
            </a:r>
            <a:r>
              <a:rPr lang="id-ID" sz="1600" dirty="0" smtClean="0"/>
              <a:t>=0</a:t>
            </a:r>
          </a:p>
          <a:p>
            <a:r>
              <a:rPr lang="id-ID" sz="1600" dirty="0" smtClean="0"/>
              <a:t>2 Av + 4 Ah – 4 -2 -2 </a:t>
            </a:r>
            <a:r>
              <a:rPr lang="id-ID" sz="1600" dirty="0" smtClean="0"/>
              <a:t>=0 </a:t>
            </a:r>
            <a:endParaRPr lang="id-ID" sz="1600" dirty="0" smtClean="0"/>
          </a:p>
          <a:p>
            <a:r>
              <a:rPr lang="id-ID" sz="1600" dirty="0" smtClean="0"/>
              <a:t>Av + 2Ah = 4 ...................(3) </a:t>
            </a:r>
          </a:p>
          <a:p>
            <a:endParaRPr lang="id-ID" sz="1600" dirty="0"/>
          </a:p>
          <a:p>
            <a:r>
              <a:rPr lang="id-ID" sz="1600" dirty="0"/>
              <a:t>∑S=0    ( </a:t>
            </a:r>
            <a:r>
              <a:rPr lang="id-ID" sz="1600" dirty="0" smtClean="0"/>
              <a:t>kanan </a:t>
            </a:r>
            <a:r>
              <a:rPr lang="id-ID" sz="1600" dirty="0"/>
              <a:t>potongan)</a:t>
            </a:r>
          </a:p>
          <a:p>
            <a:r>
              <a:rPr lang="id-ID" sz="1600" dirty="0" smtClean="0"/>
              <a:t>-Bv. </a:t>
            </a:r>
            <a:r>
              <a:rPr lang="id-ID" sz="1600" dirty="0"/>
              <a:t>2 </a:t>
            </a:r>
            <a:r>
              <a:rPr lang="id-ID" sz="1600" dirty="0" smtClean="0"/>
              <a:t>+ </a:t>
            </a:r>
            <a:r>
              <a:rPr lang="id-ID" sz="1600" dirty="0"/>
              <a:t>(q </a:t>
            </a:r>
            <a:r>
              <a:rPr lang="id-ID" sz="1600" dirty="0" smtClean="0"/>
              <a:t>.2 </a:t>
            </a:r>
            <a:r>
              <a:rPr lang="id-ID" sz="1600" dirty="0"/>
              <a:t>. </a:t>
            </a:r>
            <a:r>
              <a:rPr lang="id-ID" sz="1600" dirty="0" smtClean="0"/>
              <a:t>0,5. 2) </a:t>
            </a:r>
            <a:r>
              <a:rPr lang="id-ID" sz="1600" dirty="0"/>
              <a:t>=0</a:t>
            </a:r>
          </a:p>
          <a:p>
            <a:r>
              <a:rPr lang="id-ID" sz="1600" dirty="0" smtClean="0"/>
              <a:t>-2.Bv + 8 </a:t>
            </a:r>
            <a:r>
              <a:rPr lang="id-ID" sz="1600" dirty="0"/>
              <a:t>=0 </a:t>
            </a:r>
          </a:p>
          <a:p>
            <a:r>
              <a:rPr lang="id-ID" sz="1600" dirty="0" smtClean="0">
                <a:solidFill>
                  <a:srgbClr val="FF0000"/>
                </a:solidFill>
              </a:rPr>
              <a:t>Bv =  </a:t>
            </a:r>
            <a:r>
              <a:rPr lang="id-ID" sz="1600" dirty="0">
                <a:solidFill>
                  <a:srgbClr val="FF0000"/>
                </a:solidFill>
              </a:rPr>
              <a:t>4 </a:t>
            </a:r>
            <a:r>
              <a:rPr lang="id-ID" sz="1600" dirty="0" smtClean="0">
                <a:solidFill>
                  <a:srgbClr val="FF0000"/>
                </a:solidFill>
              </a:rPr>
              <a:t>ton  </a:t>
            </a:r>
          </a:p>
          <a:p>
            <a:endParaRPr lang="id-ID" sz="1600" dirty="0"/>
          </a:p>
          <a:p>
            <a:r>
              <a:rPr lang="id-ID" sz="1600" dirty="0" smtClean="0"/>
              <a:t>Masuk persamaan (2) didapat </a:t>
            </a:r>
            <a:r>
              <a:rPr lang="id-ID" sz="1600" dirty="0" smtClean="0">
                <a:solidFill>
                  <a:srgbClr val="FF0000"/>
                </a:solidFill>
              </a:rPr>
              <a:t>Bh = 5 ton </a:t>
            </a:r>
            <a:endParaRPr lang="id-ID" sz="1600" dirty="0">
              <a:solidFill>
                <a:srgbClr val="FF0000"/>
              </a:solidFill>
            </a:endParaRPr>
          </a:p>
          <a:p>
            <a:endParaRPr lang="id-ID" dirty="0"/>
          </a:p>
        </p:txBody>
      </p:sp>
      <p:sp>
        <p:nvSpPr>
          <p:cNvPr id="5" name="TextBox 4"/>
          <p:cNvSpPr txBox="1"/>
          <p:nvPr/>
        </p:nvSpPr>
        <p:spPr>
          <a:xfrm>
            <a:off x="5329646" y="796834"/>
            <a:ext cx="3214663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Substitusi persamaan (1) dan (3)</a:t>
            </a:r>
          </a:p>
          <a:p>
            <a:pPr marL="342900" indent="-342900">
              <a:buAutoNum type="arabicParenBoth"/>
            </a:pPr>
            <a:r>
              <a:rPr lang="id-ID" dirty="0" smtClean="0">
                <a:sym typeface="Wingdings" panose="05000000000000000000" pitchFamily="2" charset="2"/>
              </a:rPr>
              <a:t>  Av = 7- Ah</a:t>
            </a:r>
          </a:p>
          <a:p>
            <a:r>
              <a:rPr lang="id-ID" dirty="0" smtClean="0">
                <a:sym typeface="Wingdings" panose="05000000000000000000" pitchFamily="2" charset="2"/>
              </a:rPr>
              <a:t>(3)   (7 - Ah) + 2 Ah = 4</a:t>
            </a:r>
          </a:p>
          <a:p>
            <a:r>
              <a:rPr lang="id-ID" dirty="0">
                <a:sym typeface="Wingdings" panose="05000000000000000000" pitchFamily="2" charset="2"/>
              </a:rPr>
              <a:t> </a:t>
            </a:r>
            <a:r>
              <a:rPr lang="id-ID" dirty="0" smtClean="0">
                <a:sym typeface="Wingdings" panose="05000000000000000000" pitchFamily="2" charset="2"/>
              </a:rPr>
              <a:t>           Ah = 4 -7</a:t>
            </a:r>
          </a:p>
          <a:p>
            <a:r>
              <a:rPr lang="id-ID" dirty="0" smtClean="0">
                <a:sym typeface="Wingdings" panose="05000000000000000000" pitchFamily="2" charset="2"/>
              </a:rPr>
              <a:t>Ah = </a:t>
            </a:r>
            <a:r>
              <a:rPr lang="id-ID" dirty="0" smtClean="0">
                <a:solidFill>
                  <a:srgbClr val="FF0000"/>
                </a:solidFill>
                <a:sym typeface="Wingdings" panose="05000000000000000000" pitchFamily="2" charset="2"/>
              </a:rPr>
              <a:t>- 3 ton  </a:t>
            </a:r>
          </a:p>
          <a:p>
            <a:r>
              <a:rPr lang="id-ID" dirty="0" smtClean="0">
                <a:solidFill>
                  <a:srgbClr val="FF0000"/>
                </a:solidFill>
                <a:sym typeface="Wingdings" panose="05000000000000000000" pitchFamily="2" charset="2"/>
              </a:rPr>
              <a:t>Atau Ah = 3 ton </a:t>
            </a:r>
          </a:p>
          <a:p>
            <a:endParaRPr lang="id-ID" dirty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r>
              <a:rPr lang="id-ID" dirty="0" smtClean="0">
                <a:solidFill>
                  <a:srgbClr val="FF0000"/>
                </a:solidFill>
                <a:sym typeface="Wingdings" panose="05000000000000000000" pitchFamily="2" charset="2"/>
              </a:rPr>
              <a:t>(1) Av =  10 ton </a:t>
            </a:r>
            <a:endParaRPr lang="id-ID" dirty="0">
              <a:solidFill>
                <a:srgbClr val="FF0000"/>
              </a:solidFill>
            </a:endParaRPr>
          </a:p>
          <a:p>
            <a:endParaRPr lang="id-ID" dirty="0" smtClean="0"/>
          </a:p>
          <a:p>
            <a:endParaRPr lang="id-ID" dirty="0"/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6701249" y="2076994"/>
            <a:ext cx="613954" cy="1306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7145383" y="2312126"/>
            <a:ext cx="627017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7315203" y="2664822"/>
            <a:ext cx="0" cy="49638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0417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flipV="1">
            <a:off x="1894114" y="1123406"/>
            <a:ext cx="4232366" cy="39188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1881051" y="1175657"/>
            <a:ext cx="13063" cy="263869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3161211" y="1005840"/>
            <a:ext cx="2965269" cy="10450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Isosceles Triangle 6"/>
          <p:cNvSpPr/>
          <p:nvPr/>
        </p:nvSpPr>
        <p:spPr>
          <a:xfrm>
            <a:off x="6021978" y="1149531"/>
            <a:ext cx="195943" cy="27432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Oval 7"/>
          <p:cNvSpPr/>
          <p:nvPr/>
        </p:nvSpPr>
        <p:spPr>
          <a:xfrm>
            <a:off x="4049480" y="1097276"/>
            <a:ext cx="104503" cy="1436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Isosceles Triangle 8"/>
          <p:cNvSpPr/>
          <p:nvPr/>
        </p:nvSpPr>
        <p:spPr>
          <a:xfrm>
            <a:off x="1802675" y="3690257"/>
            <a:ext cx="195943" cy="27432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3161211" y="326572"/>
            <a:ext cx="0" cy="57476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1227909" y="2495005"/>
            <a:ext cx="574766" cy="0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265714" y="326572"/>
            <a:ext cx="9069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P=2 ton</a:t>
            </a:r>
            <a:endParaRPr lang="id-ID" dirty="0"/>
          </a:p>
        </p:txBody>
      </p:sp>
      <p:sp>
        <p:nvSpPr>
          <p:cNvPr id="13" name="TextBox 12"/>
          <p:cNvSpPr txBox="1"/>
          <p:nvPr/>
        </p:nvSpPr>
        <p:spPr>
          <a:xfrm>
            <a:off x="774419" y="2110824"/>
            <a:ext cx="9326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H=2 </a:t>
            </a:r>
            <a:r>
              <a:rPr lang="id-ID" dirty="0" smtClean="0"/>
              <a:t>ton</a:t>
            </a:r>
            <a:endParaRPr lang="id-ID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40733" y="4572000"/>
            <a:ext cx="527763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6126480" y="4062549"/>
            <a:ext cx="0" cy="888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876684" y="4214949"/>
            <a:ext cx="0" cy="888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1031951" y="695904"/>
            <a:ext cx="78377" cy="34711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3165551" y="4158347"/>
            <a:ext cx="0" cy="888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70690" y="1162594"/>
            <a:ext cx="6226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>
            <a:off x="674893" y="2477587"/>
            <a:ext cx="6226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805523" y="3757751"/>
            <a:ext cx="6226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845677" y="390883"/>
            <a:ext cx="11842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q=4 ton/m</a:t>
            </a:r>
            <a:endParaRPr lang="id-ID" dirty="0"/>
          </a:p>
        </p:txBody>
      </p:sp>
      <p:sp>
        <p:nvSpPr>
          <p:cNvPr id="23" name="TextBox 22"/>
          <p:cNvSpPr txBox="1"/>
          <p:nvPr/>
        </p:nvSpPr>
        <p:spPr>
          <a:xfrm>
            <a:off x="2046322" y="4168225"/>
            <a:ext cx="750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 </a:t>
            </a:r>
            <a:r>
              <a:rPr lang="id-ID" dirty="0" smtClean="0"/>
              <a:t>   1 m</a:t>
            </a:r>
            <a:endParaRPr lang="id-ID" dirty="0"/>
          </a:p>
        </p:txBody>
      </p:sp>
      <p:sp>
        <p:nvSpPr>
          <p:cNvPr id="24" name="TextBox 23"/>
          <p:cNvSpPr txBox="1"/>
          <p:nvPr/>
        </p:nvSpPr>
        <p:spPr>
          <a:xfrm>
            <a:off x="4958483" y="4180508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2</a:t>
            </a:r>
            <a:r>
              <a:rPr lang="id-ID" dirty="0" smtClean="0"/>
              <a:t> </a:t>
            </a:r>
            <a:r>
              <a:rPr lang="id-ID" dirty="0" smtClean="0"/>
              <a:t>m</a:t>
            </a:r>
            <a:endParaRPr lang="id-ID" dirty="0"/>
          </a:p>
        </p:txBody>
      </p:sp>
      <p:sp>
        <p:nvSpPr>
          <p:cNvPr id="25" name="TextBox 24"/>
          <p:cNvSpPr txBox="1"/>
          <p:nvPr/>
        </p:nvSpPr>
        <p:spPr>
          <a:xfrm>
            <a:off x="674893" y="1390888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2 m</a:t>
            </a:r>
            <a:endParaRPr lang="id-ID" dirty="0"/>
          </a:p>
        </p:txBody>
      </p:sp>
      <p:sp>
        <p:nvSpPr>
          <p:cNvPr id="26" name="TextBox 25"/>
          <p:cNvSpPr txBox="1"/>
          <p:nvPr/>
        </p:nvSpPr>
        <p:spPr>
          <a:xfrm>
            <a:off x="614809" y="2996226"/>
            <a:ext cx="644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 </a:t>
            </a:r>
            <a:r>
              <a:rPr lang="id-ID" dirty="0" smtClean="0"/>
              <a:t> 2 m</a:t>
            </a:r>
            <a:endParaRPr lang="id-ID" dirty="0"/>
          </a:p>
        </p:txBody>
      </p:sp>
      <p:sp>
        <p:nvSpPr>
          <p:cNvPr id="27" name="Freeform 26"/>
          <p:cNvSpPr/>
          <p:nvPr/>
        </p:nvSpPr>
        <p:spPr>
          <a:xfrm>
            <a:off x="4441371" y="613954"/>
            <a:ext cx="378823" cy="431075"/>
          </a:xfrm>
          <a:custGeom>
            <a:avLst/>
            <a:gdLst>
              <a:gd name="connsiteX0" fmla="*/ 0 w 378823"/>
              <a:gd name="connsiteY0" fmla="*/ 431075 h 431075"/>
              <a:gd name="connsiteX1" fmla="*/ 13063 w 378823"/>
              <a:gd name="connsiteY1" fmla="*/ 365760 h 431075"/>
              <a:gd name="connsiteX2" fmla="*/ 65315 w 378823"/>
              <a:gd name="connsiteY2" fmla="*/ 274320 h 431075"/>
              <a:gd name="connsiteX3" fmla="*/ 104503 w 378823"/>
              <a:gd name="connsiteY3" fmla="*/ 182880 h 431075"/>
              <a:gd name="connsiteX4" fmla="*/ 156755 w 378823"/>
              <a:gd name="connsiteY4" fmla="*/ 104503 h 431075"/>
              <a:gd name="connsiteX5" fmla="*/ 182880 w 378823"/>
              <a:gd name="connsiteY5" fmla="*/ 65315 h 431075"/>
              <a:gd name="connsiteX6" fmla="*/ 261258 w 378823"/>
              <a:gd name="connsiteY6" fmla="*/ 39189 h 431075"/>
              <a:gd name="connsiteX7" fmla="*/ 300446 w 378823"/>
              <a:gd name="connsiteY7" fmla="*/ 26126 h 431075"/>
              <a:gd name="connsiteX8" fmla="*/ 352698 w 378823"/>
              <a:gd name="connsiteY8" fmla="*/ 13063 h 431075"/>
              <a:gd name="connsiteX9" fmla="*/ 378823 w 378823"/>
              <a:gd name="connsiteY9" fmla="*/ 0 h 431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8823" h="431075">
                <a:moveTo>
                  <a:pt x="0" y="431075"/>
                </a:moveTo>
                <a:cubicBezTo>
                  <a:pt x="4354" y="409303"/>
                  <a:pt x="6042" y="386823"/>
                  <a:pt x="13063" y="365760"/>
                </a:cubicBezTo>
                <a:cubicBezTo>
                  <a:pt x="24111" y="332615"/>
                  <a:pt x="46204" y="302986"/>
                  <a:pt x="65315" y="274320"/>
                </a:cubicBezTo>
                <a:cubicBezTo>
                  <a:pt x="102818" y="124311"/>
                  <a:pt x="50377" y="309175"/>
                  <a:pt x="104503" y="182880"/>
                </a:cubicBezTo>
                <a:cubicBezTo>
                  <a:pt x="138243" y="104152"/>
                  <a:pt x="87876" y="150422"/>
                  <a:pt x="156755" y="104503"/>
                </a:cubicBezTo>
                <a:cubicBezTo>
                  <a:pt x="165463" y="91440"/>
                  <a:pt x="169567" y="73636"/>
                  <a:pt x="182880" y="65315"/>
                </a:cubicBezTo>
                <a:cubicBezTo>
                  <a:pt x="206233" y="50719"/>
                  <a:pt x="235132" y="47898"/>
                  <a:pt x="261258" y="39189"/>
                </a:cubicBezTo>
                <a:cubicBezTo>
                  <a:pt x="274321" y="34835"/>
                  <a:pt x="287088" y="29466"/>
                  <a:pt x="300446" y="26126"/>
                </a:cubicBezTo>
                <a:cubicBezTo>
                  <a:pt x="317863" y="21772"/>
                  <a:pt x="335666" y="18740"/>
                  <a:pt x="352698" y="13063"/>
                </a:cubicBezTo>
                <a:cubicBezTo>
                  <a:pt x="361935" y="9984"/>
                  <a:pt x="370115" y="4354"/>
                  <a:pt x="378823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8" name="TextBox 27"/>
          <p:cNvSpPr txBox="1"/>
          <p:nvPr/>
        </p:nvSpPr>
        <p:spPr>
          <a:xfrm>
            <a:off x="6309358" y="1498653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B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981182" y="2356449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C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061049" y="1176438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881035" y="3353580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A</a:t>
            </a:r>
            <a:endParaRPr lang="id-ID" dirty="0"/>
          </a:p>
        </p:txBody>
      </p:sp>
      <p:sp>
        <p:nvSpPr>
          <p:cNvPr id="32" name="TextBox 31"/>
          <p:cNvSpPr txBox="1"/>
          <p:nvPr/>
        </p:nvSpPr>
        <p:spPr>
          <a:xfrm>
            <a:off x="1449959" y="932596"/>
            <a:ext cx="343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/>
              <a:t>D</a:t>
            </a:r>
          </a:p>
        </p:txBody>
      </p:sp>
      <p:cxnSp>
        <p:nvCxnSpPr>
          <p:cNvPr id="33" name="Straight Arrow Connector 32"/>
          <p:cNvCxnSpPr/>
          <p:nvPr/>
        </p:nvCxnSpPr>
        <p:spPr>
          <a:xfrm flipV="1">
            <a:off x="1876684" y="4167052"/>
            <a:ext cx="0" cy="78377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V="1">
            <a:off x="6126480" y="1693816"/>
            <a:ext cx="0" cy="78377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1445606" y="4720826"/>
            <a:ext cx="8969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Av=10 t</a:t>
            </a:r>
            <a:endParaRPr lang="id-ID" dirty="0"/>
          </a:p>
        </p:txBody>
      </p:sp>
      <p:sp>
        <p:nvSpPr>
          <p:cNvPr id="36" name="TextBox 35"/>
          <p:cNvSpPr txBox="1"/>
          <p:nvPr/>
        </p:nvSpPr>
        <p:spPr>
          <a:xfrm>
            <a:off x="2786727" y="3423246"/>
            <a:ext cx="10432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Ah=3 ton</a:t>
            </a:r>
            <a:endParaRPr lang="id-ID" dirty="0"/>
          </a:p>
        </p:txBody>
      </p:sp>
      <p:sp>
        <p:nvSpPr>
          <p:cNvPr id="37" name="TextBox 36"/>
          <p:cNvSpPr txBox="1"/>
          <p:nvPr/>
        </p:nvSpPr>
        <p:spPr>
          <a:xfrm>
            <a:off x="5698992" y="1886623"/>
            <a:ext cx="773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Bv=4 t</a:t>
            </a:r>
            <a:endParaRPr lang="id-ID" dirty="0"/>
          </a:p>
        </p:txBody>
      </p:sp>
      <p:cxnSp>
        <p:nvCxnSpPr>
          <p:cNvPr id="38" name="Straight Connector 37"/>
          <p:cNvCxnSpPr/>
          <p:nvPr/>
        </p:nvCxnSpPr>
        <p:spPr>
          <a:xfrm>
            <a:off x="4114779" y="4108271"/>
            <a:ext cx="0" cy="888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3165551" y="4173667"/>
            <a:ext cx="750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 </a:t>
            </a:r>
            <a:r>
              <a:rPr lang="id-ID" dirty="0" smtClean="0"/>
              <a:t>   1 m</a:t>
            </a:r>
            <a:endParaRPr lang="id-ID" dirty="0"/>
          </a:p>
        </p:txBody>
      </p:sp>
      <p:sp>
        <p:nvSpPr>
          <p:cNvPr id="40" name="TextBox 39"/>
          <p:cNvSpPr txBox="1"/>
          <p:nvPr/>
        </p:nvSpPr>
        <p:spPr>
          <a:xfrm>
            <a:off x="3060808" y="1175657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955936" y="1176434"/>
            <a:ext cx="343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/>
              <a:t>S</a:t>
            </a:r>
            <a:endParaRPr lang="id-ID" dirty="0"/>
          </a:p>
        </p:txBody>
      </p:sp>
      <p:cxnSp>
        <p:nvCxnSpPr>
          <p:cNvPr id="42" name="Straight Arrow Connector 41"/>
          <p:cNvCxnSpPr/>
          <p:nvPr/>
        </p:nvCxnSpPr>
        <p:spPr>
          <a:xfrm>
            <a:off x="2041999" y="3690257"/>
            <a:ext cx="688139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H="1">
            <a:off x="6277328" y="1097276"/>
            <a:ext cx="683459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6446621" y="760215"/>
            <a:ext cx="7938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Bh=5 t</a:t>
            </a:r>
            <a:endParaRPr lang="id-ID" dirty="0"/>
          </a:p>
        </p:txBody>
      </p:sp>
      <p:sp>
        <p:nvSpPr>
          <p:cNvPr id="47" name="TextBox 46"/>
          <p:cNvSpPr txBox="1"/>
          <p:nvPr/>
        </p:nvSpPr>
        <p:spPr>
          <a:xfrm>
            <a:off x="7903029" y="613954"/>
            <a:ext cx="126989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Kontrol:</a:t>
            </a:r>
          </a:p>
          <a:p>
            <a:r>
              <a:rPr lang="id-ID" dirty="0" smtClean="0"/>
              <a:t>Sigma H=0</a:t>
            </a:r>
          </a:p>
          <a:p>
            <a:r>
              <a:rPr lang="id-ID" dirty="0" smtClean="0"/>
              <a:t>Sigma V = 0</a:t>
            </a:r>
          </a:p>
          <a:p>
            <a:r>
              <a:rPr lang="id-ID" dirty="0" smtClean="0"/>
              <a:t>Oke semua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960787" y="2495005"/>
            <a:ext cx="3711081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Momen:</a:t>
            </a:r>
          </a:p>
          <a:p>
            <a:r>
              <a:rPr lang="id-ID" dirty="0" smtClean="0"/>
              <a:t>Ma= 0</a:t>
            </a:r>
          </a:p>
          <a:p>
            <a:r>
              <a:rPr lang="id-ID" dirty="0" smtClean="0"/>
              <a:t>MB= 0</a:t>
            </a:r>
          </a:p>
          <a:p>
            <a:r>
              <a:rPr lang="id-ID" dirty="0" smtClean="0"/>
              <a:t>Mc = -Ah . 2 = - 6 t.m</a:t>
            </a:r>
          </a:p>
          <a:p>
            <a:r>
              <a:rPr lang="id-ID" dirty="0" smtClean="0"/>
              <a:t>MDA = MDB = - Ah. 4 – H . 2 = -16 t.m</a:t>
            </a:r>
          </a:p>
          <a:p>
            <a:r>
              <a:rPr lang="id-ID" dirty="0" smtClean="0"/>
              <a:t>Me = Av. 1 – Ah. 4 – H . 2</a:t>
            </a:r>
          </a:p>
          <a:p>
            <a:r>
              <a:rPr lang="id-ID" dirty="0"/>
              <a:t> </a:t>
            </a:r>
            <a:r>
              <a:rPr lang="id-ID" dirty="0" smtClean="0"/>
              <a:t>      = 10 – 12 – 4 = -6 t.m</a:t>
            </a:r>
          </a:p>
          <a:p>
            <a:r>
              <a:rPr lang="id-ID" dirty="0" smtClean="0"/>
              <a:t>Ms = Bv. 2 – (q.2) . 1 </a:t>
            </a:r>
          </a:p>
          <a:p>
            <a:r>
              <a:rPr lang="id-ID" dirty="0"/>
              <a:t> </a:t>
            </a:r>
            <a:r>
              <a:rPr lang="id-ID" dirty="0" smtClean="0"/>
              <a:t>     = 8 – 8 = 0</a:t>
            </a:r>
          </a:p>
          <a:p>
            <a:r>
              <a:rPr lang="id-ID" dirty="0"/>
              <a:t> </a:t>
            </a:r>
            <a:r>
              <a:rPr lang="id-ID" dirty="0" smtClean="0"/>
              <a:t>Mx = Bv. x – ( q. x).0,5 .x</a:t>
            </a:r>
          </a:p>
          <a:p>
            <a:r>
              <a:rPr lang="id-ID" dirty="0" smtClean="0"/>
              <a:t>X=1 m    M1= 2 t.m</a:t>
            </a:r>
          </a:p>
          <a:p>
            <a:r>
              <a:rPr lang="id-ID" dirty="0" smtClean="0"/>
              <a:t>X=2m     M2 = 0</a:t>
            </a:r>
          </a:p>
          <a:p>
            <a:r>
              <a:rPr lang="id-ID" dirty="0" smtClean="0"/>
              <a:t>X= 3 m   M3= -6 tm </a:t>
            </a:r>
          </a:p>
          <a:p>
            <a:endParaRPr lang="id-ID" dirty="0"/>
          </a:p>
        </p:txBody>
      </p:sp>
      <p:sp>
        <p:nvSpPr>
          <p:cNvPr id="49" name="Curved Left Arrow 48"/>
          <p:cNvSpPr/>
          <p:nvPr/>
        </p:nvSpPr>
        <p:spPr>
          <a:xfrm rot="16200000">
            <a:off x="1770995" y="1236794"/>
            <a:ext cx="237438" cy="618078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50" name="Curved Right Arrow 49"/>
          <p:cNvSpPr/>
          <p:nvPr/>
        </p:nvSpPr>
        <p:spPr>
          <a:xfrm>
            <a:off x="2041999" y="953588"/>
            <a:ext cx="247281" cy="492813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cxnSp>
        <p:nvCxnSpPr>
          <p:cNvPr id="56" name="Straight Arrow Connector 55"/>
          <p:cNvCxnSpPr/>
          <p:nvPr/>
        </p:nvCxnSpPr>
        <p:spPr>
          <a:xfrm flipH="1" flipV="1">
            <a:off x="4689566" y="222069"/>
            <a:ext cx="1436914" cy="130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5355771" y="-2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x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9551526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flipV="1">
            <a:off x="3321643" y="1110343"/>
            <a:ext cx="4232366" cy="39188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1881051" y="2220690"/>
            <a:ext cx="13063" cy="263869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4567215" y="979714"/>
            <a:ext cx="2965269" cy="10450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Isosceles Triangle 6"/>
          <p:cNvSpPr/>
          <p:nvPr/>
        </p:nvSpPr>
        <p:spPr>
          <a:xfrm>
            <a:off x="7458891" y="1204737"/>
            <a:ext cx="195943" cy="27432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Oval 7"/>
          <p:cNvSpPr/>
          <p:nvPr/>
        </p:nvSpPr>
        <p:spPr>
          <a:xfrm>
            <a:off x="5525585" y="1097276"/>
            <a:ext cx="104503" cy="1436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Isosceles Triangle 8"/>
          <p:cNvSpPr/>
          <p:nvPr/>
        </p:nvSpPr>
        <p:spPr>
          <a:xfrm>
            <a:off x="1802675" y="4839789"/>
            <a:ext cx="195943" cy="27432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4502240" y="372677"/>
            <a:ext cx="0" cy="57476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1332441" y="3805640"/>
            <a:ext cx="574766" cy="0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430106" y="290727"/>
            <a:ext cx="9069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P=2 ton</a:t>
            </a:r>
            <a:endParaRPr lang="id-ID" dirty="0"/>
          </a:p>
        </p:txBody>
      </p:sp>
      <p:sp>
        <p:nvSpPr>
          <p:cNvPr id="13" name="TextBox 12"/>
          <p:cNvSpPr txBox="1"/>
          <p:nvPr/>
        </p:nvSpPr>
        <p:spPr>
          <a:xfrm>
            <a:off x="909235" y="3834034"/>
            <a:ext cx="9326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H=2 </a:t>
            </a:r>
            <a:r>
              <a:rPr lang="id-ID" dirty="0" smtClean="0"/>
              <a:t>ton</a:t>
            </a:r>
            <a:endParaRPr lang="id-ID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3060175" y="6218814"/>
            <a:ext cx="527763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7746273" y="5608328"/>
            <a:ext cx="0" cy="888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602036" y="5608328"/>
            <a:ext cx="0" cy="888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920888" y="1988513"/>
            <a:ext cx="78377" cy="34711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3165551" y="5725893"/>
            <a:ext cx="0" cy="888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52871" y="2295489"/>
            <a:ext cx="6226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>
            <a:off x="674893" y="3814347"/>
            <a:ext cx="6226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09763" y="4839789"/>
            <a:ext cx="6226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149201" y="475394"/>
            <a:ext cx="11842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q=4 ton/m</a:t>
            </a:r>
            <a:endParaRPr lang="id-ID" dirty="0"/>
          </a:p>
        </p:txBody>
      </p:sp>
      <p:sp>
        <p:nvSpPr>
          <p:cNvPr id="23" name="TextBox 22"/>
          <p:cNvSpPr txBox="1"/>
          <p:nvPr/>
        </p:nvSpPr>
        <p:spPr>
          <a:xfrm>
            <a:off x="4599881" y="5807615"/>
            <a:ext cx="750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 </a:t>
            </a:r>
            <a:r>
              <a:rPr lang="id-ID" dirty="0" smtClean="0"/>
              <a:t>   1 m</a:t>
            </a:r>
            <a:endParaRPr lang="id-ID" dirty="0"/>
          </a:p>
        </p:txBody>
      </p:sp>
      <p:sp>
        <p:nvSpPr>
          <p:cNvPr id="24" name="TextBox 23"/>
          <p:cNvSpPr txBox="1"/>
          <p:nvPr/>
        </p:nvSpPr>
        <p:spPr>
          <a:xfrm>
            <a:off x="6235901" y="5926966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2</a:t>
            </a:r>
            <a:r>
              <a:rPr lang="id-ID" dirty="0" smtClean="0"/>
              <a:t> </a:t>
            </a:r>
            <a:r>
              <a:rPr lang="id-ID" dirty="0" smtClean="0"/>
              <a:t>m</a:t>
            </a:r>
            <a:endParaRPr lang="id-ID" dirty="0"/>
          </a:p>
        </p:txBody>
      </p:sp>
      <p:sp>
        <p:nvSpPr>
          <p:cNvPr id="25" name="TextBox 24"/>
          <p:cNvSpPr txBox="1"/>
          <p:nvPr/>
        </p:nvSpPr>
        <p:spPr>
          <a:xfrm>
            <a:off x="667708" y="4302510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2 m</a:t>
            </a:r>
            <a:endParaRPr lang="id-ID" dirty="0"/>
          </a:p>
        </p:txBody>
      </p:sp>
      <p:sp>
        <p:nvSpPr>
          <p:cNvPr id="26" name="TextBox 25"/>
          <p:cNvSpPr txBox="1"/>
          <p:nvPr/>
        </p:nvSpPr>
        <p:spPr>
          <a:xfrm>
            <a:off x="614809" y="2996226"/>
            <a:ext cx="644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 </a:t>
            </a:r>
            <a:r>
              <a:rPr lang="id-ID" dirty="0" smtClean="0"/>
              <a:t> 2 m</a:t>
            </a:r>
            <a:endParaRPr lang="id-ID" dirty="0"/>
          </a:p>
        </p:txBody>
      </p:sp>
      <p:sp>
        <p:nvSpPr>
          <p:cNvPr id="27" name="Freeform 26"/>
          <p:cNvSpPr/>
          <p:nvPr/>
        </p:nvSpPr>
        <p:spPr>
          <a:xfrm>
            <a:off x="5571394" y="548638"/>
            <a:ext cx="378823" cy="431075"/>
          </a:xfrm>
          <a:custGeom>
            <a:avLst/>
            <a:gdLst>
              <a:gd name="connsiteX0" fmla="*/ 0 w 378823"/>
              <a:gd name="connsiteY0" fmla="*/ 431075 h 431075"/>
              <a:gd name="connsiteX1" fmla="*/ 13063 w 378823"/>
              <a:gd name="connsiteY1" fmla="*/ 365760 h 431075"/>
              <a:gd name="connsiteX2" fmla="*/ 65315 w 378823"/>
              <a:gd name="connsiteY2" fmla="*/ 274320 h 431075"/>
              <a:gd name="connsiteX3" fmla="*/ 104503 w 378823"/>
              <a:gd name="connsiteY3" fmla="*/ 182880 h 431075"/>
              <a:gd name="connsiteX4" fmla="*/ 156755 w 378823"/>
              <a:gd name="connsiteY4" fmla="*/ 104503 h 431075"/>
              <a:gd name="connsiteX5" fmla="*/ 182880 w 378823"/>
              <a:gd name="connsiteY5" fmla="*/ 65315 h 431075"/>
              <a:gd name="connsiteX6" fmla="*/ 261258 w 378823"/>
              <a:gd name="connsiteY6" fmla="*/ 39189 h 431075"/>
              <a:gd name="connsiteX7" fmla="*/ 300446 w 378823"/>
              <a:gd name="connsiteY7" fmla="*/ 26126 h 431075"/>
              <a:gd name="connsiteX8" fmla="*/ 352698 w 378823"/>
              <a:gd name="connsiteY8" fmla="*/ 13063 h 431075"/>
              <a:gd name="connsiteX9" fmla="*/ 378823 w 378823"/>
              <a:gd name="connsiteY9" fmla="*/ 0 h 431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8823" h="431075">
                <a:moveTo>
                  <a:pt x="0" y="431075"/>
                </a:moveTo>
                <a:cubicBezTo>
                  <a:pt x="4354" y="409303"/>
                  <a:pt x="6042" y="386823"/>
                  <a:pt x="13063" y="365760"/>
                </a:cubicBezTo>
                <a:cubicBezTo>
                  <a:pt x="24111" y="332615"/>
                  <a:pt x="46204" y="302986"/>
                  <a:pt x="65315" y="274320"/>
                </a:cubicBezTo>
                <a:cubicBezTo>
                  <a:pt x="102818" y="124311"/>
                  <a:pt x="50377" y="309175"/>
                  <a:pt x="104503" y="182880"/>
                </a:cubicBezTo>
                <a:cubicBezTo>
                  <a:pt x="138243" y="104152"/>
                  <a:pt x="87876" y="150422"/>
                  <a:pt x="156755" y="104503"/>
                </a:cubicBezTo>
                <a:cubicBezTo>
                  <a:pt x="165463" y="91440"/>
                  <a:pt x="169567" y="73636"/>
                  <a:pt x="182880" y="65315"/>
                </a:cubicBezTo>
                <a:cubicBezTo>
                  <a:pt x="206233" y="50719"/>
                  <a:pt x="235132" y="47898"/>
                  <a:pt x="261258" y="39189"/>
                </a:cubicBezTo>
                <a:cubicBezTo>
                  <a:pt x="274321" y="34835"/>
                  <a:pt x="287088" y="29466"/>
                  <a:pt x="300446" y="26126"/>
                </a:cubicBezTo>
                <a:cubicBezTo>
                  <a:pt x="317863" y="21772"/>
                  <a:pt x="335666" y="18740"/>
                  <a:pt x="352698" y="13063"/>
                </a:cubicBezTo>
                <a:cubicBezTo>
                  <a:pt x="361935" y="9984"/>
                  <a:pt x="370115" y="4354"/>
                  <a:pt x="378823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8" name="TextBox 27"/>
          <p:cNvSpPr txBox="1"/>
          <p:nvPr/>
        </p:nvSpPr>
        <p:spPr>
          <a:xfrm>
            <a:off x="8001101" y="1479886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B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032322" y="3685157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C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881035" y="5051753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A</a:t>
            </a:r>
            <a:endParaRPr lang="id-ID" dirty="0"/>
          </a:p>
        </p:txBody>
      </p:sp>
      <p:sp>
        <p:nvSpPr>
          <p:cNvPr id="32" name="TextBox 31"/>
          <p:cNvSpPr txBox="1"/>
          <p:nvPr/>
        </p:nvSpPr>
        <p:spPr>
          <a:xfrm>
            <a:off x="1449959" y="2042939"/>
            <a:ext cx="343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/>
              <a:t>D</a:t>
            </a:r>
          </a:p>
        </p:txBody>
      </p:sp>
      <p:cxnSp>
        <p:nvCxnSpPr>
          <p:cNvPr id="33" name="Straight Arrow Connector 32"/>
          <p:cNvCxnSpPr/>
          <p:nvPr/>
        </p:nvCxnSpPr>
        <p:spPr>
          <a:xfrm flipV="1">
            <a:off x="1876684" y="5251270"/>
            <a:ext cx="0" cy="78377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V="1">
            <a:off x="7654835" y="1903604"/>
            <a:ext cx="0" cy="78377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1031951" y="5719746"/>
            <a:ext cx="8969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Av=10 t</a:t>
            </a:r>
            <a:endParaRPr lang="id-ID" dirty="0"/>
          </a:p>
        </p:txBody>
      </p:sp>
      <p:sp>
        <p:nvSpPr>
          <p:cNvPr id="36" name="TextBox 35"/>
          <p:cNvSpPr txBox="1"/>
          <p:nvPr/>
        </p:nvSpPr>
        <p:spPr>
          <a:xfrm>
            <a:off x="2747361" y="4811965"/>
            <a:ext cx="10432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Ah=3 ton</a:t>
            </a:r>
            <a:endParaRPr lang="id-ID" dirty="0"/>
          </a:p>
        </p:txBody>
      </p:sp>
      <p:sp>
        <p:nvSpPr>
          <p:cNvPr id="37" name="TextBox 36"/>
          <p:cNvSpPr txBox="1"/>
          <p:nvPr/>
        </p:nvSpPr>
        <p:spPr>
          <a:xfrm>
            <a:off x="8001101" y="2062146"/>
            <a:ext cx="773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Bv=4 t</a:t>
            </a:r>
            <a:endParaRPr lang="id-ID" dirty="0"/>
          </a:p>
        </p:txBody>
      </p:sp>
      <p:cxnSp>
        <p:nvCxnSpPr>
          <p:cNvPr id="38" name="Straight Connector 37"/>
          <p:cNvCxnSpPr/>
          <p:nvPr/>
        </p:nvCxnSpPr>
        <p:spPr>
          <a:xfrm>
            <a:off x="5540752" y="5667495"/>
            <a:ext cx="0" cy="888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3298954" y="5926966"/>
            <a:ext cx="750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 </a:t>
            </a:r>
            <a:r>
              <a:rPr lang="id-ID" dirty="0" smtClean="0"/>
              <a:t>   1 m</a:t>
            </a:r>
            <a:endParaRPr lang="id-ID" dirty="0"/>
          </a:p>
        </p:txBody>
      </p:sp>
      <p:sp>
        <p:nvSpPr>
          <p:cNvPr id="40" name="TextBox 39"/>
          <p:cNvSpPr txBox="1"/>
          <p:nvPr/>
        </p:nvSpPr>
        <p:spPr>
          <a:xfrm>
            <a:off x="4419326" y="1148523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455830" y="1185358"/>
            <a:ext cx="343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/>
              <a:t>S</a:t>
            </a:r>
            <a:endParaRPr lang="id-ID" dirty="0"/>
          </a:p>
        </p:txBody>
      </p:sp>
      <p:cxnSp>
        <p:nvCxnSpPr>
          <p:cNvPr id="42" name="Straight Arrow Connector 41"/>
          <p:cNvCxnSpPr/>
          <p:nvPr/>
        </p:nvCxnSpPr>
        <p:spPr>
          <a:xfrm>
            <a:off x="2135231" y="4846320"/>
            <a:ext cx="688139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H="1">
            <a:off x="8111449" y="1097276"/>
            <a:ext cx="683459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8001101" y="616523"/>
            <a:ext cx="7938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Bh=5 t</a:t>
            </a:r>
            <a:endParaRPr lang="id-ID" dirty="0"/>
          </a:p>
        </p:txBody>
      </p:sp>
      <p:sp>
        <p:nvSpPr>
          <p:cNvPr id="47" name="Curved Left Arrow 46"/>
          <p:cNvSpPr/>
          <p:nvPr/>
        </p:nvSpPr>
        <p:spPr>
          <a:xfrm rot="16200000">
            <a:off x="1810144" y="2308274"/>
            <a:ext cx="237438" cy="618078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48" name="Curved Right Arrow 47"/>
          <p:cNvSpPr/>
          <p:nvPr/>
        </p:nvSpPr>
        <p:spPr>
          <a:xfrm>
            <a:off x="3413815" y="939433"/>
            <a:ext cx="247281" cy="492813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3553097" y="1452931"/>
            <a:ext cx="679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16tm</a:t>
            </a:r>
            <a:endParaRPr lang="id-ID" dirty="0"/>
          </a:p>
        </p:txBody>
      </p:sp>
      <p:sp>
        <p:nvSpPr>
          <p:cNvPr id="52" name="TextBox 51"/>
          <p:cNvSpPr txBox="1"/>
          <p:nvPr/>
        </p:nvSpPr>
        <p:spPr>
          <a:xfrm>
            <a:off x="2198751" y="2721903"/>
            <a:ext cx="7328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16 tm</a:t>
            </a:r>
            <a:endParaRPr lang="id-ID" dirty="0"/>
          </a:p>
        </p:txBody>
      </p:sp>
      <p:cxnSp>
        <p:nvCxnSpPr>
          <p:cNvPr id="54" name="Straight Arrow Connector 53"/>
          <p:cNvCxnSpPr/>
          <p:nvPr/>
        </p:nvCxnSpPr>
        <p:spPr>
          <a:xfrm>
            <a:off x="1876684" y="1452931"/>
            <a:ext cx="0" cy="53558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1297571" y="1554690"/>
            <a:ext cx="5485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10 t</a:t>
            </a:r>
            <a:endParaRPr lang="id-ID" dirty="0"/>
          </a:p>
        </p:txBody>
      </p:sp>
      <p:cxnSp>
        <p:nvCxnSpPr>
          <p:cNvPr id="57" name="Straight Arrow Connector 56"/>
          <p:cNvCxnSpPr/>
          <p:nvPr/>
        </p:nvCxnSpPr>
        <p:spPr>
          <a:xfrm flipH="1">
            <a:off x="2072844" y="2220690"/>
            <a:ext cx="500539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2353106" y="1867990"/>
            <a:ext cx="431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5 t</a:t>
            </a:r>
            <a:endParaRPr lang="id-ID" dirty="0"/>
          </a:p>
        </p:txBody>
      </p:sp>
      <p:sp>
        <p:nvSpPr>
          <p:cNvPr id="61" name="TextBox 60"/>
          <p:cNvSpPr txBox="1"/>
          <p:nvPr/>
        </p:nvSpPr>
        <p:spPr>
          <a:xfrm>
            <a:off x="2679677" y="1332411"/>
            <a:ext cx="5485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10 t</a:t>
            </a:r>
            <a:endParaRPr lang="id-ID" dirty="0"/>
          </a:p>
        </p:txBody>
      </p:sp>
      <p:cxnSp>
        <p:nvCxnSpPr>
          <p:cNvPr id="63" name="Straight Arrow Connector 62"/>
          <p:cNvCxnSpPr/>
          <p:nvPr/>
        </p:nvCxnSpPr>
        <p:spPr>
          <a:xfrm flipV="1">
            <a:off x="3298954" y="1240968"/>
            <a:ext cx="0" cy="58129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2895585" y="771487"/>
            <a:ext cx="343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/>
              <a:t>D</a:t>
            </a:r>
          </a:p>
        </p:txBody>
      </p:sp>
      <p:cxnSp>
        <p:nvCxnSpPr>
          <p:cNvPr id="66" name="Straight Arrow Connector 65"/>
          <p:cNvCxnSpPr/>
          <p:nvPr/>
        </p:nvCxnSpPr>
        <p:spPr>
          <a:xfrm>
            <a:off x="2340420" y="1110343"/>
            <a:ext cx="555165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2353106" y="769614"/>
            <a:ext cx="431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5 t</a:t>
            </a:r>
            <a:endParaRPr lang="id-ID" dirty="0"/>
          </a:p>
        </p:txBody>
      </p:sp>
      <p:sp>
        <p:nvSpPr>
          <p:cNvPr id="68" name="TextBox 67"/>
          <p:cNvSpPr txBox="1"/>
          <p:nvPr/>
        </p:nvSpPr>
        <p:spPr>
          <a:xfrm>
            <a:off x="4716202" y="2996226"/>
            <a:ext cx="22063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FREE BODY DIAGRAM</a:t>
            </a:r>
            <a:endParaRPr lang="id-ID" dirty="0"/>
          </a:p>
        </p:txBody>
      </p:sp>
      <p:sp>
        <p:nvSpPr>
          <p:cNvPr id="69" name="Left Arrow 68"/>
          <p:cNvSpPr/>
          <p:nvPr/>
        </p:nvSpPr>
        <p:spPr>
          <a:xfrm>
            <a:off x="4233091" y="4054489"/>
            <a:ext cx="665480" cy="61735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405298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flipV="1">
            <a:off x="1894114" y="1123406"/>
            <a:ext cx="4232366" cy="39188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1881051" y="1175657"/>
            <a:ext cx="13063" cy="263869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Isosceles Triangle 6"/>
          <p:cNvSpPr/>
          <p:nvPr/>
        </p:nvSpPr>
        <p:spPr>
          <a:xfrm>
            <a:off x="6021978" y="1149531"/>
            <a:ext cx="195943" cy="27432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Oval 7"/>
          <p:cNvSpPr/>
          <p:nvPr/>
        </p:nvSpPr>
        <p:spPr>
          <a:xfrm>
            <a:off x="4049480" y="1097276"/>
            <a:ext cx="104503" cy="1436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Isosceles Triangle 8"/>
          <p:cNvSpPr/>
          <p:nvPr/>
        </p:nvSpPr>
        <p:spPr>
          <a:xfrm>
            <a:off x="1802675" y="3690257"/>
            <a:ext cx="195943" cy="27432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40733" y="4572000"/>
            <a:ext cx="527763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6126480" y="4062549"/>
            <a:ext cx="0" cy="888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3165551" y="4158347"/>
            <a:ext cx="0" cy="888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2046322" y="4168225"/>
            <a:ext cx="750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 </a:t>
            </a:r>
            <a:r>
              <a:rPr lang="id-ID" dirty="0" smtClean="0"/>
              <a:t>   1 m</a:t>
            </a:r>
            <a:endParaRPr lang="id-ID" dirty="0"/>
          </a:p>
        </p:txBody>
      </p:sp>
      <p:sp>
        <p:nvSpPr>
          <p:cNvPr id="24" name="TextBox 23"/>
          <p:cNvSpPr txBox="1"/>
          <p:nvPr/>
        </p:nvSpPr>
        <p:spPr>
          <a:xfrm>
            <a:off x="4958483" y="4180508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2</a:t>
            </a:r>
            <a:r>
              <a:rPr lang="id-ID" dirty="0" smtClean="0"/>
              <a:t> </a:t>
            </a:r>
            <a:r>
              <a:rPr lang="id-ID" dirty="0" smtClean="0"/>
              <a:t>m</a:t>
            </a:r>
            <a:endParaRPr lang="id-ID" dirty="0"/>
          </a:p>
        </p:txBody>
      </p:sp>
      <p:sp>
        <p:nvSpPr>
          <p:cNvPr id="28" name="TextBox 27"/>
          <p:cNvSpPr txBox="1"/>
          <p:nvPr/>
        </p:nvSpPr>
        <p:spPr>
          <a:xfrm>
            <a:off x="6220024" y="1054519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B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445604" y="2356449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C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061049" y="1176438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881035" y="3353580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A</a:t>
            </a:r>
            <a:endParaRPr lang="id-ID" dirty="0"/>
          </a:p>
        </p:txBody>
      </p:sp>
      <p:sp>
        <p:nvSpPr>
          <p:cNvPr id="32" name="TextBox 31"/>
          <p:cNvSpPr txBox="1"/>
          <p:nvPr/>
        </p:nvSpPr>
        <p:spPr>
          <a:xfrm>
            <a:off x="1449959" y="932596"/>
            <a:ext cx="343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/>
              <a:t>D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606921" y="4996545"/>
            <a:ext cx="10432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Ah=3 ton</a:t>
            </a:r>
            <a:endParaRPr lang="id-ID" dirty="0"/>
          </a:p>
        </p:txBody>
      </p:sp>
      <p:cxnSp>
        <p:nvCxnSpPr>
          <p:cNvPr id="38" name="Straight Connector 37"/>
          <p:cNvCxnSpPr/>
          <p:nvPr/>
        </p:nvCxnSpPr>
        <p:spPr>
          <a:xfrm>
            <a:off x="4114779" y="4108271"/>
            <a:ext cx="0" cy="888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3165551" y="4173667"/>
            <a:ext cx="750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 </a:t>
            </a:r>
            <a:r>
              <a:rPr lang="id-ID" dirty="0" smtClean="0"/>
              <a:t>   1 m</a:t>
            </a:r>
            <a:endParaRPr lang="id-ID" dirty="0"/>
          </a:p>
        </p:txBody>
      </p:sp>
      <p:sp>
        <p:nvSpPr>
          <p:cNvPr id="40" name="TextBox 39"/>
          <p:cNvSpPr txBox="1"/>
          <p:nvPr/>
        </p:nvSpPr>
        <p:spPr>
          <a:xfrm>
            <a:off x="3060808" y="1175657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955936" y="1176434"/>
            <a:ext cx="343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/>
              <a:t>S</a:t>
            </a:r>
            <a:endParaRPr lang="id-ID" dirty="0"/>
          </a:p>
        </p:txBody>
      </p:sp>
      <p:sp>
        <p:nvSpPr>
          <p:cNvPr id="49" name="TextBox 48"/>
          <p:cNvSpPr txBox="1"/>
          <p:nvPr/>
        </p:nvSpPr>
        <p:spPr>
          <a:xfrm>
            <a:off x="6923314" y="613954"/>
            <a:ext cx="21899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BIDANG Gaya Lintang</a:t>
            </a:r>
            <a:endParaRPr lang="id-ID" dirty="0"/>
          </a:p>
        </p:txBody>
      </p:sp>
      <p:cxnSp>
        <p:nvCxnSpPr>
          <p:cNvPr id="51" name="Straight Connector 50"/>
          <p:cNvCxnSpPr/>
          <p:nvPr/>
        </p:nvCxnSpPr>
        <p:spPr>
          <a:xfrm>
            <a:off x="1881035" y="3690257"/>
            <a:ext cx="61397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flipV="1">
            <a:off x="2495006" y="2495005"/>
            <a:ext cx="0" cy="11952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2495006" y="2495005"/>
            <a:ext cx="30184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V="1">
            <a:off x="2796848" y="1149531"/>
            <a:ext cx="0" cy="13454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2547256" y="2899953"/>
            <a:ext cx="378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3t</a:t>
            </a:r>
            <a:endParaRPr lang="id-ID" dirty="0"/>
          </a:p>
        </p:txBody>
      </p:sp>
      <p:sp>
        <p:nvSpPr>
          <p:cNvPr id="59" name="TextBox 58"/>
          <p:cNvSpPr txBox="1"/>
          <p:nvPr/>
        </p:nvSpPr>
        <p:spPr>
          <a:xfrm flipH="1">
            <a:off x="2334999" y="1828798"/>
            <a:ext cx="4618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5t</a:t>
            </a:r>
            <a:endParaRPr lang="id-ID" dirty="0"/>
          </a:p>
        </p:txBody>
      </p:sp>
      <p:sp>
        <p:nvSpPr>
          <p:cNvPr id="60" name="TextBox 59"/>
          <p:cNvSpPr txBox="1"/>
          <p:nvPr/>
        </p:nvSpPr>
        <p:spPr>
          <a:xfrm>
            <a:off x="2046322" y="2495005"/>
            <a:ext cx="3097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3200" dirty="0" smtClean="0"/>
              <a:t>-</a:t>
            </a:r>
            <a:endParaRPr lang="id-ID" sz="3200" dirty="0"/>
          </a:p>
        </p:txBody>
      </p:sp>
      <p:cxnSp>
        <p:nvCxnSpPr>
          <p:cNvPr id="62" name="Straight Connector 61"/>
          <p:cNvCxnSpPr/>
          <p:nvPr/>
        </p:nvCxnSpPr>
        <p:spPr>
          <a:xfrm flipV="1">
            <a:off x="1898305" y="235132"/>
            <a:ext cx="0" cy="9343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>
            <a:off x="1881035" y="235132"/>
            <a:ext cx="128017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3161211" y="235132"/>
            <a:ext cx="0" cy="2612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2046322" y="235132"/>
            <a:ext cx="5485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10 t</a:t>
            </a:r>
            <a:endParaRPr lang="id-ID" dirty="0"/>
          </a:p>
        </p:txBody>
      </p:sp>
      <p:sp>
        <p:nvSpPr>
          <p:cNvPr id="68" name="TextBox 67"/>
          <p:cNvSpPr txBox="1"/>
          <p:nvPr/>
        </p:nvSpPr>
        <p:spPr>
          <a:xfrm>
            <a:off x="3227054" y="248193"/>
            <a:ext cx="431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8 t</a:t>
            </a:r>
            <a:endParaRPr lang="id-ID" dirty="0"/>
          </a:p>
        </p:txBody>
      </p:sp>
      <p:cxnSp>
        <p:nvCxnSpPr>
          <p:cNvPr id="70" name="Straight Connector 69"/>
          <p:cNvCxnSpPr/>
          <p:nvPr/>
        </p:nvCxnSpPr>
        <p:spPr>
          <a:xfrm>
            <a:off x="3135613" y="485111"/>
            <a:ext cx="3082304" cy="12504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/>
          <p:cNvSpPr txBox="1"/>
          <p:nvPr/>
        </p:nvSpPr>
        <p:spPr>
          <a:xfrm>
            <a:off x="6518366" y="1423851"/>
            <a:ext cx="431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4 t</a:t>
            </a:r>
            <a:endParaRPr lang="id-ID" dirty="0"/>
          </a:p>
        </p:txBody>
      </p:sp>
      <p:cxnSp>
        <p:nvCxnSpPr>
          <p:cNvPr id="73" name="Straight Connector 72"/>
          <p:cNvCxnSpPr/>
          <p:nvPr/>
        </p:nvCxnSpPr>
        <p:spPr>
          <a:xfrm flipH="1" flipV="1">
            <a:off x="6143750" y="1110341"/>
            <a:ext cx="24023" cy="6252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>
          <a:xfrm>
            <a:off x="2495006" y="56326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+</a:t>
            </a:r>
            <a:endParaRPr lang="id-ID" dirty="0"/>
          </a:p>
        </p:txBody>
      </p:sp>
      <p:sp>
        <p:nvSpPr>
          <p:cNvPr id="75" name="TextBox 74"/>
          <p:cNvSpPr txBox="1"/>
          <p:nvPr/>
        </p:nvSpPr>
        <p:spPr>
          <a:xfrm>
            <a:off x="5490154" y="1023742"/>
            <a:ext cx="3097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3200" dirty="0" smtClean="0"/>
              <a:t>-</a:t>
            </a:r>
            <a:endParaRPr lang="id-ID" sz="3200" dirty="0"/>
          </a:p>
        </p:txBody>
      </p:sp>
      <p:cxnSp>
        <p:nvCxnSpPr>
          <p:cNvPr id="76" name="Straight Connector 75"/>
          <p:cNvCxnSpPr/>
          <p:nvPr/>
        </p:nvCxnSpPr>
        <p:spPr>
          <a:xfrm>
            <a:off x="1900646" y="3949345"/>
            <a:ext cx="0" cy="888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>
            <a:stCxn id="8" idx="1"/>
          </p:cNvCxnSpPr>
          <p:nvPr/>
        </p:nvCxnSpPr>
        <p:spPr>
          <a:xfrm flipH="1" flipV="1">
            <a:off x="4049480" y="809897"/>
            <a:ext cx="15304" cy="3084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Box 80"/>
          <p:cNvSpPr txBox="1"/>
          <p:nvPr/>
        </p:nvSpPr>
        <p:spPr>
          <a:xfrm>
            <a:off x="4101731" y="533788"/>
            <a:ext cx="431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4</a:t>
            </a:r>
            <a:r>
              <a:rPr lang="id-ID" dirty="0" smtClean="0"/>
              <a:t> t</a:t>
            </a:r>
            <a:endParaRPr lang="id-ID" dirty="0"/>
          </a:p>
        </p:txBody>
      </p:sp>
      <p:cxnSp>
        <p:nvCxnSpPr>
          <p:cNvPr id="87" name="Straight Connector 86"/>
          <p:cNvCxnSpPr/>
          <p:nvPr/>
        </p:nvCxnSpPr>
        <p:spPr>
          <a:xfrm flipH="1">
            <a:off x="3143931" y="432859"/>
            <a:ext cx="17808" cy="7427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>
            <a:off x="3161211" y="2495005"/>
            <a:ext cx="322652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/>
          <p:nvPr/>
        </p:nvCxnSpPr>
        <p:spPr>
          <a:xfrm>
            <a:off x="3161211" y="2103120"/>
            <a:ext cx="0" cy="6226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/>
          <p:nvPr/>
        </p:nvCxnSpPr>
        <p:spPr>
          <a:xfrm>
            <a:off x="4724400" y="2133600"/>
            <a:ext cx="0" cy="6226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/>
          <p:nvPr/>
        </p:nvCxnSpPr>
        <p:spPr>
          <a:xfrm>
            <a:off x="6143750" y="2045118"/>
            <a:ext cx="0" cy="6226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TextBox 94"/>
          <p:cNvSpPr txBox="1"/>
          <p:nvPr/>
        </p:nvSpPr>
        <p:spPr>
          <a:xfrm>
            <a:off x="5251269" y="2356449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x</a:t>
            </a:r>
            <a:endParaRPr lang="id-ID" dirty="0"/>
          </a:p>
        </p:txBody>
      </p:sp>
      <p:sp>
        <p:nvSpPr>
          <p:cNvPr id="96" name="TextBox 95"/>
          <p:cNvSpPr txBox="1"/>
          <p:nvPr/>
        </p:nvSpPr>
        <p:spPr>
          <a:xfrm>
            <a:off x="3658582" y="2356449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3-x</a:t>
            </a:r>
            <a:endParaRPr lang="id-ID" dirty="0"/>
          </a:p>
        </p:txBody>
      </p:sp>
      <p:sp>
        <p:nvSpPr>
          <p:cNvPr id="97" name="TextBox 96"/>
          <p:cNvSpPr txBox="1"/>
          <p:nvPr/>
        </p:nvSpPr>
        <p:spPr>
          <a:xfrm>
            <a:off x="8125097" y="1735571"/>
            <a:ext cx="178439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x/4 = (3-x)/8</a:t>
            </a:r>
          </a:p>
          <a:p>
            <a:r>
              <a:rPr lang="id-ID" dirty="0" smtClean="0"/>
              <a:t>8.X = 12 – 4.x</a:t>
            </a:r>
          </a:p>
          <a:p>
            <a:r>
              <a:rPr lang="id-ID" dirty="0" smtClean="0"/>
              <a:t>12 x = 12</a:t>
            </a:r>
          </a:p>
          <a:p>
            <a:r>
              <a:rPr lang="id-ID" dirty="0" smtClean="0"/>
              <a:t>X = 1 m dari ttk B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9662407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flipV="1">
            <a:off x="479964" y="1093004"/>
            <a:ext cx="4232366" cy="39188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H="1">
            <a:off x="466901" y="1145255"/>
            <a:ext cx="13063" cy="263869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Isosceles Triangle 5"/>
          <p:cNvSpPr/>
          <p:nvPr/>
        </p:nvSpPr>
        <p:spPr>
          <a:xfrm>
            <a:off x="4607828" y="1119129"/>
            <a:ext cx="195943" cy="27432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Oval 6"/>
          <p:cNvSpPr/>
          <p:nvPr/>
        </p:nvSpPr>
        <p:spPr>
          <a:xfrm>
            <a:off x="2676620" y="1053815"/>
            <a:ext cx="104503" cy="1436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Isosceles Triangle 7"/>
          <p:cNvSpPr/>
          <p:nvPr/>
        </p:nvSpPr>
        <p:spPr>
          <a:xfrm>
            <a:off x="388525" y="3659855"/>
            <a:ext cx="195943" cy="27432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9" name="Straight Connector 8"/>
          <p:cNvCxnSpPr/>
          <p:nvPr/>
        </p:nvCxnSpPr>
        <p:spPr>
          <a:xfrm>
            <a:off x="-173417" y="4541598"/>
            <a:ext cx="527763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712330" y="4032147"/>
            <a:ext cx="0" cy="888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1751401" y="4127945"/>
            <a:ext cx="0" cy="888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32172" y="4137823"/>
            <a:ext cx="750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 </a:t>
            </a:r>
            <a:r>
              <a:rPr lang="id-ID" dirty="0" smtClean="0"/>
              <a:t>   1 m</a:t>
            </a:r>
            <a:endParaRPr lang="id-ID" dirty="0"/>
          </a:p>
        </p:txBody>
      </p:sp>
      <p:sp>
        <p:nvSpPr>
          <p:cNvPr id="13" name="TextBox 12"/>
          <p:cNvSpPr txBox="1"/>
          <p:nvPr/>
        </p:nvSpPr>
        <p:spPr>
          <a:xfrm>
            <a:off x="3544333" y="4150106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2</a:t>
            </a:r>
            <a:r>
              <a:rPr lang="id-ID" dirty="0" smtClean="0"/>
              <a:t> </a:t>
            </a:r>
            <a:r>
              <a:rPr lang="id-ID" dirty="0" smtClean="0"/>
              <a:t>m</a:t>
            </a:r>
            <a:endParaRPr lang="id-ID" dirty="0"/>
          </a:p>
        </p:txBody>
      </p:sp>
      <p:sp>
        <p:nvSpPr>
          <p:cNvPr id="14" name="TextBox 13"/>
          <p:cNvSpPr txBox="1"/>
          <p:nvPr/>
        </p:nvSpPr>
        <p:spPr>
          <a:xfrm>
            <a:off x="4805874" y="1024117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B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6073" y="2289424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C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6899" y="1146036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6885" y="3323178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A</a:t>
            </a:r>
            <a:endParaRPr lang="id-ID" dirty="0"/>
          </a:p>
        </p:txBody>
      </p:sp>
      <p:sp>
        <p:nvSpPr>
          <p:cNvPr id="18" name="TextBox 17"/>
          <p:cNvSpPr txBox="1"/>
          <p:nvPr/>
        </p:nvSpPr>
        <p:spPr>
          <a:xfrm>
            <a:off x="35809" y="902194"/>
            <a:ext cx="343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/>
              <a:t>D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00629" y="4077869"/>
            <a:ext cx="0" cy="888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751401" y="4143265"/>
            <a:ext cx="750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 </a:t>
            </a:r>
            <a:r>
              <a:rPr lang="id-ID" dirty="0" smtClean="0"/>
              <a:t>   1 m</a:t>
            </a:r>
            <a:endParaRPr lang="id-ID" dirty="0"/>
          </a:p>
        </p:txBody>
      </p:sp>
      <p:sp>
        <p:nvSpPr>
          <p:cNvPr id="21" name="TextBox 20"/>
          <p:cNvSpPr txBox="1"/>
          <p:nvPr/>
        </p:nvSpPr>
        <p:spPr>
          <a:xfrm>
            <a:off x="1646658" y="1145255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541786" y="1146032"/>
            <a:ext cx="343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/>
              <a:t>S</a:t>
            </a:r>
            <a:endParaRPr lang="id-ID" dirty="0"/>
          </a:p>
        </p:txBody>
      </p:sp>
      <p:cxnSp>
        <p:nvCxnSpPr>
          <p:cNvPr id="40" name="Straight Connector 39"/>
          <p:cNvCxnSpPr/>
          <p:nvPr/>
        </p:nvCxnSpPr>
        <p:spPr>
          <a:xfrm>
            <a:off x="486496" y="3918943"/>
            <a:ext cx="0" cy="888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endCxn id="8" idx="0"/>
          </p:cNvCxnSpPr>
          <p:nvPr/>
        </p:nvCxnSpPr>
        <p:spPr>
          <a:xfrm>
            <a:off x="187229" y="2464603"/>
            <a:ext cx="299268" cy="11952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-734881" y="1095260"/>
            <a:ext cx="922110" cy="13693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-734881" y="1132192"/>
            <a:ext cx="1240954" cy="130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V="1">
            <a:off x="486496" y="211261"/>
            <a:ext cx="0" cy="9078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 flipH="1" flipV="1">
            <a:off x="479965" y="211262"/>
            <a:ext cx="1271436" cy="3331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-840032" y="413817"/>
            <a:ext cx="1343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Md = -16 tm</a:t>
            </a:r>
            <a:endParaRPr lang="id-ID" dirty="0"/>
          </a:p>
        </p:txBody>
      </p:sp>
      <p:sp>
        <p:nvSpPr>
          <p:cNvPr id="63" name="TextBox 62"/>
          <p:cNvSpPr txBox="1"/>
          <p:nvPr/>
        </p:nvSpPr>
        <p:spPr>
          <a:xfrm>
            <a:off x="-189044" y="1367795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-</a:t>
            </a:r>
            <a:endParaRPr lang="id-ID" dirty="0"/>
          </a:p>
        </p:txBody>
      </p:sp>
      <p:sp>
        <p:nvSpPr>
          <p:cNvPr id="64" name="TextBox 63"/>
          <p:cNvSpPr txBox="1"/>
          <p:nvPr/>
        </p:nvSpPr>
        <p:spPr>
          <a:xfrm>
            <a:off x="814171" y="591253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-</a:t>
            </a:r>
            <a:endParaRPr lang="id-ID" dirty="0"/>
          </a:p>
        </p:txBody>
      </p:sp>
      <p:sp>
        <p:nvSpPr>
          <p:cNvPr id="65" name="TextBox 64"/>
          <p:cNvSpPr txBox="1"/>
          <p:nvPr/>
        </p:nvSpPr>
        <p:spPr>
          <a:xfrm>
            <a:off x="1600558" y="211261"/>
            <a:ext cx="12731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Me = - 6 tm</a:t>
            </a:r>
            <a:endParaRPr lang="id-ID" dirty="0"/>
          </a:p>
        </p:txBody>
      </p:sp>
      <p:cxnSp>
        <p:nvCxnSpPr>
          <p:cNvPr id="66" name="Straight Connector 65"/>
          <p:cNvCxnSpPr/>
          <p:nvPr/>
        </p:nvCxnSpPr>
        <p:spPr>
          <a:xfrm>
            <a:off x="3754367" y="866583"/>
            <a:ext cx="0" cy="888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Freeform 66"/>
          <p:cNvSpPr/>
          <p:nvPr/>
        </p:nvSpPr>
        <p:spPr>
          <a:xfrm>
            <a:off x="1760124" y="570489"/>
            <a:ext cx="2952206" cy="796835"/>
          </a:xfrm>
          <a:custGeom>
            <a:avLst/>
            <a:gdLst>
              <a:gd name="connsiteX0" fmla="*/ 2952206 w 2952206"/>
              <a:gd name="connsiteY0" fmla="*/ 548640 h 796835"/>
              <a:gd name="connsiteX1" fmla="*/ 2808515 w 2952206"/>
              <a:gd name="connsiteY1" fmla="*/ 653143 h 796835"/>
              <a:gd name="connsiteX2" fmla="*/ 2730137 w 2952206"/>
              <a:gd name="connsiteY2" fmla="*/ 679269 h 796835"/>
              <a:gd name="connsiteX3" fmla="*/ 2690949 w 2952206"/>
              <a:gd name="connsiteY3" fmla="*/ 692332 h 796835"/>
              <a:gd name="connsiteX4" fmla="*/ 2625635 w 2952206"/>
              <a:gd name="connsiteY4" fmla="*/ 705395 h 796835"/>
              <a:gd name="connsiteX5" fmla="*/ 2586446 w 2952206"/>
              <a:gd name="connsiteY5" fmla="*/ 718458 h 796835"/>
              <a:gd name="connsiteX6" fmla="*/ 2416629 w 2952206"/>
              <a:gd name="connsiteY6" fmla="*/ 744583 h 796835"/>
              <a:gd name="connsiteX7" fmla="*/ 2338252 w 2952206"/>
              <a:gd name="connsiteY7" fmla="*/ 770709 h 796835"/>
              <a:gd name="connsiteX8" fmla="*/ 2181497 w 2952206"/>
              <a:gd name="connsiteY8" fmla="*/ 796835 h 796835"/>
              <a:gd name="connsiteX9" fmla="*/ 1867989 w 2952206"/>
              <a:gd name="connsiteY9" fmla="*/ 770709 h 796835"/>
              <a:gd name="connsiteX10" fmla="*/ 1828800 w 2952206"/>
              <a:gd name="connsiteY10" fmla="*/ 757646 h 796835"/>
              <a:gd name="connsiteX11" fmla="*/ 1750423 w 2952206"/>
              <a:gd name="connsiteY11" fmla="*/ 744583 h 796835"/>
              <a:gd name="connsiteX12" fmla="*/ 1685109 w 2952206"/>
              <a:gd name="connsiteY12" fmla="*/ 757646 h 796835"/>
              <a:gd name="connsiteX13" fmla="*/ 1371600 w 2952206"/>
              <a:gd name="connsiteY13" fmla="*/ 731520 h 796835"/>
              <a:gd name="connsiteX14" fmla="*/ 1240972 w 2952206"/>
              <a:gd name="connsiteY14" fmla="*/ 692332 h 796835"/>
              <a:gd name="connsiteX15" fmla="*/ 1201783 w 2952206"/>
              <a:gd name="connsiteY15" fmla="*/ 666206 h 796835"/>
              <a:gd name="connsiteX16" fmla="*/ 1071155 w 2952206"/>
              <a:gd name="connsiteY16" fmla="*/ 627018 h 796835"/>
              <a:gd name="connsiteX17" fmla="*/ 1045029 w 2952206"/>
              <a:gd name="connsiteY17" fmla="*/ 587829 h 796835"/>
              <a:gd name="connsiteX18" fmla="*/ 966652 w 2952206"/>
              <a:gd name="connsiteY18" fmla="*/ 561703 h 796835"/>
              <a:gd name="connsiteX19" fmla="*/ 888275 w 2952206"/>
              <a:gd name="connsiteY19" fmla="*/ 535578 h 796835"/>
              <a:gd name="connsiteX20" fmla="*/ 849086 w 2952206"/>
              <a:gd name="connsiteY20" fmla="*/ 522515 h 796835"/>
              <a:gd name="connsiteX21" fmla="*/ 809897 w 2952206"/>
              <a:gd name="connsiteY21" fmla="*/ 509452 h 796835"/>
              <a:gd name="connsiteX22" fmla="*/ 770709 w 2952206"/>
              <a:gd name="connsiteY22" fmla="*/ 483326 h 796835"/>
              <a:gd name="connsiteX23" fmla="*/ 744583 w 2952206"/>
              <a:gd name="connsiteY23" fmla="*/ 444138 h 796835"/>
              <a:gd name="connsiteX24" fmla="*/ 692332 w 2952206"/>
              <a:gd name="connsiteY24" fmla="*/ 431075 h 796835"/>
              <a:gd name="connsiteX25" fmla="*/ 613955 w 2952206"/>
              <a:gd name="connsiteY25" fmla="*/ 378823 h 796835"/>
              <a:gd name="connsiteX26" fmla="*/ 535577 w 2952206"/>
              <a:gd name="connsiteY26" fmla="*/ 339635 h 796835"/>
              <a:gd name="connsiteX27" fmla="*/ 496389 w 2952206"/>
              <a:gd name="connsiteY27" fmla="*/ 313509 h 796835"/>
              <a:gd name="connsiteX28" fmla="*/ 418012 w 2952206"/>
              <a:gd name="connsiteY28" fmla="*/ 287383 h 796835"/>
              <a:gd name="connsiteX29" fmla="*/ 339635 w 2952206"/>
              <a:gd name="connsiteY29" fmla="*/ 235132 h 796835"/>
              <a:gd name="connsiteX30" fmla="*/ 300446 w 2952206"/>
              <a:gd name="connsiteY30" fmla="*/ 209006 h 796835"/>
              <a:gd name="connsiteX31" fmla="*/ 235132 w 2952206"/>
              <a:gd name="connsiteY31" fmla="*/ 143692 h 796835"/>
              <a:gd name="connsiteX32" fmla="*/ 195943 w 2952206"/>
              <a:gd name="connsiteY32" fmla="*/ 104503 h 796835"/>
              <a:gd name="connsiteX33" fmla="*/ 130629 w 2952206"/>
              <a:gd name="connsiteY33" fmla="*/ 91440 h 796835"/>
              <a:gd name="connsiteX34" fmla="*/ 91440 w 2952206"/>
              <a:gd name="connsiteY34" fmla="*/ 65315 h 796835"/>
              <a:gd name="connsiteX35" fmla="*/ 39189 w 2952206"/>
              <a:gd name="connsiteY35" fmla="*/ 39189 h 796835"/>
              <a:gd name="connsiteX36" fmla="*/ 0 w 2952206"/>
              <a:gd name="connsiteY36" fmla="*/ 0 h 796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2952206" h="796835">
                <a:moveTo>
                  <a:pt x="2952206" y="548640"/>
                </a:moveTo>
                <a:cubicBezTo>
                  <a:pt x="2926796" y="568968"/>
                  <a:pt x="2837539" y="643468"/>
                  <a:pt x="2808515" y="653143"/>
                </a:cubicBezTo>
                <a:lnTo>
                  <a:pt x="2730137" y="679269"/>
                </a:lnTo>
                <a:cubicBezTo>
                  <a:pt x="2717074" y="683623"/>
                  <a:pt x="2704451" y="689632"/>
                  <a:pt x="2690949" y="692332"/>
                </a:cubicBezTo>
                <a:cubicBezTo>
                  <a:pt x="2669178" y="696686"/>
                  <a:pt x="2647175" y="700010"/>
                  <a:pt x="2625635" y="705395"/>
                </a:cubicBezTo>
                <a:cubicBezTo>
                  <a:pt x="2612277" y="708735"/>
                  <a:pt x="2599948" y="715758"/>
                  <a:pt x="2586446" y="718458"/>
                </a:cubicBezTo>
                <a:cubicBezTo>
                  <a:pt x="2544993" y="726748"/>
                  <a:pt x="2459821" y="733785"/>
                  <a:pt x="2416629" y="744583"/>
                </a:cubicBezTo>
                <a:cubicBezTo>
                  <a:pt x="2389912" y="751262"/>
                  <a:pt x="2365256" y="765308"/>
                  <a:pt x="2338252" y="770709"/>
                </a:cubicBezTo>
                <a:cubicBezTo>
                  <a:pt x="2242745" y="789810"/>
                  <a:pt x="2294917" y="780632"/>
                  <a:pt x="2181497" y="796835"/>
                </a:cubicBezTo>
                <a:cubicBezTo>
                  <a:pt x="2114647" y="792378"/>
                  <a:pt x="1949155" y="784237"/>
                  <a:pt x="1867989" y="770709"/>
                </a:cubicBezTo>
                <a:cubicBezTo>
                  <a:pt x="1854407" y="768445"/>
                  <a:pt x="1842242" y="760633"/>
                  <a:pt x="1828800" y="757646"/>
                </a:cubicBezTo>
                <a:cubicBezTo>
                  <a:pt x="1802945" y="751900"/>
                  <a:pt x="1776549" y="748937"/>
                  <a:pt x="1750423" y="744583"/>
                </a:cubicBezTo>
                <a:cubicBezTo>
                  <a:pt x="1728652" y="748937"/>
                  <a:pt x="1707312" y="757646"/>
                  <a:pt x="1685109" y="757646"/>
                </a:cubicBezTo>
                <a:cubicBezTo>
                  <a:pt x="1620387" y="757646"/>
                  <a:pt x="1447183" y="739078"/>
                  <a:pt x="1371600" y="731520"/>
                </a:cubicBezTo>
                <a:cubicBezTo>
                  <a:pt x="1342388" y="724218"/>
                  <a:pt x="1260057" y="705056"/>
                  <a:pt x="1240972" y="692332"/>
                </a:cubicBezTo>
                <a:cubicBezTo>
                  <a:pt x="1227909" y="683623"/>
                  <a:pt x="1216130" y="672582"/>
                  <a:pt x="1201783" y="666206"/>
                </a:cubicBezTo>
                <a:cubicBezTo>
                  <a:pt x="1160888" y="648030"/>
                  <a:pt x="1114584" y="637875"/>
                  <a:pt x="1071155" y="627018"/>
                </a:cubicBezTo>
                <a:cubicBezTo>
                  <a:pt x="1062446" y="613955"/>
                  <a:pt x="1058342" y="596150"/>
                  <a:pt x="1045029" y="587829"/>
                </a:cubicBezTo>
                <a:cubicBezTo>
                  <a:pt x="1021676" y="573233"/>
                  <a:pt x="992778" y="570412"/>
                  <a:pt x="966652" y="561703"/>
                </a:cubicBezTo>
                <a:lnTo>
                  <a:pt x="888275" y="535578"/>
                </a:lnTo>
                <a:lnTo>
                  <a:pt x="849086" y="522515"/>
                </a:lnTo>
                <a:lnTo>
                  <a:pt x="809897" y="509452"/>
                </a:lnTo>
                <a:cubicBezTo>
                  <a:pt x="796834" y="500743"/>
                  <a:pt x="781810" y="494427"/>
                  <a:pt x="770709" y="483326"/>
                </a:cubicBezTo>
                <a:cubicBezTo>
                  <a:pt x="759608" y="472225"/>
                  <a:pt x="757646" y="452846"/>
                  <a:pt x="744583" y="444138"/>
                </a:cubicBezTo>
                <a:cubicBezTo>
                  <a:pt x="729645" y="434179"/>
                  <a:pt x="709749" y="435429"/>
                  <a:pt x="692332" y="431075"/>
                </a:cubicBezTo>
                <a:cubicBezTo>
                  <a:pt x="618045" y="356788"/>
                  <a:pt x="689571" y="416631"/>
                  <a:pt x="613955" y="378823"/>
                </a:cubicBezTo>
                <a:cubicBezTo>
                  <a:pt x="512667" y="328179"/>
                  <a:pt x="634077" y="372468"/>
                  <a:pt x="535577" y="339635"/>
                </a:cubicBezTo>
                <a:cubicBezTo>
                  <a:pt x="522514" y="330926"/>
                  <a:pt x="510735" y="319885"/>
                  <a:pt x="496389" y="313509"/>
                </a:cubicBezTo>
                <a:cubicBezTo>
                  <a:pt x="471224" y="302324"/>
                  <a:pt x="440926" y="302659"/>
                  <a:pt x="418012" y="287383"/>
                </a:cubicBezTo>
                <a:lnTo>
                  <a:pt x="339635" y="235132"/>
                </a:lnTo>
                <a:lnTo>
                  <a:pt x="300446" y="209006"/>
                </a:lnTo>
                <a:cubicBezTo>
                  <a:pt x="252548" y="137161"/>
                  <a:pt x="300446" y="198121"/>
                  <a:pt x="235132" y="143692"/>
                </a:cubicBezTo>
                <a:cubicBezTo>
                  <a:pt x="220940" y="131865"/>
                  <a:pt x="212467" y="112765"/>
                  <a:pt x="195943" y="104503"/>
                </a:cubicBezTo>
                <a:cubicBezTo>
                  <a:pt x="176085" y="94574"/>
                  <a:pt x="152400" y="95794"/>
                  <a:pt x="130629" y="91440"/>
                </a:cubicBezTo>
                <a:cubicBezTo>
                  <a:pt x="117566" y="82732"/>
                  <a:pt x="105071" y="73104"/>
                  <a:pt x="91440" y="65315"/>
                </a:cubicBezTo>
                <a:cubicBezTo>
                  <a:pt x="74533" y="55654"/>
                  <a:pt x="55035" y="50507"/>
                  <a:pt x="39189" y="39189"/>
                </a:cubicBezTo>
                <a:cubicBezTo>
                  <a:pt x="24156" y="28451"/>
                  <a:pt x="0" y="0"/>
                  <a:pt x="0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8" name="TextBox 67"/>
          <p:cNvSpPr txBox="1"/>
          <p:nvPr/>
        </p:nvSpPr>
        <p:spPr>
          <a:xfrm>
            <a:off x="3429023" y="1461721"/>
            <a:ext cx="1098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M1= 2 tm</a:t>
            </a:r>
            <a:endParaRPr lang="id-ID" dirty="0"/>
          </a:p>
        </p:txBody>
      </p:sp>
      <p:sp>
        <p:nvSpPr>
          <p:cNvPr id="69" name="TextBox 68"/>
          <p:cNvSpPr txBox="1"/>
          <p:nvPr/>
        </p:nvSpPr>
        <p:spPr>
          <a:xfrm>
            <a:off x="3281391" y="102015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+</a:t>
            </a:r>
            <a:endParaRPr lang="id-ID" dirty="0"/>
          </a:p>
        </p:txBody>
      </p:sp>
      <p:sp>
        <p:nvSpPr>
          <p:cNvPr id="70" name="TextBox 69"/>
          <p:cNvSpPr txBox="1"/>
          <p:nvPr/>
        </p:nvSpPr>
        <p:spPr>
          <a:xfrm>
            <a:off x="1382698" y="2658756"/>
            <a:ext cx="1075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Bidang M</a:t>
            </a:r>
            <a:endParaRPr lang="id-ID" dirty="0"/>
          </a:p>
        </p:txBody>
      </p:sp>
      <p:cxnSp>
        <p:nvCxnSpPr>
          <p:cNvPr id="71" name="Straight Connector 70"/>
          <p:cNvCxnSpPr/>
          <p:nvPr/>
        </p:nvCxnSpPr>
        <p:spPr>
          <a:xfrm flipV="1">
            <a:off x="7403136" y="1107774"/>
            <a:ext cx="4232366" cy="39188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H="1">
            <a:off x="7390073" y="1160025"/>
            <a:ext cx="13063" cy="263869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Isosceles Triangle 72"/>
          <p:cNvSpPr/>
          <p:nvPr/>
        </p:nvSpPr>
        <p:spPr>
          <a:xfrm>
            <a:off x="11531000" y="1133899"/>
            <a:ext cx="195943" cy="27432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4" name="Oval 73"/>
          <p:cNvSpPr/>
          <p:nvPr/>
        </p:nvSpPr>
        <p:spPr>
          <a:xfrm>
            <a:off x="9599792" y="1068585"/>
            <a:ext cx="104503" cy="1436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5" name="Isosceles Triangle 74"/>
          <p:cNvSpPr/>
          <p:nvPr/>
        </p:nvSpPr>
        <p:spPr>
          <a:xfrm>
            <a:off x="7311697" y="3674625"/>
            <a:ext cx="195943" cy="27432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76" name="Straight Connector 75"/>
          <p:cNvCxnSpPr/>
          <p:nvPr/>
        </p:nvCxnSpPr>
        <p:spPr>
          <a:xfrm>
            <a:off x="6749755" y="4556368"/>
            <a:ext cx="527763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>
            <a:off x="11635502" y="4046917"/>
            <a:ext cx="0" cy="888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>
            <a:off x="8674573" y="4142715"/>
            <a:ext cx="0" cy="888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/>
          <p:cNvSpPr txBox="1"/>
          <p:nvPr/>
        </p:nvSpPr>
        <p:spPr>
          <a:xfrm>
            <a:off x="7555344" y="4152593"/>
            <a:ext cx="750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 </a:t>
            </a:r>
            <a:r>
              <a:rPr lang="id-ID" dirty="0" smtClean="0"/>
              <a:t>   1 m</a:t>
            </a:r>
            <a:endParaRPr lang="id-ID" dirty="0"/>
          </a:p>
        </p:txBody>
      </p:sp>
      <p:sp>
        <p:nvSpPr>
          <p:cNvPr id="80" name="TextBox 79"/>
          <p:cNvSpPr txBox="1"/>
          <p:nvPr/>
        </p:nvSpPr>
        <p:spPr>
          <a:xfrm>
            <a:off x="10467505" y="4164876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2</a:t>
            </a:r>
            <a:r>
              <a:rPr lang="id-ID" dirty="0" smtClean="0"/>
              <a:t> </a:t>
            </a:r>
            <a:r>
              <a:rPr lang="id-ID" dirty="0" smtClean="0"/>
              <a:t>m</a:t>
            </a:r>
            <a:endParaRPr lang="id-ID" dirty="0"/>
          </a:p>
        </p:txBody>
      </p:sp>
      <p:sp>
        <p:nvSpPr>
          <p:cNvPr id="81" name="TextBox 80"/>
          <p:cNvSpPr txBox="1"/>
          <p:nvPr/>
        </p:nvSpPr>
        <p:spPr>
          <a:xfrm>
            <a:off x="11729046" y="1038887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B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7429245" y="2304194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C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8570071" y="1160806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E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7390057" y="3337948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A</a:t>
            </a:r>
            <a:endParaRPr lang="id-ID" dirty="0"/>
          </a:p>
        </p:txBody>
      </p:sp>
      <p:sp>
        <p:nvSpPr>
          <p:cNvPr id="85" name="TextBox 84"/>
          <p:cNvSpPr txBox="1"/>
          <p:nvPr/>
        </p:nvSpPr>
        <p:spPr>
          <a:xfrm>
            <a:off x="6958981" y="916964"/>
            <a:ext cx="343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/>
              <a:t>D</a:t>
            </a:r>
          </a:p>
        </p:txBody>
      </p:sp>
      <p:cxnSp>
        <p:nvCxnSpPr>
          <p:cNvPr id="86" name="Straight Connector 85"/>
          <p:cNvCxnSpPr/>
          <p:nvPr/>
        </p:nvCxnSpPr>
        <p:spPr>
          <a:xfrm>
            <a:off x="9623801" y="4092639"/>
            <a:ext cx="0" cy="888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Box 86"/>
          <p:cNvSpPr txBox="1"/>
          <p:nvPr/>
        </p:nvSpPr>
        <p:spPr>
          <a:xfrm>
            <a:off x="8674573" y="4158035"/>
            <a:ext cx="750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 </a:t>
            </a:r>
            <a:r>
              <a:rPr lang="id-ID" dirty="0" smtClean="0"/>
              <a:t>   1 m</a:t>
            </a:r>
            <a:endParaRPr lang="id-ID" dirty="0"/>
          </a:p>
        </p:txBody>
      </p:sp>
      <p:sp>
        <p:nvSpPr>
          <p:cNvPr id="88" name="TextBox 87"/>
          <p:cNvSpPr txBox="1"/>
          <p:nvPr/>
        </p:nvSpPr>
        <p:spPr>
          <a:xfrm>
            <a:off x="8569830" y="1160025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E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9464958" y="1160802"/>
            <a:ext cx="343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/>
              <a:t>S</a:t>
            </a:r>
            <a:endParaRPr lang="id-ID" dirty="0"/>
          </a:p>
        </p:txBody>
      </p:sp>
      <p:cxnSp>
        <p:nvCxnSpPr>
          <p:cNvPr id="90" name="Straight Connector 89"/>
          <p:cNvCxnSpPr/>
          <p:nvPr/>
        </p:nvCxnSpPr>
        <p:spPr>
          <a:xfrm>
            <a:off x="7409668" y="3933713"/>
            <a:ext cx="0" cy="888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TextBox 103"/>
          <p:cNvSpPr txBox="1"/>
          <p:nvPr/>
        </p:nvSpPr>
        <p:spPr>
          <a:xfrm>
            <a:off x="8305870" y="2673526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Bidang Normal</a:t>
            </a:r>
            <a:endParaRPr lang="id-ID" dirty="0"/>
          </a:p>
        </p:txBody>
      </p:sp>
      <p:cxnSp>
        <p:nvCxnSpPr>
          <p:cNvPr id="106" name="Straight Connector 105"/>
          <p:cNvCxnSpPr>
            <a:stCxn id="75" idx="5"/>
          </p:cNvCxnSpPr>
          <p:nvPr/>
        </p:nvCxnSpPr>
        <p:spPr>
          <a:xfrm flipH="1" flipV="1">
            <a:off x="6622869" y="3798722"/>
            <a:ext cx="835785" cy="130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/>
          <p:nvPr/>
        </p:nvCxnSpPr>
        <p:spPr>
          <a:xfrm flipV="1">
            <a:off x="6622869" y="1107774"/>
            <a:ext cx="0" cy="26909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/>
          <p:cNvCxnSpPr/>
          <p:nvPr/>
        </p:nvCxnSpPr>
        <p:spPr>
          <a:xfrm flipH="1" flipV="1">
            <a:off x="6582534" y="1140516"/>
            <a:ext cx="835785" cy="130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/>
          <p:nvPr/>
        </p:nvCxnSpPr>
        <p:spPr>
          <a:xfrm flipV="1">
            <a:off x="7429245" y="703606"/>
            <a:ext cx="0" cy="4351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/>
          <p:cNvCxnSpPr/>
          <p:nvPr/>
        </p:nvCxnSpPr>
        <p:spPr>
          <a:xfrm flipV="1">
            <a:off x="7445591" y="753902"/>
            <a:ext cx="4176848" cy="27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/>
          <p:cNvCxnSpPr/>
          <p:nvPr/>
        </p:nvCxnSpPr>
        <p:spPr>
          <a:xfrm flipV="1">
            <a:off x="11628971" y="710138"/>
            <a:ext cx="0" cy="4351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TextBox 116"/>
          <p:cNvSpPr txBox="1"/>
          <p:nvPr/>
        </p:nvSpPr>
        <p:spPr>
          <a:xfrm>
            <a:off x="9049836" y="591253"/>
            <a:ext cx="7434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-5 ton</a:t>
            </a:r>
            <a:endParaRPr lang="id-ID" dirty="0"/>
          </a:p>
        </p:txBody>
      </p:sp>
      <p:sp>
        <p:nvSpPr>
          <p:cNvPr id="118" name="TextBox 117"/>
          <p:cNvSpPr txBox="1"/>
          <p:nvPr/>
        </p:nvSpPr>
        <p:spPr>
          <a:xfrm>
            <a:off x="6641097" y="2211861"/>
            <a:ext cx="860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-10 ton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0935406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</TotalTime>
  <Words>766</Words>
  <Application>Microsoft Office PowerPoint</Application>
  <PresentationFormat>Widescreen</PresentationFormat>
  <Paragraphs>196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Agung Kristiawan</dc:creator>
  <cp:lastModifiedBy>Agung Kristiawan</cp:lastModifiedBy>
  <cp:revision>21</cp:revision>
  <dcterms:created xsi:type="dcterms:W3CDTF">2021-04-07T11:46:00Z</dcterms:created>
  <dcterms:modified xsi:type="dcterms:W3CDTF">2021-05-18T05:22:19Z</dcterms:modified>
</cp:coreProperties>
</file>