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3" r:id="rId2"/>
  </p:sldMasterIdLst>
  <p:sldIdLst>
    <p:sldId id="256" r:id="rId3"/>
    <p:sldId id="275" r:id="rId4"/>
    <p:sldId id="274" r:id="rId5"/>
    <p:sldId id="257" r:id="rId6"/>
    <p:sldId id="258" r:id="rId7"/>
    <p:sldId id="259" r:id="rId8"/>
    <p:sldId id="260" r:id="rId9"/>
    <p:sldId id="283" r:id="rId10"/>
    <p:sldId id="281" r:id="rId11"/>
    <p:sldId id="282" r:id="rId12"/>
    <p:sldId id="277" r:id="rId13"/>
    <p:sldId id="276" r:id="rId14"/>
    <p:sldId id="278" r:id="rId15"/>
    <p:sldId id="279" r:id="rId16"/>
    <p:sldId id="280" r:id="rId17"/>
    <p:sldId id="261" r:id="rId18"/>
    <p:sldId id="284" r:id="rId19"/>
    <p:sldId id="268" r:id="rId20"/>
    <p:sldId id="267" r:id="rId21"/>
    <p:sldId id="270" r:id="rId22"/>
    <p:sldId id="271" r:id="rId23"/>
    <p:sldId id="263" r:id="rId24"/>
    <p:sldId id="264" r:id="rId25"/>
    <p:sldId id="269" r:id="rId26"/>
    <p:sldId id="265" r:id="rId27"/>
    <p:sldId id="266" r:id="rId28"/>
    <p:sldId id="272" r:id="rId29"/>
    <p:sldId id="273" r:id="rId3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62" autoAdjust="0"/>
    <p:restoredTop sz="94660"/>
  </p:normalViewPr>
  <p:slideViewPr>
    <p:cSldViewPr>
      <p:cViewPr varScale="1">
        <p:scale>
          <a:sx n="41" d="100"/>
          <a:sy n="41" d="100"/>
        </p:scale>
        <p:origin x="-12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56DDBD-1FF0-486B-862C-E994B4E3FE83}" type="doc">
      <dgm:prSet loTypeId="urn:microsoft.com/office/officeart/2005/8/layout/target1" loCatId="relationship" qsTypeId="urn:microsoft.com/office/officeart/2005/8/quickstyle/simple1" qsCatId="simple" csTypeId="urn:microsoft.com/office/officeart/2005/8/colors/accent0_1" csCatId="mainScheme" phldr="1"/>
      <dgm:spPr/>
    </dgm:pt>
    <dgm:pt modelId="{2470AFB1-C959-4279-8648-EE1108C29421}">
      <dgm:prSet phldrT="[Text]"/>
      <dgm:spPr/>
      <dgm:t>
        <a:bodyPr/>
        <a:lstStyle/>
        <a:p>
          <a:r>
            <a:rPr lang="en-US" dirty="0" err="1" smtClean="0"/>
            <a:t>Pengukuran</a:t>
          </a:r>
          <a:endParaRPr lang="en-US" dirty="0"/>
        </a:p>
      </dgm:t>
    </dgm:pt>
    <dgm:pt modelId="{8E537FA0-93BF-4CE7-8087-A84B00664E37}" type="parTrans" cxnId="{EA3178CE-99F3-41C0-810E-92A2C2447610}">
      <dgm:prSet/>
      <dgm:spPr/>
      <dgm:t>
        <a:bodyPr/>
        <a:lstStyle/>
        <a:p>
          <a:endParaRPr lang="en-US"/>
        </a:p>
      </dgm:t>
    </dgm:pt>
    <dgm:pt modelId="{88D37B45-8403-4402-93DE-821218AD27CF}" type="sibTrans" cxnId="{EA3178CE-99F3-41C0-810E-92A2C2447610}">
      <dgm:prSet/>
      <dgm:spPr/>
      <dgm:t>
        <a:bodyPr/>
        <a:lstStyle/>
        <a:p>
          <a:endParaRPr lang="en-US"/>
        </a:p>
      </dgm:t>
    </dgm:pt>
    <dgm:pt modelId="{884C2BA3-1003-4173-924A-2A4EC17329EA}">
      <dgm:prSet phldrT="[Text]"/>
      <dgm:spPr/>
      <dgm:t>
        <a:bodyPr/>
        <a:lstStyle/>
        <a:p>
          <a:r>
            <a:rPr lang="en-US" dirty="0" err="1" smtClean="0"/>
            <a:t>Asesmen</a:t>
          </a:r>
          <a:endParaRPr lang="en-US" dirty="0"/>
        </a:p>
      </dgm:t>
    </dgm:pt>
    <dgm:pt modelId="{1965FF61-CA38-491E-B730-BEAD49421F27}" type="parTrans" cxnId="{88077A63-34FA-4A98-B80E-27E8A8CA4DFD}">
      <dgm:prSet/>
      <dgm:spPr/>
      <dgm:t>
        <a:bodyPr/>
        <a:lstStyle/>
        <a:p>
          <a:endParaRPr lang="en-US"/>
        </a:p>
      </dgm:t>
    </dgm:pt>
    <dgm:pt modelId="{6AB79174-9883-42E2-9B11-B7C0804C30FC}" type="sibTrans" cxnId="{88077A63-34FA-4A98-B80E-27E8A8CA4DFD}">
      <dgm:prSet/>
      <dgm:spPr/>
      <dgm:t>
        <a:bodyPr/>
        <a:lstStyle/>
        <a:p>
          <a:endParaRPr lang="en-US"/>
        </a:p>
      </dgm:t>
    </dgm:pt>
    <dgm:pt modelId="{6B7584BD-13C1-4BF2-90BD-0B1D303A432B}">
      <dgm:prSet phldrT="[Text]"/>
      <dgm:spPr/>
      <dgm:t>
        <a:bodyPr/>
        <a:lstStyle/>
        <a:p>
          <a:r>
            <a:rPr lang="en-US" dirty="0" err="1" smtClean="0"/>
            <a:t>Evaluasi</a:t>
          </a:r>
          <a:endParaRPr lang="en-US" dirty="0"/>
        </a:p>
      </dgm:t>
    </dgm:pt>
    <dgm:pt modelId="{A47E0A1E-05A0-4ED4-91F6-9430B24D13FB}" type="parTrans" cxnId="{86183D2E-E02C-42C8-8BF3-821CC9ECE6A4}">
      <dgm:prSet/>
      <dgm:spPr/>
      <dgm:t>
        <a:bodyPr/>
        <a:lstStyle/>
        <a:p>
          <a:endParaRPr lang="en-US"/>
        </a:p>
      </dgm:t>
    </dgm:pt>
    <dgm:pt modelId="{40575D8D-D7FD-4920-877A-6DC64B1C0039}" type="sibTrans" cxnId="{86183D2E-E02C-42C8-8BF3-821CC9ECE6A4}">
      <dgm:prSet/>
      <dgm:spPr/>
      <dgm:t>
        <a:bodyPr/>
        <a:lstStyle/>
        <a:p>
          <a:endParaRPr lang="en-US"/>
        </a:p>
      </dgm:t>
    </dgm:pt>
    <dgm:pt modelId="{3AD5A275-DE7F-457D-B1C8-6173A49FD170}" type="pres">
      <dgm:prSet presAssocID="{1F56DDBD-1FF0-486B-862C-E994B4E3FE83}" presName="composite" presStyleCnt="0">
        <dgm:presLayoutVars>
          <dgm:chMax val="5"/>
          <dgm:dir/>
          <dgm:resizeHandles val="exact"/>
        </dgm:presLayoutVars>
      </dgm:prSet>
      <dgm:spPr/>
    </dgm:pt>
    <dgm:pt modelId="{3041BAFC-1B3F-4707-A737-F95B47884156}" type="pres">
      <dgm:prSet presAssocID="{2470AFB1-C959-4279-8648-EE1108C29421}" presName="circle1" presStyleLbl="lnNode1" presStyleIdx="0" presStyleCnt="3"/>
      <dgm:spPr>
        <a:solidFill>
          <a:srgbClr val="FF0000"/>
        </a:solidFill>
      </dgm:spPr>
    </dgm:pt>
    <dgm:pt modelId="{0B4D7160-150F-480F-B9C2-055F0134770D}" type="pres">
      <dgm:prSet presAssocID="{2470AFB1-C959-4279-8648-EE1108C29421}" presName="text1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DA34AC-837F-4CCC-BEE4-502821327DCE}" type="pres">
      <dgm:prSet presAssocID="{2470AFB1-C959-4279-8648-EE1108C29421}" presName="line1" presStyleLbl="callout" presStyleIdx="0" presStyleCnt="6"/>
      <dgm:spPr/>
    </dgm:pt>
    <dgm:pt modelId="{1B6FB6FB-5E24-41F7-8495-AC1337CCBFCB}" type="pres">
      <dgm:prSet presAssocID="{2470AFB1-C959-4279-8648-EE1108C29421}" presName="d1" presStyleLbl="callout" presStyleIdx="1" presStyleCnt="6"/>
      <dgm:spPr/>
    </dgm:pt>
    <dgm:pt modelId="{48D98A24-87F8-4C35-A3D7-811D961BA171}" type="pres">
      <dgm:prSet presAssocID="{884C2BA3-1003-4173-924A-2A4EC17329EA}" presName="circle2" presStyleLbl="lnNode1" presStyleIdx="1" presStyleCnt="3"/>
      <dgm:spPr>
        <a:solidFill>
          <a:srgbClr val="FFFF00"/>
        </a:solidFill>
      </dgm:spPr>
    </dgm:pt>
    <dgm:pt modelId="{F4006287-7100-482C-8CAD-40CD29D0E356}" type="pres">
      <dgm:prSet presAssocID="{884C2BA3-1003-4173-924A-2A4EC17329EA}" presName="text2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ED7400-5E99-4665-BAB8-080DAE5F4F11}" type="pres">
      <dgm:prSet presAssocID="{884C2BA3-1003-4173-924A-2A4EC17329EA}" presName="line2" presStyleLbl="callout" presStyleIdx="2" presStyleCnt="6"/>
      <dgm:spPr/>
    </dgm:pt>
    <dgm:pt modelId="{EA110D31-F59C-4B44-9979-6B0BCC30C9E8}" type="pres">
      <dgm:prSet presAssocID="{884C2BA3-1003-4173-924A-2A4EC17329EA}" presName="d2" presStyleLbl="callout" presStyleIdx="3" presStyleCnt="6"/>
      <dgm:spPr/>
    </dgm:pt>
    <dgm:pt modelId="{E90C857F-95D8-4C74-A0AA-DB11B5B8ED8A}" type="pres">
      <dgm:prSet presAssocID="{6B7584BD-13C1-4BF2-90BD-0B1D303A432B}" presName="circle3" presStyleLbl="lnNode1" presStyleIdx="2" presStyleCnt="3"/>
      <dgm:spPr>
        <a:solidFill>
          <a:srgbClr val="7030A0"/>
        </a:solidFill>
      </dgm:spPr>
    </dgm:pt>
    <dgm:pt modelId="{EBA321B5-3F12-4D07-ACA1-F045E0268456}" type="pres">
      <dgm:prSet presAssocID="{6B7584BD-13C1-4BF2-90BD-0B1D303A432B}" presName="text3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607767-C9BD-40CE-9766-4F26FA8C88C5}" type="pres">
      <dgm:prSet presAssocID="{6B7584BD-13C1-4BF2-90BD-0B1D303A432B}" presName="line3" presStyleLbl="callout" presStyleIdx="4" presStyleCnt="6"/>
      <dgm:spPr/>
    </dgm:pt>
    <dgm:pt modelId="{F21466AF-2441-4FA7-8836-EEAE24FE9D7A}" type="pres">
      <dgm:prSet presAssocID="{6B7584BD-13C1-4BF2-90BD-0B1D303A432B}" presName="d3" presStyleLbl="callout" presStyleIdx="5" presStyleCnt="6"/>
      <dgm:spPr/>
    </dgm:pt>
  </dgm:ptLst>
  <dgm:cxnLst>
    <dgm:cxn modelId="{F15F79A8-91CE-47D5-A8C1-8FB8874F5BA6}" type="presOf" srcId="{1F56DDBD-1FF0-486B-862C-E994B4E3FE83}" destId="{3AD5A275-DE7F-457D-B1C8-6173A49FD170}" srcOrd="0" destOrd="0" presId="urn:microsoft.com/office/officeart/2005/8/layout/target1"/>
    <dgm:cxn modelId="{5F361727-BAD5-4EFD-A778-0B739DDE04F5}" type="presOf" srcId="{6B7584BD-13C1-4BF2-90BD-0B1D303A432B}" destId="{EBA321B5-3F12-4D07-ACA1-F045E0268456}" srcOrd="0" destOrd="0" presId="urn:microsoft.com/office/officeart/2005/8/layout/target1"/>
    <dgm:cxn modelId="{EA3178CE-99F3-41C0-810E-92A2C2447610}" srcId="{1F56DDBD-1FF0-486B-862C-E994B4E3FE83}" destId="{2470AFB1-C959-4279-8648-EE1108C29421}" srcOrd="0" destOrd="0" parTransId="{8E537FA0-93BF-4CE7-8087-A84B00664E37}" sibTransId="{88D37B45-8403-4402-93DE-821218AD27CF}"/>
    <dgm:cxn modelId="{88077A63-34FA-4A98-B80E-27E8A8CA4DFD}" srcId="{1F56DDBD-1FF0-486B-862C-E994B4E3FE83}" destId="{884C2BA3-1003-4173-924A-2A4EC17329EA}" srcOrd="1" destOrd="0" parTransId="{1965FF61-CA38-491E-B730-BEAD49421F27}" sibTransId="{6AB79174-9883-42E2-9B11-B7C0804C30FC}"/>
    <dgm:cxn modelId="{86183D2E-E02C-42C8-8BF3-821CC9ECE6A4}" srcId="{1F56DDBD-1FF0-486B-862C-E994B4E3FE83}" destId="{6B7584BD-13C1-4BF2-90BD-0B1D303A432B}" srcOrd="2" destOrd="0" parTransId="{A47E0A1E-05A0-4ED4-91F6-9430B24D13FB}" sibTransId="{40575D8D-D7FD-4920-877A-6DC64B1C0039}"/>
    <dgm:cxn modelId="{6DCEB962-E93B-483C-8DAA-0A103BFFE3BF}" type="presOf" srcId="{2470AFB1-C959-4279-8648-EE1108C29421}" destId="{0B4D7160-150F-480F-B9C2-055F0134770D}" srcOrd="0" destOrd="0" presId="urn:microsoft.com/office/officeart/2005/8/layout/target1"/>
    <dgm:cxn modelId="{82FDC1EA-668D-4DE4-891D-EF145B0B3465}" type="presOf" srcId="{884C2BA3-1003-4173-924A-2A4EC17329EA}" destId="{F4006287-7100-482C-8CAD-40CD29D0E356}" srcOrd="0" destOrd="0" presId="urn:microsoft.com/office/officeart/2005/8/layout/target1"/>
    <dgm:cxn modelId="{7C426640-3012-4C4B-A8AC-E357FA176654}" type="presParOf" srcId="{3AD5A275-DE7F-457D-B1C8-6173A49FD170}" destId="{3041BAFC-1B3F-4707-A737-F95B47884156}" srcOrd="0" destOrd="0" presId="urn:microsoft.com/office/officeart/2005/8/layout/target1"/>
    <dgm:cxn modelId="{1DBA320B-DA15-429A-8B17-FCF0D6D9590C}" type="presParOf" srcId="{3AD5A275-DE7F-457D-B1C8-6173A49FD170}" destId="{0B4D7160-150F-480F-B9C2-055F0134770D}" srcOrd="1" destOrd="0" presId="urn:microsoft.com/office/officeart/2005/8/layout/target1"/>
    <dgm:cxn modelId="{5C6502C4-CA47-4BA0-A75F-2B9BF74259B1}" type="presParOf" srcId="{3AD5A275-DE7F-457D-B1C8-6173A49FD170}" destId="{7EDA34AC-837F-4CCC-BEE4-502821327DCE}" srcOrd="2" destOrd="0" presId="urn:microsoft.com/office/officeart/2005/8/layout/target1"/>
    <dgm:cxn modelId="{5A2984BA-281C-417B-AB7B-CB7DB3B1EC3A}" type="presParOf" srcId="{3AD5A275-DE7F-457D-B1C8-6173A49FD170}" destId="{1B6FB6FB-5E24-41F7-8495-AC1337CCBFCB}" srcOrd="3" destOrd="0" presId="urn:microsoft.com/office/officeart/2005/8/layout/target1"/>
    <dgm:cxn modelId="{2BD70501-A9EF-4BA6-971C-37460D3D2EC8}" type="presParOf" srcId="{3AD5A275-DE7F-457D-B1C8-6173A49FD170}" destId="{48D98A24-87F8-4C35-A3D7-811D961BA171}" srcOrd="4" destOrd="0" presId="urn:microsoft.com/office/officeart/2005/8/layout/target1"/>
    <dgm:cxn modelId="{9442789A-80E3-47EA-9753-B837CD79761E}" type="presParOf" srcId="{3AD5A275-DE7F-457D-B1C8-6173A49FD170}" destId="{F4006287-7100-482C-8CAD-40CD29D0E356}" srcOrd="5" destOrd="0" presId="urn:microsoft.com/office/officeart/2005/8/layout/target1"/>
    <dgm:cxn modelId="{6DEADFE8-1E18-44BB-B897-70B6C7F916B7}" type="presParOf" srcId="{3AD5A275-DE7F-457D-B1C8-6173A49FD170}" destId="{85ED7400-5E99-4665-BAB8-080DAE5F4F11}" srcOrd="6" destOrd="0" presId="urn:microsoft.com/office/officeart/2005/8/layout/target1"/>
    <dgm:cxn modelId="{0C1279CD-9856-475D-B0C3-F2B518A27AC6}" type="presParOf" srcId="{3AD5A275-DE7F-457D-B1C8-6173A49FD170}" destId="{EA110D31-F59C-4B44-9979-6B0BCC30C9E8}" srcOrd="7" destOrd="0" presId="urn:microsoft.com/office/officeart/2005/8/layout/target1"/>
    <dgm:cxn modelId="{780D1AEB-5385-4629-A849-674418A47ABA}" type="presParOf" srcId="{3AD5A275-DE7F-457D-B1C8-6173A49FD170}" destId="{E90C857F-95D8-4C74-A0AA-DB11B5B8ED8A}" srcOrd="8" destOrd="0" presId="urn:microsoft.com/office/officeart/2005/8/layout/target1"/>
    <dgm:cxn modelId="{723AA5CC-6979-4091-ACAC-3DBF25FA9218}" type="presParOf" srcId="{3AD5A275-DE7F-457D-B1C8-6173A49FD170}" destId="{EBA321B5-3F12-4D07-ACA1-F045E0268456}" srcOrd="9" destOrd="0" presId="urn:microsoft.com/office/officeart/2005/8/layout/target1"/>
    <dgm:cxn modelId="{BE8A8208-5DA7-45D8-B59B-932E7CEED913}" type="presParOf" srcId="{3AD5A275-DE7F-457D-B1C8-6173A49FD170}" destId="{1B607767-C9BD-40CE-9766-4F26FA8C88C5}" srcOrd="10" destOrd="0" presId="urn:microsoft.com/office/officeart/2005/8/layout/target1"/>
    <dgm:cxn modelId="{1F2A1735-5C25-4D1B-95CB-0C7598F10611}" type="presParOf" srcId="{3AD5A275-DE7F-457D-B1C8-6173A49FD170}" destId="{F21466AF-2441-4FA7-8836-EEAE24FE9D7A}" srcOrd="11" destOrd="0" presId="urn:microsoft.com/office/officeart/2005/8/layout/targe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kumimoji="1" lang="en-US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kumimoji="1" lang="en-US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820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20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120A1D6E-09AF-404F-9D41-A9BEF92621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A2650-E1A6-4C07-8AAB-4C7457C1EC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92598A-36E7-4D7F-8B12-BB3F197D30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86E99-01B1-402E-9DD1-8FC89376AD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60423-74CA-4960-BC54-FBC4030DBC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27C79-35D1-4AD9-B3D8-3044DD3ACB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A2DB3-B45D-409D-91D2-6CEF375483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20FB7-0BD8-4F67-8BB6-43E904574E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2BBFB-1DA3-4693-9103-3447BC2341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D5F6D-40B4-4539-ABD7-E4F0B0B8E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E2198-13A0-461E-AC01-2F63B87DE5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123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3C119-DA1B-4183-982A-6777B426D4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F311A-5E27-499D-A755-57EE9725EB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A428B-465A-4997-9F64-DB10002EF1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794A4-7253-4CEB-8D8B-E289F8B299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933C6-CA6E-42BD-9C8D-BB2239FD58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E0DEE-9020-4309-8165-2AB33A5D18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C553E-B043-4D63-A08E-73B0E17EE2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05417-44AD-4E30-997F-848544042E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73FA1-73DA-4FEE-A338-5C68FF8A10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F4546-E8D1-4F8A-958F-1666DE4CAF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9D48A-003A-4260-899E-4B96C0F191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806ED-492D-4559-A6FB-152F45AA5A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E397A-C6AE-490D-8AF5-83202069CE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B64E5-890B-4859-ADB9-F97EC43CCF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7172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173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7175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176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17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8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8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eaLnBrk="1" hangingPunct="1"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8D897DD-4624-4C74-B892-47FD066A55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1267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1268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1269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1270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1271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FE0E6B7D-615D-46EC-BE2B-33A2B0C6FC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Ket%20dsr\magelang%20aktif%20learning\(5)%20Mission%20Impossible%20-%20Chemical%20Brothers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file:///E:\lagu\musik%20sunda\Sunda%20-%20Tresna%20Dimumunggang.mp3" TargetMode="External"/><Relationship Id="rId1" Type="http://schemas.openxmlformats.org/officeDocument/2006/relationships/audio" Target="file:///E:\Ket%20dsr\magelang%20aktif%20learning\Sunda%20-%20Eros%20Ombak%20Ombakan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3.xml"/><Relationship Id="rId1" Type="http://schemas.openxmlformats.org/officeDocument/2006/relationships/audio" Target="file:///E:\Ket%20dsr\Instrumen\Lembut\01%20Romeo%20&amp;%20Juliet%20Love%20Theme%20(Motivasi).mp3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images_002"/>
          <p:cNvPicPr>
            <a:picLocks noChangeAspect="1" noChangeArrowheads="1"/>
          </p:cNvPicPr>
          <p:nvPr/>
        </p:nvPicPr>
        <p:blipFill>
          <a:blip r:embed="rId3">
            <a:lum bright="-2000"/>
          </a:blip>
          <a:srcRect/>
          <a:stretch>
            <a:fillRect/>
          </a:stretch>
        </p:blipFill>
        <p:spPr bwMode="auto">
          <a:xfrm>
            <a:off x="4572000" y="2895600"/>
            <a:ext cx="4572000" cy="396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4400" smtClean="0">
                <a:latin typeface="Comic Sans MS" pitchFamily="66" charset="0"/>
              </a:rPr>
              <a:t>Hakikat Evaluasi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124200"/>
            <a:ext cx="4724400" cy="3429000"/>
          </a:xfrm>
        </p:spPr>
        <p:txBody>
          <a:bodyPr/>
          <a:lstStyle/>
          <a:p>
            <a:pPr marL="236538" indent="-236538" eaLnBrk="1" hangingPunct="1">
              <a:buFont typeface="Wingdings" pitchFamily="2" charset="2"/>
              <a:buChar char="ü"/>
              <a:defRPr/>
            </a:pPr>
            <a:r>
              <a:rPr lang="en-US" dirty="0" err="1" smtClean="0"/>
              <a:t>Pengertian</a:t>
            </a:r>
            <a:r>
              <a:rPr lang="en-US" dirty="0" smtClean="0"/>
              <a:t> Assessment </a:t>
            </a:r>
            <a:r>
              <a:rPr lang="en-US" dirty="0" err="1" smtClean="0"/>
              <a:t>Pengukuran</a:t>
            </a:r>
            <a:r>
              <a:rPr lang="en-US" dirty="0" smtClean="0"/>
              <a:t>, </a:t>
            </a:r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Evaluasi</a:t>
            </a:r>
            <a:endParaRPr lang="en-US" dirty="0" smtClean="0"/>
          </a:p>
          <a:p>
            <a:pPr marL="236538" indent="-236538" eaLnBrk="1" hangingPunct="1">
              <a:buFont typeface="Wingdings" pitchFamily="2" charset="2"/>
              <a:buChar char="ü"/>
              <a:defRPr/>
            </a:pP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endParaRPr lang="en-US" dirty="0" smtClean="0"/>
          </a:p>
          <a:p>
            <a:pPr marL="236538" indent="-236538" eaLnBrk="1" hangingPunct="1">
              <a:buFont typeface="Wingdings" pitchFamily="2" charset="2"/>
              <a:buChar char="ü"/>
              <a:defRPr/>
            </a:pP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endParaRPr lang="en-US" dirty="0" smtClean="0"/>
          </a:p>
          <a:p>
            <a:pPr marL="236538" indent="-236538" eaLnBrk="1" hangingPunct="1">
              <a:buFont typeface="Wingdings" pitchFamily="2" charset="2"/>
              <a:buChar char="ü"/>
              <a:defRPr/>
            </a:pPr>
            <a:r>
              <a:rPr lang="en-US" dirty="0" err="1" smtClean="0"/>
              <a:t>Kriteria</a:t>
            </a:r>
            <a:r>
              <a:rPr lang="en-US" dirty="0" smtClean="0"/>
              <a:t> </a:t>
            </a:r>
            <a:r>
              <a:rPr lang="en-US" dirty="0" err="1" smtClean="0"/>
              <a:t>Evaluasi</a:t>
            </a:r>
            <a:endParaRPr lang="en-US" dirty="0" smtClean="0"/>
          </a:p>
          <a:p>
            <a:pPr eaLnBrk="1" hangingPunct="1">
              <a:defRPr/>
            </a:pPr>
            <a:endParaRPr lang="en-US" dirty="0" smtClean="0"/>
          </a:p>
        </p:txBody>
      </p:sp>
      <p:pic>
        <p:nvPicPr>
          <p:cNvPr id="2052" name="(5) Mission Impossible - Chemical Brothers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9525000" y="6400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41" repeatCount="3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"/>
                </p:tgtEl>
              </p:cMediaNode>
            </p:audio>
          </p:childTnLst>
        </p:cTn>
      </p:par>
    </p:tnLst>
    <p:bldLst>
      <p:bldP spid="2050" grpId="0"/>
      <p:bldP spid="2050" grpId="1"/>
      <p:bldP spid="2051" grpId="0" build="p" bldLvl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Kompetensi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z="4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Mendiskripsikan pengertian dan kedudukan evaluasi pendidikan di dalam kurikulum dan pembelajaran</a:t>
            </a:r>
            <a:endParaRPr lang="en-US" sz="4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Indikator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Menjelaskan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pengertian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assessment,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mengukur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menilai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mengevaluasi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pendidikan</a:t>
            </a:r>
            <a:endParaRPr lang="en-US" sz="3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Mendeskripsikan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tujuan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fungsi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evaluasi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pendidikan</a:t>
            </a:r>
            <a:endParaRPr lang="en-US" sz="3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nb-NO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Menjelaskan ruang lingkup evaluasi pendidikan dalam pembelajaran</a:t>
            </a:r>
            <a:endParaRPr lang="en-US" sz="3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eaLnBrk="1" hangingPunct="1"/>
            <a:r>
              <a:rPr lang="en-US" b="1" dirty="0" err="1" smtClean="0">
                <a:solidFill>
                  <a:srgbClr val="002060"/>
                </a:solidFill>
              </a:rPr>
              <a:t>Kasus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en-US" smtClean="0"/>
              <a:t>Seorang guru biologi mengadakan ulangan harian untuk siswa-siswanya. Setelah melaksanakan ulangan, Guru menetapkan bahwa beberapa siswa tidak menguasai beberapa indikator, sehingga tidak mencapai KKM, maka harus dilakukan </a:t>
            </a:r>
            <a:r>
              <a:rPr lang="en-US" i="1" smtClean="0"/>
              <a:t>remidial teaching </a:t>
            </a:r>
            <a:r>
              <a:rPr lang="en-US" smtClean="0"/>
              <a:t>yang diikuti</a:t>
            </a:r>
            <a:r>
              <a:rPr lang="en-US" i="1" smtClean="0"/>
              <a:t> remidial test</a:t>
            </a:r>
            <a:r>
              <a:rPr lang="en-US" smtClean="0"/>
              <a:t>. Sedangkan siswa yang telah tuntas diberi kesempatan memperoleh </a:t>
            </a:r>
            <a:r>
              <a:rPr lang="en-US" i="1" smtClean="0"/>
              <a:t>enrichment.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eaLnBrk="1" hangingPunct="1"/>
            <a:r>
              <a:rPr lang="en-US" sz="3400" dirty="0" err="1" smtClean="0"/>
              <a:t>Diskusi</a:t>
            </a:r>
            <a:r>
              <a:rPr lang="en-US" sz="3400" dirty="0" smtClean="0"/>
              <a:t/>
            </a:r>
            <a:br>
              <a:rPr lang="en-US" sz="3400" dirty="0" smtClean="0"/>
            </a:br>
            <a:endParaRPr lang="en-US" sz="3400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53400" cy="45307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defRPr/>
            </a:pP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kasus</a:t>
            </a:r>
            <a:r>
              <a:rPr lang="en-US" sz="2400" dirty="0" smtClean="0"/>
              <a:t> </a:t>
            </a:r>
            <a:r>
              <a:rPr lang="en-US" sz="2400" dirty="0" err="1" smtClean="0"/>
              <a:t>diatas</a:t>
            </a:r>
            <a:r>
              <a:rPr lang="en-US" sz="2400" dirty="0" smtClean="0"/>
              <a:t>: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Identifikasi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yang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termasuk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pekerjaan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mengukur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menilai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evaluasi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!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400" dirty="0" err="1" smtClean="0">
                <a:solidFill>
                  <a:srgbClr val="C00000"/>
                </a:solidFill>
              </a:rPr>
              <a:t>Berdasarkan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kajian</a:t>
            </a:r>
            <a:r>
              <a:rPr lang="en-US" sz="2400" dirty="0" smtClean="0">
                <a:solidFill>
                  <a:srgbClr val="C00000"/>
                </a:solidFill>
              </a:rPr>
              <a:t> no 1, </a:t>
            </a:r>
            <a:r>
              <a:rPr lang="en-US" sz="2400" dirty="0" err="1" smtClean="0">
                <a:solidFill>
                  <a:srgbClr val="C00000"/>
                </a:solidFill>
              </a:rPr>
              <a:t>buatlah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rumusan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evaluasi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pendidikan</a:t>
            </a:r>
            <a:r>
              <a:rPr lang="en-US" sz="2400" dirty="0" smtClean="0">
                <a:solidFill>
                  <a:srgbClr val="C00000"/>
                </a:solidFill>
              </a:rPr>
              <a:t> !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400" dirty="0" err="1" smtClean="0"/>
              <a:t>Perkirakan</a:t>
            </a:r>
            <a:r>
              <a:rPr lang="en-US" sz="2400" dirty="0" smtClean="0"/>
              <a:t> </a:t>
            </a:r>
            <a:r>
              <a:rPr lang="en-US" sz="2400" dirty="0" err="1" smtClean="0"/>
              <a:t>apa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guru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penilaian</a:t>
            </a:r>
            <a:r>
              <a:rPr lang="en-US" sz="2400" dirty="0" smtClean="0"/>
              <a:t> !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400" dirty="0" err="1" smtClean="0"/>
              <a:t>Interpretasikan</a:t>
            </a:r>
            <a:r>
              <a:rPr lang="en-US" sz="2400" dirty="0" smtClean="0"/>
              <a:t> </a:t>
            </a:r>
            <a:r>
              <a:rPr lang="en-US" sz="2400" dirty="0" err="1" smtClean="0"/>
              <a:t>sasaran</a:t>
            </a:r>
            <a:r>
              <a:rPr lang="en-US" sz="2400" dirty="0" smtClean="0"/>
              <a:t> </a:t>
            </a:r>
            <a:r>
              <a:rPr lang="en-US" sz="2400" dirty="0" err="1" smtClean="0"/>
              <a:t>apa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pembelajaran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dievaluasi</a:t>
            </a:r>
            <a:r>
              <a:rPr lang="en-US" sz="2400" dirty="0" smtClean="0"/>
              <a:t> !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apa</a:t>
            </a:r>
            <a:r>
              <a:rPr lang="en-US" sz="2400" dirty="0" smtClean="0"/>
              <a:t> ?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Apa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arti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penting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(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fungsi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)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dari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penilaian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yang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dilaksanakan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bagi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Guru,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siswa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25000"/>
                  </a:schemeClr>
                </a:solidFill>
              </a:rPr>
              <a:t>sekolah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 ?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400" dirty="0" err="1" smtClean="0">
                <a:solidFill>
                  <a:srgbClr val="C00000"/>
                </a:solidFill>
              </a:rPr>
              <a:t>Berdasarkan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kajian</a:t>
            </a:r>
            <a:r>
              <a:rPr lang="en-US" sz="2400" dirty="0" smtClean="0">
                <a:solidFill>
                  <a:srgbClr val="C00000"/>
                </a:solidFill>
              </a:rPr>
              <a:t> 1,2, 3 </a:t>
            </a:r>
            <a:r>
              <a:rPr lang="en-US" sz="2400" dirty="0" err="1" smtClean="0">
                <a:solidFill>
                  <a:srgbClr val="C00000"/>
                </a:solidFill>
              </a:rPr>
              <a:t>dan</a:t>
            </a:r>
            <a:r>
              <a:rPr lang="en-US" sz="2400" dirty="0" smtClean="0">
                <a:solidFill>
                  <a:srgbClr val="C00000"/>
                </a:solidFill>
              </a:rPr>
              <a:t> 4, </a:t>
            </a:r>
            <a:r>
              <a:rPr lang="en-US" sz="2400" dirty="0" err="1" smtClean="0">
                <a:solidFill>
                  <a:srgbClr val="C00000"/>
                </a:solidFill>
              </a:rPr>
              <a:t>buatlah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bagan</a:t>
            </a:r>
            <a:r>
              <a:rPr lang="en-US" sz="2400" dirty="0" smtClean="0">
                <a:solidFill>
                  <a:srgbClr val="C00000"/>
                </a:solidFill>
              </a:rPr>
              <a:t> yang </a:t>
            </a:r>
            <a:r>
              <a:rPr lang="en-US" sz="2400" dirty="0" err="1" smtClean="0">
                <a:solidFill>
                  <a:srgbClr val="C00000"/>
                </a:solidFill>
              </a:rPr>
              <a:t>menggambarkan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hubungan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kompetensi</a:t>
            </a:r>
            <a:r>
              <a:rPr lang="en-US" sz="2400" dirty="0" smtClean="0">
                <a:solidFill>
                  <a:srgbClr val="C00000"/>
                </a:solidFill>
              </a:rPr>
              <a:t>, </a:t>
            </a:r>
            <a:r>
              <a:rPr lang="en-US" sz="2400" dirty="0" err="1" smtClean="0">
                <a:solidFill>
                  <a:srgbClr val="C00000"/>
                </a:solidFill>
              </a:rPr>
              <a:t>pembelajaran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dan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penilaian</a:t>
            </a:r>
            <a:r>
              <a:rPr lang="en-US" sz="2400" dirty="0" smtClean="0">
                <a:solidFill>
                  <a:srgbClr val="C00000"/>
                </a:solidFill>
              </a:rPr>
              <a:t> !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endParaRPr lang="en-US" sz="2800" dirty="0" smtClean="0"/>
          </a:p>
        </p:txBody>
      </p:sp>
      <p:pic>
        <p:nvPicPr>
          <p:cNvPr id="7172" name="Picture 4" descr="j02330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7118350" y="0"/>
            <a:ext cx="2025650" cy="2057400"/>
          </a:xfrm>
          <a:noFill/>
        </p:spPr>
      </p:pic>
      <p:pic>
        <p:nvPicPr>
          <p:cNvPr id="14342" name="Sunda - Eros Ombak Ombakan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9525000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Sunda - Tresna Dimumunggang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9829800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3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20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2" repeatCount="5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2"/>
                </p:tgtEl>
              </p:cMediaNode>
            </p:audio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43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" fill="hold"/>
                                        <p:tgtEl>
                                          <p:spTgt spid="143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3"/>
                  </p:tgtEl>
                </p:cond>
              </p:nextCondLst>
            </p:seq>
            <p:audio>
              <p:cMediaNode numSld="9">
                <p:cTn id="4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3"/>
                </p:tgtEl>
              </p:cMediaNode>
            </p:audio>
          </p:childTnLst>
        </p:cTn>
      </p:par>
    </p:tnLst>
    <p:bldLst>
      <p:bldP spid="1433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pPr eaLnBrk="1" hangingPunct="1"/>
            <a:r>
              <a:rPr lang="en-US" dirty="0" err="1" smtClean="0"/>
              <a:t>Pengertian-pengertian</a:t>
            </a:r>
            <a:endParaRPr lang="en-US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err="1" smtClean="0"/>
              <a:t>Mengukur</a:t>
            </a:r>
            <a:r>
              <a:rPr lang="en-US" dirty="0" smtClean="0"/>
              <a:t> : </a:t>
            </a:r>
            <a:r>
              <a:rPr lang="en-US" dirty="0" err="1" smtClean="0"/>
              <a:t>membandingkan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. </a:t>
            </a:r>
            <a:r>
              <a:rPr lang="en-US" dirty="0" err="1" smtClean="0"/>
              <a:t>Pengukuran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kuantitatif</a:t>
            </a:r>
            <a:r>
              <a:rPr lang="en-US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/>
              <a:t>Menilai</a:t>
            </a:r>
            <a:r>
              <a:rPr lang="en-US" dirty="0" smtClean="0"/>
              <a:t>	: </a:t>
            </a:r>
            <a:r>
              <a:rPr lang="en-US" dirty="0" err="1" smtClean="0"/>
              <a:t>mengambil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terkait</a:t>
            </a:r>
            <a:r>
              <a:rPr lang="en-US" dirty="0" smtClean="0"/>
              <a:t> </a:t>
            </a:r>
            <a:r>
              <a:rPr lang="en-US" dirty="0" err="1" smtClean="0"/>
              <a:t>kualitasnya</a:t>
            </a:r>
            <a:r>
              <a:rPr lang="en-US" dirty="0" smtClean="0"/>
              <a:t> (</a:t>
            </a:r>
            <a:r>
              <a:rPr lang="en-US" dirty="0" err="1" smtClean="0"/>
              <a:t>mis</a:t>
            </a:r>
            <a:r>
              <a:rPr lang="en-US" dirty="0" smtClean="0"/>
              <a:t>: </a:t>
            </a:r>
            <a:r>
              <a:rPr lang="en-US" dirty="0" err="1" smtClean="0"/>
              <a:t>baik-buruk</a:t>
            </a:r>
            <a:r>
              <a:rPr lang="en-US" dirty="0" smtClean="0"/>
              <a:t>, </a:t>
            </a:r>
            <a:r>
              <a:rPr lang="en-US" dirty="0" err="1" smtClean="0"/>
              <a:t>tuntas</a:t>
            </a:r>
            <a:r>
              <a:rPr lang="en-US" dirty="0" smtClean="0"/>
              <a:t> </a:t>
            </a:r>
            <a:r>
              <a:rPr lang="en-US" dirty="0" err="1" smtClean="0"/>
              <a:t>tidak-tuntas</a:t>
            </a:r>
            <a:r>
              <a:rPr lang="en-US" dirty="0" smtClean="0"/>
              <a:t>, </a:t>
            </a:r>
            <a:r>
              <a:rPr lang="en-US" dirty="0" err="1" smtClean="0"/>
              <a:t>kompeten-tidak</a:t>
            </a:r>
            <a:r>
              <a:rPr lang="en-US" dirty="0" smtClean="0"/>
              <a:t> </a:t>
            </a:r>
            <a:r>
              <a:rPr lang="en-US" dirty="0" err="1" smtClean="0"/>
              <a:t>kompeten</a:t>
            </a:r>
            <a:r>
              <a:rPr lang="en-US" dirty="0" smtClean="0"/>
              <a:t>).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/>
              <a:t>Evaluasi</a:t>
            </a:r>
            <a:r>
              <a:rPr lang="en-US" dirty="0" smtClean="0"/>
              <a:t> </a:t>
            </a:r>
            <a:r>
              <a:rPr lang="en-US" dirty="0" err="1" smtClean="0"/>
              <a:t>menetapkan</a:t>
            </a:r>
            <a:r>
              <a:rPr lang="en-US" dirty="0" smtClean="0"/>
              <a:t> </a:t>
            </a:r>
            <a:r>
              <a:rPr lang="en-US" dirty="0" err="1" smtClean="0"/>
              <a:t>implikasi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r>
              <a:rPr lang="en-US" dirty="0" smtClean="0"/>
              <a:t>. </a:t>
            </a:r>
          </a:p>
        </p:txBody>
      </p:sp>
      <p:pic>
        <p:nvPicPr>
          <p:cNvPr id="15364" name="01 Romeo &amp; Juliet Love Theme (Motivasi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372600" y="6324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3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">
                <p:cTn id="1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4"/>
                </p:tgtEl>
              </p:cMediaNode>
            </p:audio>
          </p:childTnLst>
        </p:cTn>
      </p:par>
    </p:tnLst>
    <p:bldLst>
      <p:bldP spid="1536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pPr eaLnBrk="1" hangingPunct="1"/>
            <a:r>
              <a:rPr lang="en-US" dirty="0" err="1" smtClean="0"/>
              <a:t>Evaluasi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en-US" smtClean="0"/>
              <a:t>Proses pengumpulan data untuk menentukan sejauh mana, dalam hal apa, dan bagian mana tujuan pendidikan tercapai (Ralp Tyler)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en-US" smtClean="0"/>
              <a:t>Evaluasi pendidikan bukan sekedar proses mengukur ketercapaian kompetensi tetapi juga membuat keputusan (Cronbach dan Stufflebean)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Evaluasi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lebih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diarahkan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seberapa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jauh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sesuatu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proses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suatu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hasil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seseorang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program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telah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dicapai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diperoleh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Zainul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1993:6).</a:t>
            </a:r>
            <a:endParaRPr lang="en-US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pPr eaLnBrk="1" hangingPunct="1"/>
            <a:r>
              <a:rPr lang="en-US" dirty="0" err="1" smtClean="0"/>
              <a:t>Evaluasi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asesmen</a:t>
            </a:r>
            <a:r>
              <a:rPr lang="en-US" dirty="0" smtClean="0"/>
              <a:t> ?</a:t>
            </a:r>
            <a:endParaRPr lang="en-US" dirty="0"/>
          </a:p>
        </p:txBody>
      </p:sp>
      <p:sp>
        <p:nvSpPr>
          <p:cNvPr id="4" name="AutoShape 7"/>
          <p:cNvSpPr>
            <a:spLocks noGrp="1" noChangeArrowheads="1"/>
          </p:cNvSpPr>
          <p:nvPr>
            <p:ph idx="1"/>
          </p:nvPr>
        </p:nvSpPr>
        <p:spPr bwMode="auto">
          <a:xfrm>
            <a:off x="0" y="1524000"/>
            <a:ext cx="6324600" cy="1752600"/>
          </a:xfrm>
          <a:prstGeom prst="wedgeEllipseCallout">
            <a:avLst>
              <a:gd name="adj1" fmla="val 33250"/>
              <a:gd name="adj2" fmla="val 74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en-US" sz="2000" dirty="0" err="1" smtClean="0"/>
              <a:t>Selain</a:t>
            </a:r>
            <a:r>
              <a:rPr lang="en-US" sz="2000" dirty="0" smtClean="0"/>
              <a:t> </a:t>
            </a:r>
            <a:r>
              <a:rPr lang="en-US" sz="2000" dirty="0" err="1" smtClean="0"/>
              <a:t>Istilah</a:t>
            </a:r>
            <a:r>
              <a:rPr lang="en-US" sz="2000" dirty="0" smtClean="0"/>
              <a:t>  </a:t>
            </a:r>
            <a:r>
              <a:rPr lang="en-US" sz="2000" dirty="0" err="1" smtClean="0"/>
              <a:t>pengukuran</a:t>
            </a:r>
            <a:r>
              <a:rPr lang="en-US" sz="2000" dirty="0" smtClean="0"/>
              <a:t>, </a:t>
            </a:r>
            <a:r>
              <a:rPr lang="en-US" sz="2000" dirty="0" err="1" smtClean="0"/>
              <a:t>penilaian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evaluasi</a:t>
            </a:r>
            <a:r>
              <a:rPr lang="en-US" sz="2000" dirty="0" smtClean="0"/>
              <a:t>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r>
              <a:rPr lang="en-US" sz="2000" dirty="0" err="1" smtClean="0"/>
              <a:t>istilah</a:t>
            </a:r>
            <a:r>
              <a:rPr lang="en-US" sz="2000" dirty="0" smtClean="0"/>
              <a:t> </a:t>
            </a:r>
            <a:r>
              <a:rPr lang="en-US" sz="2000" dirty="0" err="1" smtClean="0"/>
              <a:t>asesmen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tes</a:t>
            </a:r>
            <a:r>
              <a:rPr lang="en-US" sz="2000" dirty="0" smtClean="0"/>
              <a:t>. </a:t>
            </a:r>
            <a:r>
              <a:rPr lang="en-US" sz="2000" dirty="0" err="1" smtClean="0"/>
              <a:t>Apa</a:t>
            </a:r>
            <a:r>
              <a:rPr lang="en-US" sz="2000" dirty="0" smtClean="0"/>
              <a:t> </a:t>
            </a:r>
            <a:r>
              <a:rPr lang="en-US" sz="2000" dirty="0" err="1" smtClean="0"/>
              <a:t>bedanya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pic>
        <p:nvPicPr>
          <p:cNvPr id="5" name="Picture 5" descr="j0301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715000" y="3505200"/>
            <a:ext cx="3429000" cy="2932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suatu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pernyataan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tugas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seperangkat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tugas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direncanakan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memperoleh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informasi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tentang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atribut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pendidikan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setiap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butir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pertanyaan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tugas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tersebut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mempunyai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jawaban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ketentuan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dianggap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benar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Zainul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Nasution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1993:2).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Asesmen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Istilah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asesmen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berasal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kata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assess yang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berarti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menempatkan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sesuatu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membantu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penilaian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konteks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evaluasi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assessment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berarti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proses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pengambilan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data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membuat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data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tersebut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suatu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bentuk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diinterprestasikan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keputusan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pertimbangan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dibuat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berdasarkan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asesmen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ini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(Encyclopedia of Education and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Asesmen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Asesmen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kegiatan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mengevaluasi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pendidikan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dengan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cara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mengumpulkan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informasi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mengenai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siswa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menentukan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strategi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pengajaran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tepat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(Wallace &amp; Larsen, 1979).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Asesmen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asesmen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suatu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istilah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meliputi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semua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metode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dikemas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digunakan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menilai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kinerja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siswa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baik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secara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perseorangan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maupun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secara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kelompok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Asesmen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Asesmen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merujuk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penilaian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menyeluruh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meliputi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beberapa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aspek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dimiliki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siswa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yaitu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pengetahuan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pemahaman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keterampilan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sikap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pula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merujuk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alat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ukur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digunakannya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Asesmen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Alat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ukur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digunakan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asesmen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meliputi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berbagai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metode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prosedur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formal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maupun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informal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menghasilkan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informasi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mengenai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siswa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misalnya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tertulis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pedoman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wawancara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(Conner,1997:10).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Evaluasi Proses dan Hasil Belajar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dirty="0" smtClean="0"/>
              <a:t> </a:t>
            </a:r>
          </a:p>
        </p:txBody>
      </p:sp>
      <p:pic>
        <p:nvPicPr>
          <p:cNvPr id="10244" name="Picture 5" descr="j030125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410200" y="3149600"/>
            <a:ext cx="3429000" cy="2932113"/>
          </a:xfrm>
          <a:noFill/>
        </p:spPr>
      </p:pic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914400" y="1295400"/>
            <a:ext cx="5638800" cy="1524000"/>
          </a:xfrm>
          <a:prstGeom prst="wedgeEllipseCallout">
            <a:avLst>
              <a:gd name="adj1" fmla="val 33250"/>
              <a:gd name="adj2" fmla="val 74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en-US" sz="2000" dirty="0" err="1" smtClean="0"/>
              <a:t>Berdasarkan</a:t>
            </a:r>
            <a:r>
              <a:rPr lang="en-US" sz="2000" dirty="0" smtClean="0"/>
              <a:t>  </a:t>
            </a:r>
            <a:r>
              <a:rPr lang="en-US" sz="2000" dirty="0" err="1" smtClean="0"/>
              <a:t>Pengertian</a:t>
            </a:r>
            <a:r>
              <a:rPr lang="en-US" sz="2000" dirty="0" smtClean="0"/>
              <a:t> </a:t>
            </a:r>
            <a:r>
              <a:rPr lang="en-US" sz="2000" dirty="0" err="1" smtClean="0"/>
              <a:t>Asesmen</a:t>
            </a:r>
            <a:r>
              <a:rPr lang="en-US" sz="2000" dirty="0" smtClean="0"/>
              <a:t>, </a:t>
            </a:r>
            <a:r>
              <a:rPr lang="en-US" sz="2000" dirty="0" err="1" smtClean="0"/>
              <a:t>bagaimana</a:t>
            </a:r>
            <a:r>
              <a:rPr lang="en-US" sz="2000" dirty="0" smtClean="0"/>
              <a:t> </a:t>
            </a:r>
            <a:r>
              <a:rPr lang="en-US" sz="2000" dirty="0" err="1" smtClean="0"/>
              <a:t>kedudukan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asesmen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evaluasi</a:t>
            </a:r>
            <a:r>
              <a:rPr lang="en-US" sz="2000" dirty="0" smtClean="0"/>
              <a:t> ? </a:t>
            </a:r>
            <a:endParaRPr lang="en-US" sz="2000" dirty="0"/>
          </a:p>
          <a:p>
            <a:pPr algn="ctr"/>
            <a:endParaRPr lang="en-US" sz="2000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3505200"/>
          <a:ext cx="5257800" cy="335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So…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asesmen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dasarnya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merupakan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alat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means)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merupakan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tujuan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end),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sehingga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asesmen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merupakan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sarana</a:t>
            </a:r>
            <a:r>
              <a:rPr lang="en-US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digunakan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sebagai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alat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melihat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menganalisis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apakah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siswa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telah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mencapai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hasil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belajar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diharapkan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serta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mengetahui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apakah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proses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v-S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pembelajaran telah sesuai dengan tujuan atau masih memerlukan pengembangan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perbaikan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pPr eaLnBrk="1" hangingPunct="1"/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Evaluasi</a:t>
            </a:r>
            <a:endParaRPr lang="en-US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Menurut</a:t>
            </a:r>
            <a:r>
              <a:rPr lang="en-US" dirty="0" smtClean="0"/>
              <a:t> Crawford (2000 ; 30),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Untuk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mengetahui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apakah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tujuan-tujuan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yang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telah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ditetapkan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telah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tercapai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dalam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kegiatan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. 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Untuk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memberikan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objektivitas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pengamatan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terhadap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prilaku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. (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proses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dan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hasil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).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Untuk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mengetahui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kemampuan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dan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menentukan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kelayakan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untuk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memberikan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umpan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balik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bagi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kegiatan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 yang </a:t>
            </a:r>
            <a:r>
              <a:rPr lang="en-US" sz="2800" dirty="0" err="1" smtClean="0">
                <a:solidFill>
                  <a:schemeClr val="accent5">
                    <a:lumMod val="25000"/>
                  </a:schemeClr>
                </a:solidFill>
              </a:rPr>
              <a:t>dilakukan</a:t>
            </a: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pPr eaLnBrk="1" hangingPunct="1"/>
            <a:r>
              <a:rPr lang="en-US" dirty="0" err="1" smtClean="0"/>
              <a:t>Sasaran</a:t>
            </a:r>
            <a:r>
              <a:rPr lang="en-US" dirty="0" smtClean="0"/>
              <a:t> </a:t>
            </a:r>
            <a:r>
              <a:rPr lang="en-US" dirty="0" err="1" smtClean="0"/>
              <a:t>Evaluasi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Input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90600" y="2185988"/>
            <a:ext cx="7345853" cy="383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pPr eaLnBrk="1" hangingPunct="1"/>
            <a:r>
              <a:rPr lang="en-US" dirty="0" err="1" smtClean="0"/>
              <a:t>Sasaran</a:t>
            </a:r>
            <a:r>
              <a:rPr lang="en-US" dirty="0" smtClean="0"/>
              <a:t> </a:t>
            </a:r>
            <a:r>
              <a:rPr lang="en-US" dirty="0" err="1" smtClean="0"/>
              <a:t>Evaluasi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Proses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66799" y="2362200"/>
            <a:ext cx="7604917" cy="167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Sasaran Evaluasi Pembelajaran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Output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66800" y="2362200"/>
            <a:ext cx="714851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Fungsi Evaluasi </a:t>
            </a:r>
          </a:p>
        </p:txBody>
      </p:sp>
      <p:graphicFrame>
        <p:nvGraphicFramePr>
          <p:cNvPr id="22597" name="Group 69"/>
          <p:cNvGraphicFramePr>
            <a:graphicFrameLocks noGrp="1"/>
          </p:cNvGraphicFramePr>
          <p:nvPr>
            <p:ph idx="1"/>
          </p:nvPr>
        </p:nvGraphicFramePr>
        <p:xfrm>
          <a:off x="457200" y="1371600"/>
          <a:ext cx="8229600" cy="5433188"/>
        </p:xfrm>
        <a:graphic>
          <a:graphicData uri="http://schemas.openxmlformats.org/drawingml/2006/table">
            <a:tbl>
              <a:tblPr/>
              <a:tblGrid>
                <a:gridCol w="685800"/>
                <a:gridCol w="1828800"/>
                <a:gridCol w="2286000"/>
                <a:gridCol w="342900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Fungsi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Siswa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Guru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Psikologis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Capacity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Morality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Dikdatik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Motivasi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Diagnosa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Positioning/placement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Seleksi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Instruksional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Formatif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/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Sumatif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Bimbingan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2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smtClean="0"/>
              <a:t>Administrasi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en-US" smtClean="0"/>
              <a:t>Laporan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en-US" smtClean="0"/>
              <a:t>Data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en-US" smtClean="0"/>
              <a:t>Gambaran</a:t>
            </a:r>
          </a:p>
        </p:txBody>
      </p:sp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Fungsi Evaluasi </a:t>
            </a:r>
            <a:r>
              <a:rPr lang="en-US" sz="1400" smtClean="0"/>
              <a:t>(lanjutan)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57175"/>
            <a:ext cx="8610600" cy="621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smtClean="0"/>
              <a:t>Hubungan Kompetensi,Pembelajaran dan Penilaian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33400" y="1676400"/>
            <a:ext cx="2590800" cy="1143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Kompetensi/</a:t>
            </a:r>
          </a:p>
          <a:p>
            <a:pPr algn="ctr"/>
            <a:r>
              <a:rPr lang="en-US"/>
              <a:t>Tujuan Pembelajaran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962400" y="1600200"/>
            <a:ext cx="16002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Pembelajaran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6705600" y="1752600"/>
            <a:ext cx="19812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Hasil </a:t>
            </a:r>
          </a:p>
          <a:p>
            <a:pPr algn="ctr"/>
            <a:r>
              <a:rPr lang="en-US"/>
              <a:t>Pembelajaran</a:t>
            </a:r>
          </a:p>
          <a:p>
            <a:pPr algn="ctr"/>
            <a:r>
              <a:rPr lang="en-US"/>
              <a:t>Yang tercapai</a:t>
            </a: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3886200" y="3276600"/>
            <a:ext cx="2133600" cy="1143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Pembandingan</a:t>
            </a:r>
          </a:p>
          <a:p>
            <a:pPr algn="ctr"/>
            <a:r>
              <a:rPr lang="en-US"/>
              <a:t>Kompetensi dan</a:t>
            </a:r>
          </a:p>
          <a:p>
            <a:pPr algn="ctr"/>
            <a:r>
              <a:rPr lang="en-US"/>
              <a:t> pencapaian</a:t>
            </a:r>
          </a:p>
          <a:p>
            <a:pPr algn="ctr"/>
            <a:r>
              <a:rPr lang="en-US"/>
              <a:t>Hasil belajar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3962400" y="4724400"/>
            <a:ext cx="19050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Informasi</a:t>
            </a:r>
          </a:p>
          <a:p>
            <a:pPr algn="ctr"/>
            <a:r>
              <a:rPr lang="en-US"/>
              <a:t>Data</a:t>
            </a:r>
          </a:p>
          <a:p>
            <a:pPr algn="ctr"/>
            <a:r>
              <a:rPr lang="en-US"/>
              <a:t>Gambaran</a:t>
            </a: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6400800" y="4724400"/>
            <a:ext cx="22098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Feed program/</a:t>
            </a:r>
          </a:p>
          <a:p>
            <a:pPr algn="ctr"/>
            <a:r>
              <a:rPr lang="en-US"/>
              <a:t>Perencanaan</a:t>
            </a:r>
          </a:p>
          <a:p>
            <a:pPr algn="ctr"/>
            <a:r>
              <a:rPr lang="en-US"/>
              <a:t>pembelajaran</a:t>
            </a:r>
          </a:p>
        </p:txBody>
      </p:sp>
      <p:sp>
        <p:nvSpPr>
          <p:cNvPr id="18442" name="Line 11"/>
          <p:cNvSpPr>
            <a:spLocks noChangeShapeType="1"/>
          </p:cNvSpPr>
          <p:nvPr/>
        </p:nvSpPr>
        <p:spPr bwMode="auto">
          <a:xfrm>
            <a:off x="3124200" y="22098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443" name="Line 12"/>
          <p:cNvSpPr>
            <a:spLocks noChangeShapeType="1"/>
          </p:cNvSpPr>
          <p:nvPr/>
        </p:nvSpPr>
        <p:spPr bwMode="auto">
          <a:xfrm>
            <a:off x="5562600" y="22098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444" name="Line 13"/>
          <p:cNvSpPr>
            <a:spLocks noChangeShapeType="1"/>
          </p:cNvSpPr>
          <p:nvPr/>
        </p:nvSpPr>
        <p:spPr bwMode="auto">
          <a:xfrm>
            <a:off x="1905000" y="38100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445" name="Line 14"/>
          <p:cNvSpPr>
            <a:spLocks noChangeShapeType="1"/>
          </p:cNvSpPr>
          <p:nvPr/>
        </p:nvSpPr>
        <p:spPr bwMode="auto">
          <a:xfrm>
            <a:off x="5791200" y="51816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446" name="Line 15"/>
          <p:cNvSpPr>
            <a:spLocks noChangeShapeType="1"/>
          </p:cNvSpPr>
          <p:nvPr/>
        </p:nvSpPr>
        <p:spPr bwMode="auto">
          <a:xfrm flipH="1">
            <a:off x="6019800" y="38862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447" name="Line 16"/>
          <p:cNvSpPr>
            <a:spLocks noChangeShapeType="1"/>
          </p:cNvSpPr>
          <p:nvPr/>
        </p:nvSpPr>
        <p:spPr bwMode="auto">
          <a:xfrm flipV="1">
            <a:off x="838200" y="28194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448" name="Line 17"/>
          <p:cNvSpPr>
            <a:spLocks noChangeShapeType="1"/>
          </p:cNvSpPr>
          <p:nvPr/>
        </p:nvSpPr>
        <p:spPr bwMode="auto">
          <a:xfrm>
            <a:off x="1905000" y="28194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9" name="Line 18"/>
          <p:cNvSpPr>
            <a:spLocks noChangeShapeType="1"/>
          </p:cNvSpPr>
          <p:nvPr/>
        </p:nvSpPr>
        <p:spPr bwMode="auto">
          <a:xfrm>
            <a:off x="7391400" y="27432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50" name="Line 19"/>
          <p:cNvSpPr>
            <a:spLocks noChangeShapeType="1"/>
          </p:cNvSpPr>
          <p:nvPr/>
        </p:nvSpPr>
        <p:spPr bwMode="auto">
          <a:xfrm>
            <a:off x="7467600" y="5715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51" name="Line 20"/>
          <p:cNvSpPr>
            <a:spLocks noChangeShapeType="1"/>
          </p:cNvSpPr>
          <p:nvPr/>
        </p:nvSpPr>
        <p:spPr bwMode="auto">
          <a:xfrm>
            <a:off x="838200" y="6096000"/>
            <a:ext cx="662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52" name="Line 21"/>
          <p:cNvSpPr>
            <a:spLocks noChangeShapeType="1"/>
          </p:cNvSpPr>
          <p:nvPr/>
        </p:nvSpPr>
        <p:spPr bwMode="auto">
          <a:xfrm>
            <a:off x="4876800" y="441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cxnSp>
        <p:nvCxnSpPr>
          <p:cNvPr id="24" name="Straight Arrow Connector 23"/>
          <p:cNvCxnSpPr>
            <a:stCxn id="18437" idx="2"/>
          </p:cNvCxnSpPr>
          <p:nvPr/>
        </p:nvCxnSpPr>
        <p:spPr bwMode="auto">
          <a:xfrm rot="5400000">
            <a:off x="4400550" y="2990850"/>
            <a:ext cx="685800" cy="381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Kuliah pekan depan…..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609600" y="1676400"/>
            <a:ext cx="8077200" cy="2038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karakteristik dan asas</a:t>
            </a:r>
          </a:p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evaluasi pembelajaran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Kriteria Evaluasi</a:t>
            </a:r>
            <a:endParaRPr lang="en-US" smtClean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Standar Penilaian Acuan Patokan (PAP)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4888" y="2514600"/>
            <a:ext cx="730091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6638" y="4343400"/>
            <a:ext cx="7269162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Kriteria Evaluasi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Standar Penilaian Acuan Nomal (PAN)</a:t>
            </a:r>
          </a:p>
          <a:p>
            <a:pPr eaLnBrk="1" hangingPunct="1"/>
            <a:endParaRPr lang="en-US" smtClean="0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2219325"/>
            <a:ext cx="716280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 bwMode="auto">
          <a:xfrm>
            <a:off x="7086600" y="5257800"/>
            <a:ext cx="1066800" cy="4572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sules">
  <a:themeElements>
    <a:clrScheme name="Capsule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Capsul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apsules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905</TotalTime>
  <Words>673</Words>
  <Application>Microsoft PowerPoint</Application>
  <PresentationFormat>On-screen Show (4:3)</PresentationFormat>
  <Paragraphs>119</Paragraphs>
  <Slides>28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Capsules</vt:lpstr>
      <vt:lpstr>Watermark</vt:lpstr>
      <vt:lpstr>Hakikat Evaluasi</vt:lpstr>
      <vt:lpstr>Kompetensi Dasar</vt:lpstr>
      <vt:lpstr>Indikator</vt:lpstr>
      <vt:lpstr>Kasus</vt:lpstr>
      <vt:lpstr>Diskusi </vt:lpstr>
      <vt:lpstr>Pengertian-pengertian</vt:lpstr>
      <vt:lpstr>Evaluasi pendidikan</vt:lpstr>
      <vt:lpstr>Evaluasi pendidikan</vt:lpstr>
      <vt:lpstr>Bagaimana dengan asesmen ?</vt:lpstr>
      <vt:lpstr>Tes</vt:lpstr>
      <vt:lpstr>Asesmen</vt:lpstr>
      <vt:lpstr>Asesmen</vt:lpstr>
      <vt:lpstr>Asesmen</vt:lpstr>
      <vt:lpstr>Asesmen</vt:lpstr>
      <vt:lpstr>Asesmen</vt:lpstr>
      <vt:lpstr>Evaluasi Proses dan Hasil Belajar</vt:lpstr>
      <vt:lpstr>So…</vt:lpstr>
      <vt:lpstr>Tujuan Evaluasi</vt:lpstr>
      <vt:lpstr>Sasaran Evaluasi Pembelajaran</vt:lpstr>
      <vt:lpstr>Sasaran Evaluasi Pembelajaran</vt:lpstr>
      <vt:lpstr>Sasaran Evaluasi Pembelajaran</vt:lpstr>
      <vt:lpstr>Fungsi Evaluasi </vt:lpstr>
      <vt:lpstr>Fungsi Evaluasi (lanjutan)</vt:lpstr>
      <vt:lpstr>Slide 24</vt:lpstr>
      <vt:lpstr>Hubungan Kompetensi,Pembelajaran dan Penilaian</vt:lpstr>
      <vt:lpstr>Kuliah pekan depan…..</vt:lpstr>
      <vt:lpstr>Kriteria Evaluasi</vt:lpstr>
      <vt:lpstr>Kriteria Evaluasi</vt:lpstr>
    </vt:vector>
  </TitlesOfParts>
  <Company>====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Hakikat Evaluasi</dc:title>
  <dc:creator>====</dc:creator>
  <cp:lastModifiedBy>User</cp:lastModifiedBy>
  <cp:revision>37</cp:revision>
  <dcterms:created xsi:type="dcterms:W3CDTF">2010-03-16T07:10:52Z</dcterms:created>
  <dcterms:modified xsi:type="dcterms:W3CDTF">2014-03-07T03:02:02Z</dcterms:modified>
</cp:coreProperties>
</file>