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8" r:id="rId2"/>
    <p:sldId id="269" r:id="rId3"/>
    <p:sldId id="283" r:id="rId4"/>
    <p:sldId id="284" r:id="rId5"/>
    <p:sldId id="293" r:id="rId6"/>
    <p:sldId id="294" r:id="rId7"/>
    <p:sldId id="285" r:id="rId8"/>
    <p:sldId id="286" r:id="rId9"/>
    <p:sldId id="287" r:id="rId10"/>
    <p:sldId id="288" r:id="rId11"/>
    <p:sldId id="289" r:id="rId12"/>
    <p:sldId id="290" r:id="rId13"/>
    <p:sldId id="291" r:id="rId14"/>
    <p:sldId id="292" r:id="rId15"/>
    <p:sldId id="295" r:id="rId16"/>
    <p:sldId id="296" r:id="rId17"/>
    <p:sldId id="281" r:id="rId18"/>
  </p:sldIdLst>
  <p:sldSz cx="9144000" cy="6858000" type="screen4x3"/>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C010"/>
    <a:srgbClr val="E96E25"/>
    <a:srgbClr val="00AEEF"/>
    <a:srgbClr val="D0264C"/>
    <a:srgbClr val="1A6D31"/>
    <a:srgbClr val="711663"/>
    <a:srgbClr val="DABD00"/>
    <a:srgbClr val="004050"/>
    <a:srgbClr val="18015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62" autoAdjust="0"/>
    <p:restoredTop sz="97115" autoAdjust="0"/>
  </p:normalViewPr>
  <p:slideViewPr>
    <p:cSldViewPr>
      <p:cViewPr>
        <p:scale>
          <a:sx n="66" d="100"/>
          <a:sy n="66" d="100"/>
        </p:scale>
        <p:origin x="-1368" y="-3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6" d="100"/>
          <a:sy n="56" d="100"/>
        </p:scale>
        <p:origin x="-2826"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bs-Latn-B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70736A-2607-4F12-B653-F7E3539110C9}" type="datetimeFigureOut">
              <a:rPr lang="bs-Latn-BA" smtClean="0"/>
              <a:pPr/>
              <a:t>16.9.2016</a:t>
            </a:fld>
            <a:endParaRPr lang="bs-Latn-B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bs-Latn-B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bs-Latn-B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302CB5-B607-4463-83D5-92A5E9409C0E}" type="slidenum">
              <a:rPr lang="bs-Latn-BA" smtClean="0"/>
              <a:pPr/>
              <a:t>‹#›</a:t>
            </a:fld>
            <a:endParaRPr lang="bs-Latn-BA"/>
          </a:p>
        </p:txBody>
      </p:sp>
    </p:spTree>
    <p:extLst>
      <p:ext uri="{BB962C8B-B14F-4D97-AF65-F5344CB8AC3E}">
        <p14:creationId xmlns:p14="http://schemas.microsoft.com/office/powerpoint/2010/main" xmlns="" val="1883156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s-Latn-BA" dirty="0"/>
          </a:p>
        </p:txBody>
      </p:sp>
      <p:sp>
        <p:nvSpPr>
          <p:cNvPr id="4" name="Slide Number Placeholder 3"/>
          <p:cNvSpPr>
            <a:spLocks noGrp="1"/>
          </p:cNvSpPr>
          <p:nvPr>
            <p:ph type="sldNum" sz="quarter" idx="10"/>
          </p:nvPr>
        </p:nvSpPr>
        <p:spPr/>
        <p:txBody>
          <a:bodyPr/>
          <a:lstStyle/>
          <a:p>
            <a:fld id="{FB302CB5-B607-4463-83D5-92A5E9409C0E}" type="slidenum">
              <a:rPr lang="bs-Latn-BA" smtClean="0"/>
              <a:pPr/>
              <a:t>1</a:t>
            </a:fld>
            <a:endParaRPr lang="bs-Latn-BA"/>
          </a:p>
        </p:txBody>
      </p:sp>
    </p:spTree>
    <p:extLst>
      <p:ext uri="{BB962C8B-B14F-4D97-AF65-F5344CB8AC3E}">
        <p14:creationId xmlns:p14="http://schemas.microsoft.com/office/powerpoint/2010/main" xmlns="" val="1516725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s-Latn-BA" dirty="0"/>
          </a:p>
        </p:txBody>
      </p:sp>
      <p:sp>
        <p:nvSpPr>
          <p:cNvPr id="4" name="Slide Number Placeholder 3"/>
          <p:cNvSpPr>
            <a:spLocks noGrp="1"/>
          </p:cNvSpPr>
          <p:nvPr>
            <p:ph type="sldNum" sz="quarter" idx="10"/>
          </p:nvPr>
        </p:nvSpPr>
        <p:spPr/>
        <p:txBody>
          <a:bodyPr/>
          <a:lstStyle/>
          <a:p>
            <a:fld id="{FB302CB5-B607-4463-83D5-92A5E9409C0E}" type="slidenum">
              <a:rPr lang="bs-Latn-BA" smtClean="0"/>
              <a:pPr/>
              <a:t>17</a:t>
            </a:fld>
            <a:endParaRPr lang="bs-Latn-BA"/>
          </a:p>
        </p:txBody>
      </p:sp>
    </p:spTree>
    <p:extLst>
      <p:ext uri="{BB962C8B-B14F-4D97-AF65-F5344CB8AC3E}">
        <p14:creationId xmlns:p14="http://schemas.microsoft.com/office/powerpoint/2010/main" xmlns="" val="15167251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oAutofit/>
          </a:bodyPr>
          <a:lstStyle>
            <a:lvl1pPr>
              <a:defRPr sz="5400"/>
            </a:lvl1pPr>
          </a:lstStyle>
          <a:p>
            <a:r>
              <a:rPr lang="en-US" smtClean="0"/>
              <a:t>Click to edit Master title style</a:t>
            </a:r>
            <a:endParaRPr lang="bs-Latn-B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bs-Latn-BA" dirty="0"/>
          </a:p>
        </p:txBody>
      </p:sp>
      <p:sp>
        <p:nvSpPr>
          <p:cNvPr id="4" name="Date Placeholder 3"/>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pic>
        <p:nvPicPr>
          <p:cNvPr id="7" name="Picture 6"/>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7092280" y="6381328"/>
            <a:ext cx="1905266" cy="362001"/>
          </a:xfrm>
          <a:prstGeom prst="rect">
            <a:avLst/>
          </a:prstGeom>
        </p:spPr>
      </p:pic>
    </p:spTree>
    <p:extLst>
      <p:ext uri="{BB962C8B-B14F-4D97-AF65-F5344CB8AC3E}">
        <p14:creationId xmlns:p14="http://schemas.microsoft.com/office/powerpoint/2010/main" xmlns="" val="1538978937"/>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pic>
        <p:nvPicPr>
          <p:cNvPr id="7" name="Picture 6"/>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7020272" y="6309320"/>
            <a:ext cx="1905266" cy="362001"/>
          </a:xfrm>
          <a:prstGeom prst="rect">
            <a:avLst/>
          </a:prstGeom>
        </p:spPr>
      </p:pic>
    </p:spTree>
    <p:extLst>
      <p:ext uri="{BB962C8B-B14F-4D97-AF65-F5344CB8AC3E}">
        <p14:creationId xmlns:p14="http://schemas.microsoft.com/office/powerpoint/2010/main" xmlns="" val="920307976"/>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bs-Latn-B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2372459472"/>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5" name="Date Placeholder 4"/>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974514235"/>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bs-Latn-B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7" name="Date Placeholder 6"/>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8" name="Footer Placeholder 7"/>
          <p:cNvSpPr>
            <a:spLocks noGrp="1"/>
          </p:cNvSpPr>
          <p:nvPr>
            <p:ph type="ftr" sz="quarter" idx="11"/>
          </p:nvPr>
        </p:nvSpPr>
        <p:spPr/>
        <p:txBody>
          <a:bodyPr/>
          <a:lstStyle/>
          <a:p>
            <a:endParaRPr lang="bs-Latn-BA"/>
          </a:p>
        </p:txBody>
      </p:sp>
      <p:sp>
        <p:nvSpPr>
          <p:cNvPr id="9" name="Slide Number Placeholder 8"/>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181882898"/>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Date Placeholder 2"/>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4" name="Footer Placeholder 3"/>
          <p:cNvSpPr>
            <a:spLocks noGrp="1"/>
          </p:cNvSpPr>
          <p:nvPr>
            <p:ph type="ftr" sz="quarter" idx="11"/>
          </p:nvPr>
        </p:nvSpPr>
        <p:spPr/>
        <p:txBody>
          <a:bodyPr/>
          <a:lstStyle/>
          <a:p>
            <a:endParaRPr lang="bs-Latn-BA"/>
          </a:p>
        </p:txBody>
      </p:sp>
      <p:sp>
        <p:nvSpPr>
          <p:cNvPr id="5" name="Slide Number Placeholder 4"/>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2134196086"/>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3" name="Footer Placeholder 2"/>
          <p:cNvSpPr>
            <a:spLocks noGrp="1"/>
          </p:cNvSpPr>
          <p:nvPr>
            <p:ph type="ftr" sz="quarter" idx="11"/>
          </p:nvPr>
        </p:nvSpPr>
        <p:spPr/>
        <p:txBody>
          <a:bodyPr/>
          <a:lstStyle/>
          <a:p>
            <a:endParaRPr lang="bs-Latn-BA"/>
          </a:p>
        </p:txBody>
      </p:sp>
      <p:sp>
        <p:nvSpPr>
          <p:cNvPr id="4" name="Slide Number Placeholder 3"/>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944720559"/>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bs-Latn-B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576302999"/>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bs-Latn-B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s-Latn-B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571122752"/>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1287860640"/>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bs-Latn-B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16.9.2016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2505933687"/>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A6D3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bs-Latn-B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bg1"/>
                </a:solidFill>
              </a:defRPr>
            </a:lvl1pPr>
          </a:lstStyle>
          <a:p>
            <a:fld id="{1B57E414-1BFF-4093-BA34-06881F7BCD05}" type="datetimeFigureOut">
              <a:rPr lang="bs-Latn-BA" smtClean="0"/>
              <a:pPr/>
              <a:t>16.9.2016</a:t>
            </a:fld>
            <a:endParaRPr lang="bs-Latn-B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bg1"/>
                </a:solidFill>
              </a:defRPr>
            </a:lvl1pPr>
          </a:lstStyle>
          <a:p>
            <a:endParaRPr lang="bs-Latn-B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837833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txStyles>
    <p:titleStyle>
      <a:lvl1pPr algn="l" defTabSz="914400" rtl="0" eaLnBrk="1" latinLnBrk="0" hangingPunct="1">
        <a:spcBef>
          <a:spcPct val="0"/>
        </a:spcBef>
        <a:buNone/>
        <a:defRPr lang="bs-Latn-BA" sz="4400" kern="1200" dirty="0">
          <a:solidFill>
            <a:schemeClr val="bg1"/>
          </a:solidFill>
          <a:latin typeface="Segoe UI Light"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1pPr>
      <a:lvl2pPr marL="742950" indent="-28575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2pPr>
      <a:lvl3pPr marL="1143000" indent="-2286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3pPr>
      <a:lvl4pPr marL="1600200" indent="-2286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4pPr>
      <a:lvl5pPr marL="2057400" indent="-228600" algn="l" defTabSz="914400" rtl="0" eaLnBrk="1" latinLnBrk="0" hangingPunct="1">
        <a:spcBef>
          <a:spcPct val="20000"/>
        </a:spcBef>
        <a:buFont typeface="Arial" pitchFamily="34" charset="0"/>
        <a:buChar char="»"/>
        <a:defRPr lang="bs-Latn-BA" sz="2800" kern="1200" dirty="0">
          <a:solidFill>
            <a:schemeClr val="bg1"/>
          </a:solidFill>
          <a:latin typeface="Segoe UI Light" pitchFamily="34" charset="0"/>
          <a:ea typeface="+mj-ea"/>
          <a:cs typeface="+mj-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hlinkClick r:id="" action="ppaction://noaction"/>
          </p:cNvPr>
          <p:cNvSpPr/>
          <p:nvPr/>
        </p:nvSpPr>
        <p:spPr>
          <a:xfrm>
            <a:off x="673224" y="1992897"/>
            <a:ext cx="3024336" cy="144016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Segoe UI Light" pitchFamily="34" charset="0"/>
              </a:rPr>
              <a:t>Mekanik</a:t>
            </a:r>
            <a:endParaRPr lang="bs-Latn-BA" sz="2800" dirty="0">
              <a:latin typeface="Segoe UI Light" pitchFamily="34" charset="0"/>
            </a:endParaRPr>
          </a:p>
        </p:txBody>
      </p:sp>
      <p:sp>
        <p:nvSpPr>
          <p:cNvPr id="11" name="Rectangle 10"/>
          <p:cNvSpPr/>
          <p:nvPr/>
        </p:nvSpPr>
        <p:spPr>
          <a:xfrm>
            <a:off x="5425752" y="1992897"/>
            <a:ext cx="3024000" cy="14401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solidFill>
                  <a:schemeClr val="bg1">
                    <a:lumMod val="50000"/>
                  </a:schemeClr>
                </a:solidFill>
                <a:latin typeface="Segoe UI Light" pitchFamily="34" charset="0"/>
              </a:rPr>
              <a:t>Elektronik</a:t>
            </a:r>
            <a:endParaRPr lang="bs-Latn-BA" sz="3200" dirty="0">
              <a:solidFill>
                <a:schemeClr val="bg1">
                  <a:lumMod val="50000"/>
                </a:schemeClr>
              </a:solidFill>
              <a:latin typeface="Segoe UI Light" pitchFamily="34" charset="0"/>
            </a:endParaRPr>
          </a:p>
        </p:txBody>
      </p:sp>
      <p:grpSp>
        <p:nvGrpSpPr>
          <p:cNvPr id="24" name="Group 23"/>
          <p:cNvGrpSpPr/>
          <p:nvPr/>
        </p:nvGrpSpPr>
        <p:grpSpPr>
          <a:xfrm>
            <a:off x="673224" y="3569076"/>
            <a:ext cx="1440160" cy="1440160"/>
            <a:chOff x="3849960" y="3556291"/>
            <a:chExt cx="1440160" cy="1440160"/>
          </a:xfrm>
          <a:solidFill>
            <a:srgbClr val="004050"/>
          </a:solidFill>
        </p:grpSpPr>
        <p:sp>
          <p:nvSpPr>
            <p:cNvPr id="15" name="Rectangle 14"/>
            <p:cNvSpPr/>
            <p:nvPr/>
          </p:nvSpPr>
          <p:spPr>
            <a:xfrm>
              <a:off x="3849960" y="3556291"/>
              <a:ext cx="1440160" cy="14401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s-Latn-BA" sz="3600" dirty="0">
                <a:latin typeface="Segoe UI Light" pitchFamily="34" charset="0"/>
              </a:endParaRPr>
            </a:p>
          </p:txBody>
        </p:sp>
        <p:pic>
          <p:nvPicPr>
            <p:cNvPr id="17" name="Picture 16">
              <a:hlinkClick r:id="rId3" action="ppaction://hlinksldjump"/>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924453" y="3659950"/>
              <a:ext cx="1291173" cy="1291173"/>
            </a:xfrm>
            <a:prstGeom prst="rect">
              <a:avLst/>
            </a:prstGeom>
            <a:grpFill/>
          </p:spPr>
        </p:pic>
      </p:grpSp>
      <p:sp>
        <p:nvSpPr>
          <p:cNvPr id="13" name="Rectangle 12">
            <a:hlinkClick r:id="" action="ppaction://noaction"/>
          </p:cNvPr>
          <p:cNvSpPr/>
          <p:nvPr/>
        </p:nvSpPr>
        <p:spPr>
          <a:xfrm>
            <a:off x="2258175" y="3569076"/>
            <a:ext cx="3024496" cy="1440160"/>
          </a:xfrm>
          <a:prstGeom prst="rect">
            <a:avLst/>
          </a:prstGeom>
          <a:solidFill>
            <a:srgbClr val="65C0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latin typeface="Segoe UI Light" pitchFamily="34" charset="0"/>
              </a:rPr>
              <a:t>Kendali</a:t>
            </a:r>
            <a:r>
              <a:rPr lang="en-US" sz="3200" dirty="0" smtClean="0">
                <a:latin typeface="Segoe UI Light" pitchFamily="34" charset="0"/>
              </a:rPr>
              <a:t> </a:t>
            </a:r>
            <a:r>
              <a:rPr lang="en-US" sz="3200" dirty="0" err="1" smtClean="0">
                <a:latin typeface="Segoe UI Light" pitchFamily="34" charset="0"/>
              </a:rPr>
              <a:t>berbasis</a:t>
            </a:r>
            <a:r>
              <a:rPr lang="en-US" sz="3200" dirty="0" smtClean="0">
                <a:latin typeface="Segoe UI Light" pitchFamily="34" charset="0"/>
              </a:rPr>
              <a:t> </a:t>
            </a:r>
            <a:r>
              <a:rPr lang="en-US" sz="3200" dirty="0" err="1" smtClean="0">
                <a:latin typeface="Segoe UI Light" pitchFamily="34" charset="0"/>
              </a:rPr>
              <a:t>Prosesor</a:t>
            </a:r>
            <a:r>
              <a:rPr lang="id-ID" sz="3200" dirty="0" smtClean="0">
                <a:latin typeface="Segoe UI Light" pitchFamily="34" charset="0"/>
              </a:rPr>
              <a:t> </a:t>
            </a:r>
            <a:endParaRPr lang="bs-Latn-BA" sz="3200" dirty="0">
              <a:latin typeface="Segoe UI Light" pitchFamily="34" charset="0"/>
            </a:endParaRPr>
          </a:p>
        </p:txBody>
      </p:sp>
      <p:sp>
        <p:nvSpPr>
          <p:cNvPr id="16" name="Rectangle 15">
            <a:hlinkClick r:id="" action="ppaction://noaction"/>
          </p:cNvPr>
          <p:cNvSpPr/>
          <p:nvPr/>
        </p:nvSpPr>
        <p:spPr>
          <a:xfrm>
            <a:off x="5442520" y="3556291"/>
            <a:ext cx="3007232" cy="1440160"/>
          </a:xfrm>
          <a:prstGeom prst="rect">
            <a:avLst/>
          </a:prstGeom>
          <a:solidFill>
            <a:srgbClr val="D02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latin typeface="Segoe UI Light" pitchFamily="34" charset="0"/>
              </a:rPr>
              <a:t>Pemrograman</a:t>
            </a:r>
            <a:endParaRPr lang="bs-Latn-BA" sz="3200" dirty="0">
              <a:latin typeface="Segoe UI Light" pitchFamily="34" charset="0"/>
            </a:endParaRPr>
          </a:p>
        </p:txBody>
      </p:sp>
      <p:grpSp>
        <p:nvGrpSpPr>
          <p:cNvPr id="20" name="Group 19"/>
          <p:cNvGrpSpPr/>
          <p:nvPr/>
        </p:nvGrpSpPr>
        <p:grpSpPr>
          <a:xfrm>
            <a:off x="3841576" y="1992897"/>
            <a:ext cx="1440160" cy="1440160"/>
            <a:chOff x="3841576" y="1992897"/>
            <a:chExt cx="1440160" cy="1440160"/>
          </a:xfrm>
        </p:grpSpPr>
        <p:sp>
          <p:nvSpPr>
            <p:cNvPr id="9" name="Rectangle 8"/>
            <p:cNvSpPr/>
            <p:nvPr/>
          </p:nvSpPr>
          <p:spPr>
            <a:xfrm>
              <a:off x="3841576" y="1992897"/>
              <a:ext cx="1440160" cy="1440160"/>
            </a:xfrm>
            <a:prstGeom prst="rect">
              <a:avLst/>
            </a:prstGeom>
            <a:solidFill>
              <a:srgbClr val="E96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s-Latn-BA" sz="3600" dirty="0">
                <a:latin typeface="Segoe UI Light" pitchFamily="34" charset="0"/>
              </a:endParaRPr>
            </a:p>
          </p:txBody>
        </p:sp>
        <p:pic>
          <p:nvPicPr>
            <p:cNvPr id="19" name="Picture 18">
              <a:hlinkClick r:id="rId3" action="ppaction://hlinksldjump"/>
            </p:cNvPr>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3857620" y="2285992"/>
              <a:ext cx="1419169" cy="946113"/>
            </a:xfrm>
            <a:prstGeom prst="rect">
              <a:avLst/>
            </a:prstGeom>
          </p:spPr>
        </p:pic>
      </p:grpSp>
      <p:sp>
        <p:nvSpPr>
          <p:cNvPr id="14" name="Title 1"/>
          <p:cNvSpPr txBox="1">
            <a:spLocks/>
          </p:cNvSpPr>
          <p:nvPr/>
        </p:nvSpPr>
        <p:spPr>
          <a:xfrm>
            <a:off x="5357818" y="5072074"/>
            <a:ext cx="3071834" cy="1357322"/>
          </a:xfrm>
          <a:prstGeom prst="rect">
            <a:avLst/>
          </a:prstGeom>
        </p:spPr>
        <p:txBody>
          <a:bodyPr vert="horz" lIns="91440" tIns="45720" rIns="91440" bIns="45720" rtlCol="0" anchor="ctr">
            <a:norm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b="1" i="0" u="none" strike="noStrike" kern="1200" cap="none" spc="0" normalizeH="0" baseline="0" noProof="0" dirty="0" smtClean="0">
                <a:ln>
                  <a:noFill/>
                </a:ln>
                <a:solidFill>
                  <a:srgbClr val="0070C0"/>
                </a:solidFill>
                <a:effectLst/>
                <a:uLnTx/>
                <a:uFillTx/>
                <a:latin typeface="Arial" pitchFamily="34" charset="0"/>
                <a:ea typeface="+mj-ea"/>
                <a:cs typeface="Arial" pitchFamily="34" charset="0"/>
              </a:rPr>
              <a:t>Arif Wibisono</a:t>
            </a:r>
          </a:p>
          <a:p>
            <a:pPr marL="0" marR="0" lvl="0" indent="0" algn="just" defTabSz="914400" rtl="0" eaLnBrk="1" fontAlgn="auto" latinLnBrk="0" hangingPunct="1">
              <a:lnSpc>
                <a:spcPct val="100000"/>
              </a:lnSpc>
              <a:spcBef>
                <a:spcPct val="0"/>
              </a:spcBef>
              <a:spcAft>
                <a:spcPts val="0"/>
              </a:spcAft>
              <a:buClrTx/>
              <a:buSzTx/>
              <a:buFontTx/>
              <a:buNone/>
              <a:tabLst/>
              <a:defRPr/>
            </a:pPr>
            <a:r>
              <a:rPr lang="id-ID" sz="1400" dirty="0" smtClean="0">
                <a:solidFill>
                  <a:srgbClr val="0070C0"/>
                </a:solidFill>
                <a:latin typeface="Arial" pitchFamily="34" charset="0"/>
                <a:ea typeface="+mj-ea"/>
                <a:cs typeface="Arial" pitchFamily="34" charset="0"/>
              </a:rPr>
              <a:t>arif@upgris.ac.id</a:t>
            </a: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sz="1600" b="1" i="0" u="none" strike="noStrike" kern="1200" cap="none" spc="0" normalizeH="0" baseline="0" noProof="0" dirty="0" smtClean="0">
                <a:ln>
                  <a:noFill/>
                </a:ln>
                <a:effectLst/>
                <a:uLnTx/>
                <a:uFillTx/>
                <a:latin typeface="Arial" pitchFamily="34" charset="0"/>
                <a:ea typeface="Verdana" pitchFamily="34" charset="0"/>
                <a:cs typeface="Arial" pitchFamily="34" charset="0"/>
              </a:rPr>
              <a:t>0821.374.28.349</a:t>
            </a:r>
            <a:endParaRPr kumimoji="0" lang="bs-Latn-BA" sz="1600" b="1" i="0" u="none" strike="noStrike" kern="1200" cap="none" spc="0" normalizeH="0" baseline="0" noProof="0" dirty="0">
              <a:ln>
                <a:noFill/>
              </a:ln>
              <a:effectLst/>
              <a:uLnTx/>
              <a:uFillTx/>
              <a:latin typeface="Arial" pitchFamily="34" charset="0"/>
              <a:ea typeface="Verdana" pitchFamily="34" charset="0"/>
              <a:cs typeface="Arial" pitchFamily="34" charset="0"/>
            </a:endParaRPr>
          </a:p>
        </p:txBody>
      </p:sp>
      <p:pic>
        <p:nvPicPr>
          <p:cNvPr id="18" name="Picture 17" descr="foto.png"/>
          <p:cNvPicPr>
            <a:picLocks noChangeAspect="1"/>
          </p:cNvPicPr>
          <p:nvPr/>
        </p:nvPicPr>
        <p:blipFill>
          <a:blip r:embed="rId6">
            <a:grayscl/>
          </a:blip>
          <a:stretch>
            <a:fillRect/>
          </a:stretch>
        </p:blipFill>
        <p:spPr>
          <a:xfrm>
            <a:off x="7058195" y="4995857"/>
            <a:ext cx="1371457" cy="1433539"/>
          </a:xfrm>
          <a:prstGeom prst="rect">
            <a:avLst/>
          </a:prstGeom>
        </p:spPr>
      </p:pic>
      <p:cxnSp>
        <p:nvCxnSpPr>
          <p:cNvPr id="22" name="Straight Connector 21"/>
          <p:cNvCxnSpPr/>
          <p:nvPr/>
        </p:nvCxnSpPr>
        <p:spPr>
          <a:xfrm rot="5400000">
            <a:off x="2499504" y="1357298"/>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itle 1"/>
          <p:cNvSpPr txBox="1">
            <a:spLocks/>
          </p:cNvSpPr>
          <p:nvPr/>
        </p:nvSpPr>
        <p:spPr>
          <a:xfrm>
            <a:off x="3100976" y="785802"/>
            <a:ext cx="261403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err="1" smtClean="0">
                <a:latin typeface="Segoe UI Light" pitchFamily="34" charset="0"/>
                <a:ea typeface="+mj-ea"/>
                <a:cs typeface="+mj-cs"/>
              </a:rPr>
              <a:t>Robotika</a:t>
            </a:r>
            <a:endParaRPr kumimoji="0" lang="bs-Latn-BA" sz="1200"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25" name="Title 1"/>
          <p:cNvSpPr>
            <a:spLocks noGrp="1"/>
          </p:cNvSpPr>
          <p:nvPr>
            <p:ph type="title"/>
          </p:nvPr>
        </p:nvSpPr>
        <p:spPr>
          <a:xfrm>
            <a:off x="672084" y="714356"/>
            <a:ext cx="2614032" cy="1143000"/>
          </a:xfrm>
        </p:spPr>
        <p:txBody>
          <a:bodyPr>
            <a:normAutofit/>
          </a:bodyPr>
          <a:lstStyle/>
          <a:p>
            <a:pPr algn="l"/>
            <a:r>
              <a:rPr lang="en-US" sz="3600" dirty="0" err="1" smtClean="0">
                <a:solidFill>
                  <a:schemeClr val="tx1"/>
                </a:solidFill>
              </a:rPr>
              <a:t>Pengantar</a:t>
            </a:r>
            <a:endParaRPr lang="bs-Latn-BA" sz="3600" dirty="0">
              <a:solidFill>
                <a:schemeClr val="tx1"/>
              </a:solidFill>
              <a:latin typeface="Segoe UI Light" pitchFamily="34" charset="0"/>
            </a:endParaRPr>
          </a:p>
        </p:txBody>
      </p:sp>
    </p:spTree>
    <p:extLst>
      <p:ext uri="{BB962C8B-B14F-4D97-AF65-F5344CB8AC3E}">
        <p14:creationId xmlns:p14="http://schemas.microsoft.com/office/powerpoint/2010/main" xmlns="" val="140222518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1+#ppt_w/2"/>
                                          </p:val>
                                        </p:tav>
                                        <p:tav tm="100000">
                                          <p:val>
                                            <p:strVal val="#ppt_x"/>
                                          </p:val>
                                        </p:tav>
                                      </p:tavLst>
                                    </p:anim>
                                    <p:anim calcmode="lin" valueType="num">
                                      <p:cBhvr additive="base">
                                        <p:cTn id="1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28802"/>
            <a:ext cx="8229600" cy="3983047"/>
          </a:xfrm>
        </p:spPr>
        <p:txBody>
          <a:bodyPr>
            <a:normAutofit/>
          </a:bodyPr>
          <a:lstStyle/>
          <a:p>
            <a:pPr>
              <a:buNone/>
            </a:pPr>
            <a:r>
              <a:rPr sz="1800" u="sng" smtClean="0">
                <a:solidFill>
                  <a:schemeClr val="tx1"/>
                </a:solidFill>
              </a:rPr>
              <a:t>Definisi Robot</a:t>
            </a:r>
            <a:endParaRPr lang="id-ID" sz="1800" u="sng" dirty="0" smtClean="0">
              <a:solidFill>
                <a:schemeClr val="tx1"/>
              </a:solidFill>
            </a:endParaRPr>
          </a:p>
          <a:p>
            <a:pPr algn="just">
              <a:buAutoNum type="arabicPeriod"/>
            </a:pPr>
            <a:r>
              <a:rPr lang="id-ID" sz="1800" b="1" dirty="0" smtClean="0">
                <a:solidFill>
                  <a:schemeClr val="tx1"/>
                </a:solidFill>
              </a:rPr>
              <a:t>Robot</a:t>
            </a:r>
            <a:r>
              <a:rPr lang="id-ID" sz="1800" dirty="0" smtClean="0">
                <a:solidFill>
                  <a:schemeClr val="tx1"/>
                </a:solidFill>
              </a:rPr>
              <a:t>  ialah  suatu  mesin  yang  dirancang  untuk membantu atau menggantikan peranan manusia dalam mengerjakan beberapa tugas secara otomatis dengan seminimal mungkin mendapat interfensi dari luar</a:t>
            </a:r>
            <a:endParaRPr sz="1800" smtClean="0">
              <a:solidFill>
                <a:schemeClr val="tx1"/>
              </a:solidFill>
            </a:endParaRPr>
          </a:p>
          <a:p>
            <a:pPr algn="just">
              <a:buAutoNum type="arabicPeriod"/>
            </a:pPr>
            <a:r>
              <a:rPr lang="id-ID" sz="1800" b="1" dirty="0" smtClean="0">
                <a:solidFill>
                  <a:schemeClr val="tx1"/>
                </a:solidFill>
              </a:rPr>
              <a:t>Robotika</a:t>
            </a:r>
            <a:r>
              <a:rPr lang="id-ID" sz="1800" dirty="0" smtClean="0">
                <a:solidFill>
                  <a:schemeClr val="tx1"/>
                </a:solidFill>
              </a:rPr>
              <a:t> ialah ilmu yang mempelajari tentang robot yang meliputi beberapa disiplin ilmu (elektronika, mekanik, kendali, komputer, dll)</a:t>
            </a:r>
            <a:endParaRPr sz="1800" smtClean="0">
              <a:solidFill>
                <a:schemeClr val="tx1"/>
              </a:solidFill>
            </a:endParaRPr>
          </a:p>
          <a:p>
            <a:pPr algn="just">
              <a:buAutoNum type="arabicPeriod"/>
            </a:pPr>
            <a:r>
              <a:rPr lang="id-ID" sz="1800" dirty="0" smtClean="0">
                <a:solidFill>
                  <a:schemeClr val="tx1"/>
                </a:solidFill>
              </a:rPr>
              <a:t>Robot dapat diaplikasikan pada berbagai bidang dan tempat, mulai dari </a:t>
            </a:r>
            <a:r>
              <a:rPr lang="id-ID" sz="1800" b="1" dirty="0" smtClean="0">
                <a:solidFill>
                  <a:srgbClr val="00B0F0"/>
                </a:solidFill>
              </a:rPr>
              <a:t>perumahan, industri, perkantoran, rumah sakit, militer, bisnis dan perdagangan.</a:t>
            </a:r>
          </a:p>
          <a:p>
            <a:pPr>
              <a:buNone/>
            </a:pPr>
            <a:endParaRPr lang="id-ID" sz="1600" dirty="0"/>
          </a:p>
        </p:txBody>
      </p:sp>
      <p:sp>
        <p:nvSpPr>
          <p:cNvPr id="4" name="Title 1"/>
          <p:cNvSpPr>
            <a:spLocks noGrp="1"/>
          </p:cNvSpPr>
          <p:nvPr>
            <p:ph type="title"/>
          </p:nvPr>
        </p:nvSpPr>
        <p:spPr>
          <a:xfrm>
            <a:off x="672084" y="642918"/>
            <a:ext cx="2614032" cy="1143000"/>
          </a:xfrm>
        </p:spPr>
        <p:txBody>
          <a:bodyPr>
            <a:normAutofit/>
          </a:bodyPr>
          <a:lstStyle/>
          <a:p>
            <a:pPr algn="l"/>
            <a:r>
              <a:rPr lang="en-US" sz="3600" dirty="0" err="1" smtClean="0">
                <a:solidFill>
                  <a:schemeClr val="tx1"/>
                </a:solidFill>
              </a:rPr>
              <a:t>Pengertian</a:t>
            </a:r>
            <a:endParaRPr lang="bs-Latn-BA" sz="3600" dirty="0">
              <a:solidFill>
                <a:schemeClr val="tx1"/>
              </a:solidFill>
              <a:latin typeface="Segoe UI Light" pitchFamily="34" charset="0"/>
            </a:endParaRPr>
          </a:p>
        </p:txBody>
      </p:sp>
      <p:sp>
        <p:nvSpPr>
          <p:cNvPr id="5" name="Title 1"/>
          <p:cNvSpPr txBox="1">
            <a:spLocks/>
          </p:cNvSpPr>
          <p:nvPr/>
        </p:nvSpPr>
        <p:spPr>
          <a:xfrm>
            <a:off x="3386728" y="714364"/>
            <a:ext cx="2614032" cy="1143000"/>
          </a:xfrm>
          <a:prstGeom prst="rect">
            <a:avLst/>
          </a:prstGeom>
        </p:spPr>
        <p:txBody>
          <a:bodyPr vert="horz" lIns="91440" tIns="45720" rIns="91440" bIns="45720" rtlCol="0" anchor="ctr">
            <a:normAutofit/>
          </a:bodyPr>
          <a:lstStyle/>
          <a:p>
            <a:pPr lvl="0">
              <a:spcBef>
                <a:spcPct val="0"/>
              </a:spcBef>
              <a:defRPr/>
            </a:pPr>
            <a:r>
              <a:rPr lang="en-US" sz="1600" dirty="0" err="1" smtClean="0">
                <a:latin typeface="Segoe UI Light" pitchFamily="34" charset="0"/>
              </a:rPr>
              <a:t>Robotika</a:t>
            </a:r>
            <a:endParaRPr lang="bs-Latn-BA" sz="1600" dirty="0">
              <a:latin typeface="Segoe UI Light" pitchFamily="34" charset="0"/>
            </a:endParaRPr>
          </a:p>
        </p:txBody>
      </p:sp>
      <p:cxnSp>
        <p:nvCxnSpPr>
          <p:cNvPr id="6" name="Straight Connector 5"/>
          <p:cNvCxnSpPr/>
          <p:nvPr/>
        </p:nvCxnSpPr>
        <p:spPr>
          <a:xfrm rot="5400000">
            <a:off x="2643174" y="1357298"/>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804" y="500043"/>
            <a:ext cx="8229600" cy="2714644"/>
          </a:xfrm>
        </p:spPr>
        <p:txBody>
          <a:bodyPr>
            <a:normAutofit/>
          </a:bodyPr>
          <a:lstStyle/>
          <a:p>
            <a:pPr>
              <a:buNone/>
            </a:pPr>
            <a:r>
              <a:rPr sz="1600" u="sng" smtClean="0">
                <a:solidFill>
                  <a:schemeClr val="tx1"/>
                </a:solidFill>
              </a:rPr>
              <a:t>Sejarah :</a:t>
            </a:r>
            <a:endParaRPr lang="id-ID" sz="1600" u="sng" dirty="0" smtClean="0">
              <a:solidFill>
                <a:schemeClr val="tx1"/>
              </a:solidFill>
            </a:endParaRPr>
          </a:p>
          <a:p>
            <a:pPr marL="0" indent="0" algn="just">
              <a:buNone/>
            </a:pPr>
            <a:r>
              <a:rPr lang="id-ID" sz="1500" dirty="0" smtClean="0">
                <a:solidFill>
                  <a:schemeClr val="tx1"/>
                </a:solidFill>
              </a:rPr>
              <a:t>Kata Robot berasal dari bahasa Czech “ROBOTA” yang artinya pekerja. Istilah robot dikenalkan oleh</a:t>
            </a:r>
            <a:r>
              <a:rPr sz="1500" smtClean="0">
                <a:solidFill>
                  <a:schemeClr val="tx1"/>
                </a:solidFill>
              </a:rPr>
              <a:t> </a:t>
            </a:r>
            <a:r>
              <a:rPr lang="id-ID" sz="1500" dirty="0" smtClean="0">
                <a:solidFill>
                  <a:schemeClr val="tx1"/>
                </a:solidFill>
              </a:rPr>
              <a:t>Karel Capek pada tahun 1921. Penggunaan kata ROBOT dikenalkan oleh Capek dengan menjadikannya kata itu nama perusahaannya, Rossum Universal Robot (RUR) pada bulan Januari 1921.</a:t>
            </a:r>
            <a:endParaRPr sz="1500" smtClean="0">
              <a:solidFill>
                <a:schemeClr val="tx1"/>
              </a:solidFill>
            </a:endParaRPr>
          </a:p>
          <a:p>
            <a:pPr marL="0" indent="0" algn="just">
              <a:buNone/>
            </a:pPr>
            <a:r>
              <a:rPr lang="id-ID" sz="1500" dirty="0" smtClean="0">
                <a:solidFill>
                  <a:schemeClr val="tx1"/>
                </a:solidFill>
              </a:rPr>
              <a:t>Perbedaan mendasar dari Mekatronika dan Robotika adalah   dari   derajat   kebebasan   geraknya.   Derajat</a:t>
            </a:r>
            <a:endParaRPr sz="1500" smtClean="0">
              <a:solidFill>
                <a:schemeClr val="tx1"/>
              </a:solidFill>
            </a:endParaRPr>
          </a:p>
          <a:p>
            <a:pPr marL="0" indent="0" algn="just">
              <a:buNone/>
            </a:pPr>
            <a:r>
              <a:rPr lang="id-ID" sz="1500" dirty="0" smtClean="0">
                <a:solidFill>
                  <a:schemeClr val="tx1"/>
                </a:solidFill>
              </a:rPr>
              <a:t>Kebebasan   atau   DOF   </a:t>
            </a:r>
            <a:r>
              <a:rPr lang="id-ID" sz="1500" b="1" dirty="0" smtClean="0">
                <a:solidFill>
                  <a:schemeClr val="tx1"/>
                </a:solidFill>
              </a:rPr>
              <a:t>(Degree   of   Freedom)   </a:t>
            </a:r>
            <a:r>
              <a:rPr lang="id-ID" sz="1500" dirty="0" smtClean="0">
                <a:solidFill>
                  <a:schemeClr val="tx1"/>
                </a:solidFill>
              </a:rPr>
              <a:t>dari peralatan/mesin yang didefinisikan sebagai mekatronika maksimal  2.  Sedangkan  DOF  untuk  peralatan/mesin yang didefinisikan sebagai robot haruslah mempunyai lebih dari 2 DOF.</a:t>
            </a:r>
          </a:p>
          <a:p>
            <a:pPr>
              <a:buNone/>
            </a:pPr>
            <a:endParaRPr lang="id-ID" sz="1600" dirty="0"/>
          </a:p>
        </p:txBody>
      </p:sp>
      <p:pic>
        <p:nvPicPr>
          <p:cNvPr id="1026" name="Picture 2"/>
          <p:cNvPicPr>
            <a:picLocks noChangeAspect="1" noChangeArrowheads="1"/>
          </p:cNvPicPr>
          <p:nvPr/>
        </p:nvPicPr>
        <p:blipFill>
          <a:blip r:embed="rId2"/>
          <a:srcRect/>
          <a:stretch>
            <a:fillRect/>
          </a:stretch>
        </p:blipFill>
        <p:spPr bwMode="auto">
          <a:xfrm>
            <a:off x="1627700" y="3143248"/>
            <a:ext cx="5801820" cy="335758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804" y="714356"/>
            <a:ext cx="8229600" cy="4786345"/>
          </a:xfrm>
        </p:spPr>
        <p:txBody>
          <a:bodyPr>
            <a:normAutofit fontScale="77500" lnSpcReduction="20000"/>
          </a:bodyPr>
          <a:lstStyle/>
          <a:p>
            <a:pPr>
              <a:buNone/>
            </a:pPr>
            <a:r>
              <a:rPr lang="id-ID" sz="2300" dirty="0" smtClean="0">
                <a:solidFill>
                  <a:schemeClr val="tx1"/>
                </a:solidFill>
              </a:rPr>
              <a:t>Beberapa Jenis Robot Berdasarkan </a:t>
            </a:r>
            <a:r>
              <a:rPr lang="id-ID" sz="2300" b="1" i="1" dirty="0" smtClean="0">
                <a:solidFill>
                  <a:schemeClr val="tx1"/>
                </a:solidFill>
              </a:rPr>
              <a:t>Bentuknya</a:t>
            </a:r>
            <a:r>
              <a:rPr sz="2300" b="1" i="1" smtClean="0">
                <a:solidFill>
                  <a:schemeClr val="tx1"/>
                </a:solidFill>
              </a:rPr>
              <a:t> </a:t>
            </a:r>
            <a:r>
              <a:rPr lang="id-ID" sz="2300" b="1" i="1" dirty="0" smtClean="0">
                <a:solidFill>
                  <a:schemeClr val="tx1"/>
                </a:solidFill>
              </a:rPr>
              <a:t>:</a:t>
            </a:r>
            <a:r>
              <a:rPr sz="2300" smtClean="0">
                <a:solidFill>
                  <a:schemeClr val="tx1"/>
                </a:solidFill>
              </a:rPr>
              <a:t> </a:t>
            </a:r>
            <a:r>
              <a:rPr lang="id-ID" sz="2300" dirty="0" smtClean="0">
                <a:solidFill>
                  <a:schemeClr val="tx1"/>
                </a:solidFill>
              </a:rPr>
              <a:t> </a:t>
            </a:r>
            <a:endParaRPr sz="2300" smtClean="0">
              <a:solidFill>
                <a:schemeClr val="tx1"/>
              </a:solidFill>
            </a:endParaRPr>
          </a:p>
          <a:p>
            <a:pPr marL="457200" indent="-457200">
              <a:buFont typeface="+mj-lt"/>
              <a:buAutoNum type="arabicPeriod"/>
            </a:pPr>
            <a:r>
              <a:rPr lang="id-ID" sz="2300" i="1" dirty="0" smtClean="0">
                <a:solidFill>
                  <a:schemeClr val="tx1"/>
                </a:solidFill>
              </a:rPr>
              <a:t>Turtle robot </a:t>
            </a:r>
            <a:endParaRPr sz="2300" i="1" smtClean="0">
              <a:solidFill>
                <a:schemeClr val="tx1"/>
              </a:solidFill>
            </a:endParaRPr>
          </a:p>
          <a:p>
            <a:pPr marL="457200" indent="-457200">
              <a:buNone/>
            </a:pPr>
            <a:r>
              <a:rPr sz="2300" smtClean="0">
                <a:solidFill>
                  <a:schemeClr val="tx1"/>
                </a:solidFill>
              </a:rPr>
              <a:t>	</a:t>
            </a:r>
            <a:r>
              <a:rPr lang="id-ID" sz="2300" dirty="0" smtClean="0">
                <a:solidFill>
                  <a:schemeClr val="tx1"/>
                </a:solidFill>
              </a:rPr>
              <a:t>Bentuk robot ini mirip rumah kura – kura</a:t>
            </a:r>
            <a:endParaRPr sz="2300" smtClean="0">
              <a:solidFill>
                <a:schemeClr val="tx1"/>
              </a:solidFill>
            </a:endParaRPr>
          </a:p>
          <a:p>
            <a:pPr marL="457200" indent="-457200">
              <a:buFont typeface="+mj-lt"/>
              <a:buAutoNum type="arabicPeriod" startAt="2"/>
            </a:pPr>
            <a:r>
              <a:rPr lang="id-ID" sz="2300" i="1" dirty="0">
                <a:solidFill>
                  <a:schemeClr val="tx1"/>
                </a:solidFill>
              </a:rPr>
              <a:t>Vehicle robot </a:t>
            </a:r>
            <a:endParaRPr lang="id-ID" sz="2300" i="1" dirty="0" smtClean="0">
              <a:solidFill>
                <a:schemeClr val="tx1"/>
              </a:solidFill>
            </a:endParaRPr>
          </a:p>
          <a:p>
            <a:pPr marL="457200" indent="-457200">
              <a:buNone/>
            </a:pPr>
            <a:r>
              <a:rPr sz="2300" smtClean="0">
                <a:solidFill>
                  <a:schemeClr val="tx1"/>
                </a:solidFill>
              </a:rPr>
              <a:t>	</a:t>
            </a:r>
            <a:r>
              <a:rPr lang="id-ID" sz="2300" dirty="0" smtClean="0">
                <a:solidFill>
                  <a:schemeClr val="tx1"/>
                </a:solidFill>
              </a:rPr>
              <a:t>Bentuk robot ini seperti sebuah mobil yang mampu di progra</a:t>
            </a:r>
            <a:r>
              <a:rPr sz="2300" smtClean="0">
                <a:solidFill>
                  <a:schemeClr val="tx1"/>
                </a:solidFill>
              </a:rPr>
              <a:t>m</a:t>
            </a:r>
          </a:p>
          <a:p>
            <a:pPr marL="457200" indent="-457200">
              <a:buFont typeface="+mj-lt"/>
              <a:buAutoNum type="arabicPeriod" startAt="3"/>
            </a:pPr>
            <a:r>
              <a:rPr lang="id-ID" sz="2300" i="1" dirty="0" smtClean="0">
                <a:solidFill>
                  <a:schemeClr val="tx1"/>
                </a:solidFill>
              </a:rPr>
              <a:t>Rover robot</a:t>
            </a:r>
            <a:endParaRPr sz="2300" i="1" smtClean="0">
              <a:solidFill>
                <a:schemeClr val="tx1"/>
              </a:solidFill>
            </a:endParaRPr>
          </a:p>
          <a:p>
            <a:pPr marL="457200" indent="-457200">
              <a:buNone/>
            </a:pPr>
            <a:r>
              <a:rPr sz="2300" smtClean="0">
                <a:solidFill>
                  <a:schemeClr val="tx1"/>
                </a:solidFill>
              </a:rPr>
              <a:t>	</a:t>
            </a:r>
            <a:r>
              <a:rPr lang="id-ID" sz="2300" dirty="0" smtClean="0">
                <a:solidFill>
                  <a:schemeClr val="tx1"/>
                </a:solidFill>
              </a:rPr>
              <a:t>Bentuk robot ini biasanya dibuat untuk keperluan “penjelajah”  seperti  penjelajah  planet  mars  (robot sprit milik NASA).</a:t>
            </a:r>
            <a:endParaRPr sz="2300" smtClean="0">
              <a:solidFill>
                <a:schemeClr val="tx1"/>
              </a:solidFill>
            </a:endParaRPr>
          </a:p>
          <a:p>
            <a:pPr marL="457200" indent="-457200">
              <a:buFont typeface="+mj-lt"/>
              <a:buAutoNum type="arabicPeriod" startAt="4"/>
            </a:pPr>
            <a:r>
              <a:rPr lang="id-ID" sz="2300" i="1" dirty="0" smtClean="0">
                <a:solidFill>
                  <a:schemeClr val="tx1"/>
                </a:solidFill>
              </a:rPr>
              <a:t>Walker robot</a:t>
            </a:r>
            <a:endParaRPr sz="2300" i="1" smtClean="0">
              <a:solidFill>
                <a:schemeClr val="tx1"/>
              </a:solidFill>
            </a:endParaRPr>
          </a:p>
          <a:p>
            <a:pPr marL="457200" indent="-457200">
              <a:buNone/>
            </a:pPr>
            <a:r>
              <a:rPr sz="2300" smtClean="0">
                <a:solidFill>
                  <a:schemeClr val="tx1"/>
                </a:solidFill>
              </a:rPr>
              <a:t>	</a:t>
            </a:r>
            <a:r>
              <a:rPr lang="id-ID" sz="2300" dirty="0" smtClean="0">
                <a:solidFill>
                  <a:schemeClr val="tx1"/>
                </a:solidFill>
              </a:rPr>
              <a:t>Bentuk robot ini mirip serangga dan dilengkapi dengan 4 kaki atau lebih.</a:t>
            </a:r>
            <a:endParaRPr sz="2300" smtClean="0">
              <a:solidFill>
                <a:schemeClr val="tx1"/>
              </a:solidFill>
            </a:endParaRPr>
          </a:p>
          <a:p>
            <a:pPr marL="457200" indent="-457200">
              <a:buFont typeface="+mj-lt"/>
              <a:buAutoNum type="arabicPeriod" startAt="5"/>
            </a:pPr>
            <a:r>
              <a:rPr lang="id-ID" sz="2300" i="1" dirty="0" smtClean="0">
                <a:solidFill>
                  <a:schemeClr val="tx1"/>
                </a:solidFill>
              </a:rPr>
              <a:t>Arm robot</a:t>
            </a:r>
            <a:endParaRPr sz="2300" i="1" smtClean="0">
              <a:solidFill>
                <a:schemeClr val="tx1"/>
              </a:solidFill>
            </a:endParaRPr>
          </a:p>
          <a:p>
            <a:pPr marL="457200" indent="-457200">
              <a:buNone/>
            </a:pPr>
            <a:r>
              <a:rPr sz="2300" smtClean="0">
                <a:solidFill>
                  <a:schemeClr val="tx1"/>
                </a:solidFill>
              </a:rPr>
              <a:t>	</a:t>
            </a:r>
            <a:r>
              <a:rPr lang="id-ID" sz="2300" dirty="0" smtClean="0">
                <a:solidFill>
                  <a:schemeClr val="tx1"/>
                </a:solidFill>
              </a:rPr>
              <a:t>Bentuk robot ini berupa lengan yang biasa digunakan untuk mengambil dan memindahkan barang</a:t>
            </a:r>
            <a:endParaRPr sz="2300" smtClean="0">
              <a:solidFill>
                <a:schemeClr val="tx1"/>
              </a:solidFill>
            </a:endParaRPr>
          </a:p>
          <a:p>
            <a:pPr marL="457200" indent="-457200">
              <a:buFont typeface="+mj-lt"/>
              <a:buAutoNum type="arabicPeriod" startAt="6"/>
            </a:pPr>
            <a:r>
              <a:rPr lang="id-ID" sz="2300" i="1" dirty="0" smtClean="0">
                <a:solidFill>
                  <a:schemeClr val="tx1"/>
                </a:solidFill>
              </a:rPr>
              <a:t>Android robot</a:t>
            </a:r>
            <a:endParaRPr sz="2300" i="1" smtClean="0">
              <a:solidFill>
                <a:schemeClr val="tx1"/>
              </a:solidFill>
            </a:endParaRPr>
          </a:p>
          <a:p>
            <a:pPr marL="457200" indent="-457200">
              <a:buNone/>
            </a:pPr>
            <a:r>
              <a:rPr sz="2300" smtClean="0">
                <a:solidFill>
                  <a:schemeClr val="tx1"/>
                </a:solidFill>
              </a:rPr>
              <a:t>	</a:t>
            </a:r>
            <a:r>
              <a:rPr lang="id-ID" sz="2300" dirty="0" smtClean="0">
                <a:solidFill>
                  <a:schemeClr val="tx1"/>
                </a:solidFill>
              </a:rPr>
              <a:t>Bentuk robot ini didesain menyerupai manusia di lengkapi dengan berbagai sensor.</a:t>
            </a:r>
          </a:p>
          <a:p>
            <a:pPr>
              <a:buNone/>
            </a:pPr>
            <a:endParaRPr lang="id-ID" sz="1600" dirty="0"/>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071538" y="785794"/>
            <a:ext cx="7049778" cy="4714908"/>
          </a:xfrm>
          <a:prstGeom prst="rect">
            <a:avLst/>
          </a:prstGeom>
          <a:noFill/>
          <a:ln w="9525">
            <a:noFill/>
            <a:miter lim="800000"/>
            <a:headEnd/>
            <a:tailEnd/>
          </a:ln>
        </p:spPr>
      </p:pic>
      <p:sp>
        <p:nvSpPr>
          <p:cNvPr id="1027" name="Rectangle 3"/>
          <p:cNvSpPr>
            <a:spLocks noChangeArrowheads="1"/>
          </p:cNvSpPr>
          <p:nvPr/>
        </p:nvSpPr>
        <p:spPr bwMode="auto">
          <a:xfrm>
            <a:off x="0" y="557214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Robot arm </a:t>
            </a:r>
            <a:r>
              <a:rPr kumimoji="0" lang="en-US" sz="2000" b="0" i="0" u="none" strike="noStrike" cap="none" normalizeH="0" baseline="0" dirty="0" err="1" smtClean="0">
                <a:ln>
                  <a:noFill/>
                </a:ln>
                <a:solidFill>
                  <a:schemeClr val="tx1"/>
                </a:solidFill>
                <a:effectLst/>
                <a:latin typeface="Tahoma" pitchFamily="34" charset="0"/>
                <a:ea typeface="Times New Roman" pitchFamily="18" charset="0"/>
                <a:cs typeface="Tahoma" pitchFamily="34" charset="0"/>
              </a:rPr>
              <a:t>dalam</a:t>
            </a:r>
            <a:r>
              <a:rPr kumimoji="0" 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 </a:t>
            </a:r>
            <a:r>
              <a:rPr kumimoji="0" lang="en-US" sz="2000" b="0" i="0" u="none" strike="noStrike" cap="none" normalizeH="0" baseline="0" dirty="0" err="1" smtClean="0">
                <a:ln>
                  <a:noFill/>
                </a:ln>
                <a:solidFill>
                  <a:schemeClr val="tx1"/>
                </a:solidFill>
                <a:effectLst/>
                <a:latin typeface="Tahoma" pitchFamily="34" charset="0"/>
                <a:ea typeface="Times New Roman" pitchFamily="18" charset="0"/>
                <a:cs typeface="Tahoma" pitchFamily="34" charset="0"/>
              </a:rPr>
              <a:t>industri</a:t>
            </a:r>
            <a:r>
              <a:rPr kumimoji="0" 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 </a:t>
            </a:r>
            <a:r>
              <a:rPr kumimoji="0" lang="en-US" sz="2000" b="0" i="0" u="none" strike="noStrike" cap="none" normalizeH="0" baseline="0" dirty="0" err="1" smtClean="0">
                <a:ln>
                  <a:noFill/>
                </a:ln>
                <a:solidFill>
                  <a:schemeClr val="tx1"/>
                </a:solidFill>
                <a:effectLst/>
                <a:latin typeface="Tahoma" pitchFamily="34" charset="0"/>
                <a:ea typeface="Times New Roman" pitchFamily="18" charset="0"/>
                <a:cs typeface="Tahoma" pitchFamily="34" charset="0"/>
              </a:rPr>
              <a:t>manufaktur</a:t>
            </a:r>
            <a:r>
              <a:rPr kumimoji="0" 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 </a:t>
            </a:r>
            <a:r>
              <a:rPr kumimoji="0" lang="en-US" sz="2000" b="0" i="0" u="none" strike="noStrike" cap="none" normalizeH="0" baseline="0" dirty="0" err="1" smtClean="0">
                <a:ln>
                  <a:noFill/>
                </a:ln>
                <a:solidFill>
                  <a:schemeClr val="tx1"/>
                </a:solidFill>
                <a:effectLst/>
                <a:latin typeface="Tahoma" pitchFamily="34" charset="0"/>
                <a:ea typeface="Times New Roman" pitchFamily="18" charset="0"/>
                <a:cs typeface="Tahoma" pitchFamily="34" charset="0"/>
              </a:rPr>
              <a:t>kendaraan</a:t>
            </a:r>
            <a:r>
              <a:rPr kumimoji="0" 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 </a:t>
            </a:r>
            <a:r>
              <a:rPr kumimoji="0" lang="en-US" sz="2000" b="0" i="0" u="none" strike="noStrike" cap="none" normalizeH="0" baseline="0" dirty="0" err="1" smtClean="0">
                <a:ln>
                  <a:noFill/>
                </a:ln>
                <a:solidFill>
                  <a:schemeClr val="tx1"/>
                </a:solidFill>
                <a:effectLst/>
                <a:latin typeface="Tahoma" pitchFamily="34" charset="0"/>
                <a:ea typeface="Times New Roman" pitchFamily="18" charset="0"/>
                <a:cs typeface="Tahoma" pitchFamily="34" charset="0"/>
              </a:rPr>
              <a:t>bermotor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2285984" y="357166"/>
            <a:ext cx="4415631"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Calibri" pitchFamily="34" charset="0"/>
                <a:ea typeface="Times New Roman" pitchFamily="18" charset="0"/>
                <a:cs typeface="Arial Black" pitchFamily="34" charset="0"/>
              </a:rPr>
              <a:t>Robot </a:t>
            </a:r>
            <a:r>
              <a:rPr kumimoji="0" lang="en-US" sz="3600" b="1" i="0" u="none" strike="noStrike" cap="none" normalizeH="0" baseline="0" dirty="0" err="1" smtClean="0">
                <a:ln>
                  <a:noFill/>
                </a:ln>
                <a:solidFill>
                  <a:schemeClr val="tx1"/>
                </a:solidFill>
                <a:effectLst/>
                <a:latin typeface="Calibri" pitchFamily="34" charset="0"/>
                <a:ea typeface="Times New Roman" pitchFamily="18" charset="0"/>
                <a:cs typeface="Arial Black" pitchFamily="34" charset="0"/>
              </a:rPr>
              <a:t>Aplikasi</a:t>
            </a:r>
            <a:r>
              <a:rPr kumimoji="0" lang="en-US" sz="3600" b="1" i="0" u="none" strike="noStrike" cap="none" normalizeH="0" baseline="0" dirty="0" smtClean="0">
                <a:ln>
                  <a:noFill/>
                </a:ln>
                <a:solidFill>
                  <a:schemeClr val="tx1"/>
                </a:solidFill>
                <a:effectLst/>
                <a:latin typeface="Calibri" pitchFamily="34" charset="0"/>
                <a:ea typeface="Times New Roman" pitchFamily="18" charset="0"/>
                <a:cs typeface="Arial Black" pitchFamily="34" charset="0"/>
              </a:rPr>
              <a:t> </a:t>
            </a:r>
            <a:r>
              <a:rPr kumimoji="0" lang="en-US" sz="3600" b="1" i="0" u="none" strike="noStrike" cap="none" normalizeH="0" baseline="0" dirty="0" err="1" smtClean="0">
                <a:ln>
                  <a:noFill/>
                </a:ln>
                <a:solidFill>
                  <a:schemeClr val="tx1"/>
                </a:solidFill>
                <a:effectLst/>
                <a:latin typeface="Calibri" pitchFamily="34" charset="0"/>
                <a:ea typeface="Times New Roman" pitchFamily="18" charset="0"/>
                <a:cs typeface="Arial Black" pitchFamily="34" charset="0"/>
              </a:rPr>
              <a:t>Khusus</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0722" name="Picture 2"/>
          <p:cNvPicPr>
            <a:picLocks noChangeAspect="1" noChangeArrowheads="1"/>
          </p:cNvPicPr>
          <p:nvPr/>
        </p:nvPicPr>
        <p:blipFill>
          <a:blip r:embed="rId2"/>
          <a:srcRect/>
          <a:stretch>
            <a:fillRect/>
          </a:stretch>
        </p:blipFill>
        <p:spPr bwMode="auto">
          <a:xfrm>
            <a:off x="857224" y="1214422"/>
            <a:ext cx="7406732" cy="407196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804" y="714356"/>
            <a:ext cx="8229600" cy="4786345"/>
          </a:xfrm>
        </p:spPr>
        <p:txBody>
          <a:bodyPr>
            <a:normAutofit fontScale="92500" lnSpcReduction="10000"/>
          </a:bodyPr>
          <a:lstStyle/>
          <a:p>
            <a:pPr marL="0" indent="0" algn="just">
              <a:buNone/>
            </a:pPr>
            <a:r>
              <a:rPr lang="id-ID" sz="2300" dirty="0" smtClean="0">
                <a:solidFill>
                  <a:schemeClr val="tx1"/>
                </a:solidFill>
              </a:rPr>
              <a:t>Sedangkan   Berdasarkan   Proses   Kendalinya,   Robot Dibagi</a:t>
            </a:r>
            <a:r>
              <a:rPr sz="2300" smtClean="0">
                <a:solidFill>
                  <a:schemeClr val="tx1"/>
                </a:solidFill>
              </a:rPr>
              <a:t> </a:t>
            </a:r>
            <a:r>
              <a:rPr lang="id-ID" sz="2300" dirty="0" smtClean="0">
                <a:solidFill>
                  <a:schemeClr val="tx1"/>
                </a:solidFill>
              </a:rPr>
              <a:t>Menjadi:</a:t>
            </a:r>
            <a:endParaRPr sz="2300" smtClean="0">
              <a:solidFill>
                <a:schemeClr val="tx1"/>
              </a:solidFill>
            </a:endParaRPr>
          </a:p>
          <a:p>
            <a:pPr marL="457200" indent="-457200">
              <a:buFont typeface="+mj-lt"/>
              <a:buAutoNum type="arabicPeriod"/>
            </a:pPr>
            <a:r>
              <a:rPr lang="id-ID" sz="2300" dirty="0" smtClean="0">
                <a:solidFill>
                  <a:schemeClr val="tx1"/>
                </a:solidFill>
              </a:rPr>
              <a:t>Robot Otomatis </a:t>
            </a:r>
            <a:r>
              <a:rPr lang="id-ID" sz="2300" i="1" dirty="0" smtClean="0">
                <a:solidFill>
                  <a:schemeClr val="tx1"/>
                </a:solidFill>
              </a:rPr>
              <a:t>(automatic robot)</a:t>
            </a:r>
            <a:endParaRPr sz="2300" i="1" smtClean="0">
              <a:solidFill>
                <a:schemeClr val="tx1"/>
              </a:solidFill>
            </a:endParaRPr>
          </a:p>
          <a:p>
            <a:pPr marL="457200" indent="-457200">
              <a:buNone/>
            </a:pPr>
            <a:r>
              <a:rPr sz="2300" smtClean="0">
                <a:solidFill>
                  <a:schemeClr val="tx1"/>
                </a:solidFill>
              </a:rPr>
              <a:t>	</a:t>
            </a:r>
            <a:r>
              <a:rPr lang="id-ID" sz="2300" dirty="0" smtClean="0">
                <a:solidFill>
                  <a:schemeClr val="tx1"/>
                </a:solidFill>
              </a:rPr>
              <a:t>Robot otomatis dapat bergerak sendiri berdasarkan perintah-perintah yang ditulis dalam program pengendalinya.  Robot  jenis  ini  dapat  mengetahui</a:t>
            </a:r>
            <a:br>
              <a:rPr lang="id-ID" sz="2300" dirty="0" smtClean="0">
                <a:solidFill>
                  <a:schemeClr val="tx1"/>
                </a:solidFill>
              </a:rPr>
            </a:br>
            <a:r>
              <a:rPr lang="id-ID" sz="2300" dirty="0" smtClean="0">
                <a:solidFill>
                  <a:schemeClr val="tx1"/>
                </a:solidFill>
              </a:rPr>
              <a:t>kondisi lingkungan di sekitarnya karena dilengkapi dengan alat sensor.</a:t>
            </a:r>
            <a:endParaRPr sz="2300" smtClean="0">
              <a:solidFill>
                <a:schemeClr val="tx1"/>
              </a:solidFill>
            </a:endParaRPr>
          </a:p>
          <a:p>
            <a:pPr marL="457200" indent="-457200">
              <a:buFont typeface="+mj-lt"/>
              <a:buAutoNum type="arabicPeriod" startAt="2"/>
            </a:pPr>
            <a:r>
              <a:rPr lang="id-ID" sz="2300" dirty="0" smtClean="0">
                <a:solidFill>
                  <a:schemeClr val="tx1"/>
                </a:solidFill>
              </a:rPr>
              <a:t>Robot Teleoperasi </a:t>
            </a:r>
            <a:r>
              <a:rPr lang="id-ID" sz="2300" i="1" dirty="0" smtClean="0">
                <a:solidFill>
                  <a:schemeClr val="tx1"/>
                </a:solidFill>
              </a:rPr>
              <a:t>(teleoperated robot)</a:t>
            </a:r>
            <a:endParaRPr sz="2300" i="1" smtClean="0">
              <a:solidFill>
                <a:schemeClr val="tx1"/>
              </a:solidFill>
            </a:endParaRPr>
          </a:p>
          <a:p>
            <a:pPr marL="457200" indent="-457200">
              <a:buNone/>
            </a:pPr>
            <a:r>
              <a:rPr sz="2300" smtClean="0">
                <a:solidFill>
                  <a:schemeClr val="tx1"/>
                </a:solidFill>
              </a:rPr>
              <a:t>	</a:t>
            </a:r>
            <a:r>
              <a:rPr lang="id-ID" sz="2300" dirty="0" smtClean="0">
                <a:solidFill>
                  <a:schemeClr val="tx1"/>
                </a:solidFill>
              </a:rPr>
              <a:t>Robot jenis ini bergerak berdasarkan perintah- perintah yang dikirimkan secara manual, baik tanpa kabel atau dengan kabel</a:t>
            </a:r>
            <a:endParaRPr sz="2300" smtClean="0">
              <a:solidFill>
                <a:schemeClr val="tx1"/>
              </a:solidFill>
            </a:endParaRPr>
          </a:p>
          <a:p>
            <a:pPr>
              <a:buNone/>
            </a:pPr>
            <a:r>
              <a:rPr lang="id-ID" sz="2400" dirty="0" smtClean="0">
                <a:solidFill>
                  <a:schemeClr val="tx1"/>
                </a:solidFill>
              </a:rPr>
              <a:t>Tingkat Teknologi Robot </a:t>
            </a:r>
            <a:r>
              <a:rPr sz="2400" smtClean="0">
                <a:solidFill>
                  <a:schemeClr val="tx1"/>
                </a:solidFill>
              </a:rPr>
              <a:t>:</a:t>
            </a:r>
          </a:p>
          <a:p>
            <a:pPr marL="457200" indent="-457200">
              <a:buFont typeface="+mj-lt"/>
              <a:buAutoNum type="arabicPeriod"/>
            </a:pPr>
            <a:r>
              <a:rPr lang="id-ID" sz="2400" dirty="0" smtClean="0">
                <a:solidFill>
                  <a:schemeClr val="tx1"/>
                </a:solidFill>
              </a:rPr>
              <a:t>Robot teknologi rendah </a:t>
            </a:r>
            <a:endParaRPr sz="2400" smtClean="0">
              <a:solidFill>
                <a:schemeClr val="tx1"/>
              </a:solidFill>
            </a:endParaRPr>
          </a:p>
          <a:p>
            <a:pPr marL="457200" indent="-457200">
              <a:buFont typeface="+mj-lt"/>
              <a:buAutoNum type="arabicPeriod"/>
            </a:pPr>
            <a:r>
              <a:rPr lang="id-ID" sz="2400" dirty="0" smtClean="0">
                <a:solidFill>
                  <a:schemeClr val="tx1"/>
                </a:solidFill>
              </a:rPr>
              <a:t>Robot </a:t>
            </a:r>
            <a:r>
              <a:rPr lang="id-ID" sz="2400" dirty="0">
                <a:solidFill>
                  <a:schemeClr val="tx1"/>
                </a:solidFill>
              </a:rPr>
              <a:t>teknologi</a:t>
            </a:r>
            <a:r>
              <a:rPr lang="id-ID" sz="2400" dirty="0" smtClean="0">
                <a:solidFill>
                  <a:schemeClr val="tx1"/>
                </a:solidFill>
              </a:rPr>
              <a:t> menengah</a:t>
            </a:r>
            <a:endParaRPr sz="2400" smtClean="0">
              <a:solidFill>
                <a:schemeClr val="tx1"/>
              </a:solidFill>
            </a:endParaRPr>
          </a:p>
          <a:p>
            <a:pPr marL="457200" indent="-457200">
              <a:buFont typeface="+mj-lt"/>
              <a:buAutoNum type="arabicPeriod"/>
            </a:pPr>
            <a:r>
              <a:rPr lang="id-ID" sz="2400" dirty="0" smtClean="0">
                <a:solidFill>
                  <a:schemeClr val="tx1"/>
                </a:solidFill>
              </a:rPr>
              <a:t>Robot teknologi </a:t>
            </a:r>
            <a:r>
              <a:rPr sz="2400" smtClean="0">
                <a:solidFill>
                  <a:schemeClr val="tx1"/>
                </a:solidFill>
              </a:rPr>
              <a:t>tinggi</a:t>
            </a:r>
            <a:endParaRPr lang="id-ID" sz="2400" dirty="0" smtClean="0">
              <a:solidFill>
                <a:schemeClr val="tx1"/>
              </a:solidFill>
            </a:endParaRPr>
          </a:p>
          <a:p>
            <a:pPr marL="457200" indent="-457200">
              <a:buFont typeface="+mj-lt"/>
              <a:buAutoNum type="arabicPeriod"/>
            </a:pPr>
            <a:endParaRPr lang="id-ID" sz="2300" dirty="0" smtClean="0">
              <a:solidFill>
                <a:schemeClr val="tx1"/>
              </a:solidFill>
            </a:endParaRPr>
          </a:p>
          <a:p>
            <a:pPr>
              <a:buNone/>
            </a:pPr>
            <a:endParaRPr lang="id-ID" sz="1600" dirty="0"/>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71612"/>
            <a:ext cx="8229600" cy="3983047"/>
          </a:xfrm>
        </p:spPr>
        <p:txBody>
          <a:bodyPr>
            <a:normAutofit/>
          </a:bodyPr>
          <a:lstStyle/>
          <a:p>
            <a:pPr marL="0" indent="0" algn="just">
              <a:buNone/>
            </a:pPr>
            <a:r>
              <a:rPr sz="1800" i="1">
                <a:solidFill>
                  <a:schemeClr val="tx1"/>
                </a:solidFill>
              </a:rPr>
              <a:t>"</a:t>
            </a:r>
            <a:r>
              <a:rPr sz="1800" i="1" smtClean="0">
                <a:solidFill>
                  <a:schemeClr val="tx1"/>
                </a:solidFill>
              </a:rPr>
              <a:t>Robot </a:t>
            </a:r>
            <a:r>
              <a:rPr lang="id-ID" sz="1800" i="1" dirty="0" smtClean="0">
                <a:solidFill>
                  <a:schemeClr val="tx1"/>
                </a:solidFill>
              </a:rPr>
              <a:t>teknologi  rendah  digunakan  dalam lingkungan industri untuk pekerjaan seperti mesin pemasang &amp; pelepas, operasi pengepressan dan operasi perakitan sederhana</a:t>
            </a:r>
            <a:r>
              <a:rPr sz="1800" i="1" smtClean="0">
                <a:solidFill>
                  <a:schemeClr val="tx1"/>
                </a:solidFill>
              </a:rPr>
              <a:t>"</a:t>
            </a:r>
            <a:endParaRPr lang="id-ID" sz="1800" i="1" dirty="0">
              <a:solidFill>
                <a:schemeClr val="tx1"/>
              </a:solidFill>
            </a:endParaRPr>
          </a:p>
          <a:p>
            <a:pPr>
              <a:buNone/>
            </a:pPr>
            <a:r>
              <a:rPr lang="id-ID" sz="1800" u="sng" dirty="0" smtClean="0">
                <a:solidFill>
                  <a:schemeClr val="tx1"/>
                </a:solidFill>
              </a:rPr>
              <a:t>Karakteristik Robot teknologi rendah :</a:t>
            </a:r>
            <a:endParaRPr sz="1800" u="sng" smtClean="0">
              <a:solidFill>
                <a:schemeClr val="tx1"/>
              </a:solidFill>
            </a:endParaRPr>
          </a:p>
          <a:p>
            <a:pPr algn="just">
              <a:buFont typeface="+mj-lt"/>
              <a:buAutoNum type="alphaLcPeriod"/>
            </a:pPr>
            <a:r>
              <a:rPr lang="id-ID" sz="1800" dirty="0" smtClean="0">
                <a:solidFill>
                  <a:schemeClr val="tx1"/>
                </a:solidFill>
              </a:rPr>
              <a:t>Siku, memiliki 2 sampai dengan 4 pergerakan siku dan</a:t>
            </a:r>
            <a:r>
              <a:rPr sz="1800" smtClean="0">
                <a:solidFill>
                  <a:schemeClr val="tx1"/>
                </a:solidFill>
              </a:rPr>
              <a:t> </a:t>
            </a:r>
            <a:r>
              <a:rPr lang="id-ID" sz="1800" dirty="0" smtClean="0">
                <a:solidFill>
                  <a:schemeClr val="tx1"/>
                </a:solidFill>
              </a:rPr>
              <a:t>biasanya  robot  teknologi  rendah  merupakan robot non servo.</a:t>
            </a:r>
            <a:endParaRPr sz="1800" smtClean="0">
              <a:solidFill>
                <a:schemeClr val="tx1"/>
              </a:solidFill>
            </a:endParaRPr>
          </a:p>
          <a:p>
            <a:pPr algn="just">
              <a:buFont typeface="+mj-lt"/>
              <a:buAutoNum type="alphaLcPeriod"/>
            </a:pPr>
            <a:r>
              <a:rPr lang="id-ID" sz="1800" dirty="0" smtClean="0">
                <a:solidFill>
                  <a:schemeClr val="tx1"/>
                </a:solidFill>
              </a:rPr>
              <a:t>Beban kerja, beban kerja untuk jenis robot teknologi rendah berkisar 3 sampai dengan 13,6 kg.</a:t>
            </a:r>
            <a:endParaRPr sz="1800" smtClean="0">
              <a:solidFill>
                <a:schemeClr val="tx1"/>
              </a:solidFill>
            </a:endParaRPr>
          </a:p>
          <a:p>
            <a:pPr algn="just">
              <a:buFont typeface="+mj-lt"/>
              <a:buAutoNum type="alphaLcPeriod"/>
            </a:pPr>
            <a:r>
              <a:rPr lang="id-ID" sz="1800" dirty="0" smtClean="0">
                <a:solidFill>
                  <a:schemeClr val="tx1"/>
                </a:solidFill>
              </a:rPr>
              <a:t>Waktu  siklus, adalah waktu yang perlukan  sebuah robot untuk bergerak dari satu posisi ke posisi berikutnya. Dimana waktu siklus ini tergantung atas</a:t>
            </a:r>
            <a:r>
              <a:rPr sz="1800" smtClean="0">
                <a:solidFill>
                  <a:schemeClr val="tx1"/>
                </a:solidFill>
              </a:rPr>
              <a:t> </a:t>
            </a:r>
            <a:r>
              <a:rPr lang="id-ID" sz="1800" dirty="0" smtClean="0">
                <a:solidFill>
                  <a:schemeClr val="tx1"/>
                </a:solidFill>
              </a:rPr>
              <a:t>2 faktor yaitu : beban kerja dan panjang lengan manipulator. Robot teknologi rendah biasanya memiliki waktu siklus yang cukup tinggi yaitu: 5 sampai dengan 10 Sekon.</a:t>
            </a:r>
          </a:p>
          <a:p>
            <a:pPr>
              <a:buNone/>
            </a:pPr>
            <a:endParaRPr lang="id-ID" sz="1600" dirty="0"/>
          </a:p>
        </p:txBody>
      </p:sp>
      <p:sp>
        <p:nvSpPr>
          <p:cNvPr id="4" name="Title 1"/>
          <p:cNvSpPr>
            <a:spLocks noGrp="1"/>
          </p:cNvSpPr>
          <p:nvPr>
            <p:ph type="title"/>
          </p:nvPr>
        </p:nvSpPr>
        <p:spPr>
          <a:xfrm>
            <a:off x="672084" y="357166"/>
            <a:ext cx="4757172" cy="1143000"/>
          </a:xfrm>
        </p:spPr>
        <p:txBody>
          <a:bodyPr>
            <a:normAutofit/>
          </a:bodyPr>
          <a:lstStyle/>
          <a:p>
            <a:pPr algn="l"/>
            <a:r>
              <a:rPr lang="en-US" sz="3600" dirty="0" smtClean="0">
                <a:solidFill>
                  <a:schemeClr val="tx1"/>
                </a:solidFill>
                <a:latin typeface="Segoe UI Light" pitchFamily="34" charset="0"/>
              </a:rPr>
              <a:t>Robot </a:t>
            </a:r>
            <a:r>
              <a:rPr lang="en-US" sz="3600" dirty="0" err="1" smtClean="0">
                <a:solidFill>
                  <a:schemeClr val="tx1"/>
                </a:solidFill>
                <a:latin typeface="Segoe UI Light" pitchFamily="34" charset="0"/>
              </a:rPr>
              <a:t>teknologi</a:t>
            </a:r>
            <a:r>
              <a:rPr lang="en-US" sz="3600" dirty="0" smtClean="0">
                <a:solidFill>
                  <a:schemeClr val="tx1"/>
                </a:solidFill>
                <a:latin typeface="Segoe UI Light" pitchFamily="34" charset="0"/>
              </a:rPr>
              <a:t> </a:t>
            </a:r>
            <a:r>
              <a:rPr lang="en-US" sz="3600" dirty="0" err="1" smtClean="0">
                <a:solidFill>
                  <a:schemeClr val="tx1"/>
                </a:solidFill>
                <a:latin typeface="Segoe UI Light" pitchFamily="34" charset="0"/>
              </a:rPr>
              <a:t>rendah</a:t>
            </a:r>
            <a:endParaRPr lang="bs-Latn-BA" sz="3600" dirty="0">
              <a:solidFill>
                <a:schemeClr val="tx1"/>
              </a:solidFill>
              <a:latin typeface="Segoe UI Light" pitchFamily="34" charset="0"/>
            </a:endParaRPr>
          </a:p>
        </p:txBody>
      </p:sp>
      <p:sp>
        <p:nvSpPr>
          <p:cNvPr id="5" name="Title 1"/>
          <p:cNvSpPr txBox="1">
            <a:spLocks/>
          </p:cNvSpPr>
          <p:nvPr/>
        </p:nvSpPr>
        <p:spPr>
          <a:xfrm>
            <a:off x="5715008" y="428612"/>
            <a:ext cx="2614032" cy="1143000"/>
          </a:xfrm>
          <a:prstGeom prst="rect">
            <a:avLst/>
          </a:prstGeom>
        </p:spPr>
        <p:txBody>
          <a:bodyPr vert="horz" lIns="91440" tIns="45720" rIns="91440" bIns="45720" rtlCol="0" anchor="ctr">
            <a:normAutofit/>
          </a:bodyPr>
          <a:lstStyle/>
          <a:p>
            <a:pPr lvl="0">
              <a:spcBef>
                <a:spcPct val="0"/>
              </a:spcBef>
              <a:defRPr/>
            </a:pPr>
            <a:r>
              <a:rPr lang="en-US" sz="1600" dirty="0" err="1" smtClean="0">
                <a:latin typeface="Segoe UI Light" pitchFamily="34" charset="0"/>
              </a:rPr>
              <a:t>Robotika</a:t>
            </a:r>
            <a:endParaRPr lang="bs-Latn-BA" sz="1600" dirty="0">
              <a:latin typeface="Segoe UI Light" pitchFamily="34" charset="0"/>
            </a:endParaRPr>
          </a:p>
        </p:txBody>
      </p:sp>
      <p:cxnSp>
        <p:nvCxnSpPr>
          <p:cNvPr id="6" name="Straight Connector 5"/>
          <p:cNvCxnSpPr/>
          <p:nvPr/>
        </p:nvCxnSpPr>
        <p:spPr>
          <a:xfrm rot="5400000">
            <a:off x="5001422" y="927876"/>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88961"/>
            <a:ext cx="8229600" cy="3983047"/>
          </a:xfrm>
        </p:spPr>
        <p:txBody>
          <a:bodyPr>
            <a:normAutofit/>
          </a:bodyPr>
          <a:lstStyle/>
          <a:p>
            <a:pPr marL="457200" indent="-457200">
              <a:buFont typeface="+mj-lt"/>
              <a:buAutoNum type="alphaLcPeriod" startAt="4"/>
            </a:pPr>
            <a:r>
              <a:rPr lang="id-ID" sz="1900" dirty="0" smtClean="0">
                <a:solidFill>
                  <a:schemeClr val="tx1"/>
                </a:solidFill>
              </a:rPr>
              <a:t>Ketelitian adalah seberapa dekat sebuah robot dapat menggerakan  manipulatornya  sesuai  dengan  titik yang telah diprogramkannya. Erat hubungannya dengan ketelitian  yaitu keseragaman. Keseragaman menggambarkan seberapa sering sebuah robot melakukan program yang sama, mengulangi gerakannya  pada  titik  yang  telah  diberikan.  Baik</a:t>
            </a:r>
            <a:r>
              <a:rPr sz="1900" smtClean="0">
                <a:solidFill>
                  <a:schemeClr val="tx1"/>
                </a:solidFill>
              </a:rPr>
              <a:t> </a:t>
            </a:r>
            <a:r>
              <a:rPr lang="id-ID" sz="1900" dirty="0" smtClean="0">
                <a:solidFill>
                  <a:schemeClr val="tx1"/>
                </a:solidFill>
              </a:rPr>
              <a:t>ketelitian dan keseragaman sangat penting dalam sistem operasi berbagai robot. Untuk robot teknologi rendah ketelitiannya berkisar 0,050 sampai  dengan</a:t>
            </a:r>
            <a:r>
              <a:rPr sz="1900" smtClean="0">
                <a:solidFill>
                  <a:schemeClr val="tx1"/>
                </a:solidFill>
              </a:rPr>
              <a:t> </a:t>
            </a:r>
            <a:r>
              <a:rPr lang="id-ID" sz="1900" dirty="0" smtClean="0">
                <a:solidFill>
                  <a:schemeClr val="tx1"/>
                </a:solidFill>
              </a:rPr>
              <a:t>0,025 mm.</a:t>
            </a:r>
            <a:endParaRPr sz="1900" smtClean="0">
              <a:solidFill>
                <a:schemeClr val="tx1"/>
              </a:solidFill>
            </a:endParaRPr>
          </a:p>
          <a:p>
            <a:pPr marL="457200" indent="-457200">
              <a:buFont typeface="+mj-lt"/>
              <a:buAutoNum type="alphaLcPeriod" startAt="4"/>
            </a:pPr>
            <a:r>
              <a:rPr lang="id-ID" sz="1900" dirty="0" smtClean="0">
                <a:solidFill>
                  <a:schemeClr val="tx1"/>
                </a:solidFill>
              </a:rPr>
              <a:t>Aktuasi adalah metode pergerakan siku suatu robot.</a:t>
            </a:r>
            <a:endParaRPr sz="1900" smtClean="0">
              <a:solidFill>
                <a:schemeClr val="tx1"/>
              </a:solidFill>
            </a:endParaRPr>
          </a:p>
          <a:p>
            <a:pPr marL="457200" indent="-457200">
              <a:buNone/>
            </a:pPr>
            <a:r>
              <a:rPr sz="1900">
                <a:solidFill>
                  <a:schemeClr val="tx1"/>
                </a:solidFill>
              </a:rPr>
              <a:t>	</a:t>
            </a:r>
            <a:r>
              <a:rPr lang="id-ID" sz="1900" dirty="0" smtClean="0">
                <a:solidFill>
                  <a:schemeClr val="tx1"/>
                </a:solidFill>
              </a:rPr>
              <a:t>Aktuasi dapat dicapai dengan menggunakan pneumatik, hidraulik, maupun elektrik. Untuk robot yang berteknologi rendah biasanya menggunakan motor listrik karena harganya murah dan operasinya mudah dikendalikan.</a:t>
            </a:r>
          </a:p>
          <a:p>
            <a:pPr algn="just">
              <a:buFont typeface="+mj-lt"/>
              <a:buAutoNum type="alphaLcPeriod"/>
            </a:pPr>
            <a:endParaRPr lang="id-ID" sz="1900" dirty="0">
              <a:solidFill>
                <a:schemeClr val="tx1"/>
              </a:solidFill>
            </a:endParaRPr>
          </a:p>
          <a:p>
            <a:pPr>
              <a:buNone/>
            </a:pPr>
            <a:endParaRPr lang="id-ID" sz="1600" dirty="0"/>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71612"/>
            <a:ext cx="8229600" cy="3983047"/>
          </a:xfrm>
        </p:spPr>
        <p:txBody>
          <a:bodyPr>
            <a:normAutofit fontScale="92500" lnSpcReduction="20000"/>
          </a:bodyPr>
          <a:lstStyle/>
          <a:p>
            <a:pPr marL="0" indent="0" algn="just">
              <a:buNone/>
            </a:pPr>
            <a:r>
              <a:rPr sz="1800" i="1" smtClean="0">
                <a:solidFill>
                  <a:schemeClr val="tx1"/>
                </a:solidFill>
              </a:rPr>
              <a:t>"</a:t>
            </a:r>
            <a:r>
              <a:rPr lang="id-ID" sz="1800" i="1" dirty="0" smtClean="0">
                <a:solidFill>
                  <a:schemeClr val="tx1"/>
                </a:solidFill>
              </a:rPr>
              <a:t>Robot teknologi menengah umumnya digunakan untuk pekerjaaan mengambil dan meletakan, memasang &amp; melepas mesin. Robot teknologi menengah memiliki kerumitan yang lebih tinggi</a:t>
            </a:r>
            <a:r>
              <a:rPr sz="1800" i="1" smtClean="0">
                <a:solidFill>
                  <a:schemeClr val="tx1"/>
                </a:solidFill>
              </a:rPr>
              <a:t>."</a:t>
            </a:r>
            <a:endParaRPr lang="id-ID" sz="1800" i="1" dirty="0" smtClean="0">
              <a:solidFill>
                <a:schemeClr val="tx1"/>
              </a:solidFill>
            </a:endParaRPr>
          </a:p>
          <a:p>
            <a:pPr>
              <a:buNone/>
            </a:pPr>
            <a:r>
              <a:rPr lang="id-ID" sz="1800" u="sng" dirty="0" smtClean="0">
                <a:solidFill>
                  <a:schemeClr val="tx1"/>
                </a:solidFill>
              </a:rPr>
              <a:t>Karakteristik Robot teknologi </a:t>
            </a:r>
            <a:r>
              <a:rPr sz="1800" u="sng" smtClean="0">
                <a:solidFill>
                  <a:schemeClr val="tx1"/>
                </a:solidFill>
              </a:rPr>
              <a:t>menengah</a:t>
            </a:r>
            <a:r>
              <a:rPr lang="id-ID" sz="1800" u="sng" dirty="0" smtClean="0">
                <a:solidFill>
                  <a:schemeClr val="tx1"/>
                </a:solidFill>
              </a:rPr>
              <a:t> :</a:t>
            </a:r>
            <a:endParaRPr sz="1800" u="sng" smtClean="0">
              <a:solidFill>
                <a:schemeClr val="tx1"/>
              </a:solidFill>
            </a:endParaRPr>
          </a:p>
          <a:p>
            <a:pPr algn="just">
              <a:buFont typeface="+mj-lt"/>
              <a:buAutoNum type="alphaLcPeriod"/>
            </a:pPr>
            <a:r>
              <a:rPr lang="id-ID" sz="1800" dirty="0" smtClean="0">
                <a:solidFill>
                  <a:schemeClr val="tx1"/>
                </a:solidFill>
              </a:rPr>
              <a:t>Siku, Robot teknologi menengah memiliki jumlah siku yang lebih banyak dibandingkan dengan robot teknologi  rendah  dan  memiliki  batere  kerja  yang</a:t>
            </a:r>
            <a:br>
              <a:rPr lang="id-ID" sz="1800" dirty="0" smtClean="0">
                <a:solidFill>
                  <a:schemeClr val="tx1"/>
                </a:solidFill>
              </a:rPr>
            </a:br>
            <a:r>
              <a:rPr lang="id-ID" sz="1800" dirty="0" smtClean="0">
                <a:solidFill>
                  <a:schemeClr val="tx1"/>
                </a:solidFill>
              </a:rPr>
              <a:t>lebih   besar.   Lengan   robot   ini   juga   memiliki kekuatan manuver yang lebih untuk memanipulasi. Siku Robot teknologi menengah berjumlah 5 sampai dengan 6 pergerakan siku.</a:t>
            </a:r>
            <a:endParaRPr sz="1800" smtClean="0">
              <a:solidFill>
                <a:schemeClr val="tx1"/>
              </a:solidFill>
            </a:endParaRPr>
          </a:p>
          <a:p>
            <a:pPr algn="just">
              <a:buFont typeface="+mj-lt"/>
              <a:buAutoNum type="alphaLcPeriod"/>
            </a:pPr>
            <a:r>
              <a:rPr lang="id-ID" sz="1800" dirty="0" smtClean="0">
                <a:solidFill>
                  <a:schemeClr val="tx1"/>
                </a:solidFill>
              </a:rPr>
              <a:t>Beban kerja, beban kerja untuk jenis robot teknologi menengah berkisar 68 sampai dengan 150 kg. Dengan   bertambahnya   kemampuan   beban   kerja maka robot ini mampu menggantikan pekerja dalam situasi dimana mengangkat bagian yang berat secara konstan ketika diperlukan.</a:t>
            </a:r>
            <a:endParaRPr sz="1800" smtClean="0">
              <a:solidFill>
                <a:schemeClr val="tx1"/>
              </a:solidFill>
            </a:endParaRPr>
          </a:p>
          <a:p>
            <a:pPr algn="just">
              <a:buFont typeface="+mj-lt"/>
              <a:buAutoNum type="alphaLcPeriod"/>
            </a:pPr>
            <a:r>
              <a:rPr lang="id-ID" sz="1800" dirty="0" smtClean="0">
                <a:solidFill>
                  <a:schemeClr val="tx1"/>
                </a:solidFill>
              </a:rPr>
              <a:t>Waktu siklus, Robot teknologi menengah memiliki waktu   siklus   yaitu   :   dalam   pergerakan   siku sepanjang 25 sampai dengan 65 cm, dapat ditempuh dalam waktu 10 Sekon. Semakin tinggi kompleksitas pekerjaan dan makin berat beban kerja yang diberikan maka makin besar pula nilai waktu siklus yang diperoleh.</a:t>
            </a:r>
          </a:p>
          <a:p>
            <a:pPr>
              <a:buNone/>
            </a:pPr>
            <a:endParaRPr lang="id-ID" sz="1600" dirty="0"/>
          </a:p>
        </p:txBody>
      </p:sp>
      <p:sp>
        <p:nvSpPr>
          <p:cNvPr id="4" name="Title 1"/>
          <p:cNvSpPr>
            <a:spLocks noGrp="1"/>
          </p:cNvSpPr>
          <p:nvPr>
            <p:ph type="title"/>
          </p:nvPr>
        </p:nvSpPr>
        <p:spPr>
          <a:xfrm>
            <a:off x="672084" y="357166"/>
            <a:ext cx="5042924" cy="1143000"/>
          </a:xfrm>
        </p:spPr>
        <p:txBody>
          <a:bodyPr>
            <a:normAutofit fontScale="90000"/>
          </a:bodyPr>
          <a:lstStyle/>
          <a:p>
            <a:pPr algn="l"/>
            <a:r>
              <a:rPr lang="en-US" sz="3600" dirty="0" smtClean="0">
                <a:solidFill>
                  <a:schemeClr val="tx1"/>
                </a:solidFill>
                <a:latin typeface="Segoe UI Light" pitchFamily="34" charset="0"/>
              </a:rPr>
              <a:t>Robot </a:t>
            </a:r>
            <a:r>
              <a:rPr lang="en-US" sz="3600" dirty="0" err="1" smtClean="0">
                <a:solidFill>
                  <a:schemeClr val="tx1"/>
                </a:solidFill>
                <a:latin typeface="Segoe UI Light" pitchFamily="34" charset="0"/>
              </a:rPr>
              <a:t>teknologi</a:t>
            </a:r>
            <a:r>
              <a:rPr lang="en-US" sz="3600" dirty="0" smtClean="0">
                <a:solidFill>
                  <a:schemeClr val="tx1"/>
                </a:solidFill>
                <a:latin typeface="Segoe UI Light" pitchFamily="34" charset="0"/>
              </a:rPr>
              <a:t> </a:t>
            </a:r>
            <a:r>
              <a:rPr lang="en-US" sz="3600" dirty="0" err="1" smtClean="0">
                <a:solidFill>
                  <a:schemeClr val="tx1"/>
                </a:solidFill>
                <a:latin typeface="Segoe UI Light" pitchFamily="34" charset="0"/>
              </a:rPr>
              <a:t>menengah</a:t>
            </a:r>
            <a:endParaRPr lang="bs-Latn-BA" sz="3600" dirty="0">
              <a:solidFill>
                <a:schemeClr val="tx1"/>
              </a:solidFill>
              <a:latin typeface="Segoe UI Light" pitchFamily="34" charset="0"/>
            </a:endParaRPr>
          </a:p>
        </p:txBody>
      </p:sp>
      <p:sp>
        <p:nvSpPr>
          <p:cNvPr id="5" name="Title 1"/>
          <p:cNvSpPr txBox="1">
            <a:spLocks/>
          </p:cNvSpPr>
          <p:nvPr/>
        </p:nvSpPr>
        <p:spPr>
          <a:xfrm>
            <a:off x="6072198" y="357166"/>
            <a:ext cx="2614032" cy="1143000"/>
          </a:xfrm>
          <a:prstGeom prst="rect">
            <a:avLst/>
          </a:prstGeom>
        </p:spPr>
        <p:txBody>
          <a:bodyPr vert="horz" lIns="91440" tIns="45720" rIns="91440" bIns="45720" rtlCol="0" anchor="ctr">
            <a:normAutofit/>
          </a:bodyPr>
          <a:lstStyle/>
          <a:p>
            <a:pPr lvl="0">
              <a:spcBef>
                <a:spcPct val="0"/>
              </a:spcBef>
              <a:defRPr/>
            </a:pPr>
            <a:r>
              <a:rPr lang="en-US" sz="1600" dirty="0" err="1" smtClean="0">
                <a:latin typeface="Segoe UI Light" pitchFamily="34" charset="0"/>
              </a:rPr>
              <a:t>Robotika</a:t>
            </a:r>
            <a:endParaRPr lang="bs-Latn-BA" sz="1600" dirty="0">
              <a:latin typeface="Segoe UI Light" pitchFamily="34" charset="0"/>
            </a:endParaRPr>
          </a:p>
        </p:txBody>
      </p:sp>
      <p:cxnSp>
        <p:nvCxnSpPr>
          <p:cNvPr id="6" name="Straight Connector 5"/>
          <p:cNvCxnSpPr/>
          <p:nvPr/>
        </p:nvCxnSpPr>
        <p:spPr>
          <a:xfrm rot="5400000">
            <a:off x="5285586" y="927876"/>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88961"/>
            <a:ext cx="8229600" cy="3983047"/>
          </a:xfrm>
        </p:spPr>
        <p:txBody>
          <a:bodyPr>
            <a:normAutofit/>
          </a:bodyPr>
          <a:lstStyle/>
          <a:p>
            <a:pPr marL="457200" indent="-457200">
              <a:buFont typeface="+mj-lt"/>
              <a:buAutoNum type="alphaLcPeriod" startAt="4"/>
            </a:pPr>
            <a:r>
              <a:rPr lang="id-ID" sz="1900" dirty="0" smtClean="0">
                <a:solidFill>
                  <a:schemeClr val="tx1"/>
                </a:solidFill>
              </a:rPr>
              <a:t>Ketelitian, dengan bertambahnya jumlah siku akan juga berpengaruh dengan meningkatnya ketelitian.</a:t>
            </a:r>
            <a:r>
              <a:rPr sz="1900">
                <a:solidFill>
                  <a:schemeClr val="tx1"/>
                </a:solidFill>
              </a:rPr>
              <a:t> </a:t>
            </a:r>
            <a:r>
              <a:rPr lang="id-ID" sz="1900" dirty="0" smtClean="0">
                <a:solidFill>
                  <a:schemeClr val="tx1"/>
                </a:solidFill>
              </a:rPr>
              <a:t>Untuk   robot   teknologi   menengah   ketelitiannya berkisar 0,2 sampai dengan 1,3 mm.</a:t>
            </a:r>
            <a:endParaRPr sz="1900" smtClean="0">
              <a:solidFill>
                <a:schemeClr val="tx1"/>
              </a:solidFill>
            </a:endParaRPr>
          </a:p>
          <a:p>
            <a:pPr marL="457200" indent="-457200">
              <a:buFont typeface="+mj-lt"/>
              <a:buAutoNum type="alphaLcPeriod" startAt="4"/>
            </a:pPr>
            <a:r>
              <a:rPr lang="id-ID" sz="1900" dirty="0" smtClean="0">
                <a:solidFill>
                  <a:schemeClr val="tx1"/>
                </a:solidFill>
              </a:rPr>
              <a:t>Aktuasi, Untuk robot yang berteknologi menengah digerakkan oleh 2 tipe motor yaitu: listrik atau hidraulik. Alasan menggunakan 2 tipe motor karena beban kerja yang berat.</a:t>
            </a:r>
          </a:p>
          <a:p>
            <a:pPr marL="457200" indent="-457200">
              <a:buFont typeface="+mj-lt"/>
              <a:buAutoNum type="alphaLcPeriod" startAt="4"/>
            </a:pPr>
            <a:endParaRPr lang="id-ID" sz="1900" dirty="0">
              <a:solidFill>
                <a:schemeClr val="tx1"/>
              </a:solidFill>
            </a:endParaRPr>
          </a:p>
          <a:p>
            <a:pPr>
              <a:buNone/>
            </a:pPr>
            <a:endParaRPr lang="id-ID" sz="1600" dirty="0"/>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71612"/>
            <a:ext cx="8229600" cy="3983047"/>
          </a:xfrm>
        </p:spPr>
        <p:txBody>
          <a:bodyPr>
            <a:normAutofit/>
          </a:bodyPr>
          <a:lstStyle/>
          <a:p>
            <a:pPr marL="0" indent="0" algn="just">
              <a:buNone/>
            </a:pPr>
            <a:r>
              <a:rPr sz="1800" i="1" smtClean="0">
                <a:solidFill>
                  <a:schemeClr val="tx1"/>
                </a:solidFill>
              </a:rPr>
              <a:t>"</a:t>
            </a:r>
            <a:r>
              <a:rPr lang="id-ID" sz="1800" i="1" dirty="0" smtClean="0">
                <a:solidFill>
                  <a:schemeClr val="tx1"/>
                </a:solidFill>
              </a:rPr>
              <a:t>Robot  teknologi  tinggi  digunakan  dalam  lingkungan industri untuk pekerjaan yang kompleksitasnya tinggi. </a:t>
            </a:r>
            <a:r>
              <a:rPr sz="1800" i="1" smtClean="0">
                <a:solidFill>
                  <a:schemeClr val="tx1"/>
                </a:solidFill>
              </a:rPr>
              <a:t>"</a:t>
            </a:r>
            <a:endParaRPr lang="id-ID" sz="1800" i="1" dirty="0">
              <a:solidFill>
                <a:schemeClr val="tx1"/>
              </a:solidFill>
            </a:endParaRPr>
          </a:p>
          <a:p>
            <a:pPr>
              <a:buNone/>
            </a:pPr>
            <a:r>
              <a:rPr lang="id-ID" sz="1800" u="sng" dirty="0">
                <a:solidFill>
                  <a:schemeClr val="tx1"/>
                </a:solidFill>
              </a:rPr>
              <a:t>Karakteristik Robot teknologi </a:t>
            </a:r>
            <a:r>
              <a:rPr sz="1800" u="sng" smtClean="0">
                <a:solidFill>
                  <a:schemeClr val="tx1"/>
                </a:solidFill>
              </a:rPr>
              <a:t>tinggi</a:t>
            </a:r>
            <a:r>
              <a:rPr lang="id-ID" sz="1800" u="sng" dirty="0" smtClean="0">
                <a:solidFill>
                  <a:schemeClr val="tx1"/>
                </a:solidFill>
              </a:rPr>
              <a:t> :</a:t>
            </a:r>
            <a:endParaRPr sz="1800" u="sng" smtClean="0">
              <a:solidFill>
                <a:schemeClr val="tx1"/>
              </a:solidFill>
            </a:endParaRPr>
          </a:p>
          <a:p>
            <a:pPr>
              <a:buFont typeface="+mj-lt"/>
              <a:buAutoNum type="alphaLcPeriod"/>
            </a:pPr>
            <a:r>
              <a:rPr lang="id-ID" sz="1800" dirty="0" smtClean="0">
                <a:solidFill>
                  <a:schemeClr val="tx1"/>
                </a:solidFill>
              </a:rPr>
              <a:t>Siku, memiliki 8 sampai dengan 10 pergerakan siku dan biasanya robot teknologi tinggi memiliki jenis pekerjaan yang komplek dan manuver gerakan yang beragam.</a:t>
            </a:r>
            <a:endParaRPr sz="1800" smtClean="0">
              <a:solidFill>
                <a:schemeClr val="tx1"/>
              </a:solidFill>
            </a:endParaRPr>
          </a:p>
          <a:p>
            <a:pPr>
              <a:buFont typeface="+mj-lt"/>
              <a:buAutoNum type="alphaLcPeriod"/>
            </a:pPr>
            <a:r>
              <a:rPr lang="id-ID" sz="1800" dirty="0" smtClean="0">
                <a:solidFill>
                  <a:schemeClr val="tx1"/>
                </a:solidFill>
              </a:rPr>
              <a:t>Beban kerja, beban kerja untuk jenis robot teknologi tinggi berkisar 150 sampai dengan 250 kg.</a:t>
            </a:r>
            <a:endParaRPr sz="1800" smtClean="0">
              <a:solidFill>
                <a:schemeClr val="tx1"/>
              </a:solidFill>
            </a:endParaRPr>
          </a:p>
          <a:p>
            <a:pPr>
              <a:buFont typeface="+mj-lt"/>
              <a:buAutoNum type="alphaLcPeriod"/>
            </a:pPr>
            <a:r>
              <a:rPr lang="id-ID" sz="1800" dirty="0" smtClean="0">
                <a:solidFill>
                  <a:schemeClr val="tx1"/>
                </a:solidFill>
              </a:rPr>
              <a:t>Waktu  siklus,  karena  bertambahnya  gerakan  dan kompleksitas kerja  yang  tinggi maka  waktu  siklus</a:t>
            </a:r>
            <a:r>
              <a:rPr sz="1800" smtClean="0">
                <a:solidFill>
                  <a:schemeClr val="tx1"/>
                </a:solidFill>
              </a:rPr>
              <a:t> </a:t>
            </a:r>
            <a:r>
              <a:rPr lang="id-ID" sz="1800" dirty="0" smtClean="0">
                <a:solidFill>
                  <a:schemeClr val="tx1"/>
                </a:solidFill>
              </a:rPr>
              <a:t>untuk  robot  teknologi  tinggi  berkisar  :  10  sampai dengan 25 Sekon.</a:t>
            </a:r>
          </a:p>
          <a:p>
            <a:pPr algn="just">
              <a:buFont typeface="+mj-lt"/>
              <a:buAutoNum type="alphaLcPeriod"/>
            </a:pPr>
            <a:endParaRPr sz="1800" smtClean="0">
              <a:solidFill>
                <a:schemeClr val="tx1"/>
              </a:solidFill>
            </a:endParaRPr>
          </a:p>
          <a:p>
            <a:pPr>
              <a:buNone/>
            </a:pPr>
            <a:endParaRPr lang="id-ID" sz="1600" dirty="0"/>
          </a:p>
        </p:txBody>
      </p:sp>
      <p:sp>
        <p:nvSpPr>
          <p:cNvPr id="4" name="Title 1"/>
          <p:cNvSpPr>
            <a:spLocks noGrp="1"/>
          </p:cNvSpPr>
          <p:nvPr>
            <p:ph type="title"/>
          </p:nvPr>
        </p:nvSpPr>
        <p:spPr>
          <a:xfrm>
            <a:off x="1100712" y="357166"/>
            <a:ext cx="4685734" cy="1143000"/>
          </a:xfrm>
        </p:spPr>
        <p:txBody>
          <a:bodyPr>
            <a:normAutofit/>
          </a:bodyPr>
          <a:lstStyle/>
          <a:p>
            <a:pPr algn="l"/>
            <a:r>
              <a:rPr lang="en-US" sz="3600" dirty="0" smtClean="0">
                <a:solidFill>
                  <a:schemeClr val="tx1"/>
                </a:solidFill>
                <a:latin typeface="Segoe UI Light" pitchFamily="34" charset="0"/>
              </a:rPr>
              <a:t>Robot </a:t>
            </a:r>
            <a:r>
              <a:rPr lang="en-US" sz="3600" dirty="0" err="1" smtClean="0">
                <a:solidFill>
                  <a:schemeClr val="tx1"/>
                </a:solidFill>
                <a:latin typeface="Segoe UI Light" pitchFamily="34" charset="0"/>
              </a:rPr>
              <a:t>teknologi</a:t>
            </a:r>
            <a:r>
              <a:rPr lang="en-US" sz="3600" dirty="0" smtClean="0">
                <a:solidFill>
                  <a:schemeClr val="tx1"/>
                </a:solidFill>
                <a:latin typeface="Segoe UI Light" pitchFamily="34" charset="0"/>
              </a:rPr>
              <a:t> </a:t>
            </a:r>
            <a:r>
              <a:rPr lang="en-US" sz="3600" dirty="0" err="1" smtClean="0">
                <a:solidFill>
                  <a:schemeClr val="tx1"/>
                </a:solidFill>
                <a:latin typeface="Segoe UI Light" pitchFamily="34" charset="0"/>
              </a:rPr>
              <a:t>tinggi</a:t>
            </a:r>
            <a:endParaRPr lang="bs-Latn-BA" sz="3600" dirty="0">
              <a:solidFill>
                <a:schemeClr val="tx1"/>
              </a:solidFill>
              <a:latin typeface="Segoe UI Light" pitchFamily="34" charset="0"/>
            </a:endParaRPr>
          </a:p>
        </p:txBody>
      </p:sp>
      <p:sp>
        <p:nvSpPr>
          <p:cNvPr id="5" name="Title 1"/>
          <p:cNvSpPr txBox="1">
            <a:spLocks/>
          </p:cNvSpPr>
          <p:nvPr/>
        </p:nvSpPr>
        <p:spPr>
          <a:xfrm>
            <a:off x="6072198" y="357166"/>
            <a:ext cx="2614032" cy="1143000"/>
          </a:xfrm>
          <a:prstGeom prst="rect">
            <a:avLst/>
          </a:prstGeom>
        </p:spPr>
        <p:txBody>
          <a:bodyPr vert="horz" lIns="91440" tIns="45720" rIns="91440" bIns="45720" rtlCol="0" anchor="ctr">
            <a:normAutofit/>
          </a:bodyPr>
          <a:lstStyle/>
          <a:p>
            <a:pPr lvl="0">
              <a:spcBef>
                <a:spcPct val="0"/>
              </a:spcBef>
              <a:defRPr/>
            </a:pPr>
            <a:r>
              <a:rPr lang="en-US" sz="1600" dirty="0" err="1" smtClean="0">
                <a:latin typeface="Segoe UI Light" pitchFamily="34" charset="0"/>
              </a:rPr>
              <a:t>Robotika</a:t>
            </a:r>
            <a:endParaRPr lang="bs-Latn-BA" sz="1600" dirty="0">
              <a:latin typeface="Segoe UI Light" pitchFamily="34" charset="0"/>
            </a:endParaRPr>
          </a:p>
        </p:txBody>
      </p:sp>
      <p:cxnSp>
        <p:nvCxnSpPr>
          <p:cNvPr id="6" name="Straight Connector 5"/>
          <p:cNvCxnSpPr/>
          <p:nvPr/>
        </p:nvCxnSpPr>
        <p:spPr>
          <a:xfrm rot="5400000">
            <a:off x="5285586" y="927876"/>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88961"/>
            <a:ext cx="8229600" cy="3983047"/>
          </a:xfrm>
        </p:spPr>
        <p:txBody>
          <a:bodyPr>
            <a:normAutofit/>
          </a:bodyPr>
          <a:lstStyle/>
          <a:p>
            <a:pPr marL="457200" indent="-457200">
              <a:buFont typeface="+mj-lt"/>
              <a:buAutoNum type="alphaLcPeriod" startAt="4"/>
            </a:pPr>
            <a:r>
              <a:rPr lang="id-ID" sz="1900" dirty="0" smtClean="0">
                <a:solidFill>
                  <a:schemeClr val="tx1"/>
                </a:solidFill>
              </a:rPr>
              <a:t>Ketelitian, dengan bertambahnya jumlah siku akan juga berpengaruh dengan meningkatnya ketelitian. Untuk robot teknologi tinggi ketelitiannya berkisar</a:t>
            </a:r>
            <a:r>
              <a:rPr sz="1900" smtClean="0">
                <a:solidFill>
                  <a:schemeClr val="tx1"/>
                </a:solidFill>
              </a:rPr>
              <a:t> </a:t>
            </a:r>
            <a:r>
              <a:rPr lang="id-ID" sz="1900" dirty="0" smtClean="0">
                <a:solidFill>
                  <a:schemeClr val="tx1"/>
                </a:solidFill>
              </a:rPr>
              <a:t>1,5 sampai dengan 3,0 mm.</a:t>
            </a:r>
            <a:endParaRPr sz="1900" smtClean="0">
              <a:solidFill>
                <a:schemeClr val="tx1"/>
              </a:solidFill>
            </a:endParaRPr>
          </a:p>
          <a:p>
            <a:pPr marL="457200" indent="-457200">
              <a:buFont typeface="+mj-lt"/>
              <a:buAutoNum type="alphaLcPeriod" startAt="4"/>
            </a:pPr>
            <a:r>
              <a:rPr lang="id-ID" sz="1900" dirty="0" smtClean="0">
                <a:solidFill>
                  <a:schemeClr val="tx1"/>
                </a:solidFill>
              </a:rPr>
              <a:t>Aktuasi,   Untuk   robot   yang   berteknologi   tinggi biasanya digerakkan oleh 3 tipe </a:t>
            </a:r>
            <a:r>
              <a:rPr lang="id-ID" sz="1900" b="1" i="1" dirty="0" smtClean="0">
                <a:solidFill>
                  <a:schemeClr val="tx1"/>
                </a:solidFill>
              </a:rPr>
              <a:t>aktuator motor</a:t>
            </a:r>
            <a:r>
              <a:rPr lang="id-ID" sz="1900" i="1" dirty="0" smtClean="0">
                <a:solidFill>
                  <a:schemeClr val="tx1"/>
                </a:solidFill>
              </a:rPr>
              <a:t> </a:t>
            </a:r>
            <a:r>
              <a:rPr lang="id-ID" sz="1900" dirty="0" smtClean="0">
                <a:solidFill>
                  <a:schemeClr val="tx1"/>
                </a:solidFill>
              </a:rPr>
              <a:t>yaitu: </a:t>
            </a:r>
            <a:r>
              <a:rPr lang="id-ID" sz="1900" b="1" i="1" dirty="0" smtClean="0">
                <a:solidFill>
                  <a:schemeClr val="tx1"/>
                </a:solidFill>
              </a:rPr>
              <a:t>listrik, hidraulik dan pneumatik.</a:t>
            </a:r>
          </a:p>
          <a:p>
            <a:pPr marL="457200" indent="-457200">
              <a:buFont typeface="+mj-lt"/>
              <a:buAutoNum type="alphaLcPeriod" startAt="4"/>
            </a:pPr>
            <a:endParaRPr lang="id-ID" sz="1900" dirty="0">
              <a:solidFill>
                <a:schemeClr val="tx1"/>
              </a:solidFill>
            </a:endParaRPr>
          </a:p>
          <a:p>
            <a:pPr>
              <a:buNone/>
            </a:pPr>
            <a:endParaRPr lang="id-ID" sz="1600" dirty="0"/>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71613"/>
            <a:ext cx="8229600" cy="2286016"/>
          </a:xfrm>
        </p:spPr>
        <p:txBody>
          <a:bodyPr>
            <a:normAutofit/>
          </a:bodyPr>
          <a:lstStyle/>
          <a:p>
            <a:pPr>
              <a:buNone/>
            </a:pPr>
            <a:r>
              <a:rPr lang="id-ID" sz="1800" u="sng" dirty="0" smtClean="0">
                <a:solidFill>
                  <a:schemeClr val="tx1"/>
                </a:solidFill>
              </a:rPr>
              <a:t>Beberapa </a:t>
            </a:r>
            <a:r>
              <a:rPr lang="id-ID" sz="1800" u="sng" dirty="0">
                <a:solidFill>
                  <a:schemeClr val="tx1"/>
                </a:solidFill>
              </a:rPr>
              <a:t>hal yang penting dalam pembangunan sebuah robot:</a:t>
            </a:r>
          </a:p>
          <a:p>
            <a:pPr>
              <a:buFont typeface="+mj-lt"/>
              <a:buAutoNum type="arabicPeriod"/>
            </a:pPr>
            <a:r>
              <a:rPr lang="id-ID" sz="1800" dirty="0" smtClean="0">
                <a:solidFill>
                  <a:schemeClr val="tx1"/>
                </a:solidFill>
              </a:rPr>
              <a:t>Sistem mekanik robot</a:t>
            </a:r>
            <a:endParaRPr sz="1800" smtClean="0">
              <a:solidFill>
                <a:schemeClr val="tx1"/>
              </a:solidFill>
            </a:endParaRPr>
          </a:p>
          <a:p>
            <a:pPr>
              <a:buFont typeface="+mj-lt"/>
              <a:buAutoNum type="arabicPeriod"/>
            </a:pPr>
            <a:r>
              <a:rPr lang="id-ID" sz="1800" dirty="0" smtClean="0">
                <a:solidFill>
                  <a:schemeClr val="tx1"/>
                </a:solidFill>
              </a:rPr>
              <a:t>Sistem elektronik robot </a:t>
            </a:r>
            <a:endParaRPr sz="1800" smtClean="0">
              <a:solidFill>
                <a:schemeClr val="tx1"/>
              </a:solidFill>
            </a:endParaRPr>
          </a:p>
          <a:p>
            <a:pPr>
              <a:buFont typeface="+mj-lt"/>
              <a:buAutoNum type="arabicPeriod"/>
            </a:pPr>
            <a:r>
              <a:rPr lang="id-ID" sz="1800" dirty="0" smtClean="0">
                <a:solidFill>
                  <a:schemeClr val="tx1"/>
                </a:solidFill>
              </a:rPr>
              <a:t>Sistem kendali robot </a:t>
            </a:r>
            <a:endParaRPr sz="1800" smtClean="0">
              <a:solidFill>
                <a:schemeClr val="tx1"/>
              </a:solidFill>
            </a:endParaRPr>
          </a:p>
          <a:p>
            <a:pPr>
              <a:buFont typeface="+mj-lt"/>
              <a:buAutoNum type="arabicPeriod"/>
            </a:pPr>
            <a:r>
              <a:rPr lang="id-ID" sz="1800" dirty="0" smtClean="0">
                <a:solidFill>
                  <a:schemeClr val="tx1"/>
                </a:solidFill>
              </a:rPr>
              <a:t>Catu daya (power supply)</a:t>
            </a:r>
            <a:endParaRPr sz="1800">
              <a:solidFill>
                <a:schemeClr val="tx1"/>
              </a:solidFill>
            </a:endParaRPr>
          </a:p>
          <a:p>
            <a:pPr>
              <a:buFont typeface="+mj-lt"/>
              <a:buAutoNum type="arabicPeriod"/>
            </a:pPr>
            <a:r>
              <a:rPr lang="id-ID" sz="1800" dirty="0" smtClean="0">
                <a:solidFill>
                  <a:schemeClr val="tx1"/>
                </a:solidFill>
              </a:rPr>
              <a:t>Sensor</a:t>
            </a:r>
          </a:p>
          <a:p>
            <a:pPr algn="just">
              <a:buNone/>
            </a:pPr>
            <a:endParaRPr sz="1800" smtClean="0">
              <a:solidFill>
                <a:schemeClr val="tx1"/>
              </a:solidFill>
            </a:endParaRPr>
          </a:p>
          <a:p>
            <a:pPr>
              <a:buNone/>
            </a:pPr>
            <a:endParaRPr lang="id-ID" sz="1600" dirty="0"/>
          </a:p>
        </p:txBody>
      </p:sp>
      <p:sp>
        <p:nvSpPr>
          <p:cNvPr id="4" name="Title 1"/>
          <p:cNvSpPr>
            <a:spLocks noGrp="1"/>
          </p:cNvSpPr>
          <p:nvPr>
            <p:ph type="title"/>
          </p:nvPr>
        </p:nvSpPr>
        <p:spPr>
          <a:xfrm>
            <a:off x="1600778" y="357166"/>
            <a:ext cx="4042792" cy="1143000"/>
          </a:xfrm>
        </p:spPr>
        <p:txBody>
          <a:bodyPr>
            <a:normAutofit/>
          </a:bodyPr>
          <a:lstStyle/>
          <a:p>
            <a:pPr algn="l"/>
            <a:r>
              <a:rPr lang="en-US" sz="3600" dirty="0" err="1" smtClean="0">
                <a:solidFill>
                  <a:schemeClr val="tx1"/>
                </a:solidFill>
              </a:rPr>
              <a:t>Membangun</a:t>
            </a:r>
            <a:r>
              <a:rPr lang="en-US" sz="3600" dirty="0" smtClean="0">
                <a:solidFill>
                  <a:schemeClr val="tx1"/>
                </a:solidFill>
              </a:rPr>
              <a:t> Robot</a:t>
            </a:r>
            <a:endParaRPr lang="bs-Latn-BA" sz="3600" dirty="0">
              <a:solidFill>
                <a:schemeClr val="tx1"/>
              </a:solidFill>
              <a:latin typeface="Segoe UI Light" pitchFamily="34" charset="0"/>
            </a:endParaRPr>
          </a:p>
        </p:txBody>
      </p:sp>
      <p:sp>
        <p:nvSpPr>
          <p:cNvPr id="5" name="Title 1"/>
          <p:cNvSpPr txBox="1">
            <a:spLocks/>
          </p:cNvSpPr>
          <p:nvPr/>
        </p:nvSpPr>
        <p:spPr>
          <a:xfrm>
            <a:off x="6072198" y="357166"/>
            <a:ext cx="2614032" cy="1143000"/>
          </a:xfrm>
          <a:prstGeom prst="rect">
            <a:avLst/>
          </a:prstGeom>
        </p:spPr>
        <p:txBody>
          <a:bodyPr vert="horz" lIns="91440" tIns="45720" rIns="91440" bIns="45720" rtlCol="0" anchor="ctr">
            <a:normAutofit/>
          </a:bodyPr>
          <a:lstStyle/>
          <a:p>
            <a:pPr lvl="0">
              <a:spcBef>
                <a:spcPct val="0"/>
              </a:spcBef>
              <a:defRPr/>
            </a:pPr>
            <a:r>
              <a:rPr lang="en-US" sz="1600" dirty="0" err="1" smtClean="0">
                <a:latin typeface="Segoe UI Light" pitchFamily="34" charset="0"/>
              </a:rPr>
              <a:t>Robotika</a:t>
            </a:r>
            <a:endParaRPr lang="bs-Latn-BA" sz="1600" dirty="0">
              <a:latin typeface="Segoe UI Light" pitchFamily="34" charset="0"/>
            </a:endParaRPr>
          </a:p>
        </p:txBody>
      </p:sp>
      <p:cxnSp>
        <p:nvCxnSpPr>
          <p:cNvPr id="6" name="Straight Connector 5"/>
          <p:cNvCxnSpPr/>
          <p:nvPr/>
        </p:nvCxnSpPr>
        <p:spPr>
          <a:xfrm rot="5400000">
            <a:off x="5285586" y="927876"/>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3357554" y="214290"/>
            <a:ext cx="2429832" cy="369332"/>
          </a:xfrm>
          <a:prstGeom prst="rect">
            <a:avLst/>
          </a:prstGeom>
        </p:spPr>
        <p:txBody>
          <a:bodyPr wrap="none">
            <a:spAutoFit/>
          </a:bodyPr>
          <a:lstStyle/>
          <a:p>
            <a:r>
              <a:rPr lang="en-US" b="1" dirty="0" smtClean="0"/>
              <a:t>Robot </a:t>
            </a:r>
            <a:r>
              <a:rPr lang="en-US" b="1" dirty="0" err="1" smtClean="0"/>
              <a:t>Hasil</a:t>
            </a:r>
            <a:r>
              <a:rPr lang="en-US" b="1" dirty="0" smtClean="0"/>
              <a:t> </a:t>
            </a:r>
            <a:r>
              <a:rPr lang="en-US" b="1" dirty="0" err="1" smtClean="0"/>
              <a:t>Tugas</a:t>
            </a:r>
            <a:r>
              <a:rPr lang="en-US" b="1" dirty="0" smtClean="0"/>
              <a:t> </a:t>
            </a:r>
            <a:r>
              <a:rPr lang="en-US" b="1" dirty="0" err="1" smtClean="0"/>
              <a:t>Akhir</a:t>
            </a:r>
            <a:endParaRPr lang="en-US" dirty="0"/>
          </a:p>
        </p:txBody>
      </p:sp>
      <p:pic>
        <p:nvPicPr>
          <p:cNvPr id="31746" name="Picture 2"/>
          <p:cNvPicPr>
            <a:picLocks noChangeAspect="1" noChangeArrowheads="1"/>
          </p:cNvPicPr>
          <p:nvPr/>
        </p:nvPicPr>
        <p:blipFill>
          <a:blip r:embed="rId2"/>
          <a:srcRect/>
          <a:stretch>
            <a:fillRect/>
          </a:stretch>
        </p:blipFill>
        <p:spPr bwMode="auto">
          <a:xfrm>
            <a:off x="357158" y="1000108"/>
            <a:ext cx="4133850" cy="3214710"/>
          </a:xfrm>
          <a:prstGeom prst="rect">
            <a:avLst/>
          </a:prstGeom>
          <a:noFill/>
          <a:ln w="9525">
            <a:noFill/>
            <a:miter lim="800000"/>
            <a:headEnd/>
            <a:tailEnd/>
          </a:ln>
        </p:spPr>
      </p:pic>
      <p:pic>
        <p:nvPicPr>
          <p:cNvPr id="31747" name="Picture 3"/>
          <p:cNvPicPr>
            <a:picLocks noChangeAspect="1" noChangeArrowheads="1"/>
          </p:cNvPicPr>
          <p:nvPr/>
        </p:nvPicPr>
        <p:blipFill>
          <a:blip r:embed="rId3"/>
          <a:srcRect/>
          <a:stretch>
            <a:fillRect/>
          </a:stretch>
        </p:blipFill>
        <p:spPr bwMode="auto">
          <a:xfrm>
            <a:off x="4572000" y="1000108"/>
            <a:ext cx="4168775" cy="3214710"/>
          </a:xfrm>
          <a:prstGeom prst="rect">
            <a:avLst/>
          </a:prstGeom>
          <a:noFill/>
          <a:ln w="9525">
            <a:noFill/>
            <a:miter lim="800000"/>
            <a:headEnd/>
            <a:tailEnd/>
          </a:ln>
        </p:spPr>
      </p:pic>
      <p:sp>
        <p:nvSpPr>
          <p:cNvPr id="11" name="Rectangle 10"/>
          <p:cNvSpPr/>
          <p:nvPr/>
        </p:nvSpPr>
        <p:spPr>
          <a:xfrm>
            <a:off x="3143240" y="4357694"/>
            <a:ext cx="2756396" cy="369332"/>
          </a:xfrm>
          <a:prstGeom prst="rect">
            <a:avLst/>
          </a:prstGeom>
        </p:spPr>
        <p:txBody>
          <a:bodyPr wrap="none">
            <a:spAutoFit/>
          </a:bodyPr>
          <a:lstStyle/>
          <a:p>
            <a:r>
              <a:rPr lang="en-US" dirty="0" err="1" smtClean="0"/>
              <a:t>Perangkat</a:t>
            </a:r>
            <a:r>
              <a:rPr lang="en-US" dirty="0" smtClean="0"/>
              <a:t> bantu tuna </a:t>
            </a:r>
            <a:r>
              <a:rPr lang="en-US" dirty="0" err="1" smtClean="0"/>
              <a:t>netra</a:t>
            </a:r>
            <a:endParaRPr lang="en-US" dirty="0"/>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3136891" y="345024"/>
            <a:ext cx="2792431" cy="369332"/>
          </a:xfrm>
          <a:prstGeom prst="rect">
            <a:avLst/>
          </a:prstGeom>
        </p:spPr>
        <p:txBody>
          <a:bodyPr wrap="none">
            <a:spAutoFit/>
          </a:bodyPr>
          <a:lstStyle/>
          <a:p>
            <a:r>
              <a:rPr lang="en-US" b="1" dirty="0" smtClean="0"/>
              <a:t>Robot </a:t>
            </a:r>
            <a:r>
              <a:rPr lang="en-US" b="1" dirty="0" err="1" smtClean="0"/>
              <a:t>Kontes</a:t>
            </a:r>
            <a:r>
              <a:rPr lang="en-US" b="1" dirty="0" smtClean="0"/>
              <a:t> Robot </a:t>
            </a:r>
            <a:r>
              <a:rPr lang="en-US" b="1" dirty="0" err="1" smtClean="0"/>
              <a:t>Cerdas</a:t>
            </a:r>
            <a:endParaRPr lang="en-US" dirty="0"/>
          </a:p>
        </p:txBody>
      </p:sp>
      <p:pic>
        <p:nvPicPr>
          <p:cNvPr id="32770" name="Picture 2"/>
          <p:cNvPicPr>
            <a:picLocks noChangeAspect="1" noChangeArrowheads="1"/>
          </p:cNvPicPr>
          <p:nvPr/>
        </p:nvPicPr>
        <p:blipFill>
          <a:blip r:embed="rId2"/>
          <a:srcRect/>
          <a:stretch>
            <a:fillRect/>
          </a:stretch>
        </p:blipFill>
        <p:spPr bwMode="auto">
          <a:xfrm>
            <a:off x="564024" y="928670"/>
            <a:ext cx="8079942" cy="421484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Title 1"/>
          <p:cNvSpPr txBox="1">
            <a:spLocks/>
          </p:cNvSpPr>
          <p:nvPr/>
        </p:nvSpPr>
        <p:spPr>
          <a:xfrm>
            <a:off x="5357818" y="5072074"/>
            <a:ext cx="3071834" cy="1357322"/>
          </a:xfrm>
          <a:prstGeom prst="rect">
            <a:avLst/>
          </a:prstGeom>
        </p:spPr>
        <p:txBody>
          <a:bodyPr vert="horz" lIns="91440" tIns="45720" rIns="91440" bIns="45720" rtlCol="0" anchor="ctr">
            <a:norm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b="1" i="0" u="none" strike="noStrike" kern="1200" cap="none" spc="0" normalizeH="0" baseline="0" noProof="0" dirty="0" smtClean="0">
                <a:ln>
                  <a:noFill/>
                </a:ln>
                <a:solidFill>
                  <a:srgbClr val="0070C0"/>
                </a:solidFill>
                <a:effectLst/>
                <a:uLnTx/>
                <a:uFillTx/>
                <a:latin typeface="Arial" pitchFamily="34" charset="0"/>
                <a:ea typeface="+mj-ea"/>
                <a:cs typeface="Arial" pitchFamily="34" charset="0"/>
              </a:rPr>
              <a:t>Arif Wibisono</a:t>
            </a:r>
          </a:p>
          <a:p>
            <a:pPr marL="0" marR="0" lvl="0" indent="0" algn="just" defTabSz="914400" rtl="0" eaLnBrk="1" fontAlgn="auto" latinLnBrk="0" hangingPunct="1">
              <a:lnSpc>
                <a:spcPct val="100000"/>
              </a:lnSpc>
              <a:spcBef>
                <a:spcPct val="0"/>
              </a:spcBef>
              <a:spcAft>
                <a:spcPts val="0"/>
              </a:spcAft>
              <a:buClrTx/>
              <a:buSzTx/>
              <a:buFontTx/>
              <a:buNone/>
              <a:tabLst/>
              <a:defRPr/>
            </a:pPr>
            <a:r>
              <a:rPr lang="id-ID" sz="1400" dirty="0" smtClean="0">
                <a:solidFill>
                  <a:srgbClr val="0070C0"/>
                </a:solidFill>
                <a:latin typeface="Arial" pitchFamily="34" charset="0"/>
                <a:ea typeface="+mj-ea"/>
                <a:cs typeface="Arial" pitchFamily="34" charset="0"/>
              </a:rPr>
              <a:t>arif@upgris.ac.id</a:t>
            </a: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sz="1600" b="1" i="0" u="none" strike="noStrike" kern="1200" cap="none" spc="0" normalizeH="0" baseline="0" noProof="0" dirty="0" smtClean="0">
                <a:ln>
                  <a:noFill/>
                </a:ln>
                <a:effectLst/>
                <a:uLnTx/>
                <a:uFillTx/>
                <a:latin typeface="Arial" pitchFamily="34" charset="0"/>
                <a:ea typeface="Verdana" pitchFamily="34" charset="0"/>
                <a:cs typeface="Arial" pitchFamily="34" charset="0"/>
              </a:rPr>
              <a:t>0821.374.28.349</a:t>
            </a:r>
            <a:endParaRPr kumimoji="0" lang="bs-Latn-BA" sz="1600" b="1" i="0" u="none" strike="noStrike" kern="1200" cap="none" spc="0" normalizeH="0" baseline="0" noProof="0" dirty="0">
              <a:ln>
                <a:noFill/>
              </a:ln>
              <a:effectLst/>
              <a:uLnTx/>
              <a:uFillTx/>
              <a:latin typeface="Arial" pitchFamily="34" charset="0"/>
              <a:ea typeface="Verdana" pitchFamily="34" charset="0"/>
              <a:cs typeface="Arial" pitchFamily="34" charset="0"/>
            </a:endParaRPr>
          </a:p>
        </p:txBody>
      </p:sp>
      <p:pic>
        <p:nvPicPr>
          <p:cNvPr id="18" name="Picture 17" descr="foto.png"/>
          <p:cNvPicPr>
            <a:picLocks noChangeAspect="1"/>
          </p:cNvPicPr>
          <p:nvPr/>
        </p:nvPicPr>
        <p:blipFill>
          <a:blip r:embed="rId3">
            <a:grayscl/>
          </a:blip>
          <a:stretch>
            <a:fillRect/>
          </a:stretch>
        </p:blipFill>
        <p:spPr>
          <a:xfrm>
            <a:off x="7058195" y="4995857"/>
            <a:ext cx="1371457" cy="1433539"/>
          </a:xfrm>
          <a:prstGeom prst="rect">
            <a:avLst/>
          </a:prstGeom>
        </p:spPr>
      </p:pic>
      <p:cxnSp>
        <p:nvCxnSpPr>
          <p:cNvPr id="22" name="Straight Connector 21"/>
          <p:cNvCxnSpPr/>
          <p:nvPr/>
        </p:nvCxnSpPr>
        <p:spPr>
          <a:xfrm rot="5400000">
            <a:off x="3428198" y="1357298"/>
            <a:ext cx="10001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23" name="Title 1"/>
          <p:cNvSpPr txBox="1">
            <a:spLocks/>
          </p:cNvSpPr>
          <p:nvPr/>
        </p:nvSpPr>
        <p:spPr>
          <a:xfrm>
            <a:off x="4172546" y="928678"/>
            <a:ext cx="261403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err="1" smtClean="0">
                <a:latin typeface="Segoe UI Light" pitchFamily="34" charset="0"/>
                <a:ea typeface="+mj-ea"/>
                <a:cs typeface="+mj-cs"/>
              </a:rPr>
              <a:t>Robotika</a:t>
            </a:r>
            <a:endParaRPr lang="id-ID" sz="1600" dirty="0" smtClean="0">
              <a:latin typeface="Segoe UI Light" pitchFamily="34" charset="0"/>
              <a:ea typeface="+mj-ea"/>
              <a:cs typeface="+mj-cs"/>
            </a:endParaRPr>
          </a:p>
        </p:txBody>
      </p:sp>
      <p:sp>
        <p:nvSpPr>
          <p:cNvPr id="20" name="Title 1"/>
          <p:cNvSpPr>
            <a:spLocks noGrp="1"/>
          </p:cNvSpPr>
          <p:nvPr>
            <p:ph type="title"/>
          </p:nvPr>
        </p:nvSpPr>
        <p:spPr>
          <a:xfrm>
            <a:off x="529208" y="928670"/>
            <a:ext cx="3971354" cy="1143000"/>
          </a:xfrm>
        </p:spPr>
        <p:txBody>
          <a:bodyPr>
            <a:normAutofit/>
          </a:bodyPr>
          <a:lstStyle/>
          <a:p>
            <a:pPr algn="l"/>
            <a:r>
              <a:rPr lang="id-ID" sz="3600" dirty="0" smtClean="0">
                <a:solidFill>
                  <a:schemeClr val="tx1"/>
                </a:solidFill>
              </a:rPr>
              <a:t>Akhirul kalam</a:t>
            </a:r>
            <a:endParaRPr lang="bs-Latn-BA" sz="3600" dirty="0">
              <a:solidFill>
                <a:schemeClr val="tx1"/>
              </a:solidFill>
              <a:latin typeface="Segoe UI Light" pitchFamily="34" charset="0"/>
            </a:endParaRPr>
          </a:p>
        </p:txBody>
      </p:sp>
      <p:sp>
        <p:nvSpPr>
          <p:cNvPr id="24" name="Content Placeholder 2"/>
          <p:cNvSpPr>
            <a:spLocks noGrp="1"/>
          </p:cNvSpPr>
          <p:nvPr>
            <p:ph idx="1"/>
          </p:nvPr>
        </p:nvSpPr>
        <p:spPr>
          <a:xfrm>
            <a:off x="457200" y="2143117"/>
            <a:ext cx="8229600" cy="2571768"/>
          </a:xfrm>
        </p:spPr>
        <p:txBody>
          <a:bodyPr>
            <a:normAutofit/>
          </a:bodyPr>
          <a:lstStyle/>
          <a:p>
            <a:pPr>
              <a:buNone/>
            </a:pPr>
            <a:r>
              <a:rPr lang="id-ID" sz="3200" dirty="0">
                <a:solidFill>
                  <a:schemeClr val="tx1"/>
                </a:solidFill>
              </a:rPr>
              <a:t>	</a:t>
            </a:r>
            <a:r>
              <a:rPr lang="id-ID" sz="3200" dirty="0" smtClean="0">
                <a:solidFill>
                  <a:schemeClr val="tx1"/>
                </a:solidFill>
              </a:rPr>
              <a:t>“Sekian dan Terima Kasih”</a:t>
            </a:r>
          </a:p>
          <a:p>
            <a:pPr>
              <a:buNone/>
            </a:pPr>
            <a:r>
              <a:rPr lang="id-ID" sz="3200" dirty="0">
                <a:solidFill>
                  <a:schemeClr val="tx1"/>
                </a:solidFill>
              </a:rPr>
              <a:t>	</a:t>
            </a:r>
            <a:r>
              <a:rPr lang="id-ID" sz="1600" dirty="0" smtClean="0">
                <a:solidFill>
                  <a:schemeClr val="tx1"/>
                </a:solidFill>
              </a:rPr>
              <a:t>	</a:t>
            </a:r>
          </a:p>
          <a:p>
            <a:pPr>
              <a:buNone/>
            </a:pPr>
            <a:r>
              <a:rPr lang="id-ID" sz="1600" dirty="0" smtClean="0">
                <a:solidFill>
                  <a:schemeClr val="tx1"/>
                </a:solidFill>
              </a:rPr>
              <a:t>	</a:t>
            </a:r>
          </a:p>
          <a:p>
            <a:pPr>
              <a:buNone/>
            </a:pPr>
            <a:endParaRPr lang="id-ID" sz="1600" dirty="0" smtClean="0">
              <a:solidFill>
                <a:schemeClr val="tx1"/>
              </a:solidFill>
            </a:endParaRPr>
          </a:p>
          <a:p>
            <a:pPr>
              <a:buNone/>
            </a:pPr>
            <a:endParaRPr lang="id-ID" sz="1600" dirty="0" smtClean="0">
              <a:solidFill>
                <a:schemeClr val="tx1"/>
              </a:solidFill>
            </a:endParaRPr>
          </a:p>
          <a:p>
            <a:pPr>
              <a:buNone/>
            </a:pPr>
            <a:endParaRPr lang="id-ID" sz="1600" dirty="0"/>
          </a:p>
        </p:txBody>
      </p:sp>
    </p:spTree>
    <p:extLst>
      <p:ext uri="{BB962C8B-B14F-4D97-AF65-F5344CB8AC3E}">
        <p14:creationId xmlns:p14="http://schemas.microsoft.com/office/powerpoint/2010/main" xmlns="" val="1402225186"/>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Presentasi BPTIK 8">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Presentasi BPTIK 8</Template>
  <TotalTime>426</TotalTime>
  <Words>689</Words>
  <Application>Microsoft Office PowerPoint</Application>
  <PresentationFormat>On-screen Show (4:3)</PresentationFormat>
  <Paragraphs>93</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Presentasi BPTIK 8</vt:lpstr>
      <vt:lpstr>Pengantar</vt:lpstr>
      <vt:lpstr>Pengertian</vt:lpstr>
      <vt:lpstr>Slide 3</vt:lpstr>
      <vt:lpstr>Slide 4</vt:lpstr>
      <vt:lpstr>Slide 5</vt:lpstr>
      <vt:lpstr>Slide 6</vt:lpstr>
      <vt:lpstr>Slide 7</vt:lpstr>
      <vt:lpstr>Robot teknologi rendah</vt:lpstr>
      <vt:lpstr>Slide 9</vt:lpstr>
      <vt:lpstr>Robot teknologi menengah</vt:lpstr>
      <vt:lpstr>Slide 11</vt:lpstr>
      <vt:lpstr>Robot teknologi tinggi</vt:lpstr>
      <vt:lpstr>Slide 13</vt:lpstr>
      <vt:lpstr>Membangun Robot</vt:lpstr>
      <vt:lpstr>Slide 15</vt:lpstr>
      <vt:lpstr>Slide 16</vt:lpstr>
      <vt:lpstr>Akhirul kalam</vt:lpstr>
    </vt:vector>
  </TitlesOfParts>
  <Company>IKIP PGRI SEMARANG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dc:title>
  <dc:creator>LAB MATEMATIKA</dc:creator>
  <cp:lastModifiedBy>DELL</cp:lastModifiedBy>
  <cp:revision>89</cp:revision>
  <dcterms:created xsi:type="dcterms:W3CDTF">2014-01-10T06:39:17Z</dcterms:created>
  <dcterms:modified xsi:type="dcterms:W3CDTF">2016-09-17T03:17:04Z</dcterms:modified>
</cp:coreProperties>
</file>