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8" r:id="rId3"/>
    <p:sldId id="360" r:id="rId4"/>
    <p:sldId id="356" r:id="rId5"/>
    <p:sldId id="257" r:id="rId6"/>
    <p:sldId id="258" r:id="rId7"/>
    <p:sldId id="319" r:id="rId8"/>
    <p:sldId id="317" r:id="rId9"/>
    <p:sldId id="318" r:id="rId10"/>
    <p:sldId id="312" r:id="rId11"/>
    <p:sldId id="357" r:id="rId12"/>
    <p:sldId id="359" r:id="rId13"/>
    <p:sldId id="320" r:id="rId14"/>
    <p:sldId id="321" r:id="rId15"/>
    <p:sldId id="322" r:id="rId16"/>
    <p:sldId id="281" r:id="rId17"/>
    <p:sldId id="324" r:id="rId18"/>
    <p:sldId id="325" r:id="rId19"/>
    <p:sldId id="323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1" r:id="rId35"/>
    <p:sldId id="340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49" r:id="rId44"/>
    <p:sldId id="350" r:id="rId45"/>
    <p:sldId id="351" r:id="rId46"/>
    <p:sldId id="355" r:id="rId47"/>
    <p:sldId id="352" r:id="rId48"/>
    <p:sldId id="353" r:id="rId49"/>
    <p:sldId id="354" r:id="rId50"/>
    <p:sldId id="282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0066"/>
    <a:srgbClr val="FFFF66"/>
    <a:srgbClr val="FFFF99"/>
    <a:srgbClr val="CCFF99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132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86050" y="3071810"/>
            <a:ext cx="6303585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7030A0"/>
                </a:solidFill>
                <a:latin typeface="Humnst777 Cn BT" pitchFamily="34" charset="0"/>
              </a:rPr>
              <a:t>Gambar Teknik 1 – 05</a:t>
            </a:r>
          </a:p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KOP, LETTERING </a:t>
            </a:r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&amp; DIMENSI</a:t>
            </a:r>
            <a:endParaRPr lang="fr-FR" sz="3600" dirty="0">
              <a:solidFill>
                <a:srgbClr val="C00000"/>
              </a:solidFill>
              <a:latin typeface="Geometr415 Blk BT" pitchFamily="34" charset="0"/>
            </a:endParaRPr>
          </a:p>
          <a:p>
            <a:r>
              <a:rPr lang="id-ID" sz="2400" b="1" i="1" dirty="0" smtClean="0">
                <a:solidFill>
                  <a:srgbClr val="7030A0"/>
                </a:solidFill>
                <a:latin typeface="Humnst777 Cn BT" pitchFamily="34" charset="0"/>
              </a:rPr>
              <a:t>Oleh M. Agung Wahyudi, ST.MT.</a:t>
            </a:r>
            <a:endParaRPr lang="fr-FR" sz="2400" i="1" dirty="0">
              <a:solidFill>
                <a:srgbClr val="7030A0"/>
              </a:solidFill>
              <a:latin typeface="Humnst777 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071670" y="571480"/>
            <a:ext cx="506760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Geometr415 Blk BT" pitchFamily="34" charset="0"/>
              </a:rPr>
              <a:t>TUJUAN PEMBELAJARAN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49" name="Text Box 31"/>
          <p:cNvSpPr txBox="1">
            <a:spLocks noChangeArrowheads="1"/>
          </p:cNvSpPr>
          <p:nvPr/>
        </p:nvSpPr>
        <p:spPr bwMode="auto">
          <a:xfrm>
            <a:off x="500034" y="1500174"/>
            <a:ext cx="808040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  <a:t>1. Mahasiswa mengetahui dan bisa membuat garis tepi &amp; kop gambar</a:t>
            </a:r>
            <a:endParaRPr lang="id-ID" sz="2800" b="1" dirty="0">
              <a:solidFill>
                <a:srgbClr val="7030A0"/>
              </a:solidFill>
              <a:latin typeface="Humnst777 Cn BT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3" name="Text Box 31"/>
          <p:cNvSpPr txBox="1">
            <a:spLocks noChangeArrowheads="1"/>
          </p:cNvSpPr>
          <p:nvPr/>
        </p:nvSpPr>
        <p:spPr bwMode="auto">
          <a:xfrm>
            <a:off x="563564" y="4292750"/>
            <a:ext cx="808040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  <a:t>3. Mahasiswa mengetahui cara memberi dimensi yang benar pada gambar dan bisa membuatnya.</a:t>
            </a:r>
            <a:endParaRPr lang="id-ID" sz="2800" b="1" dirty="0">
              <a:solidFill>
                <a:srgbClr val="7030A0"/>
              </a:solidFill>
              <a:latin typeface="Humnst777 Cn BT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500034" y="2677065"/>
            <a:ext cx="808040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  <a:t>2. Mahasiswa mengetahui cara membuat tulisan/lettering yang benar dan bisa menulis dengan jelas dan mudah dibaca.</a:t>
            </a:r>
            <a:b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</a:br>
            <a:endParaRPr lang="id-ID" sz="2800" b="1" dirty="0">
              <a:solidFill>
                <a:srgbClr val="7030A0"/>
              </a:solidFill>
              <a:latin typeface="Humnst777 Cn BT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49" grpId="0"/>
      <p:bldP spid="5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928662" y="2996983"/>
            <a:ext cx="76828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GARIS TEPI DAN KOP GAMBAR</a:t>
            </a:r>
            <a:endParaRPr lang="fr-FR" sz="24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12766" y="328138"/>
            <a:ext cx="47243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GARIS TEPI GAMBAR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49" name="Text Box 31"/>
          <p:cNvSpPr txBox="1">
            <a:spLocks noChangeArrowheads="1"/>
          </p:cNvSpPr>
          <p:nvPr/>
        </p:nvSpPr>
        <p:spPr bwMode="auto">
          <a:xfrm>
            <a:off x="563564" y="1500174"/>
            <a:ext cx="808040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  <a:t>Garis tepi adalah garis di sepanjang 4 sisi kertas gambar yang merupakan batas daerah gambar dan tidak boleh dilewati garis-garis gambar.</a:t>
            </a:r>
            <a:b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</a:br>
            <a:endParaRPr lang="id-ID" sz="2800" b="1" dirty="0">
              <a:solidFill>
                <a:srgbClr val="7030A0"/>
              </a:solidFill>
              <a:latin typeface="Humnst777 Cn BT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3" name="Text Box 31"/>
          <p:cNvSpPr txBox="1">
            <a:spLocks noChangeArrowheads="1"/>
          </p:cNvSpPr>
          <p:nvPr/>
        </p:nvSpPr>
        <p:spPr bwMode="auto">
          <a:xfrm>
            <a:off x="563564" y="3177131"/>
            <a:ext cx="808040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  <a:t>Tiap tiap kertas gambar memilki batas garis tepi yang berbeda-beda, tergantung pada ukuran kertas gambarnya.</a:t>
            </a:r>
            <a:br>
              <a:rPr lang="id-ID" sz="2800" b="1" dirty="0" smtClean="0">
                <a:solidFill>
                  <a:srgbClr val="7030A0"/>
                </a:solidFill>
                <a:latin typeface="Humnst777 Cn BT" pitchFamily="34" charset="0"/>
                <a:ea typeface="Verdana" pitchFamily="34" charset="0"/>
                <a:cs typeface="Verdana" pitchFamily="34" charset="0"/>
              </a:rPr>
            </a:br>
            <a:endParaRPr lang="id-ID" sz="2800" b="1" dirty="0">
              <a:solidFill>
                <a:srgbClr val="7030A0"/>
              </a:solidFill>
              <a:latin typeface="Humnst777 Cn BT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49" grpId="0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428860" y="285728"/>
            <a:ext cx="47291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GARIS TEPI GAMBAR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3044825" y="3106738"/>
            <a:ext cx="995363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16" name="Group 43"/>
          <p:cNvGrpSpPr>
            <a:grpSpLocks/>
          </p:cNvGrpSpPr>
          <p:nvPr/>
        </p:nvGrpSpPr>
        <p:grpSpPr bwMode="auto">
          <a:xfrm>
            <a:off x="1235075" y="1665288"/>
            <a:ext cx="2882900" cy="1917700"/>
            <a:chOff x="886" y="1121"/>
            <a:chExt cx="1816" cy="1208"/>
          </a:xfrm>
        </p:grpSpPr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1000" y="1176"/>
              <a:ext cx="1654" cy="110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886" y="1121"/>
              <a:ext cx="1816" cy="120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2014538" y="6208713"/>
            <a:ext cx="458787" cy="279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20" name="Group 44"/>
          <p:cNvGrpSpPr>
            <a:grpSpLocks/>
          </p:cNvGrpSpPr>
          <p:nvPr/>
        </p:nvGrpSpPr>
        <p:grpSpPr bwMode="auto">
          <a:xfrm>
            <a:off x="1236663" y="4637088"/>
            <a:ext cx="1308100" cy="1928812"/>
            <a:chOff x="3759" y="1064"/>
            <a:chExt cx="824" cy="1215"/>
          </a:xfrm>
        </p:grpSpPr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3856" y="1117"/>
              <a:ext cx="683" cy="11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2" name="Rectangle 9"/>
            <p:cNvSpPr>
              <a:spLocks noChangeArrowheads="1"/>
            </p:cNvSpPr>
            <p:nvPr/>
          </p:nvSpPr>
          <p:spPr bwMode="auto">
            <a:xfrm>
              <a:off x="3759" y="1064"/>
              <a:ext cx="824" cy="1215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939925" y="2357438"/>
            <a:ext cx="16209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1600" i="1" dirty="0" smtClean="0">
                <a:latin typeface="Arial" charset="0"/>
                <a:cs typeface="Arial" charset="0"/>
              </a:rPr>
              <a:t>Bidang Gambar</a:t>
            </a:r>
            <a:endParaRPr lang="en-US" sz="1600" i="1" dirty="0">
              <a:latin typeface="Arial" charset="0"/>
              <a:cs typeface="Arial" charset="0"/>
            </a:endParaRPr>
          </a:p>
        </p:txBody>
      </p:sp>
      <p:sp>
        <p:nvSpPr>
          <p:cNvPr id="24" name="Text Box 11"/>
          <p:cNvSpPr txBox="1">
            <a:spLocks noChangeArrowheads="1"/>
          </p:cNvSpPr>
          <p:nvPr/>
        </p:nvSpPr>
        <p:spPr bwMode="auto">
          <a:xfrm>
            <a:off x="1474788" y="5353050"/>
            <a:ext cx="8803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1600" i="1" dirty="0" smtClean="0">
                <a:latin typeface="Arial" charset="0"/>
                <a:cs typeface="Arial" charset="0"/>
              </a:rPr>
              <a:t>Bidang</a:t>
            </a:r>
            <a:endParaRPr lang="en-US" sz="1600" i="1" dirty="0">
              <a:latin typeface="Arial" charset="0"/>
              <a:cs typeface="Arial" charset="0"/>
            </a:endParaRPr>
          </a:p>
          <a:p>
            <a:pPr algn="ctr"/>
            <a:r>
              <a:rPr lang="id-ID" sz="1600" i="1" dirty="0" smtClean="0">
                <a:latin typeface="Arial" charset="0"/>
                <a:cs typeface="Arial" charset="0"/>
              </a:rPr>
              <a:t>gambar</a:t>
            </a:r>
            <a:endParaRPr lang="en-US" sz="1600" i="1" dirty="0">
              <a:latin typeface="Arial" charset="0"/>
              <a:cs typeface="Arial" charset="0"/>
            </a:endParaRP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3136900" y="3830638"/>
            <a:ext cx="16369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i="1" dirty="0" smtClean="0">
                <a:latin typeface="Arial" charset="0"/>
                <a:cs typeface="Arial" charset="0"/>
              </a:rPr>
              <a:t>Kop Gambar</a:t>
            </a:r>
            <a:endParaRPr lang="en-US" sz="2000" i="1" dirty="0">
              <a:latin typeface="Arial" charset="0"/>
              <a:cs typeface="Arial" charset="0"/>
            </a:endParaRPr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3297238" y="3297238"/>
            <a:ext cx="284162" cy="576262"/>
          </a:xfrm>
          <a:custGeom>
            <a:avLst/>
            <a:gdLst/>
            <a:ahLst/>
            <a:cxnLst>
              <a:cxn ang="0">
                <a:pos x="179" y="411"/>
              </a:cxn>
              <a:cxn ang="0">
                <a:pos x="0" y="0"/>
              </a:cxn>
            </a:cxnLst>
            <a:rect l="0" t="0" r="r" b="b"/>
            <a:pathLst>
              <a:path w="179" h="411">
                <a:moveTo>
                  <a:pt x="179" y="411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none" w="med" len="med"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7" name="Group 45"/>
          <p:cNvGrpSpPr>
            <a:grpSpLocks/>
          </p:cNvGrpSpPr>
          <p:nvPr/>
        </p:nvGrpSpPr>
        <p:grpSpPr bwMode="auto">
          <a:xfrm>
            <a:off x="842963" y="4910138"/>
            <a:ext cx="854075" cy="396875"/>
            <a:chOff x="3511" y="1140"/>
            <a:chExt cx="538" cy="250"/>
          </a:xfrm>
        </p:grpSpPr>
        <p:sp>
          <p:nvSpPr>
            <p:cNvPr id="28" name="Line 14"/>
            <p:cNvSpPr>
              <a:spLocks noChangeShapeType="1"/>
            </p:cNvSpPr>
            <p:nvPr/>
          </p:nvSpPr>
          <p:spPr bwMode="auto">
            <a:xfrm>
              <a:off x="3545" y="1373"/>
              <a:ext cx="208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15"/>
            <p:cNvSpPr>
              <a:spLocks noChangeShapeType="1"/>
            </p:cNvSpPr>
            <p:nvPr/>
          </p:nvSpPr>
          <p:spPr bwMode="auto">
            <a:xfrm flipH="1">
              <a:off x="3857" y="1373"/>
              <a:ext cx="192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Text Box 18"/>
            <p:cNvSpPr txBox="1">
              <a:spLocks noChangeArrowheads="1"/>
            </p:cNvSpPr>
            <p:nvPr/>
          </p:nvSpPr>
          <p:spPr bwMode="auto">
            <a:xfrm>
              <a:off x="3511" y="1140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Arial" charset="0"/>
                  <a:cs typeface="Arial" charset="0"/>
                </a:rPr>
                <a:t>d</a:t>
              </a:r>
            </a:p>
          </p:txBody>
        </p:sp>
      </p:grpSp>
      <p:grpSp>
        <p:nvGrpSpPr>
          <p:cNvPr id="31" name="Group 47"/>
          <p:cNvGrpSpPr>
            <a:grpSpLocks/>
          </p:cNvGrpSpPr>
          <p:nvPr/>
        </p:nvGrpSpPr>
        <p:grpSpPr bwMode="auto">
          <a:xfrm>
            <a:off x="908050" y="2143125"/>
            <a:ext cx="812800" cy="396875"/>
            <a:chOff x="680" y="1422"/>
            <a:chExt cx="512" cy="250"/>
          </a:xfrm>
        </p:grpSpPr>
        <p:sp>
          <p:nvSpPr>
            <p:cNvPr id="32" name="Line 12"/>
            <p:cNvSpPr>
              <a:spLocks noChangeShapeType="1"/>
            </p:cNvSpPr>
            <p:nvPr/>
          </p:nvSpPr>
          <p:spPr bwMode="auto">
            <a:xfrm>
              <a:off x="680" y="1655"/>
              <a:ext cx="208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3" name="Line 13"/>
            <p:cNvSpPr>
              <a:spLocks noChangeShapeType="1"/>
            </p:cNvSpPr>
            <p:nvPr/>
          </p:nvSpPr>
          <p:spPr bwMode="auto">
            <a:xfrm flipH="1">
              <a:off x="1000" y="1655"/>
              <a:ext cx="192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Text Box 19"/>
            <p:cNvSpPr txBox="1">
              <a:spLocks noChangeArrowheads="1"/>
            </p:cNvSpPr>
            <p:nvPr/>
          </p:nvSpPr>
          <p:spPr bwMode="auto">
            <a:xfrm>
              <a:off x="694" y="1422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Arial" charset="0"/>
                  <a:cs typeface="Arial" charset="0"/>
                </a:rPr>
                <a:t>d</a:t>
              </a:r>
            </a:p>
          </p:txBody>
        </p:sp>
      </p:grpSp>
      <p:grpSp>
        <p:nvGrpSpPr>
          <p:cNvPr id="35" name="Group 46"/>
          <p:cNvGrpSpPr>
            <a:grpSpLocks/>
          </p:cNvGrpSpPr>
          <p:nvPr/>
        </p:nvGrpSpPr>
        <p:grpSpPr bwMode="auto">
          <a:xfrm>
            <a:off x="1446213" y="3135313"/>
            <a:ext cx="396875" cy="841375"/>
            <a:chOff x="1019" y="2047"/>
            <a:chExt cx="250" cy="530"/>
          </a:xfrm>
        </p:grpSpPr>
        <p:sp>
          <p:nvSpPr>
            <p:cNvPr id="36" name="Line 20"/>
            <p:cNvSpPr>
              <a:spLocks noChangeShapeType="1"/>
            </p:cNvSpPr>
            <p:nvPr/>
          </p:nvSpPr>
          <p:spPr bwMode="auto">
            <a:xfrm>
              <a:off x="1214" y="2047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21"/>
            <p:cNvSpPr>
              <a:spLocks noChangeShapeType="1"/>
            </p:cNvSpPr>
            <p:nvPr/>
          </p:nvSpPr>
          <p:spPr bwMode="auto">
            <a:xfrm flipV="1">
              <a:off x="1214" y="2327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Text Box 26"/>
            <p:cNvSpPr txBox="1">
              <a:spLocks noChangeArrowheads="1"/>
            </p:cNvSpPr>
            <p:nvPr/>
          </p:nvSpPr>
          <p:spPr bwMode="auto">
            <a:xfrm rot="-5400000">
              <a:off x="1046" y="2354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Arial" charset="0"/>
                  <a:cs typeface="Arial" charset="0"/>
                </a:rPr>
                <a:t>c</a:t>
              </a:r>
            </a:p>
          </p:txBody>
        </p:sp>
      </p:grpSp>
      <p:grpSp>
        <p:nvGrpSpPr>
          <p:cNvPr id="39" name="Group 48"/>
          <p:cNvGrpSpPr>
            <a:grpSpLocks/>
          </p:cNvGrpSpPr>
          <p:nvPr/>
        </p:nvGrpSpPr>
        <p:grpSpPr bwMode="auto">
          <a:xfrm>
            <a:off x="3165475" y="1284288"/>
            <a:ext cx="396875" cy="835025"/>
            <a:chOff x="2102" y="881"/>
            <a:chExt cx="250" cy="526"/>
          </a:xfrm>
        </p:grpSpPr>
        <p:sp>
          <p:nvSpPr>
            <p:cNvPr id="40" name="Line 22"/>
            <p:cNvSpPr>
              <a:spLocks noChangeShapeType="1"/>
            </p:cNvSpPr>
            <p:nvPr/>
          </p:nvSpPr>
          <p:spPr bwMode="auto">
            <a:xfrm>
              <a:off x="2325" y="887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1" name="Line 23"/>
            <p:cNvSpPr>
              <a:spLocks noChangeShapeType="1"/>
            </p:cNvSpPr>
            <p:nvPr/>
          </p:nvSpPr>
          <p:spPr bwMode="auto">
            <a:xfrm flipV="1">
              <a:off x="2325" y="1175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2" name="Text Box 27"/>
            <p:cNvSpPr txBox="1">
              <a:spLocks noChangeArrowheads="1"/>
            </p:cNvSpPr>
            <p:nvPr/>
          </p:nvSpPr>
          <p:spPr bwMode="auto">
            <a:xfrm rot="-5400000">
              <a:off x="2129" y="854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Arial" charset="0"/>
                  <a:cs typeface="Arial" charset="0"/>
                </a:rPr>
                <a:t>c</a:t>
              </a:r>
            </a:p>
          </p:txBody>
        </p:sp>
      </p:grpSp>
      <p:grpSp>
        <p:nvGrpSpPr>
          <p:cNvPr id="43" name="Group 50"/>
          <p:cNvGrpSpPr>
            <a:grpSpLocks/>
          </p:cNvGrpSpPr>
          <p:nvPr/>
        </p:nvGrpSpPr>
        <p:grpSpPr bwMode="auto">
          <a:xfrm>
            <a:off x="3676650" y="2200275"/>
            <a:ext cx="841375" cy="396875"/>
            <a:chOff x="2424" y="1458"/>
            <a:chExt cx="530" cy="250"/>
          </a:xfrm>
        </p:grpSpPr>
        <p:sp>
          <p:nvSpPr>
            <p:cNvPr id="44" name="Line 24"/>
            <p:cNvSpPr>
              <a:spLocks noChangeShapeType="1"/>
            </p:cNvSpPr>
            <p:nvPr/>
          </p:nvSpPr>
          <p:spPr bwMode="auto">
            <a:xfrm rot="-5400000">
              <a:off x="2540" y="1549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25"/>
            <p:cNvSpPr>
              <a:spLocks noChangeShapeType="1"/>
            </p:cNvSpPr>
            <p:nvPr/>
          </p:nvSpPr>
          <p:spPr bwMode="auto">
            <a:xfrm rot="16200000" flipV="1">
              <a:off x="2822" y="1547"/>
              <a:ext cx="0" cy="2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Text Box 28"/>
            <p:cNvSpPr txBox="1">
              <a:spLocks noChangeArrowheads="1"/>
            </p:cNvSpPr>
            <p:nvPr/>
          </p:nvSpPr>
          <p:spPr bwMode="auto">
            <a:xfrm>
              <a:off x="2758" y="1458"/>
              <a:ext cx="19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latin typeface="Arial" charset="0"/>
                  <a:cs typeface="Arial" charset="0"/>
                </a:rPr>
                <a:t>c</a:t>
              </a:r>
            </a:p>
          </p:txBody>
        </p:sp>
      </p:grpSp>
      <p:sp>
        <p:nvSpPr>
          <p:cNvPr id="47" name="Text Box 29"/>
          <p:cNvSpPr txBox="1">
            <a:spLocks noChangeArrowheads="1"/>
          </p:cNvSpPr>
          <p:nvPr/>
        </p:nvSpPr>
        <p:spPr bwMode="auto">
          <a:xfrm>
            <a:off x="1" y="2262188"/>
            <a:ext cx="10001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i="1" dirty="0" smtClean="0">
                <a:latin typeface="Arial" charset="0"/>
                <a:cs typeface="Arial" charset="0"/>
              </a:rPr>
              <a:t>Garis Tepi</a:t>
            </a:r>
            <a:endParaRPr lang="en-US" sz="2000" i="1" dirty="0">
              <a:latin typeface="Arial" charset="0"/>
              <a:cs typeface="Arial" charset="0"/>
            </a:endParaRPr>
          </a:p>
        </p:txBody>
      </p:sp>
      <p:sp>
        <p:nvSpPr>
          <p:cNvPr id="48" name="Line 30"/>
          <p:cNvSpPr>
            <a:spLocks noChangeShapeType="1"/>
          </p:cNvSpPr>
          <p:nvPr/>
        </p:nvSpPr>
        <p:spPr bwMode="auto">
          <a:xfrm>
            <a:off x="850900" y="2820988"/>
            <a:ext cx="558800" cy="473075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Text Box 31"/>
          <p:cNvSpPr txBox="1">
            <a:spLocks noChangeArrowheads="1"/>
          </p:cNvSpPr>
          <p:nvPr/>
        </p:nvSpPr>
        <p:spPr bwMode="auto">
          <a:xfrm>
            <a:off x="420688" y="1001713"/>
            <a:ext cx="2306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CC3300"/>
                </a:solidFill>
                <a:latin typeface="Arial" charset="0"/>
                <a:cs typeface="Arial" charset="0"/>
              </a:rPr>
              <a:t>1. Type X</a:t>
            </a:r>
            <a:r>
              <a:rPr lang="en-US" sz="2000">
                <a:latin typeface="Arial" charset="0"/>
                <a:cs typeface="Arial" charset="0"/>
              </a:rPr>
              <a:t> (A0~A4)</a:t>
            </a:r>
          </a:p>
        </p:txBody>
      </p:sp>
      <p:sp>
        <p:nvSpPr>
          <p:cNvPr id="50" name="Text Box 32"/>
          <p:cNvSpPr txBox="1">
            <a:spLocks noChangeArrowheads="1"/>
          </p:cNvSpPr>
          <p:nvPr/>
        </p:nvSpPr>
        <p:spPr bwMode="auto">
          <a:xfrm>
            <a:off x="347663" y="4137025"/>
            <a:ext cx="263950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CC3300"/>
                </a:solidFill>
                <a:latin typeface="Arial" charset="0"/>
                <a:cs typeface="Arial" charset="0"/>
              </a:rPr>
              <a:t>2. Type Y</a:t>
            </a:r>
            <a:r>
              <a:rPr lang="en-US" sz="2000" dirty="0">
                <a:latin typeface="Arial" charset="0"/>
                <a:cs typeface="Arial" charset="0"/>
              </a:rPr>
              <a:t> </a:t>
            </a:r>
            <a:r>
              <a:rPr lang="en-US" sz="2000" dirty="0" smtClean="0">
                <a:latin typeface="Arial" charset="0"/>
                <a:cs typeface="Arial" charset="0"/>
              </a:rPr>
              <a:t>(</a:t>
            </a:r>
            <a:r>
              <a:rPr lang="id-ID" sz="2000" dirty="0" smtClean="0">
                <a:latin typeface="Arial" charset="0"/>
                <a:cs typeface="Arial" charset="0"/>
              </a:rPr>
              <a:t>Hanya </a:t>
            </a:r>
            <a:r>
              <a:rPr lang="en-US" sz="2000" dirty="0" smtClean="0">
                <a:latin typeface="Arial" charset="0"/>
                <a:cs typeface="Arial" charset="0"/>
              </a:rPr>
              <a:t>A4)</a:t>
            </a:r>
            <a:endParaRPr lang="en-US" sz="2000" dirty="0">
              <a:latin typeface="Arial" charset="0"/>
              <a:cs typeface="Arial" charset="0"/>
            </a:endParaRPr>
          </a:p>
        </p:txBody>
      </p:sp>
      <p:sp>
        <p:nvSpPr>
          <p:cNvPr id="51" name="Text Box 37"/>
          <p:cNvSpPr txBox="1">
            <a:spLocks noChangeArrowheads="1"/>
          </p:cNvSpPr>
          <p:nvPr/>
        </p:nvSpPr>
        <p:spPr bwMode="auto">
          <a:xfrm>
            <a:off x="2776538" y="5646738"/>
            <a:ext cx="16369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i="1" dirty="0" smtClean="0">
                <a:latin typeface="Arial" charset="0"/>
                <a:cs typeface="Arial" charset="0"/>
              </a:rPr>
              <a:t>Kop Gambar</a:t>
            </a:r>
            <a:endParaRPr lang="en-US" sz="2000" i="1" dirty="0">
              <a:latin typeface="Arial" charset="0"/>
              <a:cs typeface="Arial" charset="0"/>
            </a:endParaRPr>
          </a:p>
        </p:txBody>
      </p:sp>
      <p:sp>
        <p:nvSpPr>
          <p:cNvPr id="52" name="Freeform 38"/>
          <p:cNvSpPr>
            <a:spLocks/>
          </p:cNvSpPr>
          <p:nvPr/>
        </p:nvSpPr>
        <p:spPr bwMode="auto">
          <a:xfrm rot="10800000" flipV="1">
            <a:off x="2293938" y="5972175"/>
            <a:ext cx="576262" cy="393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27" y="336"/>
              </a:cxn>
            </a:cxnLst>
            <a:rect l="0" t="0" r="r" b="b"/>
            <a:pathLst>
              <a:path w="427" h="336">
                <a:moveTo>
                  <a:pt x="0" y="0"/>
                </a:moveTo>
                <a:lnTo>
                  <a:pt x="427" y="336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 type="none" w="med" len="med"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53" name="Group 54"/>
          <p:cNvGrpSpPr>
            <a:grpSpLocks/>
          </p:cNvGrpSpPr>
          <p:nvPr/>
        </p:nvGrpSpPr>
        <p:grpSpPr bwMode="auto">
          <a:xfrm>
            <a:off x="5070475" y="1323975"/>
            <a:ext cx="3759200" cy="2497138"/>
            <a:chOff x="3194" y="762"/>
            <a:chExt cx="2368" cy="1573"/>
          </a:xfrm>
        </p:grpSpPr>
        <p:grpSp>
          <p:nvGrpSpPr>
            <p:cNvPr id="54" name="Group 49"/>
            <p:cNvGrpSpPr>
              <a:grpSpLocks/>
            </p:cNvGrpSpPr>
            <p:nvPr/>
          </p:nvGrpSpPr>
          <p:grpSpPr bwMode="auto">
            <a:xfrm>
              <a:off x="3194" y="762"/>
              <a:ext cx="2361" cy="304"/>
              <a:chOff x="1538" y="2586"/>
              <a:chExt cx="2649" cy="304"/>
            </a:xfrm>
          </p:grpSpPr>
          <p:sp>
            <p:nvSpPr>
              <p:cNvPr id="57" name="Rectangle 41"/>
              <p:cNvSpPr>
                <a:spLocks noChangeArrowheads="1"/>
              </p:cNvSpPr>
              <p:nvPr/>
            </p:nvSpPr>
            <p:spPr bwMode="auto">
              <a:xfrm>
                <a:off x="1547" y="2588"/>
                <a:ext cx="2631" cy="301"/>
              </a:xfrm>
              <a:prstGeom prst="rect">
                <a:avLst/>
              </a:prstGeom>
              <a:solidFill>
                <a:srgbClr val="CC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58" name="Line 34"/>
              <p:cNvSpPr>
                <a:spLocks noChangeShapeType="1"/>
              </p:cNvSpPr>
              <p:nvPr/>
            </p:nvSpPr>
            <p:spPr bwMode="auto">
              <a:xfrm>
                <a:off x="1562" y="2890"/>
                <a:ext cx="262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59" name="Line 40"/>
              <p:cNvSpPr>
                <a:spLocks noChangeShapeType="1"/>
              </p:cNvSpPr>
              <p:nvPr/>
            </p:nvSpPr>
            <p:spPr bwMode="auto">
              <a:xfrm>
                <a:off x="1538" y="2586"/>
                <a:ext cx="2649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</p:grpSp>
        <p:sp>
          <p:nvSpPr>
            <p:cNvPr id="55" name="Text Box 33"/>
            <p:cNvSpPr txBox="1">
              <a:spLocks noChangeArrowheads="1"/>
            </p:cNvSpPr>
            <p:nvPr/>
          </p:nvSpPr>
          <p:spPr bwMode="auto">
            <a:xfrm>
              <a:off x="3225" y="784"/>
              <a:ext cx="2210" cy="1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id-ID" sz="2000" b="1" dirty="0" smtClean="0">
                  <a:latin typeface="Arial" charset="0"/>
                  <a:cs typeface="Arial" charset="0"/>
                </a:rPr>
                <a:t>Kertas          </a:t>
              </a:r>
              <a:r>
                <a:rPr lang="en-US" sz="2000" b="1" dirty="0" smtClean="0">
                  <a:latin typeface="Arial" charset="0"/>
                  <a:cs typeface="Arial" charset="0"/>
                </a:rPr>
                <a:t>c </a:t>
              </a:r>
              <a:r>
                <a:rPr lang="en-US" sz="2000" dirty="0">
                  <a:latin typeface="Arial" charset="0"/>
                  <a:cs typeface="Arial" charset="0"/>
                </a:rPr>
                <a:t>(min)</a:t>
              </a:r>
              <a:r>
                <a:rPr lang="en-US" sz="2000" b="1" dirty="0">
                  <a:latin typeface="Arial" charset="0"/>
                  <a:cs typeface="Arial" charset="0"/>
                </a:rPr>
                <a:t>   d </a:t>
              </a:r>
              <a:r>
                <a:rPr lang="en-US" sz="2000" dirty="0">
                  <a:latin typeface="Arial" charset="0"/>
                  <a:cs typeface="Arial" charset="0"/>
                </a:rPr>
                <a:t>(min)</a:t>
              </a:r>
            </a:p>
            <a:p>
              <a:pPr>
                <a:lnSpc>
                  <a:spcPct val="110000"/>
                </a:lnSpc>
              </a:pPr>
              <a:endParaRPr lang="en-US" sz="2000" dirty="0">
                <a:latin typeface="Arial" charset="0"/>
                <a:cs typeface="Arial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sz="2000" dirty="0">
                  <a:latin typeface="Arial" charset="0"/>
                  <a:cs typeface="Arial" charset="0"/>
                </a:rPr>
                <a:t>  </a:t>
              </a:r>
              <a:r>
                <a:rPr lang="th-TH" sz="2000" dirty="0">
                  <a:latin typeface="Arial" charset="0"/>
                </a:rPr>
                <a:t>   </a:t>
              </a:r>
              <a:r>
                <a:rPr lang="en-US" sz="2000" dirty="0">
                  <a:latin typeface="Arial" charset="0"/>
                  <a:cs typeface="Arial" charset="0"/>
                </a:rPr>
                <a:t>A4 		10          25</a:t>
              </a:r>
            </a:p>
            <a:p>
              <a:pPr>
                <a:lnSpc>
                  <a:spcPct val="110000"/>
                </a:lnSpc>
              </a:pPr>
              <a:r>
                <a:rPr lang="en-US" sz="2000" dirty="0">
                  <a:latin typeface="Arial" charset="0"/>
                  <a:cs typeface="Arial" charset="0"/>
                </a:rPr>
                <a:t>  </a:t>
              </a:r>
              <a:r>
                <a:rPr lang="th-TH" sz="2000" dirty="0">
                  <a:latin typeface="Arial" charset="0"/>
                </a:rPr>
                <a:t>   </a:t>
              </a:r>
              <a:r>
                <a:rPr lang="en-US" sz="2000" dirty="0">
                  <a:latin typeface="Arial" charset="0"/>
                  <a:cs typeface="Arial" charset="0"/>
                </a:rPr>
                <a:t>A3 		10          25 </a:t>
              </a:r>
            </a:p>
            <a:p>
              <a:pPr>
                <a:lnSpc>
                  <a:spcPct val="110000"/>
                </a:lnSpc>
              </a:pPr>
              <a:r>
                <a:rPr lang="en-US" sz="2000" dirty="0">
                  <a:latin typeface="Arial" charset="0"/>
                  <a:cs typeface="Arial" charset="0"/>
                </a:rPr>
                <a:t> </a:t>
              </a:r>
              <a:r>
                <a:rPr lang="th-TH" sz="2000" dirty="0">
                  <a:latin typeface="Arial" charset="0"/>
                </a:rPr>
                <a:t>   </a:t>
              </a:r>
              <a:r>
                <a:rPr lang="en-US" sz="2000" dirty="0">
                  <a:latin typeface="Arial" charset="0"/>
                  <a:cs typeface="Arial" charset="0"/>
                </a:rPr>
                <a:t> A2 		10          25</a:t>
              </a:r>
            </a:p>
            <a:p>
              <a:pPr>
                <a:lnSpc>
                  <a:spcPct val="110000"/>
                </a:lnSpc>
              </a:pPr>
              <a:r>
                <a:rPr lang="en-US" sz="2000" dirty="0">
                  <a:latin typeface="Arial" charset="0"/>
                  <a:cs typeface="Arial" charset="0"/>
                </a:rPr>
                <a:t>  </a:t>
              </a:r>
              <a:r>
                <a:rPr lang="th-TH" sz="2000" dirty="0">
                  <a:latin typeface="Arial" charset="0"/>
                </a:rPr>
                <a:t>   </a:t>
              </a:r>
              <a:r>
                <a:rPr lang="en-US" sz="2000" dirty="0">
                  <a:latin typeface="Arial" charset="0"/>
                  <a:cs typeface="Arial" charset="0"/>
                </a:rPr>
                <a:t>A1 		20          25</a:t>
              </a:r>
            </a:p>
            <a:p>
              <a:pPr>
                <a:lnSpc>
                  <a:spcPct val="110000"/>
                </a:lnSpc>
              </a:pPr>
              <a:r>
                <a:rPr lang="en-US" sz="2000" dirty="0">
                  <a:latin typeface="Arial" charset="0"/>
                  <a:cs typeface="Arial" charset="0"/>
                </a:rPr>
                <a:t>  </a:t>
              </a:r>
              <a:r>
                <a:rPr lang="th-TH" sz="2000" dirty="0">
                  <a:latin typeface="Arial" charset="0"/>
                </a:rPr>
                <a:t>   </a:t>
              </a:r>
              <a:r>
                <a:rPr lang="en-US" sz="2000" dirty="0">
                  <a:latin typeface="Arial" charset="0"/>
                  <a:cs typeface="Arial" charset="0"/>
                </a:rPr>
                <a:t>A0 		20          25</a:t>
              </a:r>
            </a:p>
          </p:txBody>
        </p:sp>
        <p:sp>
          <p:nvSpPr>
            <p:cNvPr id="56" name="Line 39"/>
            <p:cNvSpPr>
              <a:spLocks noChangeShapeType="1"/>
            </p:cNvSpPr>
            <p:nvPr/>
          </p:nvSpPr>
          <p:spPr bwMode="auto">
            <a:xfrm>
              <a:off x="3218" y="2311"/>
              <a:ext cx="234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15" grpId="0" animBg="1"/>
      <p:bldP spid="19" grpId="0" animBg="1"/>
      <p:bldP spid="23" grpId="0"/>
      <p:bldP spid="24" grpId="0"/>
      <p:bldP spid="25" grpId="0"/>
      <p:bldP spid="25" grpId="1"/>
      <p:bldP spid="26" grpId="0" animBg="1"/>
      <p:bldP spid="26" grpId="1" animBg="1"/>
      <p:bldP spid="47" grpId="0"/>
      <p:bldP spid="47" grpId="1"/>
      <p:bldP spid="48" grpId="0" animBg="1"/>
      <p:bldP spid="48" grpId="1" animBg="1"/>
      <p:bldP spid="49" grpId="0"/>
      <p:bldP spid="50" grpId="0"/>
      <p:bldP spid="51" grpId="0"/>
      <p:bldP spid="51" grpId="1"/>
      <p:bldP spid="52" grpId="0" animBg="1"/>
      <p:bldP spid="5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00364" y="285728"/>
            <a:ext cx="31978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KOP GAMBAR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42910" y="1000108"/>
            <a:ext cx="785818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Kop Gambar/Kepala Gambar/Etiket merupakan bagian gambar yang penting karena memberikan informasi mengenai gambar secara umum.</a:t>
            </a:r>
          </a:p>
          <a:p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 marL="179388" indent="-179388"/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endParaRPr lang="fr-FR" sz="2400" b="1" dirty="0">
              <a:solidFill>
                <a:srgbClr val="7030A0"/>
              </a:solidFill>
              <a:latin typeface="Humnst777 Cn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2910" y="3214686"/>
            <a:ext cx="771530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Tidak ada ketentuan mengenai ukuran kop gambar. Makin besar ukuran kertas, makin besar ukuran kop dan huruf yang digunakan.</a:t>
            </a:r>
          </a:p>
          <a:p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 marL="179388" indent="-179388"/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endParaRPr lang="fr-FR" sz="2400" b="1" dirty="0">
              <a:solidFill>
                <a:srgbClr val="7030A0"/>
              </a:solidFill>
              <a:latin typeface="Humnst777 Cn BT" pitchFamily="34" charset="0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642910" y="2285992"/>
            <a:ext cx="792961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Kop gambar biasanya terletak di sebelah kanan atau bawah gambar. </a:t>
            </a:r>
          </a:p>
          <a:p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 marL="179388" indent="-179388"/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endParaRPr lang="fr-FR" sz="2400" b="1" dirty="0">
              <a:solidFill>
                <a:srgbClr val="7030A0"/>
              </a:solidFill>
              <a:latin typeface="Humnst777 Cn BT" pitchFamily="34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642910" y="4500570"/>
            <a:ext cx="785818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1938" indent="-2619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Etiket/kepala gambar untuk kertas A4,A3, dan A2:</a:t>
            </a:r>
          </a:p>
          <a:p>
            <a:pPr marL="363538" indent="-3635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1. Tinggi huruf terkecil 2.5mm dengan huruf yang mudah dibaca dan jelas</a:t>
            </a:r>
          </a:p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2. Lebar kolom 180mm (disesuaikan kebutuhan)</a:t>
            </a:r>
          </a:p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3. Tebal kolom 30mm (disesuaikan kebutuhan)</a:t>
            </a:r>
          </a:p>
          <a:p>
            <a:pPr marL="179388" indent="-179388"/>
            <a:endParaRPr lang="id-ID" sz="2400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endParaRPr lang="fr-FR" sz="2400" b="1" dirty="0">
              <a:solidFill>
                <a:srgbClr val="7030A0"/>
              </a:solidFill>
              <a:latin typeface="Humnst777 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06791" y="500042"/>
            <a:ext cx="63277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PENEMPATAN KOP GAMBAR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0100" y="1785926"/>
            <a:ext cx="2857520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43040" y="1785926"/>
            <a:ext cx="509590" cy="200026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00100" y="4357694"/>
            <a:ext cx="2857520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0100" y="6072206"/>
            <a:ext cx="2857520" cy="28575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29190" y="1785926"/>
            <a:ext cx="2857520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2130" y="3071810"/>
            <a:ext cx="509590" cy="71438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29190" y="4357694"/>
            <a:ext cx="2857520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143636" y="6072206"/>
            <a:ext cx="1643074" cy="28575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357422" y="428604"/>
            <a:ext cx="49210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HURUF KOP GAMBAR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714348" y="1285860"/>
            <a:ext cx="735811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1938" indent="-261938"/>
            <a:r>
              <a:rPr lang="id-ID" sz="2400" b="1" dirty="0" smtClean="0">
                <a:solidFill>
                  <a:srgbClr val="002060"/>
                </a:solidFill>
                <a:latin typeface="Humnst777 Cn BT" pitchFamily="34" charset="0"/>
              </a:rPr>
              <a:t>Kop gambar untuk kertas A4,A3, dan A2:</a:t>
            </a:r>
          </a:p>
          <a:p>
            <a:pPr marL="363538" indent="-3635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1. Tinggi huruf terkecil 2.5mm dengan huruf yang mudah dibaca dan jelas</a:t>
            </a:r>
          </a:p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2. Lebar kolom 180mm (disesuaikan kebutuhan)</a:t>
            </a:r>
          </a:p>
          <a:p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3. Tebal kolom 30mm (disesuaikan kebutuhan)</a:t>
            </a:r>
          </a:p>
          <a:p>
            <a:pPr marL="179388" indent="-179388"/>
            <a:endParaRPr lang="id-ID" sz="24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Humnst777 Cn BT" pitchFamily="34" charset="0"/>
            </a:endParaRPr>
          </a:p>
          <a:p>
            <a:endParaRPr lang="fr-FR" sz="2400" b="1" dirty="0">
              <a:solidFill>
                <a:schemeClr val="accent6">
                  <a:lumMod val="60000"/>
                  <a:lumOff val="40000"/>
                </a:schemeClr>
              </a:solidFill>
              <a:latin typeface="Humnst777 Cn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42910" y="3571876"/>
            <a:ext cx="735811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rgbClr val="002060"/>
                </a:solidFill>
                <a:latin typeface="Humnst777 Cn BT" pitchFamily="34" charset="0"/>
              </a:rPr>
              <a:t>Kop gambar untuk kertas A1 dan A0 yang diperpanjang:</a:t>
            </a:r>
          </a:p>
          <a:p>
            <a:pPr marL="261938" indent="-2619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1. Tinggi huruf terkecil 5mm dengan huruf yang mudah dibaca dan jelas</a:t>
            </a:r>
          </a:p>
          <a:p>
            <a:pPr marL="261938" indent="-2619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2. Lebar kolom 250mm (disesuaikan kebutuhan)</a:t>
            </a:r>
          </a:p>
          <a:p>
            <a:pPr marL="261938" indent="-261938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3. Tebal kolom setinggi ukuran kertas/garis tepi (disesuaikan kebutuhan)</a:t>
            </a:r>
          </a:p>
          <a:p>
            <a:endParaRPr lang="fr-FR" sz="2400" b="1" dirty="0">
              <a:solidFill>
                <a:schemeClr val="accent6">
                  <a:lumMod val="60000"/>
                  <a:lumOff val="40000"/>
                </a:schemeClr>
              </a:solidFill>
              <a:latin typeface="Humnst777 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2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85728"/>
            <a:ext cx="38967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ISI KOP GAMBAR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71472" y="928670"/>
            <a:ext cx="800105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sz="2400" b="1" dirty="0" smtClean="0">
                <a:solidFill>
                  <a:srgbClr val="7030A0"/>
                </a:solidFill>
                <a:latin typeface="Humnst777 Cn BT" pitchFamily="34" charset="0"/>
              </a:rPr>
              <a:t>Informasi yang ada pada kop gambar: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Lokasi proyek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Jenis proyek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Pembuat gambar (perorangan atau konsultan perencana)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Pelaksana proyek (kontraktor/pemborong)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Hak cipta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Keterangan-keterangan yang menjelaskan, apabila ada perbedaan/perubahan mengenai gambar, siapa pihak yang harus dimintai keputusan dan ACC nya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Revisi (perubahan) dan tanggal revisi serta pihak yang berwenang dan menjelaskan apa yang direvisi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Judul gambar beserta skala gambar (isi perlembar gambar)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Arsitek yang bertanggung jawab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Konstruktor yang bertanggung jawab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Pihak yang mengetahui dan menyetujui gambar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Skala dan ukuran kertas</a:t>
            </a:r>
          </a:p>
          <a:p>
            <a:pPr marL="273050" indent="-273050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Nomor halaman dan jumlah lembar</a:t>
            </a:r>
          </a:p>
          <a:p>
            <a:pPr marL="261938" indent="-261938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Humnst777 Cn BT" pitchFamily="34" charset="0"/>
              </a:rPr>
              <a:t>Jenis gambar (gambar struktur atau gambar arsitektur)</a:t>
            </a:r>
          </a:p>
          <a:p>
            <a:pPr marL="273050" indent="-273050">
              <a:buFont typeface="Arial" pitchFamily="34" charset="0"/>
              <a:buChar char="•"/>
            </a:pPr>
            <a:endParaRPr lang="id-ID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 marL="179388" indent="-179388">
              <a:buFont typeface="Arial" pitchFamily="34" charset="0"/>
              <a:buChar char="•"/>
            </a:pPr>
            <a:endParaRPr lang="id-ID" b="1" dirty="0" smtClean="0">
              <a:solidFill>
                <a:srgbClr val="7030A0"/>
              </a:solidFill>
              <a:latin typeface="Humnst777 Cn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b="1" dirty="0">
              <a:solidFill>
                <a:srgbClr val="7030A0"/>
              </a:solidFill>
              <a:latin typeface="Humnst777 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963" y="142875"/>
            <a:ext cx="9159963" cy="657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71604" y="2928934"/>
            <a:ext cx="47963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Geometr415 Blk BT" pitchFamily="34" charset="0"/>
              </a:rPr>
              <a:t>CONTOH KOP GAMBAR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b="5555"/>
          <a:stretch>
            <a:fillRect/>
          </a:stretch>
        </p:blipFill>
        <p:spPr bwMode="auto">
          <a:xfrm>
            <a:off x="3500430" y="89086"/>
            <a:ext cx="5500726" cy="6768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57158" y="1643050"/>
            <a:ext cx="4219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dirty="0" smtClean="0">
                <a:solidFill>
                  <a:srgbClr val="C00000"/>
                </a:solidFill>
                <a:latin typeface="Geometr415 Blk BT" pitchFamily="34" charset="0"/>
              </a:rPr>
              <a:t>CONTOH KOP GAMBAR</a:t>
            </a:r>
            <a:endParaRPr lang="fr-FR" sz="16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ablo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571744"/>
            <a:ext cx="6667500" cy="3752850"/>
          </a:xfrm>
          <a:prstGeom prst="rect">
            <a:avLst/>
          </a:prstGeom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2143116"/>
            <a:ext cx="58913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MENULIS HURUF TEKNIK </a:t>
            </a:r>
          </a:p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(LETTERING)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18063" y="285728"/>
            <a:ext cx="632577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Geometr415 Blk BT" pitchFamily="34" charset="0"/>
              </a:rPr>
              <a:t>LETTERING/PENULISAN HURUF</a:t>
            </a:r>
            <a:endParaRPr lang="fr-FR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685800" y="5226050"/>
            <a:ext cx="266130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latin typeface="Arial" charset="0"/>
                <a:cs typeface="Arial" charset="0"/>
              </a:rPr>
              <a:t>Ukuran </a:t>
            </a:r>
            <a:r>
              <a:rPr lang="en-US" sz="2000" dirty="0" smtClean="0">
                <a:latin typeface="Arial" charset="0"/>
                <a:cs typeface="Arial" charset="0"/>
              </a:rPr>
              <a:t>(</a:t>
            </a:r>
            <a:r>
              <a:rPr lang="id-ID" sz="2000" dirty="0" smtClean="0">
                <a:latin typeface="Arial" charset="0"/>
                <a:cs typeface="Arial" charset="0"/>
              </a:rPr>
              <a:t>atau tinggi</a:t>
            </a:r>
            <a:r>
              <a:rPr lang="en-US" sz="2000" dirty="0" smtClean="0">
                <a:latin typeface="Arial" charset="0"/>
                <a:cs typeface="Arial" charset="0"/>
              </a:rPr>
              <a:t>)</a:t>
            </a:r>
            <a:r>
              <a:rPr lang="en-US" sz="2000" dirty="0">
                <a:latin typeface="Arial" charset="0"/>
                <a:cs typeface="Arial" charset="0"/>
              </a:rPr>
              <a:t/>
            </a:r>
            <a:br>
              <a:rPr lang="en-US" sz="2000" dirty="0">
                <a:latin typeface="Arial" charset="0"/>
                <a:cs typeface="Arial" charset="0"/>
              </a:rPr>
            </a:br>
            <a:r>
              <a:rPr lang="en-US" sz="2000" dirty="0"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latin typeface="Arial" charset="0"/>
                <a:cs typeface="Arial" charset="0"/>
              </a:rPr>
              <a:t>Tebal garis</a:t>
            </a:r>
            <a:endParaRPr lang="en-US" sz="2000" dirty="0">
              <a:latin typeface="Arial" charset="0"/>
              <a:cs typeface="Arial" charset="0"/>
            </a:endParaRP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695325" y="3160713"/>
            <a:ext cx="2404826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latin typeface="Arial" charset="0"/>
                <a:cs typeface="Arial" charset="0"/>
              </a:rPr>
              <a:t>Bentuk</a:t>
            </a:r>
            <a:endParaRPr lang="en-US" sz="2000" dirty="0">
              <a:latin typeface="Arial" charset="0"/>
              <a:cs typeface="Arial" charset="0"/>
            </a:endParaRPr>
          </a:p>
          <a:p>
            <a:pPr>
              <a:lnSpc>
                <a:spcPct val="130000"/>
              </a:lnSpc>
              <a:buFontTx/>
              <a:buChar char="-"/>
            </a:pPr>
            <a:r>
              <a:rPr lang="en-US" sz="2000" dirty="0"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latin typeface="Arial" charset="0"/>
                <a:cs typeface="Arial" charset="0"/>
              </a:rPr>
              <a:t>Ruang antar huruf</a:t>
            </a:r>
            <a:endParaRPr lang="en-US" sz="2000" dirty="0">
              <a:latin typeface="Arial" charset="0"/>
              <a:cs typeface="Arial" charset="0"/>
            </a:endParaRPr>
          </a:p>
          <a:p>
            <a:pPr>
              <a:lnSpc>
                <a:spcPct val="130000"/>
              </a:lnSpc>
              <a:buFontTx/>
              <a:buChar char="-"/>
            </a:pPr>
            <a:r>
              <a:rPr lang="en-US" sz="2000" dirty="0"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latin typeface="Arial" charset="0"/>
                <a:cs typeface="Arial" charset="0"/>
              </a:rPr>
              <a:t>Ruang antar kata</a:t>
            </a:r>
            <a:endParaRPr lang="en-US" sz="2000" dirty="0">
              <a:latin typeface="Arial" charset="0"/>
              <a:cs typeface="Arial" charset="0"/>
            </a:endParaRPr>
          </a:p>
        </p:txBody>
      </p:sp>
      <p:sp>
        <p:nvSpPr>
          <p:cNvPr id="26" name="AutoShape 17"/>
          <p:cNvSpPr>
            <a:spLocks noChangeArrowheads="1"/>
          </p:cNvSpPr>
          <p:nvPr/>
        </p:nvSpPr>
        <p:spPr bwMode="auto">
          <a:xfrm>
            <a:off x="635000" y="2984500"/>
            <a:ext cx="3009900" cy="1524000"/>
          </a:xfrm>
          <a:prstGeom prst="roundRect">
            <a:avLst>
              <a:gd name="adj" fmla="val 10667"/>
            </a:avLst>
          </a:pr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966788" y="2725738"/>
            <a:ext cx="2388795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Jelas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/</a:t>
            </a:r>
            <a:r>
              <a:rPr lang="en-US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Legibility</a:t>
            </a:r>
            <a:endParaRPr lang="en-US" sz="2400" b="1" i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8" name="AutoShape 18"/>
          <p:cNvSpPr>
            <a:spLocks noChangeArrowheads="1"/>
          </p:cNvSpPr>
          <p:nvPr/>
        </p:nvSpPr>
        <p:spPr bwMode="auto">
          <a:xfrm>
            <a:off x="635000" y="4991100"/>
            <a:ext cx="2933700" cy="1346200"/>
          </a:xfrm>
          <a:prstGeom prst="roundRect">
            <a:avLst>
              <a:gd name="adj" fmla="val 10667"/>
            </a:avLst>
          </a:pr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982663" y="4743450"/>
            <a:ext cx="3110147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Seragam</a:t>
            </a:r>
            <a:r>
              <a:rPr lang="id-ID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/</a:t>
            </a:r>
            <a:r>
              <a:rPr lang="en-US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Uniformity</a:t>
            </a:r>
            <a:endParaRPr lang="en-US" sz="2400" b="1" i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585788" y="1160463"/>
            <a:ext cx="3736920" cy="1156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800" dirty="0" smtClean="0">
                <a:solidFill>
                  <a:srgbClr val="002060"/>
                </a:solidFill>
                <a:latin typeface="Humnst777 Cn BT" pitchFamily="34" charset="0"/>
              </a:rPr>
              <a:t>Huruf pada gambar</a:t>
            </a:r>
            <a:endParaRPr lang="en-US" sz="2800" dirty="0">
              <a:solidFill>
                <a:srgbClr val="002060"/>
              </a:solidFill>
              <a:latin typeface="Humnst777 Cn BT" pitchFamily="34" charset="0"/>
            </a:endParaRPr>
          </a:p>
          <a:p>
            <a:pPr>
              <a:lnSpc>
                <a:spcPct val="130000"/>
              </a:lnSpc>
            </a:pPr>
            <a:r>
              <a:rPr lang="id-ID" sz="2800" dirty="0" smtClean="0">
                <a:solidFill>
                  <a:srgbClr val="002060"/>
                </a:solidFill>
                <a:latin typeface="Humnst777 Cn BT" pitchFamily="34" charset="0"/>
              </a:rPr>
              <a:t>harus memenuhi 2 syarat:</a:t>
            </a:r>
            <a:endParaRPr lang="th-TH" sz="2800" dirty="0">
              <a:solidFill>
                <a:srgbClr val="002060"/>
              </a:solidFill>
              <a:latin typeface="Humnst777 Cn BT" pitchFamily="34" charset="0"/>
            </a:endParaRPr>
          </a:p>
        </p:txBody>
      </p:sp>
      <p:sp>
        <p:nvSpPr>
          <p:cNvPr id="33" name="Text Box 23"/>
          <p:cNvSpPr txBox="1">
            <a:spLocks noChangeArrowheads="1"/>
          </p:cNvSpPr>
          <p:nvPr/>
        </p:nvSpPr>
        <p:spPr bwMode="auto">
          <a:xfrm>
            <a:off x="4568825" y="1236663"/>
            <a:ext cx="12602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Contoh</a:t>
            </a:r>
            <a:endParaRPr lang="th-TH" sz="2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4" name="Line 24"/>
          <p:cNvSpPr>
            <a:spLocks noChangeShapeType="1"/>
          </p:cNvSpPr>
          <p:nvPr/>
        </p:nvSpPr>
        <p:spPr bwMode="auto">
          <a:xfrm>
            <a:off x="4406900" y="1295400"/>
            <a:ext cx="0" cy="5219700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Text Box 25"/>
          <p:cNvSpPr txBox="1">
            <a:spLocks noChangeArrowheads="1"/>
          </p:cNvSpPr>
          <p:nvPr/>
        </p:nvSpPr>
        <p:spPr bwMode="auto">
          <a:xfrm>
            <a:off x="6577013" y="1933575"/>
            <a:ext cx="10182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18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BAGUS</a:t>
            </a:r>
            <a:endParaRPr lang="en-US" sz="1800" b="1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Text Box 26"/>
          <p:cNvSpPr txBox="1">
            <a:spLocks noChangeArrowheads="1"/>
          </p:cNvSpPr>
          <p:nvPr/>
        </p:nvSpPr>
        <p:spPr bwMode="auto">
          <a:xfrm>
            <a:off x="6586538" y="2476500"/>
            <a:ext cx="24050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Tidak seragam gaya hurufnya</a:t>
            </a:r>
            <a:r>
              <a:rPr lang="en-US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.</a:t>
            </a:r>
            <a:endParaRPr lang="en-US" sz="1800" dirty="0">
              <a:solidFill>
                <a:srgbClr val="FF3300"/>
              </a:solidFill>
              <a:latin typeface="Arial" charset="0"/>
              <a:cs typeface="Arial" charset="0"/>
            </a:endParaRPr>
          </a:p>
        </p:txBody>
      </p:sp>
      <p:sp>
        <p:nvSpPr>
          <p:cNvPr id="37" name="Text Box 27"/>
          <p:cNvSpPr txBox="1">
            <a:spLocks noChangeArrowheads="1"/>
          </p:cNvSpPr>
          <p:nvPr/>
        </p:nvSpPr>
        <p:spPr bwMode="auto">
          <a:xfrm>
            <a:off x="6584950" y="3248025"/>
            <a:ext cx="24066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Tidak seragam tingginya</a:t>
            </a:r>
            <a:r>
              <a:rPr lang="en-US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.</a:t>
            </a:r>
            <a:endParaRPr lang="en-US" sz="1800" dirty="0">
              <a:solidFill>
                <a:srgbClr val="FF3300"/>
              </a:solidFill>
              <a:latin typeface="Arial" charset="0"/>
              <a:cs typeface="Arial" charset="0"/>
            </a:endParaRPr>
          </a:p>
        </p:txBody>
      </p:sp>
      <p:sp>
        <p:nvSpPr>
          <p:cNvPr id="38" name="Text Box 28"/>
          <p:cNvSpPr txBox="1">
            <a:spLocks noChangeArrowheads="1"/>
          </p:cNvSpPr>
          <p:nvPr/>
        </p:nvSpPr>
        <p:spPr bwMode="auto">
          <a:xfrm>
            <a:off x="6583363" y="4132263"/>
            <a:ext cx="24082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Tidak seragam secara </a:t>
            </a:r>
            <a:r>
              <a:rPr lang="en-US" sz="1800" dirty="0" err="1" smtClean="0">
                <a:solidFill>
                  <a:srgbClr val="FF3300"/>
                </a:solidFill>
                <a:latin typeface="Arial" charset="0"/>
                <a:cs typeface="Arial" charset="0"/>
              </a:rPr>
              <a:t>verti</a:t>
            </a:r>
            <a:r>
              <a:rPr lang="id-ID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k</a:t>
            </a:r>
            <a:r>
              <a:rPr lang="en-US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al</a:t>
            </a:r>
            <a:r>
              <a:rPr lang="en-US" sz="1800" dirty="0">
                <a:solidFill>
                  <a:srgbClr val="FF3300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39" name="Text Box 29"/>
          <p:cNvSpPr txBox="1">
            <a:spLocks noChangeArrowheads="1"/>
          </p:cNvSpPr>
          <p:nvPr/>
        </p:nvSpPr>
        <p:spPr bwMode="auto">
          <a:xfrm>
            <a:off x="6592888" y="4921250"/>
            <a:ext cx="239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Tidak seragam ketebalan garisnya</a:t>
            </a:r>
            <a:r>
              <a:rPr lang="en-US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.</a:t>
            </a:r>
            <a:endParaRPr lang="en-US" sz="1800" dirty="0">
              <a:solidFill>
                <a:srgbClr val="FF3300"/>
              </a:solidFill>
              <a:latin typeface="Arial" charset="0"/>
              <a:cs typeface="Arial" charset="0"/>
            </a:endParaRPr>
          </a:p>
        </p:txBody>
      </p:sp>
      <p:sp>
        <p:nvSpPr>
          <p:cNvPr id="40" name="Text Box 30"/>
          <p:cNvSpPr txBox="1">
            <a:spLocks noChangeArrowheads="1"/>
          </p:cNvSpPr>
          <p:nvPr/>
        </p:nvSpPr>
        <p:spPr bwMode="auto">
          <a:xfrm>
            <a:off x="6616700" y="5657850"/>
            <a:ext cx="23749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18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Spasi antar huruf tidak serasi</a:t>
            </a:r>
            <a:endParaRPr lang="en-US" sz="1800" dirty="0">
              <a:solidFill>
                <a:srgbClr val="FF3300"/>
              </a:solidFill>
              <a:latin typeface="Arial" charset="0"/>
              <a:cs typeface="Arial" charset="0"/>
            </a:endParaRPr>
          </a:p>
        </p:txBody>
      </p:sp>
      <p:pic>
        <p:nvPicPr>
          <p:cNvPr id="41" name="Picture 19" descr="bertoline_fig1_8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35488" y="1831975"/>
            <a:ext cx="2176462" cy="4987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24" grpId="0"/>
      <p:bldP spid="25" grpId="0"/>
      <p:bldP spid="26" grpId="0" animBg="1"/>
      <p:bldP spid="27" grpId="0" animBg="1"/>
      <p:bldP spid="28" grpId="0" animBg="1"/>
      <p:bldP spid="29" grpId="0" animBg="1"/>
      <p:bldP spid="31" grpId="0"/>
      <p:bldP spid="33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47987" y="571480"/>
            <a:ext cx="59665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STYLE/GAYA HURUF/FONT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grpSp>
        <p:nvGrpSpPr>
          <p:cNvPr id="19" name="Group 39"/>
          <p:cNvGrpSpPr>
            <a:grpSpLocks/>
          </p:cNvGrpSpPr>
          <p:nvPr/>
        </p:nvGrpSpPr>
        <p:grpSpPr bwMode="auto">
          <a:xfrm>
            <a:off x="676275" y="1639892"/>
            <a:ext cx="4208466" cy="565151"/>
            <a:chOff x="426" y="776"/>
            <a:chExt cx="2651" cy="356"/>
          </a:xfrm>
        </p:grpSpPr>
        <p:sp>
          <p:nvSpPr>
            <p:cNvPr id="20" name="Text Box 15"/>
            <p:cNvSpPr txBox="1">
              <a:spLocks noChangeArrowheads="1"/>
            </p:cNvSpPr>
            <p:nvPr/>
          </p:nvSpPr>
          <p:spPr bwMode="auto">
            <a:xfrm>
              <a:off x="631" y="776"/>
              <a:ext cx="2446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d-ID" sz="2800" dirty="0" smtClean="0">
                  <a:latin typeface="Humnst777 Cn BT" pitchFamily="34" charset="0"/>
                  <a:cs typeface="Arial" charset="0"/>
                </a:rPr>
                <a:t>Font 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Gothic/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Arial/Helvetica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.</a:t>
              </a:r>
              <a:endParaRPr lang="en-US" sz="2800" dirty="0">
                <a:latin typeface="Humnst777 Cn BT" pitchFamily="34" charset="0"/>
                <a:cs typeface="Arial" charset="0"/>
              </a:endParaRPr>
            </a:p>
          </p:txBody>
        </p:sp>
        <p:sp>
          <p:nvSpPr>
            <p:cNvPr id="21" name="Rectangle 16"/>
            <p:cNvSpPr>
              <a:spLocks noChangeArrowheads="1"/>
            </p:cNvSpPr>
            <p:nvPr/>
          </p:nvSpPr>
          <p:spPr bwMode="auto">
            <a:xfrm>
              <a:off x="426" y="872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sz="2000">
                <a:latin typeface="Humnst777 Cn BT" pitchFamily="34" charset="0"/>
              </a:endParaRPr>
            </a:p>
          </p:txBody>
        </p:sp>
      </p:grpSp>
      <p:grpSp>
        <p:nvGrpSpPr>
          <p:cNvPr id="22" name="Group 40"/>
          <p:cNvGrpSpPr>
            <a:grpSpLocks/>
          </p:cNvGrpSpPr>
          <p:nvPr/>
        </p:nvGrpSpPr>
        <p:grpSpPr bwMode="auto">
          <a:xfrm>
            <a:off x="673100" y="2320932"/>
            <a:ext cx="8191500" cy="565151"/>
            <a:chOff x="424" y="1205"/>
            <a:chExt cx="5160" cy="356"/>
          </a:xfrm>
        </p:grpSpPr>
        <p:sp>
          <p:nvSpPr>
            <p:cNvPr id="23" name="Text Box 17"/>
            <p:cNvSpPr txBox="1">
              <a:spLocks noChangeArrowheads="1"/>
            </p:cNvSpPr>
            <p:nvPr/>
          </p:nvSpPr>
          <p:spPr bwMode="auto">
            <a:xfrm>
              <a:off x="629" y="1205"/>
              <a:ext cx="49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id-ID" sz="2800" dirty="0" smtClean="0">
                  <a:latin typeface="Humnst777 Cn BT" pitchFamily="34" charset="0"/>
                  <a:cs typeface="Arial" charset="0"/>
                </a:rPr>
                <a:t>Memulai kalimat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, 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frase atau kata dengan huruf besar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.</a:t>
              </a:r>
              <a:endParaRPr lang="en-US" sz="2800" dirty="0">
                <a:latin typeface="Humnst777 Cn BT" pitchFamily="34" charset="0"/>
                <a:cs typeface="Arial" charset="0"/>
              </a:endParaRPr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424" y="1301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sz="2000">
                <a:latin typeface="Humnst777 Cn BT" pitchFamily="34" charset="0"/>
              </a:endParaRPr>
            </a:p>
          </p:txBody>
        </p:sp>
      </p:grpSp>
      <p:grpSp>
        <p:nvGrpSpPr>
          <p:cNvPr id="32" name="Group 41"/>
          <p:cNvGrpSpPr>
            <a:grpSpLocks/>
          </p:cNvGrpSpPr>
          <p:nvPr/>
        </p:nvGrpSpPr>
        <p:grpSpPr bwMode="auto">
          <a:xfrm>
            <a:off x="669925" y="3065470"/>
            <a:ext cx="4973638" cy="523876"/>
            <a:chOff x="422" y="1674"/>
            <a:chExt cx="3133" cy="330"/>
          </a:xfrm>
        </p:grpSpPr>
        <p:sp>
          <p:nvSpPr>
            <p:cNvPr id="42" name="Text Box 19"/>
            <p:cNvSpPr txBox="1">
              <a:spLocks noChangeArrowheads="1"/>
            </p:cNvSpPr>
            <p:nvPr/>
          </p:nvSpPr>
          <p:spPr bwMode="auto">
            <a:xfrm>
              <a:off x="635" y="1674"/>
              <a:ext cx="292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id-ID" sz="2800" dirty="0" smtClean="0">
                  <a:latin typeface="Humnst777 Cn BT" pitchFamily="34" charset="0"/>
                </a:rPr>
                <a:t>Tinggi huruf</a:t>
              </a:r>
              <a:r>
                <a:rPr lang="en-US" sz="2800" dirty="0" smtClean="0">
                  <a:latin typeface="Humnst777 Cn BT" pitchFamily="34" charset="0"/>
                </a:rPr>
                <a:t> </a:t>
              </a:r>
              <a:r>
                <a:rPr lang="en-US" sz="2800" dirty="0">
                  <a:latin typeface="Humnst777 Cn BT" pitchFamily="34" charset="0"/>
                </a:rPr>
                <a:t>2~3 mm. </a:t>
              </a:r>
              <a:endParaRPr lang="en-US" sz="2800" dirty="0">
                <a:latin typeface="Humnst777 Cn BT" pitchFamily="34" charset="0"/>
                <a:cs typeface="Arial" charset="0"/>
              </a:endParaRPr>
            </a:p>
          </p:txBody>
        </p:sp>
        <p:sp>
          <p:nvSpPr>
            <p:cNvPr id="43" name="Rectangle 20"/>
            <p:cNvSpPr>
              <a:spLocks noChangeArrowheads="1"/>
            </p:cNvSpPr>
            <p:nvPr/>
          </p:nvSpPr>
          <p:spPr bwMode="auto">
            <a:xfrm>
              <a:off x="422" y="1749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sz="2000">
                <a:latin typeface="Humnst777 Cn BT" pitchFamily="34" charset="0"/>
              </a:endParaRPr>
            </a:p>
          </p:txBody>
        </p:sp>
      </p:grpSp>
      <p:grpSp>
        <p:nvGrpSpPr>
          <p:cNvPr id="44" name="Group 42"/>
          <p:cNvGrpSpPr>
            <a:grpSpLocks/>
          </p:cNvGrpSpPr>
          <p:nvPr/>
        </p:nvGrpSpPr>
        <p:grpSpPr bwMode="auto">
          <a:xfrm>
            <a:off x="668338" y="3786190"/>
            <a:ext cx="7843837" cy="565151"/>
            <a:chOff x="421" y="2050"/>
            <a:chExt cx="4941" cy="356"/>
          </a:xfrm>
        </p:grpSpPr>
        <p:sp>
          <p:nvSpPr>
            <p:cNvPr id="45" name="Text Box 13"/>
            <p:cNvSpPr txBox="1">
              <a:spLocks noChangeArrowheads="1"/>
            </p:cNvSpPr>
            <p:nvPr/>
          </p:nvSpPr>
          <p:spPr bwMode="auto">
            <a:xfrm>
              <a:off x="624" y="2050"/>
              <a:ext cx="4738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sz="2800" dirty="0" smtClean="0">
                  <a:latin typeface="Humnst777 Cn BT" pitchFamily="34" charset="0"/>
                  <a:cs typeface="Arial" charset="0"/>
                </a:rPr>
                <a:t>Spa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si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 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antar baris 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t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ulisan sekitar tinggi huruf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.</a:t>
              </a:r>
              <a:endParaRPr lang="en-US" sz="2800" dirty="0">
                <a:latin typeface="Humnst777 Cn BT" pitchFamily="34" charset="0"/>
                <a:cs typeface="Arial" charset="0"/>
              </a:endParaRPr>
            </a:p>
          </p:txBody>
        </p:sp>
        <p:sp>
          <p:nvSpPr>
            <p:cNvPr id="46" name="Rectangle 22"/>
            <p:cNvSpPr>
              <a:spLocks noChangeArrowheads="1"/>
            </p:cNvSpPr>
            <p:nvPr/>
          </p:nvSpPr>
          <p:spPr bwMode="auto">
            <a:xfrm>
              <a:off x="421" y="2157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sz="2000">
                <a:latin typeface="Humnst777 Cn BT" pitchFamily="34" charset="0"/>
              </a:endParaRPr>
            </a:p>
          </p:txBody>
        </p:sp>
      </p:grpSp>
      <p:grpSp>
        <p:nvGrpSpPr>
          <p:cNvPr id="47" name="Group 43"/>
          <p:cNvGrpSpPr>
            <a:grpSpLocks/>
          </p:cNvGrpSpPr>
          <p:nvPr/>
        </p:nvGrpSpPr>
        <p:grpSpPr bwMode="auto">
          <a:xfrm>
            <a:off x="668338" y="4513271"/>
            <a:ext cx="6896105" cy="695326"/>
            <a:chOff x="421" y="2488"/>
            <a:chExt cx="4344" cy="438"/>
          </a:xfrm>
        </p:grpSpPr>
        <p:sp>
          <p:nvSpPr>
            <p:cNvPr id="48" name="Text Box 35"/>
            <p:cNvSpPr txBox="1">
              <a:spLocks noChangeArrowheads="1"/>
            </p:cNvSpPr>
            <p:nvPr/>
          </p:nvSpPr>
          <p:spPr bwMode="auto">
            <a:xfrm>
              <a:off x="598" y="2488"/>
              <a:ext cx="4167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id-ID" sz="2800" dirty="0" smtClean="0">
                  <a:latin typeface="Humnst777 Cn BT" pitchFamily="34" charset="0"/>
                  <a:cs typeface="Arial" charset="0"/>
                </a:rPr>
                <a:t>Tinggi huruf kecil sekitar </a:t>
              </a:r>
              <a:r>
                <a:rPr lang="en-US" sz="2800" dirty="0" smtClean="0">
                  <a:solidFill>
                    <a:schemeClr val="accent2"/>
                  </a:solidFill>
                  <a:latin typeface="Humnst777 Cn BT" pitchFamily="34" charset="0"/>
                  <a:cs typeface="Arial" charset="0"/>
                </a:rPr>
                <a:t>2/3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 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tinggi 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huruf </a:t>
              </a:r>
              <a:r>
                <a:rPr lang="id-ID" sz="2800" dirty="0" smtClean="0">
                  <a:latin typeface="Humnst777 Cn BT" pitchFamily="34" charset="0"/>
                  <a:cs typeface="Arial" charset="0"/>
                </a:rPr>
                <a:t>besar</a:t>
              </a:r>
              <a:r>
                <a:rPr lang="en-US" sz="2800" dirty="0" smtClean="0">
                  <a:latin typeface="Humnst777 Cn BT" pitchFamily="34" charset="0"/>
                  <a:cs typeface="Arial" charset="0"/>
                </a:rPr>
                <a:t>.</a:t>
              </a:r>
              <a:endParaRPr lang="en-US" sz="2800" dirty="0">
                <a:latin typeface="Humnst777 Cn BT" pitchFamily="34" charset="0"/>
                <a:cs typeface="Arial" charset="0"/>
              </a:endParaRPr>
            </a:p>
          </p:txBody>
        </p:sp>
        <p:sp>
          <p:nvSpPr>
            <p:cNvPr id="49" name="Rectangle 37"/>
            <p:cNvSpPr>
              <a:spLocks noChangeArrowheads="1"/>
            </p:cNvSpPr>
            <p:nvPr/>
          </p:nvSpPr>
          <p:spPr bwMode="auto">
            <a:xfrm>
              <a:off x="421" y="2629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 sz="2000">
                <a:latin typeface="Humnst777 Cn BT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26995" y="357166"/>
            <a:ext cx="38179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Geometr415 Blk BT" pitchFamily="34" charset="0"/>
              </a:rPr>
              <a:t>DASAR TARIKAN</a:t>
            </a:r>
            <a:endParaRPr lang="fr-FR" sz="2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18" name="Rectangle 48"/>
          <p:cNvSpPr>
            <a:spLocks noChangeArrowheads="1"/>
          </p:cNvSpPr>
          <p:nvPr/>
        </p:nvSpPr>
        <p:spPr bwMode="auto">
          <a:xfrm>
            <a:off x="457200" y="1193800"/>
            <a:ext cx="8305800" cy="187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9" name="Line 4"/>
          <p:cNvSpPr>
            <a:spLocks noChangeShapeType="1"/>
          </p:cNvSpPr>
          <p:nvPr/>
        </p:nvSpPr>
        <p:spPr bwMode="auto">
          <a:xfrm>
            <a:off x="1219200" y="1804988"/>
            <a:ext cx="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685800" y="1219200"/>
            <a:ext cx="10390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Lurus</a:t>
            </a:r>
            <a:endParaRPr lang="en-US" sz="2400" b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>
            <a:off x="2743200" y="1804988"/>
            <a:ext cx="4572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7"/>
          <p:cNvSpPr>
            <a:spLocks noChangeShapeType="1"/>
          </p:cNvSpPr>
          <p:nvPr/>
        </p:nvSpPr>
        <p:spPr bwMode="auto">
          <a:xfrm flipH="1">
            <a:off x="3657600" y="1804988"/>
            <a:ext cx="5334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2819400" y="1219200"/>
            <a:ext cx="11063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Miring</a:t>
            </a:r>
            <a:endParaRPr lang="en-US" sz="2400" b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27" name="Arc 9"/>
          <p:cNvSpPr>
            <a:spLocks/>
          </p:cNvSpPr>
          <p:nvPr/>
        </p:nvSpPr>
        <p:spPr bwMode="auto">
          <a:xfrm rot="7955034" flipV="1">
            <a:off x="7202487" y="2020888"/>
            <a:ext cx="811213" cy="890588"/>
          </a:xfrm>
          <a:custGeom>
            <a:avLst/>
            <a:gdLst>
              <a:gd name="G0" fmla="+- 11253 0 0"/>
              <a:gd name="G1" fmla="+- 21600 0 0"/>
              <a:gd name="G2" fmla="+- 21600 0 0"/>
              <a:gd name="T0" fmla="*/ 0 w 32853"/>
              <a:gd name="T1" fmla="*/ 3163 h 36085"/>
              <a:gd name="T2" fmla="*/ 27276 w 32853"/>
              <a:gd name="T3" fmla="*/ 36085 h 36085"/>
              <a:gd name="T4" fmla="*/ 11253 w 32853"/>
              <a:gd name="T5" fmla="*/ 21600 h 360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2853" h="36085" fill="none" extrusionOk="0">
                <a:moveTo>
                  <a:pt x="-1" y="3162"/>
                </a:moveTo>
                <a:cubicBezTo>
                  <a:pt x="3388" y="1094"/>
                  <a:pt x="7282" y="-1"/>
                  <a:pt x="11253" y="0"/>
                </a:cubicBezTo>
                <a:cubicBezTo>
                  <a:pt x="23182" y="0"/>
                  <a:pt x="32853" y="9670"/>
                  <a:pt x="32853" y="21600"/>
                </a:cubicBezTo>
                <a:cubicBezTo>
                  <a:pt x="32853" y="26952"/>
                  <a:pt x="30865" y="32114"/>
                  <a:pt x="27276" y="36085"/>
                </a:cubicBezTo>
              </a:path>
              <a:path w="32853" h="36085" stroke="0" extrusionOk="0">
                <a:moveTo>
                  <a:pt x="-1" y="3162"/>
                </a:moveTo>
                <a:cubicBezTo>
                  <a:pt x="3388" y="1094"/>
                  <a:pt x="7282" y="-1"/>
                  <a:pt x="11253" y="0"/>
                </a:cubicBezTo>
                <a:cubicBezTo>
                  <a:pt x="23182" y="0"/>
                  <a:pt x="32853" y="9670"/>
                  <a:pt x="32853" y="21600"/>
                </a:cubicBezTo>
                <a:cubicBezTo>
                  <a:pt x="32853" y="26952"/>
                  <a:pt x="30865" y="32114"/>
                  <a:pt x="27276" y="36085"/>
                </a:cubicBezTo>
                <a:lnTo>
                  <a:pt x="11253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8" name="Arc 10"/>
          <p:cNvSpPr>
            <a:spLocks/>
          </p:cNvSpPr>
          <p:nvPr/>
        </p:nvSpPr>
        <p:spPr bwMode="auto">
          <a:xfrm rot="13644966" flipH="1" flipV="1">
            <a:off x="7759700" y="2020888"/>
            <a:ext cx="811213" cy="890587"/>
          </a:xfrm>
          <a:custGeom>
            <a:avLst/>
            <a:gdLst>
              <a:gd name="G0" fmla="+- 11253 0 0"/>
              <a:gd name="G1" fmla="+- 21600 0 0"/>
              <a:gd name="G2" fmla="+- 21600 0 0"/>
              <a:gd name="T0" fmla="*/ 0 w 32853"/>
              <a:gd name="T1" fmla="*/ 3163 h 36085"/>
              <a:gd name="T2" fmla="*/ 27276 w 32853"/>
              <a:gd name="T3" fmla="*/ 36085 h 36085"/>
              <a:gd name="T4" fmla="*/ 11253 w 32853"/>
              <a:gd name="T5" fmla="*/ 21600 h 360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2853" h="36085" fill="none" extrusionOk="0">
                <a:moveTo>
                  <a:pt x="-1" y="3162"/>
                </a:moveTo>
                <a:cubicBezTo>
                  <a:pt x="3388" y="1094"/>
                  <a:pt x="7282" y="-1"/>
                  <a:pt x="11253" y="0"/>
                </a:cubicBezTo>
                <a:cubicBezTo>
                  <a:pt x="23182" y="0"/>
                  <a:pt x="32853" y="9670"/>
                  <a:pt x="32853" y="21600"/>
                </a:cubicBezTo>
                <a:cubicBezTo>
                  <a:pt x="32853" y="26952"/>
                  <a:pt x="30865" y="32114"/>
                  <a:pt x="27276" y="36085"/>
                </a:cubicBezTo>
              </a:path>
              <a:path w="32853" h="36085" stroke="0" extrusionOk="0">
                <a:moveTo>
                  <a:pt x="-1" y="3162"/>
                </a:moveTo>
                <a:cubicBezTo>
                  <a:pt x="3388" y="1094"/>
                  <a:pt x="7282" y="-1"/>
                  <a:pt x="11253" y="0"/>
                </a:cubicBezTo>
                <a:cubicBezTo>
                  <a:pt x="23182" y="0"/>
                  <a:pt x="32853" y="9670"/>
                  <a:pt x="32853" y="21600"/>
                </a:cubicBezTo>
                <a:cubicBezTo>
                  <a:pt x="32853" y="26952"/>
                  <a:pt x="30865" y="32114"/>
                  <a:pt x="27276" y="36085"/>
                </a:cubicBezTo>
                <a:lnTo>
                  <a:pt x="11253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7289800" y="1219200"/>
            <a:ext cx="10583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K</a:t>
            </a:r>
            <a:r>
              <a:rPr lang="en-US" sz="2400" b="1" dirty="0" err="1" smtClean="0">
                <a:solidFill>
                  <a:srgbClr val="CC3300"/>
                </a:solidFill>
                <a:latin typeface="Arial" charset="0"/>
                <a:cs typeface="Arial" charset="0"/>
              </a:rPr>
              <a:t>urv</a:t>
            </a:r>
            <a:r>
              <a:rPr lang="id-ID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a</a:t>
            </a:r>
            <a:endParaRPr lang="en-US" sz="2400" b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>
            <a:off x="5105400" y="2262188"/>
            <a:ext cx="1219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Text Box 13"/>
          <p:cNvSpPr txBox="1">
            <a:spLocks noChangeArrowheads="1"/>
          </p:cNvSpPr>
          <p:nvPr/>
        </p:nvSpPr>
        <p:spPr bwMode="auto">
          <a:xfrm>
            <a:off x="4849813" y="1219200"/>
            <a:ext cx="17059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Hori</a:t>
            </a:r>
            <a:r>
              <a:rPr lang="id-ID" sz="2400" b="1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s</a:t>
            </a:r>
            <a:r>
              <a:rPr lang="en-US" sz="2400" b="1" dirty="0" err="1" smtClean="0">
                <a:solidFill>
                  <a:srgbClr val="CC3300"/>
                </a:solidFill>
                <a:latin typeface="Arial" charset="0"/>
                <a:cs typeface="Arial" charset="0"/>
              </a:rPr>
              <a:t>ontal</a:t>
            </a:r>
            <a:endParaRPr lang="en-US" sz="2400" b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33" name="Line 14"/>
          <p:cNvSpPr>
            <a:spLocks noChangeShapeType="1"/>
          </p:cNvSpPr>
          <p:nvPr/>
        </p:nvSpPr>
        <p:spPr bwMode="auto">
          <a:xfrm>
            <a:off x="1841500" y="4648200"/>
            <a:ext cx="1588" cy="1524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Line 15"/>
          <p:cNvSpPr>
            <a:spLocks noChangeShapeType="1"/>
          </p:cNvSpPr>
          <p:nvPr/>
        </p:nvSpPr>
        <p:spPr bwMode="auto">
          <a:xfrm flipH="1">
            <a:off x="3527425" y="4648200"/>
            <a:ext cx="749300" cy="15113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Line 16"/>
          <p:cNvSpPr>
            <a:spLocks noChangeShapeType="1"/>
          </p:cNvSpPr>
          <p:nvPr/>
        </p:nvSpPr>
        <p:spPr bwMode="auto">
          <a:xfrm>
            <a:off x="4264025" y="4660900"/>
            <a:ext cx="787400" cy="15113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6" name="Line 17"/>
          <p:cNvSpPr>
            <a:spLocks noChangeShapeType="1"/>
          </p:cNvSpPr>
          <p:nvPr/>
        </p:nvSpPr>
        <p:spPr bwMode="auto">
          <a:xfrm>
            <a:off x="3781425" y="5661025"/>
            <a:ext cx="990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Line 18"/>
          <p:cNvSpPr>
            <a:spLocks noChangeShapeType="1"/>
          </p:cNvSpPr>
          <p:nvPr/>
        </p:nvSpPr>
        <p:spPr bwMode="auto">
          <a:xfrm>
            <a:off x="1689100" y="5041900"/>
            <a:ext cx="1588" cy="96520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Text Box 19"/>
          <p:cNvSpPr txBox="1">
            <a:spLocks noChangeArrowheads="1"/>
          </p:cNvSpPr>
          <p:nvPr/>
        </p:nvSpPr>
        <p:spPr bwMode="auto">
          <a:xfrm>
            <a:off x="1533525" y="46593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39" name="Line 20"/>
          <p:cNvSpPr>
            <a:spLocks noChangeShapeType="1"/>
          </p:cNvSpPr>
          <p:nvPr/>
        </p:nvSpPr>
        <p:spPr bwMode="auto">
          <a:xfrm flipH="1">
            <a:off x="3451225" y="4991100"/>
            <a:ext cx="482600" cy="97790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Line 21"/>
          <p:cNvSpPr>
            <a:spLocks noChangeShapeType="1"/>
          </p:cNvSpPr>
          <p:nvPr/>
        </p:nvSpPr>
        <p:spPr bwMode="auto">
          <a:xfrm>
            <a:off x="4619625" y="4991100"/>
            <a:ext cx="482600" cy="97790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1" name="Line 22"/>
          <p:cNvSpPr>
            <a:spLocks noChangeShapeType="1"/>
          </p:cNvSpPr>
          <p:nvPr/>
        </p:nvSpPr>
        <p:spPr bwMode="auto">
          <a:xfrm>
            <a:off x="3971925" y="5803900"/>
            <a:ext cx="622300" cy="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Text Box 23"/>
          <p:cNvSpPr txBox="1">
            <a:spLocks noChangeArrowheads="1"/>
          </p:cNvSpPr>
          <p:nvPr/>
        </p:nvSpPr>
        <p:spPr bwMode="auto">
          <a:xfrm>
            <a:off x="3841750" y="46720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47" name="Text Box 24"/>
          <p:cNvSpPr txBox="1">
            <a:spLocks noChangeArrowheads="1"/>
          </p:cNvSpPr>
          <p:nvPr/>
        </p:nvSpPr>
        <p:spPr bwMode="auto">
          <a:xfrm>
            <a:off x="4413250" y="46593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0" name="Text Box 25"/>
          <p:cNvSpPr txBox="1">
            <a:spLocks noChangeArrowheads="1"/>
          </p:cNvSpPr>
          <p:nvPr/>
        </p:nvSpPr>
        <p:spPr bwMode="auto">
          <a:xfrm>
            <a:off x="4083050" y="57515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51" name="Text Box 27"/>
          <p:cNvSpPr txBox="1">
            <a:spLocks noChangeArrowheads="1"/>
          </p:cNvSpPr>
          <p:nvPr/>
        </p:nvSpPr>
        <p:spPr bwMode="auto">
          <a:xfrm>
            <a:off x="1304925" y="3833813"/>
            <a:ext cx="12634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latin typeface="Arial" charset="0"/>
                <a:cs typeface="Arial" charset="0"/>
              </a:rPr>
              <a:t>Huruf  </a:t>
            </a:r>
            <a:r>
              <a:rPr lang="en-US" sz="2000" dirty="0" smtClean="0">
                <a:latin typeface="Arial" charset="0"/>
                <a:cs typeface="Arial" charset="0"/>
              </a:rPr>
              <a:t>“</a:t>
            </a:r>
            <a:r>
              <a:rPr lang="en-US" sz="2000" b="1" dirty="0" smtClean="0">
                <a:latin typeface="Arial" charset="0"/>
                <a:cs typeface="Arial" charset="0"/>
              </a:rPr>
              <a:t>I</a:t>
            </a:r>
            <a:r>
              <a:rPr lang="en-US" sz="2000" dirty="0">
                <a:latin typeface="Arial" charset="0"/>
                <a:cs typeface="Arial" charset="0"/>
              </a:rPr>
              <a:t>” </a:t>
            </a:r>
          </a:p>
        </p:txBody>
      </p:sp>
      <p:sp>
        <p:nvSpPr>
          <p:cNvPr id="52" name="Text Box 28"/>
          <p:cNvSpPr txBox="1">
            <a:spLocks noChangeArrowheads="1"/>
          </p:cNvSpPr>
          <p:nvPr/>
        </p:nvSpPr>
        <p:spPr bwMode="auto">
          <a:xfrm>
            <a:off x="3638550" y="3846513"/>
            <a:ext cx="13083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latin typeface="Arial" charset="0"/>
                <a:cs typeface="Arial" charset="0"/>
              </a:rPr>
              <a:t>Huruf  </a:t>
            </a:r>
            <a:r>
              <a:rPr lang="en-US" sz="2000" dirty="0" smtClean="0">
                <a:latin typeface="Arial" charset="0"/>
                <a:cs typeface="Arial" charset="0"/>
              </a:rPr>
              <a:t>“</a:t>
            </a:r>
            <a:r>
              <a:rPr lang="en-US" sz="2000" b="1" dirty="0" smtClean="0">
                <a:latin typeface="Arial" charset="0"/>
                <a:cs typeface="Arial" charset="0"/>
              </a:rPr>
              <a:t>A</a:t>
            </a:r>
            <a:r>
              <a:rPr lang="en-US" sz="2000" dirty="0" smtClean="0">
                <a:latin typeface="Arial" charset="0"/>
                <a:cs typeface="Arial" charset="0"/>
              </a:rPr>
              <a:t>”</a:t>
            </a:r>
            <a:endParaRPr lang="en-US" sz="2000" dirty="0">
              <a:latin typeface="Arial" charset="0"/>
              <a:cs typeface="Arial" charset="0"/>
            </a:endParaRPr>
          </a:p>
        </p:txBody>
      </p:sp>
      <p:sp>
        <p:nvSpPr>
          <p:cNvPr id="53" name="Line 29"/>
          <p:cNvSpPr>
            <a:spLocks noChangeShapeType="1"/>
          </p:cNvSpPr>
          <p:nvPr/>
        </p:nvSpPr>
        <p:spPr bwMode="auto">
          <a:xfrm>
            <a:off x="6797675" y="4686300"/>
            <a:ext cx="1588" cy="1425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Line 30"/>
          <p:cNvSpPr>
            <a:spLocks noChangeShapeType="1"/>
          </p:cNvSpPr>
          <p:nvPr/>
        </p:nvSpPr>
        <p:spPr bwMode="auto">
          <a:xfrm>
            <a:off x="6784975" y="6099175"/>
            <a:ext cx="8477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Line 31"/>
          <p:cNvSpPr>
            <a:spLocks noChangeShapeType="1"/>
          </p:cNvSpPr>
          <p:nvPr/>
        </p:nvSpPr>
        <p:spPr bwMode="auto">
          <a:xfrm>
            <a:off x="6784975" y="5397500"/>
            <a:ext cx="8509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6" name="Line 32"/>
          <p:cNvSpPr>
            <a:spLocks noChangeShapeType="1"/>
          </p:cNvSpPr>
          <p:nvPr/>
        </p:nvSpPr>
        <p:spPr bwMode="auto">
          <a:xfrm>
            <a:off x="6784975" y="4686300"/>
            <a:ext cx="736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7" name="Arc 33"/>
          <p:cNvSpPr>
            <a:spLocks/>
          </p:cNvSpPr>
          <p:nvPr/>
        </p:nvSpPr>
        <p:spPr bwMode="auto">
          <a:xfrm>
            <a:off x="7496175" y="4683125"/>
            <a:ext cx="342900" cy="7143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186"/>
              <a:gd name="T2" fmla="*/ 771 w 21600"/>
              <a:gd name="T3" fmla="*/ 43186 h 43186"/>
              <a:gd name="T4" fmla="*/ 0 w 21600"/>
              <a:gd name="T5" fmla="*/ 21600 h 43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86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29"/>
                  <a:pt x="12392" y="42771"/>
                  <a:pt x="771" y="43186"/>
                </a:cubicBezTo>
              </a:path>
              <a:path w="21600" h="43186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29"/>
                  <a:pt x="12392" y="42771"/>
                  <a:pt x="771" y="43186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8" name="Arc 34"/>
          <p:cNvSpPr>
            <a:spLocks/>
          </p:cNvSpPr>
          <p:nvPr/>
        </p:nvSpPr>
        <p:spPr bwMode="auto">
          <a:xfrm>
            <a:off x="7620000" y="5387975"/>
            <a:ext cx="342900" cy="7143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186"/>
              <a:gd name="T2" fmla="*/ 771 w 21600"/>
              <a:gd name="T3" fmla="*/ 43186 h 43186"/>
              <a:gd name="T4" fmla="*/ 0 w 21600"/>
              <a:gd name="T5" fmla="*/ 21600 h 43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86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29"/>
                  <a:pt x="12392" y="42771"/>
                  <a:pt x="771" y="43186"/>
                </a:cubicBezTo>
              </a:path>
              <a:path w="21600" h="43186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229"/>
                  <a:pt x="12392" y="42771"/>
                  <a:pt x="771" y="43186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9" name="Line 35"/>
          <p:cNvSpPr>
            <a:spLocks noChangeShapeType="1"/>
          </p:cNvSpPr>
          <p:nvPr/>
        </p:nvSpPr>
        <p:spPr bwMode="auto">
          <a:xfrm>
            <a:off x="6632575" y="4889500"/>
            <a:ext cx="1588" cy="99060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0" name="Line 36"/>
          <p:cNvSpPr>
            <a:spLocks noChangeShapeType="1"/>
          </p:cNvSpPr>
          <p:nvPr/>
        </p:nvSpPr>
        <p:spPr bwMode="auto">
          <a:xfrm>
            <a:off x="6975475" y="6242050"/>
            <a:ext cx="609600" cy="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1" name="Text Box 37"/>
          <p:cNvSpPr txBox="1">
            <a:spLocks noChangeArrowheads="1"/>
          </p:cNvSpPr>
          <p:nvPr/>
        </p:nvSpPr>
        <p:spPr bwMode="auto">
          <a:xfrm>
            <a:off x="6461125" y="457676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62" name="Text Box 38"/>
          <p:cNvSpPr txBox="1">
            <a:spLocks noChangeArrowheads="1"/>
          </p:cNvSpPr>
          <p:nvPr/>
        </p:nvSpPr>
        <p:spPr bwMode="auto">
          <a:xfrm>
            <a:off x="6708775" y="604996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63" name="Text Box 39"/>
          <p:cNvSpPr txBox="1">
            <a:spLocks noChangeArrowheads="1"/>
          </p:cNvSpPr>
          <p:nvPr/>
        </p:nvSpPr>
        <p:spPr bwMode="auto">
          <a:xfrm>
            <a:off x="6740525" y="53705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>
            <a:off x="6975475" y="5537200"/>
            <a:ext cx="609600" cy="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Text Box 41"/>
          <p:cNvSpPr txBox="1">
            <a:spLocks noChangeArrowheads="1"/>
          </p:cNvSpPr>
          <p:nvPr/>
        </p:nvSpPr>
        <p:spPr bwMode="auto">
          <a:xfrm>
            <a:off x="6702425" y="43799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4</a:t>
            </a:r>
          </a:p>
        </p:txBody>
      </p:sp>
      <p:sp>
        <p:nvSpPr>
          <p:cNvPr id="66" name="Line 42"/>
          <p:cNvSpPr>
            <a:spLocks noChangeShapeType="1"/>
          </p:cNvSpPr>
          <p:nvPr/>
        </p:nvSpPr>
        <p:spPr bwMode="auto">
          <a:xfrm>
            <a:off x="6937375" y="4546600"/>
            <a:ext cx="609600" cy="0"/>
          </a:xfrm>
          <a:prstGeom prst="line">
            <a:avLst/>
          </a:pr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Arc 43"/>
          <p:cNvSpPr>
            <a:spLocks/>
          </p:cNvSpPr>
          <p:nvPr/>
        </p:nvSpPr>
        <p:spPr bwMode="auto">
          <a:xfrm>
            <a:off x="7524750" y="4551363"/>
            <a:ext cx="498475" cy="812800"/>
          </a:xfrm>
          <a:custGeom>
            <a:avLst/>
            <a:gdLst>
              <a:gd name="G0" fmla="+- 0 0 0"/>
              <a:gd name="G1" fmla="+- 21384 0 0"/>
              <a:gd name="G2" fmla="+- 21600 0 0"/>
              <a:gd name="T0" fmla="*/ 3050 w 21600"/>
              <a:gd name="T1" fmla="*/ 0 h 35030"/>
              <a:gd name="T2" fmla="*/ 16743 w 21600"/>
              <a:gd name="T3" fmla="*/ 35030 h 35030"/>
              <a:gd name="T4" fmla="*/ 0 w 21600"/>
              <a:gd name="T5" fmla="*/ 21384 h 35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5030" fill="none" extrusionOk="0">
                <a:moveTo>
                  <a:pt x="3049" y="0"/>
                </a:moveTo>
                <a:cubicBezTo>
                  <a:pt x="13693" y="1518"/>
                  <a:pt x="21600" y="10632"/>
                  <a:pt x="21600" y="21384"/>
                </a:cubicBezTo>
                <a:cubicBezTo>
                  <a:pt x="21600" y="26356"/>
                  <a:pt x="19884" y="31176"/>
                  <a:pt x="16743" y="35030"/>
                </a:cubicBezTo>
              </a:path>
              <a:path w="21600" h="35030" stroke="0" extrusionOk="0">
                <a:moveTo>
                  <a:pt x="3049" y="0"/>
                </a:moveTo>
                <a:cubicBezTo>
                  <a:pt x="13693" y="1518"/>
                  <a:pt x="21600" y="10632"/>
                  <a:pt x="21600" y="21384"/>
                </a:cubicBezTo>
                <a:cubicBezTo>
                  <a:pt x="21600" y="26356"/>
                  <a:pt x="19884" y="31176"/>
                  <a:pt x="16743" y="35030"/>
                </a:cubicBezTo>
                <a:lnTo>
                  <a:pt x="0" y="21384"/>
                </a:lnTo>
                <a:close/>
              </a:path>
            </a:pathLst>
          </a:custGeom>
          <a:noFill/>
          <a:ln w="19050">
            <a:solidFill>
              <a:srgbClr val="FF505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8" name="Arc 44"/>
          <p:cNvSpPr>
            <a:spLocks/>
          </p:cNvSpPr>
          <p:nvPr/>
        </p:nvSpPr>
        <p:spPr bwMode="auto">
          <a:xfrm flipV="1">
            <a:off x="7600950" y="5437188"/>
            <a:ext cx="498475" cy="812800"/>
          </a:xfrm>
          <a:custGeom>
            <a:avLst/>
            <a:gdLst>
              <a:gd name="G0" fmla="+- 0 0 0"/>
              <a:gd name="G1" fmla="+- 21384 0 0"/>
              <a:gd name="G2" fmla="+- 21600 0 0"/>
              <a:gd name="T0" fmla="*/ 3050 w 21600"/>
              <a:gd name="T1" fmla="*/ 0 h 35030"/>
              <a:gd name="T2" fmla="*/ 16743 w 21600"/>
              <a:gd name="T3" fmla="*/ 35030 h 35030"/>
              <a:gd name="T4" fmla="*/ 0 w 21600"/>
              <a:gd name="T5" fmla="*/ 21384 h 35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5030" fill="none" extrusionOk="0">
                <a:moveTo>
                  <a:pt x="3049" y="0"/>
                </a:moveTo>
                <a:cubicBezTo>
                  <a:pt x="13693" y="1518"/>
                  <a:pt x="21600" y="10632"/>
                  <a:pt x="21600" y="21384"/>
                </a:cubicBezTo>
                <a:cubicBezTo>
                  <a:pt x="21600" y="26356"/>
                  <a:pt x="19884" y="31176"/>
                  <a:pt x="16743" y="35030"/>
                </a:cubicBezTo>
              </a:path>
              <a:path w="21600" h="35030" stroke="0" extrusionOk="0">
                <a:moveTo>
                  <a:pt x="3049" y="0"/>
                </a:moveTo>
                <a:cubicBezTo>
                  <a:pt x="13693" y="1518"/>
                  <a:pt x="21600" y="10632"/>
                  <a:pt x="21600" y="21384"/>
                </a:cubicBezTo>
                <a:cubicBezTo>
                  <a:pt x="21600" y="26356"/>
                  <a:pt x="19884" y="31176"/>
                  <a:pt x="16743" y="35030"/>
                </a:cubicBezTo>
                <a:lnTo>
                  <a:pt x="0" y="21384"/>
                </a:lnTo>
                <a:close/>
              </a:path>
            </a:pathLst>
          </a:custGeom>
          <a:noFill/>
          <a:ln w="19050">
            <a:solidFill>
              <a:srgbClr val="FF5050"/>
            </a:solidFill>
            <a:round/>
            <a:headEnd type="stealth" w="med" len="med"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9" name="Text Box 45"/>
          <p:cNvSpPr txBox="1">
            <a:spLocks noChangeArrowheads="1"/>
          </p:cNvSpPr>
          <p:nvPr/>
        </p:nvSpPr>
        <p:spPr bwMode="auto">
          <a:xfrm>
            <a:off x="7740650" y="43799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5</a:t>
            </a:r>
          </a:p>
        </p:txBody>
      </p:sp>
      <p:sp>
        <p:nvSpPr>
          <p:cNvPr id="70" name="Text Box 46"/>
          <p:cNvSpPr txBox="1">
            <a:spLocks noChangeArrowheads="1"/>
          </p:cNvSpPr>
          <p:nvPr/>
        </p:nvSpPr>
        <p:spPr bwMode="auto">
          <a:xfrm>
            <a:off x="7997825" y="52657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latin typeface="Arial" charset="0"/>
                <a:cs typeface="Arial" charset="0"/>
              </a:rPr>
              <a:t>6</a:t>
            </a:r>
          </a:p>
        </p:txBody>
      </p:sp>
      <p:sp>
        <p:nvSpPr>
          <p:cNvPr id="71" name="Text Box 47"/>
          <p:cNvSpPr txBox="1">
            <a:spLocks noChangeArrowheads="1"/>
          </p:cNvSpPr>
          <p:nvPr/>
        </p:nvSpPr>
        <p:spPr bwMode="auto">
          <a:xfrm>
            <a:off x="6689725" y="3856038"/>
            <a:ext cx="13083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latin typeface="Arial" charset="0"/>
                <a:cs typeface="Arial" charset="0"/>
              </a:rPr>
              <a:t>Huruf  </a:t>
            </a:r>
            <a:r>
              <a:rPr lang="en-US" sz="2000" dirty="0" smtClean="0">
                <a:latin typeface="Arial" charset="0"/>
                <a:cs typeface="Arial" charset="0"/>
              </a:rPr>
              <a:t>“</a:t>
            </a:r>
            <a:r>
              <a:rPr lang="en-US" sz="2000" b="1" dirty="0" smtClean="0">
                <a:latin typeface="Arial" charset="0"/>
                <a:cs typeface="Arial" charset="0"/>
              </a:rPr>
              <a:t>B</a:t>
            </a:r>
            <a:r>
              <a:rPr lang="en-US" sz="2000" dirty="0" smtClean="0">
                <a:latin typeface="Arial" charset="0"/>
                <a:cs typeface="Arial" charset="0"/>
              </a:rPr>
              <a:t>”</a:t>
            </a:r>
            <a:endParaRPr lang="en-US" sz="2000" dirty="0">
              <a:latin typeface="Arial" charset="0"/>
              <a:cs typeface="Arial" charset="0"/>
            </a:endParaRPr>
          </a:p>
        </p:txBody>
      </p:sp>
      <p:sp>
        <p:nvSpPr>
          <p:cNvPr id="72" name="AutoShape 50"/>
          <p:cNvSpPr>
            <a:spLocks noChangeArrowheads="1"/>
          </p:cNvSpPr>
          <p:nvPr/>
        </p:nvSpPr>
        <p:spPr bwMode="auto">
          <a:xfrm>
            <a:off x="444500" y="3543300"/>
            <a:ext cx="8255000" cy="2946400"/>
          </a:xfrm>
          <a:prstGeom prst="roundRect">
            <a:avLst>
              <a:gd name="adj" fmla="val 10667"/>
            </a:avLst>
          </a:prstGeom>
          <a:noFill/>
          <a:ln w="952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73" name="Text Box 26"/>
          <p:cNvSpPr txBox="1">
            <a:spLocks noChangeArrowheads="1"/>
          </p:cNvSpPr>
          <p:nvPr/>
        </p:nvSpPr>
        <p:spPr bwMode="auto">
          <a:xfrm>
            <a:off x="720725" y="3316288"/>
            <a:ext cx="1260281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Contoh</a:t>
            </a:r>
            <a:endParaRPr lang="en-US" sz="2000" i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8" grpId="0" animBg="1"/>
      <p:bldP spid="19" grpId="0" animBg="1"/>
      <p:bldP spid="22" grpId="0"/>
      <p:bldP spid="24" grpId="0" animBg="1"/>
      <p:bldP spid="25" grpId="0" animBg="1"/>
      <p:bldP spid="26" grpId="0"/>
      <p:bldP spid="27" grpId="0" animBg="1"/>
      <p:bldP spid="28" grpId="0" animBg="1"/>
      <p:bldP spid="29" grpId="0"/>
      <p:bldP spid="31" grpId="0" animBg="1"/>
      <p:bldP spid="32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 animBg="1"/>
      <p:bldP spid="40" grpId="0" animBg="1"/>
      <p:bldP spid="41" grpId="0" animBg="1"/>
      <p:bldP spid="44" grpId="0"/>
      <p:bldP spid="47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/>
      <p:bldP spid="62" grpId="0"/>
      <p:bldP spid="63" grpId="0"/>
      <p:bldP spid="64" grpId="0" animBg="1"/>
      <p:bldP spid="65" grpId="0"/>
      <p:bldP spid="66" grpId="0" animBg="1"/>
      <p:bldP spid="67" grpId="0" animBg="1"/>
      <p:bldP spid="68" grpId="0" animBg="1"/>
      <p:bldP spid="69" grpId="0"/>
      <p:bldP spid="70" grpId="0"/>
      <p:bldP spid="71" grpId="0"/>
      <p:bldP spid="72" grpId="0" animBg="1"/>
      <p:bldP spid="7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Uppercase Let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463" y="715963"/>
            <a:ext cx="7099300" cy="5602287"/>
          </a:xfrm>
          <a:prstGeom prst="rect">
            <a:avLst/>
          </a:prstGeom>
          <a:noFill/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60338" y="1120775"/>
            <a:ext cx="14827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id-ID" sz="2000" b="1" dirty="0" smtClean="0">
                <a:latin typeface="Arial" charset="0"/>
                <a:cs typeface="Arial" charset="0"/>
              </a:rPr>
              <a:t>Huruf bergaris lurus</a:t>
            </a:r>
            <a:endParaRPr lang="en-US" sz="2000" b="1" dirty="0">
              <a:latin typeface="Arial" charset="0"/>
              <a:cs typeface="Arial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42875" y="3209925"/>
            <a:ext cx="1643043" cy="19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id-ID" sz="2000" b="1" dirty="0" smtClean="0">
                <a:latin typeface="Arial" charset="0"/>
                <a:cs typeface="Arial" charset="0"/>
              </a:rPr>
              <a:t>Huruf bergaris lengkung </a:t>
            </a:r>
            <a:endParaRPr lang="en-US" sz="2000" b="1" dirty="0">
              <a:latin typeface="Arial" charset="0"/>
              <a:cs typeface="Arial" charset="0"/>
            </a:endParaRPr>
          </a:p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charset="0"/>
                <a:cs typeface="Arial" charset="0"/>
              </a:rPr>
              <a:t>&amp;</a:t>
            </a:r>
          </a:p>
          <a:p>
            <a:pPr algn="ctr">
              <a:lnSpc>
                <a:spcPct val="120000"/>
              </a:lnSpc>
            </a:pPr>
            <a:r>
              <a:rPr lang="id-ID" sz="2000" b="1" dirty="0" smtClean="0">
                <a:latin typeface="Arial" charset="0"/>
                <a:cs typeface="Arial" charset="0"/>
              </a:rPr>
              <a:t>Angka</a:t>
            </a:r>
            <a:endParaRPr lang="en-US" sz="2000" b="1" dirty="0">
              <a:latin typeface="Arial" charset="0"/>
              <a:cs typeface="Arial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928794" y="142852"/>
            <a:ext cx="557075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Huruf Besar </a:t>
            </a:r>
            <a:r>
              <a:rPr lang="en-US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&amp; </a:t>
            </a:r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Angka</a:t>
            </a:r>
            <a:endParaRPr lang="en-US" sz="44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2090738" y="1128713"/>
            <a:ext cx="0" cy="714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9" name="Group 96"/>
          <p:cNvGrpSpPr>
            <a:grpSpLocks/>
          </p:cNvGrpSpPr>
          <p:nvPr/>
        </p:nvGrpSpPr>
        <p:grpSpPr bwMode="auto">
          <a:xfrm>
            <a:off x="2433638" y="1133475"/>
            <a:ext cx="714375" cy="714375"/>
            <a:chOff x="1533" y="714"/>
            <a:chExt cx="450" cy="450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33" y="714"/>
              <a:ext cx="450" cy="450"/>
            </a:xfrm>
            <a:custGeom>
              <a:avLst/>
              <a:gdLst/>
              <a:ahLst/>
              <a:cxnLst>
                <a:cxn ang="0">
                  <a:pos x="0" y="447"/>
                </a:cxn>
                <a:cxn ang="0">
                  <a:pos x="225" y="0"/>
                </a:cxn>
                <a:cxn ang="0">
                  <a:pos x="450" y="450"/>
                </a:cxn>
              </a:cxnLst>
              <a:rect l="0" t="0" r="r" b="b"/>
              <a:pathLst>
                <a:path w="450" h="450">
                  <a:moveTo>
                    <a:pt x="0" y="447"/>
                  </a:moveTo>
                  <a:lnTo>
                    <a:pt x="225" y="0"/>
                  </a:lnTo>
                  <a:lnTo>
                    <a:pt x="450" y="45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1608" y="1011"/>
              <a:ext cx="29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2" name="Line 15"/>
          <p:cNvSpPr>
            <a:spLocks noChangeShapeType="1"/>
          </p:cNvSpPr>
          <p:nvPr/>
        </p:nvSpPr>
        <p:spPr bwMode="auto">
          <a:xfrm flipH="1">
            <a:off x="330200" y="3086100"/>
            <a:ext cx="8648700" cy="0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Freeform 17"/>
          <p:cNvSpPr>
            <a:spLocks/>
          </p:cNvSpPr>
          <p:nvPr/>
        </p:nvSpPr>
        <p:spPr bwMode="auto">
          <a:xfrm>
            <a:off x="3367088" y="1143000"/>
            <a:ext cx="590550" cy="704850"/>
          </a:xfrm>
          <a:custGeom>
            <a:avLst/>
            <a:gdLst/>
            <a:ahLst/>
            <a:cxnLst>
              <a:cxn ang="0">
                <a:pos x="366" y="0"/>
              </a:cxn>
              <a:cxn ang="0">
                <a:pos x="0" y="0"/>
              </a:cxn>
              <a:cxn ang="0">
                <a:pos x="0" y="444"/>
              </a:cxn>
              <a:cxn ang="0">
                <a:pos x="372" y="444"/>
              </a:cxn>
            </a:cxnLst>
            <a:rect l="0" t="0" r="r" b="b"/>
            <a:pathLst>
              <a:path w="372" h="444">
                <a:moveTo>
                  <a:pt x="366" y="0"/>
                </a:moveTo>
                <a:lnTo>
                  <a:pt x="0" y="0"/>
                </a:lnTo>
                <a:lnTo>
                  <a:pt x="0" y="444"/>
                </a:lnTo>
                <a:lnTo>
                  <a:pt x="372" y="444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auto">
          <a:xfrm>
            <a:off x="3367088" y="1500188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Freeform 19"/>
          <p:cNvSpPr>
            <a:spLocks/>
          </p:cNvSpPr>
          <p:nvPr/>
        </p:nvSpPr>
        <p:spPr bwMode="auto">
          <a:xfrm>
            <a:off x="4305300" y="1143000"/>
            <a:ext cx="581025" cy="704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44"/>
              </a:cxn>
              <a:cxn ang="0">
                <a:pos x="366" y="444"/>
              </a:cxn>
            </a:cxnLst>
            <a:rect l="0" t="0" r="r" b="b"/>
            <a:pathLst>
              <a:path w="366" h="444">
                <a:moveTo>
                  <a:pt x="0" y="0"/>
                </a:moveTo>
                <a:lnTo>
                  <a:pt x="0" y="444"/>
                </a:lnTo>
                <a:lnTo>
                  <a:pt x="366" y="444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Freeform 20"/>
          <p:cNvSpPr>
            <a:spLocks/>
          </p:cNvSpPr>
          <p:nvPr/>
        </p:nvSpPr>
        <p:spPr bwMode="auto">
          <a:xfrm>
            <a:off x="5238750" y="1147763"/>
            <a:ext cx="700088" cy="7000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9" y="441"/>
              </a:cxn>
              <a:cxn ang="0">
                <a:pos x="441" y="3"/>
              </a:cxn>
            </a:cxnLst>
            <a:rect l="0" t="0" r="r" b="b"/>
            <a:pathLst>
              <a:path w="441" h="441">
                <a:moveTo>
                  <a:pt x="0" y="0"/>
                </a:moveTo>
                <a:lnTo>
                  <a:pt x="219" y="441"/>
                </a:lnTo>
                <a:lnTo>
                  <a:pt x="441" y="3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>
            <a:off x="6172200" y="1147763"/>
            <a:ext cx="0" cy="704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Line 22"/>
          <p:cNvSpPr>
            <a:spLocks noChangeShapeType="1"/>
          </p:cNvSpPr>
          <p:nvPr/>
        </p:nvSpPr>
        <p:spPr bwMode="auto">
          <a:xfrm>
            <a:off x="6757988" y="1147763"/>
            <a:ext cx="0" cy="704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6172200" y="1500188"/>
            <a:ext cx="5905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Freeform 24"/>
          <p:cNvSpPr>
            <a:spLocks/>
          </p:cNvSpPr>
          <p:nvPr/>
        </p:nvSpPr>
        <p:spPr bwMode="auto">
          <a:xfrm>
            <a:off x="7105650" y="1157288"/>
            <a:ext cx="585788" cy="690562"/>
          </a:xfrm>
          <a:custGeom>
            <a:avLst/>
            <a:gdLst/>
            <a:ahLst/>
            <a:cxnLst>
              <a:cxn ang="0">
                <a:pos x="369" y="0"/>
              </a:cxn>
              <a:cxn ang="0">
                <a:pos x="0" y="0"/>
              </a:cxn>
              <a:cxn ang="0">
                <a:pos x="0" y="435"/>
              </a:cxn>
            </a:cxnLst>
            <a:rect l="0" t="0" r="r" b="b"/>
            <a:pathLst>
              <a:path w="369" h="435">
                <a:moveTo>
                  <a:pt x="369" y="0"/>
                </a:moveTo>
                <a:lnTo>
                  <a:pt x="0" y="0"/>
                </a:lnTo>
                <a:lnTo>
                  <a:pt x="0" y="435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25"/>
          <p:cNvSpPr>
            <a:spLocks noChangeShapeType="1"/>
          </p:cNvSpPr>
          <p:nvPr/>
        </p:nvSpPr>
        <p:spPr bwMode="auto">
          <a:xfrm>
            <a:off x="7105650" y="1504950"/>
            <a:ext cx="5095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Line 27"/>
          <p:cNvSpPr>
            <a:spLocks noChangeShapeType="1"/>
          </p:cNvSpPr>
          <p:nvPr/>
        </p:nvSpPr>
        <p:spPr bwMode="auto">
          <a:xfrm>
            <a:off x="8048625" y="1157288"/>
            <a:ext cx="704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28"/>
          <p:cNvSpPr>
            <a:spLocks noChangeShapeType="1"/>
          </p:cNvSpPr>
          <p:nvPr/>
        </p:nvSpPr>
        <p:spPr bwMode="auto">
          <a:xfrm>
            <a:off x="8401050" y="1157288"/>
            <a:ext cx="0" cy="7000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2085975" y="2209800"/>
            <a:ext cx="933450" cy="7096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7" y="447"/>
              </a:cxn>
              <a:cxn ang="0">
                <a:pos x="294" y="3"/>
              </a:cxn>
              <a:cxn ang="0">
                <a:pos x="444" y="444"/>
              </a:cxn>
              <a:cxn ang="0">
                <a:pos x="588" y="6"/>
              </a:cxn>
            </a:cxnLst>
            <a:rect l="0" t="0" r="r" b="b"/>
            <a:pathLst>
              <a:path w="588" h="447">
                <a:moveTo>
                  <a:pt x="0" y="0"/>
                </a:moveTo>
                <a:lnTo>
                  <a:pt x="147" y="447"/>
                </a:lnTo>
                <a:lnTo>
                  <a:pt x="294" y="3"/>
                </a:lnTo>
                <a:lnTo>
                  <a:pt x="444" y="444"/>
                </a:lnTo>
                <a:lnTo>
                  <a:pt x="588" y="6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30"/>
          <p:cNvSpPr>
            <a:spLocks noChangeShapeType="1"/>
          </p:cNvSpPr>
          <p:nvPr/>
        </p:nvSpPr>
        <p:spPr bwMode="auto">
          <a:xfrm>
            <a:off x="3338513" y="2219325"/>
            <a:ext cx="633412" cy="700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31"/>
          <p:cNvSpPr>
            <a:spLocks noChangeShapeType="1"/>
          </p:cNvSpPr>
          <p:nvPr/>
        </p:nvSpPr>
        <p:spPr bwMode="auto">
          <a:xfrm flipV="1">
            <a:off x="3271838" y="2214563"/>
            <a:ext cx="633412" cy="7000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4276725" y="2214563"/>
            <a:ext cx="700088" cy="709612"/>
          </a:xfrm>
          <a:custGeom>
            <a:avLst/>
            <a:gdLst/>
            <a:ahLst/>
            <a:cxnLst>
              <a:cxn ang="0">
                <a:pos x="0" y="447"/>
              </a:cxn>
              <a:cxn ang="0">
                <a:pos x="0" y="0"/>
              </a:cxn>
              <a:cxn ang="0">
                <a:pos x="219" y="444"/>
              </a:cxn>
              <a:cxn ang="0">
                <a:pos x="441" y="3"/>
              </a:cxn>
              <a:cxn ang="0">
                <a:pos x="441" y="444"/>
              </a:cxn>
            </a:cxnLst>
            <a:rect l="0" t="0" r="r" b="b"/>
            <a:pathLst>
              <a:path w="441" h="447">
                <a:moveTo>
                  <a:pt x="0" y="447"/>
                </a:moveTo>
                <a:lnTo>
                  <a:pt x="0" y="0"/>
                </a:lnTo>
                <a:lnTo>
                  <a:pt x="219" y="444"/>
                </a:lnTo>
                <a:lnTo>
                  <a:pt x="441" y="3"/>
                </a:lnTo>
                <a:lnTo>
                  <a:pt x="441" y="444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5257800" y="2219325"/>
            <a:ext cx="695325" cy="352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9" y="222"/>
              </a:cxn>
              <a:cxn ang="0">
                <a:pos x="438" y="3"/>
              </a:cxn>
            </a:cxnLst>
            <a:rect l="0" t="0" r="r" b="b"/>
            <a:pathLst>
              <a:path w="438" h="222">
                <a:moveTo>
                  <a:pt x="0" y="0"/>
                </a:moveTo>
                <a:lnTo>
                  <a:pt x="219" y="222"/>
                </a:lnTo>
                <a:lnTo>
                  <a:pt x="438" y="3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Line 34"/>
          <p:cNvSpPr>
            <a:spLocks noChangeShapeType="1"/>
          </p:cNvSpPr>
          <p:nvPr/>
        </p:nvSpPr>
        <p:spPr bwMode="auto">
          <a:xfrm>
            <a:off x="5605463" y="2576513"/>
            <a:ext cx="0" cy="3476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6186488" y="2219325"/>
            <a:ext cx="585787" cy="704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6" y="0"/>
              </a:cxn>
              <a:cxn ang="0">
                <a:pos x="0" y="444"/>
              </a:cxn>
              <a:cxn ang="0">
                <a:pos x="369" y="444"/>
              </a:cxn>
            </a:cxnLst>
            <a:rect l="0" t="0" r="r" b="b"/>
            <a:pathLst>
              <a:path w="369" h="444">
                <a:moveTo>
                  <a:pt x="0" y="0"/>
                </a:moveTo>
                <a:lnTo>
                  <a:pt x="366" y="0"/>
                </a:lnTo>
                <a:lnTo>
                  <a:pt x="0" y="444"/>
                </a:lnTo>
                <a:lnTo>
                  <a:pt x="369" y="444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37"/>
          <p:cNvSpPr>
            <a:spLocks noChangeShapeType="1"/>
          </p:cNvSpPr>
          <p:nvPr/>
        </p:nvSpPr>
        <p:spPr bwMode="auto">
          <a:xfrm>
            <a:off x="7110413" y="2224088"/>
            <a:ext cx="0" cy="695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38"/>
          <p:cNvSpPr>
            <a:spLocks noChangeShapeType="1"/>
          </p:cNvSpPr>
          <p:nvPr/>
        </p:nvSpPr>
        <p:spPr bwMode="auto">
          <a:xfrm flipV="1">
            <a:off x="7115175" y="2224088"/>
            <a:ext cx="528638" cy="466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Line 39"/>
          <p:cNvSpPr>
            <a:spLocks noChangeShapeType="1"/>
          </p:cNvSpPr>
          <p:nvPr/>
        </p:nvSpPr>
        <p:spPr bwMode="auto">
          <a:xfrm>
            <a:off x="7339013" y="2495550"/>
            <a:ext cx="357187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Freeform 41"/>
          <p:cNvSpPr>
            <a:spLocks/>
          </p:cNvSpPr>
          <p:nvPr/>
        </p:nvSpPr>
        <p:spPr bwMode="auto">
          <a:xfrm>
            <a:off x="8048625" y="2224088"/>
            <a:ext cx="585788" cy="704850"/>
          </a:xfrm>
          <a:custGeom>
            <a:avLst/>
            <a:gdLst/>
            <a:ahLst/>
            <a:cxnLst>
              <a:cxn ang="0">
                <a:pos x="0" y="444"/>
              </a:cxn>
              <a:cxn ang="0">
                <a:pos x="0" y="0"/>
              </a:cxn>
              <a:cxn ang="0">
                <a:pos x="369" y="441"/>
              </a:cxn>
              <a:cxn ang="0">
                <a:pos x="369" y="3"/>
              </a:cxn>
            </a:cxnLst>
            <a:rect l="0" t="0" r="r" b="b"/>
            <a:pathLst>
              <a:path w="369" h="444">
                <a:moveTo>
                  <a:pt x="0" y="444"/>
                </a:moveTo>
                <a:lnTo>
                  <a:pt x="0" y="0"/>
                </a:lnTo>
                <a:lnTo>
                  <a:pt x="369" y="441"/>
                </a:lnTo>
                <a:lnTo>
                  <a:pt x="369" y="3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Oval 43"/>
          <p:cNvSpPr>
            <a:spLocks noChangeArrowheads="1"/>
          </p:cNvSpPr>
          <p:nvPr/>
        </p:nvSpPr>
        <p:spPr bwMode="auto">
          <a:xfrm>
            <a:off x="2081213" y="3286125"/>
            <a:ext cx="700087" cy="700088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6" name="Arc 45"/>
          <p:cNvSpPr>
            <a:spLocks/>
          </p:cNvSpPr>
          <p:nvPr/>
        </p:nvSpPr>
        <p:spPr bwMode="auto">
          <a:xfrm>
            <a:off x="3086100" y="3300413"/>
            <a:ext cx="582613" cy="68421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6782 w 36782"/>
              <a:gd name="T1" fmla="*/ 36965 h 43200"/>
              <a:gd name="T2" fmla="*/ 32506 w 36782"/>
              <a:gd name="T3" fmla="*/ 2956 h 43200"/>
              <a:gd name="T4" fmla="*/ 21600 w 36782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782" h="43200" fill="none" extrusionOk="0">
                <a:moveTo>
                  <a:pt x="36781" y="36964"/>
                </a:moveTo>
                <a:cubicBezTo>
                  <a:pt x="32738" y="40959"/>
                  <a:pt x="27283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433" y="-1"/>
                  <a:pt x="29197" y="1020"/>
                  <a:pt x="32506" y="2955"/>
                </a:cubicBezTo>
              </a:path>
              <a:path w="36782" h="43200" stroke="0" extrusionOk="0">
                <a:moveTo>
                  <a:pt x="36781" y="36964"/>
                </a:moveTo>
                <a:cubicBezTo>
                  <a:pt x="32738" y="40959"/>
                  <a:pt x="27283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433" y="-1"/>
                  <a:pt x="29197" y="1020"/>
                  <a:pt x="32506" y="2955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7" name="Oval 46"/>
          <p:cNvSpPr>
            <a:spLocks noChangeArrowheads="1"/>
          </p:cNvSpPr>
          <p:nvPr/>
        </p:nvSpPr>
        <p:spPr bwMode="auto">
          <a:xfrm>
            <a:off x="4071938" y="3290888"/>
            <a:ext cx="700087" cy="700087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8" name="Line 47"/>
          <p:cNvSpPr>
            <a:spLocks noChangeShapeType="1"/>
          </p:cNvSpPr>
          <p:nvPr/>
        </p:nvSpPr>
        <p:spPr bwMode="auto">
          <a:xfrm>
            <a:off x="4548188" y="3838575"/>
            <a:ext cx="128587" cy="200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Arc 48"/>
          <p:cNvSpPr>
            <a:spLocks/>
          </p:cNvSpPr>
          <p:nvPr/>
        </p:nvSpPr>
        <p:spPr bwMode="auto">
          <a:xfrm>
            <a:off x="5067300" y="3300413"/>
            <a:ext cx="582613" cy="68421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6782 w 36782"/>
              <a:gd name="T1" fmla="*/ 36965 h 43200"/>
              <a:gd name="T2" fmla="*/ 32506 w 36782"/>
              <a:gd name="T3" fmla="*/ 2956 h 43200"/>
              <a:gd name="T4" fmla="*/ 21600 w 36782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782" h="43200" fill="none" extrusionOk="0">
                <a:moveTo>
                  <a:pt x="36781" y="36964"/>
                </a:moveTo>
                <a:cubicBezTo>
                  <a:pt x="32738" y="40959"/>
                  <a:pt x="27283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433" y="-1"/>
                  <a:pt x="29197" y="1020"/>
                  <a:pt x="32506" y="2955"/>
                </a:cubicBezTo>
              </a:path>
              <a:path w="36782" h="43200" stroke="0" extrusionOk="0">
                <a:moveTo>
                  <a:pt x="36781" y="36964"/>
                </a:moveTo>
                <a:cubicBezTo>
                  <a:pt x="32738" y="40959"/>
                  <a:pt x="27283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433" y="-1"/>
                  <a:pt x="29197" y="1020"/>
                  <a:pt x="32506" y="2955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>
            <a:off x="5419725" y="3643313"/>
            <a:ext cx="233363" cy="2524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7" y="0"/>
              </a:cxn>
              <a:cxn ang="0">
                <a:pos x="147" y="156"/>
              </a:cxn>
            </a:cxnLst>
            <a:rect l="0" t="0" r="r" b="b"/>
            <a:pathLst>
              <a:path w="147" h="156">
                <a:moveTo>
                  <a:pt x="0" y="0"/>
                </a:moveTo>
                <a:lnTo>
                  <a:pt x="147" y="0"/>
                </a:lnTo>
                <a:lnTo>
                  <a:pt x="147" y="156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1" name="Arc 50"/>
          <p:cNvSpPr>
            <a:spLocks/>
          </p:cNvSpPr>
          <p:nvPr/>
        </p:nvSpPr>
        <p:spPr bwMode="auto">
          <a:xfrm>
            <a:off x="6284913" y="3294063"/>
            <a:ext cx="349250" cy="6985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96 w 21600"/>
              <a:gd name="T1" fmla="*/ 0 h 43193"/>
              <a:gd name="T2" fmla="*/ 500 w 21600"/>
              <a:gd name="T3" fmla="*/ 43193 h 43193"/>
              <a:gd name="T4" fmla="*/ 0 w 21600"/>
              <a:gd name="T5" fmla="*/ 21599 h 43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3" fill="none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33333"/>
                  <a:pt x="12231" y="42921"/>
                  <a:pt x="500" y="43193"/>
                </a:cubicBezTo>
              </a:path>
              <a:path w="21600" h="43193" stroke="0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33333"/>
                  <a:pt x="12231" y="42921"/>
                  <a:pt x="500" y="43193"/>
                </a:cubicBezTo>
                <a:lnTo>
                  <a:pt x="0" y="2159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2" name="Freeform 51"/>
          <p:cNvSpPr>
            <a:spLocks/>
          </p:cNvSpPr>
          <p:nvPr/>
        </p:nvSpPr>
        <p:spPr bwMode="auto">
          <a:xfrm>
            <a:off x="6057900" y="3295650"/>
            <a:ext cx="233363" cy="700088"/>
          </a:xfrm>
          <a:custGeom>
            <a:avLst/>
            <a:gdLst/>
            <a:ahLst/>
            <a:cxnLst>
              <a:cxn ang="0">
                <a:pos x="147" y="0"/>
              </a:cxn>
              <a:cxn ang="0">
                <a:pos x="0" y="0"/>
              </a:cxn>
              <a:cxn ang="0">
                <a:pos x="0" y="441"/>
              </a:cxn>
              <a:cxn ang="0">
                <a:pos x="147" y="441"/>
              </a:cxn>
            </a:cxnLst>
            <a:rect l="0" t="0" r="r" b="b"/>
            <a:pathLst>
              <a:path w="147" h="441">
                <a:moveTo>
                  <a:pt x="147" y="0"/>
                </a:moveTo>
                <a:lnTo>
                  <a:pt x="0" y="0"/>
                </a:lnTo>
                <a:lnTo>
                  <a:pt x="0" y="441"/>
                </a:lnTo>
                <a:lnTo>
                  <a:pt x="147" y="441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Arc 52"/>
          <p:cNvSpPr>
            <a:spLocks/>
          </p:cNvSpPr>
          <p:nvPr/>
        </p:nvSpPr>
        <p:spPr bwMode="auto">
          <a:xfrm>
            <a:off x="7056438" y="3654425"/>
            <a:ext cx="587375" cy="339725"/>
          </a:xfrm>
          <a:custGeom>
            <a:avLst/>
            <a:gdLst>
              <a:gd name="G0" fmla="+- 20239 0 0"/>
              <a:gd name="G1" fmla="+- 0 0 0"/>
              <a:gd name="G2" fmla="+- 21600 0 0"/>
              <a:gd name="T0" fmla="*/ 40823 w 40823"/>
              <a:gd name="T1" fmla="*/ 6547 h 21600"/>
              <a:gd name="T2" fmla="*/ 0 w 40823"/>
              <a:gd name="T3" fmla="*/ 7545 h 21600"/>
              <a:gd name="T4" fmla="*/ 20239 w 40823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823" h="21600" fill="none" extrusionOk="0">
                <a:moveTo>
                  <a:pt x="40822" y="6546"/>
                </a:moveTo>
                <a:cubicBezTo>
                  <a:pt x="37971" y="15511"/>
                  <a:pt x="29646" y="21599"/>
                  <a:pt x="20239" y="21600"/>
                </a:cubicBezTo>
                <a:cubicBezTo>
                  <a:pt x="11219" y="21600"/>
                  <a:pt x="3150" y="15996"/>
                  <a:pt x="-1" y="7545"/>
                </a:cubicBezTo>
              </a:path>
              <a:path w="40823" h="21600" stroke="0" extrusionOk="0">
                <a:moveTo>
                  <a:pt x="40822" y="6546"/>
                </a:moveTo>
                <a:cubicBezTo>
                  <a:pt x="37971" y="15511"/>
                  <a:pt x="29646" y="21599"/>
                  <a:pt x="20239" y="21600"/>
                </a:cubicBezTo>
                <a:cubicBezTo>
                  <a:pt x="11219" y="21600"/>
                  <a:pt x="3150" y="15996"/>
                  <a:pt x="-1" y="7545"/>
                </a:cubicBezTo>
                <a:lnTo>
                  <a:pt x="2023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4" name="Line 53"/>
          <p:cNvSpPr>
            <a:spLocks noChangeShapeType="1"/>
          </p:cNvSpPr>
          <p:nvPr/>
        </p:nvSpPr>
        <p:spPr bwMode="auto">
          <a:xfrm>
            <a:off x="7639050" y="3295650"/>
            <a:ext cx="0" cy="466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Arc 54"/>
          <p:cNvSpPr>
            <a:spLocks/>
          </p:cNvSpPr>
          <p:nvPr/>
        </p:nvSpPr>
        <p:spPr bwMode="auto">
          <a:xfrm>
            <a:off x="8050213" y="3654425"/>
            <a:ext cx="593725" cy="339725"/>
          </a:xfrm>
          <a:custGeom>
            <a:avLst/>
            <a:gdLst>
              <a:gd name="G0" fmla="+- 20693 0 0"/>
              <a:gd name="G1" fmla="+- 0 0 0"/>
              <a:gd name="G2" fmla="+- 21600 0 0"/>
              <a:gd name="T0" fmla="*/ 41277 w 41277"/>
              <a:gd name="T1" fmla="*/ 6547 h 21600"/>
              <a:gd name="T2" fmla="*/ 0 w 41277"/>
              <a:gd name="T3" fmla="*/ 6192 h 21600"/>
              <a:gd name="T4" fmla="*/ 20693 w 41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277" h="21600" fill="none" extrusionOk="0">
                <a:moveTo>
                  <a:pt x="41276" y="6546"/>
                </a:moveTo>
                <a:cubicBezTo>
                  <a:pt x="38425" y="15511"/>
                  <a:pt x="30100" y="21599"/>
                  <a:pt x="20693" y="21600"/>
                </a:cubicBezTo>
                <a:cubicBezTo>
                  <a:pt x="11148" y="21600"/>
                  <a:pt x="2735" y="15335"/>
                  <a:pt x="-1" y="6192"/>
                </a:cubicBezTo>
              </a:path>
              <a:path w="41277" h="21600" stroke="0" extrusionOk="0">
                <a:moveTo>
                  <a:pt x="41276" y="6546"/>
                </a:moveTo>
                <a:cubicBezTo>
                  <a:pt x="38425" y="15511"/>
                  <a:pt x="30100" y="21599"/>
                  <a:pt x="20693" y="21600"/>
                </a:cubicBezTo>
                <a:cubicBezTo>
                  <a:pt x="11148" y="21600"/>
                  <a:pt x="2735" y="15335"/>
                  <a:pt x="-1" y="6192"/>
                </a:cubicBezTo>
                <a:lnTo>
                  <a:pt x="20693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6" name="Line 55"/>
          <p:cNvSpPr>
            <a:spLocks noChangeShapeType="1"/>
          </p:cNvSpPr>
          <p:nvPr/>
        </p:nvSpPr>
        <p:spPr bwMode="auto">
          <a:xfrm>
            <a:off x="8643938" y="3300413"/>
            <a:ext cx="0" cy="466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Line 56"/>
          <p:cNvSpPr>
            <a:spLocks noChangeShapeType="1"/>
          </p:cNvSpPr>
          <p:nvPr/>
        </p:nvSpPr>
        <p:spPr bwMode="auto">
          <a:xfrm>
            <a:off x="8053388" y="3300413"/>
            <a:ext cx="0" cy="466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48" name="Group 103"/>
          <p:cNvGrpSpPr>
            <a:grpSpLocks/>
          </p:cNvGrpSpPr>
          <p:nvPr/>
        </p:nvGrpSpPr>
        <p:grpSpPr bwMode="auto">
          <a:xfrm>
            <a:off x="2090738" y="4356100"/>
            <a:ext cx="579437" cy="701675"/>
            <a:chOff x="1317" y="2744"/>
            <a:chExt cx="365" cy="442"/>
          </a:xfrm>
        </p:grpSpPr>
        <p:sp>
          <p:nvSpPr>
            <p:cNvPr id="49" name="Arc 57"/>
            <p:cNvSpPr>
              <a:spLocks/>
            </p:cNvSpPr>
            <p:nvPr/>
          </p:nvSpPr>
          <p:spPr bwMode="auto">
            <a:xfrm>
              <a:off x="1571" y="2744"/>
              <a:ext cx="111" cy="220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196 w 21600"/>
                <a:gd name="T1" fmla="*/ 0 h 43193"/>
                <a:gd name="T2" fmla="*/ 500 w 21600"/>
                <a:gd name="T3" fmla="*/ 43193 h 43193"/>
                <a:gd name="T4" fmla="*/ 0 w 21600"/>
                <a:gd name="T5" fmla="*/ 21599 h 43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193" fill="none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</a:path>
                <a:path w="21600" h="43193" stroke="0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1317" y="2745"/>
              <a:ext cx="261" cy="441"/>
            </a:xfrm>
            <a:custGeom>
              <a:avLst/>
              <a:gdLst/>
              <a:ahLst/>
              <a:cxnLst>
                <a:cxn ang="0">
                  <a:pos x="261" y="0"/>
                </a:cxn>
                <a:cxn ang="0">
                  <a:pos x="0" y="0"/>
                </a:cxn>
                <a:cxn ang="0">
                  <a:pos x="0" y="441"/>
                </a:cxn>
              </a:cxnLst>
              <a:rect l="0" t="0" r="r" b="b"/>
              <a:pathLst>
                <a:path w="261" h="441">
                  <a:moveTo>
                    <a:pt x="261" y="0"/>
                  </a:moveTo>
                  <a:lnTo>
                    <a:pt x="0" y="0"/>
                  </a:lnTo>
                  <a:lnTo>
                    <a:pt x="0" y="441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1" name="Line 59"/>
            <p:cNvSpPr>
              <a:spLocks noChangeShapeType="1"/>
            </p:cNvSpPr>
            <p:nvPr/>
          </p:nvSpPr>
          <p:spPr bwMode="auto">
            <a:xfrm flipH="1">
              <a:off x="1317" y="2964"/>
              <a:ext cx="2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2" name="Arc 60"/>
          <p:cNvSpPr>
            <a:spLocks/>
          </p:cNvSpPr>
          <p:nvPr/>
        </p:nvSpPr>
        <p:spPr bwMode="auto">
          <a:xfrm>
            <a:off x="3484563" y="4356100"/>
            <a:ext cx="176212" cy="34925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96 w 21600"/>
              <a:gd name="T1" fmla="*/ 0 h 43193"/>
              <a:gd name="T2" fmla="*/ 500 w 21600"/>
              <a:gd name="T3" fmla="*/ 43193 h 43193"/>
              <a:gd name="T4" fmla="*/ 0 w 21600"/>
              <a:gd name="T5" fmla="*/ 21599 h 43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3" fill="none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33333"/>
                  <a:pt x="12231" y="42921"/>
                  <a:pt x="500" y="43193"/>
                </a:cubicBezTo>
              </a:path>
              <a:path w="21600" h="43193" stroke="0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33333"/>
                  <a:pt x="12231" y="42921"/>
                  <a:pt x="500" y="43193"/>
                </a:cubicBezTo>
                <a:lnTo>
                  <a:pt x="0" y="2159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3" name="Freeform 61"/>
          <p:cNvSpPr>
            <a:spLocks/>
          </p:cNvSpPr>
          <p:nvPr/>
        </p:nvSpPr>
        <p:spPr bwMode="auto">
          <a:xfrm>
            <a:off x="3081338" y="4357688"/>
            <a:ext cx="414337" cy="704850"/>
          </a:xfrm>
          <a:custGeom>
            <a:avLst/>
            <a:gdLst/>
            <a:ahLst/>
            <a:cxnLst>
              <a:cxn ang="0">
                <a:pos x="261" y="0"/>
              </a:cxn>
              <a:cxn ang="0">
                <a:pos x="0" y="0"/>
              </a:cxn>
              <a:cxn ang="0">
                <a:pos x="0" y="441"/>
              </a:cxn>
            </a:cxnLst>
            <a:rect l="0" t="0" r="r" b="b"/>
            <a:pathLst>
              <a:path w="261" h="441">
                <a:moveTo>
                  <a:pt x="261" y="0"/>
                </a:moveTo>
                <a:lnTo>
                  <a:pt x="0" y="0"/>
                </a:lnTo>
                <a:lnTo>
                  <a:pt x="0" y="441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Line 62"/>
          <p:cNvSpPr>
            <a:spLocks noChangeShapeType="1"/>
          </p:cNvSpPr>
          <p:nvPr/>
        </p:nvSpPr>
        <p:spPr bwMode="auto">
          <a:xfrm flipH="1">
            <a:off x="3081338" y="4705350"/>
            <a:ext cx="4143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Line 63"/>
          <p:cNvSpPr>
            <a:spLocks noChangeShapeType="1"/>
          </p:cNvSpPr>
          <p:nvPr/>
        </p:nvSpPr>
        <p:spPr bwMode="auto">
          <a:xfrm flipH="1" flipV="1">
            <a:off x="3424238" y="4705350"/>
            <a:ext cx="242887" cy="352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6" name="Line 66"/>
          <p:cNvSpPr>
            <a:spLocks noChangeShapeType="1"/>
          </p:cNvSpPr>
          <p:nvPr/>
        </p:nvSpPr>
        <p:spPr bwMode="auto">
          <a:xfrm flipH="1">
            <a:off x="4081463" y="4705350"/>
            <a:ext cx="4143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57" name="Group 97"/>
          <p:cNvGrpSpPr>
            <a:grpSpLocks/>
          </p:cNvGrpSpPr>
          <p:nvPr/>
        </p:nvGrpSpPr>
        <p:grpSpPr bwMode="auto">
          <a:xfrm>
            <a:off x="4076700" y="4360863"/>
            <a:ext cx="579438" cy="696912"/>
            <a:chOff x="2568" y="2747"/>
            <a:chExt cx="365" cy="439"/>
          </a:xfrm>
        </p:grpSpPr>
        <p:sp>
          <p:nvSpPr>
            <p:cNvPr id="58" name="Arc 64"/>
            <p:cNvSpPr>
              <a:spLocks/>
            </p:cNvSpPr>
            <p:nvPr/>
          </p:nvSpPr>
          <p:spPr bwMode="auto">
            <a:xfrm>
              <a:off x="2786" y="2747"/>
              <a:ext cx="111" cy="217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196 w 21600"/>
                <a:gd name="T1" fmla="*/ 0 h 43193"/>
                <a:gd name="T2" fmla="*/ 500 w 21600"/>
                <a:gd name="T3" fmla="*/ 43193 h 43193"/>
                <a:gd name="T4" fmla="*/ 0 w 21600"/>
                <a:gd name="T5" fmla="*/ 21599 h 43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193" fill="none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</a:path>
                <a:path w="21600" h="43193" stroke="0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9" name="Arc 67"/>
            <p:cNvSpPr>
              <a:spLocks/>
            </p:cNvSpPr>
            <p:nvPr/>
          </p:nvSpPr>
          <p:spPr bwMode="auto">
            <a:xfrm>
              <a:off x="2822" y="2966"/>
              <a:ext cx="111" cy="220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196 w 21600"/>
                <a:gd name="T1" fmla="*/ 0 h 43193"/>
                <a:gd name="T2" fmla="*/ 500 w 21600"/>
                <a:gd name="T3" fmla="*/ 43193 h 43193"/>
                <a:gd name="T4" fmla="*/ 0 w 21600"/>
                <a:gd name="T5" fmla="*/ 21599 h 43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193" fill="none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</a:path>
                <a:path w="21600" h="43193" stroke="0" extrusionOk="0">
                  <a:moveTo>
                    <a:pt x="196" y="-1"/>
                  </a:moveTo>
                  <a:cubicBezTo>
                    <a:pt x="12048" y="107"/>
                    <a:pt x="21600" y="9746"/>
                    <a:pt x="21600" y="21599"/>
                  </a:cubicBezTo>
                  <a:cubicBezTo>
                    <a:pt x="21600" y="33333"/>
                    <a:pt x="12231" y="42921"/>
                    <a:pt x="500" y="43193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0" name="Freeform 68"/>
            <p:cNvSpPr>
              <a:spLocks/>
            </p:cNvSpPr>
            <p:nvPr/>
          </p:nvSpPr>
          <p:spPr bwMode="auto">
            <a:xfrm>
              <a:off x="2568" y="2748"/>
              <a:ext cx="261" cy="43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0" y="0"/>
                </a:cxn>
                <a:cxn ang="0">
                  <a:pos x="0" y="438"/>
                </a:cxn>
                <a:cxn ang="0">
                  <a:pos x="261" y="438"/>
                </a:cxn>
              </a:cxnLst>
              <a:rect l="0" t="0" r="r" b="b"/>
              <a:pathLst>
                <a:path w="261" h="438">
                  <a:moveTo>
                    <a:pt x="222" y="0"/>
                  </a:moveTo>
                  <a:lnTo>
                    <a:pt x="0" y="0"/>
                  </a:lnTo>
                  <a:lnTo>
                    <a:pt x="0" y="438"/>
                  </a:lnTo>
                  <a:lnTo>
                    <a:pt x="261" y="438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1" name="Oval 69"/>
          <p:cNvSpPr>
            <a:spLocks noChangeArrowheads="1"/>
          </p:cNvSpPr>
          <p:nvPr/>
        </p:nvSpPr>
        <p:spPr bwMode="auto">
          <a:xfrm>
            <a:off x="5129213" y="4357688"/>
            <a:ext cx="461962" cy="35242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2" name="Oval 70"/>
          <p:cNvSpPr>
            <a:spLocks noChangeArrowheads="1"/>
          </p:cNvSpPr>
          <p:nvPr/>
        </p:nvSpPr>
        <p:spPr bwMode="auto">
          <a:xfrm>
            <a:off x="5067300" y="4710113"/>
            <a:ext cx="576263" cy="347662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3" name="Arc 71"/>
          <p:cNvSpPr>
            <a:spLocks/>
          </p:cNvSpPr>
          <p:nvPr/>
        </p:nvSpPr>
        <p:spPr bwMode="auto">
          <a:xfrm>
            <a:off x="6118225" y="4371975"/>
            <a:ext cx="466725" cy="344488"/>
          </a:xfrm>
          <a:custGeom>
            <a:avLst/>
            <a:gdLst>
              <a:gd name="G0" fmla="+- 20783 0 0"/>
              <a:gd name="G1" fmla="+- 21600 0 0"/>
              <a:gd name="G2" fmla="+- 21600 0 0"/>
              <a:gd name="T0" fmla="*/ 0 w 42383"/>
              <a:gd name="T1" fmla="*/ 15717 h 43194"/>
              <a:gd name="T2" fmla="*/ 21283 w 42383"/>
              <a:gd name="T3" fmla="*/ 43194 h 43194"/>
              <a:gd name="T4" fmla="*/ 20783 w 42383"/>
              <a:gd name="T5" fmla="*/ 21600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383" h="43194" fill="none" extrusionOk="0">
                <a:moveTo>
                  <a:pt x="-1" y="15716"/>
                </a:moveTo>
                <a:cubicBezTo>
                  <a:pt x="2631" y="6418"/>
                  <a:pt x="11119" y="-1"/>
                  <a:pt x="20783" y="0"/>
                </a:cubicBezTo>
                <a:cubicBezTo>
                  <a:pt x="32712" y="0"/>
                  <a:pt x="42383" y="9670"/>
                  <a:pt x="42383" y="21600"/>
                </a:cubicBezTo>
                <a:cubicBezTo>
                  <a:pt x="42383" y="33334"/>
                  <a:pt x="33014" y="42922"/>
                  <a:pt x="21283" y="43194"/>
                </a:cubicBezTo>
              </a:path>
              <a:path w="42383" h="43194" stroke="0" extrusionOk="0">
                <a:moveTo>
                  <a:pt x="-1" y="15716"/>
                </a:moveTo>
                <a:cubicBezTo>
                  <a:pt x="2631" y="6418"/>
                  <a:pt x="11119" y="-1"/>
                  <a:pt x="20783" y="0"/>
                </a:cubicBezTo>
                <a:cubicBezTo>
                  <a:pt x="32712" y="0"/>
                  <a:pt x="42383" y="9670"/>
                  <a:pt x="42383" y="21600"/>
                </a:cubicBezTo>
                <a:cubicBezTo>
                  <a:pt x="42383" y="33334"/>
                  <a:pt x="33014" y="42922"/>
                  <a:pt x="21283" y="43194"/>
                </a:cubicBezTo>
                <a:lnTo>
                  <a:pt x="20783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4" name="Arc 72"/>
          <p:cNvSpPr>
            <a:spLocks/>
          </p:cNvSpPr>
          <p:nvPr/>
        </p:nvSpPr>
        <p:spPr bwMode="auto">
          <a:xfrm>
            <a:off x="6057900" y="4714875"/>
            <a:ext cx="581025" cy="344488"/>
          </a:xfrm>
          <a:custGeom>
            <a:avLst/>
            <a:gdLst>
              <a:gd name="G0" fmla="+- 21561 0 0"/>
              <a:gd name="G1" fmla="+- 21599 0 0"/>
              <a:gd name="G2" fmla="+- 21600 0 0"/>
              <a:gd name="T0" fmla="*/ 21757 w 43161"/>
              <a:gd name="T1" fmla="*/ 0 h 43199"/>
              <a:gd name="T2" fmla="*/ 0 w 43161"/>
              <a:gd name="T3" fmla="*/ 22895 h 43199"/>
              <a:gd name="T4" fmla="*/ 21561 w 43161"/>
              <a:gd name="T5" fmla="*/ 21599 h 43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61" h="43199" fill="none" extrusionOk="0">
                <a:moveTo>
                  <a:pt x="21757" y="-1"/>
                </a:moveTo>
                <a:cubicBezTo>
                  <a:pt x="33609" y="107"/>
                  <a:pt x="43161" y="9746"/>
                  <a:pt x="43161" y="21599"/>
                </a:cubicBezTo>
                <a:cubicBezTo>
                  <a:pt x="43161" y="33528"/>
                  <a:pt x="33490" y="43199"/>
                  <a:pt x="21561" y="43199"/>
                </a:cubicBezTo>
                <a:cubicBezTo>
                  <a:pt x="10134" y="43199"/>
                  <a:pt x="685" y="34300"/>
                  <a:pt x="-1" y="22895"/>
                </a:cubicBezTo>
              </a:path>
              <a:path w="43161" h="43199" stroke="0" extrusionOk="0">
                <a:moveTo>
                  <a:pt x="21757" y="-1"/>
                </a:moveTo>
                <a:cubicBezTo>
                  <a:pt x="33609" y="107"/>
                  <a:pt x="43161" y="9746"/>
                  <a:pt x="43161" y="21599"/>
                </a:cubicBezTo>
                <a:cubicBezTo>
                  <a:pt x="43161" y="33528"/>
                  <a:pt x="33490" y="43199"/>
                  <a:pt x="21561" y="43199"/>
                </a:cubicBezTo>
                <a:cubicBezTo>
                  <a:pt x="10134" y="43199"/>
                  <a:pt x="685" y="34300"/>
                  <a:pt x="-1" y="22895"/>
                </a:cubicBezTo>
                <a:lnTo>
                  <a:pt x="21561" y="2159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5" name="Arc 73"/>
          <p:cNvSpPr>
            <a:spLocks/>
          </p:cNvSpPr>
          <p:nvPr/>
        </p:nvSpPr>
        <p:spPr bwMode="auto">
          <a:xfrm flipH="1">
            <a:off x="7112000" y="4376738"/>
            <a:ext cx="476250" cy="341312"/>
          </a:xfrm>
          <a:custGeom>
            <a:avLst/>
            <a:gdLst>
              <a:gd name="G0" fmla="+- 21588 0 0"/>
              <a:gd name="G1" fmla="+- 21600 0 0"/>
              <a:gd name="G2" fmla="+- 21600 0 0"/>
              <a:gd name="T0" fmla="*/ 0 w 43188"/>
              <a:gd name="T1" fmla="*/ 20873 h 43200"/>
              <a:gd name="T2" fmla="*/ 21594 w 43188"/>
              <a:gd name="T3" fmla="*/ 43200 h 43200"/>
              <a:gd name="T4" fmla="*/ 21588 w 4318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88" h="43200" fill="none" extrusionOk="0">
                <a:moveTo>
                  <a:pt x="0" y="20873"/>
                </a:moveTo>
                <a:cubicBezTo>
                  <a:pt x="392" y="9233"/>
                  <a:pt x="9941" y="-1"/>
                  <a:pt x="21588" y="0"/>
                </a:cubicBezTo>
                <a:cubicBezTo>
                  <a:pt x="33517" y="0"/>
                  <a:pt x="43188" y="9670"/>
                  <a:pt x="43188" y="21600"/>
                </a:cubicBezTo>
                <a:cubicBezTo>
                  <a:pt x="43188" y="33527"/>
                  <a:pt x="33521" y="43196"/>
                  <a:pt x="21593" y="43199"/>
                </a:cubicBezTo>
              </a:path>
              <a:path w="43188" h="43200" stroke="0" extrusionOk="0">
                <a:moveTo>
                  <a:pt x="0" y="20873"/>
                </a:moveTo>
                <a:cubicBezTo>
                  <a:pt x="392" y="9233"/>
                  <a:pt x="9941" y="-1"/>
                  <a:pt x="21588" y="0"/>
                </a:cubicBezTo>
                <a:cubicBezTo>
                  <a:pt x="33517" y="0"/>
                  <a:pt x="43188" y="9670"/>
                  <a:pt x="43188" y="21600"/>
                </a:cubicBezTo>
                <a:cubicBezTo>
                  <a:pt x="43188" y="33527"/>
                  <a:pt x="33521" y="43196"/>
                  <a:pt x="21593" y="43199"/>
                </a:cubicBezTo>
                <a:lnTo>
                  <a:pt x="21588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6" name="Arc 74"/>
          <p:cNvSpPr>
            <a:spLocks/>
          </p:cNvSpPr>
          <p:nvPr/>
        </p:nvSpPr>
        <p:spPr bwMode="auto">
          <a:xfrm>
            <a:off x="7056438" y="4719638"/>
            <a:ext cx="581025" cy="34448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252 w 43200"/>
              <a:gd name="T1" fmla="*/ 3 h 43200"/>
              <a:gd name="T2" fmla="*/ 68 w 43200"/>
              <a:gd name="T3" fmla="*/ 19882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251" y="2"/>
                </a:moveTo>
                <a:cubicBezTo>
                  <a:pt x="21367" y="0"/>
                  <a:pt x="21483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1026"/>
                  <a:pt x="22" y="20453"/>
                  <a:pt x="68" y="19882"/>
                </a:cubicBezTo>
              </a:path>
              <a:path w="43200" h="43200" stroke="0" extrusionOk="0">
                <a:moveTo>
                  <a:pt x="21251" y="2"/>
                </a:moveTo>
                <a:cubicBezTo>
                  <a:pt x="21367" y="0"/>
                  <a:pt x="21483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1026"/>
                  <a:pt x="22" y="20453"/>
                  <a:pt x="68" y="19882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7" name="Arc 75"/>
          <p:cNvSpPr>
            <a:spLocks/>
          </p:cNvSpPr>
          <p:nvPr/>
        </p:nvSpPr>
        <p:spPr bwMode="auto">
          <a:xfrm>
            <a:off x="8118475" y="4367213"/>
            <a:ext cx="466725" cy="344487"/>
          </a:xfrm>
          <a:custGeom>
            <a:avLst/>
            <a:gdLst>
              <a:gd name="G0" fmla="+- 20783 0 0"/>
              <a:gd name="G1" fmla="+- 21600 0 0"/>
              <a:gd name="G2" fmla="+- 21600 0 0"/>
              <a:gd name="T0" fmla="*/ 0 w 42383"/>
              <a:gd name="T1" fmla="*/ 15717 h 43194"/>
              <a:gd name="T2" fmla="*/ 21283 w 42383"/>
              <a:gd name="T3" fmla="*/ 43194 h 43194"/>
              <a:gd name="T4" fmla="*/ 20783 w 42383"/>
              <a:gd name="T5" fmla="*/ 21600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383" h="43194" fill="none" extrusionOk="0">
                <a:moveTo>
                  <a:pt x="-1" y="15716"/>
                </a:moveTo>
                <a:cubicBezTo>
                  <a:pt x="2631" y="6418"/>
                  <a:pt x="11119" y="-1"/>
                  <a:pt x="20783" y="0"/>
                </a:cubicBezTo>
                <a:cubicBezTo>
                  <a:pt x="32712" y="0"/>
                  <a:pt x="42383" y="9670"/>
                  <a:pt x="42383" y="21600"/>
                </a:cubicBezTo>
                <a:cubicBezTo>
                  <a:pt x="42383" y="33334"/>
                  <a:pt x="33014" y="42922"/>
                  <a:pt x="21283" y="43194"/>
                </a:cubicBezTo>
              </a:path>
              <a:path w="42383" h="43194" stroke="0" extrusionOk="0">
                <a:moveTo>
                  <a:pt x="-1" y="15716"/>
                </a:moveTo>
                <a:cubicBezTo>
                  <a:pt x="2631" y="6418"/>
                  <a:pt x="11119" y="-1"/>
                  <a:pt x="20783" y="0"/>
                </a:cubicBezTo>
                <a:cubicBezTo>
                  <a:pt x="32712" y="0"/>
                  <a:pt x="42383" y="9670"/>
                  <a:pt x="42383" y="21600"/>
                </a:cubicBezTo>
                <a:cubicBezTo>
                  <a:pt x="42383" y="33334"/>
                  <a:pt x="33014" y="42922"/>
                  <a:pt x="21283" y="43194"/>
                </a:cubicBezTo>
                <a:lnTo>
                  <a:pt x="20783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8" name="Arc 76"/>
          <p:cNvSpPr>
            <a:spLocks/>
          </p:cNvSpPr>
          <p:nvPr/>
        </p:nvSpPr>
        <p:spPr bwMode="auto">
          <a:xfrm flipH="1">
            <a:off x="8048625" y="4716463"/>
            <a:ext cx="309563" cy="3556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196 w 21600"/>
              <a:gd name="T1" fmla="*/ 0 h 21794"/>
              <a:gd name="T2" fmla="*/ 21599 w 21600"/>
              <a:gd name="T3" fmla="*/ 21794 h 21794"/>
              <a:gd name="T4" fmla="*/ 0 w 21600"/>
              <a:gd name="T5" fmla="*/ 21599 h 21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794" fill="none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21664"/>
                  <a:pt x="21599" y="21729"/>
                  <a:pt x="21599" y="21794"/>
                </a:cubicBezTo>
              </a:path>
              <a:path w="21600" h="21794" stroke="0" extrusionOk="0">
                <a:moveTo>
                  <a:pt x="196" y="-1"/>
                </a:moveTo>
                <a:cubicBezTo>
                  <a:pt x="12048" y="107"/>
                  <a:pt x="21600" y="9746"/>
                  <a:pt x="21600" y="21599"/>
                </a:cubicBezTo>
                <a:cubicBezTo>
                  <a:pt x="21600" y="21664"/>
                  <a:pt x="21599" y="21729"/>
                  <a:pt x="21599" y="21794"/>
                </a:cubicBezTo>
                <a:lnTo>
                  <a:pt x="0" y="21599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9" name="Line 77"/>
          <p:cNvSpPr>
            <a:spLocks noChangeShapeType="1"/>
          </p:cNvSpPr>
          <p:nvPr/>
        </p:nvSpPr>
        <p:spPr bwMode="auto">
          <a:xfrm>
            <a:off x="8039100" y="5062538"/>
            <a:ext cx="600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0" name="Line 78"/>
          <p:cNvSpPr>
            <a:spLocks noChangeShapeType="1"/>
          </p:cNvSpPr>
          <p:nvPr/>
        </p:nvSpPr>
        <p:spPr bwMode="auto">
          <a:xfrm>
            <a:off x="2090738" y="5424488"/>
            <a:ext cx="0" cy="7000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1" name="Oval 79"/>
          <p:cNvSpPr>
            <a:spLocks noChangeArrowheads="1"/>
          </p:cNvSpPr>
          <p:nvPr/>
        </p:nvSpPr>
        <p:spPr bwMode="auto">
          <a:xfrm>
            <a:off x="2476500" y="5424488"/>
            <a:ext cx="581025" cy="7048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72" name="Group 102"/>
          <p:cNvGrpSpPr>
            <a:grpSpLocks/>
          </p:cNvGrpSpPr>
          <p:nvPr/>
        </p:nvGrpSpPr>
        <p:grpSpPr bwMode="auto">
          <a:xfrm>
            <a:off x="3462338" y="5438775"/>
            <a:ext cx="592137" cy="696913"/>
            <a:chOff x="2181" y="3426"/>
            <a:chExt cx="373" cy="439"/>
          </a:xfrm>
        </p:grpSpPr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2181" y="3528"/>
              <a:ext cx="362" cy="1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36"/>
                </a:cxn>
                <a:cxn ang="0">
                  <a:pos x="6" y="74"/>
                </a:cxn>
                <a:cxn ang="0">
                  <a:pos x="22" y="108"/>
                </a:cxn>
                <a:cxn ang="0">
                  <a:pos x="52" y="143"/>
                </a:cxn>
                <a:cxn ang="0">
                  <a:pos x="93" y="168"/>
                </a:cxn>
                <a:cxn ang="0">
                  <a:pos x="147" y="185"/>
                </a:cxn>
                <a:cxn ang="0">
                  <a:pos x="192" y="185"/>
                </a:cxn>
                <a:cxn ang="0">
                  <a:pos x="234" y="180"/>
                </a:cxn>
                <a:cxn ang="0">
                  <a:pos x="282" y="161"/>
                </a:cxn>
                <a:cxn ang="0">
                  <a:pos x="322" y="128"/>
                </a:cxn>
                <a:cxn ang="0">
                  <a:pos x="346" y="90"/>
                </a:cxn>
                <a:cxn ang="0">
                  <a:pos x="363" y="48"/>
                </a:cxn>
              </a:cxnLst>
              <a:rect l="0" t="0" r="r" b="b"/>
              <a:pathLst>
                <a:path w="363" h="188">
                  <a:moveTo>
                    <a:pt x="7" y="0"/>
                  </a:moveTo>
                  <a:cubicBezTo>
                    <a:pt x="6" y="6"/>
                    <a:pt x="0" y="24"/>
                    <a:pt x="0" y="36"/>
                  </a:cubicBezTo>
                  <a:cubicBezTo>
                    <a:pt x="0" y="48"/>
                    <a:pt x="2" y="62"/>
                    <a:pt x="6" y="74"/>
                  </a:cubicBezTo>
                  <a:cubicBezTo>
                    <a:pt x="10" y="86"/>
                    <a:pt x="14" y="97"/>
                    <a:pt x="22" y="108"/>
                  </a:cubicBezTo>
                  <a:cubicBezTo>
                    <a:pt x="30" y="119"/>
                    <a:pt x="40" y="133"/>
                    <a:pt x="52" y="143"/>
                  </a:cubicBezTo>
                  <a:cubicBezTo>
                    <a:pt x="64" y="153"/>
                    <a:pt x="77" y="161"/>
                    <a:pt x="93" y="168"/>
                  </a:cubicBezTo>
                  <a:cubicBezTo>
                    <a:pt x="109" y="175"/>
                    <a:pt x="131" y="182"/>
                    <a:pt x="147" y="185"/>
                  </a:cubicBezTo>
                  <a:cubicBezTo>
                    <a:pt x="163" y="188"/>
                    <a:pt x="178" y="186"/>
                    <a:pt x="192" y="185"/>
                  </a:cubicBezTo>
                  <a:cubicBezTo>
                    <a:pt x="206" y="184"/>
                    <a:pt x="219" y="184"/>
                    <a:pt x="234" y="180"/>
                  </a:cubicBezTo>
                  <a:cubicBezTo>
                    <a:pt x="249" y="176"/>
                    <a:pt x="267" y="170"/>
                    <a:pt x="282" y="161"/>
                  </a:cubicBezTo>
                  <a:cubicBezTo>
                    <a:pt x="297" y="152"/>
                    <a:pt x="311" y="140"/>
                    <a:pt x="322" y="128"/>
                  </a:cubicBezTo>
                  <a:cubicBezTo>
                    <a:pt x="333" y="116"/>
                    <a:pt x="339" y="103"/>
                    <a:pt x="346" y="90"/>
                  </a:cubicBezTo>
                  <a:cubicBezTo>
                    <a:pt x="353" y="77"/>
                    <a:pt x="358" y="62"/>
                    <a:pt x="363" y="48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4" name="Arc 81"/>
            <p:cNvSpPr>
              <a:spLocks/>
            </p:cNvSpPr>
            <p:nvPr/>
          </p:nvSpPr>
          <p:spPr bwMode="auto">
            <a:xfrm>
              <a:off x="2185" y="3426"/>
              <a:ext cx="369" cy="439"/>
            </a:xfrm>
            <a:custGeom>
              <a:avLst/>
              <a:gdLst>
                <a:gd name="G0" fmla="+- 18668 0 0"/>
                <a:gd name="G1" fmla="+- 21600 0 0"/>
                <a:gd name="G2" fmla="+- 21600 0 0"/>
                <a:gd name="T0" fmla="*/ 0 w 40268"/>
                <a:gd name="T1" fmla="*/ 10734 h 43190"/>
                <a:gd name="T2" fmla="*/ 19325 w 40268"/>
                <a:gd name="T3" fmla="*/ 43190 h 43190"/>
                <a:gd name="T4" fmla="*/ 18668 w 40268"/>
                <a:gd name="T5" fmla="*/ 21600 h 43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268" h="43190" fill="none" extrusionOk="0">
                  <a:moveTo>
                    <a:pt x="0" y="10734"/>
                  </a:moveTo>
                  <a:cubicBezTo>
                    <a:pt x="3868" y="4088"/>
                    <a:pt x="10978" y="-1"/>
                    <a:pt x="18668" y="0"/>
                  </a:cubicBezTo>
                  <a:cubicBezTo>
                    <a:pt x="30597" y="0"/>
                    <a:pt x="40268" y="9670"/>
                    <a:pt x="40268" y="21600"/>
                  </a:cubicBezTo>
                  <a:cubicBezTo>
                    <a:pt x="40268" y="33273"/>
                    <a:pt x="30993" y="42834"/>
                    <a:pt x="19325" y="43190"/>
                  </a:cubicBezTo>
                </a:path>
                <a:path w="40268" h="43190" stroke="0" extrusionOk="0">
                  <a:moveTo>
                    <a:pt x="0" y="10734"/>
                  </a:moveTo>
                  <a:cubicBezTo>
                    <a:pt x="3868" y="4088"/>
                    <a:pt x="10978" y="-1"/>
                    <a:pt x="18668" y="0"/>
                  </a:cubicBezTo>
                  <a:cubicBezTo>
                    <a:pt x="30597" y="0"/>
                    <a:pt x="40268" y="9670"/>
                    <a:pt x="40268" y="21600"/>
                  </a:cubicBezTo>
                  <a:cubicBezTo>
                    <a:pt x="40268" y="33273"/>
                    <a:pt x="30993" y="42834"/>
                    <a:pt x="19325" y="43190"/>
                  </a:cubicBezTo>
                  <a:lnTo>
                    <a:pt x="18668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5" name="Arc 82"/>
            <p:cNvSpPr>
              <a:spLocks/>
            </p:cNvSpPr>
            <p:nvPr/>
          </p:nvSpPr>
          <p:spPr bwMode="auto">
            <a:xfrm>
              <a:off x="2229" y="3606"/>
              <a:ext cx="138" cy="259"/>
            </a:xfrm>
            <a:custGeom>
              <a:avLst/>
              <a:gdLst>
                <a:gd name="G0" fmla="+- 15497 0 0"/>
                <a:gd name="G1" fmla="+- 0 0 0"/>
                <a:gd name="G2" fmla="+- 21600 0 0"/>
                <a:gd name="T0" fmla="*/ 15612 w 15612"/>
                <a:gd name="T1" fmla="*/ 21600 h 21600"/>
                <a:gd name="T2" fmla="*/ 0 w 15612"/>
                <a:gd name="T3" fmla="*/ 15046 h 21600"/>
                <a:gd name="T4" fmla="*/ 15497 w 15612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12" h="21600" fill="none" extrusionOk="0">
                  <a:moveTo>
                    <a:pt x="15611" y="21599"/>
                  </a:moveTo>
                  <a:cubicBezTo>
                    <a:pt x="15573" y="21599"/>
                    <a:pt x="15535" y="21599"/>
                    <a:pt x="15497" y="21600"/>
                  </a:cubicBezTo>
                  <a:cubicBezTo>
                    <a:pt x="9657" y="21600"/>
                    <a:pt x="4067" y="19235"/>
                    <a:pt x="-1" y="15046"/>
                  </a:cubicBezTo>
                </a:path>
                <a:path w="15612" h="21600" stroke="0" extrusionOk="0">
                  <a:moveTo>
                    <a:pt x="15611" y="21599"/>
                  </a:moveTo>
                  <a:cubicBezTo>
                    <a:pt x="15573" y="21599"/>
                    <a:pt x="15535" y="21599"/>
                    <a:pt x="15497" y="21600"/>
                  </a:cubicBezTo>
                  <a:cubicBezTo>
                    <a:pt x="9657" y="21600"/>
                    <a:pt x="4067" y="19235"/>
                    <a:pt x="-1" y="15046"/>
                  </a:cubicBezTo>
                  <a:lnTo>
                    <a:pt x="15497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76" name="Group 86"/>
          <p:cNvGrpSpPr>
            <a:grpSpLocks/>
          </p:cNvGrpSpPr>
          <p:nvPr/>
        </p:nvGrpSpPr>
        <p:grpSpPr bwMode="auto">
          <a:xfrm rot="10800000">
            <a:off x="4443413" y="5429250"/>
            <a:ext cx="592137" cy="696913"/>
            <a:chOff x="2277" y="3618"/>
            <a:chExt cx="373" cy="439"/>
          </a:xfrm>
        </p:grpSpPr>
        <p:sp>
          <p:nvSpPr>
            <p:cNvPr id="77" name="Freeform 83"/>
            <p:cNvSpPr>
              <a:spLocks/>
            </p:cNvSpPr>
            <p:nvPr/>
          </p:nvSpPr>
          <p:spPr bwMode="auto">
            <a:xfrm>
              <a:off x="2277" y="3720"/>
              <a:ext cx="362" cy="1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36"/>
                </a:cxn>
                <a:cxn ang="0">
                  <a:pos x="6" y="74"/>
                </a:cxn>
                <a:cxn ang="0">
                  <a:pos x="22" y="108"/>
                </a:cxn>
                <a:cxn ang="0">
                  <a:pos x="52" y="143"/>
                </a:cxn>
                <a:cxn ang="0">
                  <a:pos x="93" y="168"/>
                </a:cxn>
                <a:cxn ang="0">
                  <a:pos x="147" y="185"/>
                </a:cxn>
                <a:cxn ang="0">
                  <a:pos x="192" y="185"/>
                </a:cxn>
                <a:cxn ang="0">
                  <a:pos x="234" y="180"/>
                </a:cxn>
                <a:cxn ang="0">
                  <a:pos x="282" y="161"/>
                </a:cxn>
                <a:cxn ang="0">
                  <a:pos x="322" y="128"/>
                </a:cxn>
                <a:cxn ang="0">
                  <a:pos x="346" y="90"/>
                </a:cxn>
                <a:cxn ang="0">
                  <a:pos x="363" y="48"/>
                </a:cxn>
              </a:cxnLst>
              <a:rect l="0" t="0" r="r" b="b"/>
              <a:pathLst>
                <a:path w="363" h="188">
                  <a:moveTo>
                    <a:pt x="7" y="0"/>
                  </a:moveTo>
                  <a:cubicBezTo>
                    <a:pt x="6" y="6"/>
                    <a:pt x="0" y="24"/>
                    <a:pt x="0" y="36"/>
                  </a:cubicBezTo>
                  <a:cubicBezTo>
                    <a:pt x="0" y="48"/>
                    <a:pt x="2" y="62"/>
                    <a:pt x="6" y="74"/>
                  </a:cubicBezTo>
                  <a:cubicBezTo>
                    <a:pt x="10" y="86"/>
                    <a:pt x="14" y="97"/>
                    <a:pt x="22" y="108"/>
                  </a:cubicBezTo>
                  <a:cubicBezTo>
                    <a:pt x="30" y="119"/>
                    <a:pt x="40" y="133"/>
                    <a:pt x="52" y="143"/>
                  </a:cubicBezTo>
                  <a:cubicBezTo>
                    <a:pt x="64" y="153"/>
                    <a:pt x="77" y="161"/>
                    <a:pt x="93" y="168"/>
                  </a:cubicBezTo>
                  <a:cubicBezTo>
                    <a:pt x="109" y="175"/>
                    <a:pt x="131" y="182"/>
                    <a:pt x="147" y="185"/>
                  </a:cubicBezTo>
                  <a:cubicBezTo>
                    <a:pt x="163" y="188"/>
                    <a:pt x="178" y="186"/>
                    <a:pt x="192" y="185"/>
                  </a:cubicBezTo>
                  <a:cubicBezTo>
                    <a:pt x="206" y="184"/>
                    <a:pt x="219" y="184"/>
                    <a:pt x="234" y="180"/>
                  </a:cubicBezTo>
                  <a:cubicBezTo>
                    <a:pt x="249" y="176"/>
                    <a:pt x="267" y="170"/>
                    <a:pt x="282" y="161"/>
                  </a:cubicBezTo>
                  <a:cubicBezTo>
                    <a:pt x="297" y="152"/>
                    <a:pt x="311" y="140"/>
                    <a:pt x="322" y="128"/>
                  </a:cubicBezTo>
                  <a:cubicBezTo>
                    <a:pt x="333" y="116"/>
                    <a:pt x="339" y="103"/>
                    <a:pt x="346" y="90"/>
                  </a:cubicBezTo>
                  <a:cubicBezTo>
                    <a:pt x="353" y="77"/>
                    <a:pt x="358" y="62"/>
                    <a:pt x="363" y="48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8" name="Arc 84"/>
            <p:cNvSpPr>
              <a:spLocks/>
            </p:cNvSpPr>
            <p:nvPr/>
          </p:nvSpPr>
          <p:spPr bwMode="auto">
            <a:xfrm>
              <a:off x="2281" y="3618"/>
              <a:ext cx="369" cy="439"/>
            </a:xfrm>
            <a:custGeom>
              <a:avLst/>
              <a:gdLst>
                <a:gd name="G0" fmla="+- 18668 0 0"/>
                <a:gd name="G1" fmla="+- 21600 0 0"/>
                <a:gd name="G2" fmla="+- 21600 0 0"/>
                <a:gd name="T0" fmla="*/ 0 w 40268"/>
                <a:gd name="T1" fmla="*/ 10734 h 43190"/>
                <a:gd name="T2" fmla="*/ 19325 w 40268"/>
                <a:gd name="T3" fmla="*/ 43190 h 43190"/>
                <a:gd name="T4" fmla="*/ 18668 w 40268"/>
                <a:gd name="T5" fmla="*/ 21600 h 43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268" h="43190" fill="none" extrusionOk="0">
                  <a:moveTo>
                    <a:pt x="0" y="10734"/>
                  </a:moveTo>
                  <a:cubicBezTo>
                    <a:pt x="3868" y="4088"/>
                    <a:pt x="10978" y="-1"/>
                    <a:pt x="18668" y="0"/>
                  </a:cubicBezTo>
                  <a:cubicBezTo>
                    <a:pt x="30597" y="0"/>
                    <a:pt x="40268" y="9670"/>
                    <a:pt x="40268" y="21600"/>
                  </a:cubicBezTo>
                  <a:cubicBezTo>
                    <a:pt x="40268" y="33273"/>
                    <a:pt x="30993" y="42834"/>
                    <a:pt x="19325" y="43190"/>
                  </a:cubicBezTo>
                </a:path>
                <a:path w="40268" h="43190" stroke="0" extrusionOk="0">
                  <a:moveTo>
                    <a:pt x="0" y="10734"/>
                  </a:moveTo>
                  <a:cubicBezTo>
                    <a:pt x="3868" y="4088"/>
                    <a:pt x="10978" y="-1"/>
                    <a:pt x="18668" y="0"/>
                  </a:cubicBezTo>
                  <a:cubicBezTo>
                    <a:pt x="30597" y="0"/>
                    <a:pt x="40268" y="9670"/>
                    <a:pt x="40268" y="21600"/>
                  </a:cubicBezTo>
                  <a:cubicBezTo>
                    <a:pt x="40268" y="33273"/>
                    <a:pt x="30993" y="42834"/>
                    <a:pt x="19325" y="43190"/>
                  </a:cubicBezTo>
                  <a:lnTo>
                    <a:pt x="18668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" name="Arc 85"/>
            <p:cNvSpPr>
              <a:spLocks/>
            </p:cNvSpPr>
            <p:nvPr/>
          </p:nvSpPr>
          <p:spPr bwMode="auto">
            <a:xfrm>
              <a:off x="2325" y="3798"/>
              <a:ext cx="138" cy="259"/>
            </a:xfrm>
            <a:custGeom>
              <a:avLst/>
              <a:gdLst>
                <a:gd name="G0" fmla="+- 15497 0 0"/>
                <a:gd name="G1" fmla="+- 0 0 0"/>
                <a:gd name="G2" fmla="+- 21600 0 0"/>
                <a:gd name="T0" fmla="*/ 15612 w 15612"/>
                <a:gd name="T1" fmla="*/ 21600 h 21600"/>
                <a:gd name="T2" fmla="*/ 0 w 15612"/>
                <a:gd name="T3" fmla="*/ 15046 h 21600"/>
                <a:gd name="T4" fmla="*/ 15497 w 15612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12" h="21600" fill="none" extrusionOk="0">
                  <a:moveTo>
                    <a:pt x="15611" y="21599"/>
                  </a:moveTo>
                  <a:cubicBezTo>
                    <a:pt x="15573" y="21599"/>
                    <a:pt x="15535" y="21599"/>
                    <a:pt x="15497" y="21600"/>
                  </a:cubicBezTo>
                  <a:cubicBezTo>
                    <a:pt x="9657" y="21600"/>
                    <a:pt x="4067" y="19235"/>
                    <a:pt x="-1" y="15046"/>
                  </a:cubicBezTo>
                </a:path>
                <a:path w="15612" h="21600" stroke="0" extrusionOk="0">
                  <a:moveTo>
                    <a:pt x="15611" y="21599"/>
                  </a:moveTo>
                  <a:cubicBezTo>
                    <a:pt x="15573" y="21599"/>
                    <a:pt x="15535" y="21599"/>
                    <a:pt x="15497" y="21600"/>
                  </a:cubicBezTo>
                  <a:cubicBezTo>
                    <a:pt x="9657" y="21600"/>
                    <a:pt x="4067" y="19235"/>
                    <a:pt x="-1" y="15046"/>
                  </a:cubicBezTo>
                  <a:lnTo>
                    <a:pt x="15497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80" name="Group 101"/>
          <p:cNvGrpSpPr>
            <a:grpSpLocks/>
          </p:cNvGrpSpPr>
          <p:nvPr/>
        </p:nvGrpSpPr>
        <p:grpSpPr bwMode="auto">
          <a:xfrm>
            <a:off x="5386388" y="5434013"/>
            <a:ext cx="585787" cy="696912"/>
            <a:chOff x="3393" y="3423"/>
            <a:chExt cx="369" cy="439"/>
          </a:xfrm>
        </p:grpSpPr>
        <p:sp>
          <p:nvSpPr>
            <p:cNvPr id="81" name="Freeform 87"/>
            <p:cNvSpPr>
              <a:spLocks/>
            </p:cNvSpPr>
            <p:nvPr/>
          </p:nvSpPr>
          <p:spPr bwMode="auto">
            <a:xfrm>
              <a:off x="3432" y="3423"/>
              <a:ext cx="288" cy="219"/>
            </a:xfrm>
            <a:custGeom>
              <a:avLst/>
              <a:gdLst/>
              <a:ahLst/>
              <a:cxnLst>
                <a:cxn ang="0">
                  <a:pos x="288" y="0"/>
                </a:cxn>
                <a:cxn ang="0">
                  <a:pos x="0" y="0"/>
                </a:cxn>
                <a:cxn ang="0">
                  <a:pos x="0" y="219"/>
                </a:cxn>
              </a:cxnLst>
              <a:rect l="0" t="0" r="r" b="b"/>
              <a:pathLst>
                <a:path w="288" h="219">
                  <a:moveTo>
                    <a:pt x="288" y="0"/>
                  </a:moveTo>
                  <a:lnTo>
                    <a:pt x="0" y="0"/>
                  </a:lnTo>
                  <a:lnTo>
                    <a:pt x="0" y="219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2" name="Arc 88"/>
            <p:cNvSpPr>
              <a:spLocks/>
            </p:cNvSpPr>
            <p:nvPr/>
          </p:nvSpPr>
          <p:spPr bwMode="auto">
            <a:xfrm>
              <a:off x="3432" y="3573"/>
              <a:ext cx="330" cy="289"/>
            </a:xfrm>
            <a:custGeom>
              <a:avLst/>
              <a:gdLst>
                <a:gd name="G0" fmla="+- 17994 0 0"/>
                <a:gd name="G1" fmla="+- 21600 0 0"/>
                <a:gd name="G2" fmla="+- 21600 0 0"/>
                <a:gd name="T0" fmla="*/ 0 w 39594"/>
                <a:gd name="T1" fmla="*/ 9651 h 43194"/>
                <a:gd name="T2" fmla="*/ 18494 w 39594"/>
                <a:gd name="T3" fmla="*/ 43194 h 43194"/>
                <a:gd name="T4" fmla="*/ 17994 w 39594"/>
                <a:gd name="T5" fmla="*/ 21600 h 43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594" h="43194" fill="none" extrusionOk="0">
                  <a:moveTo>
                    <a:pt x="0" y="9651"/>
                  </a:moveTo>
                  <a:cubicBezTo>
                    <a:pt x="4002" y="3623"/>
                    <a:pt x="10758" y="-1"/>
                    <a:pt x="17994" y="0"/>
                  </a:cubicBezTo>
                  <a:cubicBezTo>
                    <a:pt x="29923" y="0"/>
                    <a:pt x="39594" y="9670"/>
                    <a:pt x="39594" y="21600"/>
                  </a:cubicBezTo>
                  <a:cubicBezTo>
                    <a:pt x="39594" y="33334"/>
                    <a:pt x="30225" y="42922"/>
                    <a:pt x="18494" y="43194"/>
                  </a:cubicBezTo>
                </a:path>
                <a:path w="39594" h="43194" stroke="0" extrusionOk="0">
                  <a:moveTo>
                    <a:pt x="0" y="9651"/>
                  </a:moveTo>
                  <a:cubicBezTo>
                    <a:pt x="4002" y="3623"/>
                    <a:pt x="10758" y="-1"/>
                    <a:pt x="17994" y="0"/>
                  </a:cubicBezTo>
                  <a:cubicBezTo>
                    <a:pt x="29923" y="0"/>
                    <a:pt x="39594" y="9670"/>
                    <a:pt x="39594" y="21600"/>
                  </a:cubicBezTo>
                  <a:cubicBezTo>
                    <a:pt x="39594" y="33334"/>
                    <a:pt x="30225" y="42922"/>
                    <a:pt x="18494" y="43194"/>
                  </a:cubicBezTo>
                  <a:lnTo>
                    <a:pt x="17994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3" name="Arc 89"/>
            <p:cNvSpPr>
              <a:spLocks/>
            </p:cNvSpPr>
            <p:nvPr/>
          </p:nvSpPr>
          <p:spPr bwMode="auto">
            <a:xfrm>
              <a:off x="3393" y="3599"/>
              <a:ext cx="199" cy="263"/>
            </a:xfrm>
            <a:custGeom>
              <a:avLst/>
              <a:gdLst>
                <a:gd name="G0" fmla="+- 15497 0 0"/>
                <a:gd name="G1" fmla="+- 0 0 0"/>
                <a:gd name="G2" fmla="+- 21600 0 0"/>
                <a:gd name="T0" fmla="*/ 15278 w 15497"/>
                <a:gd name="T1" fmla="*/ 21599 h 21599"/>
                <a:gd name="T2" fmla="*/ 0 w 15497"/>
                <a:gd name="T3" fmla="*/ 15046 h 21599"/>
                <a:gd name="T4" fmla="*/ 15497 w 15497"/>
                <a:gd name="T5" fmla="*/ 0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497" h="21599" fill="none" extrusionOk="0">
                  <a:moveTo>
                    <a:pt x="15278" y="21598"/>
                  </a:moveTo>
                  <a:cubicBezTo>
                    <a:pt x="9514" y="21540"/>
                    <a:pt x="4014" y="19181"/>
                    <a:pt x="-1" y="15046"/>
                  </a:cubicBezTo>
                </a:path>
                <a:path w="15497" h="21599" stroke="0" extrusionOk="0">
                  <a:moveTo>
                    <a:pt x="15278" y="21598"/>
                  </a:moveTo>
                  <a:cubicBezTo>
                    <a:pt x="9514" y="21540"/>
                    <a:pt x="4014" y="19181"/>
                    <a:pt x="-1" y="15046"/>
                  </a:cubicBezTo>
                  <a:lnTo>
                    <a:pt x="15497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84" name="Group 100"/>
          <p:cNvGrpSpPr>
            <a:grpSpLocks/>
          </p:cNvGrpSpPr>
          <p:nvPr/>
        </p:nvGrpSpPr>
        <p:grpSpPr bwMode="auto">
          <a:xfrm>
            <a:off x="6284913" y="5434013"/>
            <a:ext cx="577850" cy="700087"/>
            <a:chOff x="3959" y="3423"/>
            <a:chExt cx="364" cy="441"/>
          </a:xfrm>
        </p:grpSpPr>
        <p:sp>
          <p:nvSpPr>
            <p:cNvPr id="85" name="Freeform 90"/>
            <p:cNvSpPr>
              <a:spLocks/>
            </p:cNvSpPr>
            <p:nvPr/>
          </p:nvSpPr>
          <p:spPr bwMode="auto">
            <a:xfrm>
              <a:off x="4104" y="3642"/>
              <a:ext cx="75" cy="222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48" y="42"/>
                </a:cxn>
                <a:cxn ang="0">
                  <a:pos x="27" y="87"/>
                </a:cxn>
                <a:cxn ang="0">
                  <a:pos x="12" y="123"/>
                </a:cxn>
                <a:cxn ang="0">
                  <a:pos x="3" y="165"/>
                </a:cxn>
                <a:cxn ang="0">
                  <a:pos x="0" y="222"/>
                </a:cxn>
              </a:cxnLst>
              <a:rect l="0" t="0" r="r" b="b"/>
              <a:pathLst>
                <a:path w="72" h="222">
                  <a:moveTo>
                    <a:pt x="72" y="0"/>
                  </a:moveTo>
                  <a:cubicBezTo>
                    <a:pt x="63" y="14"/>
                    <a:pt x="55" y="28"/>
                    <a:pt x="48" y="42"/>
                  </a:cubicBezTo>
                  <a:cubicBezTo>
                    <a:pt x="41" y="56"/>
                    <a:pt x="33" y="74"/>
                    <a:pt x="27" y="87"/>
                  </a:cubicBezTo>
                  <a:cubicBezTo>
                    <a:pt x="21" y="100"/>
                    <a:pt x="16" y="110"/>
                    <a:pt x="12" y="123"/>
                  </a:cubicBezTo>
                  <a:cubicBezTo>
                    <a:pt x="8" y="136"/>
                    <a:pt x="5" y="149"/>
                    <a:pt x="3" y="165"/>
                  </a:cubicBezTo>
                  <a:cubicBezTo>
                    <a:pt x="1" y="181"/>
                    <a:pt x="0" y="201"/>
                    <a:pt x="0" y="222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6" name="Freeform 91"/>
            <p:cNvSpPr>
              <a:spLocks/>
            </p:cNvSpPr>
            <p:nvPr/>
          </p:nvSpPr>
          <p:spPr bwMode="auto">
            <a:xfrm>
              <a:off x="3959" y="3423"/>
              <a:ext cx="364" cy="2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4" y="0"/>
                </a:cxn>
                <a:cxn ang="0">
                  <a:pos x="219" y="221"/>
                </a:cxn>
              </a:cxnLst>
              <a:rect l="0" t="0" r="r" b="b"/>
              <a:pathLst>
                <a:path w="364" h="221">
                  <a:moveTo>
                    <a:pt x="0" y="0"/>
                  </a:moveTo>
                  <a:lnTo>
                    <a:pt x="364" y="0"/>
                  </a:lnTo>
                  <a:lnTo>
                    <a:pt x="219" y="221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87" name="Group 99"/>
          <p:cNvGrpSpPr>
            <a:grpSpLocks/>
          </p:cNvGrpSpPr>
          <p:nvPr/>
        </p:nvGrpSpPr>
        <p:grpSpPr bwMode="auto">
          <a:xfrm>
            <a:off x="7208838" y="5437188"/>
            <a:ext cx="587375" cy="701675"/>
            <a:chOff x="4541" y="3425"/>
            <a:chExt cx="370" cy="442"/>
          </a:xfrm>
        </p:grpSpPr>
        <p:sp>
          <p:nvSpPr>
            <p:cNvPr id="88" name="Freeform 92"/>
            <p:cNvSpPr>
              <a:spLocks/>
            </p:cNvSpPr>
            <p:nvPr/>
          </p:nvSpPr>
          <p:spPr bwMode="auto">
            <a:xfrm>
              <a:off x="4541" y="3429"/>
              <a:ext cx="370" cy="332"/>
            </a:xfrm>
            <a:custGeom>
              <a:avLst/>
              <a:gdLst/>
              <a:ahLst/>
              <a:cxnLst>
                <a:cxn ang="0">
                  <a:pos x="297" y="0"/>
                </a:cxn>
                <a:cxn ang="0">
                  <a:pos x="0" y="332"/>
                </a:cxn>
                <a:cxn ang="0">
                  <a:pos x="370" y="332"/>
                </a:cxn>
              </a:cxnLst>
              <a:rect l="0" t="0" r="r" b="b"/>
              <a:pathLst>
                <a:path w="370" h="332">
                  <a:moveTo>
                    <a:pt x="297" y="0"/>
                  </a:moveTo>
                  <a:lnTo>
                    <a:pt x="0" y="332"/>
                  </a:lnTo>
                  <a:lnTo>
                    <a:pt x="370" y="332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9" name="Line 93"/>
            <p:cNvSpPr>
              <a:spLocks noChangeShapeType="1"/>
            </p:cNvSpPr>
            <p:nvPr/>
          </p:nvSpPr>
          <p:spPr bwMode="auto">
            <a:xfrm>
              <a:off x="4835" y="3425"/>
              <a:ext cx="0" cy="4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90" name="Group 98"/>
          <p:cNvGrpSpPr>
            <a:grpSpLocks/>
          </p:cNvGrpSpPr>
          <p:nvPr/>
        </p:nvGrpSpPr>
        <p:grpSpPr bwMode="auto">
          <a:xfrm>
            <a:off x="8172450" y="5437188"/>
            <a:ext cx="581025" cy="700087"/>
            <a:chOff x="5148" y="3425"/>
            <a:chExt cx="366" cy="441"/>
          </a:xfrm>
        </p:grpSpPr>
        <p:sp>
          <p:nvSpPr>
            <p:cNvPr id="91" name="Line 94"/>
            <p:cNvSpPr>
              <a:spLocks noChangeShapeType="1"/>
            </p:cNvSpPr>
            <p:nvPr/>
          </p:nvSpPr>
          <p:spPr bwMode="auto">
            <a:xfrm flipH="1" flipV="1">
              <a:off x="5262" y="3582"/>
              <a:ext cx="252" cy="2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2" name="Freeform 95"/>
            <p:cNvSpPr>
              <a:spLocks/>
            </p:cNvSpPr>
            <p:nvPr/>
          </p:nvSpPr>
          <p:spPr bwMode="auto">
            <a:xfrm>
              <a:off x="5148" y="3425"/>
              <a:ext cx="365" cy="441"/>
            </a:xfrm>
            <a:custGeom>
              <a:avLst/>
              <a:gdLst/>
              <a:ahLst/>
              <a:cxnLst>
                <a:cxn ang="0">
                  <a:pos x="116" y="159"/>
                </a:cxn>
                <a:cxn ang="0">
                  <a:pos x="92" y="127"/>
                </a:cxn>
                <a:cxn ang="0">
                  <a:pos x="77" y="103"/>
                </a:cxn>
                <a:cxn ang="0">
                  <a:pos x="69" y="81"/>
                </a:cxn>
                <a:cxn ang="0">
                  <a:pos x="66" y="63"/>
                </a:cxn>
                <a:cxn ang="0">
                  <a:pos x="69" y="36"/>
                </a:cxn>
                <a:cxn ang="0">
                  <a:pos x="84" y="16"/>
                </a:cxn>
                <a:cxn ang="0">
                  <a:pos x="104" y="6"/>
                </a:cxn>
                <a:cxn ang="0">
                  <a:pos x="146" y="1"/>
                </a:cxn>
                <a:cxn ang="0">
                  <a:pos x="183" y="10"/>
                </a:cxn>
                <a:cxn ang="0">
                  <a:pos x="203" y="27"/>
                </a:cxn>
                <a:cxn ang="0">
                  <a:pos x="210" y="46"/>
                </a:cxn>
                <a:cxn ang="0">
                  <a:pos x="209" y="63"/>
                </a:cxn>
                <a:cxn ang="0">
                  <a:pos x="201" y="87"/>
                </a:cxn>
                <a:cxn ang="0">
                  <a:pos x="195" y="102"/>
                </a:cxn>
                <a:cxn ang="0">
                  <a:pos x="174" y="124"/>
                </a:cxn>
                <a:cxn ang="0">
                  <a:pos x="158" y="141"/>
                </a:cxn>
                <a:cxn ang="0">
                  <a:pos x="99" y="187"/>
                </a:cxn>
                <a:cxn ang="0">
                  <a:pos x="68" y="211"/>
                </a:cxn>
                <a:cxn ang="0">
                  <a:pos x="47" y="228"/>
                </a:cxn>
                <a:cxn ang="0">
                  <a:pos x="26" y="247"/>
                </a:cxn>
                <a:cxn ang="0">
                  <a:pos x="11" y="267"/>
                </a:cxn>
                <a:cxn ang="0">
                  <a:pos x="2" y="292"/>
                </a:cxn>
                <a:cxn ang="0">
                  <a:pos x="0" y="313"/>
                </a:cxn>
                <a:cxn ang="0">
                  <a:pos x="2" y="342"/>
                </a:cxn>
                <a:cxn ang="0">
                  <a:pos x="11" y="372"/>
                </a:cxn>
                <a:cxn ang="0">
                  <a:pos x="30" y="394"/>
                </a:cxn>
                <a:cxn ang="0">
                  <a:pos x="45" y="408"/>
                </a:cxn>
                <a:cxn ang="0">
                  <a:pos x="78" y="427"/>
                </a:cxn>
                <a:cxn ang="0">
                  <a:pos x="128" y="439"/>
                </a:cxn>
                <a:cxn ang="0">
                  <a:pos x="155" y="438"/>
                </a:cxn>
                <a:cxn ang="0">
                  <a:pos x="180" y="439"/>
                </a:cxn>
                <a:cxn ang="0">
                  <a:pos x="215" y="433"/>
                </a:cxn>
                <a:cxn ang="0">
                  <a:pos x="260" y="423"/>
                </a:cxn>
                <a:cxn ang="0">
                  <a:pos x="299" y="405"/>
                </a:cxn>
                <a:cxn ang="0">
                  <a:pos x="326" y="384"/>
                </a:cxn>
                <a:cxn ang="0">
                  <a:pos x="344" y="361"/>
                </a:cxn>
                <a:cxn ang="0">
                  <a:pos x="357" y="330"/>
                </a:cxn>
                <a:cxn ang="0">
                  <a:pos x="365" y="295"/>
                </a:cxn>
              </a:cxnLst>
              <a:rect l="0" t="0" r="r" b="b"/>
              <a:pathLst>
                <a:path w="365" h="441">
                  <a:moveTo>
                    <a:pt x="116" y="159"/>
                  </a:moveTo>
                  <a:cubicBezTo>
                    <a:pt x="107" y="147"/>
                    <a:pt x="98" y="136"/>
                    <a:pt x="92" y="127"/>
                  </a:cubicBezTo>
                  <a:cubicBezTo>
                    <a:pt x="86" y="118"/>
                    <a:pt x="81" y="111"/>
                    <a:pt x="77" y="103"/>
                  </a:cubicBezTo>
                  <a:cubicBezTo>
                    <a:pt x="73" y="95"/>
                    <a:pt x="71" y="88"/>
                    <a:pt x="69" y="81"/>
                  </a:cubicBezTo>
                  <a:cubicBezTo>
                    <a:pt x="67" y="74"/>
                    <a:pt x="66" y="70"/>
                    <a:pt x="66" y="63"/>
                  </a:cubicBezTo>
                  <a:cubicBezTo>
                    <a:pt x="66" y="56"/>
                    <a:pt x="66" y="44"/>
                    <a:pt x="69" y="36"/>
                  </a:cubicBezTo>
                  <a:cubicBezTo>
                    <a:pt x="72" y="28"/>
                    <a:pt x="78" y="21"/>
                    <a:pt x="84" y="16"/>
                  </a:cubicBezTo>
                  <a:cubicBezTo>
                    <a:pt x="90" y="11"/>
                    <a:pt x="94" y="9"/>
                    <a:pt x="104" y="6"/>
                  </a:cubicBezTo>
                  <a:cubicBezTo>
                    <a:pt x="114" y="3"/>
                    <a:pt x="133" y="0"/>
                    <a:pt x="146" y="1"/>
                  </a:cubicBezTo>
                  <a:cubicBezTo>
                    <a:pt x="159" y="2"/>
                    <a:pt x="174" y="6"/>
                    <a:pt x="183" y="10"/>
                  </a:cubicBezTo>
                  <a:cubicBezTo>
                    <a:pt x="192" y="14"/>
                    <a:pt x="198" y="21"/>
                    <a:pt x="203" y="27"/>
                  </a:cubicBezTo>
                  <a:cubicBezTo>
                    <a:pt x="208" y="33"/>
                    <a:pt x="209" y="40"/>
                    <a:pt x="210" y="46"/>
                  </a:cubicBezTo>
                  <a:cubicBezTo>
                    <a:pt x="211" y="52"/>
                    <a:pt x="210" y="56"/>
                    <a:pt x="209" y="63"/>
                  </a:cubicBezTo>
                  <a:cubicBezTo>
                    <a:pt x="208" y="70"/>
                    <a:pt x="203" y="81"/>
                    <a:pt x="201" y="87"/>
                  </a:cubicBezTo>
                  <a:cubicBezTo>
                    <a:pt x="199" y="93"/>
                    <a:pt x="200" y="96"/>
                    <a:pt x="195" y="102"/>
                  </a:cubicBezTo>
                  <a:cubicBezTo>
                    <a:pt x="190" y="108"/>
                    <a:pt x="180" y="118"/>
                    <a:pt x="174" y="124"/>
                  </a:cubicBezTo>
                  <a:cubicBezTo>
                    <a:pt x="168" y="130"/>
                    <a:pt x="171" y="130"/>
                    <a:pt x="158" y="141"/>
                  </a:cubicBezTo>
                  <a:cubicBezTo>
                    <a:pt x="145" y="152"/>
                    <a:pt x="114" y="175"/>
                    <a:pt x="99" y="187"/>
                  </a:cubicBezTo>
                  <a:cubicBezTo>
                    <a:pt x="84" y="199"/>
                    <a:pt x="77" y="204"/>
                    <a:pt x="68" y="211"/>
                  </a:cubicBezTo>
                  <a:cubicBezTo>
                    <a:pt x="59" y="218"/>
                    <a:pt x="54" y="222"/>
                    <a:pt x="47" y="228"/>
                  </a:cubicBezTo>
                  <a:cubicBezTo>
                    <a:pt x="40" y="234"/>
                    <a:pt x="32" y="240"/>
                    <a:pt x="26" y="247"/>
                  </a:cubicBezTo>
                  <a:cubicBezTo>
                    <a:pt x="20" y="254"/>
                    <a:pt x="15" y="260"/>
                    <a:pt x="11" y="267"/>
                  </a:cubicBezTo>
                  <a:cubicBezTo>
                    <a:pt x="7" y="274"/>
                    <a:pt x="4" y="284"/>
                    <a:pt x="2" y="292"/>
                  </a:cubicBezTo>
                  <a:cubicBezTo>
                    <a:pt x="0" y="300"/>
                    <a:pt x="0" y="305"/>
                    <a:pt x="0" y="313"/>
                  </a:cubicBezTo>
                  <a:cubicBezTo>
                    <a:pt x="0" y="321"/>
                    <a:pt x="0" y="332"/>
                    <a:pt x="2" y="342"/>
                  </a:cubicBezTo>
                  <a:cubicBezTo>
                    <a:pt x="4" y="352"/>
                    <a:pt x="6" y="363"/>
                    <a:pt x="11" y="372"/>
                  </a:cubicBezTo>
                  <a:cubicBezTo>
                    <a:pt x="16" y="381"/>
                    <a:pt x="24" y="388"/>
                    <a:pt x="30" y="394"/>
                  </a:cubicBezTo>
                  <a:cubicBezTo>
                    <a:pt x="36" y="400"/>
                    <a:pt x="37" y="403"/>
                    <a:pt x="45" y="408"/>
                  </a:cubicBezTo>
                  <a:cubicBezTo>
                    <a:pt x="53" y="413"/>
                    <a:pt x="64" y="422"/>
                    <a:pt x="78" y="427"/>
                  </a:cubicBezTo>
                  <a:cubicBezTo>
                    <a:pt x="92" y="432"/>
                    <a:pt x="115" y="437"/>
                    <a:pt x="128" y="439"/>
                  </a:cubicBezTo>
                  <a:cubicBezTo>
                    <a:pt x="141" y="441"/>
                    <a:pt x="146" y="438"/>
                    <a:pt x="155" y="438"/>
                  </a:cubicBezTo>
                  <a:cubicBezTo>
                    <a:pt x="164" y="438"/>
                    <a:pt x="170" y="440"/>
                    <a:pt x="180" y="439"/>
                  </a:cubicBezTo>
                  <a:cubicBezTo>
                    <a:pt x="190" y="438"/>
                    <a:pt x="202" y="436"/>
                    <a:pt x="215" y="433"/>
                  </a:cubicBezTo>
                  <a:cubicBezTo>
                    <a:pt x="228" y="430"/>
                    <a:pt x="246" y="428"/>
                    <a:pt x="260" y="423"/>
                  </a:cubicBezTo>
                  <a:cubicBezTo>
                    <a:pt x="274" y="418"/>
                    <a:pt x="288" y="411"/>
                    <a:pt x="299" y="405"/>
                  </a:cubicBezTo>
                  <a:cubicBezTo>
                    <a:pt x="310" y="399"/>
                    <a:pt x="319" y="391"/>
                    <a:pt x="326" y="384"/>
                  </a:cubicBezTo>
                  <a:cubicBezTo>
                    <a:pt x="333" y="377"/>
                    <a:pt x="339" y="370"/>
                    <a:pt x="344" y="361"/>
                  </a:cubicBezTo>
                  <a:cubicBezTo>
                    <a:pt x="349" y="352"/>
                    <a:pt x="354" y="341"/>
                    <a:pt x="357" y="330"/>
                  </a:cubicBezTo>
                  <a:cubicBezTo>
                    <a:pt x="360" y="319"/>
                    <a:pt x="362" y="307"/>
                    <a:pt x="365" y="295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928926" y="214290"/>
            <a:ext cx="307808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Huruf Kecil</a:t>
            </a:r>
            <a:endParaRPr lang="en-US" sz="44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pic>
        <p:nvPicPr>
          <p:cNvPr id="4" name="Picture 9" descr="lowercase Let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98575"/>
            <a:ext cx="9144000" cy="3221038"/>
          </a:xfrm>
          <a:prstGeom prst="rect">
            <a:avLst/>
          </a:prstGeom>
          <a:noFill/>
        </p:spPr>
      </p:pic>
      <p:sp>
        <p:nvSpPr>
          <p:cNvPr id="5" name="Line 10"/>
          <p:cNvSpPr>
            <a:spLocks noChangeShapeType="1"/>
          </p:cNvSpPr>
          <p:nvPr/>
        </p:nvSpPr>
        <p:spPr bwMode="auto">
          <a:xfrm>
            <a:off x="342900" y="1930400"/>
            <a:ext cx="0" cy="585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628650" y="1635125"/>
            <a:ext cx="0" cy="881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>
            <a:off x="333375" y="1639888"/>
            <a:ext cx="0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Line 13"/>
          <p:cNvSpPr>
            <a:spLocks noChangeShapeType="1"/>
          </p:cNvSpPr>
          <p:nvPr/>
        </p:nvSpPr>
        <p:spPr bwMode="auto">
          <a:xfrm>
            <a:off x="914400" y="1635125"/>
            <a:ext cx="0" cy="881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Line 14"/>
          <p:cNvSpPr>
            <a:spLocks noChangeShapeType="1"/>
          </p:cNvSpPr>
          <p:nvPr/>
        </p:nvSpPr>
        <p:spPr bwMode="auto">
          <a:xfrm>
            <a:off x="781050" y="1930400"/>
            <a:ext cx="2714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1200150" y="1930400"/>
            <a:ext cx="0" cy="590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>
            <a:off x="1633538" y="1925638"/>
            <a:ext cx="0" cy="7286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Arc 17"/>
          <p:cNvSpPr>
            <a:spLocks/>
          </p:cNvSpPr>
          <p:nvPr/>
        </p:nvSpPr>
        <p:spPr bwMode="auto">
          <a:xfrm>
            <a:off x="1201738" y="1933575"/>
            <a:ext cx="282575" cy="169863"/>
          </a:xfrm>
          <a:custGeom>
            <a:avLst/>
            <a:gdLst>
              <a:gd name="G0" fmla="+- 21427 0 0"/>
              <a:gd name="G1" fmla="+- 21600 0 0"/>
              <a:gd name="G2" fmla="+- 21600 0 0"/>
              <a:gd name="T0" fmla="*/ 0 w 36354"/>
              <a:gd name="T1" fmla="*/ 18872 h 21600"/>
              <a:gd name="T2" fmla="*/ 36354 w 36354"/>
              <a:gd name="T3" fmla="*/ 5988 h 21600"/>
              <a:gd name="T4" fmla="*/ 21427 w 3635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54" h="21600" fill="none" extrusionOk="0">
                <a:moveTo>
                  <a:pt x="-1" y="18871"/>
                </a:moveTo>
                <a:cubicBezTo>
                  <a:pt x="1373" y="8084"/>
                  <a:pt x="10552" y="-1"/>
                  <a:pt x="21427" y="0"/>
                </a:cubicBezTo>
                <a:cubicBezTo>
                  <a:pt x="26988" y="0"/>
                  <a:pt x="32334" y="2144"/>
                  <a:pt x="36354" y="5987"/>
                </a:cubicBezTo>
              </a:path>
              <a:path w="36354" h="21600" stroke="0" extrusionOk="0">
                <a:moveTo>
                  <a:pt x="-1" y="18871"/>
                </a:moveTo>
                <a:cubicBezTo>
                  <a:pt x="1373" y="8084"/>
                  <a:pt x="10552" y="-1"/>
                  <a:pt x="21427" y="0"/>
                </a:cubicBezTo>
                <a:cubicBezTo>
                  <a:pt x="26988" y="0"/>
                  <a:pt x="32334" y="2144"/>
                  <a:pt x="36354" y="5987"/>
                </a:cubicBezTo>
                <a:lnTo>
                  <a:pt x="21427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3" name="Arc 18"/>
          <p:cNvSpPr>
            <a:spLocks/>
          </p:cNvSpPr>
          <p:nvPr/>
        </p:nvSpPr>
        <p:spPr bwMode="auto">
          <a:xfrm flipV="1">
            <a:off x="1354138" y="2654300"/>
            <a:ext cx="277812" cy="141288"/>
          </a:xfrm>
          <a:custGeom>
            <a:avLst/>
            <a:gdLst>
              <a:gd name="G0" fmla="+- 19986 0 0"/>
              <a:gd name="G1" fmla="+- 21600 0 0"/>
              <a:gd name="G2" fmla="+- 21600 0 0"/>
              <a:gd name="T0" fmla="*/ 0 w 41586"/>
              <a:gd name="T1" fmla="*/ 13408 h 22633"/>
              <a:gd name="T2" fmla="*/ 41561 w 41586"/>
              <a:gd name="T3" fmla="*/ 22633 h 22633"/>
              <a:gd name="T4" fmla="*/ 19986 w 41586"/>
              <a:gd name="T5" fmla="*/ 21600 h 22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586" h="22633" fill="none" extrusionOk="0">
                <a:moveTo>
                  <a:pt x="-1" y="13407"/>
                </a:moveTo>
                <a:cubicBezTo>
                  <a:pt x="3324" y="5297"/>
                  <a:pt x="11220" y="-1"/>
                  <a:pt x="19986" y="0"/>
                </a:cubicBezTo>
                <a:cubicBezTo>
                  <a:pt x="31915" y="0"/>
                  <a:pt x="41586" y="9670"/>
                  <a:pt x="41586" y="21600"/>
                </a:cubicBezTo>
                <a:cubicBezTo>
                  <a:pt x="41586" y="21944"/>
                  <a:pt x="41577" y="22288"/>
                  <a:pt x="41561" y="22633"/>
                </a:cubicBezTo>
              </a:path>
              <a:path w="41586" h="22633" stroke="0" extrusionOk="0">
                <a:moveTo>
                  <a:pt x="-1" y="13407"/>
                </a:moveTo>
                <a:cubicBezTo>
                  <a:pt x="3324" y="5297"/>
                  <a:pt x="11220" y="-1"/>
                  <a:pt x="19986" y="0"/>
                </a:cubicBezTo>
                <a:cubicBezTo>
                  <a:pt x="31915" y="0"/>
                  <a:pt x="41586" y="9670"/>
                  <a:pt x="41586" y="21600"/>
                </a:cubicBezTo>
                <a:cubicBezTo>
                  <a:pt x="41586" y="21944"/>
                  <a:pt x="41577" y="22288"/>
                  <a:pt x="41561" y="22633"/>
                </a:cubicBezTo>
                <a:lnTo>
                  <a:pt x="19986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>
            <a:off x="1627188" y="1630363"/>
            <a:ext cx="0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5" name="Group 22"/>
          <p:cNvGrpSpPr>
            <a:grpSpLocks/>
          </p:cNvGrpSpPr>
          <p:nvPr/>
        </p:nvGrpSpPr>
        <p:grpSpPr bwMode="auto">
          <a:xfrm flipH="1" flipV="1">
            <a:off x="1919288" y="1644650"/>
            <a:ext cx="288925" cy="869950"/>
            <a:chOff x="949" y="1269"/>
            <a:chExt cx="176" cy="548"/>
          </a:xfrm>
        </p:grpSpPr>
        <p:sp>
          <p:nvSpPr>
            <p:cNvPr id="16" name="Line 20"/>
            <p:cNvSpPr>
              <a:spLocks noChangeShapeType="1"/>
            </p:cNvSpPr>
            <p:nvPr/>
          </p:nvSpPr>
          <p:spPr bwMode="auto">
            <a:xfrm>
              <a:off x="1125" y="1269"/>
              <a:ext cx="0" cy="45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Arc 21"/>
            <p:cNvSpPr>
              <a:spLocks/>
            </p:cNvSpPr>
            <p:nvPr/>
          </p:nvSpPr>
          <p:spPr bwMode="auto">
            <a:xfrm flipV="1">
              <a:off x="949" y="1728"/>
              <a:ext cx="175" cy="89"/>
            </a:xfrm>
            <a:custGeom>
              <a:avLst/>
              <a:gdLst>
                <a:gd name="G0" fmla="+- 19986 0 0"/>
                <a:gd name="G1" fmla="+- 21600 0 0"/>
                <a:gd name="G2" fmla="+- 21600 0 0"/>
                <a:gd name="T0" fmla="*/ 0 w 41586"/>
                <a:gd name="T1" fmla="*/ 13408 h 22633"/>
                <a:gd name="T2" fmla="*/ 41561 w 41586"/>
                <a:gd name="T3" fmla="*/ 22633 h 22633"/>
                <a:gd name="T4" fmla="*/ 19986 w 41586"/>
                <a:gd name="T5" fmla="*/ 21600 h 22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586" h="22633" fill="none" extrusionOk="0">
                  <a:moveTo>
                    <a:pt x="-1" y="13407"/>
                  </a:moveTo>
                  <a:cubicBezTo>
                    <a:pt x="3324" y="5297"/>
                    <a:pt x="11220" y="-1"/>
                    <a:pt x="19986" y="0"/>
                  </a:cubicBezTo>
                  <a:cubicBezTo>
                    <a:pt x="31915" y="0"/>
                    <a:pt x="41586" y="9670"/>
                    <a:pt x="41586" y="21600"/>
                  </a:cubicBezTo>
                  <a:cubicBezTo>
                    <a:pt x="41586" y="21944"/>
                    <a:pt x="41577" y="22288"/>
                    <a:pt x="41561" y="22633"/>
                  </a:cubicBezTo>
                </a:path>
                <a:path w="41586" h="22633" stroke="0" extrusionOk="0">
                  <a:moveTo>
                    <a:pt x="-1" y="13407"/>
                  </a:moveTo>
                  <a:cubicBezTo>
                    <a:pt x="3324" y="5297"/>
                    <a:pt x="11220" y="-1"/>
                    <a:pt x="19986" y="0"/>
                  </a:cubicBezTo>
                  <a:cubicBezTo>
                    <a:pt x="31915" y="0"/>
                    <a:pt x="41586" y="9670"/>
                    <a:pt x="41586" y="21600"/>
                  </a:cubicBezTo>
                  <a:cubicBezTo>
                    <a:pt x="41586" y="21944"/>
                    <a:pt x="41577" y="22288"/>
                    <a:pt x="41561" y="22633"/>
                  </a:cubicBezTo>
                  <a:lnTo>
                    <a:pt x="19986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18" name="Line 23"/>
          <p:cNvSpPr>
            <a:spLocks noChangeShapeType="1"/>
          </p:cNvSpPr>
          <p:nvPr/>
        </p:nvSpPr>
        <p:spPr bwMode="auto">
          <a:xfrm>
            <a:off x="1771650" y="1928813"/>
            <a:ext cx="2889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2208213" y="1925638"/>
            <a:ext cx="573087" cy="59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4" y="372"/>
              </a:cxn>
              <a:cxn ang="0">
                <a:pos x="361" y="2"/>
              </a:cxn>
            </a:cxnLst>
            <a:rect l="0" t="0" r="r" b="b"/>
            <a:pathLst>
              <a:path w="361" h="372">
                <a:moveTo>
                  <a:pt x="0" y="0"/>
                </a:moveTo>
                <a:lnTo>
                  <a:pt x="184" y="372"/>
                </a:lnTo>
                <a:lnTo>
                  <a:pt x="361" y="2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2925763" y="1924050"/>
            <a:ext cx="573087" cy="59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4" y="372"/>
              </a:cxn>
              <a:cxn ang="0">
                <a:pos x="361" y="2"/>
              </a:cxn>
            </a:cxnLst>
            <a:rect l="0" t="0" r="r" b="b"/>
            <a:pathLst>
              <a:path w="361" h="372">
                <a:moveTo>
                  <a:pt x="0" y="0"/>
                </a:moveTo>
                <a:lnTo>
                  <a:pt x="184" y="372"/>
                </a:lnTo>
                <a:lnTo>
                  <a:pt x="361" y="2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2933700" y="2514600"/>
            <a:ext cx="285750" cy="279400"/>
          </a:xfrm>
          <a:custGeom>
            <a:avLst/>
            <a:gdLst/>
            <a:ahLst/>
            <a:cxnLst>
              <a:cxn ang="0">
                <a:pos x="180" y="0"/>
              </a:cxn>
              <a:cxn ang="0">
                <a:pos x="150" y="73"/>
              </a:cxn>
              <a:cxn ang="0">
                <a:pos x="126" y="121"/>
              </a:cxn>
              <a:cxn ang="0">
                <a:pos x="107" y="147"/>
              </a:cxn>
              <a:cxn ang="0">
                <a:pos x="90" y="166"/>
              </a:cxn>
              <a:cxn ang="0">
                <a:pos x="62" y="175"/>
              </a:cxn>
              <a:cxn ang="0">
                <a:pos x="33" y="174"/>
              </a:cxn>
              <a:cxn ang="0">
                <a:pos x="0" y="162"/>
              </a:cxn>
            </a:cxnLst>
            <a:rect l="0" t="0" r="r" b="b"/>
            <a:pathLst>
              <a:path w="180" h="176">
                <a:moveTo>
                  <a:pt x="180" y="0"/>
                </a:moveTo>
                <a:cubicBezTo>
                  <a:pt x="169" y="26"/>
                  <a:pt x="159" y="53"/>
                  <a:pt x="150" y="73"/>
                </a:cubicBezTo>
                <a:cubicBezTo>
                  <a:pt x="141" y="93"/>
                  <a:pt x="133" y="109"/>
                  <a:pt x="126" y="121"/>
                </a:cubicBezTo>
                <a:cubicBezTo>
                  <a:pt x="119" y="133"/>
                  <a:pt x="113" y="140"/>
                  <a:pt x="107" y="147"/>
                </a:cubicBezTo>
                <a:cubicBezTo>
                  <a:pt x="101" y="154"/>
                  <a:pt x="97" y="161"/>
                  <a:pt x="90" y="166"/>
                </a:cubicBezTo>
                <a:cubicBezTo>
                  <a:pt x="83" y="171"/>
                  <a:pt x="71" y="174"/>
                  <a:pt x="62" y="175"/>
                </a:cubicBezTo>
                <a:cubicBezTo>
                  <a:pt x="53" y="176"/>
                  <a:pt x="43" y="176"/>
                  <a:pt x="33" y="174"/>
                </a:cubicBezTo>
                <a:cubicBezTo>
                  <a:pt x="23" y="172"/>
                  <a:pt x="11" y="167"/>
                  <a:pt x="0" y="162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3652838" y="1925638"/>
            <a:ext cx="866775" cy="590550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7" y="372"/>
              </a:cxn>
              <a:cxn ang="0">
                <a:pos x="273" y="0"/>
              </a:cxn>
              <a:cxn ang="0">
                <a:pos x="411" y="372"/>
              </a:cxn>
              <a:cxn ang="0">
                <a:pos x="546" y="2"/>
              </a:cxn>
            </a:cxnLst>
            <a:rect l="0" t="0" r="r" b="b"/>
            <a:pathLst>
              <a:path w="546" h="372">
                <a:moveTo>
                  <a:pt x="0" y="2"/>
                </a:moveTo>
                <a:lnTo>
                  <a:pt x="137" y="372"/>
                </a:lnTo>
                <a:lnTo>
                  <a:pt x="273" y="0"/>
                </a:lnTo>
                <a:lnTo>
                  <a:pt x="411" y="372"/>
                </a:lnTo>
                <a:lnTo>
                  <a:pt x="546" y="2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29"/>
          <p:cNvSpPr>
            <a:spLocks noChangeShapeType="1"/>
          </p:cNvSpPr>
          <p:nvPr/>
        </p:nvSpPr>
        <p:spPr bwMode="auto">
          <a:xfrm>
            <a:off x="4729163" y="1928813"/>
            <a:ext cx="520700" cy="5889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 flipH="1">
            <a:off x="4672013" y="1927225"/>
            <a:ext cx="520700" cy="5889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Freeform 31"/>
          <p:cNvSpPr>
            <a:spLocks/>
          </p:cNvSpPr>
          <p:nvPr/>
        </p:nvSpPr>
        <p:spPr bwMode="auto">
          <a:xfrm>
            <a:off x="5389563" y="1933575"/>
            <a:ext cx="582612" cy="582613"/>
          </a:xfrm>
          <a:custGeom>
            <a:avLst/>
            <a:gdLst/>
            <a:ahLst/>
            <a:cxnLst>
              <a:cxn ang="0">
                <a:pos x="46" y="0"/>
              </a:cxn>
              <a:cxn ang="0">
                <a:pos x="366" y="0"/>
              </a:cxn>
              <a:cxn ang="0">
                <a:pos x="0" y="367"/>
              </a:cxn>
              <a:cxn ang="0">
                <a:pos x="367" y="367"/>
              </a:cxn>
            </a:cxnLst>
            <a:rect l="0" t="0" r="r" b="b"/>
            <a:pathLst>
              <a:path w="367" h="367">
                <a:moveTo>
                  <a:pt x="46" y="0"/>
                </a:moveTo>
                <a:lnTo>
                  <a:pt x="366" y="0"/>
                </a:lnTo>
                <a:lnTo>
                  <a:pt x="0" y="367"/>
                </a:lnTo>
                <a:lnTo>
                  <a:pt x="367" y="367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32"/>
          <p:cNvSpPr>
            <a:spLocks noChangeShapeType="1"/>
          </p:cNvSpPr>
          <p:nvPr/>
        </p:nvSpPr>
        <p:spPr bwMode="auto">
          <a:xfrm>
            <a:off x="6108700" y="1633538"/>
            <a:ext cx="0" cy="8874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33"/>
          <p:cNvSpPr>
            <a:spLocks noChangeShapeType="1"/>
          </p:cNvSpPr>
          <p:nvPr/>
        </p:nvSpPr>
        <p:spPr bwMode="auto">
          <a:xfrm flipV="1">
            <a:off x="6113463" y="1928813"/>
            <a:ext cx="500062" cy="3683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34"/>
          <p:cNvSpPr>
            <a:spLocks noChangeShapeType="1"/>
          </p:cNvSpPr>
          <p:nvPr/>
        </p:nvSpPr>
        <p:spPr bwMode="auto">
          <a:xfrm>
            <a:off x="6329363" y="2143125"/>
            <a:ext cx="361950" cy="376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Oval 35"/>
          <p:cNvSpPr>
            <a:spLocks noChangeArrowheads="1"/>
          </p:cNvSpPr>
          <p:nvPr/>
        </p:nvSpPr>
        <p:spPr bwMode="auto">
          <a:xfrm>
            <a:off x="6829425" y="1928813"/>
            <a:ext cx="581025" cy="58102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0" name="Arc 36"/>
          <p:cNvSpPr>
            <a:spLocks/>
          </p:cNvSpPr>
          <p:nvPr/>
        </p:nvSpPr>
        <p:spPr bwMode="auto">
          <a:xfrm>
            <a:off x="7562850" y="1941513"/>
            <a:ext cx="531813" cy="57467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9963 w 39963"/>
              <a:gd name="T1" fmla="*/ 32973 h 43200"/>
              <a:gd name="T2" fmla="*/ 33284 w 39963"/>
              <a:gd name="T3" fmla="*/ 3433 h 43200"/>
              <a:gd name="T4" fmla="*/ 21600 w 39963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63" h="43200" fill="none" extrusionOk="0">
                <a:moveTo>
                  <a:pt x="39963" y="32973"/>
                </a:moveTo>
                <a:cubicBezTo>
                  <a:pt x="36025" y="39331"/>
                  <a:pt x="2907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743" y="-1"/>
                  <a:pt x="29799" y="1191"/>
                  <a:pt x="33284" y="3432"/>
                </a:cubicBezTo>
              </a:path>
              <a:path w="39963" h="43200" stroke="0" extrusionOk="0">
                <a:moveTo>
                  <a:pt x="39963" y="32973"/>
                </a:moveTo>
                <a:cubicBezTo>
                  <a:pt x="36025" y="39331"/>
                  <a:pt x="2907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5743" y="-1"/>
                  <a:pt x="29799" y="1191"/>
                  <a:pt x="33284" y="3432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1" name="Arc 37"/>
          <p:cNvSpPr>
            <a:spLocks/>
          </p:cNvSpPr>
          <p:nvPr/>
        </p:nvSpPr>
        <p:spPr bwMode="auto">
          <a:xfrm>
            <a:off x="8294688" y="1946275"/>
            <a:ext cx="560387" cy="569913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2" name="Line 38"/>
          <p:cNvSpPr>
            <a:spLocks noChangeShapeType="1"/>
          </p:cNvSpPr>
          <p:nvPr/>
        </p:nvSpPr>
        <p:spPr bwMode="auto">
          <a:xfrm>
            <a:off x="8858250" y="1943100"/>
            <a:ext cx="0" cy="587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Arc 39"/>
          <p:cNvSpPr>
            <a:spLocks/>
          </p:cNvSpPr>
          <p:nvPr/>
        </p:nvSpPr>
        <p:spPr bwMode="auto">
          <a:xfrm>
            <a:off x="1303338" y="3536950"/>
            <a:ext cx="560387" cy="569913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4" name="Line 40"/>
          <p:cNvSpPr>
            <a:spLocks noChangeShapeType="1"/>
          </p:cNvSpPr>
          <p:nvPr/>
        </p:nvSpPr>
        <p:spPr bwMode="auto">
          <a:xfrm>
            <a:off x="1866900" y="3228975"/>
            <a:ext cx="0" cy="892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Arc 41"/>
          <p:cNvSpPr>
            <a:spLocks/>
          </p:cNvSpPr>
          <p:nvPr/>
        </p:nvSpPr>
        <p:spPr bwMode="auto">
          <a:xfrm flipH="1">
            <a:off x="574675" y="3527425"/>
            <a:ext cx="560388" cy="569913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6" name="Line 42"/>
          <p:cNvSpPr>
            <a:spLocks noChangeShapeType="1"/>
          </p:cNvSpPr>
          <p:nvPr/>
        </p:nvSpPr>
        <p:spPr bwMode="auto">
          <a:xfrm flipH="1">
            <a:off x="576263" y="3219450"/>
            <a:ext cx="0" cy="892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Arc 43"/>
          <p:cNvSpPr>
            <a:spLocks/>
          </p:cNvSpPr>
          <p:nvPr/>
        </p:nvSpPr>
        <p:spPr bwMode="auto">
          <a:xfrm flipH="1">
            <a:off x="2022475" y="3532188"/>
            <a:ext cx="560388" cy="56991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8" name="Line 44"/>
          <p:cNvSpPr>
            <a:spLocks noChangeShapeType="1"/>
          </p:cNvSpPr>
          <p:nvPr/>
        </p:nvSpPr>
        <p:spPr bwMode="auto">
          <a:xfrm flipH="1">
            <a:off x="2019300" y="3500438"/>
            <a:ext cx="0" cy="892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39" name="Group 47"/>
          <p:cNvGrpSpPr>
            <a:grpSpLocks/>
          </p:cNvGrpSpPr>
          <p:nvPr/>
        </p:nvGrpSpPr>
        <p:grpSpPr bwMode="auto">
          <a:xfrm flipH="1">
            <a:off x="2747963" y="3509963"/>
            <a:ext cx="563562" cy="892175"/>
            <a:chOff x="1368" y="2261"/>
            <a:chExt cx="355" cy="562"/>
          </a:xfrm>
        </p:grpSpPr>
        <p:sp>
          <p:nvSpPr>
            <p:cNvPr id="40" name="Arc 45"/>
            <p:cNvSpPr>
              <a:spLocks/>
            </p:cNvSpPr>
            <p:nvPr/>
          </p:nvSpPr>
          <p:spPr bwMode="auto">
            <a:xfrm flipH="1">
              <a:off x="1370" y="2281"/>
              <a:ext cx="353" cy="359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2527 w 42858"/>
                <a:gd name="T1" fmla="*/ 26950 h 43200"/>
                <a:gd name="T2" fmla="*/ 42858 w 42858"/>
                <a:gd name="T3" fmla="*/ 17770 h 43200"/>
                <a:gd name="T4" fmla="*/ 21600 w 42858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858" h="43200" fill="none" extrusionOk="0">
                  <a:moveTo>
                    <a:pt x="42526" y="26949"/>
                  </a:moveTo>
                  <a:cubicBezTo>
                    <a:pt x="40082" y="36511"/>
                    <a:pt x="3146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2052" y="-1"/>
                    <a:pt x="41004" y="7483"/>
                    <a:pt x="42857" y="17770"/>
                  </a:cubicBezTo>
                </a:path>
                <a:path w="42858" h="43200" stroke="0" extrusionOk="0">
                  <a:moveTo>
                    <a:pt x="42526" y="26949"/>
                  </a:moveTo>
                  <a:cubicBezTo>
                    <a:pt x="40082" y="36511"/>
                    <a:pt x="3146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2052" y="-1"/>
                    <a:pt x="41004" y="7483"/>
                    <a:pt x="42857" y="1777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1" name="Line 46"/>
            <p:cNvSpPr>
              <a:spLocks noChangeShapeType="1"/>
            </p:cNvSpPr>
            <p:nvPr/>
          </p:nvSpPr>
          <p:spPr bwMode="auto">
            <a:xfrm flipH="1">
              <a:off x="1368" y="2261"/>
              <a:ext cx="0" cy="5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2" name="Arc 49"/>
          <p:cNvSpPr>
            <a:spLocks/>
          </p:cNvSpPr>
          <p:nvPr/>
        </p:nvSpPr>
        <p:spPr bwMode="auto">
          <a:xfrm>
            <a:off x="3467100" y="3541713"/>
            <a:ext cx="560388" cy="56991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3" name="Line 50"/>
          <p:cNvSpPr>
            <a:spLocks noChangeShapeType="1"/>
          </p:cNvSpPr>
          <p:nvPr/>
        </p:nvSpPr>
        <p:spPr bwMode="auto">
          <a:xfrm>
            <a:off x="4030663" y="3509963"/>
            <a:ext cx="0" cy="6207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Arc 51"/>
          <p:cNvSpPr>
            <a:spLocks/>
          </p:cNvSpPr>
          <p:nvPr/>
        </p:nvSpPr>
        <p:spPr bwMode="auto">
          <a:xfrm>
            <a:off x="3503613" y="4117975"/>
            <a:ext cx="530225" cy="285750"/>
          </a:xfrm>
          <a:custGeom>
            <a:avLst/>
            <a:gdLst>
              <a:gd name="G0" fmla="+- 18949 0 0"/>
              <a:gd name="G1" fmla="+- 0 0 0"/>
              <a:gd name="G2" fmla="+- 21600 0 0"/>
              <a:gd name="T0" fmla="*/ 40546 w 40546"/>
              <a:gd name="T1" fmla="*/ 365 h 21600"/>
              <a:gd name="T2" fmla="*/ 0 w 40546"/>
              <a:gd name="T3" fmla="*/ 10368 h 21600"/>
              <a:gd name="T4" fmla="*/ 18949 w 4054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546" h="21600" fill="none" extrusionOk="0">
                <a:moveTo>
                  <a:pt x="40545" y="364"/>
                </a:moveTo>
                <a:cubicBezTo>
                  <a:pt x="40346" y="12150"/>
                  <a:pt x="30736" y="21599"/>
                  <a:pt x="18949" y="21600"/>
                </a:cubicBezTo>
                <a:cubicBezTo>
                  <a:pt x="11054" y="21600"/>
                  <a:pt x="3789" y="17293"/>
                  <a:pt x="0" y="10367"/>
                </a:cubicBezTo>
              </a:path>
              <a:path w="40546" h="21600" stroke="0" extrusionOk="0">
                <a:moveTo>
                  <a:pt x="40545" y="364"/>
                </a:moveTo>
                <a:cubicBezTo>
                  <a:pt x="40346" y="12150"/>
                  <a:pt x="30736" y="21599"/>
                  <a:pt x="18949" y="21600"/>
                </a:cubicBezTo>
                <a:cubicBezTo>
                  <a:pt x="11054" y="21600"/>
                  <a:pt x="3789" y="17293"/>
                  <a:pt x="0" y="10367"/>
                </a:cubicBezTo>
                <a:lnTo>
                  <a:pt x="1894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5" name="Arc 55"/>
          <p:cNvSpPr>
            <a:spLocks/>
          </p:cNvSpPr>
          <p:nvPr/>
        </p:nvSpPr>
        <p:spPr bwMode="auto">
          <a:xfrm>
            <a:off x="4194175" y="3546475"/>
            <a:ext cx="560388" cy="569913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2527 w 42858"/>
              <a:gd name="T1" fmla="*/ 26950 h 43200"/>
              <a:gd name="T2" fmla="*/ 42858 w 42858"/>
              <a:gd name="T3" fmla="*/ 17770 h 43200"/>
              <a:gd name="T4" fmla="*/ 21600 w 42858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58" h="43200" fill="none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</a:path>
              <a:path w="42858" h="43200" stroke="0" extrusionOk="0">
                <a:moveTo>
                  <a:pt x="42526" y="26949"/>
                </a:moveTo>
                <a:cubicBezTo>
                  <a:pt x="40082" y="36511"/>
                  <a:pt x="31468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2052" y="-1"/>
                  <a:pt x="41004" y="7483"/>
                  <a:pt x="42857" y="17770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6" name="Line 56"/>
          <p:cNvSpPr>
            <a:spLocks noChangeShapeType="1"/>
          </p:cNvSpPr>
          <p:nvPr/>
        </p:nvSpPr>
        <p:spPr bwMode="auto">
          <a:xfrm flipH="1">
            <a:off x="4200525" y="3797300"/>
            <a:ext cx="5667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Arc 58"/>
          <p:cNvSpPr>
            <a:spLocks/>
          </p:cNvSpPr>
          <p:nvPr/>
        </p:nvSpPr>
        <p:spPr bwMode="auto">
          <a:xfrm>
            <a:off x="4916488" y="3541713"/>
            <a:ext cx="560387" cy="342900"/>
          </a:xfrm>
          <a:custGeom>
            <a:avLst/>
            <a:gdLst>
              <a:gd name="G0" fmla="+- 20985 0 0"/>
              <a:gd name="G1" fmla="+- 21600 0 0"/>
              <a:gd name="G2" fmla="+- 21600 0 0"/>
              <a:gd name="T0" fmla="*/ 0 w 42175"/>
              <a:gd name="T1" fmla="*/ 16482 h 21600"/>
              <a:gd name="T2" fmla="*/ 42175 w 42175"/>
              <a:gd name="T3" fmla="*/ 17413 h 21600"/>
              <a:gd name="T4" fmla="*/ 20985 w 4217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175" h="21600" fill="none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1300" y="0"/>
                  <a:pt x="40175" y="7293"/>
                  <a:pt x="42175" y="17412"/>
                </a:cubicBezTo>
              </a:path>
              <a:path w="42175" h="21600" stroke="0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1300" y="0"/>
                  <a:pt x="40175" y="7293"/>
                  <a:pt x="42175" y="17412"/>
                </a:cubicBezTo>
                <a:lnTo>
                  <a:pt x="20985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8" name="Line 60"/>
          <p:cNvSpPr>
            <a:spLocks noChangeShapeType="1"/>
          </p:cNvSpPr>
          <p:nvPr/>
        </p:nvSpPr>
        <p:spPr bwMode="auto">
          <a:xfrm>
            <a:off x="5476875" y="3806825"/>
            <a:ext cx="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Line 61"/>
          <p:cNvSpPr>
            <a:spLocks noChangeShapeType="1"/>
          </p:cNvSpPr>
          <p:nvPr/>
        </p:nvSpPr>
        <p:spPr bwMode="auto">
          <a:xfrm>
            <a:off x="4914900" y="3535363"/>
            <a:ext cx="0" cy="585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Arc 62"/>
          <p:cNvSpPr>
            <a:spLocks/>
          </p:cNvSpPr>
          <p:nvPr/>
        </p:nvSpPr>
        <p:spPr bwMode="auto">
          <a:xfrm>
            <a:off x="5635625" y="3541713"/>
            <a:ext cx="560388" cy="342900"/>
          </a:xfrm>
          <a:custGeom>
            <a:avLst/>
            <a:gdLst>
              <a:gd name="G0" fmla="+- 20985 0 0"/>
              <a:gd name="G1" fmla="+- 21600 0 0"/>
              <a:gd name="G2" fmla="+- 21600 0 0"/>
              <a:gd name="T0" fmla="*/ 0 w 42175"/>
              <a:gd name="T1" fmla="*/ 16482 h 21600"/>
              <a:gd name="T2" fmla="*/ 42175 w 42175"/>
              <a:gd name="T3" fmla="*/ 17413 h 21600"/>
              <a:gd name="T4" fmla="*/ 20985 w 4217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175" h="21600" fill="none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1300" y="0"/>
                  <a:pt x="40175" y="7293"/>
                  <a:pt x="42175" y="17412"/>
                </a:cubicBezTo>
              </a:path>
              <a:path w="42175" h="21600" stroke="0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1300" y="0"/>
                  <a:pt x="40175" y="7293"/>
                  <a:pt x="42175" y="17412"/>
                </a:cubicBezTo>
                <a:lnTo>
                  <a:pt x="20985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1" name="Line 63"/>
          <p:cNvSpPr>
            <a:spLocks noChangeShapeType="1"/>
          </p:cNvSpPr>
          <p:nvPr/>
        </p:nvSpPr>
        <p:spPr bwMode="auto">
          <a:xfrm>
            <a:off x="6196013" y="3806825"/>
            <a:ext cx="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Line 64"/>
          <p:cNvSpPr>
            <a:spLocks noChangeShapeType="1"/>
          </p:cNvSpPr>
          <p:nvPr/>
        </p:nvSpPr>
        <p:spPr bwMode="auto">
          <a:xfrm>
            <a:off x="5634038" y="3235325"/>
            <a:ext cx="0" cy="885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53" name="Group 68"/>
          <p:cNvGrpSpPr>
            <a:grpSpLocks/>
          </p:cNvGrpSpPr>
          <p:nvPr/>
        </p:nvGrpSpPr>
        <p:grpSpPr bwMode="auto">
          <a:xfrm rot="10800000">
            <a:off x="6357938" y="3530600"/>
            <a:ext cx="566737" cy="595313"/>
            <a:chOff x="3192" y="2283"/>
            <a:chExt cx="354" cy="375"/>
          </a:xfrm>
        </p:grpSpPr>
        <p:sp>
          <p:nvSpPr>
            <p:cNvPr id="54" name="Arc 65"/>
            <p:cNvSpPr>
              <a:spLocks/>
            </p:cNvSpPr>
            <p:nvPr/>
          </p:nvSpPr>
          <p:spPr bwMode="auto">
            <a:xfrm>
              <a:off x="3193" y="2287"/>
              <a:ext cx="353" cy="216"/>
            </a:xfrm>
            <a:custGeom>
              <a:avLst/>
              <a:gdLst>
                <a:gd name="G0" fmla="+- 20985 0 0"/>
                <a:gd name="G1" fmla="+- 21600 0 0"/>
                <a:gd name="G2" fmla="+- 21600 0 0"/>
                <a:gd name="T0" fmla="*/ 0 w 42175"/>
                <a:gd name="T1" fmla="*/ 16482 h 21600"/>
                <a:gd name="T2" fmla="*/ 42175 w 42175"/>
                <a:gd name="T3" fmla="*/ 17413 h 21600"/>
                <a:gd name="T4" fmla="*/ 20985 w 42175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175" h="21600" fill="none" extrusionOk="0">
                  <a:moveTo>
                    <a:pt x="0" y="16482"/>
                  </a:moveTo>
                  <a:cubicBezTo>
                    <a:pt x="2359" y="6807"/>
                    <a:pt x="11027" y="-1"/>
                    <a:pt x="20985" y="0"/>
                  </a:cubicBezTo>
                  <a:cubicBezTo>
                    <a:pt x="31300" y="0"/>
                    <a:pt x="40175" y="7293"/>
                    <a:pt x="42175" y="17412"/>
                  </a:cubicBezTo>
                </a:path>
                <a:path w="42175" h="21600" stroke="0" extrusionOk="0">
                  <a:moveTo>
                    <a:pt x="0" y="16482"/>
                  </a:moveTo>
                  <a:cubicBezTo>
                    <a:pt x="2359" y="6807"/>
                    <a:pt x="11027" y="-1"/>
                    <a:pt x="20985" y="0"/>
                  </a:cubicBezTo>
                  <a:cubicBezTo>
                    <a:pt x="31300" y="0"/>
                    <a:pt x="40175" y="7293"/>
                    <a:pt x="42175" y="17412"/>
                  </a:cubicBezTo>
                  <a:lnTo>
                    <a:pt x="20985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5" name="Line 66"/>
            <p:cNvSpPr>
              <a:spLocks noChangeShapeType="1"/>
            </p:cNvSpPr>
            <p:nvPr/>
          </p:nvSpPr>
          <p:spPr bwMode="auto">
            <a:xfrm>
              <a:off x="3546" y="2454"/>
              <a:ext cx="0" cy="20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6" name="Line 67"/>
            <p:cNvSpPr>
              <a:spLocks noChangeShapeType="1"/>
            </p:cNvSpPr>
            <p:nvPr/>
          </p:nvSpPr>
          <p:spPr bwMode="auto">
            <a:xfrm>
              <a:off x="3192" y="2283"/>
              <a:ext cx="0" cy="3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7" name="Arc 69"/>
          <p:cNvSpPr>
            <a:spLocks/>
          </p:cNvSpPr>
          <p:nvPr/>
        </p:nvSpPr>
        <p:spPr bwMode="auto">
          <a:xfrm>
            <a:off x="7073900" y="3548063"/>
            <a:ext cx="431800" cy="260350"/>
          </a:xfrm>
          <a:custGeom>
            <a:avLst/>
            <a:gdLst>
              <a:gd name="G0" fmla="+- 20985 0 0"/>
              <a:gd name="G1" fmla="+- 21600 0 0"/>
              <a:gd name="G2" fmla="+- 21600 0 0"/>
              <a:gd name="T0" fmla="*/ 0 w 42585"/>
              <a:gd name="T1" fmla="*/ 16482 h 22292"/>
              <a:gd name="T2" fmla="*/ 42574 w 42585"/>
              <a:gd name="T3" fmla="*/ 22292 h 22292"/>
              <a:gd name="T4" fmla="*/ 20985 w 42585"/>
              <a:gd name="T5" fmla="*/ 21600 h 22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585" h="22292" fill="none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2914" y="0"/>
                  <a:pt x="42585" y="9670"/>
                  <a:pt x="42585" y="21600"/>
                </a:cubicBezTo>
                <a:cubicBezTo>
                  <a:pt x="42585" y="21830"/>
                  <a:pt x="42581" y="22061"/>
                  <a:pt x="42573" y="22291"/>
                </a:cubicBezTo>
              </a:path>
              <a:path w="42585" h="22292" stroke="0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2914" y="0"/>
                  <a:pt x="42585" y="9670"/>
                  <a:pt x="42585" y="21600"/>
                </a:cubicBezTo>
                <a:cubicBezTo>
                  <a:pt x="42585" y="21830"/>
                  <a:pt x="42581" y="22061"/>
                  <a:pt x="42573" y="22291"/>
                </a:cubicBezTo>
                <a:lnTo>
                  <a:pt x="20985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8" name="Line 70"/>
          <p:cNvSpPr>
            <a:spLocks noChangeShapeType="1"/>
          </p:cNvSpPr>
          <p:nvPr/>
        </p:nvSpPr>
        <p:spPr bwMode="auto">
          <a:xfrm>
            <a:off x="7505700" y="3802063"/>
            <a:ext cx="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9" name="Line 71"/>
          <p:cNvSpPr>
            <a:spLocks noChangeShapeType="1"/>
          </p:cNvSpPr>
          <p:nvPr/>
        </p:nvSpPr>
        <p:spPr bwMode="auto">
          <a:xfrm>
            <a:off x="7077075" y="3544888"/>
            <a:ext cx="0" cy="585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0" name="Arc 72"/>
          <p:cNvSpPr>
            <a:spLocks/>
          </p:cNvSpPr>
          <p:nvPr/>
        </p:nvSpPr>
        <p:spPr bwMode="auto">
          <a:xfrm>
            <a:off x="7502525" y="3552825"/>
            <a:ext cx="446088" cy="260350"/>
          </a:xfrm>
          <a:custGeom>
            <a:avLst/>
            <a:gdLst>
              <a:gd name="G0" fmla="+- 20985 0 0"/>
              <a:gd name="G1" fmla="+- 21600 0 0"/>
              <a:gd name="G2" fmla="+- 21600 0 0"/>
              <a:gd name="T0" fmla="*/ 0 w 42585"/>
              <a:gd name="T1" fmla="*/ 16482 h 22292"/>
              <a:gd name="T2" fmla="*/ 42574 w 42585"/>
              <a:gd name="T3" fmla="*/ 22292 h 22292"/>
              <a:gd name="T4" fmla="*/ 20985 w 42585"/>
              <a:gd name="T5" fmla="*/ 21600 h 22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585" h="22292" fill="none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2914" y="0"/>
                  <a:pt x="42585" y="9670"/>
                  <a:pt x="42585" y="21600"/>
                </a:cubicBezTo>
                <a:cubicBezTo>
                  <a:pt x="42585" y="21830"/>
                  <a:pt x="42581" y="22061"/>
                  <a:pt x="42573" y="22291"/>
                </a:cubicBezTo>
              </a:path>
              <a:path w="42585" h="22292" stroke="0" extrusionOk="0">
                <a:moveTo>
                  <a:pt x="0" y="16482"/>
                </a:moveTo>
                <a:cubicBezTo>
                  <a:pt x="2359" y="6807"/>
                  <a:pt x="11027" y="-1"/>
                  <a:pt x="20985" y="0"/>
                </a:cubicBezTo>
                <a:cubicBezTo>
                  <a:pt x="32914" y="0"/>
                  <a:pt x="42585" y="9670"/>
                  <a:pt x="42585" y="21600"/>
                </a:cubicBezTo>
                <a:cubicBezTo>
                  <a:pt x="42585" y="21830"/>
                  <a:pt x="42581" y="22061"/>
                  <a:pt x="42573" y="22291"/>
                </a:cubicBezTo>
                <a:lnTo>
                  <a:pt x="20985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1" name="Line 73"/>
          <p:cNvSpPr>
            <a:spLocks noChangeShapeType="1"/>
          </p:cNvSpPr>
          <p:nvPr/>
        </p:nvSpPr>
        <p:spPr bwMode="auto">
          <a:xfrm>
            <a:off x="7948613" y="3806825"/>
            <a:ext cx="0" cy="323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2" name="Freeform 75"/>
          <p:cNvSpPr>
            <a:spLocks/>
          </p:cNvSpPr>
          <p:nvPr/>
        </p:nvSpPr>
        <p:spPr bwMode="auto">
          <a:xfrm>
            <a:off x="8101013" y="3549650"/>
            <a:ext cx="565150" cy="581025"/>
          </a:xfrm>
          <a:custGeom>
            <a:avLst/>
            <a:gdLst/>
            <a:ahLst/>
            <a:cxnLst>
              <a:cxn ang="0">
                <a:pos x="327" y="89"/>
              </a:cxn>
              <a:cxn ang="0">
                <a:pos x="315" y="63"/>
              </a:cxn>
              <a:cxn ang="0">
                <a:pos x="285" y="32"/>
              </a:cxn>
              <a:cxn ang="0">
                <a:pos x="242" y="11"/>
              </a:cxn>
              <a:cxn ang="0">
                <a:pos x="198" y="2"/>
              </a:cxn>
              <a:cxn ang="0">
                <a:pos x="167" y="0"/>
              </a:cxn>
              <a:cxn ang="0">
                <a:pos x="137" y="2"/>
              </a:cxn>
              <a:cxn ang="0">
                <a:pos x="104" y="8"/>
              </a:cxn>
              <a:cxn ang="0">
                <a:pos x="71" y="23"/>
              </a:cxn>
              <a:cxn ang="0">
                <a:pos x="41" y="42"/>
              </a:cxn>
              <a:cxn ang="0">
                <a:pos x="24" y="68"/>
              </a:cxn>
              <a:cxn ang="0">
                <a:pos x="20" y="90"/>
              </a:cxn>
              <a:cxn ang="0">
                <a:pos x="24" y="116"/>
              </a:cxn>
              <a:cxn ang="0">
                <a:pos x="39" y="132"/>
              </a:cxn>
              <a:cxn ang="0">
                <a:pos x="71" y="149"/>
              </a:cxn>
              <a:cxn ang="0">
                <a:pos x="108" y="159"/>
              </a:cxn>
              <a:cxn ang="0">
                <a:pos x="159" y="167"/>
              </a:cxn>
              <a:cxn ang="0">
                <a:pos x="225" y="171"/>
              </a:cxn>
              <a:cxn ang="0">
                <a:pos x="273" y="180"/>
              </a:cxn>
              <a:cxn ang="0">
                <a:pos x="315" y="198"/>
              </a:cxn>
              <a:cxn ang="0">
                <a:pos x="344" y="228"/>
              </a:cxn>
              <a:cxn ang="0">
                <a:pos x="354" y="263"/>
              </a:cxn>
              <a:cxn ang="0">
                <a:pos x="354" y="278"/>
              </a:cxn>
              <a:cxn ang="0">
                <a:pos x="344" y="309"/>
              </a:cxn>
              <a:cxn ang="0">
                <a:pos x="318" y="332"/>
              </a:cxn>
              <a:cxn ang="0">
                <a:pos x="282" y="347"/>
              </a:cxn>
              <a:cxn ang="0">
                <a:pos x="240" y="359"/>
              </a:cxn>
              <a:cxn ang="0">
                <a:pos x="203" y="363"/>
              </a:cxn>
              <a:cxn ang="0">
                <a:pos x="165" y="365"/>
              </a:cxn>
              <a:cxn ang="0">
                <a:pos x="123" y="360"/>
              </a:cxn>
              <a:cxn ang="0">
                <a:pos x="72" y="348"/>
              </a:cxn>
              <a:cxn ang="0">
                <a:pos x="35" y="327"/>
              </a:cxn>
              <a:cxn ang="0">
                <a:pos x="8" y="299"/>
              </a:cxn>
              <a:cxn ang="0">
                <a:pos x="0" y="276"/>
              </a:cxn>
            </a:cxnLst>
            <a:rect l="0" t="0" r="r" b="b"/>
            <a:pathLst>
              <a:path w="356" h="366">
                <a:moveTo>
                  <a:pt x="327" y="89"/>
                </a:moveTo>
                <a:cubicBezTo>
                  <a:pt x="324" y="80"/>
                  <a:pt x="322" y="72"/>
                  <a:pt x="315" y="63"/>
                </a:cubicBezTo>
                <a:cubicBezTo>
                  <a:pt x="308" y="54"/>
                  <a:pt x="297" y="41"/>
                  <a:pt x="285" y="32"/>
                </a:cubicBezTo>
                <a:cubicBezTo>
                  <a:pt x="273" y="23"/>
                  <a:pt x="256" y="16"/>
                  <a:pt x="242" y="11"/>
                </a:cubicBezTo>
                <a:cubicBezTo>
                  <a:pt x="228" y="6"/>
                  <a:pt x="211" y="4"/>
                  <a:pt x="198" y="2"/>
                </a:cubicBezTo>
                <a:cubicBezTo>
                  <a:pt x="185" y="0"/>
                  <a:pt x="177" y="0"/>
                  <a:pt x="167" y="0"/>
                </a:cubicBezTo>
                <a:cubicBezTo>
                  <a:pt x="157" y="0"/>
                  <a:pt x="147" y="1"/>
                  <a:pt x="137" y="2"/>
                </a:cubicBezTo>
                <a:cubicBezTo>
                  <a:pt x="127" y="3"/>
                  <a:pt x="115" y="5"/>
                  <a:pt x="104" y="8"/>
                </a:cubicBezTo>
                <a:cubicBezTo>
                  <a:pt x="93" y="11"/>
                  <a:pt x="81" y="17"/>
                  <a:pt x="71" y="23"/>
                </a:cubicBezTo>
                <a:cubicBezTo>
                  <a:pt x="61" y="29"/>
                  <a:pt x="49" y="35"/>
                  <a:pt x="41" y="42"/>
                </a:cubicBezTo>
                <a:cubicBezTo>
                  <a:pt x="33" y="49"/>
                  <a:pt x="27" y="60"/>
                  <a:pt x="24" y="68"/>
                </a:cubicBezTo>
                <a:cubicBezTo>
                  <a:pt x="21" y="76"/>
                  <a:pt x="20" y="82"/>
                  <a:pt x="20" y="90"/>
                </a:cubicBezTo>
                <a:cubicBezTo>
                  <a:pt x="20" y="98"/>
                  <a:pt x="21" y="109"/>
                  <a:pt x="24" y="116"/>
                </a:cubicBezTo>
                <a:cubicBezTo>
                  <a:pt x="27" y="123"/>
                  <a:pt x="31" y="127"/>
                  <a:pt x="39" y="132"/>
                </a:cubicBezTo>
                <a:cubicBezTo>
                  <a:pt x="47" y="137"/>
                  <a:pt x="60" y="145"/>
                  <a:pt x="71" y="149"/>
                </a:cubicBezTo>
                <a:cubicBezTo>
                  <a:pt x="82" y="153"/>
                  <a:pt x="93" y="156"/>
                  <a:pt x="108" y="159"/>
                </a:cubicBezTo>
                <a:cubicBezTo>
                  <a:pt x="123" y="162"/>
                  <a:pt x="140" y="165"/>
                  <a:pt x="159" y="167"/>
                </a:cubicBezTo>
                <a:cubicBezTo>
                  <a:pt x="178" y="169"/>
                  <a:pt x="206" y="169"/>
                  <a:pt x="225" y="171"/>
                </a:cubicBezTo>
                <a:cubicBezTo>
                  <a:pt x="244" y="173"/>
                  <a:pt x="258" y="176"/>
                  <a:pt x="273" y="180"/>
                </a:cubicBezTo>
                <a:cubicBezTo>
                  <a:pt x="288" y="184"/>
                  <a:pt x="303" y="190"/>
                  <a:pt x="315" y="198"/>
                </a:cubicBezTo>
                <a:cubicBezTo>
                  <a:pt x="327" y="206"/>
                  <a:pt x="338" y="217"/>
                  <a:pt x="344" y="228"/>
                </a:cubicBezTo>
                <a:cubicBezTo>
                  <a:pt x="350" y="239"/>
                  <a:pt x="352" y="255"/>
                  <a:pt x="354" y="263"/>
                </a:cubicBezTo>
                <a:cubicBezTo>
                  <a:pt x="356" y="271"/>
                  <a:pt x="356" y="270"/>
                  <a:pt x="354" y="278"/>
                </a:cubicBezTo>
                <a:cubicBezTo>
                  <a:pt x="352" y="286"/>
                  <a:pt x="350" y="300"/>
                  <a:pt x="344" y="309"/>
                </a:cubicBezTo>
                <a:cubicBezTo>
                  <a:pt x="338" y="318"/>
                  <a:pt x="328" y="326"/>
                  <a:pt x="318" y="332"/>
                </a:cubicBezTo>
                <a:cubicBezTo>
                  <a:pt x="308" y="338"/>
                  <a:pt x="295" y="342"/>
                  <a:pt x="282" y="347"/>
                </a:cubicBezTo>
                <a:cubicBezTo>
                  <a:pt x="269" y="352"/>
                  <a:pt x="253" y="356"/>
                  <a:pt x="240" y="359"/>
                </a:cubicBezTo>
                <a:cubicBezTo>
                  <a:pt x="227" y="362"/>
                  <a:pt x="215" y="362"/>
                  <a:pt x="203" y="363"/>
                </a:cubicBezTo>
                <a:cubicBezTo>
                  <a:pt x="191" y="364"/>
                  <a:pt x="178" y="366"/>
                  <a:pt x="165" y="365"/>
                </a:cubicBezTo>
                <a:cubicBezTo>
                  <a:pt x="152" y="364"/>
                  <a:pt x="138" y="363"/>
                  <a:pt x="123" y="360"/>
                </a:cubicBezTo>
                <a:cubicBezTo>
                  <a:pt x="108" y="357"/>
                  <a:pt x="87" y="354"/>
                  <a:pt x="72" y="348"/>
                </a:cubicBezTo>
                <a:cubicBezTo>
                  <a:pt x="57" y="342"/>
                  <a:pt x="46" y="335"/>
                  <a:pt x="35" y="327"/>
                </a:cubicBezTo>
                <a:cubicBezTo>
                  <a:pt x="24" y="319"/>
                  <a:pt x="14" y="308"/>
                  <a:pt x="8" y="299"/>
                </a:cubicBezTo>
                <a:cubicBezTo>
                  <a:pt x="2" y="290"/>
                  <a:pt x="1" y="283"/>
                  <a:pt x="0" y="27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42925" y="1284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I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13025" y="1271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L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5625" y="17589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1465263" y="1762125"/>
            <a:ext cx="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627313" y="1758950"/>
            <a:ext cx="1825625" cy="1836738"/>
            <a:chOff x="294" y="1068"/>
            <a:chExt cx="2305" cy="2310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2" name="Line 21"/>
          <p:cNvSpPr>
            <a:spLocks noChangeShapeType="1"/>
          </p:cNvSpPr>
          <p:nvPr/>
        </p:nvSpPr>
        <p:spPr bwMode="auto">
          <a:xfrm>
            <a:off x="2628900" y="1762125"/>
            <a:ext cx="0" cy="18256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22"/>
          <p:cNvSpPr>
            <a:spLocks noChangeShapeType="1"/>
          </p:cNvSpPr>
          <p:nvPr/>
        </p:nvSpPr>
        <p:spPr bwMode="auto">
          <a:xfrm>
            <a:off x="2590800" y="3594100"/>
            <a:ext cx="14001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Text Box 23"/>
          <p:cNvSpPr txBox="1">
            <a:spLocks noChangeArrowheads="1"/>
          </p:cNvSpPr>
          <p:nvPr/>
        </p:nvSpPr>
        <p:spPr bwMode="auto">
          <a:xfrm>
            <a:off x="4721225" y="12334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T</a:t>
            </a:r>
          </a:p>
        </p:txBody>
      </p: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4722813" y="1758950"/>
            <a:ext cx="1825625" cy="1836738"/>
            <a:chOff x="294" y="1068"/>
            <a:chExt cx="2305" cy="2310"/>
          </a:xfrm>
        </p:grpSpPr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Line 2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1" name="Line 3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2" name="Line 3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5473700" y="1736725"/>
            <a:ext cx="0" cy="18510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4724400" y="1765300"/>
            <a:ext cx="15144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Text Box 34"/>
          <p:cNvSpPr txBox="1">
            <a:spLocks noChangeArrowheads="1"/>
          </p:cNvSpPr>
          <p:nvPr/>
        </p:nvSpPr>
        <p:spPr bwMode="auto">
          <a:xfrm>
            <a:off x="6804025" y="1258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F</a:t>
            </a:r>
          </a:p>
        </p:txBody>
      </p:sp>
      <p:sp>
        <p:nvSpPr>
          <p:cNvPr id="36" name="Text Box 35"/>
          <p:cNvSpPr txBox="1">
            <a:spLocks noChangeArrowheads="1"/>
          </p:cNvSpPr>
          <p:nvPr/>
        </p:nvSpPr>
        <p:spPr bwMode="auto">
          <a:xfrm>
            <a:off x="517525" y="37607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E</a:t>
            </a:r>
          </a:p>
        </p:txBody>
      </p: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6842125" y="1758950"/>
            <a:ext cx="1828800" cy="1836738"/>
            <a:chOff x="294" y="1068"/>
            <a:chExt cx="2305" cy="2310"/>
          </a:xfrm>
        </p:grpSpPr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0" name="Line 39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1" name="Line 40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2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5" name="Line 44"/>
          <p:cNvSpPr>
            <a:spLocks noChangeShapeType="1"/>
          </p:cNvSpPr>
          <p:nvPr/>
        </p:nvSpPr>
        <p:spPr bwMode="auto">
          <a:xfrm>
            <a:off x="6837363" y="1736725"/>
            <a:ext cx="0" cy="18573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557213" y="4286250"/>
            <a:ext cx="1825625" cy="1836738"/>
            <a:chOff x="294" y="1068"/>
            <a:chExt cx="2305" cy="2310"/>
          </a:xfrm>
        </p:grpSpPr>
        <p:sp>
          <p:nvSpPr>
            <p:cNvPr id="47" name="Rectangle 46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8" name="Line 47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9" name="Line 48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0" name="Line 49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1" name="Line 50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2" name="Line 51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3" name="Line 52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4" name="Line 53"/>
          <p:cNvSpPr>
            <a:spLocks noChangeShapeType="1"/>
          </p:cNvSpPr>
          <p:nvPr/>
        </p:nvSpPr>
        <p:spPr bwMode="auto">
          <a:xfrm>
            <a:off x="558800" y="4289425"/>
            <a:ext cx="0" cy="18256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Text Box 54"/>
          <p:cNvSpPr txBox="1">
            <a:spLocks noChangeArrowheads="1"/>
          </p:cNvSpPr>
          <p:nvPr/>
        </p:nvSpPr>
        <p:spPr bwMode="auto">
          <a:xfrm>
            <a:off x="2587625" y="37734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H</a:t>
            </a:r>
          </a:p>
        </p:txBody>
      </p:sp>
      <p:grpSp>
        <p:nvGrpSpPr>
          <p:cNvPr id="56" name="Group 55"/>
          <p:cNvGrpSpPr>
            <a:grpSpLocks/>
          </p:cNvGrpSpPr>
          <p:nvPr/>
        </p:nvGrpSpPr>
        <p:grpSpPr bwMode="auto">
          <a:xfrm>
            <a:off x="2614613" y="4286250"/>
            <a:ext cx="1825625" cy="1836738"/>
            <a:chOff x="294" y="1068"/>
            <a:chExt cx="2305" cy="2310"/>
          </a:xfrm>
        </p:grpSpPr>
        <p:sp>
          <p:nvSpPr>
            <p:cNvPr id="57" name="Rectangle 56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8" name="Line 57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9" name="Line 58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0" name="Line 59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1" name="Line 60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2" name="Line 61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3" name="Line 62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4" name="Line 63"/>
          <p:cNvSpPr>
            <a:spLocks noChangeShapeType="1"/>
          </p:cNvSpPr>
          <p:nvPr/>
        </p:nvSpPr>
        <p:spPr bwMode="auto">
          <a:xfrm>
            <a:off x="2616200" y="4264025"/>
            <a:ext cx="0" cy="18510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Line 64"/>
          <p:cNvSpPr>
            <a:spLocks noChangeShapeType="1"/>
          </p:cNvSpPr>
          <p:nvPr/>
        </p:nvSpPr>
        <p:spPr bwMode="auto">
          <a:xfrm>
            <a:off x="6807200" y="1765300"/>
            <a:ext cx="13335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Line 65"/>
          <p:cNvSpPr>
            <a:spLocks noChangeShapeType="1"/>
          </p:cNvSpPr>
          <p:nvPr/>
        </p:nvSpPr>
        <p:spPr bwMode="auto">
          <a:xfrm>
            <a:off x="6819900" y="2679700"/>
            <a:ext cx="12446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Line 66"/>
          <p:cNvSpPr>
            <a:spLocks noChangeShapeType="1"/>
          </p:cNvSpPr>
          <p:nvPr/>
        </p:nvSpPr>
        <p:spPr bwMode="auto">
          <a:xfrm>
            <a:off x="520700" y="4292600"/>
            <a:ext cx="13335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Line 67"/>
          <p:cNvSpPr>
            <a:spLocks noChangeShapeType="1"/>
          </p:cNvSpPr>
          <p:nvPr/>
        </p:nvSpPr>
        <p:spPr bwMode="auto">
          <a:xfrm>
            <a:off x="520700" y="6108700"/>
            <a:ext cx="13335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9" name="Line 68"/>
          <p:cNvSpPr>
            <a:spLocks noChangeShapeType="1"/>
          </p:cNvSpPr>
          <p:nvPr/>
        </p:nvSpPr>
        <p:spPr bwMode="auto">
          <a:xfrm>
            <a:off x="533400" y="5194300"/>
            <a:ext cx="12446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0" name="Line 69"/>
          <p:cNvSpPr>
            <a:spLocks noChangeShapeType="1"/>
          </p:cNvSpPr>
          <p:nvPr/>
        </p:nvSpPr>
        <p:spPr bwMode="auto">
          <a:xfrm>
            <a:off x="3975100" y="4264025"/>
            <a:ext cx="0" cy="18510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1" name="Line 70"/>
          <p:cNvSpPr>
            <a:spLocks noChangeShapeType="1"/>
          </p:cNvSpPr>
          <p:nvPr/>
        </p:nvSpPr>
        <p:spPr bwMode="auto">
          <a:xfrm>
            <a:off x="2616200" y="5194300"/>
            <a:ext cx="13589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2" name="Text Box 72"/>
          <p:cNvSpPr txBox="1">
            <a:spLocks noChangeArrowheads="1"/>
          </p:cNvSpPr>
          <p:nvPr/>
        </p:nvSpPr>
        <p:spPr bwMode="auto">
          <a:xfrm>
            <a:off x="1366838" y="195263"/>
            <a:ext cx="61418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Besar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22" grpId="0" animBg="1"/>
      <p:bldP spid="23" grpId="0" animBg="1"/>
      <p:bldP spid="24" grpId="0" animBg="1"/>
      <p:bldP spid="33" grpId="0" animBg="1"/>
      <p:bldP spid="34" grpId="0" animBg="1"/>
      <p:bldP spid="35" grpId="0" animBg="1"/>
      <p:bldP spid="36" grpId="0" animBg="1"/>
      <p:bldP spid="45" grpId="0" animBg="1"/>
      <p:bldP spid="54" grpId="0" animBg="1"/>
      <p:bldP spid="55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55625" y="1284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V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25725" y="1284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X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5625" y="17970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563563" y="1787525"/>
            <a:ext cx="82550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614613" y="1797050"/>
            <a:ext cx="1825625" cy="1836738"/>
            <a:chOff x="294" y="1068"/>
            <a:chExt cx="2305" cy="2310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2" name="Text Box 21"/>
          <p:cNvSpPr txBox="1">
            <a:spLocks noChangeArrowheads="1"/>
          </p:cNvSpPr>
          <p:nvPr/>
        </p:nvSpPr>
        <p:spPr bwMode="auto">
          <a:xfrm>
            <a:off x="4708525" y="1284288"/>
            <a:ext cx="8715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W</a:t>
            </a:r>
          </a:p>
        </p:txBody>
      </p:sp>
      <p:sp>
        <p:nvSpPr>
          <p:cNvPr id="23" name="Line 22"/>
          <p:cNvSpPr>
            <a:spLocks noChangeShapeType="1"/>
          </p:cNvSpPr>
          <p:nvPr/>
        </p:nvSpPr>
        <p:spPr bwMode="auto">
          <a:xfrm flipH="1">
            <a:off x="1363663" y="1787525"/>
            <a:ext cx="82550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23"/>
          <p:cNvSpPr>
            <a:spLocks noChangeShapeType="1"/>
          </p:cNvSpPr>
          <p:nvPr/>
        </p:nvSpPr>
        <p:spPr bwMode="auto">
          <a:xfrm flipH="1">
            <a:off x="2633663" y="1787525"/>
            <a:ext cx="140970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24"/>
          <p:cNvSpPr>
            <a:spLocks noChangeShapeType="1"/>
          </p:cNvSpPr>
          <p:nvPr/>
        </p:nvSpPr>
        <p:spPr bwMode="auto">
          <a:xfrm>
            <a:off x="2747963" y="1787525"/>
            <a:ext cx="140970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4710113" y="1784350"/>
            <a:ext cx="2736850" cy="1836738"/>
            <a:chOff x="3095" y="1524"/>
            <a:chExt cx="1724" cy="1157"/>
          </a:xfrm>
        </p:grpSpPr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3095" y="1524"/>
              <a:ext cx="1724" cy="1157"/>
              <a:chOff x="3095" y="1524"/>
              <a:chExt cx="1724" cy="1157"/>
            </a:xfrm>
          </p:grpSpPr>
          <p:sp>
            <p:nvSpPr>
              <p:cNvPr id="30" name="Rectangle 27"/>
              <p:cNvSpPr>
                <a:spLocks noChangeArrowheads="1"/>
              </p:cNvSpPr>
              <p:nvPr/>
            </p:nvSpPr>
            <p:spPr bwMode="auto">
              <a:xfrm>
                <a:off x="4246" y="1526"/>
                <a:ext cx="573" cy="1153"/>
              </a:xfrm>
              <a:prstGeom prst="rect">
                <a:avLst/>
              </a:prstGeom>
              <a:noFill/>
              <a:ln w="12700">
                <a:solidFill>
                  <a:srgbClr val="80808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31" name="Line 28"/>
              <p:cNvSpPr>
                <a:spLocks noChangeShapeType="1"/>
              </p:cNvSpPr>
              <p:nvPr/>
            </p:nvSpPr>
            <p:spPr bwMode="auto">
              <a:xfrm>
                <a:off x="4532" y="1524"/>
                <a:ext cx="0" cy="1154"/>
              </a:xfrm>
              <a:prstGeom prst="line">
                <a:avLst/>
              </a:prstGeom>
              <a:noFill/>
              <a:ln w="12700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  <p:grpSp>
            <p:nvGrpSpPr>
              <p:cNvPr id="32" name="Group 29"/>
              <p:cNvGrpSpPr>
                <a:grpSpLocks/>
              </p:cNvGrpSpPr>
              <p:nvPr/>
            </p:nvGrpSpPr>
            <p:grpSpPr bwMode="auto">
              <a:xfrm>
                <a:off x="3095" y="1524"/>
                <a:ext cx="1724" cy="1157"/>
                <a:chOff x="2895" y="1260"/>
                <a:chExt cx="1724" cy="1157"/>
              </a:xfrm>
            </p:grpSpPr>
            <p:grpSp>
              <p:nvGrpSpPr>
                <p:cNvPr id="33" name="Group 30"/>
                <p:cNvGrpSpPr>
                  <a:grpSpLocks/>
                </p:cNvGrpSpPr>
                <p:nvPr/>
              </p:nvGrpSpPr>
              <p:grpSpPr bwMode="auto">
                <a:xfrm>
                  <a:off x="2895" y="1260"/>
                  <a:ext cx="1150" cy="1157"/>
                  <a:chOff x="294" y="1068"/>
                  <a:chExt cx="2305" cy="2310"/>
                </a:xfrm>
              </p:grpSpPr>
              <p:sp>
                <p:nvSpPr>
                  <p:cNvPr id="35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296" y="1072"/>
                    <a:ext cx="2303" cy="2303"/>
                  </a:xfrm>
                  <a:prstGeom prst="rect">
                    <a:avLst/>
                  </a:prstGeom>
                  <a:noFill/>
                  <a:ln w="12700">
                    <a:solidFill>
                      <a:srgbClr val="80808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id-ID"/>
                  </a:p>
                </p:txBody>
              </p:sp>
              <p:sp>
                <p:nvSpPr>
                  <p:cNvPr id="36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870" y="1068"/>
                    <a:ext cx="0" cy="2304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37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1446" y="1068"/>
                    <a:ext cx="0" cy="2304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38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2022" y="1074"/>
                    <a:ext cx="0" cy="2304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3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294" y="1644"/>
                    <a:ext cx="2304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40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294" y="2220"/>
                    <a:ext cx="2304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  <p:sp>
                <p:nvSpPr>
                  <p:cNvPr id="41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294" y="2796"/>
                    <a:ext cx="2304" cy="0"/>
                  </a:xfrm>
                  <a:prstGeom prst="line">
                    <a:avLst/>
                  </a:prstGeom>
                  <a:noFill/>
                  <a:ln w="1270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id-ID"/>
                  </a:p>
                </p:txBody>
              </p:sp>
            </p:grpSp>
            <p:sp>
              <p:nvSpPr>
                <p:cNvPr id="34" name="Line 38"/>
                <p:cNvSpPr>
                  <a:spLocks noChangeShapeType="1"/>
                </p:cNvSpPr>
                <p:nvPr/>
              </p:nvSpPr>
              <p:spPr bwMode="auto">
                <a:xfrm>
                  <a:off x="4045" y="1548"/>
                  <a:ext cx="574" cy="0"/>
                </a:xfrm>
                <a:prstGeom prst="line">
                  <a:avLst/>
                </a:prstGeom>
                <a:noFill/>
                <a:ln w="12700">
                  <a:solidFill>
                    <a:srgbClr val="808080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d-ID"/>
                </a:p>
              </p:txBody>
            </p:sp>
          </p:grpSp>
        </p:grpSp>
        <p:sp>
          <p:nvSpPr>
            <p:cNvPr id="28" name="Line 39"/>
            <p:cNvSpPr>
              <a:spLocks noChangeShapeType="1"/>
            </p:cNvSpPr>
            <p:nvPr/>
          </p:nvSpPr>
          <p:spPr bwMode="auto">
            <a:xfrm>
              <a:off x="4245" y="2101"/>
              <a:ext cx="57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40"/>
            <p:cNvSpPr>
              <a:spLocks noChangeShapeType="1"/>
            </p:cNvSpPr>
            <p:nvPr/>
          </p:nvSpPr>
          <p:spPr bwMode="auto">
            <a:xfrm>
              <a:off x="4245" y="2389"/>
              <a:ext cx="572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2" name="Line 41"/>
          <p:cNvSpPr>
            <a:spLocks noChangeShapeType="1"/>
          </p:cNvSpPr>
          <p:nvPr/>
        </p:nvSpPr>
        <p:spPr bwMode="auto">
          <a:xfrm>
            <a:off x="4719638" y="1784350"/>
            <a:ext cx="577850" cy="18224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Line 42"/>
          <p:cNvSpPr>
            <a:spLocks noChangeShapeType="1"/>
          </p:cNvSpPr>
          <p:nvPr/>
        </p:nvSpPr>
        <p:spPr bwMode="auto">
          <a:xfrm>
            <a:off x="5843588" y="1784350"/>
            <a:ext cx="577850" cy="18224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Line 43"/>
          <p:cNvSpPr>
            <a:spLocks noChangeShapeType="1"/>
          </p:cNvSpPr>
          <p:nvPr/>
        </p:nvSpPr>
        <p:spPr bwMode="auto">
          <a:xfrm flipH="1">
            <a:off x="5281613" y="1784350"/>
            <a:ext cx="577850" cy="18224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Line 44"/>
          <p:cNvSpPr>
            <a:spLocks noChangeShapeType="1"/>
          </p:cNvSpPr>
          <p:nvPr/>
        </p:nvSpPr>
        <p:spPr bwMode="auto">
          <a:xfrm flipH="1">
            <a:off x="6415088" y="1793875"/>
            <a:ext cx="577850" cy="18224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Text Box 46"/>
          <p:cNvSpPr txBox="1">
            <a:spLocks noChangeArrowheads="1"/>
          </p:cNvSpPr>
          <p:nvPr/>
        </p:nvSpPr>
        <p:spPr bwMode="auto">
          <a:xfrm>
            <a:off x="1366838" y="195263"/>
            <a:ext cx="61418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Besar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22" grpId="0" animBg="1"/>
      <p:bldP spid="23" grpId="0" animBg="1"/>
      <p:bldP spid="24" grpId="0" animBg="1"/>
      <p:bldP spid="25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30225" y="1258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N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06675" y="1246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M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5625" y="17589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550863" y="1762125"/>
            <a:ext cx="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646363" y="1758950"/>
            <a:ext cx="1825625" cy="1836738"/>
            <a:chOff x="294" y="1068"/>
            <a:chExt cx="2305" cy="2310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2" name="Line 21"/>
          <p:cNvSpPr>
            <a:spLocks noChangeShapeType="1"/>
          </p:cNvSpPr>
          <p:nvPr/>
        </p:nvSpPr>
        <p:spPr bwMode="auto">
          <a:xfrm>
            <a:off x="2647950" y="1762125"/>
            <a:ext cx="0" cy="18256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4746625" y="1246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K</a:t>
            </a: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786313" y="1758950"/>
            <a:ext cx="1825625" cy="1836738"/>
            <a:chOff x="294" y="1068"/>
            <a:chExt cx="2305" cy="2310"/>
          </a:xfrm>
        </p:grpSpPr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Line 2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1" name="Line 3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4784725" y="1736725"/>
            <a:ext cx="0" cy="18510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6854825" y="12334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Z</a:t>
            </a:r>
          </a:p>
        </p:txBody>
      </p:sp>
      <p:sp>
        <p:nvSpPr>
          <p:cNvPr id="34" name="Text Box 33"/>
          <p:cNvSpPr txBox="1">
            <a:spLocks noChangeArrowheads="1"/>
          </p:cNvSpPr>
          <p:nvPr/>
        </p:nvSpPr>
        <p:spPr bwMode="auto">
          <a:xfrm>
            <a:off x="514350" y="3849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Y</a:t>
            </a:r>
          </a:p>
        </p:txBody>
      </p: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6867525" y="1733550"/>
            <a:ext cx="1828800" cy="1836738"/>
            <a:chOff x="294" y="1068"/>
            <a:chExt cx="2305" cy="2310"/>
          </a:xfrm>
        </p:grpSpPr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0" name="Line 3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1" name="Line 4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506413" y="4362450"/>
            <a:ext cx="1825625" cy="1836738"/>
            <a:chOff x="294" y="1068"/>
            <a:chExt cx="2305" cy="2310"/>
          </a:xfrm>
        </p:grpSpPr>
        <p:sp>
          <p:nvSpPr>
            <p:cNvPr id="44" name="Rectangle 4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8" name="Line 4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9" name="Line 4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0" name="Line 4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1" name="Text Box 50"/>
          <p:cNvSpPr txBox="1">
            <a:spLocks noChangeArrowheads="1"/>
          </p:cNvSpPr>
          <p:nvPr/>
        </p:nvSpPr>
        <p:spPr bwMode="auto">
          <a:xfrm>
            <a:off x="2638425" y="3849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A</a:t>
            </a: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2627313" y="4362450"/>
            <a:ext cx="1825625" cy="1836738"/>
            <a:chOff x="294" y="1068"/>
            <a:chExt cx="2305" cy="2310"/>
          </a:xfrm>
        </p:grpSpPr>
        <p:sp>
          <p:nvSpPr>
            <p:cNvPr id="53" name="Rectangle 5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4" name="Line 5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5" name="Line 5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6" name="Line 5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8" name="Line 5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9" name="Line 5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0" name="Line 59"/>
          <p:cNvSpPr>
            <a:spLocks noChangeShapeType="1"/>
          </p:cNvSpPr>
          <p:nvPr/>
        </p:nvSpPr>
        <p:spPr bwMode="auto">
          <a:xfrm>
            <a:off x="6985000" y="1739900"/>
            <a:ext cx="13716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1" name="Line 60"/>
          <p:cNvSpPr>
            <a:spLocks noChangeShapeType="1"/>
          </p:cNvSpPr>
          <p:nvPr/>
        </p:nvSpPr>
        <p:spPr bwMode="auto">
          <a:xfrm>
            <a:off x="1909763" y="1749425"/>
            <a:ext cx="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2" name="Line 61"/>
          <p:cNvSpPr>
            <a:spLocks noChangeShapeType="1"/>
          </p:cNvSpPr>
          <p:nvPr/>
        </p:nvSpPr>
        <p:spPr bwMode="auto">
          <a:xfrm>
            <a:off x="546100" y="1765300"/>
            <a:ext cx="1371600" cy="18161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3" name="Line 62"/>
          <p:cNvSpPr>
            <a:spLocks noChangeShapeType="1"/>
          </p:cNvSpPr>
          <p:nvPr/>
        </p:nvSpPr>
        <p:spPr bwMode="auto">
          <a:xfrm>
            <a:off x="4476750" y="1762125"/>
            <a:ext cx="0" cy="18256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4" name="Line 63"/>
          <p:cNvSpPr>
            <a:spLocks noChangeShapeType="1"/>
          </p:cNvSpPr>
          <p:nvPr/>
        </p:nvSpPr>
        <p:spPr bwMode="auto">
          <a:xfrm>
            <a:off x="2635250" y="1768475"/>
            <a:ext cx="933450" cy="18192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Line 64"/>
          <p:cNvSpPr>
            <a:spLocks noChangeShapeType="1"/>
          </p:cNvSpPr>
          <p:nvPr/>
        </p:nvSpPr>
        <p:spPr bwMode="auto">
          <a:xfrm flipH="1">
            <a:off x="3549650" y="1768475"/>
            <a:ext cx="933450" cy="18192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Line 65"/>
          <p:cNvSpPr>
            <a:spLocks noChangeShapeType="1"/>
          </p:cNvSpPr>
          <p:nvPr/>
        </p:nvSpPr>
        <p:spPr bwMode="auto">
          <a:xfrm flipV="1">
            <a:off x="4781550" y="1758950"/>
            <a:ext cx="1371600" cy="10287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Line 66"/>
          <p:cNvSpPr>
            <a:spLocks noChangeShapeType="1"/>
          </p:cNvSpPr>
          <p:nvPr/>
        </p:nvSpPr>
        <p:spPr bwMode="auto">
          <a:xfrm flipH="1" flipV="1">
            <a:off x="5267325" y="2406650"/>
            <a:ext cx="895350" cy="11811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Line 67"/>
          <p:cNvSpPr>
            <a:spLocks noChangeShapeType="1"/>
          </p:cNvSpPr>
          <p:nvPr/>
        </p:nvSpPr>
        <p:spPr bwMode="auto">
          <a:xfrm flipH="1">
            <a:off x="6877050" y="1730375"/>
            <a:ext cx="1457325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9" name="Line 68"/>
          <p:cNvSpPr>
            <a:spLocks noChangeShapeType="1"/>
          </p:cNvSpPr>
          <p:nvPr/>
        </p:nvSpPr>
        <p:spPr bwMode="auto">
          <a:xfrm>
            <a:off x="6858000" y="3549650"/>
            <a:ext cx="15621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0" name="Line 69"/>
          <p:cNvSpPr>
            <a:spLocks noChangeShapeType="1"/>
          </p:cNvSpPr>
          <p:nvPr/>
        </p:nvSpPr>
        <p:spPr bwMode="auto">
          <a:xfrm>
            <a:off x="1190625" y="5273675"/>
            <a:ext cx="0" cy="914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1" name="Line 70"/>
          <p:cNvSpPr>
            <a:spLocks noChangeShapeType="1"/>
          </p:cNvSpPr>
          <p:nvPr/>
        </p:nvSpPr>
        <p:spPr bwMode="auto">
          <a:xfrm flipH="1" flipV="1">
            <a:off x="504825" y="4359275"/>
            <a:ext cx="676275" cy="914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2" name="Line 71"/>
          <p:cNvSpPr>
            <a:spLocks noChangeShapeType="1"/>
          </p:cNvSpPr>
          <p:nvPr/>
        </p:nvSpPr>
        <p:spPr bwMode="auto">
          <a:xfrm flipV="1">
            <a:off x="1200150" y="4359275"/>
            <a:ext cx="676275" cy="914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3" name="Line 72"/>
          <p:cNvSpPr>
            <a:spLocks noChangeShapeType="1"/>
          </p:cNvSpPr>
          <p:nvPr/>
        </p:nvSpPr>
        <p:spPr bwMode="auto">
          <a:xfrm flipH="1">
            <a:off x="2622550" y="4368800"/>
            <a:ext cx="923925" cy="18192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4" name="Line 73"/>
          <p:cNvSpPr>
            <a:spLocks noChangeShapeType="1"/>
          </p:cNvSpPr>
          <p:nvPr/>
        </p:nvSpPr>
        <p:spPr bwMode="auto">
          <a:xfrm>
            <a:off x="3527425" y="4368800"/>
            <a:ext cx="923925" cy="18097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5" name="Line 74"/>
          <p:cNvSpPr>
            <a:spLocks noChangeShapeType="1"/>
          </p:cNvSpPr>
          <p:nvPr/>
        </p:nvSpPr>
        <p:spPr bwMode="auto">
          <a:xfrm>
            <a:off x="2936875" y="5578475"/>
            <a:ext cx="120015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6" name="Text Box 75"/>
          <p:cNvSpPr txBox="1">
            <a:spLocks noChangeArrowheads="1"/>
          </p:cNvSpPr>
          <p:nvPr/>
        </p:nvSpPr>
        <p:spPr bwMode="auto">
          <a:xfrm>
            <a:off x="4778375" y="38369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4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4799013" y="4349750"/>
            <a:ext cx="1825625" cy="1836738"/>
            <a:chOff x="294" y="1068"/>
            <a:chExt cx="2305" cy="2310"/>
          </a:xfrm>
        </p:grpSpPr>
        <p:sp>
          <p:nvSpPr>
            <p:cNvPr id="78" name="Rectangle 77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" name="Line 78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0" name="Line 79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1" name="Line 80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2" name="Line 81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3" name="Line 82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4" name="Line 83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85" name="Line 84"/>
          <p:cNvSpPr>
            <a:spLocks noChangeShapeType="1"/>
          </p:cNvSpPr>
          <p:nvPr/>
        </p:nvSpPr>
        <p:spPr bwMode="auto">
          <a:xfrm>
            <a:off x="5835650" y="4346575"/>
            <a:ext cx="0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6" name="Line 85"/>
          <p:cNvSpPr>
            <a:spLocks noChangeShapeType="1"/>
          </p:cNvSpPr>
          <p:nvPr/>
        </p:nvSpPr>
        <p:spPr bwMode="auto">
          <a:xfrm flipH="1">
            <a:off x="4816475" y="4356100"/>
            <a:ext cx="1028700" cy="13620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7" name="Line 86"/>
          <p:cNvSpPr>
            <a:spLocks noChangeShapeType="1"/>
          </p:cNvSpPr>
          <p:nvPr/>
        </p:nvSpPr>
        <p:spPr bwMode="auto">
          <a:xfrm>
            <a:off x="4797425" y="5718175"/>
            <a:ext cx="13620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8" name="Text Box 88"/>
          <p:cNvSpPr txBox="1">
            <a:spLocks noChangeArrowheads="1"/>
          </p:cNvSpPr>
          <p:nvPr/>
        </p:nvSpPr>
        <p:spPr bwMode="auto">
          <a:xfrm>
            <a:off x="1366838" y="195263"/>
            <a:ext cx="61418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Besar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"/>
                            </p:stCondLst>
                            <p:childTnLst>
                              <p:par>
                                <p:cTn id="1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0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22" grpId="0" animBg="1"/>
      <p:bldP spid="23" grpId="0" animBg="1"/>
      <p:bldP spid="32" grpId="0" animBg="1"/>
      <p:bldP spid="33" grpId="0" animBg="1"/>
      <p:bldP spid="34" grpId="0" animBg="1"/>
      <p:bldP spid="51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85" grpId="0" animBg="1"/>
      <p:bldP spid="86" grpId="0" animBg="1"/>
      <p:bldP spid="8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30225" y="1246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O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19375" y="12334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Q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30225" y="17589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633663" y="17589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746625" y="12334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C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760913" y="1758950"/>
            <a:ext cx="1825625" cy="1836738"/>
            <a:chOff x="294" y="1068"/>
            <a:chExt cx="2305" cy="2310"/>
          </a:xfrm>
        </p:grpSpPr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6892925" y="12207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G</a:t>
            </a:r>
          </a:p>
        </p:txBody>
      </p: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6892925" y="1733550"/>
            <a:ext cx="1828800" cy="1836738"/>
            <a:chOff x="294" y="1068"/>
            <a:chExt cx="2305" cy="2310"/>
          </a:xfrm>
        </p:grpSpPr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3" name="Line 32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9" name="Line 38"/>
          <p:cNvSpPr>
            <a:spLocks noChangeShapeType="1"/>
          </p:cNvSpPr>
          <p:nvPr/>
        </p:nvSpPr>
        <p:spPr bwMode="auto">
          <a:xfrm>
            <a:off x="3683000" y="3124200"/>
            <a:ext cx="546100" cy="4572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Arc 39"/>
          <p:cNvSpPr>
            <a:spLocks/>
          </p:cNvSpPr>
          <p:nvPr/>
        </p:nvSpPr>
        <p:spPr bwMode="auto">
          <a:xfrm>
            <a:off x="5683250" y="1884363"/>
            <a:ext cx="817563" cy="798512"/>
          </a:xfrm>
          <a:custGeom>
            <a:avLst/>
            <a:gdLst>
              <a:gd name="G0" fmla="+- 0 0 0"/>
              <a:gd name="G1" fmla="+- 18850 0 0"/>
              <a:gd name="G2" fmla="+- 21600 0 0"/>
              <a:gd name="T0" fmla="*/ 10547 w 19320"/>
              <a:gd name="T1" fmla="*/ 0 h 18850"/>
              <a:gd name="T2" fmla="*/ 19320 w 19320"/>
              <a:gd name="T3" fmla="*/ 9190 h 18850"/>
              <a:gd name="T4" fmla="*/ 0 w 19320"/>
              <a:gd name="T5" fmla="*/ 18850 h 18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320" h="18850" fill="none" extrusionOk="0">
                <a:moveTo>
                  <a:pt x="10546" y="0"/>
                </a:moveTo>
                <a:cubicBezTo>
                  <a:pt x="14326" y="2114"/>
                  <a:pt x="17382" y="5316"/>
                  <a:pt x="19319" y="9190"/>
                </a:cubicBezTo>
              </a:path>
              <a:path w="19320" h="18850" stroke="0" extrusionOk="0">
                <a:moveTo>
                  <a:pt x="10546" y="0"/>
                </a:moveTo>
                <a:cubicBezTo>
                  <a:pt x="14326" y="2114"/>
                  <a:pt x="17382" y="5316"/>
                  <a:pt x="19319" y="9190"/>
                </a:cubicBezTo>
                <a:lnTo>
                  <a:pt x="0" y="1885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1" name="Line 40"/>
          <p:cNvSpPr>
            <a:spLocks noChangeShapeType="1"/>
          </p:cNvSpPr>
          <p:nvPr/>
        </p:nvSpPr>
        <p:spPr bwMode="auto">
          <a:xfrm>
            <a:off x="7988300" y="2644775"/>
            <a:ext cx="73342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2" name="Line 41"/>
          <p:cNvSpPr>
            <a:spLocks noChangeShapeType="1"/>
          </p:cNvSpPr>
          <p:nvPr/>
        </p:nvSpPr>
        <p:spPr bwMode="auto">
          <a:xfrm>
            <a:off x="8709025" y="2606675"/>
            <a:ext cx="0" cy="9525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Arc 42"/>
          <p:cNvSpPr>
            <a:spLocks/>
          </p:cNvSpPr>
          <p:nvPr/>
        </p:nvSpPr>
        <p:spPr bwMode="auto">
          <a:xfrm>
            <a:off x="5670550" y="1755775"/>
            <a:ext cx="4699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1122"/>
              <a:gd name="T1" fmla="*/ 0 h 21600"/>
              <a:gd name="T2" fmla="*/ 11122 w 11122"/>
              <a:gd name="T3" fmla="*/ 3083 h 21600"/>
              <a:gd name="T4" fmla="*/ 0 w 111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122" h="21600" fill="none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</a:path>
              <a:path w="11122" h="21600" stroke="0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4" name="Arc 43"/>
          <p:cNvSpPr>
            <a:spLocks/>
          </p:cNvSpPr>
          <p:nvPr/>
        </p:nvSpPr>
        <p:spPr bwMode="auto">
          <a:xfrm flipV="1">
            <a:off x="5646738" y="2673350"/>
            <a:ext cx="841375" cy="914400"/>
          </a:xfrm>
          <a:custGeom>
            <a:avLst/>
            <a:gdLst>
              <a:gd name="G0" fmla="+- 571 0 0"/>
              <a:gd name="G1" fmla="+- 21600 0 0"/>
              <a:gd name="G2" fmla="+- 21600 0 0"/>
              <a:gd name="T0" fmla="*/ 0 w 19891"/>
              <a:gd name="T1" fmla="*/ 8 h 21600"/>
              <a:gd name="T2" fmla="*/ 19891 w 19891"/>
              <a:gd name="T3" fmla="*/ 11940 h 21600"/>
              <a:gd name="T4" fmla="*/ 571 w 1989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91" h="21600" fill="none" extrusionOk="0">
                <a:moveTo>
                  <a:pt x="-1" y="7"/>
                </a:moveTo>
                <a:cubicBezTo>
                  <a:pt x="190" y="2"/>
                  <a:pt x="380" y="-1"/>
                  <a:pt x="571" y="0"/>
                </a:cubicBezTo>
                <a:cubicBezTo>
                  <a:pt x="8752" y="0"/>
                  <a:pt x="16231" y="4622"/>
                  <a:pt x="19890" y="11940"/>
                </a:cubicBezTo>
              </a:path>
              <a:path w="19891" h="21600" stroke="0" extrusionOk="0">
                <a:moveTo>
                  <a:pt x="-1" y="7"/>
                </a:moveTo>
                <a:cubicBezTo>
                  <a:pt x="190" y="2"/>
                  <a:pt x="380" y="-1"/>
                  <a:pt x="571" y="0"/>
                </a:cubicBezTo>
                <a:cubicBezTo>
                  <a:pt x="8752" y="0"/>
                  <a:pt x="16231" y="4622"/>
                  <a:pt x="19890" y="11940"/>
                </a:cubicBezTo>
                <a:lnTo>
                  <a:pt x="571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5" name="Arc 44"/>
          <p:cNvSpPr>
            <a:spLocks/>
          </p:cNvSpPr>
          <p:nvPr/>
        </p:nvSpPr>
        <p:spPr bwMode="auto">
          <a:xfrm flipV="1">
            <a:off x="1428750" y="1889125"/>
            <a:ext cx="914400" cy="1584325"/>
          </a:xfrm>
          <a:custGeom>
            <a:avLst/>
            <a:gdLst>
              <a:gd name="G0" fmla="+- 0 0 0"/>
              <a:gd name="G1" fmla="+- 18850 0 0"/>
              <a:gd name="G2" fmla="+- 21600 0 0"/>
              <a:gd name="T0" fmla="*/ 10547 w 21600"/>
              <a:gd name="T1" fmla="*/ 0 h 37393"/>
              <a:gd name="T2" fmla="*/ 11077 w 21600"/>
              <a:gd name="T3" fmla="*/ 37393 h 37393"/>
              <a:gd name="T4" fmla="*/ 0 w 21600"/>
              <a:gd name="T5" fmla="*/ 18850 h 37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7393" fill="none" extrusionOk="0">
                <a:moveTo>
                  <a:pt x="10546" y="0"/>
                </a:moveTo>
                <a:cubicBezTo>
                  <a:pt x="17372" y="3818"/>
                  <a:pt x="21600" y="11028"/>
                  <a:pt x="21600" y="18850"/>
                </a:cubicBezTo>
                <a:cubicBezTo>
                  <a:pt x="21600" y="26452"/>
                  <a:pt x="17603" y="33494"/>
                  <a:pt x="11077" y="37393"/>
                </a:cubicBezTo>
              </a:path>
              <a:path w="21600" h="37393" stroke="0" extrusionOk="0">
                <a:moveTo>
                  <a:pt x="10546" y="0"/>
                </a:moveTo>
                <a:cubicBezTo>
                  <a:pt x="17372" y="3818"/>
                  <a:pt x="21600" y="11028"/>
                  <a:pt x="21600" y="18850"/>
                </a:cubicBezTo>
                <a:cubicBezTo>
                  <a:pt x="21600" y="26452"/>
                  <a:pt x="17603" y="33494"/>
                  <a:pt x="11077" y="37393"/>
                </a:cubicBezTo>
                <a:lnTo>
                  <a:pt x="0" y="1885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6" name="Arc 45"/>
          <p:cNvSpPr>
            <a:spLocks/>
          </p:cNvSpPr>
          <p:nvPr/>
        </p:nvSpPr>
        <p:spPr bwMode="auto">
          <a:xfrm rot="16200000">
            <a:off x="58738" y="2227263"/>
            <a:ext cx="1828800" cy="914400"/>
          </a:xfrm>
          <a:custGeom>
            <a:avLst/>
            <a:gdLst>
              <a:gd name="G0" fmla="+- 21598 0 0"/>
              <a:gd name="G1" fmla="+- 21600 0 0"/>
              <a:gd name="G2" fmla="+- 21600 0 0"/>
              <a:gd name="T0" fmla="*/ 0 w 43198"/>
              <a:gd name="T1" fmla="*/ 21300 h 21600"/>
              <a:gd name="T2" fmla="*/ 43198 w 43198"/>
              <a:gd name="T3" fmla="*/ 21600 h 21600"/>
              <a:gd name="T4" fmla="*/ 21598 w 4319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8" h="21600" fill="none" extrusionOk="0">
                <a:moveTo>
                  <a:pt x="0" y="21300"/>
                </a:moveTo>
                <a:cubicBezTo>
                  <a:pt x="164" y="9488"/>
                  <a:pt x="9785" y="-1"/>
                  <a:pt x="21598" y="0"/>
                </a:cubicBezTo>
                <a:cubicBezTo>
                  <a:pt x="33527" y="0"/>
                  <a:pt x="43198" y="9670"/>
                  <a:pt x="43198" y="21600"/>
                </a:cubicBezTo>
              </a:path>
              <a:path w="43198" h="21600" stroke="0" extrusionOk="0">
                <a:moveTo>
                  <a:pt x="0" y="21300"/>
                </a:moveTo>
                <a:cubicBezTo>
                  <a:pt x="164" y="9488"/>
                  <a:pt x="9785" y="-1"/>
                  <a:pt x="21598" y="0"/>
                </a:cubicBezTo>
                <a:cubicBezTo>
                  <a:pt x="33527" y="0"/>
                  <a:pt x="43198" y="9670"/>
                  <a:pt x="43198" y="21600"/>
                </a:cubicBezTo>
                <a:lnTo>
                  <a:pt x="21598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7" name="Arc 46"/>
          <p:cNvSpPr>
            <a:spLocks/>
          </p:cNvSpPr>
          <p:nvPr/>
        </p:nvSpPr>
        <p:spPr bwMode="auto">
          <a:xfrm>
            <a:off x="1425575" y="1770063"/>
            <a:ext cx="482600" cy="900112"/>
          </a:xfrm>
          <a:custGeom>
            <a:avLst/>
            <a:gdLst>
              <a:gd name="G0" fmla="+- 805 0 0"/>
              <a:gd name="G1" fmla="+- 21600 0 0"/>
              <a:gd name="G2" fmla="+- 21600 0 0"/>
              <a:gd name="T0" fmla="*/ 0 w 11790"/>
              <a:gd name="T1" fmla="*/ 15 h 21600"/>
              <a:gd name="T2" fmla="*/ 11790 w 11790"/>
              <a:gd name="T3" fmla="*/ 3002 h 21600"/>
              <a:gd name="T4" fmla="*/ 805 w 1179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790" h="21600" fill="none" extrusionOk="0">
                <a:moveTo>
                  <a:pt x="0" y="15"/>
                </a:moveTo>
                <a:cubicBezTo>
                  <a:pt x="268" y="5"/>
                  <a:pt x="536" y="-1"/>
                  <a:pt x="805" y="0"/>
                </a:cubicBezTo>
                <a:cubicBezTo>
                  <a:pt x="4669" y="0"/>
                  <a:pt x="8462" y="1036"/>
                  <a:pt x="11790" y="3001"/>
                </a:cubicBezTo>
              </a:path>
              <a:path w="11790" h="21600" stroke="0" extrusionOk="0">
                <a:moveTo>
                  <a:pt x="0" y="15"/>
                </a:moveTo>
                <a:cubicBezTo>
                  <a:pt x="268" y="5"/>
                  <a:pt x="536" y="-1"/>
                  <a:pt x="805" y="0"/>
                </a:cubicBezTo>
                <a:cubicBezTo>
                  <a:pt x="4669" y="0"/>
                  <a:pt x="8462" y="1036"/>
                  <a:pt x="11790" y="3001"/>
                </a:cubicBezTo>
                <a:lnTo>
                  <a:pt x="805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8" name="Arc 47"/>
          <p:cNvSpPr>
            <a:spLocks/>
          </p:cNvSpPr>
          <p:nvPr/>
        </p:nvSpPr>
        <p:spPr bwMode="auto">
          <a:xfrm flipV="1">
            <a:off x="1416050" y="2682875"/>
            <a:ext cx="4699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1122"/>
              <a:gd name="T1" fmla="*/ 0 h 21600"/>
              <a:gd name="T2" fmla="*/ 11122 w 11122"/>
              <a:gd name="T3" fmla="*/ 3083 h 21600"/>
              <a:gd name="T4" fmla="*/ 0 w 111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122" h="21600" fill="none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</a:path>
              <a:path w="11122" h="21600" stroke="0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9" name="Arc 48"/>
          <p:cNvSpPr>
            <a:spLocks/>
          </p:cNvSpPr>
          <p:nvPr/>
        </p:nvSpPr>
        <p:spPr bwMode="auto">
          <a:xfrm flipV="1">
            <a:off x="3536950" y="1876425"/>
            <a:ext cx="914400" cy="1584325"/>
          </a:xfrm>
          <a:custGeom>
            <a:avLst/>
            <a:gdLst>
              <a:gd name="G0" fmla="+- 0 0 0"/>
              <a:gd name="G1" fmla="+- 18850 0 0"/>
              <a:gd name="G2" fmla="+- 21600 0 0"/>
              <a:gd name="T0" fmla="*/ 10547 w 21600"/>
              <a:gd name="T1" fmla="*/ 0 h 37393"/>
              <a:gd name="T2" fmla="*/ 11077 w 21600"/>
              <a:gd name="T3" fmla="*/ 37393 h 37393"/>
              <a:gd name="T4" fmla="*/ 0 w 21600"/>
              <a:gd name="T5" fmla="*/ 18850 h 37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7393" fill="none" extrusionOk="0">
                <a:moveTo>
                  <a:pt x="10546" y="0"/>
                </a:moveTo>
                <a:cubicBezTo>
                  <a:pt x="17372" y="3818"/>
                  <a:pt x="21600" y="11028"/>
                  <a:pt x="21600" y="18850"/>
                </a:cubicBezTo>
                <a:cubicBezTo>
                  <a:pt x="21600" y="26452"/>
                  <a:pt x="17603" y="33494"/>
                  <a:pt x="11077" y="37393"/>
                </a:cubicBezTo>
              </a:path>
              <a:path w="21600" h="37393" stroke="0" extrusionOk="0">
                <a:moveTo>
                  <a:pt x="10546" y="0"/>
                </a:moveTo>
                <a:cubicBezTo>
                  <a:pt x="17372" y="3818"/>
                  <a:pt x="21600" y="11028"/>
                  <a:pt x="21600" y="18850"/>
                </a:cubicBezTo>
                <a:cubicBezTo>
                  <a:pt x="21600" y="26452"/>
                  <a:pt x="17603" y="33494"/>
                  <a:pt x="11077" y="37393"/>
                </a:cubicBezTo>
                <a:lnTo>
                  <a:pt x="0" y="1885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0" name="Arc 49"/>
          <p:cNvSpPr>
            <a:spLocks/>
          </p:cNvSpPr>
          <p:nvPr/>
        </p:nvSpPr>
        <p:spPr bwMode="auto">
          <a:xfrm rot="16200000">
            <a:off x="2166938" y="2214563"/>
            <a:ext cx="1828800" cy="914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0 w 43200"/>
              <a:gd name="T1" fmla="*/ 21600 h 21600"/>
              <a:gd name="T2" fmla="*/ 43200 w 43200"/>
              <a:gd name="T3" fmla="*/ 21600 h 21600"/>
              <a:gd name="T4" fmla="*/ 21600 w 432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1600" fill="none" extrusionOk="0">
                <a:moveTo>
                  <a:pt x="0" y="21600"/>
                </a:move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</a:path>
              <a:path w="43200" h="21600" stroke="0" extrusionOk="0">
                <a:moveTo>
                  <a:pt x="0" y="21600"/>
                </a:move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lnTo>
                  <a:pt x="2160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1" name="Arc 50"/>
          <p:cNvSpPr>
            <a:spLocks/>
          </p:cNvSpPr>
          <p:nvPr/>
        </p:nvSpPr>
        <p:spPr bwMode="auto">
          <a:xfrm>
            <a:off x="3533775" y="1757363"/>
            <a:ext cx="482600" cy="900112"/>
          </a:xfrm>
          <a:custGeom>
            <a:avLst/>
            <a:gdLst>
              <a:gd name="G0" fmla="+- 805 0 0"/>
              <a:gd name="G1" fmla="+- 21600 0 0"/>
              <a:gd name="G2" fmla="+- 21600 0 0"/>
              <a:gd name="T0" fmla="*/ 0 w 11790"/>
              <a:gd name="T1" fmla="*/ 15 h 21600"/>
              <a:gd name="T2" fmla="*/ 11790 w 11790"/>
              <a:gd name="T3" fmla="*/ 3002 h 21600"/>
              <a:gd name="T4" fmla="*/ 805 w 1179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790" h="21600" fill="none" extrusionOk="0">
                <a:moveTo>
                  <a:pt x="0" y="15"/>
                </a:moveTo>
                <a:cubicBezTo>
                  <a:pt x="268" y="5"/>
                  <a:pt x="536" y="-1"/>
                  <a:pt x="805" y="0"/>
                </a:cubicBezTo>
                <a:cubicBezTo>
                  <a:pt x="4669" y="0"/>
                  <a:pt x="8462" y="1036"/>
                  <a:pt x="11790" y="3001"/>
                </a:cubicBezTo>
              </a:path>
              <a:path w="11790" h="21600" stroke="0" extrusionOk="0">
                <a:moveTo>
                  <a:pt x="0" y="15"/>
                </a:moveTo>
                <a:cubicBezTo>
                  <a:pt x="268" y="5"/>
                  <a:pt x="536" y="-1"/>
                  <a:pt x="805" y="0"/>
                </a:cubicBezTo>
                <a:cubicBezTo>
                  <a:pt x="4669" y="0"/>
                  <a:pt x="8462" y="1036"/>
                  <a:pt x="11790" y="3001"/>
                </a:cubicBezTo>
                <a:lnTo>
                  <a:pt x="805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2" name="Arc 51"/>
          <p:cNvSpPr>
            <a:spLocks/>
          </p:cNvSpPr>
          <p:nvPr/>
        </p:nvSpPr>
        <p:spPr bwMode="auto">
          <a:xfrm flipV="1">
            <a:off x="3524250" y="2670175"/>
            <a:ext cx="4699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1122"/>
              <a:gd name="T1" fmla="*/ 0 h 21600"/>
              <a:gd name="T2" fmla="*/ 11122 w 11122"/>
              <a:gd name="T3" fmla="*/ 3083 h 21600"/>
              <a:gd name="T4" fmla="*/ 0 w 111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122" h="21600" fill="none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</a:path>
              <a:path w="11122" h="21600" stroke="0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3" name="Arc 52"/>
          <p:cNvSpPr>
            <a:spLocks/>
          </p:cNvSpPr>
          <p:nvPr/>
        </p:nvSpPr>
        <p:spPr bwMode="auto">
          <a:xfrm rot="16200000">
            <a:off x="4313238" y="2214563"/>
            <a:ext cx="1828800" cy="914400"/>
          </a:xfrm>
          <a:custGeom>
            <a:avLst/>
            <a:gdLst>
              <a:gd name="G0" fmla="+- 21592 0 0"/>
              <a:gd name="G1" fmla="+- 21600 0 0"/>
              <a:gd name="G2" fmla="+- 21600 0 0"/>
              <a:gd name="T0" fmla="*/ 0 w 43192"/>
              <a:gd name="T1" fmla="*/ 21016 h 21600"/>
              <a:gd name="T2" fmla="*/ 43192 w 43192"/>
              <a:gd name="T3" fmla="*/ 21600 h 21600"/>
              <a:gd name="T4" fmla="*/ 21592 w 4319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2" h="21600" fill="none" extrusionOk="0">
                <a:moveTo>
                  <a:pt x="-1" y="21015"/>
                </a:moveTo>
                <a:cubicBezTo>
                  <a:pt x="316" y="9318"/>
                  <a:pt x="9890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</a:path>
              <a:path w="43192" h="21600" stroke="0" extrusionOk="0">
                <a:moveTo>
                  <a:pt x="-1" y="21015"/>
                </a:moveTo>
                <a:cubicBezTo>
                  <a:pt x="316" y="9318"/>
                  <a:pt x="9890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lnTo>
                  <a:pt x="21592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4" name="Arc 53"/>
          <p:cNvSpPr>
            <a:spLocks/>
          </p:cNvSpPr>
          <p:nvPr/>
        </p:nvSpPr>
        <p:spPr bwMode="auto">
          <a:xfrm>
            <a:off x="7791450" y="1858963"/>
            <a:ext cx="817563" cy="798512"/>
          </a:xfrm>
          <a:custGeom>
            <a:avLst/>
            <a:gdLst>
              <a:gd name="G0" fmla="+- 0 0 0"/>
              <a:gd name="G1" fmla="+- 18850 0 0"/>
              <a:gd name="G2" fmla="+- 21600 0 0"/>
              <a:gd name="T0" fmla="*/ 10547 w 19320"/>
              <a:gd name="T1" fmla="*/ 0 h 18850"/>
              <a:gd name="T2" fmla="*/ 19320 w 19320"/>
              <a:gd name="T3" fmla="*/ 9190 h 18850"/>
              <a:gd name="T4" fmla="*/ 0 w 19320"/>
              <a:gd name="T5" fmla="*/ 18850 h 18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320" h="18850" fill="none" extrusionOk="0">
                <a:moveTo>
                  <a:pt x="10546" y="0"/>
                </a:moveTo>
                <a:cubicBezTo>
                  <a:pt x="14326" y="2114"/>
                  <a:pt x="17382" y="5316"/>
                  <a:pt x="19319" y="9190"/>
                </a:cubicBezTo>
              </a:path>
              <a:path w="19320" h="18850" stroke="0" extrusionOk="0">
                <a:moveTo>
                  <a:pt x="10546" y="0"/>
                </a:moveTo>
                <a:cubicBezTo>
                  <a:pt x="14326" y="2114"/>
                  <a:pt x="17382" y="5316"/>
                  <a:pt x="19319" y="9190"/>
                </a:cubicBezTo>
                <a:lnTo>
                  <a:pt x="0" y="1885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5" name="Arc 54"/>
          <p:cNvSpPr>
            <a:spLocks/>
          </p:cNvSpPr>
          <p:nvPr/>
        </p:nvSpPr>
        <p:spPr bwMode="auto">
          <a:xfrm>
            <a:off x="7778750" y="1730375"/>
            <a:ext cx="4699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1122"/>
              <a:gd name="T1" fmla="*/ 0 h 21600"/>
              <a:gd name="T2" fmla="*/ 11122 w 11122"/>
              <a:gd name="T3" fmla="*/ 3083 h 21600"/>
              <a:gd name="T4" fmla="*/ 0 w 111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122" h="21600" fill="none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</a:path>
              <a:path w="11122" h="21600" stroke="0" extrusionOk="0">
                <a:moveTo>
                  <a:pt x="-1" y="0"/>
                </a:moveTo>
                <a:cubicBezTo>
                  <a:pt x="3918" y="0"/>
                  <a:pt x="7762" y="1065"/>
                  <a:pt x="11121" y="3083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6" name="Arc 55"/>
          <p:cNvSpPr>
            <a:spLocks/>
          </p:cNvSpPr>
          <p:nvPr/>
        </p:nvSpPr>
        <p:spPr bwMode="auto">
          <a:xfrm flipV="1">
            <a:off x="7754938" y="2624138"/>
            <a:ext cx="938212" cy="938212"/>
          </a:xfrm>
          <a:custGeom>
            <a:avLst/>
            <a:gdLst>
              <a:gd name="G0" fmla="+- 571 0 0"/>
              <a:gd name="G1" fmla="+- 21600 0 0"/>
              <a:gd name="G2" fmla="+- 21600 0 0"/>
              <a:gd name="T0" fmla="*/ 0 w 22171"/>
              <a:gd name="T1" fmla="*/ 8 h 22160"/>
              <a:gd name="T2" fmla="*/ 22164 w 22171"/>
              <a:gd name="T3" fmla="*/ 22160 h 22160"/>
              <a:gd name="T4" fmla="*/ 571 w 22171"/>
              <a:gd name="T5" fmla="*/ 21600 h 22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71" h="22160" fill="none" extrusionOk="0">
                <a:moveTo>
                  <a:pt x="-1" y="7"/>
                </a:moveTo>
                <a:cubicBezTo>
                  <a:pt x="190" y="2"/>
                  <a:pt x="380" y="-1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  <a:cubicBezTo>
                  <a:pt x="22171" y="21786"/>
                  <a:pt x="22168" y="21973"/>
                  <a:pt x="22163" y="22159"/>
                </a:cubicBezTo>
              </a:path>
              <a:path w="22171" h="22160" stroke="0" extrusionOk="0">
                <a:moveTo>
                  <a:pt x="-1" y="7"/>
                </a:moveTo>
                <a:cubicBezTo>
                  <a:pt x="190" y="2"/>
                  <a:pt x="380" y="-1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  <a:cubicBezTo>
                  <a:pt x="22171" y="21786"/>
                  <a:pt x="22168" y="21973"/>
                  <a:pt x="22163" y="22159"/>
                </a:cubicBezTo>
                <a:lnTo>
                  <a:pt x="571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7" name="Arc 56"/>
          <p:cNvSpPr>
            <a:spLocks/>
          </p:cNvSpPr>
          <p:nvPr/>
        </p:nvSpPr>
        <p:spPr bwMode="auto">
          <a:xfrm rot="16200000">
            <a:off x="6421438" y="2189163"/>
            <a:ext cx="1828800" cy="914400"/>
          </a:xfrm>
          <a:custGeom>
            <a:avLst/>
            <a:gdLst>
              <a:gd name="G0" fmla="+- 21592 0 0"/>
              <a:gd name="G1" fmla="+- 21600 0 0"/>
              <a:gd name="G2" fmla="+- 21600 0 0"/>
              <a:gd name="T0" fmla="*/ 0 w 43192"/>
              <a:gd name="T1" fmla="*/ 21016 h 21600"/>
              <a:gd name="T2" fmla="*/ 43192 w 43192"/>
              <a:gd name="T3" fmla="*/ 21600 h 21600"/>
              <a:gd name="T4" fmla="*/ 21592 w 4319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2" h="21600" fill="none" extrusionOk="0">
                <a:moveTo>
                  <a:pt x="-1" y="21015"/>
                </a:moveTo>
                <a:cubicBezTo>
                  <a:pt x="316" y="9318"/>
                  <a:pt x="9890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</a:path>
              <a:path w="43192" h="21600" stroke="0" extrusionOk="0">
                <a:moveTo>
                  <a:pt x="-1" y="21015"/>
                </a:moveTo>
                <a:cubicBezTo>
                  <a:pt x="316" y="9318"/>
                  <a:pt x="9890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lnTo>
                  <a:pt x="21592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8" name="Text Box 58"/>
          <p:cNvSpPr txBox="1">
            <a:spLocks noChangeArrowheads="1"/>
          </p:cNvSpPr>
          <p:nvPr/>
        </p:nvSpPr>
        <p:spPr bwMode="auto">
          <a:xfrm>
            <a:off x="1366838" y="195263"/>
            <a:ext cx="61418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Besar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1" grpId="0" animBg="1"/>
      <p:bldP spid="3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2125" y="1195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D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06675" y="1182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U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7525" y="17462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512763" y="1749425"/>
            <a:ext cx="0" cy="18319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627313" y="1746250"/>
            <a:ext cx="1825625" cy="1836738"/>
            <a:chOff x="294" y="1068"/>
            <a:chExt cx="2305" cy="2310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2" name="Line 21"/>
          <p:cNvSpPr>
            <a:spLocks noChangeShapeType="1"/>
          </p:cNvSpPr>
          <p:nvPr/>
        </p:nvSpPr>
        <p:spPr bwMode="auto">
          <a:xfrm>
            <a:off x="2628900" y="1749425"/>
            <a:ext cx="0" cy="13684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4746625" y="1182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P</a:t>
            </a: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786313" y="1746250"/>
            <a:ext cx="1825625" cy="1836738"/>
            <a:chOff x="294" y="1068"/>
            <a:chExt cx="2305" cy="2310"/>
          </a:xfrm>
        </p:grpSpPr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Line 2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1" name="Line 3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4787900" y="1724025"/>
            <a:ext cx="0" cy="18510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6892925" y="1182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B</a:t>
            </a:r>
          </a:p>
        </p:txBody>
      </p:sp>
      <p:sp>
        <p:nvSpPr>
          <p:cNvPr id="34" name="Text Box 33"/>
          <p:cNvSpPr txBox="1">
            <a:spLocks noChangeArrowheads="1"/>
          </p:cNvSpPr>
          <p:nvPr/>
        </p:nvSpPr>
        <p:spPr bwMode="auto">
          <a:xfrm>
            <a:off x="498475" y="38750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R</a:t>
            </a:r>
          </a:p>
        </p:txBody>
      </p: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6918325" y="1733550"/>
            <a:ext cx="1828800" cy="1836738"/>
            <a:chOff x="294" y="1068"/>
            <a:chExt cx="2305" cy="2310"/>
          </a:xfrm>
        </p:grpSpPr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0" name="Line 3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1" name="Line 4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3" name="Line 42"/>
          <p:cNvSpPr>
            <a:spLocks noChangeShapeType="1"/>
          </p:cNvSpPr>
          <p:nvPr/>
        </p:nvSpPr>
        <p:spPr bwMode="auto">
          <a:xfrm>
            <a:off x="6913563" y="1711325"/>
            <a:ext cx="0" cy="18573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519113" y="4438650"/>
            <a:ext cx="1825625" cy="1836738"/>
            <a:chOff x="294" y="1068"/>
            <a:chExt cx="2305" cy="2310"/>
          </a:xfrm>
        </p:grpSpPr>
        <p:sp>
          <p:nvSpPr>
            <p:cNvPr id="45" name="Rectangle 4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8" name="Line 4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9" name="Line 4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0" name="Line 4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1" name="Line 5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2" name="Line 51"/>
          <p:cNvSpPr>
            <a:spLocks noChangeShapeType="1"/>
          </p:cNvSpPr>
          <p:nvPr/>
        </p:nvSpPr>
        <p:spPr bwMode="auto">
          <a:xfrm>
            <a:off x="520700" y="4441825"/>
            <a:ext cx="0" cy="18256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3" name="Text Box 52"/>
          <p:cNvSpPr txBox="1">
            <a:spLocks noChangeArrowheads="1"/>
          </p:cNvSpPr>
          <p:nvPr/>
        </p:nvSpPr>
        <p:spPr bwMode="auto">
          <a:xfrm>
            <a:off x="2638425" y="38750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J</a:t>
            </a:r>
          </a:p>
        </p:txBody>
      </p:sp>
      <p:grpSp>
        <p:nvGrpSpPr>
          <p:cNvPr id="54" name="Group 53"/>
          <p:cNvGrpSpPr>
            <a:grpSpLocks/>
          </p:cNvGrpSpPr>
          <p:nvPr/>
        </p:nvGrpSpPr>
        <p:grpSpPr bwMode="auto">
          <a:xfrm>
            <a:off x="2652713" y="4438650"/>
            <a:ext cx="1825625" cy="1836738"/>
            <a:chOff x="294" y="1068"/>
            <a:chExt cx="2305" cy="2310"/>
          </a:xfrm>
        </p:grpSpPr>
        <p:sp>
          <p:nvSpPr>
            <p:cNvPr id="55" name="Rectangle 5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6" name="Line 5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8" name="Line 5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9" name="Line 5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0" name="Line 5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1" name="Line 6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2" name="Arc 61"/>
          <p:cNvSpPr>
            <a:spLocks/>
          </p:cNvSpPr>
          <p:nvPr/>
        </p:nvSpPr>
        <p:spPr bwMode="auto">
          <a:xfrm>
            <a:off x="1168400" y="1739900"/>
            <a:ext cx="812800" cy="1828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3" name="Line 62"/>
          <p:cNvSpPr>
            <a:spLocks noChangeShapeType="1"/>
          </p:cNvSpPr>
          <p:nvPr/>
        </p:nvSpPr>
        <p:spPr bwMode="auto">
          <a:xfrm>
            <a:off x="482600" y="1739900"/>
            <a:ext cx="6985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4" name="Line 63"/>
          <p:cNvSpPr>
            <a:spLocks noChangeShapeType="1"/>
          </p:cNvSpPr>
          <p:nvPr/>
        </p:nvSpPr>
        <p:spPr bwMode="auto">
          <a:xfrm>
            <a:off x="469900" y="3568700"/>
            <a:ext cx="6985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Line 64"/>
          <p:cNvSpPr>
            <a:spLocks noChangeShapeType="1"/>
          </p:cNvSpPr>
          <p:nvPr/>
        </p:nvSpPr>
        <p:spPr bwMode="auto">
          <a:xfrm>
            <a:off x="4000500" y="1749425"/>
            <a:ext cx="0" cy="13684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Arc 65"/>
          <p:cNvSpPr>
            <a:spLocks/>
          </p:cNvSpPr>
          <p:nvPr/>
        </p:nvSpPr>
        <p:spPr bwMode="auto">
          <a:xfrm flipH="1" flipV="1">
            <a:off x="2625725" y="3084513"/>
            <a:ext cx="1371600" cy="47148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0 w 43200"/>
              <a:gd name="T1" fmla="*/ 22733 h 22733"/>
              <a:gd name="T2" fmla="*/ 43200 w 43200"/>
              <a:gd name="T3" fmla="*/ 21600 h 22733"/>
              <a:gd name="T4" fmla="*/ 21600 w 43200"/>
              <a:gd name="T5" fmla="*/ 21600 h 22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2733" fill="none" extrusionOk="0">
                <a:moveTo>
                  <a:pt x="29" y="22733"/>
                </a:moveTo>
                <a:cubicBezTo>
                  <a:pt x="9" y="22355"/>
                  <a:pt x="0" y="2197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2733" stroke="0" extrusionOk="0">
                <a:moveTo>
                  <a:pt x="29" y="22733"/>
                </a:moveTo>
                <a:cubicBezTo>
                  <a:pt x="9" y="22355"/>
                  <a:pt x="0" y="2197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7" name="Line 66"/>
          <p:cNvSpPr>
            <a:spLocks noChangeShapeType="1"/>
          </p:cNvSpPr>
          <p:nvPr/>
        </p:nvSpPr>
        <p:spPr bwMode="auto">
          <a:xfrm>
            <a:off x="4756150" y="1749425"/>
            <a:ext cx="9556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Line 67"/>
          <p:cNvSpPr>
            <a:spLocks noChangeShapeType="1"/>
          </p:cNvSpPr>
          <p:nvPr/>
        </p:nvSpPr>
        <p:spPr bwMode="auto">
          <a:xfrm>
            <a:off x="4752975" y="2673350"/>
            <a:ext cx="9652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5699125" y="1749425"/>
            <a:ext cx="439738" cy="923925"/>
            <a:chOff x="3548" y="1358"/>
            <a:chExt cx="512" cy="1152"/>
          </a:xfrm>
        </p:grpSpPr>
        <p:sp>
          <p:nvSpPr>
            <p:cNvPr id="70" name="Arc 69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1" name="Arc 70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7845425" y="2619375"/>
            <a:ext cx="477838" cy="933450"/>
            <a:chOff x="3548" y="1358"/>
            <a:chExt cx="512" cy="1152"/>
          </a:xfrm>
        </p:grpSpPr>
        <p:sp>
          <p:nvSpPr>
            <p:cNvPr id="73" name="Arc 72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4" name="Arc 73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75" name="Line 74"/>
          <p:cNvSpPr>
            <a:spLocks noChangeShapeType="1"/>
          </p:cNvSpPr>
          <p:nvPr/>
        </p:nvSpPr>
        <p:spPr bwMode="auto">
          <a:xfrm>
            <a:off x="6883400" y="1739900"/>
            <a:ext cx="9429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7816850" y="1733550"/>
            <a:ext cx="439738" cy="885825"/>
            <a:chOff x="3548" y="1358"/>
            <a:chExt cx="512" cy="1152"/>
          </a:xfrm>
        </p:grpSpPr>
        <p:sp>
          <p:nvSpPr>
            <p:cNvPr id="77" name="Arc 76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" name="Arc 77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79" name="Line 78"/>
          <p:cNvSpPr>
            <a:spLocks noChangeShapeType="1"/>
          </p:cNvSpPr>
          <p:nvPr/>
        </p:nvSpPr>
        <p:spPr bwMode="auto">
          <a:xfrm>
            <a:off x="6880225" y="3559175"/>
            <a:ext cx="9906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0" name="Line 79"/>
          <p:cNvSpPr>
            <a:spLocks noChangeShapeType="1"/>
          </p:cNvSpPr>
          <p:nvPr/>
        </p:nvSpPr>
        <p:spPr bwMode="auto">
          <a:xfrm>
            <a:off x="6889750" y="2616200"/>
            <a:ext cx="9906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1" name="Line 80"/>
          <p:cNvSpPr>
            <a:spLocks noChangeShapeType="1"/>
          </p:cNvSpPr>
          <p:nvPr/>
        </p:nvSpPr>
        <p:spPr bwMode="auto">
          <a:xfrm>
            <a:off x="482600" y="4448175"/>
            <a:ext cx="95567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2" name="Line 81"/>
          <p:cNvSpPr>
            <a:spLocks noChangeShapeType="1"/>
          </p:cNvSpPr>
          <p:nvPr/>
        </p:nvSpPr>
        <p:spPr bwMode="auto">
          <a:xfrm>
            <a:off x="504825" y="5372100"/>
            <a:ext cx="9398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83" name="Group 82"/>
          <p:cNvGrpSpPr>
            <a:grpSpLocks/>
          </p:cNvGrpSpPr>
          <p:nvPr/>
        </p:nvGrpSpPr>
        <p:grpSpPr bwMode="auto">
          <a:xfrm>
            <a:off x="1425575" y="4448175"/>
            <a:ext cx="439738" cy="923925"/>
            <a:chOff x="3548" y="1358"/>
            <a:chExt cx="512" cy="1152"/>
          </a:xfrm>
        </p:grpSpPr>
        <p:sp>
          <p:nvSpPr>
            <p:cNvPr id="84" name="Arc 83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5" name="Arc 84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86" name="Freeform 85"/>
          <p:cNvSpPr>
            <a:spLocks/>
          </p:cNvSpPr>
          <p:nvPr/>
        </p:nvSpPr>
        <p:spPr bwMode="auto">
          <a:xfrm>
            <a:off x="1336675" y="5368925"/>
            <a:ext cx="542925" cy="890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6" y="60"/>
              </a:cxn>
              <a:cxn ang="0">
                <a:pos x="276" y="180"/>
              </a:cxn>
              <a:cxn ang="0">
                <a:pos x="294" y="360"/>
              </a:cxn>
              <a:cxn ang="0">
                <a:pos x="300" y="528"/>
              </a:cxn>
              <a:cxn ang="0">
                <a:pos x="342" y="558"/>
              </a:cxn>
            </a:cxnLst>
            <a:rect l="0" t="0" r="r" b="b"/>
            <a:pathLst>
              <a:path w="342" h="561">
                <a:moveTo>
                  <a:pt x="0" y="0"/>
                </a:moveTo>
                <a:cubicBezTo>
                  <a:pt x="71" y="18"/>
                  <a:pt x="140" y="30"/>
                  <a:pt x="186" y="60"/>
                </a:cubicBezTo>
                <a:cubicBezTo>
                  <a:pt x="232" y="90"/>
                  <a:pt x="258" y="130"/>
                  <a:pt x="276" y="180"/>
                </a:cubicBezTo>
                <a:cubicBezTo>
                  <a:pt x="294" y="230"/>
                  <a:pt x="290" y="302"/>
                  <a:pt x="294" y="360"/>
                </a:cubicBezTo>
                <a:cubicBezTo>
                  <a:pt x="298" y="418"/>
                  <a:pt x="292" y="495"/>
                  <a:pt x="300" y="528"/>
                </a:cubicBezTo>
                <a:cubicBezTo>
                  <a:pt x="308" y="561"/>
                  <a:pt x="333" y="552"/>
                  <a:pt x="342" y="558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87" name="Group 86"/>
          <p:cNvGrpSpPr>
            <a:grpSpLocks/>
          </p:cNvGrpSpPr>
          <p:nvPr/>
        </p:nvGrpSpPr>
        <p:grpSpPr bwMode="auto">
          <a:xfrm>
            <a:off x="3111500" y="4425950"/>
            <a:ext cx="463550" cy="1776413"/>
            <a:chOff x="1960" y="2908"/>
            <a:chExt cx="292" cy="1119"/>
          </a:xfrm>
        </p:grpSpPr>
        <p:sp>
          <p:nvSpPr>
            <p:cNvPr id="88" name="Line 87"/>
            <p:cNvSpPr>
              <a:spLocks noChangeShapeType="1"/>
            </p:cNvSpPr>
            <p:nvPr/>
          </p:nvSpPr>
          <p:spPr bwMode="auto">
            <a:xfrm>
              <a:off x="2252" y="2908"/>
              <a:ext cx="0" cy="872"/>
            </a:xfrm>
            <a:prstGeom prst="line">
              <a:avLst/>
            </a:prstGeom>
            <a:noFill/>
            <a:ln w="76200">
              <a:solidFill>
                <a:srgbClr val="0033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9" name="Arc 88"/>
            <p:cNvSpPr>
              <a:spLocks/>
            </p:cNvSpPr>
            <p:nvPr/>
          </p:nvSpPr>
          <p:spPr bwMode="auto">
            <a:xfrm rot="5400000">
              <a:off x="1981" y="3756"/>
              <a:ext cx="250" cy="29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9533"/>
                <a:gd name="T1" fmla="*/ 0 h 21600"/>
                <a:gd name="T2" fmla="*/ 19533 w 19533"/>
                <a:gd name="T3" fmla="*/ 12378 h 21600"/>
                <a:gd name="T4" fmla="*/ 0 w 1953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533" h="21600" fill="none" extrusionOk="0">
                  <a:moveTo>
                    <a:pt x="-1" y="0"/>
                  </a:moveTo>
                  <a:cubicBezTo>
                    <a:pt x="8357" y="0"/>
                    <a:pt x="15964" y="4820"/>
                    <a:pt x="19532" y="12378"/>
                  </a:cubicBezTo>
                </a:path>
                <a:path w="19533" h="21600" stroke="0" extrusionOk="0">
                  <a:moveTo>
                    <a:pt x="-1" y="0"/>
                  </a:moveTo>
                  <a:cubicBezTo>
                    <a:pt x="8357" y="0"/>
                    <a:pt x="15964" y="4820"/>
                    <a:pt x="19532" y="12378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90" name="Arc 89"/>
          <p:cNvSpPr>
            <a:spLocks/>
          </p:cNvSpPr>
          <p:nvPr/>
        </p:nvSpPr>
        <p:spPr bwMode="auto">
          <a:xfrm rot="5400000" flipV="1">
            <a:off x="2773363" y="5686425"/>
            <a:ext cx="439737" cy="6651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31142"/>
              <a:gd name="T2" fmla="*/ 19378 w 21600"/>
              <a:gd name="T3" fmla="*/ 31142 h 31142"/>
              <a:gd name="T4" fmla="*/ 0 w 21600"/>
              <a:gd name="T5" fmla="*/ 21600 h 31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1142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908"/>
                  <a:pt x="20839" y="28173"/>
                  <a:pt x="19378" y="31142"/>
                </a:cubicBezTo>
              </a:path>
              <a:path w="21600" h="31142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908"/>
                  <a:pt x="20839" y="28173"/>
                  <a:pt x="19378" y="31142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1" name="Text Box 91"/>
          <p:cNvSpPr txBox="1">
            <a:spLocks noChangeArrowheads="1"/>
          </p:cNvSpPr>
          <p:nvPr/>
        </p:nvSpPr>
        <p:spPr bwMode="auto">
          <a:xfrm>
            <a:off x="1366838" y="195263"/>
            <a:ext cx="61418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Besar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00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22" grpId="0" animBg="1"/>
      <p:bldP spid="23" grpId="0" animBg="1"/>
      <p:bldP spid="32" grpId="0" animBg="1"/>
      <p:bldP spid="33" grpId="0" animBg="1"/>
      <p:bldP spid="34" grpId="0" animBg="1"/>
      <p:bldP spid="43" grpId="0" animBg="1"/>
      <p:bldP spid="52" grpId="0" animBg="1"/>
      <p:bldP spid="53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5" grpId="0" animBg="1"/>
      <p:bldP spid="79" grpId="0" animBg="1"/>
      <p:bldP spid="80" grpId="0" animBg="1"/>
      <p:bldP spid="81" grpId="0" animBg="1"/>
      <p:bldP spid="82" grpId="0" animBg="1"/>
      <p:bldP spid="86" grpId="0" animBg="1"/>
      <p:bldP spid="9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784725" y="1182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5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786313" y="1733550"/>
            <a:ext cx="1825625" cy="1836738"/>
            <a:chOff x="294" y="1068"/>
            <a:chExt cx="2305" cy="231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4962525" y="1739900"/>
            <a:ext cx="11049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H="1">
            <a:off x="4791075" y="1730375"/>
            <a:ext cx="200025" cy="914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4781550" y="2295525"/>
            <a:ext cx="1352550" cy="615950"/>
          </a:xfrm>
          <a:custGeom>
            <a:avLst/>
            <a:gdLst/>
            <a:ahLst/>
            <a:cxnLst>
              <a:cxn ang="0">
                <a:pos x="0" y="235"/>
              </a:cxn>
              <a:cxn ang="0">
                <a:pos x="102" y="118"/>
              </a:cxn>
              <a:cxn ang="0">
                <a:pos x="246" y="40"/>
              </a:cxn>
              <a:cxn ang="0">
                <a:pos x="414" y="4"/>
              </a:cxn>
              <a:cxn ang="0">
                <a:pos x="570" y="16"/>
              </a:cxn>
              <a:cxn ang="0">
                <a:pos x="726" y="100"/>
              </a:cxn>
              <a:cxn ang="0">
                <a:pos x="816" y="220"/>
              </a:cxn>
              <a:cxn ang="0">
                <a:pos x="852" y="388"/>
              </a:cxn>
            </a:cxnLst>
            <a:rect l="0" t="0" r="r" b="b"/>
            <a:pathLst>
              <a:path w="852" h="388">
                <a:moveTo>
                  <a:pt x="0" y="235"/>
                </a:moveTo>
                <a:cubicBezTo>
                  <a:pt x="30" y="193"/>
                  <a:pt x="61" y="151"/>
                  <a:pt x="102" y="118"/>
                </a:cubicBezTo>
                <a:cubicBezTo>
                  <a:pt x="143" y="85"/>
                  <a:pt x="194" y="59"/>
                  <a:pt x="246" y="40"/>
                </a:cubicBezTo>
                <a:cubicBezTo>
                  <a:pt x="298" y="21"/>
                  <a:pt x="360" y="8"/>
                  <a:pt x="414" y="4"/>
                </a:cubicBezTo>
                <a:cubicBezTo>
                  <a:pt x="468" y="0"/>
                  <a:pt x="518" y="0"/>
                  <a:pt x="570" y="16"/>
                </a:cubicBezTo>
                <a:cubicBezTo>
                  <a:pt x="622" y="32"/>
                  <a:pt x="685" y="66"/>
                  <a:pt x="726" y="100"/>
                </a:cubicBezTo>
                <a:cubicBezTo>
                  <a:pt x="767" y="134"/>
                  <a:pt x="795" y="172"/>
                  <a:pt x="816" y="220"/>
                </a:cubicBezTo>
                <a:cubicBezTo>
                  <a:pt x="837" y="268"/>
                  <a:pt x="845" y="353"/>
                  <a:pt x="852" y="388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781550" y="2895600"/>
            <a:ext cx="1352550" cy="644525"/>
          </a:xfrm>
          <a:custGeom>
            <a:avLst/>
            <a:gdLst/>
            <a:ahLst/>
            <a:cxnLst>
              <a:cxn ang="0">
                <a:pos x="0" y="106"/>
              </a:cxn>
              <a:cxn ang="0">
                <a:pos x="102" y="256"/>
              </a:cxn>
              <a:cxn ang="0">
                <a:pos x="246" y="364"/>
              </a:cxn>
              <a:cxn ang="0">
                <a:pos x="414" y="402"/>
              </a:cxn>
              <a:cxn ang="0">
                <a:pos x="570" y="389"/>
              </a:cxn>
              <a:cxn ang="0">
                <a:pos x="726" y="301"/>
              </a:cxn>
              <a:cxn ang="0">
                <a:pos x="816" y="176"/>
              </a:cxn>
              <a:cxn ang="0">
                <a:pos x="852" y="0"/>
              </a:cxn>
            </a:cxnLst>
            <a:rect l="0" t="0" r="r" b="b"/>
            <a:pathLst>
              <a:path w="852" h="406">
                <a:moveTo>
                  <a:pt x="0" y="106"/>
                </a:moveTo>
                <a:cubicBezTo>
                  <a:pt x="17" y="131"/>
                  <a:pt x="61" y="213"/>
                  <a:pt x="102" y="256"/>
                </a:cubicBezTo>
                <a:cubicBezTo>
                  <a:pt x="143" y="299"/>
                  <a:pt x="194" y="340"/>
                  <a:pt x="246" y="364"/>
                </a:cubicBezTo>
                <a:cubicBezTo>
                  <a:pt x="298" y="388"/>
                  <a:pt x="360" y="398"/>
                  <a:pt x="414" y="402"/>
                </a:cubicBezTo>
                <a:cubicBezTo>
                  <a:pt x="468" y="406"/>
                  <a:pt x="518" y="406"/>
                  <a:pt x="570" y="389"/>
                </a:cubicBezTo>
                <a:cubicBezTo>
                  <a:pt x="622" y="373"/>
                  <a:pt x="685" y="337"/>
                  <a:pt x="726" y="301"/>
                </a:cubicBezTo>
                <a:cubicBezTo>
                  <a:pt x="767" y="266"/>
                  <a:pt x="795" y="226"/>
                  <a:pt x="816" y="176"/>
                </a:cubicBezTo>
                <a:cubicBezTo>
                  <a:pt x="837" y="126"/>
                  <a:pt x="845" y="37"/>
                  <a:pt x="852" y="0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6899275" y="11699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7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6894513" y="1733550"/>
            <a:ext cx="1825625" cy="1836738"/>
            <a:chOff x="294" y="1068"/>
            <a:chExt cx="2305" cy="2310"/>
          </a:xfrm>
        </p:grpSpPr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5" name="Line 24"/>
          <p:cNvSpPr>
            <a:spLocks noChangeShapeType="1"/>
          </p:cNvSpPr>
          <p:nvPr/>
        </p:nvSpPr>
        <p:spPr bwMode="auto">
          <a:xfrm>
            <a:off x="6892925" y="1733550"/>
            <a:ext cx="138112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7359650" y="1724025"/>
            <a:ext cx="885825" cy="1838325"/>
            <a:chOff x="1980" y="1430"/>
            <a:chExt cx="558" cy="1158"/>
          </a:xfrm>
        </p:grpSpPr>
        <p:sp>
          <p:nvSpPr>
            <p:cNvPr id="27" name="Line 26"/>
            <p:cNvSpPr>
              <a:spLocks noChangeShapeType="1"/>
            </p:cNvSpPr>
            <p:nvPr/>
          </p:nvSpPr>
          <p:spPr bwMode="auto">
            <a:xfrm flipH="1">
              <a:off x="2103" y="1430"/>
              <a:ext cx="435" cy="672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1980" y="2096"/>
              <a:ext cx="126" cy="492"/>
            </a:xfrm>
            <a:custGeom>
              <a:avLst/>
              <a:gdLst/>
              <a:ahLst/>
              <a:cxnLst>
                <a:cxn ang="0">
                  <a:pos x="126" y="0"/>
                </a:cxn>
                <a:cxn ang="0">
                  <a:pos x="66" y="132"/>
                </a:cxn>
                <a:cxn ang="0">
                  <a:pos x="16" y="302"/>
                </a:cxn>
                <a:cxn ang="0">
                  <a:pos x="4" y="492"/>
                </a:cxn>
              </a:cxnLst>
              <a:rect l="0" t="0" r="r" b="b"/>
              <a:pathLst>
                <a:path w="126" h="492">
                  <a:moveTo>
                    <a:pt x="126" y="0"/>
                  </a:moveTo>
                  <a:cubicBezTo>
                    <a:pt x="116" y="22"/>
                    <a:pt x="84" y="82"/>
                    <a:pt x="66" y="132"/>
                  </a:cubicBezTo>
                  <a:cubicBezTo>
                    <a:pt x="48" y="182"/>
                    <a:pt x="26" y="242"/>
                    <a:pt x="16" y="302"/>
                  </a:cubicBezTo>
                  <a:cubicBezTo>
                    <a:pt x="6" y="362"/>
                    <a:pt x="0" y="438"/>
                    <a:pt x="4" y="492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1366838" y="195263"/>
            <a:ext cx="52425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Angka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523875" y="1195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1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31" name="Group 31"/>
          <p:cNvGrpSpPr>
            <a:grpSpLocks/>
          </p:cNvGrpSpPr>
          <p:nvPr/>
        </p:nvGrpSpPr>
        <p:grpSpPr bwMode="auto">
          <a:xfrm>
            <a:off x="519113" y="1733550"/>
            <a:ext cx="1825625" cy="1836738"/>
            <a:chOff x="294" y="1068"/>
            <a:chExt cx="2305" cy="2310"/>
          </a:xfrm>
        </p:grpSpPr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9" name="Text Box 39"/>
          <p:cNvSpPr txBox="1">
            <a:spLocks noChangeArrowheads="1"/>
          </p:cNvSpPr>
          <p:nvPr/>
        </p:nvSpPr>
        <p:spPr bwMode="auto">
          <a:xfrm>
            <a:off x="2625725" y="1195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2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40" name="Group 40"/>
          <p:cNvGrpSpPr>
            <a:grpSpLocks/>
          </p:cNvGrpSpPr>
          <p:nvPr/>
        </p:nvGrpSpPr>
        <p:grpSpPr bwMode="auto">
          <a:xfrm>
            <a:off x="2640013" y="1733550"/>
            <a:ext cx="1825625" cy="1836738"/>
            <a:chOff x="294" y="1068"/>
            <a:chExt cx="2305" cy="2310"/>
          </a:xfrm>
        </p:grpSpPr>
        <p:sp>
          <p:nvSpPr>
            <p:cNvPr id="41" name="Rectangle 41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2" name="Line 42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3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4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45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6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7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" name="Line 48"/>
          <p:cNvSpPr>
            <a:spLocks noChangeShapeType="1"/>
          </p:cNvSpPr>
          <p:nvPr/>
        </p:nvSpPr>
        <p:spPr bwMode="auto">
          <a:xfrm>
            <a:off x="1427163" y="1711325"/>
            <a:ext cx="0" cy="18573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Freeform 49"/>
          <p:cNvSpPr>
            <a:spLocks/>
          </p:cNvSpPr>
          <p:nvPr/>
        </p:nvSpPr>
        <p:spPr bwMode="auto">
          <a:xfrm>
            <a:off x="927100" y="1739900"/>
            <a:ext cx="495300" cy="469900"/>
          </a:xfrm>
          <a:custGeom>
            <a:avLst/>
            <a:gdLst/>
            <a:ahLst/>
            <a:cxnLst>
              <a:cxn ang="0">
                <a:pos x="328" y="0"/>
              </a:cxn>
              <a:cxn ang="0">
                <a:pos x="272" y="144"/>
              </a:cxn>
              <a:cxn ang="0">
                <a:pos x="160" y="256"/>
              </a:cxn>
              <a:cxn ang="0">
                <a:pos x="0" y="296"/>
              </a:cxn>
            </a:cxnLst>
            <a:rect l="0" t="0" r="r" b="b"/>
            <a:pathLst>
              <a:path w="328" h="296">
                <a:moveTo>
                  <a:pt x="328" y="0"/>
                </a:moveTo>
                <a:cubicBezTo>
                  <a:pt x="314" y="50"/>
                  <a:pt x="300" y="101"/>
                  <a:pt x="272" y="144"/>
                </a:cubicBezTo>
                <a:cubicBezTo>
                  <a:pt x="244" y="187"/>
                  <a:pt x="205" y="231"/>
                  <a:pt x="160" y="256"/>
                </a:cubicBezTo>
                <a:cubicBezTo>
                  <a:pt x="115" y="281"/>
                  <a:pt x="57" y="288"/>
                  <a:pt x="0" y="29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Arc 50"/>
          <p:cNvSpPr>
            <a:spLocks/>
          </p:cNvSpPr>
          <p:nvPr/>
        </p:nvSpPr>
        <p:spPr bwMode="auto">
          <a:xfrm flipH="1">
            <a:off x="2641600" y="1743075"/>
            <a:ext cx="646113" cy="569913"/>
          </a:xfrm>
          <a:custGeom>
            <a:avLst/>
            <a:gdLst>
              <a:gd name="G0" fmla="+- 1751 0 0"/>
              <a:gd name="G1" fmla="+- 21600 0 0"/>
              <a:gd name="G2" fmla="+- 21600 0 0"/>
              <a:gd name="T0" fmla="*/ 0 w 23351"/>
              <a:gd name="T1" fmla="*/ 71 h 21600"/>
              <a:gd name="T2" fmla="*/ 23351 w 23351"/>
              <a:gd name="T3" fmla="*/ 21600 h 21600"/>
              <a:gd name="T4" fmla="*/ 1751 w 2335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351" h="21600" fill="none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</a:path>
              <a:path w="23351" h="21600" stroke="0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  <a:lnTo>
                  <a:pt x="1751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1" name="Arc 51"/>
          <p:cNvSpPr>
            <a:spLocks/>
          </p:cNvSpPr>
          <p:nvPr/>
        </p:nvSpPr>
        <p:spPr bwMode="auto">
          <a:xfrm>
            <a:off x="3263900" y="1743075"/>
            <a:ext cx="709613" cy="455613"/>
          </a:xfrm>
          <a:custGeom>
            <a:avLst/>
            <a:gdLst>
              <a:gd name="G0" fmla="+- 1751 0 0"/>
              <a:gd name="G1" fmla="+- 21600 0 0"/>
              <a:gd name="G2" fmla="+- 21600 0 0"/>
              <a:gd name="T0" fmla="*/ 0 w 23351"/>
              <a:gd name="T1" fmla="*/ 71 h 21600"/>
              <a:gd name="T2" fmla="*/ 23351 w 23351"/>
              <a:gd name="T3" fmla="*/ 21600 h 21600"/>
              <a:gd name="T4" fmla="*/ 1751 w 2335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351" h="21600" fill="none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</a:path>
              <a:path w="23351" h="21600" stroke="0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  <a:lnTo>
                  <a:pt x="1751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52" name="Group 52"/>
          <p:cNvGrpSpPr>
            <a:grpSpLocks/>
          </p:cNvGrpSpPr>
          <p:nvPr/>
        </p:nvGrpSpPr>
        <p:grpSpPr bwMode="auto">
          <a:xfrm>
            <a:off x="2641600" y="2189163"/>
            <a:ext cx="1330325" cy="1366837"/>
            <a:chOff x="4344" y="3203"/>
            <a:chExt cx="838" cy="861"/>
          </a:xfrm>
        </p:grpSpPr>
        <p:sp>
          <p:nvSpPr>
            <p:cNvPr id="53" name="Arc 53"/>
            <p:cNvSpPr>
              <a:spLocks/>
            </p:cNvSpPr>
            <p:nvPr/>
          </p:nvSpPr>
          <p:spPr bwMode="auto">
            <a:xfrm flipV="1">
              <a:off x="4769" y="3203"/>
              <a:ext cx="413" cy="145"/>
            </a:xfrm>
            <a:custGeom>
              <a:avLst/>
              <a:gdLst>
                <a:gd name="G0" fmla="+- 0 0 0"/>
                <a:gd name="G1" fmla="+- 8706 0 0"/>
                <a:gd name="G2" fmla="+- 21600 0 0"/>
                <a:gd name="T0" fmla="*/ 19768 w 21600"/>
                <a:gd name="T1" fmla="*/ 0 h 8706"/>
                <a:gd name="T2" fmla="*/ 21600 w 21600"/>
                <a:gd name="T3" fmla="*/ 8706 h 8706"/>
                <a:gd name="T4" fmla="*/ 0 w 21600"/>
                <a:gd name="T5" fmla="*/ 8706 h 8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8706" fill="none" extrusionOk="0">
                  <a:moveTo>
                    <a:pt x="19767" y="0"/>
                  </a:moveTo>
                  <a:cubicBezTo>
                    <a:pt x="20976" y="2743"/>
                    <a:pt x="21600" y="5708"/>
                    <a:pt x="21600" y="8706"/>
                  </a:cubicBezTo>
                </a:path>
                <a:path w="21600" h="8706" stroke="0" extrusionOk="0">
                  <a:moveTo>
                    <a:pt x="19767" y="0"/>
                  </a:moveTo>
                  <a:cubicBezTo>
                    <a:pt x="20976" y="2743"/>
                    <a:pt x="21600" y="5708"/>
                    <a:pt x="21600" y="8706"/>
                  </a:cubicBezTo>
                  <a:lnTo>
                    <a:pt x="0" y="8706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grpSp>
          <p:nvGrpSpPr>
            <p:cNvPr id="54" name="Group 54"/>
            <p:cNvGrpSpPr>
              <a:grpSpLocks/>
            </p:cNvGrpSpPr>
            <p:nvPr/>
          </p:nvGrpSpPr>
          <p:grpSpPr bwMode="auto">
            <a:xfrm>
              <a:off x="4344" y="3328"/>
              <a:ext cx="816" cy="736"/>
              <a:chOff x="4344" y="3328"/>
              <a:chExt cx="816" cy="736"/>
            </a:xfrm>
          </p:grpSpPr>
          <p:sp>
            <p:nvSpPr>
              <p:cNvPr id="55" name="Freeform 55"/>
              <p:cNvSpPr>
                <a:spLocks/>
              </p:cNvSpPr>
              <p:nvPr/>
            </p:nvSpPr>
            <p:spPr bwMode="auto">
              <a:xfrm>
                <a:off x="4344" y="3728"/>
                <a:ext cx="224" cy="336"/>
              </a:xfrm>
              <a:custGeom>
                <a:avLst/>
                <a:gdLst/>
                <a:ahLst/>
                <a:cxnLst>
                  <a:cxn ang="0">
                    <a:pos x="0" y="336"/>
                  </a:cxn>
                  <a:cxn ang="0">
                    <a:pos x="16" y="192"/>
                  </a:cxn>
                  <a:cxn ang="0">
                    <a:pos x="88" y="96"/>
                  </a:cxn>
                  <a:cxn ang="0">
                    <a:pos x="224" y="0"/>
                  </a:cxn>
                </a:cxnLst>
                <a:rect l="0" t="0" r="r" b="b"/>
                <a:pathLst>
                  <a:path w="224" h="336">
                    <a:moveTo>
                      <a:pt x="0" y="336"/>
                    </a:moveTo>
                    <a:cubicBezTo>
                      <a:pt x="3" y="312"/>
                      <a:pt x="1" y="232"/>
                      <a:pt x="16" y="192"/>
                    </a:cubicBezTo>
                    <a:cubicBezTo>
                      <a:pt x="31" y="152"/>
                      <a:pt x="53" y="128"/>
                      <a:pt x="88" y="96"/>
                    </a:cubicBezTo>
                    <a:cubicBezTo>
                      <a:pt x="123" y="64"/>
                      <a:pt x="196" y="20"/>
                      <a:pt x="224" y="0"/>
                    </a:cubicBezTo>
                  </a:path>
                </a:pathLst>
              </a:custGeom>
              <a:noFill/>
              <a:ln w="762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56" name="Freeform 56"/>
              <p:cNvSpPr>
                <a:spLocks/>
              </p:cNvSpPr>
              <p:nvPr/>
            </p:nvSpPr>
            <p:spPr bwMode="auto">
              <a:xfrm>
                <a:off x="4544" y="3328"/>
                <a:ext cx="616" cy="408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504" y="112"/>
                  </a:cxn>
                  <a:cxn ang="0">
                    <a:pos x="136" y="336"/>
                  </a:cxn>
                  <a:cxn ang="0">
                    <a:pos x="0" y="408"/>
                  </a:cxn>
                </a:cxnLst>
                <a:rect l="0" t="0" r="r" b="b"/>
                <a:pathLst>
                  <a:path w="616" h="408">
                    <a:moveTo>
                      <a:pt x="616" y="0"/>
                    </a:moveTo>
                    <a:cubicBezTo>
                      <a:pt x="597" y="19"/>
                      <a:pt x="584" y="56"/>
                      <a:pt x="504" y="112"/>
                    </a:cubicBezTo>
                    <a:cubicBezTo>
                      <a:pt x="424" y="168"/>
                      <a:pt x="220" y="287"/>
                      <a:pt x="136" y="336"/>
                    </a:cubicBezTo>
                    <a:cubicBezTo>
                      <a:pt x="52" y="385"/>
                      <a:pt x="28" y="393"/>
                      <a:pt x="0" y="408"/>
                    </a:cubicBezTo>
                  </a:path>
                </a:pathLst>
              </a:custGeom>
              <a:noFill/>
              <a:ln w="762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</p:grpSp>
      </p:grpSp>
      <p:sp>
        <p:nvSpPr>
          <p:cNvPr id="57" name="Line 57"/>
          <p:cNvSpPr>
            <a:spLocks noChangeShapeType="1"/>
          </p:cNvSpPr>
          <p:nvPr/>
        </p:nvSpPr>
        <p:spPr bwMode="auto">
          <a:xfrm>
            <a:off x="2616200" y="3543300"/>
            <a:ext cx="13970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5" grpId="0" animBg="1"/>
      <p:bldP spid="30" grpId="0" animBg="1"/>
      <p:bldP spid="39" grpId="0" animBg="1"/>
      <p:bldP spid="48" grpId="0" animBg="1"/>
      <p:bldP spid="49" grpId="0" animBg="1"/>
      <p:bldP spid="50" grpId="0" animBg="1"/>
      <p:bldP spid="51" grpId="0" animBg="1"/>
      <p:bldP spid="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6892925" y="12080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6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905625" y="1758950"/>
            <a:ext cx="1828800" cy="1836738"/>
            <a:chOff x="294" y="1068"/>
            <a:chExt cx="2305" cy="231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517525" y="3849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8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44513" y="43751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2663825" y="38496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9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sp>
        <p:nvSpPr>
          <p:cNvPr id="22" name="Text Box 21"/>
          <p:cNvSpPr txBox="1">
            <a:spLocks noChangeArrowheads="1"/>
          </p:cNvSpPr>
          <p:nvPr/>
        </p:nvSpPr>
        <p:spPr bwMode="auto">
          <a:xfrm>
            <a:off x="2632075" y="12207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0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676525" y="4362450"/>
            <a:ext cx="1828800" cy="1836738"/>
            <a:chOff x="294" y="1068"/>
            <a:chExt cx="2305" cy="2310"/>
          </a:xfrm>
        </p:grpSpPr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Line 2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2640013" y="1784350"/>
            <a:ext cx="1825625" cy="1836738"/>
            <a:chOff x="294" y="1068"/>
            <a:chExt cx="2305" cy="2310"/>
          </a:xfrm>
        </p:grpSpPr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3" name="Line 32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7727950" y="2498725"/>
            <a:ext cx="522288" cy="1074738"/>
            <a:chOff x="4868" y="1574"/>
            <a:chExt cx="329" cy="677"/>
          </a:xfrm>
        </p:grpSpPr>
        <p:sp>
          <p:nvSpPr>
            <p:cNvPr id="40" name="Arc 39"/>
            <p:cNvSpPr>
              <a:spLocks/>
            </p:cNvSpPr>
            <p:nvPr/>
          </p:nvSpPr>
          <p:spPr bwMode="auto">
            <a:xfrm flipV="1">
              <a:off x="4868" y="1911"/>
              <a:ext cx="329" cy="3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1" name="Arc 40"/>
            <p:cNvSpPr>
              <a:spLocks/>
            </p:cNvSpPr>
            <p:nvPr/>
          </p:nvSpPr>
          <p:spPr bwMode="auto">
            <a:xfrm>
              <a:off x="4868" y="1574"/>
              <a:ext cx="329" cy="3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42" name="Arc 41"/>
          <p:cNvSpPr>
            <a:spLocks/>
          </p:cNvSpPr>
          <p:nvPr/>
        </p:nvSpPr>
        <p:spPr bwMode="auto">
          <a:xfrm flipH="1">
            <a:off x="6967538" y="2508250"/>
            <a:ext cx="520700" cy="5635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81"/>
              <a:gd name="T1" fmla="*/ 0 h 21600"/>
              <a:gd name="T2" fmla="*/ 21581 w 21581"/>
              <a:gd name="T3" fmla="*/ 20689 h 21600"/>
              <a:gd name="T4" fmla="*/ 0 w 2158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81" h="21600" fill="none" extrusionOk="0">
                <a:moveTo>
                  <a:pt x="-1" y="0"/>
                </a:moveTo>
                <a:cubicBezTo>
                  <a:pt x="11575" y="0"/>
                  <a:pt x="21092" y="9124"/>
                  <a:pt x="21580" y="20689"/>
                </a:cubicBezTo>
              </a:path>
              <a:path w="21581" h="21600" stroke="0" extrusionOk="0">
                <a:moveTo>
                  <a:pt x="-1" y="0"/>
                </a:moveTo>
                <a:cubicBezTo>
                  <a:pt x="11575" y="0"/>
                  <a:pt x="21092" y="9124"/>
                  <a:pt x="21580" y="2068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3" name="Freeform 42"/>
          <p:cNvSpPr>
            <a:spLocks/>
          </p:cNvSpPr>
          <p:nvPr/>
        </p:nvSpPr>
        <p:spPr bwMode="auto">
          <a:xfrm>
            <a:off x="7469188" y="2498725"/>
            <a:ext cx="263525" cy="9525"/>
          </a:xfrm>
          <a:custGeom>
            <a:avLst/>
            <a:gdLst/>
            <a:ahLst/>
            <a:cxnLst>
              <a:cxn ang="0">
                <a:pos x="168" y="0"/>
              </a:cxn>
              <a:cxn ang="0">
                <a:pos x="78" y="0"/>
              </a:cxn>
              <a:cxn ang="0">
                <a:pos x="0" y="6"/>
              </a:cxn>
            </a:cxnLst>
            <a:rect l="0" t="0" r="r" b="b"/>
            <a:pathLst>
              <a:path w="168" h="6">
                <a:moveTo>
                  <a:pt x="168" y="0"/>
                </a:moveTo>
                <a:lnTo>
                  <a:pt x="78" y="0"/>
                </a:lnTo>
                <a:lnTo>
                  <a:pt x="0" y="6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Freeform 43"/>
          <p:cNvSpPr>
            <a:spLocks/>
          </p:cNvSpPr>
          <p:nvPr/>
        </p:nvSpPr>
        <p:spPr bwMode="auto">
          <a:xfrm>
            <a:off x="7473950" y="3573463"/>
            <a:ext cx="263525" cy="47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" y="3"/>
              </a:cxn>
              <a:cxn ang="0">
                <a:pos x="168" y="0"/>
              </a:cxn>
            </a:cxnLst>
            <a:rect l="0" t="0" r="r" b="b"/>
            <a:pathLst>
              <a:path w="168" h="3">
                <a:moveTo>
                  <a:pt x="0" y="0"/>
                </a:moveTo>
                <a:lnTo>
                  <a:pt x="81" y="3"/>
                </a:lnTo>
                <a:lnTo>
                  <a:pt x="168" y="0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Arc 44"/>
          <p:cNvSpPr>
            <a:spLocks/>
          </p:cNvSpPr>
          <p:nvPr/>
        </p:nvSpPr>
        <p:spPr bwMode="auto">
          <a:xfrm>
            <a:off x="7696200" y="1784350"/>
            <a:ext cx="481013" cy="5302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9896"/>
              <a:gd name="T1" fmla="*/ 0 h 21600"/>
              <a:gd name="T2" fmla="*/ 19896 w 19896"/>
              <a:gd name="T3" fmla="*/ 13190 h 21600"/>
              <a:gd name="T4" fmla="*/ 0 w 1989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96" h="21600" fill="none" extrusionOk="0">
                <a:moveTo>
                  <a:pt x="-1" y="0"/>
                </a:moveTo>
                <a:cubicBezTo>
                  <a:pt x="8679" y="0"/>
                  <a:pt x="16516" y="5195"/>
                  <a:pt x="19895" y="13190"/>
                </a:cubicBezTo>
              </a:path>
              <a:path w="19896" h="21600" stroke="0" extrusionOk="0">
                <a:moveTo>
                  <a:pt x="-1" y="0"/>
                </a:moveTo>
                <a:cubicBezTo>
                  <a:pt x="8679" y="0"/>
                  <a:pt x="16516" y="5195"/>
                  <a:pt x="19895" y="1319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6915150" y="1774825"/>
            <a:ext cx="798513" cy="1798638"/>
            <a:chOff x="4356" y="1118"/>
            <a:chExt cx="503" cy="1133"/>
          </a:xfrm>
        </p:grpSpPr>
        <p:sp>
          <p:nvSpPr>
            <p:cNvPr id="47" name="Arc 46"/>
            <p:cNvSpPr>
              <a:spLocks/>
            </p:cNvSpPr>
            <p:nvPr/>
          </p:nvSpPr>
          <p:spPr bwMode="auto">
            <a:xfrm flipH="1" flipV="1">
              <a:off x="4356" y="1677"/>
              <a:ext cx="355" cy="57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grpSp>
          <p:nvGrpSpPr>
            <p:cNvPr id="48" name="Group 47"/>
            <p:cNvGrpSpPr>
              <a:grpSpLocks/>
            </p:cNvGrpSpPr>
            <p:nvPr/>
          </p:nvGrpSpPr>
          <p:grpSpPr bwMode="auto">
            <a:xfrm>
              <a:off x="4356" y="1118"/>
              <a:ext cx="503" cy="568"/>
              <a:chOff x="4356" y="1118"/>
              <a:chExt cx="503" cy="568"/>
            </a:xfrm>
          </p:grpSpPr>
          <p:sp>
            <p:nvSpPr>
              <p:cNvPr id="49" name="Arc 48"/>
              <p:cNvSpPr>
                <a:spLocks/>
              </p:cNvSpPr>
              <p:nvPr/>
            </p:nvSpPr>
            <p:spPr bwMode="auto">
              <a:xfrm flipH="1">
                <a:off x="4356" y="1124"/>
                <a:ext cx="352" cy="56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76200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d-ID"/>
              </a:p>
            </p:txBody>
          </p:sp>
          <p:sp>
            <p:nvSpPr>
              <p:cNvPr id="50" name="Freeform 49"/>
              <p:cNvSpPr>
                <a:spLocks/>
              </p:cNvSpPr>
              <p:nvPr/>
            </p:nvSpPr>
            <p:spPr bwMode="auto">
              <a:xfrm>
                <a:off x="4688" y="1118"/>
                <a:ext cx="171" cy="6"/>
              </a:xfrm>
              <a:custGeom>
                <a:avLst/>
                <a:gdLst/>
                <a:ahLst/>
                <a:cxnLst>
                  <a:cxn ang="0">
                    <a:pos x="174" y="6"/>
                  </a:cxn>
                  <a:cxn ang="0">
                    <a:pos x="90" y="0"/>
                  </a:cxn>
                  <a:cxn ang="0">
                    <a:pos x="0" y="6"/>
                  </a:cxn>
                </a:cxnLst>
                <a:rect l="0" t="0" r="r" b="b"/>
                <a:pathLst>
                  <a:path w="174" h="6">
                    <a:moveTo>
                      <a:pt x="174" y="6"/>
                    </a:moveTo>
                    <a:lnTo>
                      <a:pt x="90" y="0"/>
                    </a:lnTo>
                    <a:lnTo>
                      <a:pt x="0" y="6"/>
                    </a:lnTo>
                  </a:path>
                </a:pathLst>
              </a:custGeom>
              <a:noFill/>
              <a:ln w="76200" cmpd="sng">
                <a:solidFill>
                  <a:schemeClr val="accent2"/>
                </a:solidFill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id-ID"/>
              </a:p>
            </p:txBody>
          </p:sp>
        </p:grp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1400175" y="4416425"/>
            <a:ext cx="425450" cy="819150"/>
            <a:chOff x="4850" y="986"/>
            <a:chExt cx="268" cy="528"/>
          </a:xfrm>
        </p:grpSpPr>
        <p:sp>
          <p:nvSpPr>
            <p:cNvPr id="52" name="Arc 51"/>
            <p:cNvSpPr>
              <a:spLocks/>
            </p:cNvSpPr>
            <p:nvPr/>
          </p:nvSpPr>
          <p:spPr bwMode="auto">
            <a:xfrm>
              <a:off x="4850" y="986"/>
              <a:ext cx="268" cy="2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2581"/>
                <a:gd name="T2" fmla="*/ 21578 w 21600"/>
                <a:gd name="T3" fmla="*/ 22581 h 22581"/>
                <a:gd name="T4" fmla="*/ 0 w 21600"/>
                <a:gd name="T5" fmla="*/ 21600 h 22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81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27"/>
                    <a:pt x="21592" y="22254"/>
                    <a:pt x="21577" y="22580"/>
                  </a:cubicBezTo>
                </a:path>
                <a:path w="21600" h="22581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27"/>
                    <a:pt x="21592" y="22254"/>
                    <a:pt x="21577" y="2258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3" name="Arc 52"/>
            <p:cNvSpPr>
              <a:spLocks/>
            </p:cNvSpPr>
            <p:nvPr/>
          </p:nvSpPr>
          <p:spPr bwMode="auto">
            <a:xfrm flipV="1">
              <a:off x="4850" y="1250"/>
              <a:ext cx="268" cy="26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54" name="Group 53"/>
          <p:cNvGrpSpPr>
            <a:grpSpLocks/>
          </p:cNvGrpSpPr>
          <p:nvPr/>
        </p:nvGrpSpPr>
        <p:grpSpPr bwMode="auto">
          <a:xfrm>
            <a:off x="1447800" y="5235575"/>
            <a:ext cx="496888" cy="942975"/>
            <a:chOff x="3548" y="1358"/>
            <a:chExt cx="512" cy="1152"/>
          </a:xfrm>
        </p:grpSpPr>
        <p:sp>
          <p:nvSpPr>
            <p:cNvPr id="55" name="Arc 54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6" name="Arc 55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57" name="Group 56"/>
          <p:cNvGrpSpPr>
            <a:grpSpLocks/>
          </p:cNvGrpSpPr>
          <p:nvPr/>
        </p:nvGrpSpPr>
        <p:grpSpPr bwMode="auto">
          <a:xfrm>
            <a:off x="647700" y="4416425"/>
            <a:ext cx="425450" cy="819150"/>
            <a:chOff x="4376" y="986"/>
            <a:chExt cx="268" cy="528"/>
          </a:xfrm>
        </p:grpSpPr>
        <p:sp>
          <p:nvSpPr>
            <p:cNvPr id="58" name="Arc 57"/>
            <p:cNvSpPr>
              <a:spLocks/>
            </p:cNvSpPr>
            <p:nvPr/>
          </p:nvSpPr>
          <p:spPr bwMode="auto">
            <a:xfrm flipH="1">
              <a:off x="4376" y="986"/>
              <a:ext cx="268" cy="2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2580"/>
                <a:gd name="T2" fmla="*/ 21578 w 21600"/>
                <a:gd name="T3" fmla="*/ 22580 h 22580"/>
                <a:gd name="T4" fmla="*/ 0 w 21600"/>
                <a:gd name="T5" fmla="*/ 21600 h 22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8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26"/>
                    <a:pt x="21592" y="22253"/>
                    <a:pt x="21577" y="22579"/>
                  </a:cubicBezTo>
                </a:path>
                <a:path w="21600" h="2258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26"/>
                    <a:pt x="21592" y="22253"/>
                    <a:pt x="21577" y="2257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9" name="Arc 58"/>
            <p:cNvSpPr>
              <a:spLocks/>
            </p:cNvSpPr>
            <p:nvPr/>
          </p:nvSpPr>
          <p:spPr bwMode="auto">
            <a:xfrm flipH="1" flipV="1">
              <a:off x="4376" y="1250"/>
              <a:ext cx="268" cy="26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60" name="Group 59"/>
          <p:cNvGrpSpPr>
            <a:grpSpLocks/>
          </p:cNvGrpSpPr>
          <p:nvPr/>
        </p:nvGrpSpPr>
        <p:grpSpPr bwMode="auto">
          <a:xfrm flipH="1">
            <a:off x="542925" y="5245100"/>
            <a:ext cx="506413" cy="933450"/>
            <a:chOff x="3548" y="1358"/>
            <a:chExt cx="512" cy="1152"/>
          </a:xfrm>
        </p:grpSpPr>
        <p:sp>
          <p:nvSpPr>
            <p:cNvPr id="61" name="Arc 60"/>
            <p:cNvSpPr>
              <a:spLocks/>
            </p:cNvSpPr>
            <p:nvPr/>
          </p:nvSpPr>
          <p:spPr bwMode="auto">
            <a:xfrm>
              <a:off x="3548" y="1358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2" name="Arc 61"/>
            <p:cNvSpPr>
              <a:spLocks/>
            </p:cNvSpPr>
            <p:nvPr/>
          </p:nvSpPr>
          <p:spPr bwMode="auto">
            <a:xfrm flipV="1">
              <a:off x="3548" y="1934"/>
              <a:ext cx="512" cy="5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63" name="Freeform 62"/>
          <p:cNvSpPr>
            <a:spLocks/>
          </p:cNvSpPr>
          <p:nvPr/>
        </p:nvSpPr>
        <p:spPr bwMode="auto">
          <a:xfrm>
            <a:off x="1025525" y="4403725"/>
            <a:ext cx="200025" cy="9525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126" y="0"/>
              </a:cxn>
            </a:cxnLst>
            <a:rect l="0" t="0" r="r" b="b"/>
            <a:pathLst>
              <a:path w="126" h="6">
                <a:moveTo>
                  <a:pt x="0" y="6"/>
                </a:moveTo>
                <a:lnTo>
                  <a:pt x="126" y="0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4" name="Freeform 63"/>
          <p:cNvSpPr>
            <a:spLocks/>
          </p:cNvSpPr>
          <p:nvPr/>
        </p:nvSpPr>
        <p:spPr bwMode="auto">
          <a:xfrm>
            <a:off x="1044575" y="6184900"/>
            <a:ext cx="22860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" y="0"/>
              </a:cxn>
            </a:cxnLst>
            <a:rect l="0" t="0" r="r" b="b"/>
            <a:pathLst>
              <a:path w="144" h="1">
                <a:moveTo>
                  <a:pt x="0" y="0"/>
                </a:moveTo>
                <a:lnTo>
                  <a:pt x="144" y="0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Freeform 64"/>
          <p:cNvSpPr>
            <a:spLocks/>
          </p:cNvSpPr>
          <p:nvPr/>
        </p:nvSpPr>
        <p:spPr bwMode="auto">
          <a:xfrm>
            <a:off x="1025525" y="5232400"/>
            <a:ext cx="209550" cy="95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2" y="6"/>
              </a:cxn>
            </a:cxnLst>
            <a:rect l="0" t="0" r="r" b="b"/>
            <a:pathLst>
              <a:path w="132" h="6">
                <a:moveTo>
                  <a:pt x="0" y="0"/>
                </a:moveTo>
                <a:lnTo>
                  <a:pt x="132" y="6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Freeform 65"/>
          <p:cNvSpPr>
            <a:spLocks/>
          </p:cNvSpPr>
          <p:nvPr/>
        </p:nvSpPr>
        <p:spPr bwMode="auto">
          <a:xfrm flipH="1">
            <a:off x="1206500" y="5232400"/>
            <a:ext cx="209550" cy="95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2" y="6"/>
              </a:cxn>
            </a:cxnLst>
            <a:rect l="0" t="0" r="r" b="b"/>
            <a:pathLst>
              <a:path w="132" h="6">
                <a:moveTo>
                  <a:pt x="0" y="0"/>
                </a:moveTo>
                <a:lnTo>
                  <a:pt x="132" y="6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Freeform 66"/>
          <p:cNvSpPr>
            <a:spLocks/>
          </p:cNvSpPr>
          <p:nvPr/>
        </p:nvSpPr>
        <p:spPr bwMode="auto">
          <a:xfrm flipH="1">
            <a:off x="1225550" y="4403725"/>
            <a:ext cx="200025" cy="9525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126" y="0"/>
              </a:cxn>
            </a:cxnLst>
            <a:rect l="0" t="0" r="r" b="b"/>
            <a:pathLst>
              <a:path w="126" h="6">
                <a:moveTo>
                  <a:pt x="0" y="6"/>
                </a:moveTo>
                <a:lnTo>
                  <a:pt x="126" y="0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Freeform 67"/>
          <p:cNvSpPr>
            <a:spLocks/>
          </p:cNvSpPr>
          <p:nvPr/>
        </p:nvSpPr>
        <p:spPr bwMode="auto">
          <a:xfrm flipH="1">
            <a:off x="1244600" y="6184900"/>
            <a:ext cx="228600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" y="0"/>
              </a:cxn>
            </a:cxnLst>
            <a:rect l="0" t="0" r="r" b="b"/>
            <a:pathLst>
              <a:path w="144" h="1">
                <a:moveTo>
                  <a:pt x="0" y="0"/>
                </a:moveTo>
                <a:lnTo>
                  <a:pt x="144" y="0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3476625" y="4379913"/>
            <a:ext cx="563563" cy="1789112"/>
            <a:chOff x="2190" y="2927"/>
            <a:chExt cx="355" cy="1127"/>
          </a:xfrm>
        </p:grpSpPr>
        <p:sp>
          <p:nvSpPr>
            <p:cNvPr id="70" name="Arc 69"/>
            <p:cNvSpPr>
              <a:spLocks/>
            </p:cNvSpPr>
            <p:nvPr/>
          </p:nvSpPr>
          <p:spPr bwMode="auto">
            <a:xfrm flipV="1">
              <a:off x="2193" y="3492"/>
              <a:ext cx="352" cy="56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1" name="Arc 70"/>
            <p:cNvSpPr>
              <a:spLocks/>
            </p:cNvSpPr>
            <p:nvPr/>
          </p:nvSpPr>
          <p:spPr bwMode="auto">
            <a:xfrm>
              <a:off x="2190" y="2927"/>
              <a:ext cx="355" cy="57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2705100" y="4881563"/>
            <a:ext cx="1282700" cy="573087"/>
            <a:chOff x="1704" y="3243"/>
            <a:chExt cx="808" cy="361"/>
          </a:xfrm>
        </p:grpSpPr>
        <p:sp>
          <p:nvSpPr>
            <p:cNvPr id="73" name="Arc 72"/>
            <p:cNvSpPr>
              <a:spLocks/>
            </p:cNvSpPr>
            <p:nvPr/>
          </p:nvSpPr>
          <p:spPr bwMode="auto">
            <a:xfrm flipV="1">
              <a:off x="2184" y="3243"/>
              <a:ext cx="328" cy="35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581"/>
                <a:gd name="T1" fmla="*/ 0 h 21600"/>
                <a:gd name="T2" fmla="*/ 21581 w 21581"/>
                <a:gd name="T3" fmla="*/ 20689 h 21600"/>
                <a:gd name="T4" fmla="*/ 0 w 2158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81" h="21600" fill="none" extrusionOk="0">
                  <a:moveTo>
                    <a:pt x="-1" y="0"/>
                  </a:moveTo>
                  <a:cubicBezTo>
                    <a:pt x="11575" y="0"/>
                    <a:pt x="21092" y="9124"/>
                    <a:pt x="21580" y="20689"/>
                  </a:cubicBezTo>
                </a:path>
                <a:path w="21581" h="21600" stroke="0" extrusionOk="0">
                  <a:moveTo>
                    <a:pt x="-1" y="0"/>
                  </a:moveTo>
                  <a:cubicBezTo>
                    <a:pt x="11575" y="0"/>
                    <a:pt x="21092" y="9124"/>
                    <a:pt x="21580" y="2068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4" name="Arc 73"/>
            <p:cNvSpPr>
              <a:spLocks/>
            </p:cNvSpPr>
            <p:nvPr/>
          </p:nvSpPr>
          <p:spPr bwMode="auto">
            <a:xfrm flipH="1" flipV="1">
              <a:off x="1704" y="3264"/>
              <a:ext cx="329" cy="3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 flipH="1" flipV="1">
              <a:off x="2030" y="3598"/>
              <a:ext cx="166" cy="6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78" y="0"/>
                </a:cxn>
                <a:cxn ang="0">
                  <a:pos x="0" y="6"/>
                </a:cxn>
              </a:cxnLst>
              <a:rect l="0" t="0" r="r" b="b"/>
              <a:pathLst>
                <a:path w="168" h="6">
                  <a:moveTo>
                    <a:pt x="168" y="0"/>
                  </a:moveTo>
                  <a:lnTo>
                    <a:pt x="78" y="0"/>
                  </a:lnTo>
                  <a:lnTo>
                    <a:pt x="0" y="6"/>
                  </a:ln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2705100" y="4375150"/>
            <a:ext cx="776288" cy="544513"/>
            <a:chOff x="1704" y="2924"/>
            <a:chExt cx="489" cy="343"/>
          </a:xfrm>
        </p:grpSpPr>
        <p:sp>
          <p:nvSpPr>
            <p:cNvPr id="77" name="Arc 76"/>
            <p:cNvSpPr>
              <a:spLocks/>
            </p:cNvSpPr>
            <p:nvPr/>
          </p:nvSpPr>
          <p:spPr bwMode="auto">
            <a:xfrm flipH="1">
              <a:off x="1704" y="2927"/>
              <a:ext cx="329" cy="3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 flipH="1" flipV="1">
              <a:off x="2027" y="2924"/>
              <a:ext cx="166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1" y="3"/>
                </a:cxn>
                <a:cxn ang="0">
                  <a:pos x="168" y="0"/>
                </a:cxn>
              </a:cxnLst>
              <a:rect l="0" t="0" r="r" b="b"/>
              <a:pathLst>
                <a:path w="168" h="3">
                  <a:moveTo>
                    <a:pt x="0" y="0"/>
                  </a:moveTo>
                  <a:lnTo>
                    <a:pt x="81" y="3"/>
                  </a:lnTo>
                  <a:lnTo>
                    <a:pt x="168" y="0"/>
                  </a:ln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79" name="Arc 78"/>
          <p:cNvSpPr>
            <a:spLocks/>
          </p:cNvSpPr>
          <p:nvPr/>
        </p:nvSpPr>
        <p:spPr bwMode="auto">
          <a:xfrm flipH="1" flipV="1">
            <a:off x="2778125" y="5638800"/>
            <a:ext cx="481013" cy="5302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9896"/>
              <a:gd name="T1" fmla="*/ 0 h 21600"/>
              <a:gd name="T2" fmla="*/ 19896 w 19896"/>
              <a:gd name="T3" fmla="*/ 13190 h 21600"/>
              <a:gd name="T4" fmla="*/ 0 w 1989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96" h="21600" fill="none" extrusionOk="0">
                <a:moveTo>
                  <a:pt x="-1" y="0"/>
                </a:moveTo>
                <a:cubicBezTo>
                  <a:pt x="8679" y="0"/>
                  <a:pt x="16516" y="5195"/>
                  <a:pt x="19895" y="13190"/>
                </a:cubicBezTo>
              </a:path>
              <a:path w="19896" h="21600" stroke="0" extrusionOk="0">
                <a:moveTo>
                  <a:pt x="-1" y="0"/>
                </a:moveTo>
                <a:cubicBezTo>
                  <a:pt x="8679" y="0"/>
                  <a:pt x="16516" y="5195"/>
                  <a:pt x="19895" y="1319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0" name="Freeform 79"/>
          <p:cNvSpPr>
            <a:spLocks/>
          </p:cNvSpPr>
          <p:nvPr/>
        </p:nvSpPr>
        <p:spPr bwMode="auto">
          <a:xfrm flipH="1" flipV="1">
            <a:off x="3241675" y="6169025"/>
            <a:ext cx="271463" cy="9525"/>
          </a:xfrm>
          <a:custGeom>
            <a:avLst/>
            <a:gdLst/>
            <a:ahLst/>
            <a:cxnLst>
              <a:cxn ang="0">
                <a:pos x="174" y="6"/>
              </a:cxn>
              <a:cxn ang="0">
                <a:pos x="90" y="0"/>
              </a:cxn>
              <a:cxn ang="0">
                <a:pos x="0" y="6"/>
              </a:cxn>
            </a:cxnLst>
            <a:rect l="0" t="0" r="r" b="b"/>
            <a:pathLst>
              <a:path w="174" h="6">
                <a:moveTo>
                  <a:pt x="174" y="6"/>
                </a:moveTo>
                <a:lnTo>
                  <a:pt x="90" y="0"/>
                </a:lnTo>
                <a:lnTo>
                  <a:pt x="0" y="6"/>
                </a:lnTo>
              </a:path>
            </a:pathLst>
          </a:custGeom>
          <a:noFill/>
          <a:ln w="76200" cmpd="sng">
            <a:solidFill>
              <a:schemeClr val="accent2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1" name="Text Box 80"/>
          <p:cNvSpPr txBox="1">
            <a:spLocks noChangeArrowheads="1"/>
          </p:cNvSpPr>
          <p:nvPr/>
        </p:nvSpPr>
        <p:spPr bwMode="auto">
          <a:xfrm>
            <a:off x="492125" y="1246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S</a:t>
            </a:r>
          </a:p>
        </p:txBody>
      </p:sp>
      <p:grpSp>
        <p:nvGrpSpPr>
          <p:cNvPr id="82" name="Group 81"/>
          <p:cNvGrpSpPr>
            <a:grpSpLocks/>
          </p:cNvGrpSpPr>
          <p:nvPr/>
        </p:nvGrpSpPr>
        <p:grpSpPr bwMode="auto">
          <a:xfrm>
            <a:off x="517525" y="1797050"/>
            <a:ext cx="1828800" cy="1836738"/>
            <a:chOff x="294" y="1068"/>
            <a:chExt cx="2305" cy="2310"/>
          </a:xfrm>
        </p:grpSpPr>
        <p:sp>
          <p:nvSpPr>
            <p:cNvPr id="83" name="Rectangle 8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4" name="Line 8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5" name="Line 8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6" name="Line 8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7" name="Line 8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8" name="Line 8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9" name="Line 8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90" name="Text Box 89"/>
          <p:cNvSpPr txBox="1">
            <a:spLocks noChangeArrowheads="1"/>
          </p:cNvSpPr>
          <p:nvPr/>
        </p:nvSpPr>
        <p:spPr bwMode="auto">
          <a:xfrm>
            <a:off x="4759325" y="12207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3</a:t>
            </a:r>
            <a:endParaRPr lang="th-TH" sz="2000" b="1">
              <a:solidFill>
                <a:schemeClr val="bg1"/>
              </a:solidFill>
              <a:latin typeface="Swis721 LtEx BT" pitchFamily="34" charset="0"/>
            </a:endParaRPr>
          </a:p>
        </p:txBody>
      </p:sp>
      <p:grpSp>
        <p:nvGrpSpPr>
          <p:cNvPr id="91" name="Group 90"/>
          <p:cNvGrpSpPr>
            <a:grpSpLocks/>
          </p:cNvGrpSpPr>
          <p:nvPr/>
        </p:nvGrpSpPr>
        <p:grpSpPr bwMode="auto">
          <a:xfrm>
            <a:off x="4772025" y="1771650"/>
            <a:ext cx="1828800" cy="1836738"/>
            <a:chOff x="294" y="1068"/>
            <a:chExt cx="2305" cy="2310"/>
          </a:xfrm>
        </p:grpSpPr>
        <p:sp>
          <p:nvSpPr>
            <p:cNvPr id="92" name="Rectangle 91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93" name="Line 92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4" name="Line 93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5" name="Line 94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6" name="Line 95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7" name="Line 96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8" name="Line 97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99" name="Arc 98"/>
          <p:cNvSpPr>
            <a:spLocks/>
          </p:cNvSpPr>
          <p:nvPr/>
        </p:nvSpPr>
        <p:spPr bwMode="auto">
          <a:xfrm>
            <a:off x="1219200" y="1803400"/>
            <a:ext cx="635000" cy="4572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0" name="Arc 99"/>
          <p:cNvSpPr>
            <a:spLocks/>
          </p:cNvSpPr>
          <p:nvPr/>
        </p:nvSpPr>
        <p:spPr bwMode="auto">
          <a:xfrm flipH="1" flipV="1">
            <a:off x="533400" y="3111500"/>
            <a:ext cx="723900" cy="4953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1" name="Arc 100"/>
          <p:cNvSpPr>
            <a:spLocks/>
          </p:cNvSpPr>
          <p:nvPr/>
        </p:nvSpPr>
        <p:spPr bwMode="auto">
          <a:xfrm flipV="1">
            <a:off x="1231900" y="3111500"/>
            <a:ext cx="723900" cy="4953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102" name="Group 101"/>
          <p:cNvGrpSpPr>
            <a:grpSpLocks/>
          </p:cNvGrpSpPr>
          <p:nvPr/>
        </p:nvGrpSpPr>
        <p:grpSpPr bwMode="auto">
          <a:xfrm>
            <a:off x="508000" y="2247900"/>
            <a:ext cx="1441450" cy="869950"/>
            <a:chOff x="320" y="1416"/>
            <a:chExt cx="908" cy="548"/>
          </a:xfrm>
        </p:grpSpPr>
        <p:sp>
          <p:nvSpPr>
            <p:cNvPr id="103" name="Arc 102"/>
            <p:cNvSpPr>
              <a:spLocks/>
            </p:cNvSpPr>
            <p:nvPr/>
          </p:nvSpPr>
          <p:spPr bwMode="auto">
            <a:xfrm flipH="1" flipV="1">
              <a:off x="320" y="1416"/>
              <a:ext cx="296" cy="220"/>
            </a:xfrm>
            <a:custGeom>
              <a:avLst/>
              <a:gdLst>
                <a:gd name="G0" fmla="+- 0 0 0"/>
                <a:gd name="G1" fmla="+- 21249 0 0"/>
                <a:gd name="G2" fmla="+- 21600 0 0"/>
                <a:gd name="T0" fmla="*/ 3881 w 21600"/>
                <a:gd name="T1" fmla="*/ 0 h 21249"/>
                <a:gd name="T2" fmla="*/ 21600 w 21600"/>
                <a:gd name="T3" fmla="*/ 21249 h 21249"/>
                <a:gd name="T4" fmla="*/ 0 w 21600"/>
                <a:gd name="T5" fmla="*/ 21249 h 2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49" fill="none" extrusionOk="0">
                  <a:moveTo>
                    <a:pt x="3880" y="0"/>
                  </a:moveTo>
                  <a:cubicBezTo>
                    <a:pt x="14143" y="1874"/>
                    <a:pt x="21600" y="10816"/>
                    <a:pt x="21600" y="21249"/>
                  </a:cubicBezTo>
                </a:path>
                <a:path w="21600" h="21249" stroke="0" extrusionOk="0">
                  <a:moveTo>
                    <a:pt x="3880" y="0"/>
                  </a:moveTo>
                  <a:cubicBezTo>
                    <a:pt x="14143" y="1874"/>
                    <a:pt x="21600" y="10816"/>
                    <a:pt x="21600" y="21249"/>
                  </a:cubicBezTo>
                  <a:lnTo>
                    <a:pt x="0" y="21249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04" name="Arc 103"/>
            <p:cNvSpPr>
              <a:spLocks/>
            </p:cNvSpPr>
            <p:nvPr/>
          </p:nvSpPr>
          <p:spPr bwMode="auto">
            <a:xfrm rot="5400000" flipH="1">
              <a:off x="944" y="1680"/>
              <a:ext cx="280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544" y="1632"/>
              <a:ext cx="408" cy="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4" y="32"/>
                </a:cxn>
                <a:cxn ang="0">
                  <a:pos x="408" y="48"/>
                </a:cxn>
              </a:cxnLst>
              <a:rect l="0" t="0" r="r" b="b"/>
              <a:pathLst>
                <a:path w="408" h="48">
                  <a:moveTo>
                    <a:pt x="0" y="0"/>
                  </a:moveTo>
                  <a:cubicBezTo>
                    <a:pt x="78" y="12"/>
                    <a:pt x="156" y="24"/>
                    <a:pt x="224" y="32"/>
                  </a:cubicBezTo>
                  <a:cubicBezTo>
                    <a:pt x="292" y="40"/>
                    <a:pt x="350" y="44"/>
                    <a:pt x="408" y="48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06" name="Group 105"/>
          <p:cNvGrpSpPr>
            <a:grpSpLocks/>
          </p:cNvGrpSpPr>
          <p:nvPr/>
        </p:nvGrpSpPr>
        <p:grpSpPr bwMode="auto">
          <a:xfrm>
            <a:off x="508000" y="1795463"/>
            <a:ext cx="736600" cy="465137"/>
            <a:chOff x="320" y="1131"/>
            <a:chExt cx="464" cy="293"/>
          </a:xfrm>
        </p:grpSpPr>
        <p:sp>
          <p:nvSpPr>
            <p:cNvPr id="107" name="Arc 106"/>
            <p:cNvSpPr>
              <a:spLocks/>
            </p:cNvSpPr>
            <p:nvPr/>
          </p:nvSpPr>
          <p:spPr bwMode="auto">
            <a:xfrm flipH="1">
              <a:off x="320" y="1154"/>
              <a:ext cx="280" cy="270"/>
            </a:xfrm>
            <a:custGeom>
              <a:avLst/>
              <a:gdLst>
                <a:gd name="G0" fmla="+- 0 0 0"/>
                <a:gd name="G1" fmla="+- 20882 0 0"/>
                <a:gd name="G2" fmla="+- 21600 0 0"/>
                <a:gd name="T0" fmla="*/ 5523 w 21600"/>
                <a:gd name="T1" fmla="*/ 0 h 20882"/>
                <a:gd name="T2" fmla="*/ 21600 w 21600"/>
                <a:gd name="T3" fmla="*/ 20882 h 20882"/>
                <a:gd name="T4" fmla="*/ 0 w 21600"/>
                <a:gd name="T5" fmla="*/ 20882 h 20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0882" fill="none" extrusionOk="0">
                  <a:moveTo>
                    <a:pt x="5522" y="0"/>
                  </a:moveTo>
                  <a:cubicBezTo>
                    <a:pt x="14999" y="2506"/>
                    <a:pt x="21600" y="11079"/>
                    <a:pt x="21600" y="20882"/>
                  </a:cubicBezTo>
                </a:path>
                <a:path w="21600" h="20882" stroke="0" extrusionOk="0">
                  <a:moveTo>
                    <a:pt x="5522" y="0"/>
                  </a:moveTo>
                  <a:cubicBezTo>
                    <a:pt x="14999" y="2506"/>
                    <a:pt x="21600" y="11079"/>
                    <a:pt x="21600" y="20882"/>
                  </a:cubicBezTo>
                  <a:lnTo>
                    <a:pt x="0" y="20882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512" y="1131"/>
              <a:ext cx="272" cy="29"/>
            </a:xfrm>
            <a:custGeom>
              <a:avLst/>
              <a:gdLst/>
              <a:ahLst/>
              <a:cxnLst>
                <a:cxn ang="0">
                  <a:pos x="272" y="5"/>
                </a:cxn>
                <a:cxn ang="0">
                  <a:pos x="112" y="5"/>
                </a:cxn>
                <a:cxn ang="0">
                  <a:pos x="0" y="37"/>
                </a:cxn>
              </a:cxnLst>
              <a:rect l="0" t="0" r="r" b="b"/>
              <a:pathLst>
                <a:path w="272" h="37">
                  <a:moveTo>
                    <a:pt x="272" y="5"/>
                  </a:moveTo>
                  <a:cubicBezTo>
                    <a:pt x="245" y="5"/>
                    <a:pt x="157" y="0"/>
                    <a:pt x="112" y="5"/>
                  </a:cubicBezTo>
                  <a:cubicBezTo>
                    <a:pt x="67" y="10"/>
                    <a:pt x="23" y="30"/>
                    <a:pt x="0" y="37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09" name="Arc 108"/>
          <p:cNvSpPr>
            <a:spLocks/>
          </p:cNvSpPr>
          <p:nvPr/>
        </p:nvSpPr>
        <p:spPr bwMode="auto">
          <a:xfrm flipH="1">
            <a:off x="4776788" y="1906588"/>
            <a:ext cx="390525" cy="406400"/>
          </a:xfrm>
          <a:custGeom>
            <a:avLst/>
            <a:gdLst>
              <a:gd name="G0" fmla="+- 0 0 0"/>
              <a:gd name="G1" fmla="+- 19059 0 0"/>
              <a:gd name="G2" fmla="+- 21600 0 0"/>
              <a:gd name="T0" fmla="*/ 10164 w 21600"/>
              <a:gd name="T1" fmla="*/ 0 h 19059"/>
              <a:gd name="T2" fmla="*/ 21600 w 21600"/>
              <a:gd name="T3" fmla="*/ 19059 h 19059"/>
              <a:gd name="T4" fmla="*/ 0 w 21600"/>
              <a:gd name="T5" fmla="*/ 19059 h 19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9059" fill="none" extrusionOk="0">
                <a:moveTo>
                  <a:pt x="10164" y="-1"/>
                </a:moveTo>
                <a:cubicBezTo>
                  <a:pt x="17203" y="3753"/>
                  <a:pt x="21600" y="11081"/>
                  <a:pt x="21600" y="19059"/>
                </a:cubicBezTo>
              </a:path>
              <a:path w="21600" h="19059" stroke="0" extrusionOk="0">
                <a:moveTo>
                  <a:pt x="10164" y="-1"/>
                </a:moveTo>
                <a:cubicBezTo>
                  <a:pt x="17203" y="3753"/>
                  <a:pt x="21600" y="11081"/>
                  <a:pt x="21600" y="19059"/>
                </a:cubicBezTo>
                <a:lnTo>
                  <a:pt x="0" y="19059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10" name="Arc 109"/>
          <p:cNvSpPr>
            <a:spLocks/>
          </p:cNvSpPr>
          <p:nvPr/>
        </p:nvSpPr>
        <p:spPr bwMode="auto">
          <a:xfrm flipV="1">
            <a:off x="5441950" y="3106738"/>
            <a:ext cx="668338" cy="4746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11" name="Arc 110"/>
          <p:cNvSpPr>
            <a:spLocks/>
          </p:cNvSpPr>
          <p:nvPr/>
        </p:nvSpPr>
        <p:spPr bwMode="auto">
          <a:xfrm>
            <a:off x="5454650" y="2632075"/>
            <a:ext cx="655638" cy="4746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12" name="Arc 111"/>
          <p:cNvSpPr>
            <a:spLocks/>
          </p:cNvSpPr>
          <p:nvPr/>
        </p:nvSpPr>
        <p:spPr bwMode="auto">
          <a:xfrm flipH="1" flipV="1">
            <a:off x="4775200" y="2973388"/>
            <a:ext cx="671513" cy="611187"/>
          </a:xfrm>
          <a:custGeom>
            <a:avLst/>
            <a:gdLst>
              <a:gd name="G0" fmla="+- 1751 0 0"/>
              <a:gd name="G1" fmla="+- 21600 0 0"/>
              <a:gd name="G2" fmla="+- 21600 0 0"/>
              <a:gd name="T0" fmla="*/ 0 w 23351"/>
              <a:gd name="T1" fmla="*/ 71 h 21600"/>
              <a:gd name="T2" fmla="*/ 23351 w 23351"/>
              <a:gd name="T3" fmla="*/ 21600 h 21600"/>
              <a:gd name="T4" fmla="*/ 1751 w 2335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351" h="21600" fill="none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</a:path>
              <a:path w="23351" h="21600" stroke="0" extrusionOk="0">
                <a:moveTo>
                  <a:pt x="0" y="71"/>
                </a:moveTo>
                <a:cubicBezTo>
                  <a:pt x="582" y="23"/>
                  <a:pt x="1166" y="-1"/>
                  <a:pt x="1751" y="0"/>
                </a:cubicBezTo>
                <a:cubicBezTo>
                  <a:pt x="13680" y="0"/>
                  <a:pt x="23351" y="9670"/>
                  <a:pt x="23351" y="21600"/>
                </a:cubicBezTo>
                <a:lnTo>
                  <a:pt x="1751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113" name="Group 112"/>
          <p:cNvGrpSpPr>
            <a:grpSpLocks/>
          </p:cNvGrpSpPr>
          <p:nvPr/>
        </p:nvGrpSpPr>
        <p:grpSpPr bwMode="auto">
          <a:xfrm>
            <a:off x="5387975" y="2190750"/>
            <a:ext cx="658813" cy="447675"/>
            <a:chOff x="3394" y="1380"/>
            <a:chExt cx="415" cy="282"/>
          </a:xfrm>
        </p:grpSpPr>
        <p:sp>
          <p:nvSpPr>
            <p:cNvPr id="114" name="Arc 113"/>
            <p:cNvSpPr>
              <a:spLocks/>
            </p:cNvSpPr>
            <p:nvPr/>
          </p:nvSpPr>
          <p:spPr bwMode="auto">
            <a:xfrm flipV="1">
              <a:off x="3548" y="1380"/>
              <a:ext cx="261" cy="279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15" name="Line 114"/>
            <p:cNvSpPr>
              <a:spLocks noChangeShapeType="1"/>
            </p:cNvSpPr>
            <p:nvPr/>
          </p:nvSpPr>
          <p:spPr bwMode="auto">
            <a:xfrm flipH="1">
              <a:off x="3394" y="1662"/>
              <a:ext cx="158" cy="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16" name="Group 115"/>
          <p:cNvGrpSpPr>
            <a:grpSpLocks/>
          </p:cNvGrpSpPr>
          <p:nvPr/>
        </p:nvGrpSpPr>
        <p:grpSpPr bwMode="auto">
          <a:xfrm>
            <a:off x="4957763" y="1785938"/>
            <a:ext cx="1089025" cy="441325"/>
            <a:chOff x="3123" y="1125"/>
            <a:chExt cx="686" cy="278"/>
          </a:xfrm>
        </p:grpSpPr>
        <p:sp>
          <p:nvSpPr>
            <p:cNvPr id="117" name="Arc 116"/>
            <p:cNvSpPr>
              <a:spLocks/>
            </p:cNvSpPr>
            <p:nvPr/>
          </p:nvSpPr>
          <p:spPr bwMode="auto">
            <a:xfrm>
              <a:off x="3548" y="1153"/>
              <a:ext cx="261" cy="250"/>
            </a:xfrm>
            <a:custGeom>
              <a:avLst/>
              <a:gdLst>
                <a:gd name="G0" fmla="+- 0 0 0"/>
                <a:gd name="G1" fmla="+- 21051 0 0"/>
                <a:gd name="G2" fmla="+- 21600 0 0"/>
                <a:gd name="T0" fmla="*/ 4838 w 21600"/>
                <a:gd name="T1" fmla="*/ 0 h 21051"/>
                <a:gd name="T2" fmla="*/ 21600 w 21600"/>
                <a:gd name="T3" fmla="*/ 21051 h 21051"/>
                <a:gd name="T4" fmla="*/ 0 w 21600"/>
                <a:gd name="T5" fmla="*/ 21051 h 21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051" fill="none" extrusionOk="0">
                  <a:moveTo>
                    <a:pt x="4838" y="-1"/>
                  </a:moveTo>
                  <a:cubicBezTo>
                    <a:pt x="14647" y="2254"/>
                    <a:pt x="21600" y="10985"/>
                    <a:pt x="21600" y="21051"/>
                  </a:cubicBezTo>
                </a:path>
                <a:path w="21600" h="21051" stroke="0" extrusionOk="0">
                  <a:moveTo>
                    <a:pt x="4838" y="-1"/>
                  </a:moveTo>
                  <a:cubicBezTo>
                    <a:pt x="14647" y="2254"/>
                    <a:pt x="21600" y="10985"/>
                    <a:pt x="21600" y="21051"/>
                  </a:cubicBezTo>
                  <a:lnTo>
                    <a:pt x="0" y="21051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18" name="Freeform 117"/>
            <p:cNvSpPr>
              <a:spLocks/>
            </p:cNvSpPr>
            <p:nvPr/>
          </p:nvSpPr>
          <p:spPr bwMode="auto">
            <a:xfrm>
              <a:off x="3123" y="1125"/>
              <a:ext cx="513" cy="88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93" y="34"/>
                </a:cxn>
                <a:cxn ang="0">
                  <a:pos x="231" y="4"/>
                </a:cxn>
                <a:cxn ang="0">
                  <a:pos x="384" y="7"/>
                </a:cxn>
                <a:cxn ang="0">
                  <a:pos x="513" y="37"/>
                </a:cxn>
              </a:cxnLst>
              <a:rect l="0" t="0" r="r" b="b"/>
              <a:pathLst>
                <a:path w="513" h="88">
                  <a:moveTo>
                    <a:pt x="0" y="88"/>
                  </a:moveTo>
                  <a:cubicBezTo>
                    <a:pt x="15" y="79"/>
                    <a:pt x="55" y="48"/>
                    <a:pt x="93" y="34"/>
                  </a:cubicBezTo>
                  <a:cubicBezTo>
                    <a:pt x="131" y="20"/>
                    <a:pt x="183" y="8"/>
                    <a:pt x="231" y="4"/>
                  </a:cubicBezTo>
                  <a:cubicBezTo>
                    <a:pt x="279" y="0"/>
                    <a:pt x="337" y="1"/>
                    <a:pt x="384" y="7"/>
                  </a:cubicBezTo>
                  <a:cubicBezTo>
                    <a:pt x="431" y="13"/>
                    <a:pt x="486" y="31"/>
                    <a:pt x="513" y="37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19" name="Group 118"/>
          <p:cNvGrpSpPr>
            <a:grpSpLocks/>
          </p:cNvGrpSpPr>
          <p:nvPr/>
        </p:nvGrpSpPr>
        <p:grpSpPr bwMode="auto">
          <a:xfrm>
            <a:off x="2652713" y="2060575"/>
            <a:ext cx="447675" cy="1281113"/>
            <a:chOff x="1671" y="1298"/>
            <a:chExt cx="282" cy="807"/>
          </a:xfrm>
        </p:grpSpPr>
        <p:sp>
          <p:nvSpPr>
            <p:cNvPr id="120" name="Arc 119"/>
            <p:cNvSpPr>
              <a:spLocks/>
            </p:cNvSpPr>
            <p:nvPr/>
          </p:nvSpPr>
          <p:spPr bwMode="auto">
            <a:xfrm flipH="1">
              <a:off x="1671" y="1298"/>
              <a:ext cx="282" cy="407"/>
            </a:xfrm>
            <a:custGeom>
              <a:avLst/>
              <a:gdLst>
                <a:gd name="G0" fmla="+- 0 0 0"/>
                <a:gd name="G1" fmla="+- 15943 0 0"/>
                <a:gd name="G2" fmla="+- 21600 0 0"/>
                <a:gd name="T0" fmla="*/ 14573 w 21600"/>
                <a:gd name="T1" fmla="*/ 0 h 15943"/>
                <a:gd name="T2" fmla="*/ 21600 w 21600"/>
                <a:gd name="T3" fmla="*/ 15943 h 15943"/>
                <a:gd name="T4" fmla="*/ 0 w 21600"/>
                <a:gd name="T5" fmla="*/ 15943 h 15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5943" fill="none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</a:path>
                <a:path w="21600" h="15943" stroke="0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  <a:lnTo>
                    <a:pt x="0" y="15943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1" name="Arc 120"/>
            <p:cNvSpPr>
              <a:spLocks/>
            </p:cNvSpPr>
            <p:nvPr/>
          </p:nvSpPr>
          <p:spPr bwMode="auto">
            <a:xfrm flipH="1" flipV="1">
              <a:off x="1671" y="1698"/>
              <a:ext cx="282" cy="407"/>
            </a:xfrm>
            <a:custGeom>
              <a:avLst/>
              <a:gdLst>
                <a:gd name="G0" fmla="+- 0 0 0"/>
                <a:gd name="G1" fmla="+- 15943 0 0"/>
                <a:gd name="G2" fmla="+- 21600 0 0"/>
                <a:gd name="T0" fmla="*/ 14573 w 21600"/>
                <a:gd name="T1" fmla="*/ 0 h 15943"/>
                <a:gd name="T2" fmla="*/ 21600 w 21600"/>
                <a:gd name="T3" fmla="*/ 15943 h 15943"/>
                <a:gd name="T4" fmla="*/ 0 w 21600"/>
                <a:gd name="T5" fmla="*/ 15943 h 15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5943" fill="none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</a:path>
                <a:path w="21600" h="15943" stroke="0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  <a:lnTo>
                    <a:pt x="0" y="15943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122" name="Group 121"/>
          <p:cNvGrpSpPr>
            <a:grpSpLocks/>
          </p:cNvGrpSpPr>
          <p:nvPr/>
        </p:nvGrpSpPr>
        <p:grpSpPr bwMode="auto">
          <a:xfrm>
            <a:off x="2792413" y="1785938"/>
            <a:ext cx="1069975" cy="571500"/>
            <a:chOff x="1759" y="1125"/>
            <a:chExt cx="674" cy="360"/>
          </a:xfrm>
        </p:grpSpPr>
        <p:sp>
          <p:nvSpPr>
            <p:cNvPr id="123" name="Arc 122"/>
            <p:cNvSpPr>
              <a:spLocks/>
            </p:cNvSpPr>
            <p:nvPr/>
          </p:nvSpPr>
          <p:spPr bwMode="auto">
            <a:xfrm flipH="1">
              <a:off x="1759" y="1125"/>
              <a:ext cx="339" cy="360"/>
            </a:xfrm>
            <a:custGeom>
              <a:avLst/>
              <a:gdLst>
                <a:gd name="G0" fmla="+- 1556 0 0"/>
                <a:gd name="G1" fmla="+- 21600 0 0"/>
                <a:gd name="G2" fmla="+- 21600 0 0"/>
                <a:gd name="T0" fmla="*/ 0 w 20351"/>
                <a:gd name="T1" fmla="*/ 56 h 21600"/>
                <a:gd name="T2" fmla="*/ 20351 w 20351"/>
                <a:gd name="T3" fmla="*/ 10955 h 21600"/>
                <a:gd name="T4" fmla="*/ 1556 w 2035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51" h="21600" fill="none" extrusionOk="0">
                  <a:moveTo>
                    <a:pt x="0" y="56"/>
                  </a:moveTo>
                  <a:cubicBezTo>
                    <a:pt x="517" y="18"/>
                    <a:pt x="1036" y="-1"/>
                    <a:pt x="1556" y="0"/>
                  </a:cubicBezTo>
                  <a:cubicBezTo>
                    <a:pt x="9336" y="0"/>
                    <a:pt x="16516" y="4184"/>
                    <a:pt x="20350" y="10955"/>
                  </a:cubicBezTo>
                </a:path>
                <a:path w="20351" h="21600" stroke="0" extrusionOk="0">
                  <a:moveTo>
                    <a:pt x="0" y="56"/>
                  </a:moveTo>
                  <a:cubicBezTo>
                    <a:pt x="517" y="18"/>
                    <a:pt x="1036" y="-1"/>
                    <a:pt x="1556" y="0"/>
                  </a:cubicBezTo>
                  <a:cubicBezTo>
                    <a:pt x="9336" y="0"/>
                    <a:pt x="16516" y="4184"/>
                    <a:pt x="20350" y="10955"/>
                  </a:cubicBezTo>
                  <a:lnTo>
                    <a:pt x="1556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4" name="Arc 123"/>
            <p:cNvSpPr>
              <a:spLocks/>
            </p:cNvSpPr>
            <p:nvPr/>
          </p:nvSpPr>
          <p:spPr bwMode="auto">
            <a:xfrm>
              <a:off x="2094" y="1125"/>
              <a:ext cx="339" cy="360"/>
            </a:xfrm>
            <a:custGeom>
              <a:avLst/>
              <a:gdLst>
                <a:gd name="G0" fmla="+- 1556 0 0"/>
                <a:gd name="G1" fmla="+- 21600 0 0"/>
                <a:gd name="G2" fmla="+- 21600 0 0"/>
                <a:gd name="T0" fmla="*/ 0 w 20351"/>
                <a:gd name="T1" fmla="*/ 56 h 21600"/>
                <a:gd name="T2" fmla="*/ 20351 w 20351"/>
                <a:gd name="T3" fmla="*/ 10955 h 21600"/>
                <a:gd name="T4" fmla="*/ 1556 w 2035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51" h="21600" fill="none" extrusionOk="0">
                  <a:moveTo>
                    <a:pt x="0" y="56"/>
                  </a:moveTo>
                  <a:cubicBezTo>
                    <a:pt x="517" y="18"/>
                    <a:pt x="1036" y="-1"/>
                    <a:pt x="1556" y="0"/>
                  </a:cubicBezTo>
                  <a:cubicBezTo>
                    <a:pt x="9336" y="0"/>
                    <a:pt x="16516" y="4184"/>
                    <a:pt x="20350" y="10955"/>
                  </a:cubicBezTo>
                </a:path>
                <a:path w="20351" h="21600" stroke="0" extrusionOk="0">
                  <a:moveTo>
                    <a:pt x="0" y="56"/>
                  </a:moveTo>
                  <a:cubicBezTo>
                    <a:pt x="517" y="18"/>
                    <a:pt x="1036" y="-1"/>
                    <a:pt x="1556" y="0"/>
                  </a:cubicBezTo>
                  <a:cubicBezTo>
                    <a:pt x="9336" y="0"/>
                    <a:pt x="16516" y="4184"/>
                    <a:pt x="20350" y="10955"/>
                  </a:cubicBezTo>
                  <a:lnTo>
                    <a:pt x="1556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125" name="Group 124"/>
          <p:cNvGrpSpPr>
            <a:grpSpLocks/>
          </p:cNvGrpSpPr>
          <p:nvPr/>
        </p:nvGrpSpPr>
        <p:grpSpPr bwMode="auto">
          <a:xfrm>
            <a:off x="3554413" y="2060575"/>
            <a:ext cx="447675" cy="1281113"/>
            <a:chOff x="2239" y="1298"/>
            <a:chExt cx="282" cy="807"/>
          </a:xfrm>
        </p:grpSpPr>
        <p:sp>
          <p:nvSpPr>
            <p:cNvPr id="126" name="Arc 125"/>
            <p:cNvSpPr>
              <a:spLocks/>
            </p:cNvSpPr>
            <p:nvPr/>
          </p:nvSpPr>
          <p:spPr bwMode="auto">
            <a:xfrm>
              <a:off x="2239" y="1298"/>
              <a:ext cx="282" cy="407"/>
            </a:xfrm>
            <a:custGeom>
              <a:avLst/>
              <a:gdLst>
                <a:gd name="G0" fmla="+- 0 0 0"/>
                <a:gd name="G1" fmla="+- 15943 0 0"/>
                <a:gd name="G2" fmla="+- 21600 0 0"/>
                <a:gd name="T0" fmla="*/ 14573 w 21600"/>
                <a:gd name="T1" fmla="*/ 0 h 15943"/>
                <a:gd name="T2" fmla="*/ 21600 w 21600"/>
                <a:gd name="T3" fmla="*/ 15943 h 15943"/>
                <a:gd name="T4" fmla="*/ 0 w 21600"/>
                <a:gd name="T5" fmla="*/ 15943 h 15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5943" fill="none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</a:path>
                <a:path w="21600" h="15943" stroke="0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  <a:lnTo>
                    <a:pt x="0" y="15943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27" name="Arc 126"/>
            <p:cNvSpPr>
              <a:spLocks/>
            </p:cNvSpPr>
            <p:nvPr/>
          </p:nvSpPr>
          <p:spPr bwMode="auto">
            <a:xfrm flipV="1">
              <a:off x="2239" y="1698"/>
              <a:ext cx="282" cy="407"/>
            </a:xfrm>
            <a:custGeom>
              <a:avLst/>
              <a:gdLst>
                <a:gd name="G0" fmla="+- 0 0 0"/>
                <a:gd name="G1" fmla="+- 15943 0 0"/>
                <a:gd name="G2" fmla="+- 21600 0 0"/>
                <a:gd name="T0" fmla="*/ 14573 w 21600"/>
                <a:gd name="T1" fmla="*/ 0 h 15943"/>
                <a:gd name="T2" fmla="*/ 21600 w 21600"/>
                <a:gd name="T3" fmla="*/ 15943 h 15943"/>
                <a:gd name="T4" fmla="*/ 0 w 21600"/>
                <a:gd name="T5" fmla="*/ 15943 h 15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5943" fill="none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</a:path>
                <a:path w="21600" h="15943" stroke="0" extrusionOk="0">
                  <a:moveTo>
                    <a:pt x="14573" y="-1"/>
                  </a:moveTo>
                  <a:cubicBezTo>
                    <a:pt x="19049" y="4091"/>
                    <a:pt x="21600" y="9877"/>
                    <a:pt x="21600" y="15943"/>
                  </a:cubicBezTo>
                  <a:lnTo>
                    <a:pt x="0" y="15943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128" name="Group 127"/>
          <p:cNvGrpSpPr>
            <a:grpSpLocks/>
          </p:cNvGrpSpPr>
          <p:nvPr/>
        </p:nvGrpSpPr>
        <p:grpSpPr bwMode="auto">
          <a:xfrm>
            <a:off x="2794000" y="3044825"/>
            <a:ext cx="1066800" cy="571500"/>
            <a:chOff x="1760" y="1918"/>
            <a:chExt cx="672" cy="360"/>
          </a:xfrm>
        </p:grpSpPr>
        <p:sp>
          <p:nvSpPr>
            <p:cNvPr id="129" name="Arc 128"/>
            <p:cNvSpPr>
              <a:spLocks/>
            </p:cNvSpPr>
            <p:nvPr/>
          </p:nvSpPr>
          <p:spPr bwMode="auto">
            <a:xfrm flipH="1" flipV="1">
              <a:off x="1760" y="1918"/>
              <a:ext cx="337" cy="360"/>
            </a:xfrm>
            <a:custGeom>
              <a:avLst/>
              <a:gdLst>
                <a:gd name="G0" fmla="+- 1443 0 0"/>
                <a:gd name="G1" fmla="+- 21600 0 0"/>
                <a:gd name="G2" fmla="+- 21600 0 0"/>
                <a:gd name="T0" fmla="*/ 0 w 20238"/>
                <a:gd name="T1" fmla="*/ 48 h 21600"/>
                <a:gd name="T2" fmla="*/ 20238 w 20238"/>
                <a:gd name="T3" fmla="*/ 10955 h 21600"/>
                <a:gd name="T4" fmla="*/ 1443 w 2023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238" h="21600" fill="none" extrusionOk="0">
                  <a:moveTo>
                    <a:pt x="0" y="48"/>
                  </a:moveTo>
                  <a:cubicBezTo>
                    <a:pt x="480" y="16"/>
                    <a:pt x="961" y="-1"/>
                    <a:pt x="1443" y="0"/>
                  </a:cubicBezTo>
                  <a:cubicBezTo>
                    <a:pt x="9223" y="0"/>
                    <a:pt x="16403" y="4184"/>
                    <a:pt x="20237" y="10955"/>
                  </a:cubicBezTo>
                </a:path>
                <a:path w="20238" h="21600" stroke="0" extrusionOk="0">
                  <a:moveTo>
                    <a:pt x="0" y="48"/>
                  </a:moveTo>
                  <a:cubicBezTo>
                    <a:pt x="480" y="16"/>
                    <a:pt x="961" y="-1"/>
                    <a:pt x="1443" y="0"/>
                  </a:cubicBezTo>
                  <a:cubicBezTo>
                    <a:pt x="9223" y="0"/>
                    <a:pt x="16403" y="4184"/>
                    <a:pt x="20237" y="10955"/>
                  </a:cubicBezTo>
                  <a:lnTo>
                    <a:pt x="1443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30" name="Arc 129"/>
            <p:cNvSpPr>
              <a:spLocks/>
            </p:cNvSpPr>
            <p:nvPr/>
          </p:nvSpPr>
          <p:spPr bwMode="auto">
            <a:xfrm flipV="1">
              <a:off x="2095" y="1918"/>
              <a:ext cx="337" cy="360"/>
            </a:xfrm>
            <a:custGeom>
              <a:avLst/>
              <a:gdLst>
                <a:gd name="G0" fmla="+- 1443 0 0"/>
                <a:gd name="G1" fmla="+- 21600 0 0"/>
                <a:gd name="G2" fmla="+- 21600 0 0"/>
                <a:gd name="T0" fmla="*/ 0 w 20238"/>
                <a:gd name="T1" fmla="*/ 48 h 21600"/>
                <a:gd name="T2" fmla="*/ 20238 w 20238"/>
                <a:gd name="T3" fmla="*/ 10955 h 21600"/>
                <a:gd name="T4" fmla="*/ 1443 w 2023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238" h="21600" fill="none" extrusionOk="0">
                  <a:moveTo>
                    <a:pt x="0" y="48"/>
                  </a:moveTo>
                  <a:cubicBezTo>
                    <a:pt x="480" y="16"/>
                    <a:pt x="961" y="-1"/>
                    <a:pt x="1443" y="0"/>
                  </a:cubicBezTo>
                  <a:cubicBezTo>
                    <a:pt x="9223" y="0"/>
                    <a:pt x="16403" y="4184"/>
                    <a:pt x="20237" y="10955"/>
                  </a:cubicBezTo>
                </a:path>
                <a:path w="20238" h="21600" stroke="0" extrusionOk="0">
                  <a:moveTo>
                    <a:pt x="0" y="48"/>
                  </a:moveTo>
                  <a:cubicBezTo>
                    <a:pt x="480" y="16"/>
                    <a:pt x="961" y="-1"/>
                    <a:pt x="1443" y="0"/>
                  </a:cubicBezTo>
                  <a:cubicBezTo>
                    <a:pt x="9223" y="0"/>
                    <a:pt x="16403" y="4184"/>
                    <a:pt x="20237" y="10955"/>
                  </a:cubicBezTo>
                  <a:lnTo>
                    <a:pt x="1443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131" name="Text Box 131"/>
          <p:cNvSpPr txBox="1">
            <a:spLocks noChangeArrowheads="1"/>
          </p:cNvSpPr>
          <p:nvPr/>
        </p:nvSpPr>
        <p:spPr bwMode="auto">
          <a:xfrm>
            <a:off x="1366838" y="195263"/>
            <a:ext cx="52425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Angka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500"/>
                            </p:stCondLst>
                            <p:childTnLst>
                              <p:par>
                                <p:cTn id="1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5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500"/>
                            </p:stCondLst>
                            <p:childTnLst>
                              <p:par>
                                <p:cTn id="1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500"/>
                            </p:stCondLst>
                            <p:childTnLst>
                              <p:par>
                                <p:cTn id="1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7000"/>
                            </p:stCondLst>
                            <p:childTnLst>
                              <p:par>
                                <p:cTn id="1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9000"/>
                            </p:stCondLst>
                            <p:childTnLst>
                              <p:par>
                                <p:cTn id="1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9500"/>
                            </p:stCondLst>
                            <p:childTnLst>
                              <p:par>
                                <p:cTn id="1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000"/>
                            </p:stCondLst>
                            <p:childTnLst>
                              <p:par>
                                <p:cTn id="1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000"/>
                            </p:stCondLst>
                            <p:childTnLst>
                              <p:par>
                                <p:cTn id="1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000"/>
                            </p:stCondLst>
                            <p:childTnLst>
                              <p:par>
                                <p:cTn id="1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500"/>
                            </p:stCondLst>
                            <p:childTnLst>
                              <p:par>
                                <p:cTn id="1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21" grpId="0" animBg="1"/>
      <p:bldP spid="22" grpId="0" animBg="1"/>
      <p:bldP spid="42" grpId="0" animBg="1"/>
      <p:bldP spid="43" grpId="0" animBg="1"/>
      <p:bldP spid="44" grpId="0" animBg="1"/>
      <p:bldP spid="45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9" grpId="0" animBg="1"/>
      <p:bldP spid="80" grpId="0" animBg="1"/>
      <p:bldP spid="81" grpId="0" animBg="1"/>
      <p:bldP spid="90" grpId="0" animBg="1"/>
      <p:bldP spid="99" grpId="0" animBg="1"/>
      <p:bldP spid="100" grpId="0" animBg="1"/>
      <p:bldP spid="101" grpId="0" animBg="1"/>
      <p:bldP spid="109" grpId="0" animBg="1"/>
      <p:bldP spid="110" grpId="0" animBg="1"/>
      <p:bldP spid="111" grpId="0" animBg="1"/>
      <p:bldP spid="1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42925" y="1157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l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44513" y="1657350"/>
            <a:ext cx="1825625" cy="1836738"/>
            <a:chOff x="294" y="1068"/>
            <a:chExt cx="2305" cy="231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2797175" y="1144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i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792413" y="16573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Line 20"/>
          <p:cNvSpPr>
            <a:spLocks noChangeShapeType="1"/>
          </p:cNvSpPr>
          <p:nvPr/>
        </p:nvSpPr>
        <p:spPr bwMode="auto">
          <a:xfrm>
            <a:off x="1447800" y="1651000"/>
            <a:ext cx="0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Line 21"/>
          <p:cNvSpPr>
            <a:spLocks noChangeShapeType="1"/>
          </p:cNvSpPr>
          <p:nvPr/>
        </p:nvSpPr>
        <p:spPr bwMode="auto">
          <a:xfrm>
            <a:off x="3695700" y="2260600"/>
            <a:ext cx="0" cy="12192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22"/>
          <p:cNvSpPr>
            <a:spLocks noChangeShapeType="1"/>
          </p:cNvSpPr>
          <p:nvPr/>
        </p:nvSpPr>
        <p:spPr bwMode="auto">
          <a:xfrm>
            <a:off x="3695700" y="1651000"/>
            <a:ext cx="0" cy="1905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1366838" y="195263"/>
            <a:ext cx="59815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Kecil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21" grpId="0" animBg="1"/>
      <p:bldP spid="22" grpId="0" animBg="1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2125" y="10810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v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06675" y="1068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w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7525" y="16065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627313" y="16065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746625" y="1068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x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786313" y="1606550"/>
            <a:ext cx="1825625" cy="1836738"/>
            <a:chOff x="294" y="1068"/>
            <a:chExt cx="2305" cy="2310"/>
          </a:xfrm>
        </p:grpSpPr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6892925" y="10683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k</a:t>
            </a: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498475" y="3925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z</a:t>
            </a:r>
          </a:p>
        </p:txBody>
      </p: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6918325" y="1593850"/>
            <a:ext cx="1828800" cy="1836738"/>
            <a:chOff x="294" y="1068"/>
            <a:chExt cx="2305" cy="2310"/>
          </a:xfrm>
        </p:grpSpPr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519113" y="4464050"/>
            <a:ext cx="1825625" cy="1836738"/>
            <a:chOff x="294" y="1068"/>
            <a:chExt cx="2305" cy="2310"/>
          </a:xfrm>
        </p:grpSpPr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2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" name="Line 47"/>
          <p:cNvSpPr>
            <a:spLocks noChangeShapeType="1"/>
          </p:cNvSpPr>
          <p:nvPr/>
        </p:nvSpPr>
        <p:spPr bwMode="auto">
          <a:xfrm>
            <a:off x="525463" y="2208213"/>
            <a:ext cx="552450" cy="12319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Line 48"/>
          <p:cNvSpPr>
            <a:spLocks noChangeShapeType="1"/>
          </p:cNvSpPr>
          <p:nvPr/>
        </p:nvSpPr>
        <p:spPr bwMode="auto">
          <a:xfrm flipH="1">
            <a:off x="1060450" y="2208213"/>
            <a:ext cx="554038" cy="12319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Line 49"/>
          <p:cNvSpPr>
            <a:spLocks noChangeShapeType="1"/>
          </p:cNvSpPr>
          <p:nvPr/>
        </p:nvSpPr>
        <p:spPr bwMode="auto">
          <a:xfrm flipH="1">
            <a:off x="4778375" y="2208213"/>
            <a:ext cx="944563" cy="12319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Line 50"/>
          <p:cNvSpPr>
            <a:spLocks noChangeShapeType="1"/>
          </p:cNvSpPr>
          <p:nvPr/>
        </p:nvSpPr>
        <p:spPr bwMode="auto">
          <a:xfrm>
            <a:off x="4854575" y="2208213"/>
            <a:ext cx="944563" cy="12319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Line 51"/>
          <p:cNvSpPr>
            <a:spLocks noChangeShapeType="1"/>
          </p:cNvSpPr>
          <p:nvPr/>
        </p:nvSpPr>
        <p:spPr bwMode="auto">
          <a:xfrm>
            <a:off x="2641600" y="2206625"/>
            <a:ext cx="387350" cy="12255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3" name="Line 52"/>
          <p:cNvSpPr>
            <a:spLocks noChangeShapeType="1"/>
          </p:cNvSpPr>
          <p:nvPr/>
        </p:nvSpPr>
        <p:spPr bwMode="auto">
          <a:xfrm>
            <a:off x="3394075" y="2206625"/>
            <a:ext cx="387350" cy="12255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Line 53"/>
          <p:cNvSpPr>
            <a:spLocks noChangeShapeType="1"/>
          </p:cNvSpPr>
          <p:nvPr/>
        </p:nvSpPr>
        <p:spPr bwMode="auto">
          <a:xfrm flipH="1">
            <a:off x="3017838" y="2206625"/>
            <a:ext cx="387350" cy="12255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Line 54"/>
          <p:cNvSpPr>
            <a:spLocks noChangeShapeType="1"/>
          </p:cNvSpPr>
          <p:nvPr/>
        </p:nvSpPr>
        <p:spPr bwMode="auto">
          <a:xfrm flipH="1">
            <a:off x="3776663" y="2212975"/>
            <a:ext cx="387350" cy="12255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6" name="Line 55"/>
          <p:cNvSpPr>
            <a:spLocks noChangeShapeType="1"/>
          </p:cNvSpPr>
          <p:nvPr/>
        </p:nvSpPr>
        <p:spPr bwMode="auto">
          <a:xfrm>
            <a:off x="6915150" y="1597025"/>
            <a:ext cx="0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7" name="Line 56"/>
          <p:cNvSpPr>
            <a:spLocks noChangeShapeType="1"/>
          </p:cNvSpPr>
          <p:nvPr/>
        </p:nvSpPr>
        <p:spPr bwMode="auto">
          <a:xfrm flipH="1">
            <a:off x="6924675" y="2187575"/>
            <a:ext cx="904875" cy="7715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8" name="Line 57"/>
          <p:cNvSpPr>
            <a:spLocks noChangeShapeType="1"/>
          </p:cNvSpPr>
          <p:nvPr/>
        </p:nvSpPr>
        <p:spPr bwMode="auto">
          <a:xfrm>
            <a:off x="7267575" y="2663825"/>
            <a:ext cx="571500" cy="7524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9" name="Line 58"/>
          <p:cNvSpPr>
            <a:spLocks noChangeShapeType="1"/>
          </p:cNvSpPr>
          <p:nvPr/>
        </p:nvSpPr>
        <p:spPr bwMode="auto">
          <a:xfrm>
            <a:off x="606425" y="5064125"/>
            <a:ext cx="922338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0" name="Line 59"/>
          <p:cNvSpPr>
            <a:spLocks noChangeShapeType="1"/>
          </p:cNvSpPr>
          <p:nvPr/>
        </p:nvSpPr>
        <p:spPr bwMode="auto">
          <a:xfrm flipH="1">
            <a:off x="533400" y="5057775"/>
            <a:ext cx="981075" cy="12255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1" name="Line 60"/>
          <p:cNvSpPr>
            <a:spLocks noChangeShapeType="1"/>
          </p:cNvSpPr>
          <p:nvPr/>
        </p:nvSpPr>
        <p:spPr bwMode="auto">
          <a:xfrm>
            <a:off x="520700" y="6276975"/>
            <a:ext cx="105092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2" name="Text Box 62"/>
          <p:cNvSpPr txBox="1">
            <a:spLocks noChangeArrowheads="1"/>
          </p:cNvSpPr>
          <p:nvPr/>
        </p:nvSpPr>
        <p:spPr bwMode="auto">
          <a:xfrm>
            <a:off x="1366838" y="195263"/>
            <a:ext cx="59815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Kecil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1" grpId="0" animBg="1"/>
      <p:bldP spid="30" grpId="0" animBg="1"/>
      <p:bldP spid="31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2125" y="1157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j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06675" y="1144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y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7525" y="16573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627313" y="16573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746625" y="1144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f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786313" y="1657350"/>
            <a:ext cx="1825625" cy="1836738"/>
            <a:chOff x="294" y="1068"/>
            <a:chExt cx="2305" cy="2310"/>
          </a:xfrm>
        </p:grpSpPr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479425" y="4179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r</a:t>
            </a: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6823075" y="1144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t</a:t>
            </a:r>
          </a:p>
        </p:txBody>
      </p: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492125" y="4705350"/>
            <a:ext cx="1828800" cy="1836738"/>
            <a:chOff x="294" y="1068"/>
            <a:chExt cx="2305" cy="2310"/>
          </a:xfrm>
        </p:grpSpPr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843713" y="1657350"/>
            <a:ext cx="1825625" cy="1836738"/>
            <a:chOff x="294" y="1068"/>
            <a:chExt cx="2305" cy="2310"/>
          </a:xfrm>
        </p:grpSpPr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2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" name="Line 47"/>
          <p:cNvSpPr>
            <a:spLocks noChangeShapeType="1"/>
          </p:cNvSpPr>
          <p:nvPr/>
        </p:nvSpPr>
        <p:spPr bwMode="auto">
          <a:xfrm>
            <a:off x="1422400" y="2273300"/>
            <a:ext cx="0" cy="1604963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Line 48"/>
          <p:cNvSpPr>
            <a:spLocks noChangeShapeType="1"/>
          </p:cNvSpPr>
          <p:nvPr/>
        </p:nvSpPr>
        <p:spPr bwMode="auto">
          <a:xfrm>
            <a:off x="1422400" y="1663700"/>
            <a:ext cx="0" cy="1905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Freeform 49"/>
          <p:cNvSpPr>
            <a:spLocks/>
          </p:cNvSpPr>
          <p:nvPr/>
        </p:nvSpPr>
        <p:spPr bwMode="auto">
          <a:xfrm>
            <a:off x="1100138" y="3867150"/>
            <a:ext cx="322262" cy="146050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196" y="41"/>
              </a:cxn>
              <a:cxn ang="0">
                <a:pos x="162" y="78"/>
              </a:cxn>
              <a:cxn ang="0">
                <a:pos x="93" y="90"/>
              </a:cxn>
              <a:cxn ang="0">
                <a:pos x="0" y="90"/>
              </a:cxn>
            </a:cxnLst>
            <a:rect l="0" t="0" r="r" b="b"/>
            <a:pathLst>
              <a:path w="203" h="92">
                <a:moveTo>
                  <a:pt x="202" y="0"/>
                </a:moveTo>
                <a:cubicBezTo>
                  <a:pt x="201" y="7"/>
                  <a:pt x="203" y="28"/>
                  <a:pt x="196" y="41"/>
                </a:cubicBezTo>
                <a:cubicBezTo>
                  <a:pt x="189" y="54"/>
                  <a:pt x="179" y="70"/>
                  <a:pt x="162" y="78"/>
                </a:cubicBezTo>
                <a:cubicBezTo>
                  <a:pt x="145" y="86"/>
                  <a:pt x="120" y="88"/>
                  <a:pt x="93" y="90"/>
                </a:cubicBezTo>
                <a:cubicBezTo>
                  <a:pt x="66" y="92"/>
                  <a:pt x="19" y="90"/>
                  <a:pt x="0" y="90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Line 50"/>
          <p:cNvSpPr>
            <a:spLocks noChangeShapeType="1"/>
          </p:cNvSpPr>
          <p:nvPr/>
        </p:nvSpPr>
        <p:spPr bwMode="auto">
          <a:xfrm flipH="1">
            <a:off x="3011488" y="2244725"/>
            <a:ext cx="749300" cy="1652588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Freeform 51"/>
          <p:cNvSpPr>
            <a:spLocks/>
          </p:cNvSpPr>
          <p:nvPr/>
        </p:nvSpPr>
        <p:spPr bwMode="auto">
          <a:xfrm>
            <a:off x="2686050" y="3875088"/>
            <a:ext cx="333375" cy="147637"/>
          </a:xfrm>
          <a:custGeom>
            <a:avLst/>
            <a:gdLst/>
            <a:ahLst/>
            <a:cxnLst>
              <a:cxn ang="0">
                <a:pos x="210" y="0"/>
              </a:cxn>
              <a:cxn ang="0">
                <a:pos x="162" y="78"/>
              </a:cxn>
              <a:cxn ang="0">
                <a:pos x="86" y="91"/>
              </a:cxn>
              <a:cxn ang="0">
                <a:pos x="0" y="91"/>
              </a:cxn>
            </a:cxnLst>
            <a:rect l="0" t="0" r="r" b="b"/>
            <a:pathLst>
              <a:path w="210" h="93">
                <a:moveTo>
                  <a:pt x="210" y="0"/>
                </a:moveTo>
                <a:cubicBezTo>
                  <a:pt x="202" y="13"/>
                  <a:pt x="183" y="63"/>
                  <a:pt x="162" y="78"/>
                </a:cubicBezTo>
                <a:cubicBezTo>
                  <a:pt x="141" y="93"/>
                  <a:pt x="113" y="89"/>
                  <a:pt x="86" y="91"/>
                </a:cubicBezTo>
                <a:cubicBezTo>
                  <a:pt x="59" y="93"/>
                  <a:pt x="18" y="91"/>
                  <a:pt x="0" y="91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3" name="Line 52"/>
          <p:cNvSpPr>
            <a:spLocks noChangeShapeType="1"/>
          </p:cNvSpPr>
          <p:nvPr/>
        </p:nvSpPr>
        <p:spPr bwMode="auto">
          <a:xfrm>
            <a:off x="2628900" y="2243138"/>
            <a:ext cx="576263" cy="12287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Line 53"/>
          <p:cNvSpPr>
            <a:spLocks noChangeShapeType="1"/>
          </p:cNvSpPr>
          <p:nvPr/>
        </p:nvSpPr>
        <p:spPr bwMode="auto">
          <a:xfrm flipH="1" flipV="1">
            <a:off x="5692775" y="1803400"/>
            <a:ext cx="0" cy="16827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Freeform 54"/>
          <p:cNvSpPr>
            <a:spLocks/>
          </p:cNvSpPr>
          <p:nvPr/>
        </p:nvSpPr>
        <p:spPr bwMode="auto">
          <a:xfrm flipH="1" flipV="1">
            <a:off x="5691188" y="1685925"/>
            <a:ext cx="322262" cy="146050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196" y="41"/>
              </a:cxn>
              <a:cxn ang="0">
                <a:pos x="162" y="78"/>
              </a:cxn>
              <a:cxn ang="0">
                <a:pos x="93" y="90"/>
              </a:cxn>
              <a:cxn ang="0">
                <a:pos x="0" y="90"/>
              </a:cxn>
            </a:cxnLst>
            <a:rect l="0" t="0" r="r" b="b"/>
            <a:pathLst>
              <a:path w="203" h="92">
                <a:moveTo>
                  <a:pt x="202" y="0"/>
                </a:moveTo>
                <a:cubicBezTo>
                  <a:pt x="201" y="7"/>
                  <a:pt x="203" y="28"/>
                  <a:pt x="196" y="41"/>
                </a:cubicBezTo>
                <a:cubicBezTo>
                  <a:pt x="189" y="54"/>
                  <a:pt x="179" y="70"/>
                  <a:pt x="162" y="78"/>
                </a:cubicBezTo>
                <a:cubicBezTo>
                  <a:pt x="145" y="86"/>
                  <a:pt x="120" y="88"/>
                  <a:pt x="93" y="90"/>
                </a:cubicBezTo>
                <a:cubicBezTo>
                  <a:pt x="66" y="92"/>
                  <a:pt x="19" y="90"/>
                  <a:pt x="0" y="90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6" name="Line 55"/>
          <p:cNvSpPr>
            <a:spLocks noChangeShapeType="1"/>
          </p:cNvSpPr>
          <p:nvPr/>
        </p:nvSpPr>
        <p:spPr bwMode="auto">
          <a:xfrm>
            <a:off x="5410200" y="2257425"/>
            <a:ext cx="58102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7" name="Line 56"/>
          <p:cNvSpPr>
            <a:spLocks noChangeShapeType="1"/>
          </p:cNvSpPr>
          <p:nvPr/>
        </p:nvSpPr>
        <p:spPr bwMode="auto">
          <a:xfrm flipH="1">
            <a:off x="7750175" y="1666875"/>
            <a:ext cx="0" cy="16827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8" name="Freeform 57"/>
          <p:cNvSpPr>
            <a:spLocks/>
          </p:cNvSpPr>
          <p:nvPr/>
        </p:nvSpPr>
        <p:spPr bwMode="auto">
          <a:xfrm flipH="1">
            <a:off x="7748588" y="3321050"/>
            <a:ext cx="322262" cy="146050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196" y="41"/>
              </a:cxn>
              <a:cxn ang="0">
                <a:pos x="162" y="78"/>
              </a:cxn>
              <a:cxn ang="0">
                <a:pos x="93" y="90"/>
              </a:cxn>
              <a:cxn ang="0">
                <a:pos x="0" y="90"/>
              </a:cxn>
            </a:cxnLst>
            <a:rect l="0" t="0" r="r" b="b"/>
            <a:pathLst>
              <a:path w="203" h="92">
                <a:moveTo>
                  <a:pt x="202" y="0"/>
                </a:moveTo>
                <a:cubicBezTo>
                  <a:pt x="201" y="7"/>
                  <a:pt x="203" y="28"/>
                  <a:pt x="196" y="41"/>
                </a:cubicBezTo>
                <a:cubicBezTo>
                  <a:pt x="189" y="54"/>
                  <a:pt x="179" y="70"/>
                  <a:pt x="162" y="78"/>
                </a:cubicBezTo>
                <a:cubicBezTo>
                  <a:pt x="145" y="86"/>
                  <a:pt x="120" y="88"/>
                  <a:pt x="93" y="90"/>
                </a:cubicBezTo>
                <a:cubicBezTo>
                  <a:pt x="66" y="92"/>
                  <a:pt x="19" y="90"/>
                  <a:pt x="0" y="90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9" name="Line 58"/>
          <p:cNvSpPr>
            <a:spLocks noChangeShapeType="1"/>
          </p:cNvSpPr>
          <p:nvPr/>
        </p:nvSpPr>
        <p:spPr bwMode="auto">
          <a:xfrm>
            <a:off x="7467600" y="2257425"/>
            <a:ext cx="581025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0" name="Line 59"/>
          <p:cNvSpPr>
            <a:spLocks noChangeShapeType="1"/>
          </p:cNvSpPr>
          <p:nvPr/>
        </p:nvSpPr>
        <p:spPr bwMode="auto">
          <a:xfrm>
            <a:off x="933450" y="5292725"/>
            <a:ext cx="0" cy="12319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1" name="Arc 60"/>
          <p:cNvSpPr>
            <a:spLocks/>
          </p:cNvSpPr>
          <p:nvPr/>
        </p:nvSpPr>
        <p:spPr bwMode="auto">
          <a:xfrm flipH="1">
            <a:off x="935038" y="5327650"/>
            <a:ext cx="525462" cy="55403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62" name="Text Box 62"/>
          <p:cNvSpPr txBox="1">
            <a:spLocks noChangeArrowheads="1"/>
          </p:cNvSpPr>
          <p:nvPr/>
        </p:nvSpPr>
        <p:spPr bwMode="auto">
          <a:xfrm>
            <a:off x="1366838" y="195263"/>
            <a:ext cx="59815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Kecil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1" grpId="0" animBg="1"/>
      <p:bldP spid="30" grpId="0" animBg="1"/>
      <p:bldP spid="31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2125" y="1144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c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06675" y="1131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o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7525" y="16573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627313" y="16573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746625" y="1131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a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786313" y="1657350"/>
            <a:ext cx="1825625" cy="1836738"/>
            <a:chOff x="294" y="1068"/>
            <a:chExt cx="2305" cy="2310"/>
          </a:xfrm>
        </p:grpSpPr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6892925" y="1131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b</a:t>
            </a: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498475" y="3798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d</a:t>
            </a:r>
          </a:p>
        </p:txBody>
      </p: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6918325" y="1644650"/>
            <a:ext cx="1828800" cy="1836738"/>
            <a:chOff x="294" y="1068"/>
            <a:chExt cx="2305" cy="2310"/>
          </a:xfrm>
        </p:grpSpPr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519113" y="4324350"/>
            <a:ext cx="1825625" cy="1836738"/>
            <a:chOff x="294" y="1068"/>
            <a:chExt cx="2305" cy="2310"/>
          </a:xfrm>
        </p:grpSpPr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2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" name="Text Box 47"/>
          <p:cNvSpPr txBox="1">
            <a:spLocks noChangeArrowheads="1"/>
          </p:cNvSpPr>
          <p:nvPr/>
        </p:nvSpPr>
        <p:spPr bwMode="auto">
          <a:xfrm>
            <a:off x="2638425" y="3798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p</a:t>
            </a:r>
          </a:p>
        </p:txBody>
      </p: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2652713" y="4324350"/>
            <a:ext cx="1825625" cy="1836738"/>
            <a:chOff x="294" y="1068"/>
            <a:chExt cx="2305" cy="2310"/>
          </a:xfrm>
        </p:grpSpPr>
        <p:sp>
          <p:nvSpPr>
            <p:cNvPr id="50" name="Rectangle 49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" name="Line 50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2" name="Line 51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3" name="Line 52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4" name="Line 53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5" name="Line 54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6" name="Line 55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7" name="Text Box 56"/>
          <p:cNvSpPr txBox="1">
            <a:spLocks noChangeArrowheads="1"/>
          </p:cNvSpPr>
          <p:nvPr/>
        </p:nvSpPr>
        <p:spPr bwMode="auto">
          <a:xfrm>
            <a:off x="4778375" y="3824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q</a:t>
            </a:r>
          </a:p>
        </p:txBody>
      </p:sp>
      <p:grpSp>
        <p:nvGrpSpPr>
          <p:cNvPr id="58" name="Group 57"/>
          <p:cNvGrpSpPr>
            <a:grpSpLocks/>
          </p:cNvGrpSpPr>
          <p:nvPr/>
        </p:nvGrpSpPr>
        <p:grpSpPr bwMode="auto">
          <a:xfrm>
            <a:off x="4773613" y="4324350"/>
            <a:ext cx="1825625" cy="1836738"/>
            <a:chOff x="294" y="1068"/>
            <a:chExt cx="2305" cy="2310"/>
          </a:xfrm>
        </p:grpSpPr>
        <p:sp>
          <p:nvSpPr>
            <p:cNvPr id="59" name="Rectangle 58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0" name="Line 59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1" name="Line 60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2" name="Line 61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3" name="Line 62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4" name="Line 63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5" name="Line 64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6" name="Text Box 65"/>
          <p:cNvSpPr txBox="1">
            <a:spLocks noChangeArrowheads="1"/>
          </p:cNvSpPr>
          <p:nvPr/>
        </p:nvSpPr>
        <p:spPr bwMode="auto">
          <a:xfrm>
            <a:off x="6880225" y="38242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e</a:t>
            </a:r>
          </a:p>
        </p:txBody>
      </p:sp>
      <p:grpSp>
        <p:nvGrpSpPr>
          <p:cNvPr id="67" name="Group 66"/>
          <p:cNvGrpSpPr>
            <a:grpSpLocks/>
          </p:cNvGrpSpPr>
          <p:nvPr/>
        </p:nvGrpSpPr>
        <p:grpSpPr bwMode="auto">
          <a:xfrm>
            <a:off x="6894513" y="4324350"/>
            <a:ext cx="1825625" cy="1836738"/>
            <a:chOff x="294" y="1068"/>
            <a:chExt cx="2305" cy="2310"/>
          </a:xfrm>
        </p:grpSpPr>
        <p:sp>
          <p:nvSpPr>
            <p:cNvPr id="68" name="Rectangle 67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9" name="Line 68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0" name="Line 69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1" name="Line 70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2" name="Line 71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3" name="Line 72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4" name="Line 73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75" name="Line 74"/>
          <p:cNvSpPr>
            <a:spLocks noChangeShapeType="1"/>
          </p:cNvSpPr>
          <p:nvPr/>
        </p:nvSpPr>
        <p:spPr bwMode="auto">
          <a:xfrm>
            <a:off x="6908800" y="1638300"/>
            <a:ext cx="0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6" name="Line 75"/>
          <p:cNvSpPr>
            <a:spLocks noChangeShapeType="1"/>
          </p:cNvSpPr>
          <p:nvPr/>
        </p:nvSpPr>
        <p:spPr bwMode="auto">
          <a:xfrm flipH="1">
            <a:off x="6072188" y="2174875"/>
            <a:ext cx="0" cy="13144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7" name="Line 76"/>
          <p:cNvSpPr>
            <a:spLocks noChangeShapeType="1"/>
          </p:cNvSpPr>
          <p:nvPr/>
        </p:nvSpPr>
        <p:spPr bwMode="auto">
          <a:xfrm>
            <a:off x="6908800" y="5524500"/>
            <a:ext cx="1296988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8" name="Arc 77"/>
          <p:cNvSpPr>
            <a:spLocks/>
          </p:cNvSpPr>
          <p:nvPr/>
        </p:nvSpPr>
        <p:spPr bwMode="auto">
          <a:xfrm flipH="1" flipV="1">
            <a:off x="1139825" y="2208213"/>
            <a:ext cx="574675" cy="622300"/>
          </a:xfrm>
          <a:custGeom>
            <a:avLst/>
            <a:gdLst>
              <a:gd name="G0" fmla="+- 19022 0 0"/>
              <a:gd name="G1" fmla="+- 0 0 0"/>
              <a:gd name="G2" fmla="+- 21600 0 0"/>
              <a:gd name="T0" fmla="*/ 19944 w 19944"/>
              <a:gd name="T1" fmla="*/ 21580 h 21600"/>
              <a:gd name="T2" fmla="*/ 0 w 19944"/>
              <a:gd name="T3" fmla="*/ 10233 h 21600"/>
              <a:gd name="T4" fmla="*/ 19022 w 1994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944" h="21600" fill="none" extrusionOk="0">
                <a:moveTo>
                  <a:pt x="19944" y="21580"/>
                </a:moveTo>
                <a:cubicBezTo>
                  <a:pt x="19636" y="21593"/>
                  <a:pt x="19329" y="21599"/>
                  <a:pt x="19022" y="21600"/>
                </a:cubicBezTo>
                <a:cubicBezTo>
                  <a:pt x="11072" y="21600"/>
                  <a:pt x="3765" y="17233"/>
                  <a:pt x="-1" y="10233"/>
                </a:cubicBezTo>
              </a:path>
              <a:path w="19944" h="21600" stroke="0" extrusionOk="0">
                <a:moveTo>
                  <a:pt x="19944" y="21580"/>
                </a:moveTo>
                <a:cubicBezTo>
                  <a:pt x="19636" y="21593"/>
                  <a:pt x="19329" y="21599"/>
                  <a:pt x="19022" y="21600"/>
                </a:cubicBezTo>
                <a:cubicBezTo>
                  <a:pt x="11072" y="21600"/>
                  <a:pt x="3765" y="17233"/>
                  <a:pt x="-1" y="10233"/>
                </a:cubicBezTo>
                <a:lnTo>
                  <a:pt x="19022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79" name="Arc 78"/>
          <p:cNvSpPr>
            <a:spLocks/>
          </p:cNvSpPr>
          <p:nvPr/>
        </p:nvSpPr>
        <p:spPr bwMode="auto">
          <a:xfrm flipH="1" flipV="1">
            <a:off x="522288" y="22066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0" name="Arc 79"/>
          <p:cNvSpPr>
            <a:spLocks/>
          </p:cNvSpPr>
          <p:nvPr/>
        </p:nvSpPr>
        <p:spPr bwMode="auto">
          <a:xfrm flipH="1">
            <a:off x="1139825" y="2833688"/>
            <a:ext cx="600075" cy="622300"/>
          </a:xfrm>
          <a:custGeom>
            <a:avLst/>
            <a:gdLst>
              <a:gd name="G0" fmla="+- 19854 0 0"/>
              <a:gd name="G1" fmla="+- 0 0 0"/>
              <a:gd name="G2" fmla="+- 21600 0 0"/>
              <a:gd name="T0" fmla="*/ 20776 w 20776"/>
              <a:gd name="T1" fmla="*/ 21580 h 21600"/>
              <a:gd name="T2" fmla="*/ 0 w 20776"/>
              <a:gd name="T3" fmla="*/ 8507 h 21600"/>
              <a:gd name="T4" fmla="*/ 19854 w 2077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76" h="21600" fill="none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</a:path>
              <a:path w="20776" h="21600" stroke="0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  <a:lnTo>
                  <a:pt x="19854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1" name="Arc 80"/>
          <p:cNvSpPr>
            <a:spLocks/>
          </p:cNvSpPr>
          <p:nvPr/>
        </p:nvSpPr>
        <p:spPr bwMode="auto">
          <a:xfrm flipH="1" flipV="1">
            <a:off x="3260725" y="2220913"/>
            <a:ext cx="574675" cy="622300"/>
          </a:xfrm>
          <a:custGeom>
            <a:avLst/>
            <a:gdLst>
              <a:gd name="G0" fmla="+- 19022 0 0"/>
              <a:gd name="G1" fmla="+- 0 0 0"/>
              <a:gd name="G2" fmla="+- 21600 0 0"/>
              <a:gd name="T0" fmla="*/ 19944 w 19944"/>
              <a:gd name="T1" fmla="*/ 21580 h 21600"/>
              <a:gd name="T2" fmla="*/ 0 w 19944"/>
              <a:gd name="T3" fmla="*/ 10233 h 21600"/>
              <a:gd name="T4" fmla="*/ 19022 w 1994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944" h="21600" fill="none" extrusionOk="0">
                <a:moveTo>
                  <a:pt x="19944" y="21580"/>
                </a:moveTo>
                <a:cubicBezTo>
                  <a:pt x="19636" y="21593"/>
                  <a:pt x="19329" y="21599"/>
                  <a:pt x="19022" y="21600"/>
                </a:cubicBezTo>
                <a:cubicBezTo>
                  <a:pt x="11072" y="21600"/>
                  <a:pt x="3765" y="17233"/>
                  <a:pt x="-1" y="10233"/>
                </a:cubicBezTo>
              </a:path>
              <a:path w="19944" h="21600" stroke="0" extrusionOk="0">
                <a:moveTo>
                  <a:pt x="19944" y="21580"/>
                </a:moveTo>
                <a:cubicBezTo>
                  <a:pt x="19636" y="21593"/>
                  <a:pt x="19329" y="21599"/>
                  <a:pt x="19022" y="21600"/>
                </a:cubicBezTo>
                <a:cubicBezTo>
                  <a:pt x="11072" y="21600"/>
                  <a:pt x="3765" y="17233"/>
                  <a:pt x="-1" y="10233"/>
                </a:cubicBezTo>
                <a:lnTo>
                  <a:pt x="19022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2" name="Arc 81"/>
          <p:cNvSpPr>
            <a:spLocks/>
          </p:cNvSpPr>
          <p:nvPr/>
        </p:nvSpPr>
        <p:spPr bwMode="auto">
          <a:xfrm flipH="1" flipV="1">
            <a:off x="2643188" y="22193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3" name="Arc 82"/>
          <p:cNvSpPr>
            <a:spLocks/>
          </p:cNvSpPr>
          <p:nvPr/>
        </p:nvSpPr>
        <p:spPr bwMode="auto">
          <a:xfrm flipH="1">
            <a:off x="3260725" y="2846388"/>
            <a:ext cx="600075" cy="622300"/>
          </a:xfrm>
          <a:custGeom>
            <a:avLst/>
            <a:gdLst>
              <a:gd name="G0" fmla="+- 19854 0 0"/>
              <a:gd name="G1" fmla="+- 0 0 0"/>
              <a:gd name="G2" fmla="+- 21600 0 0"/>
              <a:gd name="T0" fmla="*/ 20776 w 20776"/>
              <a:gd name="T1" fmla="*/ 21580 h 21600"/>
              <a:gd name="T2" fmla="*/ 0 w 20776"/>
              <a:gd name="T3" fmla="*/ 8507 h 21600"/>
              <a:gd name="T4" fmla="*/ 19854 w 2077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76" h="21600" fill="none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</a:path>
              <a:path w="20776" h="21600" stroke="0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  <a:lnTo>
                  <a:pt x="19854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4" name="Arc 83"/>
          <p:cNvSpPr>
            <a:spLocks/>
          </p:cNvSpPr>
          <p:nvPr/>
        </p:nvSpPr>
        <p:spPr bwMode="auto">
          <a:xfrm flipH="1" flipV="1">
            <a:off x="3287713" y="2535238"/>
            <a:ext cx="622300" cy="561975"/>
          </a:xfrm>
          <a:custGeom>
            <a:avLst/>
            <a:gdLst>
              <a:gd name="G0" fmla="+- 21600 0 0"/>
              <a:gd name="G1" fmla="+- 8695 0 0"/>
              <a:gd name="G2" fmla="+- 21600 0 0"/>
              <a:gd name="T0" fmla="*/ 2901 w 21600"/>
              <a:gd name="T1" fmla="*/ 19507 h 19507"/>
              <a:gd name="T2" fmla="*/ 1827 w 21600"/>
              <a:gd name="T3" fmla="*/ 0 h 19507"/>
              <a:gd name="T4" fmla="*/ 21600 w 21600"/>
              <a:gd name="T5" fmla="*/ 8695 h 19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9507" fill="none" extrusionOk="0">
                <a:moveTo>
                  <a:pt x="2900" y="19507"/>
                </a:moveTo>
                <a:cubicBezTo>
                  <a:pt x="1000" y="16220"/>
                  <a:pt x="0" y="12491"/>
                  <a:pt x="0" y="8695"/>
                </a:cubicBezTo>
                <a:cubicBezTo>
                  <a:pt x="-1" y="5701"/>
                  <a:pt x="622" y="2740"/>
                  <a:pt x="1827" y="0"/>
                </a:cubicBezTo>
              </a:path>
              <a:path w="21600" h="19507" stroke="0" extrusionOk="0">
                <a:moveTo>
                  <a:pt x="2900" y="19507"/>
                </a:moveTo>
                <a:cubicBezTo>
                  <a:pt x="1000" y="16220"/>
                  <a:pt x="0" y="12491"/>
                  <a:pt x="0" y="8695"/>
                </a:cubicBezTo>
                <a:cubicBezTo>
                  <a:pt x="-1" y="5701"/>
                  <a:pt x="622" y="2740"/>
                  <a:pt x="1827" y="0"/>
                </a:cubicBezTo>
                <a:lnTo>
                  <a:pt x="21600" y="8695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5" name="Arc 84"/>
          <p:cNvSpPr>
            <a:spLocks/>
          </p:cNvSpPr>
          <p:nvPr/>
        </p:nvSpPr>
        <p:spPr bwMode="auto">
          <a:xfrm flipH="1" flipV="1">
            <a:off x="5430838" y="2205038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6" name="Arc 85"/>
          <p:cNvSpPr>
            <a:spLocks/>
          </p:cNvSpPr>
          <p:nvPr/>
        </p:nvSpPr>
        <p:spPr bwMode="auto">
          <a:xfrm flipH="1" flipV="1">
            <a:off x="4814888" y="22066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7" name="Arc 86"/>
          <p:cNvSpPr>
            <a:spLocks/>
          </p:cNvSpPr>
          <p:nvPr/>
        </p:nvSpPr>
        <p:spPr bwMode="auto">
          <a:xfrm flipH="1">
            <a:off x="5430838" y="2833688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8" name="Arc 87"/>
          <p:cNvSpPr>
            <a:spLocks/>
          </p:cNvSpPr>
          <p:nvPr/>
        </p:nvSpPr>
        <p:spPr bwMode="auto">
          <a:xfrm flipV="1">
            <a:off x="6907213" y="2214563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9" name="Arc 88"/>
          <p:cNvSpPr>
            <a:spLocks/>
          </p:cNvSpPr>
          <p:nvPr/>
        </p:nvSpPr>
        <p:spPr bwMode="auto">
          <a:xfrm flipV="1">
            <a:off x="7519988" y="2216150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0" name="Arc 89"/>
          <p:cNvSpPr>
            <a:spLocks/>
          </p:cNvSpPr>
          <p:nvPr/>
        </p:nvSpPr>
        <p:spPr bwMode="auto">
          <a:xfrm>
            <a:off x="6907213" y="2843213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1" name="Line 90"/>
          <p:cNvSpPr>
            <a:spLocks noChangeShapeType="1"/>
          </p:cNvSpPr>
          <p:nvPr/>
        </p:nvSpPr>
        <p:spPr bwMode="auto">
          <a:xfrm flipH="1">
            <a:off x="1804988" y="4305300"/>
            <a:ext cx="0" cy="18415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2" name="Arc 91"/>
          <p:cNvSpPr>
            <a:spLocks/>
          </p:cNvSpPr>
          <p:nvPr/>
        </p:nvSpPr>
        <p:spPr bwMode="auto">
          <a:xfrm flipH="1" flipV="1">
            <a:off x="1163638" y="4872038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3" name="Arc 92"/>
          <p:cNvSpPr>
            <a:spLocks/>
          </p:cNvSpPr>
          <p:nvPr/>
        </p:nvSpPr>
        <p:spPr bwMode="auto">
          <a:xfrm flipH="1" flipV="1">
            <a:off x="547688" y="48736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4" name="Arc 93"/>
          <p:cNvSpPr>
            <a:spLocks/>
          </p:cNvSpPr>
          <p:nvPr/>
        </p:nvSpPr>
        <p:spPr bwMode="auto">
          <a:xfrm flipH="1">
            <a:off x="1163638" y="5500688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5" name="Line 94"/>
          <p:cNvSpPr>
            <a:spLocks noChangeShapeType="1"/>
          </p:cNvSpPr>
          <p:nvPr/>
        </p:nvSpPr>
        <p:spPr bwMode="auto">
          <a:xfrm>
            <a:off x="2654300" y="4838700"/>
            <a:ext cx="0" cy="1828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6" name="Arc 95"/>
          <p:cNvSpPr>
            <a:spLocks/>
          </p:cNvSpPr>
          <p:nvPr/>
        </p:nvSpPr>
        <p:spPr bwMode="auto">
          <a:xfrm flipV="1">
            <a:off x="2652713" y="4881563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7" name="Arc 96"/>
          <p:cNvSpPr>
            <a:spLocks/>
          </p:cNvSpPr>
          <p:nvPr/>
        </p:nvSpPr>
        <p:spPr bwMode="auto">
          <a:xfrm flipV="1">
            <a:off x="3265488" y="4883150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8" name="Arc 97"/>
          <p:cNvSpPr>
            <a:spLocks/>
          </p:cNvSpPr>
          <p:nvPr/>
        </p:nvSpPr>
        <p:spPr bwMode="auto">
          <a:xfrm>
            <a:off x="2652713" y="5510213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9" name="Line 98"/>
          <p:cNvSpPr>
            <a:spLocks noChangeShapeType="1"/>
          </p:cNvSpPr>
          <p:nvPr/>
        </p:nvSpPr>
        <p:spPr bwMode="auto">
          <a:xfrm flipH="1">
            <a:off x="6046788" y="4851400"/>
            <a:ext cx="0" cy="18415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0" name="Arc 99"/>
          <p:cNvSpPr>
            <a:spLocks/>
          </p:cNvSpPr>
          <p:nvPr/>
        </p:nvSpPr>
        <p:spPr bwMode="auto">
          <a:xfrm flipH="1" flipV="1">
            <a:off x="5405438" y="4884738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1" name="Arc 100"/>
          <p:cNvSpPr>
            <a:spLocks/>
          </p:cNvSpPr>
          <p:nvPr/>
        </p:nvSpPr>
        <p:spPr bwMode="auto">
          <a:xfrm flipH="1" flipV="1">
            <a:off x="4789488" y="48863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2" name="Arc 101"/>
          <p:cNvSpPr>
            <a:spLocks/>
          </p:cNvSpPr>
          <p:nvPr/>
        </p:nvSpPr>
        <p:spPr bwMode="auto">
          <a:xfrm flipH="1">
            <a:off x="5405438" y="5513388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3" name="Arc 102"/>
          <p:cNvSpPr>
            <a:spLocks/>
          </p:cNvSpPr>
          <p:nvPr/>
        </p:nvSpPr>
        <p:spPr bwMode="auto">
          <a:xfrm flipH="1" flipV="1">
            <a:off x="7526338" y="4899025"/>
            <a:ext cx="649287" cy="649288"/>
          </a:xfrm>
          <a:custGeom>
            <a:avLst/>
            <a:gdLst>
              <a:gd name="G0" fmla="+- 21600 0 0"/>
              <a:gd name="G1" fmla="+- 933 0 0"/>
              <a:gd name="G2" fmla="+- 21600 0 0"/>
              <a:gd name="T0" fmla="*/ 22522 w 22522"/>
              <a:gd name="T1" fmla="*/ 22513 h 22533"/>
              <a:gd name="T2" fmla="*/ 20 w 22522"/>
              <a:gd name="T3" fmla="*/ 0 h 22533"/>
              <a:gd name="T4" fmla="*/ 21600 w 22522"/>
              <a:gd name="T5" fmla="*/ 933 h 22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522" h="22533" fill="none" extrusionOk="0">
                <a:moveTo>
                  <a:pt x="22522" y="22513"/>
                </a:moveTo>
                <a:cubicBezTo>
                  <a:pt x="22214" y="22526"/>
                  <a:pt x="21907" y="22532"/>
                  <a:pt x="21600" y="22533"/>
                </a:cubicBezTo>
                <a:cubicBezTo>
                  <a:pt x="9670" y="22533"/>
                  <a:pt x="0" y="12862"/>
                  <a:pt x="0" y="933"/>
                </a:cubicBezTo>
                <a:cubicBezTo>
                  <a:pt x="-1" y="621"/>
                  <a:pt x="6" y="310"/>
                  <a:pt x="20" y="0"/>
                </a:cubicBezTo>
              </a:path>
              <a:path w="22522" h="22533" stroke="0" extrusionOk="0">
                <a:moveTo>
                  <a:pt x="22522" y="22513"/>
                </a:moveTo>
                <a:cubicBezTo>
                  <a:pt x="22214" y="22526"/>
                  <a:pt x="21907" y="22532"/>
                  <a:pt x="21600" y="22533"/>
                </a:cubicBezTo>
                <a:cubicBezTo>
                  <a:pt x="9670" y="22533"/>
                  <a:pt x="0" y="12862"/>
                  <a:pt x="0" y="933"/>
                </a:cubicBezTo>
                <a:cubicBezTo>
                  <a:pt x="-1" y="621"/>
                  <a:pt x="6" y="310"/>
                  <a:pt x="20" y="0"/>
                </a:cubicBezTo>
                <a:lnTo>
                  <a:pt x="21600" y="933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4" name="Arc 103"/>
          <p:cNvSpPr>
            <a:spLocks/>
          </p:cNvSpPr>
          <p:nvPr/>
        </p:nvSpPr>
        <p:spPr bwMode="auto">
          <a:xfrm flipH="1" flipV="1">
            <a:off x="6910388" y="48990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5" name="Arc 104"/>
          <p:cNvSpPr>
            <a:spLocks/>
          </p:cNvSpPr>
          <p:nvPr/>
        </p:nvSpPr>
        <p:spPr bwMode="auto">
          <a:xfrm flipH="1">
            <a:off x="7527925" y="5526088"/>
            <a:ext cx="600075" cy="622300"/>
          </a:xfrm>
          <a:custGeom>
            <a:avLst/>
            <a:gdLst>
              <a:gd name="G0" fmla="+- 19854 0 0"/>
              <a:gd name="G1" fmla="+- 0 0 0"/>
              <a:gd name="G2" fmla="+- 21600 0 0"/>
              <a:gd name="T0" fmla="*/ 20776 w 20776"/>
              <a:gd name="T1" fmla="*/ 21580 h 21600"/>
              <a:gd name="T2" fmla="*/ 0 w 20776"/>
              <a:gd name="T3" fmla="*/ 8507 h 21600"/>
              <a:gd name="T4" fmla="*/ 19854 w 20776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76" h="21600" fill="none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</a:path>
              <a:path w="20776" h="21600" stroke="0" extrusionOk="0">
                <a:moveTo>
                  <a:pt x="20776" y="21580"/>
                </a:moveTo>
                <a:cubicBezTo>
                  <a:pt x="20468" y="21593"/>
                  <a:pt x="20161" y="21599"/>
                  <a:pt x="19854" y="21600"/>
                </a:cubicBezTo>
                <a:cubicBezTo>
                  <a:pt x="11212" y="21600"/>
                  <a:pt x="3403" y="16449"/>
                  <a:pt x="-1" y="8507"/>
                </a:cubicBezTo>
                <a:lnTo>
                  <a:pt x="19854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6" name="Text Box 106"/>
          <p:cNvSpPr txBox="1">
            <a:spLocks noChangeArrowheads="1"/>
          </p:cNvSpPr>
          <p:nvPr/>
        </p:nvSpPr>
        <p:spPr bwMode="auto">
          <a:xfrm>
            <a:off x="1366838" y="195263"/>
            <a:ext cx="59815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Kecil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00"/>
                            </p:stCondLst>
                            <p:childTnLst>
                              <p:par>
                                <p:cTn id="1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000"/>
                            </p:stCondLst>
                            <p:childTnLst>
                              <p:par>
                                <p:cTn id="1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000"/>
                            </p:stCondLst>
                            <p:childTnLst>
                              <p:par>
                                <p:cTn id="1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000"/>
                            </p:stCondLst>
                            <p:childTnLst>
                              <p:par>
                                <p:cTn id="1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000"/>
                            </p:stCondLst>
                            <p:childTnLst>
                              <p:par>
                                <p:cTn id="1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3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1" grpId="0" animBg="1"/>
      <p:bldP spid="30" grpId="0" animBg="1"/>
      <p:bldP spid="31" grpId="0" animBg="1"/>
      <p:bldP spid="48" grpId="0" animBg="1"/>
      <p:bldP spid="57" grpId="0" animBg="1"/>
      <p:bldP spid="66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03225" y="11318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g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466975" y="1119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n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28625" y="1606550"/>
            <a:ext cx="1828800" cy="1836738"/>
            <a:chOff x="294" y="1068"/>
            <a:chExt cx="2305" cy="2310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487613" y="1606550"/>
            <a:ext cx="1825625" cy="1836738"/>
            <a:chOff x="294" y="1068"/>
            <a:chExt cx="2305" cy="2310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518025" y="1119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m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557713" y="1606550"/>
            <a:ext cx="1825625" cy="1836738"/>
            <a:chOff x="294" y="1068"/>
            <a:chExt cx="2305" cy="2310"/>
          </a:xfrm>
        </p:grpSpPr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2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6829425" y="11191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h</a:t>
            </a: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422275" y="4065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u</a:t>
            </a:r>
          </a:p>
        </p:txBody>
      </p: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6854825" y="1593850"/>
            <a:ext cx="1828800" cy="1836738"/>
            <a:chOff x="294" y="1068"/>
            <a:chExt cx="2305" cy="2310"/>
          </a:xfrm>
        </p:grpSpPr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4" name="Line 33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34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35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36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37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38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442913" y="4552950"/>
            <a:ext cx="1825625" cy="1836738"/>
            <a:chOff x="294" y="1068"/>
            <a:chExt cx="2305" cy="2310"/>
          </a:xfrm>
        </p:grpSpPr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2" name="Line 41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3" name="Line 42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43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44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8" name="Text Box 47"/>
          <p:cNvSpPr txBox="1">
            <a:spLocks noChangeArrowheads="1"/>
          </p:cNvSpPr>
          <p:nvPr/>
        </p:nvSpPr>
        <p:spPr bwMode="auto">
          <a:xfrm>
            <a:off x="2562225" y="4065588"/>
            <a:ext cx="719138" cy="396875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Swis721 LtEx BT" pitchFamily="34" charset="0"/>
              </a:rPr>
              <a:t>s</a:t>
            </a:r>
          </a:p>
        </p:txBody>
      </p: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2576513" y="4552950"/>
            <a:ext cx="1825625" cy="1836738"/>
            <a:chOff x="294" y="1068"/>
            <a:chExt cx="2305" cy="2310"/>
          </a:xfrm>
        </p:grpSpPr>
        <p:sp>
          <p:nvSpPr>
            <p:cNvPr id="50" name="Rectangle 49"/>
            <p:cNvSpPr>
              <a:spLocks noChangeArrowheads="1"/>
            </p:cNvSpPr>
            <p:nvPr/>
          </p:nvSpPr>
          <p:spPr bwMode="auto">
            <a:xfrm>
              <a:off x="296" y="1072"/>
              <a:ext cx="2303" cy="2303"/>
            </a:xfrm>
            <a:prstGeom prst="rect">
              <a:avLst/>
            </a:prstGeom>
            <a:noFill/>
            <a:ln w="12700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51" name="Line 50"/>
            <p:cNvSpPr>
              <a:spLocks noChangeShapeType="1"/>
            </p:cNvSpPr>
            <p:nvPr/>
          </p:nvSpPr>
          <p:spPr bwMode="auto">
            <a:xfrm>
              <a:off x="870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2" name="Line 51"/>
            <p:cNvSpPr>
              <a:spLocks noChangeShapeType="1"/>
            </p:cNvSpPr>
            <p:nvPr/>
          </p:nvSpPr>
          <p:spPr bwMode="auto">
            <a:xfrm>
              <a:off x="1446" y="1068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3" name="Line 52"/>
            <p:cNvSpPr>
              <a:spLocks noChangeShapeType="1"/>
            </p:cNvSpPr>
            <p:nvPr/>
          </p:nvSpPr>
          <p:spPr bwMode="auto">
            <a:xfrm>
              <a:off x="2022" y="1074"/>
              <a:ext cx="0" cy="2304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4" name="Line 53"/>
            <p:cNvSpPr>
              <a:spLocks noChangeShapeType="1"/>
            </p:cNvSpPr>
            <p:nvPr/>
          </p:nvSpPr>
          <p:spPr bwMode="auto">
            <a:xfrm>
              <a:off x="294" y="1644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5" name="Line 54"/>
            <p:cNvSpPr>
              <a:spLocks noChangeShapeType="1"/>
            </p:cNvSpPr>
            <p:nvPr/>
          </p:nvSpPr>
          <p:spPr bwMode="auto">
            <a:xfrm>
              <a:off x="294" y="2220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6" name="Line 55"/>
            <p:cNvSpPr>
              <a:spLocks noChangeShapeType="1"/>
            </p:cNvSpPr>
            <p:nvPr/>
          </p:nvSpPr>
          <p:spPr bwMode="auto">
            <a:xfrm>
              <a:off x="294" y="2796"/>
              <a:ext cx="2304" cy="0"/>
            </a:xfrm>
            <a:prstGeom prst="line">
              <a:avLst/>
            </a:prstGeom>
            <a:noFill/>
            <a:ln w="12700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7" name="Line 56"/>
          <p:cNvSpPr>
            <a:spLocks noChangeShapeType="1"/>
          </p:cNvSpPr>
          <p:nvPr/>
        </p:nvSpPr>
        <p:spPr bwMode="auto">
          <a:xfrm flipH="1" flipV="1">
            <a:off x="1685925" y="2159000"/>
            <a:ext cx="0" cy="14732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58" name="Group 57"/>
          <p:cNvGrpSpPr>
            <a:grpSpLocks/>
          </p:cNvGrpSpPr>
          <p:nvPr/>
        </p:nvGrpSpPr>
        <p:grpSpPr bwMode="auto">
          <a:xfrm>
            <a:off x="520700" y="3606800"/>
            <a:ext cx="1168400" cy="368300"/>
            <a:chOff x="296" y="2400"/>
            <a:chExt cx="824" cy="184"/>
          </a:xfrm>
        </p:grpSpPr>
        <p:sp>
          <p:nvSpPr>
            <p:cNvPr id="59" name="Arc 58"/>
            <p:cNvSpPr>
              <a:spLocks/>
            </p:cNvSpPr>
            <p:nvPr/>
          </p:nvSpPr>
          <p:spPr bwMode="auto">
            <a:xfrm flipV="1">
              <a:off x="704" y="2400"/>
              <a:ext cx="416" cy="18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0" name="Arc 59"/>
            <p:cNvSpPr>
              <a:spLocks/>
            </p:cNvSpPr>
            <p:nvPr/>
          </p:nvSpPr>
          <p:spPr bwMode="auto">
            <a:xfrm flipH="1" flipV="1">
              <a:off x="296" y="2400"/>
              <a:ext cx="416" cy="18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61" name="Line 60"/>
          <p:cNvSpPr>
            <a:spLocks noChangeShapeType="1"/>
          </p:cNvSpPr>
          <p:nvPr/>
        </p:nvSpPr>
        <p:spPr bwMode="auto">
          <a:xfrm>
            <a:off x="2489200" y="2197100"/>
            <a:ext cx="0" cy="12509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2" name="Freeform 61"/>
          <p:cNvSpPr>
            <a:spLocks/>
          </p:cNvSpPr>
          <p:nvPr/>
        </p:nvSpPr>
        <p:spPr bwMode="auto">
          <a:xfrm>
            <a:off x="2489200" y="2203450"/>
            <a:ext cx="1009650" cy="422275"/>
          </a:xfrm>
          <a:custGeom>
            <a:avLst/>
            <a:gdLst/>
            <a:ahLst/>
            <a:cxnLst>
              <a:cxn ang="0">
                <a:pos x="0" y="266"/>
              </a:cxn>
              <a:cxn ang="0">
                <a:pos x="77" y="124"/>
              </a:cxn>
              <a:cxn ang="0">
                <a:pos x="183" y="35"/>
              </a:cxn>
              <a:cxn ang="0">
                <a:pos x="345" y="2"/>
              </a:cxn>
              <a:cxn ang="0">
                <a:pos x="513" y="26"/>
              </a:cxn>
              <a:cxn ang="0">
                <a:pos x="606" y="101"/>
              </a:cxn>
              <a:cxn ang="0">
                <a:pos x="633" y="206"/>
              </a:cxn>
            </a:cxnLst>
            <a:rect l="0" t="0" r="r" b="b"/>
            <a:pathLst>
              <a:path w="633" h="266">
                <a:moveTo>
                  <a:pt x="0" y="266"/>
                </a:moveTo>
                <a:cubicBezTo>
                  <a:pt x="13" y="242"/>
                  <a:pt x="47" y="162"/>
                  <a:pt x="77" y="124"/>
                </a:cubicBezTo>
                <a:cubicBezTo>
                  <a:pt x="107" y="86"/>
                  <a:pt x="138" y="55"/>
                  <a:pt x="183" y="35"/>
                </a:cubicBezTo>
                <a:cubicBezTo>
                  <a:pt x="228" y="15"/>
                  <a:pt x="290" y="4"/>
                  <a:pt x="345" y="2"/>
                </a:cubicBezTo>
                <a:cubicBezTo>
                  <a:pt x="400" y="0"/>
                  <a:pt x="470" y="10"/>
                  <a:pt x="513" y="26"/>
                </a:cubicBezTo>
                <a:cubicBezTo>
                  <a:pt x="556" y="42"/>
                  <a:pt x="586" y="71"/>
                  <a:pt x="606" y="101"/>
                </a:cubicBezTo>
                <a:cubicBezTo>
                  <a:pt x="626" y="131"/>
                  <a:pt x="628" y="184"/>
                  <a:pt x="633" y="20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3" name="Line 62"/>
          <p:cNvSpPr>
            <a:spLocks noChangeShapeType="1"/>
          </p:cNvSpPr>
          <p:nvPr/>
        </p:nvSpPr>
        <p:spPr bwMode="auto">
          <a:xfrm>
            <a:off x="3498850" y="2516188"/>
            <a:ext cx="0" cy="9239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4" name="Line 63"/>
          <p:cNvSpPr>
            <a:spLocks noChangeShapeType="1"/>
          </p:cNvSpPr>
          <p:nvPr/>
        </p:nvSpPr>
        <p:spPr bwMode="auto">
          <a:xfrm>
            <a:off x="4562475" y="2197100"/>
            <a:ext cx="0" cy="12509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Freeform 64"/>
          <p:cNvSpPr>
            <a:spLocks/>
          </p:cNvSpPr>
          <p:nvPr/>
        </p:nvSpPr>
        <p:spPr bwMode="auto">
          <a:xfrm>
            <a:off x="4562475" y="2203450"/>
            <a:ext cx="1009650" cy="422275"/>
          </a:xfrm>
          <a:custGeom>
            <a:avLst/>
            <a:gdLst/>
            <a:ahLst/>
            <a:cxnLst>
              <a:cxn ang="0">
                <a:pos x="0" y="266"/>
              </a:cxn>
              <a:cxn ang="0">
                <a:pos x="77" y="124"/>
              </a:cxn>
              <a:cxn ang="0">
                <a:pos x="183" y="35"/>
              </a:cxn>
              <a:cxn ang="0">
                <a:pos x="345" y="2"/>
              </a:cxn>
              <a:cxn ang="0">
                <a:pos x="513" y="26"/>
              </a:cxn>
              <a:cxn ang="0">
                <a:pos x="606" y="101"/>
              </a:cxn>
              <a:cxn ang="0">
                <a:pos x="633" y="206"/>
              </a:cxn>
            </a:cxnLst>
            <a:rect l="0" t="0" r="r" b="b"/>
            <a:pathLst>
              <a:path w="633" h="266">
                <a:moveTo>
                  <a:pt x="0" y="266"/>
                </a:moveTo>
                <a:cubicBezTo>
                  <a:pt x="13" y="242"/>
                  <a:pt x="47" y="162"/>
                  <a:pt x="77" y="124"/>
                </a:cubicBezTo>
                <a:cubicBezTo>
                  <a:pt x="107" y="86"/>
                  <a:pt x="138" y="55"/>
                  <a:pt x="183" y="35"/>
                </a:cubicBezTo>
                <a:cubicBezTo>
                  <a:pt x="228" y="15"/>
                  <a:pt x="290" y="4"/>
                  <a:pt x="345" y="2"/>
                </a:cubicBezTo>
                <a:cubicBezTo>
                  <a:pt x="400" y="0"/>
                  <a:pt x="470" y="10"/>
                  <a:pt x="513" y="26"/>
                </a:cubicBezTo>
                <a:cubicBezTo>
                  <a:pt x="556" y="42"/>
                  <a:pt x="586" y="71"/>
                  <a:pt x="606" y="101"/>
                </a:cubicBezTo>
                <a:cubicBezTo>
                  <a:pt x="626" y="131"/>
                  <a:pt x="628" y="184"/>
                  <a:pt x="633" y="20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Line 65"/>
          <p:cNvSpPr>
            <a:spLocks noChangeShapeType="1"/>
          </p:cNvSpPr>
          <p:nvPr/>
        </p:nvSpPr>
        <p:spPr bwMode="auto">
          <a:xfrm>
            <a:off x="5572125" y="2516188"/>
            <a:ext cx="0" cy="9239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Freeform 66"/>
          <p:cNvSpPr>
            <a:spLocks/>
          </p:cNvSpPr>
          <p:nvPr/>
        </p:nvSpPr>
        <p:spPr bwMode="auto">
          <a:xfrm>
            <a:off x="5562600" y="2203450"/>
            <a:ext cx="1009650" cy="422275"/>
          </a:xfrm>
          <a:custGeom>
            <a:avLst/>
            <a:gdLst/>
            <a:ahLst/>
            <a:cxnLst>
              <a:cxn ang="0">
                <a:pos x="0" y="266"/>
              </a:cxn>
              <a:cxn ang="0">
                <a:pos x="77" y="124"/>
              </a:cxn>
              <a:cxn ang="0">
                <a:pos x="183" y="35"/>
              </a:cxn>
              <a:cxn ang="0">
                <a:pos x="345" y="2"/>
              </a:cxn>
              <a:cxn ang="0">
                <a:pos x="513" y="26"/>
              </a:cxn>
              <a:cxn ang="0">
                <a:pos x="606" y="101"/>
              </a:cxn>
              <a:cxn ang="0">
                <a:pos x="633" y="206"/>
              </a:cxn>
            </a:cxnLst>
            <a:rect l="0" t="0" r="r" b="b"/>
            <a:pathLst>
              <a:path w="633" h="266">
                <a:moveTo>
                  <a:pt x="0" y="266"/>
                </a:moveTo>
                <a:cubicBezTo>
                  <a:pt x="13" y="242"/>
                  <a:pt x="47" y="162"/>
                  <a:pt x="77" y="124"/>
                </a:cubicBezTo>
                <a:cubicBezTo>
                  <a:pt x="107" y="86"/>
                  <a:pt x="138" y="55"/>
                  <a:pt x="183" y="35"/>
                </a:cubicBezTo>
                <a:cubicBezTo>
                  <a:pt x="228" y="15"/>
                  <a:pt x="290" y="4"/>
                  <a:pt x="345" y="2"/>
                </a:cubicBezTo>
                <a:cubicBezTo>
                  <a:pt x="400" y="0"/>
                  <a:pt x="470" y="10"/>
                  <a:pt x="513" y="26"/>
                </a:cubicBezTo>
                <a:cubicBezTo>
                  <a:pt x="556" y="42"/>
                  <a:pt x="586" y="71"/>
                  <a:pt x="606" y="101"/>
                </a:cubicBezTo>
                <a:cubicBezTo>
                  <a:pt x="626" y="131"/>
                  <a:pt x="628" y="184"/>
                  <a:pt x="633" y="20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Line 67"/>
          <p:cNvSpPr>
            <a:spLocks noChangeShapeType="1"/>
          </p:cNvSpPr>
          <p:nvPr/>
        </p:nvSpPr>
        <p:spPr bwMode="auto">
          <a:xfrm>
            <a:off x="6572250" y="2516188"/>
            <a:ext cx="0" cy="9239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9" name="Arc 68"/>
          <p:cNvSpPr>
            <a:spLocks/>
          </p:cNvSpPr>
          <p:nvPr/>
        </p:nvSpPr>
        <p:spPr bwMode="auto">
          <a:xfrm>
            <a:off x="3092450" y="5153025"/>
            <a:ext cx="423863" cy="30797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2633663" y="6032500"/>
            <a:ext cx="950912" cy="331788"/>
            <a:chOff x="704" y="1824"/>
            <a:chExt cx="864" cy="288"/>
          </a:xfrm>
        </p:grpSpPr>
        <p:sp>
          <p:nvSpPr>
            <p:cNvPr id="71" name="Arc 70"/>
            <p:cNvSpPr>
              <a:spLocks/>
            </p:cNvSpPr>
            <p:nvPr/>
          </p:nvSpPr>
          <p:spPr bwMode="auto">
            <a:xfrm flipH="1" flipV="1">
              <a:off x="704" y="1824"/>
              <a:ext cx="440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2" name="Arc 71"/>
            <p:cNvSpPr>
              <a:spLocks/>
            </p:cNvSpPr>
            <p:nvPr/>
          </p:nvSpPr>
          <p:spPr bwMode="auto">
            <a:xfrm flipV="1">
              <a:off x="1128" y="1824"/>
              <a:ext cx="440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2854325" y="5681663"/>
            <a:ext cx="725488" cy="354012"/>
            <a:chOff x="3086" y="3627"/>
            <a:chExt cx="457" cy="223"/>
          </a:xfrm>
        </p:grpSpPr>
        <p:sp>
          <p:nvSpPr>
            <p:cNvPr id="74" name="Arc 73"/>
            <p:cNvSpPr>
              <a:spLocks/>
            </p:cNvSpPr>
            <p:nvPr/>
          </p:nvSpPr>
          <p:spPr bwMode="auto">
            <a:xfrm rot="5400000" flipH="1">
              <a:off x="3353" y="3660"/>
              <a:ext cx="188" cy="19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3086" y="3627"/>
              <a:ext cx="273" cy="3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4" y="32"/>
                </a:cxn>
                <a:cxn ang="0">
                  <a:pos x="408" y="48"/>
                </a:cxn>
              </a:cxnLst>
              <a:rect l="0" t="0" r="r" b="b"/>
              <a:pathLst>
                <a:path w="408" h="48">
                  <a:moveTo>
                    <a:pt x="0" y="0"/>
                  </a:moveTo>
                  <a:cubicBezTo>
                    <a:pt x="78" y="12"/>
                    <a:pt x="156" y="24"/>
                    <a:pt x="224" y="32"/>
                  </a:cubicBezTo>
                  <a:cubicBezTo>
                    <a:pt x="292" y="40"/>
                    <a:pt x="350" y="44"/>
                    <a:pt x="408" y="48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2616200" y="5148263"/>
            <a:ext cx="492125" cy="538162"/>
            <a:chOff x="2936" y="3291"/>
            <a:chExt cx="310" cy="339"/>
          </a:xfrm>
        </p:grpSpPr>
        <p:sp>
          <p:nvSpPr>
            <p:cNvPr id="77" name="Arc 76"/>
            <p:cNvSpPr>
              <a:spLocks/>
            </p:cNvSpPr>
            <p:nvPr/>
          </p:nvSpPr>
          <p:spPr bwMode="auto">
            <a:xfrm flipH="1">
              <a:off x="2936" y="3306"/>
              <a:ext cx="187" cy="182"/>
            </a:xfrm>
            <a:custGeom>
              <a:avLst/>
              <a:gdLst>
                <a:gd name="G0" fmla="+- 0 0 0"/>
                <a:gd name="G1" fmla="+- 20882 0 0"/>
                <a:gd name="G2" fmla="+- 21600 0 0"/>
                <a:gd name="T0" fmla="*/ 5523 w 21600"/>
                <a:gd name="T1" fmla="*/ 0 h 20882"/>
                <a:gd name="T2" fmla="*/ 21600 w 21600"/>
                <a:gd name="T3" fmla="*/ 20882 h 20882"/>
                <a:gd name="T4" fmla="*/ 0 w 21600"/>
                <a:gd name="T5" fmla="*/ 20882 h 20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0882" fill="none" extrusionOk="0">
                  <a:moveTo>
                    <a:pt x="5522" y="0"/>
                  </a:moveTo>
                  <a:cubicBezTo>
                    <a:pt x="14999" y="2506"/>
                    <a:pt x="21600" y="11079"/>
                    <a:pt x="21600" y="20882"/>
                  </a:cubicBezTo>
                </a:path>
                <a:path w="21600" h="20882" stroke="0" extrusionOk="0">
                  <a:moveTo>
                    <a:pt x="5522" y="0"/>
                  </a:moveTo>
                  <a:cubicBezTo>
                    <a:pt x="14999" y="2506"/>
                    <a:pt x="21600" y="11079"/>
                    <a:pt x="21600" y="20882"/>
                  </a:cubicBezTo>
                  <a:lnTo>
                    <a:pt x="0" y="20882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8" name="Arc 77"/>
            <p:cNvSpPr>
              <a:spLocks/>
            </p:cNvSpPr>
            <p:nvPr/>
          </p:nvSpPr>
          <p:spPr bwMode="auto">
            <a:xfrm flipH="1" flipV="1">
              <a:off x="2936" y="3482"/>
              <a:ext cx="198" cy="148"/>
            </a:xfrm>
            <a:custGeom>
              <a:avLst/>
              <a:gdLst>
                <a:gd name="G0" fmla="+- 0 0 0"/>
                <a:gd name="G1" fmla="+- 21249 0 0"/>
                <a:gd name="G2" fmla="+- 21600 0 0"/>
                <a:gd name="T0" fmla="*/ 3881 w 21600"/>
                <a:gd name="T1" fmla="*/ 0 h 21249"/>
                <a:gd name="T2" fmla="*/ 21600 w 21600"/>
                <a:gd name="T3" fmla="*/ 21249 h 21249"/>
                <a:gd name="T4" fmla="*/ 0 w 21600"/>
                <a:gd name="T5" fmla="*/ 21249 h 2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49" fill="none" extrusionOk="0">
                  <a:moveTo>
                    <a:pt x="3880" y="0"/>
                  </a:moveTo>
                  <a:cubicBezTo>
                    <a:pt x="14143" y="1874"/>
                    <a:pt x="21600" y="10816"/>
                    <a:pt x="21600" y="21249"/>
                  </a:cubicBezTo>
                </a:path>
                <a:path w="21600" h="21249" stroke="0" extrusionOk="0">
                  <a:moveTo>
                    <a:pt x="3880" y="0"/>
                  </a:moveTo>
                  <a:cubicBezTo>
                    <a:pt x="14143" y="1874"/>
                    <a:pt x="21600" y="10816"/>
                    <a:pt x="21600" y="21249"/>
                  </a:cubicBezTo>
                  <a:lnTo>
                    <a:pt x="0" y="21249"/>
                  </a:lnTo>
                  <a:close/>
                </a:path>
              </a:pathLst>
            </a:cu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3064" y="3291"/>
              <a:ext cx="182" cy="19"/>
            </a:xfrm>
            <a:custGeom>
              <a:avLst/>
              <a:gdLst/>
              <a:ahLst/>
              <a:cxnLst>
                <a:cxn ang="0">
                  <a:pos x="272" y="5"/>
                </a:cxn>
                <a:cxn ang="0">
                  <a:pos x="112" y="5"/>
                </a:cxn>
                <a:cxn ang="0">
                  <a:pos x="0" y="37"/>
                </a:cxn>
              </a:cxnLst>
              <a:rect l="0" t="0" r="r" b="b"/>
              <a:pathLst>
                <a:path w="272" h="37">
                  <a:moveTo>
                    <a:pt x="272" y="5"/>
                  </a:moveTo>
                  <a:cubicBezTo>
                    <a:pt x="245" y="5"/>
                    <a:pt x="157" y="0"/>
                    <a:pt x="112" y="5"/>
                  </a:cubicBezTo>
                  <a:cubicBezTo>
                    <a:pt x="67" y="10"/>
                    <a:pt x="23" y="30"/>
                    <a:pt x="0" y="37"/>
                  </a:cubicBezTo>
                </a:path>
              </a:pathLst>
            </a:custGeom>
            <a:noFill/>
            <a:ln w="762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80" name="Arc 79"/>
          <p:cNvSpPr>
            <a:spLocks/>
          </p:cNvSpPr>
          <p:nvPr/>
        </p:nvSpPr>
        <p:spPr bwMode="auto">
          <a:xfrm flipH="1" flipV="1">
            <a:off x="1049338" y="2166938"/>
            <a:ext cx="636587" cy="622300"/>
          </a:xfrm>
          <a:custGeom>
            <a:avLst/>
            <a:gdLst>
              <a:gd name="G0" fmla="+- 21226 0 0"/>
              <a:gd name="G1" fmla="+- 0 0 0"/>
              <a:gd name="G2" fmla="+- 21600 0 0"/>
              <a:gd name="T0" fmla="*/ 22148 w 22148"/>
              <a:gd name="T1" fmla="*/ 21580 h 21600"/>
              <a:gd name="T2" fmla="*/ 0 w 22148"/>
              <a:gd name="T3" fmla="*/ 4003 h 21600"/>
              <a:gd name="T4" fmla="*/ 21226 w 2214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48" h="21600" fill="none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</a:path>
              <a:path w="22148" h="21600" stroke="0" extrusionOk="0">
                <a:moveTo>
                  <a:pt x="22148" y="21580"/>
                </a:moveTo>
                <a:cubicBezTo>
                  <a:pt x="21840" y="21593"/>
                  <a:pt x="21533" y="21599"/>
                  <a:pt x="21226" y="21600"/>
                </a:cubicBezTo>
                <a:cubicBezTo>
                  <a:pt x="10840" y="21600"/>
                  <a:pt x="1924" y="14208"/>
                  <a:pt x="0" y="4002"/>
                </a:cubicBezTo>
                <a:lnTo>
                  <a:pt x="21226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1" name="Arc 80"/>
          <p:cNvSpPr>
            <a:spLocks/>
          </p:cNvSpPr>
          <p:nvPr/>
        </p:nvSpPr>
        <p:spPr bwMode="auto">
          <a:xfrm flipH="1" flipV="1">
            <a:off x="433388" y="2168525"/>
            <a:ext cx="623887" cy="12493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109 w 21600"/>
              <a:gd name="T1" fmla="*/ 0 h 43200"/>
              <a:gd name="T2" fmla="*/ 11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</a:path>
              <a:path w="21600" h="43200" stroke="0" extrusionOk="0">
                <a:moveTo>
                  <a:pt x="108" y="0"/>
                </a:moveTo>
                <a:cubicBezTo>
                  <a:pt x="11995" y="60"/>
                  <a:pt x="21600" y="9713"/>
                  <a:pt x="21600" y="21600"/>
                </a:cubicBezTo>
                <a:cubicBezTo>
                  <a:pt x="21600" y="33486"/>
                  <a:pt x="11996" y="43139"/>
                  <a:pt x="109" y="43199"/>
                </a:cubicBezTo>
                <a:lnTo>
                  <a:pt x="0" y="2160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2" name="Arc 81"/>
          <p:cNvSpPr>
            <a:spLocks/>
          </p:cNvSpPr>
          <p:nvPr/>
        </p:nvSpPr>
        <p:spPr bwMode="auto">
          <a:xfrm flipH="1">
            <a:off x="1049338" y="2795588"/>
            <a:ext cx="642937" cy="622300"/>
          </a:xfrm>
          <a:custGeom>
            <a:avLst/>
            <a:gdLst>
              <a:gd name="G0" fmla="+- 21355 0 0"/>
              <a:gd name="G1" fmla="+- 0 0 0"/>
              <a:gd name="G2" fmla="+- 21600 0 0"/>
              <a:gd name="T0" fmla="*/ 22277 w 22277"/>
              <a:gd name="T1" fmla="*/ 21580 h 21600"/>
              <a:gd name="T2" fmla="*/ 0 w 22277"/>
              <a:gd name="T3" fmla="*/ 3241 h 21600"/>
              <a:gd name="T4" fmla="*/ 21355 w 2227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277" h="21600" fill="none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</a:path>
              <a:path w="22277" h="21600" stroke="0" extrusionOk="0">
                <a:moveTo>
                  <a:pt x="22277" y="21580"/>
                </a:moveTo>
                <a:cubicBezTo>
                  <a:pt x="21969" y="21593"/>
                  <a:pt x="21662" y="21599"/>
                  <a:pt x="21355" y="21600"/>
                </a:cubicBezTo>
                <a:cubicBezTo>
                  <a:pt x="10677" y="21600"/>
                  <a:pt x="1601" y="13797"/>
                  <a:pt x="-1" y="3241"/>
                </a:cubicBezTo>
                <a:lnTo>
                  <a:pt x="21355" y="0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3" name="Line 82"/>
          <p:cNvSpPr>
            <a:spLocks noChangeShapeType="1"/>
          </p:cNvSpPr>
          <p:nvPr/>
        </p:nvSpPr>
        <p:spPr bwMode="auto">
          <a:xfrm>
            <a:off x="6845300" y="1574800"/>
            <a:ext cx="0" cy="18478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4" name="Freeform 83"/>
          <p:cNvSpPr>
            <a:spLocks/>
          </p:cNvSpPr>
          <p:nvPr/>
        </p:nvSpPr>
        <p:spPr bwMode="auto">
          <a:xfrm>
            <a:off x="6845300" y="2178050"/>
            <a:ext cx="1009650" cy="422275"/>
          </a:xfrm>
          <a:custGeom>
            <a:avLst/>
            <a:gdLst/>
            <a:ahLst/>
            <a:cxnLst>
              <a:cxn ang="0">
                <a:pos x="0" y="266"/>
              </a:cxn>
              <a:cxn ang="0">
                <a:pos x="77" y="124"/>
              </a:cxn>
              <a:cxn ang="0">
                <a:pos x="183" y="35"/>
              </a:cxn>
              <a:cxn ang="0">
                <a:pos x="345" y="2"/>
              </a:cxn>
              <a:cxn ang="0">
                <a:pos x="513" y="26"/>
              </a:cxn>
              <a:cxn ang="0">
                <a:pos x="606" y="101"/>
              </a:cxn>
              <a:cxn ang="0">
                <a:pos x="633" y="206"/>
              </a:cxn>
            </a:cxnLst>
            <a:rect l="0" t="0" r="r" b="b"/>
            <a:pathLst>
              <a:path w="633" h="266">
                <a:moveTo>
                  <a:pt x="0" y="266"/>
                </a:moveTo>
                <a:cubicBezTo>
                  <a:pt x="13" y="242"/>
                  <a:pt x="47" y="162"/>
                  <a:pt x="77" y="124"/>
                </a:cubicBezTo>
                <a:cubicBezTo>
                  <a:pt x="107" y="86"/>
                  <a:pt x="138" y="55"/>
                  <a:pt x="183" y="35"/>
                </a:cubicBezTo>
                <a:cubicBezTo>
                  <a:pt x="228" y="15"/>
                  <a:pt x="290" y="4"/>
                  <a:pt x="345" y="2"/>
                </a:cubicBezTo>
                <a:cubicBezTo>
                  <a:pt x="400" y="0"/>
                  <a:pt x="470" y="10"/>
                  <a:pt x="513" y="26"/>
                </a:cubicBezTo>
                <a:cubicBezTo>
                  <a:pt x="556" y="42"/>
                  <a:pt x="586" y="71"/>
                  <a:pt x="606" y="101"/>
                </a:cubicBezTo>
                <a:cubicBezTo>
                  <a:pt x="626" y="131"/>
                  <a:pt x="628" y="184"/>
                  <a:pt x="633" y="20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5" name="Line 84"/>
          <p:cNvSpPr>
            <a:spLocks noChangeShapeType="1"/>
          </p:cNvSpPr>
          <p:nvPr/>
        </p:nvSpPr>
        <p:spPr bwMode="auto">
          <a:xfrm>
            <a:off x="7854950" y="2490788"/>
            <a:ext cx="0" cy="9239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6" name="Line 85"/>
          <p:cNvSpPr>
            <a:spLocks noChangeShapeType="1"/>
          </p:cNvSpPr>
          <p:nvPr/>
        </p:nvSpPr>
        <p:spPr bwMode="auto">
          <a:xfrm flipV="1">
            <a:off x="1460500" y="5118100"/>
            <a:ext cx="0" cy="125095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7" name="Freeform 86"/>
          <p:cNvSpPr>
            <a:spLocks/>
          </p:cNvSpPr>
          <p:nvPr/>
        </p:nvSpPr>
        <p:spPr bwMode="auto">
          <a:xfrm flipH="1" flipV="1">
            <a:off x="457200" y="5937250"/>
            <a:ext cx="1009650" cy="422275"/>
          </a:xfrm>
          <a:custGeom>
            <a:avLst/>
            <a:gdLst/>
            <a:ahLst/>
            <a:cxnLst>
              <a:cxn ang="0">
                <a:pos x="0" y="266"/>
              </a:cxn>
              <a:cxn ang="0">
                <a:pos x="77" y="124"/>
              </a:cxn>
              <a:cxn ang="0">
                <a:pos x="183" y="35"/>
              </a:cxn>
              <a:cxn ang="0">
                <a:pos x="345" y="2"/>
              </a:cxn>
              <a:cxn ang="0">
                <a:pos x="513" y="26"/>
              </a:cxn>
              <a:cxn ang="0">
                <a:pos x="606" y="101"/>
              </a:cxn>
              <a:cxn ang="0">
                <a:pos x="633" y="206"/>
              </a:cxn>
            </a:cxnLst>
            <a:rect l="0" t="0" r="r" b="b"/>
            <a:pathLst>
              <a:path w="633" h="266">
                <a:moveTo>
                  <a:pt x="0" y="266"/>
                </a:moveTo>
                <a:cubicBezTo>
                  <a:pt x="13" y="242"/>
                  <a:pt x="47" y="162"/>
                  <a:pt x="77" y="124"/>
                </a:cubicBezTo>
                <a:cubicBezTo>
                  <a:pt x="107" y="86"/>
                  <a:pt x="138" y="55"/>
                  <a:pt x="183" y="35"/>
                </a:cubicBezTo>
                <a:cubicBezTo>
                  <a:pt x="228" y="15"/>
                  <a:pt x="290" y="4"/>
                  <a:pt x="345" y="2"/>
                </a:cubicBezTo>
                <a:cubicBezTo>
                  <a:pt x="400" y="0"/>
                  <a:pt x="470" y="10"/>
                  <a:pt x="513" y="26"/>
                </a:cubicBezTo>
                <a:cubicBezTo>
                  <a:pt x="556" y="42"/>
                  <a:pt x="586" y="71"/>
                  <a:pt x="606" y="101"/>
                </a:cubicBezTo>
                <a:cubicBezTo>
                  <a:pt x="626" y="131"/>
                  <a:pt x="628" y="184"/>
                  <a:pt x="633" y="206"/>
                </a:cubicBezTo>
              </a:path>
            </a:pathLst>
          </a:custGeom>
          <a:noFill/>
          <a:ln w="762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8" name="Line 87"/>
          <p:cNvSpPr>
            <a:spLocks noChangeShapeType="1"/>
          </p:cNvSpPr>
          <p:nvPr/>
        </p:nvSpPr>
        <p:spPr bwMode="auto">
          <a:xfrm flipV="1">
            <a:off x="463550" y="5119688"/>
            <a:ext cx="0" cy="9239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9" name="Text Box 88"/>
          <p:cNvSpPr txBox="1">
            <a:spLocks noChangeArrowheads="1"/>
          </p:cNvSpPr>
          <p:nvPr/>
        </p:nvSpPr>
        <p:spPr bwMode="auto">
          <a:xfrm>
            <a:off x="1366838" y="195263"/>
            <a:ext cx="59815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0033CC"/>
                </a:solidFill>
                <a:latin typeface="Geometr415 Blk BT" pitchFamily="34" charset="0"/>
                <a:cs typeface="Arial" charset="0"/>
              </a:rPr>
              <a:t>Urutan Tarikan </a:t>
            </a:r>
            <a:r>
              <a:rPr lang="en-US" sz="4000" b="1" dirty="0" smtClean="0">
                <a:solidFill>
                  <a:srgbClr val="0033CC"/>
                </a:solidFill>
                <a:latin typeface="Arial" charset="0"/>
                <a:cs typeface="Arial" charset="0"/>
              </a:rPr>
              <a:t>: </a:t>
            </a:r>
            <a:r>
              <a:rPr lang="id-ID" sz="2800" dirty="0" smtClean="0">
                <a:solidFill>
                  <a:srgbClr val="CC3300"/>
                </a:solidFill>
                <a:latin typeface="Arial" charset="0"/>
                <a:cs typeface="Arial" charset="0"/>
              </a:rPr>
              <a:t>Huruf Kecil</a:t>
            </a:r>
            <a:endParaRPr lang="en-US" sz="28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"/>
                            </p:stCondLst>
                            <p:childTnLst>
                              <p:par>
                                <p:cTn id="1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000"/>
                            </p:stCondLst>
                            <p:childTnLst>
                              <p:par>
                                <p:cTn id="1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1" grpId="0" animBg="1"/>
      <p:bldP spid="30" grpId="0" animBg="1"/>
      <p:bldP spid="31" grpId="0" animBg="1"/>
      <p:bldP spid="48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17"/>
          <p:cNvSpPr txBox="1">
            <a:spLocks noChangeArrowheads="1"/>
          </p:cNvSpPr>
          <p:nvPr/>
        </p:nvSpPr>
        <p:spPr bwMode="auto">
          <a:xfrm>
            <a:off x="2509838" y="2428868"/>
            <a:ext cx="5634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 dirty="0">
                <a:latin typeface="Swis721 LtEx BT" pitchFamily="34" charset="0"/>
              </a:rPr>
              <a:t>DRAWING</a:t>
            </a:r>
            <a:endParaRPr lang="th-TH" sz="8000" dirty="0">
              <a:latin typeface="Swis721 LtEx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262188" y="188913"/>
            <a:ext cx="41264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Komposisi Kata</a:t>
            </a:r>
            <a:endParaRPr lang="en-US" sz="44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5" name="Text Box 78"/>
          <p:cNvSpPr txBox="1">
            <a:spLocks noChangeArrowheads="1"/>
          </p:cNvSpPr>
          <p:nvPr/>
        </p:nvSpPr>
        <p:spPr bwMode="auto">
          <a:xfrm>
            <a:off x="771525" y="2568568"/>
            <a:ext cx="151445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id-ID" sz="2400" dirty="0" smtClean="0">
                <a:latin typeface="Arial" charset="0"/>
              </a:rPr>
              <a:t>Ruang tidak seragam</a:t>
            </a:r>
            <a:endParaRPr lang="en-US" sz="2400" dirty="0">
              <a:latin typeface="Arial" charset="0"/>
            </a:endParaRPr>
          </a:p>
        </p:txBody>
      </p:sp>
      <p:sp>
        <p:nvSpPr>
          <p:cNvPr id="6" name="Text Box 79"/>
          <p:cNvSpPr txBox="1">
            <a:spLocks noChangeArrowheads="1"/>
          </p:cNvSpPr>
          <p:nvPr/>
        </p:nvSpPr>
        <p:spPr bwMode="auto">
          <a:xfrm>
            <a:off x="784225" y="3971918"/>
            <a:ext cx="150175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id-ID" sz="2400" dirty="0" smtClean="0">
                <a:latin typeface="Arial" charset="0"/>
              </a:rPr>
              <a:t>Ruang seragam</a:t>
            </a:r>
            <a:endParaRPr lang="en-US" sz="2400" dirty="0">
              <a:latin typeface="Arial" charset="0"/>
            </a:endParaRPr>
          </a:p>
        </p:txBody>
      </p:sp>
      <p:grpSp>
        <p:nvGrpSpPr>
          <p:cNvPr id="7" name="Group 139"/>
          <p:cNvGrpSpPr>
            <a:grpSpLocks/>
          </p:cNvGrpSpPr>
          <p:nvPr/>
        </p:nvGrpSpPr>
        <p:grpSpPr bwMode="auto">
          <a:xfrm>
            <a:off x="3376613" y="3321043"/>
            <a:ext cx="3883025" cy="233363"/>
            <a:chOff x="1999" y="2532"/>
            <a:chExt cx="2446" cy="147"/>
          </a:xfrm>
        </p:grpSpPr>
        <p:sp>
          <p:nvSpPr>
            <p:cNvPr id="8" name="Freeform 70"/>
            <p:cNvSpPr>
              <a:spLocks/>
            </p:cNvSpPr>
            <p:nvPr/>
          </p:nvSpPr>
          <p:spPr bwMode="auto">
            <a:xfrm>
              <a:off x="1999" y="2537"/>
              <a:ext cx="87" cy="1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2"/>
                </a:cxn>
                <a:cxn ang="0">
                  <a:pos x="132" y="312"/>
                </a:cxn>
                <a:cxn ang="0">
                  <a:pos x="132" y="9"/>
                </a:cxn>
              </a:cxnLst>
              <a:rect l="0" t="0" r="r" b="b"/>
              <a:pathLst>
                <a:path w="132" h="312">
                  <a:moveTo>
                    <a:pt x="0" y="0"/>
                  </a:moveTo>
                  <a:lnTo>
                    <a:pt x="0" y="312"/>
                  </a:lnTo>
                  <a:lnTo>
                    <a:pt x="132" y="312"/>
                  </a:lnTo>
                  <a:lnTo>
                    <a:pt x="132" y="9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Freeform 71"/>
            <p:cNvSpPr>
              <a:spLocks/>
            </p:cNvSpPr>
            <p:nvPr/>
          </p:nvSpPr>
          <p:spPr bwMode="auto">
            <a:xfrm>
              <a:off x="2480" y="2545"/>
              <a:ext cx="37" cy="1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6"/>
                </a:cxn>
                <a:cxn ang="0">
                  <a:pos x="136" y="296"/>
                </a:cxn>
                <a:cxn ang="0">
                  <a:pos x="136" y="0"/>
                </a:cxn>
              </a:cxnLst>
              <a:rect l="0" t="0" r="r" b="b"/>
              <a:pathLst>
                <a:path w="136" h="296">
                  <a:moveTo>
                    <a:pt x="0" y="0"/>
                  </a:moveTo>
                  <a:lnTo>
                    <a:pt x="0" y="296"/>
                  </a:lnTo>
                  <a:lnTo>
                    <a:pt x="136" y="296"/>
                  </a:lnTo>
                  <a:lnTo>
                    <a:pt x="136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Freeform 72"/>
            <p:cNvSpPr>
              <a:spLocks/>
            </p:cNvSpPr>
            <p:nvPr/>
          </p:nvSpPr>
          <p:spPr bwMode="auto">
            <a:xfrm>
              <a:off x="2993" y="2537"/>
              <a:ext cx="27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Freeform 73"/>
            <p:cNvSpPr>
              <a:spLocks/>
            </p:cNvSpPr>
            <p:nvPr/>
          </p:nvSpPr>
          <p:spPr bwMode="auto">
            <a:xfrm>
              <a:off x="3696" y="2537"/>
              <a:ext cx="75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Freeform 74"/>
            <p:cNvSpPr>
              <a:spLocks/>
            </p:cNvSpPr>
            <p:nvPr/>
          </p:nvSpPr>
          <p:spPr bwMode="auto">
            <a:xfrm>
              <a:off x="4357" y="2532"/>
              <a:ext cx="88" cy="14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20"/>
                </a:cxn>
                <a:cxn ang="0">
                  <a:pos x="76" y="320"/>
                </a:cxn>
                <a:cxn ang="0">
                  <a:pos x="76" y="0"/>
                </a:cxn>
              </a:cxnLst>
              <a:rect l="0" t="0" r="r" b="b"/>
              <a:pathLst>
                <a:path w="76" h="320">
                  <a:moveTo>
                    <a:pt x="0" y="4"/>
                  </a:moveTo>
                  <a:lnTo>
                    <a:pt x="0" y="320"/>
                  </a:lnTo>
                  <a:lnTo>
                    <a:pt x="76" y="320"/>
                  </a:lnTo>
                  <a:lnTo>
                    <a:pt x="76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3" name="Freeform 119"/>
            <p:cNvSpPr>
              <a:spLocks/>
            </p:cNvSpPr>
            <p:nvPr/>
          </p:nvSpPr>
          <p:spPr bwMode="auto">
            <a:xfrm>
              <a:off x="3816" y="2540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4" name="Group 140"/>
          <p:cNvGrpSpPr>
            <a:grpSpLocks/>
          </p:cNvGrpSpPr>
          <p:nvPr/>
        </p:nvGrpSpPr>
        <p:grpSpPr bwMode="auto">
          <a:xfrm>
            <a:off x="2481263" y="3867143"/>
            <a:ext cx="6032500" cy="1322388"/>
            <a:chOff x="1435" y="3005"/>
            <a:chExt cx="3800" cy="833"/>
          </a:xfrm>
        </p:grpSpPr>
        <p:sp>
          <p:nvSpPr>
            <p:cNvPr id="15" name="Text Box 102"/>
            <p:cNvSpPr txBox="1">
              <a:spLocks noChangeArrowheads="1"/>
            </p:cNvSpPr>
            <p:nvPr/>
          </p:nvSpPr>
          <p:spPr bwMode="auto">
            <a:xfrm>
              <a:off x="1435" y="3009"/>
              <a:ext cx="634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D</a:t>
              </a:r>
            </a:p>
          </p:txBody>
        </p:sp>
        <p:sp>
          <p:nvSpPr>
            <p:cNvPr id="16" name="Text Box 122"/>
            <p:cNvSpPr txBox="1">
              <a:spLocks noChangeArrowheads="1"/>
            </p:cNvSpPr>
            <p:nvPr/>
          </p:nvSpPr>
          <p:spPr bwMode="auto">
            <a:xfrm>
              <a:off x="1977" y="3007"/>
              <a:ext cx="600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R</a:t>
              </a:r>
            </a:p>
          </p:txBody>
        </p:sp>
        <p:sp>
          <p:nvSpPr>
            <p:cNvPr id="17" name="Text Box 123"/>
            <p:cNvSpPr txBox="1">
              <a:spLocks noChangeArrowheads="1"/>
            </p:cNvSpPr>
            <p:nvPr/>
          </p:nvSpPr>
          <p:spPr bwMode="auto">
            <a:xfrm>
              <a:off x="2540" y="3010"/>
              <a:ext cx="604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A</a:t>
              </a:r>
            </a:p>
          </p:txBody>
        </p:sp>
        <p:sp>
          <p:nvSpPr>
            <p:cNvPr id="18" name="Text Box 124"/>
            <p:cNvSpPr txBox="1">
              <a:spLocks noChangeArrowheads="1"/>
            </p:cNvSpPr>
            <p:nvPr/>
          </p:nvSpPr>
          <p:spPr bwMode="auto">
            <a:xfrm>
              <a:off x="3121" y="3012"/>
              <a:ext cx="830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W</a:t>
              </a:r>
            </a:p>
          </p:txBody>
        </p:sp>
        <p:sp>
          <p:nvSpPr>
            <p:cNvPr id="19" name="Text Box 125"/>
            <p:cNvSpPr txBox="1">
              <a:spLocks noChangeArrowheads="1"/>
            </p:cNvSpPr>
            <p:nvPr/>
          </p:nvSpPr>
          <p:spPr bwMode="auto">
            <a:xfrm>
              <a:off x="3870" y="3010"/>
              <a:ext cx="27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I</a:t>
              </a:r>
            </a:p>
          </p:txBody>
        </p:sp>
        <p:sp>
          <p:nvSpPr>
            <p:cNvPr id="20" name="Text Box 126"/>
            <p:cNvSpPr txBox="1">
              <a:spLocks noChangeArrowheads="1"/>
            </p:cNvSpPr>
            <p:nvPr/>
          </p:nvSpPr>
          <p:spPr bwMode="auto">
            <a:xfrm>
              <a:off x="4029" y="3009"/>
              <a:ext cx="652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N</a:t>
              </a:r>
            </a:p>
          </p:txBody>
        </p:sp>
        <p:sp>
          <p:nvSpPr>
            <p:cNvPr id="21" name="Text Box 127"/>
            <p:cNvSpPr txBox="1">
              <a:spLocks noChangeArrowheads="1"/>
            </p:cNvSpPr>
            <p:nvPr/>
          </p:nvSpPr>
          <p:spPr bwMode="auto">
            <a:xfrm>
              <a:off x="4587" y="3005"/>
              <a:ext cx="64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8000">
                  <a:latin typeface="Swis721 LtEx BT" pitchFamily="34" charset="0"/>
                </a:rPr>
                <a:t>G</a:t>
              </a:r>
            </a:p>
          </p:txBody>
        </p:sp>
      </p:grpSp>
      <p:grpSp>
        <p:nvGrpSpPr>
          <p:cNvPr id="22" name="Group 141"/>
          <p:cNvGrpSpPr>
            <a:grpSpLocks/>
          </p:cNvGrpSpPr>
          <p:nvPr/>
        </p:nvGrpSpPr>
        <p:grpSpPr bwMode="auto">
          <a:xfrm>
            <a:off x="3336925" y="4792656"/>
            <a:ext cx="4291013" cy="223837"/>
            <a:chOff x="1974" y="3588"/>
            <a:chExt cx="2703" cy="141"/>
          </a:xfrm>
        </p:grpSpPr>
        <p:sp>
          <p:nvSpPr>
            <p:cNvPr id="23" name="Freeform 128"/>
            <p:cNvSpPr>
              <a:spLocks/>
            </p:cNvSpPr>
            <p:nvPr/>
          </p:nvSpPr>
          <p:spPr bwMode="auto">
            <a:xfrm>
              <a:off x="2487" y="3591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Freeform 129"/>
            <p:cNvSpPr>
              <a:spLocks/>
            </p:cNvSpPr>
            <p:nvPr/>
          </p:nvSpPr>
          <p:spPr bwMode="auto">
            <a:xfrm>
              <a:off x="1974" y="3591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Freeform 130"/>
            <p:cNvSpPr>
              <a:spLocks/>
            </p:cNvSpPr>
            <p:nvPr/>
          </p:nvSpPr>
          <p:spPr bwMode="auto">
            <a:xfrm>
              <a:off x="3075" y="3591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Freeform 131"/>
            <p:cNvSpPr>
              <a:spLocks/>
            </p:cNvSpPr>
            <p:nvPr/>
          </p:nvSpPr>
          <p:spPr bwMode="auto">
            <a:xfrm>
              <a:off x="3873" y="3591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Freeform 132"/>
            <p:cNvSpPr>
              <a:spLocks/>
            </p:cNvSpPr>
            <p:nvPr/>
          </p:nvSpPr>
          <p:spPr bwMode="auto">
            <a:xfrm>
              <a:off x="4026" y="3588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Freeform 133"/>
            <p:cNvSpPr>
              <a:spLocks/>
            </p:cNvSpPr>
            <p:nvPr/>
          </p:nvSpPr>
          <p:spPr bwMode="auto">
            <a:xfrm>
              <a:off x="4563" y="3591"/>
              <a:ext cx="114" cy="1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304"/>
                </a:cxn>
                <a:cxn ang="0">
                  <a:pos x="24" y="304"/>
                </a:cxn>
                <a:cxn ang="0">
                  <a:pos x="24" y="0"/>
                </a:cxn>
              </a:cxnLst>
              <a:rect l="0" t="0" r="r" b="b"/>
              <a:pathLst>
                <a:path w="24" h="304">
                  <a:moveTo>
                    <a:pt x="0" y="4"/>
                  </a:moveTo>
                  <a:lnTo>
                    <a:pt x="0" y="304"/>
                  </a:lnTo>
                  <a:lnTo>
                    <a:pt x="24" y="304"/>
                  </a:lnTo>
                  <a:lnTo>
                    <a:pt x="24" y="0"/>
                  </a:lnTo>
                </a:path>
              </a:pathLst>
            </a:custGeom>
            <a:noFill/>
            <a:ln w="12700" cmpd="sng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29" name="Group 138"/>
          <p:cNvGrpSpPr>
            <a:grpSpLocks/>
          </p:cNvGrpSpPr>
          <p:nvPr/>
        </p:nvGrpSpPr>
        <p:grpSpPr bwMode="auto">
          <a:xfrm>
            <a:off x="669925" y="1281115"/>
            <a:ext cx="8188330" cy="1157289"/>
            <a:chOff x="413" y="890"/>
            <a:chExt cx="5158" cy="729"/>
          </a:xfrm>
        </p:grpSpPr>
        <p:sp>
          <p:nvSpPr>
            <p:cNvPr id="30" name="Text Box 136"/>
            <p:cNvSpPr txBox="1">
              <a:spLocks noChangeArrowheads="1"/>
            </p:cNvSpPr>
            <p:nvPr/>
          </p:nvSpPr>
          <p:spPr bwMode="auto">
            <a:xfrm>
              <a:off x="614" y="890"/>
              <a:ext cx="4957" cy="7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id-ID" sz="2800" dirty="0" smtClean="0">
                  <a:latin typeface="Humnst777 Cn BT" pitchFamily="34" charset="0"/>
                </a:rPr>
                <a:t>Ruang antar huruf tergantung pada kontur huruf di sebelahnya</a:t>
              </a:r>
              <a:r>
                <a:rPr lang="en-US" sz="2800" dirty="0" smtClean="0">
                  <a:latin typeface="Humnst777 Cn BT" pitchFamily="34" charset="0"/>
                </a:rPr>
                <a:t>.</a:t>
              </a:r>
              <a:endParaRPr lang="en-US" sz="2800" dirty="0">
                <a:latin typeface="Humnst777 Cn BT" pitchFamily="34" charset="0"/>
              </a:endParaRPr>
            </a:p>
          </p:txBody>
        </p:sp>
        <p:sp>
          <p:nvSpPr>
            <p:cNvPr id="31" name="Rectangle 137"/>
            <p:cNvSpPr>
              <a:spLocks noChangeArrowheads="1"/>
            </p:cNvSpPr>
            <p:nvPr/>
          </p:nvSpPr>
          <p:spPr bwMode="auto">
            <a:xfrm>
              <a:off x="413" y="997"/>
              <a:ext cx="138" cy="138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32" name="Group 148"/>
          <p:cNvGrpSpPr>
            <a:grpSpLocks/>
          </p:cNvGrpSpPr>
          <p:nvPr/>
        </p:nvGrpSpPr>
        <p:grpSpPr bwMode="auto">
          <a:xfrm>
            <a:off x="666750" y="5500702"/>
            <a:ext cx="7191380" cy="954089"/>
            <a:chOff x="420" y="3705"/>
            <a:chExt cx="4530" cy="601"/>
          </a:xfrm>
        </p:grpSpPr>
        <p:sp>
          <p:nvSpPr>
            <p:cNvPr id="33" name="Text Box 142"/>
            <p:cNvSpPr txBox="1">
              <a:spLocks noChangeArrowheads="1"/>
            </p:cNvSpPr>
            <p:nvPr/>
          </p:nvSpPr>
          <p:spPr bwMode="auto">
            <a:xfrm>
              <a:off x="619" y="3705"/>
              <a:ext cx="4331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id-ID" sz="2800" dirty="0" smtClean="0">
                  <a:latin typeface="Humnst777 Cn BT" pitchFamily="34" charset="0"/>
                </a:rPr>
                <a:t>Kata yang ruang antar hurufnya tidak seragam, lebih mudah dibaca</a:t>
              </a:r>
              <a:r>
                <a:rPr lang="en-US" sz="2800" dirty="0" smtClean="0">
                  <a:latin typeface="Humnst777 Cn BT" pitchFamily="34" charset="0"/>
                </a:rPr>
                <a:t>.</a:t>
              </a:r>
              <a:endParaRPr lang="th-TH" sz="2800" dirty="0">
                <a:latin typeface="Humnst777 Cn BT" pitchFamily="34" charset="0"/>
              </a:endParaRPr>
            </a:p>
          </p:txBody>
        </p:sp>
        <p:sp>
          <p:nvSpPr>
            <p:cNvPr id="34" name="Rectangle 143"/>
            <p:cNvSpPr>
              <a:spLocks noChangeArrowheads="1"/>
            </p:cNvSpPr>
            <p:nvPr/>
          </p:nvSpPr>
          <p:spPr bwMode="auto">
            <a:xfrm>
              <a:off x="420" y="3758"/>
              <a:ext cx="137" cy="137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6" grpId="0"/>
      <p:bldP spid="6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38"/>
          <p:cNvSpPr>
            <a:spLocks noChangeArrowheads="1"/>
          </p:cNvSpPr>
          <p:nvPr/>
        </p:nvSpPr>
        <p:spPr bwMode="auto">
          <a:xfrm>
            <a:off x="1016000" y="1092200"/>
            <a:ext cx="6908800" cy="17653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374375" y="142852"/>
            <a:ext cx="41264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Komposisi Kata</a:t>
            </a:r>
            <a:endParaRPr lang="en-US" sz="44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5" name="Text Box 131"/>
          <p:cNvSpPr txBox="1">
            <a:spLocks noChangeArrowheads="1"/>
          </p:cNvSpPr>
          <p:nvPr/>
        </p:nvSpPr>
        <p:spPr bwMode="auto">
          <a:xfrm>
            <a:off x="1038225" y="2316163"/>
            <a:ext cx="102624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latin typeface="Arial" charset="0"/>
              </a:rPr>
              <a:t>K</a:t>
            </a:r>
            <a:r>
              <a:rPr lang="en-US" sz="2000" b="1" dirty="0" err="1" smtClean="0">
                <a:latin typeface="Arial" charset="0"/>
              </a:rPr>
              <a:t>ontur</a:t>
            </a:r>
            <a:endParaRPr lang="en-US" sz="2000" b="1" dirty="0">
              <a:latin typeface="Arial" charset="0"/>
            </a:endParaRPr>
          </a:p>
        </p:txBody>
      </p:sp>
      <p:sp>
        <p:nvSpPr>
          <p:cNvPr id="6" name="Text Box 189"/>
          <p:cNvSpPr txBox="1">
            <a:spLocks noChangeArrowheads="1"/>
          </p:cNvSpPr>
          <p:nvPr/>
        </p:nvSpPr>
        <p:spPr bwMode="auto">
          <a:xfrm>
            <a:off x="2027238" y="1028700"/>
            <a:ext cx="5634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>
                <a:latin typeface="Swis721 LtEx BT" pitchFamily="34" charset="0"/>
              </a:rPr>
              <a:t>DRAWING</a:t>
            </a:r>
            <a:endParaRPr lang="th-TH" sz="8000">
              <a:latin typeface="Swis721 LtEx BT" pitchFamily="34" charset="0"/>
            </a:endParaRPr>
          </a:p>
        </p:txBody>
      </p:sp>
      <p:sp>
        <p:nvSpPr>
          <p:cNvPr id="7" name="Freeform 191"/>
          <p:cNvSpPr>
            <a:spLocks/>
          </p:cNvSpPr>
          <p:nvPr/>
        </p:nvSpPr>
        <p:spPr bwMode="auto">
          <a:xfrm>
            <a:off x="2894013" y="1928813"/>
            <a:ext cx="138112" cy="219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12"/>
              </a:cxn>
              <a:cxn ang="0">
                <a:pos x="132" y="312"/>
              </a:cxn>
              <a:cxn ang="0">
                <a:pos x="132" y="9"/>
              </a:cxn>
            </a:cxnLst>
            <a:rect l="0" t="0" r="r" b="b"/>
            <a:pathLst>
              <a:path w="132" h="312">
                <a:moveTo>
                  <a:pt x="0" y="0"/>
                </a:moveTo>
                <a:lnTo>
                  <a:pt x="0" y="312"/>
                </a:lnTo>
                <a:lnTo>
                  <a:pt x="132" y="312"/>
                </a:lnTo>
                <a:lnTo>
                  <a:pt x="132" y="9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Freeform 192"/>
          <p:cNvSpPr>
            <a:spLocks/>
          </p:cNvSpPr>
          <p:nvPr/>
        </p:nvSpPr>
        <p:spPr bwMode="auto">
          <a:xfrm>
            <a:off x="3657600" y="1941513"/>
            <a:ext cx="58738" cy="212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96"/>
              </a:cxn>
              <a:cxn ang="0">
                <a:pos x="136" y="296"/>
              </a:cxn>
              <a:cxn ang="0">
                <a:pos x="136" y="0"/>
              </a:cxn>
            </a:cxnLst>
            <a:rect l="0" t="0" r="r" b="b"/>
            <a:pathLst>
              <a:path w="136" h="296">
                <a:moveTo>
                  <a:pt x="0" y="0"/>
                </a:moveTo>
                <a:lnTo>
                  <a:pt x="0" y="296"/>
                </a:lnTo>
                <a:lnTo>
                  <a:pt x="136" y="296"/>
                </a:lnTo>
                <a:lnTo>
                  <a:pt x="136" y="0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Freeform 193"/>
          <p:cNvSpPr>
            <a:spLocks/>
          </p:cNvSpPr>
          <p:nvPr/>
        </p:nvSpPr>
        <p:spPr bwMode="auto">
          <a:xfrm>
            <a:off x="4471988" y="1928813"/>
            <a:ext cx="42862" cy="219075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0" y="304"/>
              </a:cxn>
              <a:cxn ang="0">
                <a:pos x="24" y="304"/>
              </a:cxn>
              <a:cxn ang="0">
                <a:pos x="24" y="0"/>
              </a:cxn>
            </a:cxnLst>
            <a:rect l="0" t="0" r="r" b="b"/>
            <a:pathLst>
              <a:path w="24" h="304">
                <a:moveTo>
                  <a:pt x="0" y="4"/>
                </a:moveTo>
                <a:lnTo>
                  <a:pt x="0" y="304"/>
                </a:lnTo>
                <a:lnTo>
                  <a:pt x="24" y="304"/>
                </a:lnTo>
                <a:lnTo>
                  <a:pt x="24" y="0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Freeform 194"/>
          <p:cNvSpPr>
            <a:spLocks/>
          </p:cNvSpPr>
          <p:nvPr/>
        </p:nvSpPr>
        <p:spPr bwMode="auto">
          <a:xfrm>
            <a:off x="5616575" y="1928813"/>
            <a:ext cx="90488" cy="219075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0" y="304"/>
              </a:cxn>
              <a:cxn ang="0">
                <a:pos x="24" y="304"/>
              </a:cxn>
              <a:cxn ang="0">
                <a:pos x="24" y="0"/>
              </a:cxn>
            </a:cxnLst>
            <a:rect l="0" t="0" r="r" b="b"/>
            <a:pathLst>
              <a:path w="24" h="304">
                <a:moveTo>
                  <a:pt x="0" y="4"/>
                </a:moveTo>
                <a:lnTo>
                  <a:pt x="0" y="304"/>
                </a:lnTo>
                <a:lnTo>
                  <a:pt x="24" y="304"/>
                </a:lnTo>
                <a:lnTo>
                  <a:pt x="24" y="0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Freeform 195"/>
          <p:cNvSpPr>
            <a:spLocks/>
          </p:cNvSpPr>
          <p:nvPr/>
        </p:nvSpPr>
        <p:spPr bwMode="auto">
          <a:xfrm>
            <a:off x="6637338" y="1920875"/>
            <a:ext cx="139700" cy="230188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0" y="320"/>
              </a:cxn>
              <a:cxn ang="0">
                <a:pos x="76" y="320"/>
              </a:cxn>
              <a:cxn ang="0">
                <a:pos x="76" y="0"/>
              </a:cxn>
            </a:cxnLst>
            <a:rect l="0" t="0" r="r" b="b"/>
            <a:pathLst>
              <a:path w="76" h="320">
                <a:moveTo>
                  <a:pt x="0" y="4"/>
                </a:moveTo>
                <a:lnTo>
                  <a:pt x="0" y="320"/>
                </a:lnTo>
                <a:lnTo>
                  <a:pt x="76" y="320"/>
                </a:lnTo>
                <a:lnTo>
                  <a:pt x="76" y="0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Freeform 196"/>
          <p:cNvSpPr>
            <a:spLocks/>
          </p:cNvSpPr>
          <p:nvPr/>
        </p:nvSpPr>
        <p:spPr bwMode="auto">
          <a:xfrm>
            <a:off x="5778500" y="1933575"/>
            <a:ext cx="180975" cy="219075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0" y="304"/>
              </a:cxn>
              <a:cxn ang="0">
                <a:pos x="24" y="304"/>
              </a:cxn>
              <a:cxn ang="0">
                <a:pos x="24" y="0"/>
              </a:cxn>
            </a:cxnLst>
            <a:rect l="0" t="0" r="r" b="b"/>
            <a:pathLst>
              <a:path w="24" h="304">
                <a:moveTo>
                  <a:pt x="0" y="4"/>
                </a:moveTo>
                <a:lnTo>
                  <a:pt x="0" y="304"/>
                </a:lnTo>
                <a:lnTo>
                  <a:pt x="24" y="304"/>
                </a:lnTo>
                <a:lnTo>
                  <a:pt x="24" y="0"/>
                </a:lnTo>
              </a:path>
            </a:pathLst>
          </a:custGeom>
          <a:noFill/>
          <a:ln w="127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3" name="Group 218"/>
          <p:cNvGrpSpPr>
            <a:grpSpLocks/>
          </p:cNvGrpSpPr>
          <p:nvPr/>
        </p:nvGrpSpPr>
        <p:grpSpPr bwMode="auto">
          <a:xfrm>
            <a:off x="6634163" y="2324100"/>
            <a:ext cx="215900" cy="444500"/>
            <a:chOff x="4299" y="1640"/>
            <a:chExt cx="136" cy="280"/>
          </a:xfrm>
        </p:grpSpPr>
        <p:sp>
          <p:nvSpPr>
            <p:cNvPr id="14" name="Arc 198"/>
            <p:cNvSpPr>
              <a:spLocks/>
            </p:cNvSpPr>
            <p:nvPr/>
          </p:nvSpPr>
          <p:spPr bwMode="auto">
            <a:xfrm flipH="1">
              <a:off x="4354" y="1640"/>
              <a:ext cx="81" cy="279"/>
            </a:xfrm>
            <a:custGeom>
              <a:avLst/>
              <a:gdLst>
                <a:gd name="G0" fmla="+- 0 0 0"/>
                <a:gd name="G1" fmla="+- 17238 0 0"/>
                <a:gd name="G2" fmla="+- 21600 0 0"/>
                <a:gd name="T0" fmla="*/ 13016 w 21600"/>
                <a:gd name="T1" fmla="*/ 0 h 36428"/>
                <a:gd name="T2" fmla="*/ 9914 w 21600"/>
                <a:gd name="T3" fmla="*/ 36428 h 36428"/>
                <a:gd name="T4" fmla="*/ 0 w 21600"/>
                <a:gd name="T5" fmla="*/ 17238 h 36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428" fill="none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</a:path>
                <a:path w="21600" h="36428" stroke="0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  <a:lnTo>
                    <a:pt x="0" y="17238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5" name="Line 199"/>
            <p:cNvSpPr>
              <a:spLocks noChangeShapeType="1"/>
            </p:cNvSpPr>
            <p:nvPr/>
          </p:nvSpPr>
          <p:spPr bwMode="auto">
            <a:xfrm>
              <a:off x="4299" y="1644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6" name="Group 217"/>
          <p:cNvGrpSpPr>
            <a:grpSpLocks/>
          </p:cNvGrpSpPr>
          <p:nvPr/>
        </p:nvGrpSpPr>
        <p:grpSpPr bwMode="auto">
          <a:xfrm>
            <a:off x="2787650" y="2266950"/>
            <a:ext cx="236538" cy="444500"/>
            <a:chOff x="1876" y="1604"/>
            <a:chExt cx="149" cy="280"/>
          </a:xfrm>
        </p:grpSpPr>
        <p:sp>
          <p:nvSpPr>
            <p:cNvPr id="17" name="Arc 200"/>
            <p:cNvSpPr>
              <a:spLocks/>
            </p:cNvSpPr>
            <p:nvPr/>
          </p:nvSpPr>
          <p:spPr bwMode="auto">
            <a:xfrm>
              <a:off x="1876" y="1604"/>
              <a:ext cx="81" cy="279"/>
            </a:xfrm>
            <a:custGeom>
              <a:avLst/>
              <a:gdLst>
                <a:gd name="G0" fmla="+- 0 0 0"/>
                <a:gd name="G1" fmla="+- 17238 0 0"/>
                <a:gd name="G2" fmla="+- 21600 0 0"/>
                <a:gd name="T0" fmla="*/ 13016 w 21600"/>
                <a:gd name="T1" fmla="*/ 0 h 36428"/>
                <a:gd name="T2" fmla="*/ 9914 w 21600"/>
                <a:gd name="T3" fmla="*/ 36428 h 36428"/>
                <a:gd name="T4" fmla="*/ 0 w 21600"/>
                <a:gd name="T5" fmla="*/ 17238 h 36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428" fill="none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</a:path>
                <a:path w="21600" h="36428" stroke="0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  <a:lnTo>
                    <a:pt x="0" y="17238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8" name="Line 201"/>
            <p:cNvSpPr>
              <a:spLocks noChangeShapeType="1"/>
            </p:cNvSpPr>
            <p:nvPr/>
          </p:nvSpPr>
          <p:spPr bwMode="auto">
            <a:xfrm>
              <a:off x="2025" y="1608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9" name="Group 215"/>
          <p:cNvGrpSpPr>
            <a:grpSpLocks/>
          </p:cNvGrpSpPr>
          <p:nvPr/>
        </p:nvGrpSpPr>
        <p:grpSpPr bwMode="auto">
          <a:xfrm>
            <a:off x="4319588" y="2282825"/>
            <a:ext cx="314325" cy="428625"/>
            <a:chOff x="2841" y="1614"/>
            <a:chExt cx="198" cy="270"/>
          </a:xfrm>
        </p:grpSpPr>
        <p:sp>
          <p:nvSpPr>
            <p:cNvPr id="20" name="Line 204"/>
            <p:cNvSpPr>
              <a:spLocks noChangeShapeType="1"/>
            </p:cNvSpPr>
            <p:nvPr/>
          </p:nvSpPr>
          <p:spPr bwMode="auto">
            <a:xfrm flipH="1">
              <a:off x="2955" y="1614"/>
              <a:ext cx="84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1" name="Line 205"/>
            <p:cNvSpPr>
              <a:spLocks noChangeShapeType="1"/>
            </p:cNvSpPr>
            <p:nvPr/>
          </p:nvSpPr>
          <p:spPr bwMode="auto">
            <a:xfrm>
              <a:off x="2841" y="1614"/>
              <a:ext cx="84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22" name="Group 216"/>
          <p:cNvGrpSpPr>
            <a:grpSpLocks/>
          </p:cNvGrpSpPr>
          <p:nvPr/>
        </p:nvGrpSpPr>
        <p:grpSpPr bwMode="auto">
          <a:xfrm>
            <a:off x="3521075" y="2266950"/>
            <a:ext cx="293688" cy="444500"/>
            <a:chOff x="2338" y="1604"/>
            <a:chExt cx="185" cy="280"/>
          </a:xfrm>
        </p:grpSpPr>
        <p:sp>
          <p:nvSpPr>
            <p:cNvPr id="23" name="Line 203"/>
            <p:cNvSpPr>
              <a:spLocks noChangeShapeType="1"/>
            </p:cNvSpPr>
            <p:nvPr/>
          </p:nvSpPr>
          <p:spPr bwMode="auto">
            <a:xfrm flipH="1">
              <a:off x="2439" y="1614"/>
              <a:ext cx="84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Arc 209"/>
            <p:cNvSpPr>
              <a:spLocks/>
            </p:cNvSpPr>
            <p:nvPr/>
          </p:nvSpPr>
          <p:spPr bwMode="auto">
            <a:xfrm>
              <a:off x="2338" y="1604"/>
              <a:ext cx="81" cy="279"/>
            </a:xfrm>
            <a:custGeom>
              <a:avLst/>
              <a:gdLst>
                <a:gd name="G0" fmla="+- 0 0 0"/>
                <a:gd name="G1" fmla="+- 17238 0 0"/>
                <a:gd name="G2" fmla="+- 21600 0 0"/>
                <a:gd name="T0" fmla="*/ 13016 w 21600"/>
                <a:gd name="T1" fmla="*/ 0 h 36428"/>
                <a:gd name="T2" fmla="*/ 9914 w 21600"/>
                <a:gd name="T3" fmla="*/ 36428 h 36428"/>
                <a:gd name="T4" fmla="*/ 0 w 21600"/>
                <a:gd name="T5" fmla="*/ 17238 h 36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428" fill="none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</a:path>
                <a:path w="21600" h="36428" stroke="0" extrusionOk="0">
                  <a:moveTo>
                    <a:pt x="13015" y="0"/>
                  </a:moveTo>
                  <a:cubicBezTo>
                    <a:pt x="18422" y="4082"/>
                    <a:pt x="21600" y="10463"/>
                    <a:pt x="21600" y="17238"/>
                  </a:cubicBezTo>
                  <a:cubicBezTo>
                    <a:pt x="21600" y="25316"/>
                    <a:pt x="17091" y="32720"/>
                    <a:pt x="9914" y="36428"/>
                  </a:cubicBezTo>
                  <a:lnTo>
                    <a:pt x="0" y="17238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25" name="Group 214"/>
          <p:cNvGrpSpPr>
            <a:grpSpLocks/>
          </p:cNvGrpSpPr>
          <p:nvPr/>
        </p:nvGrpSpPr>
        <p:grpSpPr bwMode="auto">
          <a:xfrm>
            <a:off x="5405438" y="2339975"/>
            <a:ext cx="209550" cy="438150"/>
            <a:chOff x="3525" y="1650"/>
            <a:chExt cx="132" cy="276"/>
          </a:xfrm>
        </p:grpSpPr>
        <p:sp>
          <p:nvSpPr>
            <p:cNvPr id="26" name="Line 206"/>
            <p:cNvSpPr>
              <a:spLocks noChangeShapeType="1"/>
            </p:cNvSpPr>
            <p:nvPr/>
          </p:nvSpPr>
          <p:spPr bwMode="auto">
            <a:xfrm>
              <a:off x="3657" y="1650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210"/>
            <p:cNvSpPr>
              <a:spLocks noChangeShapeType="1"/>
            </p:cNvSpPr>
            <p:nvPr/>
          </p:nvSpPr>
          <p:spPr bwMode="auto">
            <a:xfrm>
              <a:off x="3525" y="1656"/>
              <a:ext cx="84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28" name="Group 213"/>
          <p:cNvGrpSpPr>
            <a:grpSpLocks/>
          </p:cNvGrpSpPr>
          <p:nvPr/>
        </p:nvGrpSpPr>
        <p:grpSpPr bwMode="auto">
          <a:xfrm>
            <a:off x="5786438" y="2349500"/>
            <a:ext cx="142875" cy="438150"/>
            <a:chOff x="3765" y="1656"/>
            <a:chExt cx="90" cy="276"/>
          </a:xfrm>
        </p:grpSpPr>
        <p:sp>
          <p:nvSpPr>
            <p:cNvPr id="29" name="Line 211"/>
            <p:cNvSpPr>
              <a:spLocks noChangeShapeType="1"/>
            </p:cNvSpPr>
            <p:nvPr/>
          </p:nvSpPr>
          <p:spPr bwMode="auto">
            <a:xfrm>
              <a:off x="3765" y="1656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0" name="Line 212"/>
            <p:cNvSpPr>
              <a:spLocks noChangeShapeType="1"/>
            </p:cNvSpPr>
            <p:nvPr/>
          </p:nvSpPr>
          <p:spPr bwMode="auto">
            <a:xfrm>
              <a:off x="3855" y="1656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31" name="Group 220"/>
          <p:cNvGrpSpPr>
            <a:grpSpLocks/>
          </p:cNvGrpSpPr>
          <p:nvPr/>
        </p:nvGrpSpPr>
        <p:grpSpPr bwMode="auto">
          <a:xfrm>
            <a:off x="617538" y="2987675"/>
            <a:ext cx="8364532" cy="573088"/>
            <a:chOff x="413" y="3594"/>
            <a:chExt cx="5269" cy="361"/>
          </a:xfrm>
        </p:grpSpPr>
        <p:sp>
          <p:nvSpPr>
            <p:cNvPr id="32" name="Rectangle 221"/>
            <p:cNvSpPr>
              <a:spLocks noChangeArrowheads="1"/>
            </p:cNvSpPr>
            <p:nvPr/>
          </p:nvSpPr>
          <p:spPr bwMode="auto">
            <a:xfrm>
              <a:off x="413" y="3727"/>
              <a:ext cx="129" cy="129"/>
            </a:xfrm>
            <a:prstGeom prst="rect">
              <a:avLst/>
            </a:prstGeom>
            <a:solidFill>
              <a:srgbClr val="00CC00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CC00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3" name="Text Box 222"/>
            <p:cNvSpPr txBox="1">
              <a:spLocks noChangeArrowheads="1"/>
            </p:cNvSpPr>
            <p:nvPr/>
          </p:nvSpPr>
          <p:spPr bwMode="auto">
            <a:xfrm>
              <a:off x="605" y="3594"/>
              <a:ext cx="5077" cy="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id-ID" sz="2400" dirty="0" smtClean="0">
                  <a:latin typeface="Arial" charset="0"/>
                  <a:cs typeface="Arial" charset="0"/>
                </a:rPr>
                <a:t>K</a:t>
              </a:r>
              <a:r>
                <a:rPr lang="en-US" sz="2400" dirty="0" err="1" smtClean="0">
                  <a:latin typeface="Arial" charset="0"/>
                  <a:cs typeface="Arial" charset="0"/>
                </a:rPr>
                <a:t>ontur</a:t>
              </a:r>
              <a:r>
                <a:rPr lang="en-US" sz="2400" dirty="0" smtClean="0">
                  <a:latin typeface="Arial" charset="0"/>
                  <a:cs typeface="Arial" charset="0"/>
                </a:rPr>
                <a:t> </a:t>
              </a:r>
              <a:r>
                <a:rPr lang="id-ID" sz="2400" dirty="0" smtClean="0">
                  <a:latin typeface="Arial" charset="0"/>
                  <a:cs typeface="Arial" charset="0"/>
                </a:rPr>
                <a:t>bisa dinyatakan : </a:t>
              </a:r>
              <a:r>
                <a:rPr lang="en-US" sz="2400" dirty="0" smtClean="0">
                  <a:latin typeface="Arial" charset="0"/>
                  <a:cs typeface="Arial" charset="0"/>
                </a:rPr>
                <a:t>“</a:t>
              </a:r>
              <a:r>
                <a:rPr lang="id-ID" sz="2400" dirty="0" smtClean="0">
                  <a:solidFill>
                    <a:srgbClr val="0000FF"/>
                  </a:solidFill>
                  <a:latin typeface="Arial" charset="0"/>
                  <a:cs typeface="Arial" charset="0"/>
                </a:rPr>
                <a:t>lurus</a:t>
              </a:r>
              <a:r>
                <a:rPr lang="en-US" sz="2400" dirty="0" smtClean="0">
                  <a:latin typeface="Arial" charset="0"/>
                  <a:cs typeface="Arial" charset="0"/>
                </a:rPr>
                <a:t>”, “</a:t>
              </a:r>
              <a:r>
                <a:rPr lang="id-ID" sz="2400" dirty="0" smtClean="0">
                  <a:solidFill>
                    <a:srgbClr val="0000FF"/>
                  </a:solidFill>
                  <a:latin typeface="Arial" charset="0"/>
                  <a:cs typeface="Arial" charset="0"/>
                </a:rPr>
                <a:t>miring</a:t>
              </a:r>
              <a:r>
                <a:rPr lang="en-US" sz="2400" dirty="0" smtClean="0">
                  <a:latin typeface="Arial" charset="0"/>
                  <a:cs typeface="Arial" charset="0"/>
                </a:rPr>
                <a:t>” </a:t>
              </a:r>
              <a:r>
                <a:rPr lang="id-ID" sz="2400" dirty="0" smtClean="0">
                  <a:latin typeface="Arial" charset="0"/>
                  <a:cs typeface="Arial" charset="0"/>
                </a:rPr>
                <a:t>d</a:t>
              </a:r>
              <a:r>
                <a:rPr lang="en-US" sz="2400" dirty="0" smtClean="0">
                  <a:latin typeface="Arial" charset="0"/>
                  <a:cs typeface="Arial" charset="0"/>
                </a:rPr>
                <a:t>an “</a:t>
              </a:r>
              <a:r>
                <a:rPr lang="en-US" sz="2400" dirty="0" smtClean="0">
                  <a:solidFill>
                    <a:srgbClr val="0000FF"/>
                  </a:solidFill>
                  <a:latin typeface="Arial" charset="0"/>
                  <a:cs typeface="Arial" charset="0"/>
                </a:rPr>
                <a:t>l</a:t>
              </a:r>
              <a:r>
                <a:rPr lang="id-ID" sz="2400" dirty="0" smtClean="0">
                  <a:solidFill>
                    <a:srgbClr val="0000FF"/>
                  </a:solidFill>
                  <a:latin typeface="Arial" charset="0"/>
                  <a:cs typeface="Arial" charset="0"/>
                </a:rPr>
                <a:t>engkung</a:t>
              </a:r>
              <a:r>
                <a:rPr lang="en-US" sz="2400" dirty="0" smtClean="0">
                  <a:latin typeface="Arial" charset="0"/>
                  <a:cs typeface="Arial" charset="0"/>
                </a:rPr>
                <a:t>”.</a:t>
              </a:r>
              <a:endParaRPr lang="en-US" sz="2400" dirty="0">
                <a:latin typeface="Arial" charset="0"/>
                <a:cs typeface="Arial" charset="0"/>
              </a:endParaRPr>
            </a:p>
          </p:txBody>
        </p:sp>
      </p:grpSp>
      <p:sp>
        <p:nvSpPr>
          <p:cNvPr id="34" name="Rectangle 224"/>
          <p:cNvSpPr>
            <a:spLocks noChangeArrowheads="1"/>
          </p:cNvSpPr>
          <p:nvPr/>
        </p:nvSpPr>
        <p:spPr bwMode="auto">
          <a:xfrm>
            <a:off x="592138" y="3770313"/>
            <a:ext cx="204787" cy="204787"/>
          </a:xfrm>
          <a:prstGeom prst="rect">
            <a:avLst/>
          </a:pr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35" name="Text Box 225"/>
          <p:cNvSpPr txBox="1">
            <a:spLocks noChangeArrowheads="1"/>
          </p:cNvSpPr>
          <p:nvPr/>
        </p:nvSpPr>
        <p:spPr bwMode="auto">
          <a:xfrm>
            <a:off x="896938" y="3559175"/>
            <a:ext cx="7093032" cy="2973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533400" indent="-533400">
              <a:lnSpc>
                <a:spcPct val="130000"/>
              </a:lnSpc>
            </a:pPr>
            <a:r>
              <a:rPr lang="id-ID" sz="2400" dirty="0" smtClean="0">
                <a:latin typeface="Arial" charset="0"/>
                <a:cs typeface="Arial" charset="0"/>
              </a:rPr>
              <a:t>Kontur yang bersebelahan bisa berupa:</a:t>
            </a:r>
            <a:endParaRPr lang="en-US" sz="2400" dirty="0">
              <a:latin typeface="Arial" charset="0"/>
              <a:cs typeface="Arial" charset="0"/>
            </a:endParaRP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1. </a:t>
            </a:r>
            <a:r>
              <a:rPr lang="id-ID" sz="2000" dirty="0" smtClean="0">
                <a:latin typeface="Arial" charset="0"/>
                <a:cs typeface="Arial" charset="0"/>
              </a:rPr>
              <a:t>lurus-lurus	</a:t>
            </a:r>
            <a:r>
              <a:rPr lang="en-US" sz="2000" dirty="0">
                <a:latin typeface="Arial" charset="0"/>
                <a:cs typeface="Arial" charset="0"/>
              </a:rPr>
              <a:t>		  </a:t>
            </a:r>
            <a:r>
              <a:rPr lang="id-ID" sz="2000" dirty="0" smtClean="0">
                <a:latin typeface="Arial" charset="0"/>
                <a:cs typeface="Arial" charset="0"/>
              </a:rPr>
              <a:t>        </a:t>
            </a:r>
            <a:r>
              <a:rPr lang="en-US" sz="2000" dirty="0" smtClean="0">
                <a:latin typeface="Arial" charset="0"/>
                <a:cs typeface="Arial" charset="0"/>
              </a:rPr>
              <a:t>:  </a:t>
            </a:r>
            <a:r>
              <a:rPr lang="en-US" sz="2000" dirty="0">
                <a:latin typeface="Swis721 LtEx BT" pitchFamily="34" charset="0"/>
                <a:cs typeface="Arial" charset="0"/>
              </a:rPr>
              <a:t>II, IN, IM, IP</a:t>
            </a:r>
            <a:r>
              <a:rPr lang="en-US" sz="2000" dirty="0"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latin typeface="Arial" charset="0"/>
                <a:cs typeface="Arial" charset="0"/>
              </a:rPr>
              <a:t>dll</a:t>
            </a:r>
            <a:r>
              <a:rPr lang="en-US" sz="2000" dirty="0" smtClean="0">
                <a:latin typeface="Arial" charset="0"/>
                <a:cs typeface="Arial" charset="0"/>
              </a:rPr>
              <a:t>.</a:t>
            </a:r>
            <a:endParaRPr lang="en-US" sz="2000" dirty="0">
              <a:latin typeface="Arial" charset="0"/>
              <a:cs typeface="Arial" charset="0"/>
            </a:endParaRP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2. </a:t>
            </a:r>
            <a:r>
              <a:rPr lang="id-ID" sz="2000" dirty="0" smtClean="0">
                <a:latin typeface="Arial" charset="0"/>
                <a:cs typeface="Arial" charset="0"/>
              </a:rPr>
              <a:t>lurus-lengkung </a:t>
            </a:r>
            <a:r>
              <a:rPr lang="en-US" sz="1800" dirty="0" smtClean="0">
                <a:latin typeface="Arial" charset="0"/>
                <a:cs typeface="Arial" charset="0"/>
              </a:rPr>
              <a:t>(</a:t>
            </a:r>
            <a:r>
              <a:rPr lang="id-ID" sz="1800" dirty="0" smtClean="0">
                <a:latin typeface="Arial" charset="0"/>
                <a:cs typeface="Arial" charset="0"/>
              </a:rPr>
              <a:t>atau</a:t>
            </a:r>
            <a:r>
              <a:rPr lang="en-US" sz="1800" dirty="0" smtClean="0">
                <a:latin typeface="Arial" charset="0"/>
                <a:cs typeface="Arial" charset="0"/>
              </a:rPr>
              <a:t> </a:t>
            </a:r>
            <a:r>
              <a:rPr lang="id-ID" sz="1800" dirty="0" smtClean="0">
                <a:latin typeface="Arial" charset="0"/>
                <a:cs typeface="Arial" charset="0"/>
              </a:rPr>
              <a:t>lengkung-lurus</a:t>
            </a:r>
            <a:r>
              <a:rPr lang="en-US" sz="1800" dirty="0" smtClean="0">
                <a:latin typeface="Arial" charset="0"/>
                <a:cs typeface="Arial" charset="0"/>
              </a:rPr>
              <a:t>)  </a:t>
            </a:r>
            <a:r>
              <a:rPr lang="en-US" sz="1800" dirty="0">
                <a:latin typeface="Arial" charset="0"/>
                <a:cs typeface="Arial" charset="0"/>
              </a:rPr>
              <a:t>:  </a:t>
            </a:r>
            <a:r>
              <a:rPr lang="en-US" sz="1800" dirty="0">
                <a:latin typeface="Swis721 LtEx BT" pitchFamily="34" charset="0"/>
                <a:cs typeface="Arial" charset="0"/>
              </a:rPr>
              <a:t>IO, QR</a:t>
            </a:r>
            <a:r>
              <a:rPr lang="en-US" sz="1800" dirty="0">
                <a:latin typeface="Arial" charset="0"/>
                <a:cs typeface="Arial" charset="0"/>
              </a:rPr>
              <a:t> etc.</a:t>
            </a: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3. </a:t>
            </a:r>
            <a:r>
              <a:rPr lang="id-ID" sz="2000" dirty="0" smtClean="0">
                <a:latin typeface="Arial" charset="0"/>
                <a:cs typeface="Arial" charset="0"/>
              </a:rPr>
              <a:t>lurus-miring </a:t>
            </a:r>
            <a:r>
              <a:rPr lang="en-US" sz="1800" dirty="0" smtClean="0">
                <a:latin typeface="Arial" charset="0"/>
                <a:cs typeface="Arial" charset="0"/>
              </a:rPr>
              <a:t>(</a:t>
            </a:r>
            <a:r>
              <a:rPr lang="id-ID" sz="1800" dirty="0" smtClean="0">
                <a:latin typeface="Humnst777 Cn BT" pitchFamily="34" charset="0"/>
                <a:cs typeface="Arial" charset="0"/>
              </a:rPr>
              <a:t>atau</a:t>
            </a:r>
            <a:r>
              <a:rPr lang="id-ID" sz="1800" dirty="0" smtClean="0">
                <a:latin typeface="Arial" charset="0"/>
                <a:cs typeface="Arial" charset="0"/>
              </a:rPr>
              <a:t> miring-lurus</a:t>
            </a:r>
            <a:r>
              <a:rPr lang="en-US" sz="1800" dirty="0" smtClean="0">
                <a:latin typeface="Arial" charset="0"/>
                <a:cs typeface="Arial" charset="0"/>
              </a:rPr>
              <a:t>)</a:t>
            </a:r>
            <a:r>
              <a:rPr lang="en-US" sz="1800" dirty="0">
                <a:latin typeface="Arial" charset="0"/>
                <a:cs typeface="Arial" charset="0"/>
              </a:rPr>
              <a:t>	  </a:t>
            </a:r>
            <a:r>
              <a:rPr lang="id-ID" sz="1800" dirty="0" smtClean="0">
                <a:latin typeface="Arial" charset="0"/>
                <a:cs typeface="Arial" charset="0"/>
              </a:rPr>
              <a:t>         </a:t>
            </a:r>
            <a:r>
              <a:rPr lang="en-US" sz="1800" dirty="0" smtClean="0">
                <a:latin typeface="Arial" charset="0"/>
                <a:cs typeface="Arial" charset="0"/>
              </a:rPr>
              <a:t>:  </a:t>
            </a:r>
            <a:r>
              <a:rPr lang="en-US" sz="1800" dirty="0">
                <a:latin typeface="Swis721 LtEx BT" pitchFamily="34" charset="0"/>
                <a:cs typeface="Arial" charset="0"/>
              </a:rPr>
              <a:t>IV, IW </a:t>
            </a:r>
            <a:r>
              <a:rPr lang="en-US" sz="1800" dirty="0">
                <a:latin typeface="Arial" charset="0"/>
                <a:cs typeface="Arial" charset="0"/>
              </a:rPr>
              <a:t>etc.</a:t>
            </a: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4. </a:t>
            </a:r>
            <a:r>
              <a:rPr lang="id-ID" sz="2000" dirty="0" smtClean="0">
                <a:latin typeface="Arial" charset="0"/>
                <a:cs typeface="Arial" charset="0"/>
              </a:rPr>
              <a:t>lengkung-lengkung</a:t>
            </a:r>
            <a:r>
              <a:rPr lang="en-US" sz="2000" dirty="0">
                <a:latin typeface="Arial" charset="0"/>
                <a:cs typeface="Arial" charset="0"/>
              </a:rPr>
              <a:t>		</a:t>
            </a:r>
            <a:r>
              <a:rPr lang="id-ID" sz="2000" dirty="0" smtClean="0">
                <a:latin typeface="Arial" charset="0"/>
                <a:cs typeface="Arial" charset="0"/>
              </a:rPr>
              <a:t>          </a:t>
            </a:r>
            <a:r>
              <a:rPr lang="en-US" sz="2000" dirty="0" smtClean="0">
                <a:latin typeface="Arial" charset="0"/>
                <a:cs typeface="Arial" charset="0"/>
              </a:rPr>
              <a:t>:  </a:t>
            </a:r>
            <a:r>
              <a:rPr lang="en-US" sz="1800" dirty="0">
                <a:latin typeface="Swis721 LtEx BT" pitchFamily="34" charset="0"/>
                <a:cs typeface="Arial" charset="0"/>
              </a:rPr>
              <a:t>OO, OG</a:t>
            </a:r>
            <a:r>
              <a:rPr lang="en-US" sz="1800" dirty="0">
                <a:latin typeface="Arial" charset="0"/>
                <a:cs typeface="Arial" charset="0"/>
              </a:rPr>
              <a:t> etc.</a:t>
            </a: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5. </a:t>
            </a:r>
            <a:r>
              <a:rPr lang="id-ID" sz="2000" dirty="0" smtClean="0">
                <a:latin typeface="Arial" charset="0"/>
                <a:cs typeface="Arial" charset="0"/>
              </a:rPr>
              <a:t>miring-lengkung </a:t>
            </a:r>
            <a:r>
              <a:rPr lang="en-US" sz="1800" dirty="0" smtClean="0">
                <a:latin typeface="Arial" charset="0"/>
                <a:cs typeface="Arial" charset="0"/>
              </a:rPr>
              <a:t>(</a:t>
            </a:r>
            <a:r>
              <a:rPr lang="id-ID" sz="1800" dirty="0" smtClean="0">
                <a:latin typeface="Arial" charset="0"/>
                <a:cs typeface="Arial" charset="0"/>
              </a:rPr>
              <a:t>atau lengkung-miring</a:t>
            </a:r>
            <a:r>
              <a:rPr lang="en-US" sz="1800" dirty="0" smtClean="0">
                <a:latin typeface="Arial" charset="0"/>
                <a:cs typeface="Arial" charset="0"/>
              </a:rPr>
              <a:t>)</a:t>
            </a:r>
            <a:r>
              <a:rPr lang="en-US" sz="1800" dirty="0">
                <a:latin typeface="Arial" charset="0"/>
                <a:cs typeface="Arial" charset="0"/>
              </a:rPr>
              <a:t>	</a:t>
            </a:r>
            <a:r>
              <a:rPr lang="en-US" sz="1800" dirty="0" smtClean="0">
                <a:latin typeface="Arial" charset="0"/>
                <a:cs typeface="Arial" charset="0"/>
              </a:rPr>
              <a:t>:   </a:t>
            </a:r>
            <a:r>
              <a:rPr lang="en-US" sz="1800" dirty="0">
                <a:latin typeface="Swis721 LtEx BT" pitchFamily="34" charset="0"/>
                <a:cs typeface="Arial" charset="0"/>
              </a:rPr>
              <a:t>VO, WG, VC</a:t>
            </a:r>
            <a:r>
              <a:rPr lang="en-US" sz="1800" dirty="0">
                <a:latin typeface="Arial" charset="0"/>
                <a:cs typeface="Arial" charset="0"/>
              </a:rPr>
              <a:t> etc.</a:t>
            </a:r>
          </a:p>
          <a:p>
            <a:pPr marL="533400" indent="-533400">
              <a:lnSpc>
                <a:spcPct val="130000"/>
              </a:lnSpc>
            </a:pPr>
            <a:r>
              <a:rPr lang="en-US" sz="2000" dirty="0">
                <a:latin typeface="Arial" charset="0"/>
                <a:cs typeface="Arial" charset="0"/>
              </a:rPr>
              <a:t>6. </a:t>
            </a:r>
            <a:r>
              <a:rPr lang="id-ID" sz="2000" dirty="0" smtClean="0">
                <a:latin typeface="Arial" charset="0"/>
                <a:cs typeface="Arial" charset="0"/>
              </a:rPr>
              <a:t>miring-miring</a:t>
            </a:r>
            <a:r>
              <a:rPr lang="en-US" sz="2000" dirty="0">
                <a:latin typeface="Arial" charset="0"/>
                <a:cs typeface="Arial" charset="0"/>
              </a:rPr>
              <a:t>			  </a:t>
            </a:r>
            <a:r>
              <a:rPr lang="id-ID" sz="2000" dirty="0" smtClean="0">
                <a:latin typeface="Arial" charset="0"/>
                <a:cs typeface="Arial" charset="0"/>
              </a:rPr>
              <a:t>         </a:t>
            </a:r>
            <a:r>
              <a:rPr lang="en-US" sz="2000" dirty="0" smtClean="0">
                <a:latin typeface="Arial" charset="0"/>
                <a:cs typeface="Arial" charset="0"/>
              </a:rPr>
              <a:t>:  </a:t>
            </a:r>
            <a:r>
              <a:rPr lang="en-US" sz="2000" dirty="0">
                <a:latin typeface="Swis721 LtEx BT" pitchFamily="34" charset="0"/>
                <a:cs typeface="Arial" charset="0"/>
              </a:rPr>
              <a:t>VW, VX</a:t>
            </a:r>
            <a:r>
              <a:rPr lang="en-US" sz="2000" dirty="0">
                <a:latin typeface="Arial" charset="0"/>
                <a:cs typeface="Arial" charset="0"/>
              </a:rPr>
              <a:t> etc.</a:t>
            </a:r>
          </a:p>
        </p:txBody>
      </p:sp>
      <p:sp>
        <p:nvSpPr>
          <p:cNvPr id="36" name="AutoShape 227"/>
          <p:cNvSpPr>
            <a:spLocks noChangeArrowheads="1"/>
          </p:cNvSpPr>
          <p:nvPr/>
        </p:nvSpPr>
        <p:spPr bwMode="auto">
          <a:xfrm>
            <a:off x="7358082" y="4071942"/>
            <a:ext cx="1612900" cy="2209800"/>
          </a:xfrm>
          <a:custGeom>
            <a:avLst/>
            <a:gdLst>
              <a:gd name="G0" fmla="+- 8576 0 0"/>
              <a:gd name="G1" fmla="+- 21600 0 8576"/>
              <a:gd name="G2" fmla="*/ 8576 1 2"/>
              <a:gd name="G3" fmla="+- 21600 0 G2"/>
              <a:gd name="G4" fmla="+/ 8576 21600 2"/>
              <a:gd name="G5" fmla="+/ G1 0 2"/>
              <a:gd name="G6" fmla="*/ 21600 21600 8576"/>
              <a:gd name="G7" fmla="*/ G6 1 2"/>
              <a:gd name="G8" fmla="+- 21600 0 G7"/>
              <a:gd name="G9" fmla="*/ 21600 1 2"/>
              <a:gd name="G10" fmla="+- 8576 0 G9"/>
              <a:gd name="G11" fmla="?: G10 G8 0"/>
              <a:gd name="G12" fmla="?: G10 G7 21600"/>
              <a:gd name="T0" fmla="*/ 17312 w 21600"/>
              <a:gd name="T1" fmla="*/ 10800 h 21600"/>
              <a:gd name="T2" fmla="*/ 10800 w 21600"/>
              <a:gd name="T3" fmla="*/ 21600 h 21600"/>
              <a:gd name="T4" fmla="*/ 4288 w 21600"/>
              <a:gd name="T5" fmla="*/ 10800 h 21600"/>
              <a:gd name="T6" fmla="*/ 10800 w 21600"/>
              <a:gd name="T7" fmla="*/ 0 h 21600"/>
              <a:gd name="T8" fmla="*/ 6088 w 21600"/>
              <a:gd name="T9" fmla="*/ 6088 h 21600"/>
              <a:gd name="T10" fmla="*/ 15512 w 21600"/>
              <a:gd name="T11" fmla="*/ 1551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8576" y="21600"/>
                </a:lnTo>
                <a:lnTo>
                  <a:pt x="13024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CC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37" name="Text Box 228"/>
          <p:cNvSpPr txBox="1">
            <a:spLocks noChangeArrowheads="1"/>
          </p:cNvSpPr>
          <p:nvPr/>
        </p:nvSpPr>
        <p:spPr bwMode="auto">
          <a:xfrm rot="16200000">
            <a:off x="7509779" y="4783287"/>
            <a:ext cx="10935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dirty="0" smtClean="0">
                <a:solidFill>
                  <a:schemeClr val="bg1"/>
                </a:solidFill>
                <a:latin typeface="Arial" charset="0"/>
              </a:rPr>
              <a:t>Ruang</a:t>
            </a:r>
            <a:endParaRPr lang="th-TH" sz="2400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4" grpId="0" animBg="1"/>
      <p:bldP spid="35" grpId="0"/>
      <p:bldP spid="3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1028700" y="3384550"/>
            <a:ext cx="7326313" cy="330200"/>
            <a:chOff x="648" y="2072"/>
            <a:chExt cx="4615" cy="208"/>
          </a:xfrm>
        </p:grpSpPr>
        <p:sp>
          <p:nvSpPr>
            <p:cNvPr id="4" name="Line 12"/>
            <p:cNvSpPr>
              <a:spLocks noChangeShapeType="1"/>
            </p:cNvSpPr>
            <p:nvPr/>
          </p:nvSpPr>
          <p:spPr bwMode="auto">
            <a:xfrm>
              <a:off x="656" y="2280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" name="Line 23"/>
            <p:cNvSpPr>
              <a:spLocks noChangeShapeType="1"/>
            </p:cNvSpPr>
            <p:nvPr/>
          </p:nvSpPr>
          <p:spPr bwMode="auto">
            <a:xfrm>
              <a:off x="648" y="2072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1028700" y="4032250"/>
            <a:ext cx="7339013" cy="330200"/>
            <a:chOff x="648" y="2480"/>
            <a:chExt cx="4623" cy="208"/>
          </a:xfrm>
        </p:grpSpPr>
        <p:sp>
          <p:nvSpPr>
            <p:cNvPr id="7" name="Line 22"/>
            <p:cNvSpPr>
              <a:spLocks noChangeShapeType="1"/>
            </p:cNvSpPr>
            <p:nvPr/>
          </p:nvSpPr>
          <p:spPr bwMode="auto">
            <a:xfrm>
              <a:off x="664" y="2480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8" name="Line 24"/>
            <p:cNvSpPr>
              <a:spLocks noChangeShapeType="1"/>
            </p:cNvSpPr>
            <p:nvPr/>
          </p:nvSpPr>
          <p:spPr bwMode="auto">
            <a:xfrm>
              <a:off x="648" y="2688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9" name="Group 36"/>
          <p:cNvGrpSpPr>
            <a:grpSpLocks/>
          </p:cNvGrpSpPr>
          <p:nvPr/>
        </p:nvGrpSpPr>
        <p:grpSpPr bwMode="auto">
          <a:xfrm>
            <a:off x="990600" y="4692650"/>
            <a:ext cx="7326313" cy="330200"/>
            <a:chOff x="624" y="2896"/>
            <a:chExt cx="4615" cy="208"/>
          </a:xfrm>
        </p:grpSpPr>
        <p:sp>
          <p:nvSpPr>
            <p:cNvPr id="10" name="Line 30"/>
            <p:cNvSpPr>
              <a:spLocks noChangeShapeType="1"/>
            </p:cNvSpPr>
            <p:nvPr/>
          </p:nvSpPr>
          <p:spPr bwMode="auto">
            <a:xfrm>
              <a:off x="632" y="2896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32"/>
            <p:cNvSpPr>
              <a:spLocks noChangeShapeType="1"/>
            </p:cNvSpPr>
            <p:nvPr/>
          </p:nvSpPr>
          <p:spPr bwMode="auto">
            <a:xfrm>
              <a:off x="624" y="3104"/>
              <a:ext cx="4607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74650" y="1117600"/>
            <a:ext cx="8382000" cy="114935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6875" y="97472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049338" y="1266825"/>
            <a:ext cx="78919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dirty="0" smtClean="0">
                <a:latin typeface="Arial" charset="0"/>
                <a:cs typeface="Arial" charset="0"/>
              </a:rPr>
              <a:t>Berikan ruang antar kata yang sebanding dengan ruang </a:t>
            </a:r>
            <a:r>
              <a:rPr lang="en-US" sz="2400" dirty="0">
                <a:latin typeface="Arial" charset="0"/>
                <a:cs typeface="Arial" charset="0"/>
              </a:rPr>
              <a:t/>
            </a:r>
            <a:br>
              <a:rPr lang="en-US" sz="2400" dirty="0">
                <a:latin typeface="Arial" charset="0"/>
                <a:cs typeface="Arial" charset="0"/>
              </a:rPr>
            </a:br>
            <a:r>
              <a:rPr lang="id-ID" sz="2400" dirty="0" smtClean="0">
                <a:latin typeface="Arial" charset="0"/>
                <a:cs typeface="Arial" charset="0"/>
              </a:rPr>
              <a:t>yang diperlukan untuk menulis huruf </a:t>
            </a:r>
            <a:r>
              <a:rPr lang="en-US" sz="2400" dirty="0" smtClean="0">
                <a:latin typeface="Arial" charset="0"/>
                <a:cs typeface="Arial" charset="0"/>
              </a:rPr>
              <a:t>“O</a:t>
            </a:r>
            <a:r>
              <a:rPr lang="en-US" sz="2400" dirty="0">
                <a:latin typeface="Arial" charset="0"/>
                <a:cs typeface="Arial" charset="0"/>
              </a:rPr>
              <a:t>”. </a:t>
            </a: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628650" y="1389063"/>
            <a:ext cx="219075" cy="219075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76238" y="2565400"/>
            <a:ext cx="12602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Contoh</a:t>
            </a:r>
            <a:endParaRPr lang="en-US" sz="2400" b="1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2099565" y="188913"/>
            <a:ext cx="447269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Komposisi Kalimat</a:t>
            </a:r>
            <a:endParaRPr lang="en-US" sz="40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1216025" y="3284538"/>
            <a:ext cx="111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dirty="0">
                <a:latin typeface="Swis721 LtEx BT" pitchFamily="34" charset="0"/>
              </a:rPr>
              <a:t>ALL</a:t>
            </a: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2508250" y="3284538"/>
            <a:ext cx="3375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DIMENSIONS</a:t>
            </a: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6054725" y="3289300"/>
            <a:ext cx="1193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ARE</a:t>
            </a: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7400925" y="3286125"/>
            <a:ext cx="682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IN</a:t>
            </a: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190625" y="3932238"/>
            <a:ext cx="3514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MILLIMETERS</a:t>
            </a: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144713" y="3286125"/>
            <a:ext cx="576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3300"/>
                </a:solidFill>
                <a:latin typeface="Swis721 LtEx BT" pitchFamily="34" charset="0"/>
              </a:rPr>
              <a:t>O</a:t>
            </a: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5688013" y="3281363"/>
            <a:ext cx="576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3300"/>
                </a:solidFill>
                <a:latin typeface="Swis721 LtEx BT" pitchFamily="34" charset="0"/>
              </a:rPr>
              <a:t>O</a:t>
            </a: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7034213" y="3287713"/>
            <a:ext cx="576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3300"/>
                </a:solidFill>
                <a:latin typeface="Swis721 LtEx BT" pitchFamily="34" charset="0"/>
              </a:rPr>
              <a:t>O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4500563" y="3935413"/>
            <a:ext cx="576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3300"/>
                </a:solidFill>
                <a:latin typeface="Swis721 LtEx BT" pitchFamily="34" charset="0"/>
              </a:rPr>
              <a:t>O</a:t>
            </a:r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auto">
          <a:xfrm>
            <a:off x="4867275" y="3932238"/>
            <a:ext cx="2197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UNLESS</a:t>
            </a:r>
          </a:p>
        </p:txBody>
      </p:sp>
      <p:sp>
        <p:nvSpPr>
          <p:cNvPr id="28" name="Text Box 27"/>
          <p:cNvSpPr txBox="1">
            <a:spLocks noChangeArrowheads="1"/>
          </p:cNvSpPr>
          <p:nvPr/>
        </p:nvSpPr>
        <p:spPr bwMode="auto">
          <a:xfrm>
            <a:off x="1190625" y="4597400"/>
            <a:ext cx="3154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OTHERWISE</a:t>
            </a: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4533900" y="4592638"/>
            <a:ext cx="2873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latin typeface="Swis721 LtEx BT" pitchFamily="34" charset="0"/>
              </a:rPr>
              <a:t>SPECIFIED.</a:t>
            </a:r>
          </a:p>
        </p:txBody>
      </p:sp>
      <p:sp>
        <p:nvSpPr>
          <p:cNvPr id="30" name="Rectangle 33"/>
          <p:cNvSpPr>
            <a:spLocks noChangeArrowheads="1"/>
          </p:cNvSpPr>
          <p:nvPr/>
        </p:nvSpPr>
        <p:spPr bwMode="auto">
          <a:xfrm>
            <a:off x="4154488" y="4595813"/>
            <a:ext cx="576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3300"/>
                </a:solidFill>
                <a:latin typeface="Swis721 LtEx BT" pitchFamily="34" charset="0"/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8" grpId="0"/>
      <p:bldP spid="29" grpId="0"/>
      <p:bldP spid="30" grpId="0"/>
      <p:bldP spid="30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19052" y="2928934"/>
            <a:ext cx="508184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400" dirty="0" smtClean="0">
                <a:solidFill>
                  <a:srgbClr val="C00000"/>
                </a:solidFill>
                <a:latin typeface="Geometr415 Blk BT" pitchFamily="34" charset="0"/>
              </a:rPr>
              <a:t>DIMENSI GAMBAR</a:t>
            </a:r>
            <a:endParaRPr lang="fr-FR" sz="28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71472" y="214314"/>
            <a:ext cx="7772400" cy="7143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metr415 Blk BT" pitchFamily="34" charset="0"/>
                <a:ea typeface="+mj-ea"/>
                <a:cs typeface="Arial" charset="0"/>
              </a:rPr>
              <a:t>Defini</a:t>
            </a:r>
            <a:r>
              <a:rPr lang="id-ID" sz="4400" kern="0" dirty="0" smtClean="0">
                <a:solidFill>
                  <a:srgbClr val="C00000"/>
                </a:solidFill>
                <a:latin typeface="Geometr415 Blk BT" pitchFamily="34" charset="0"/>
                <a:ea typeface="+mj-ea"/>
                <a:cs typeface="Arial" charset="0"/>
              </a:rPr>
              <a:t>si</a:t>
            </a:r>
            <a:endParaRPr kumimoji="0" lang="en-US" sz="440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metr415 Blk BT" pitchFamily="34" charset="0"/>
              <a:ea typeface="+mj-ea"/>
              <a:cs typeface="Arial" charset="0"/>
            </a:endParaRPr>
          </a:p>
        </p:txBody>
      </p:sp>
      <p:sp>
        <p:nvSpPr>
          <p:cNvPr id="4" name="Text Box 36"/>
          <p:cNvSpPr txBox="1">
            <a:spLocks noChangeArrowheads="1"/>
          </p:cNvSpPr>
          <p:nvPr/>
        </p:nvSpPr>
        <p:spPr bwMode="auto">
          <a:xfrm>
            <a:off x="1008063" y="1096963"/>
            <a:ext cx="7316787" cy="171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b="1" dirty="0" err="1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Dimensi</a:t>
            </a:r>
            <a:r>
              <a:rPr lang="id-ID" sz="2800" b="1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id-ID" sz="28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adalah proses menampilkan informasi suatu bagian gambar dengan menggunakan </a:t>
            </a:r>
            <a:r>
              <a:rPr lang="id-ID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garis</a:t>
            </a:r>
            <a:r>
              <a:rPr lang="en-US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, </a:t>
            </a:r>
            <a:r>
              <a:rPr lang="id-ID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angka</a:t>
            </a:r>
            <a:r>
              <a:rPr lang="en-US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, s</a:t>
            </a:r>
            <a:r>
              <a:rPr lang="id-ID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i</a:t>
            </a:r>
            <a:r>
              <a:rPr lang="en-US" sz="2800" dirty="0" err="1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mbol</a:t>
            </a:r>
            <a:r>
              <a:rPr lang="en-US" sz="2800" dirty="0" smtClean="0">
                <a:solidFill>
                  <a:srgbClr val="FF33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and</a:t>
            </a:r>
            <a:r>
              <a:rPr lang="id-ID" sz="28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id-ID" sz="28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keterangan</a:t>
            </a:r>
            <a:r>
              <a:rPr lang="en-US" sz="28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.</a:t>
            </a:r>
            <a:endParaRPr lang="en-US" sz="2800" dirty="0">
              <a:solidFill>
                <a:srgbClr val="000000"/>
              </a:solidFill>
              <a:latin typeface="Humnst777 Cn BT" pitchFamily="34" charset="0"/>
              <a:cs typeface="Arial" charset="0"/>
            </a:endParaRPr>
          </a:p>
        </p:txBody>
      </p:sp>
      <p:sp>
        <p:nvSpPr>
          <p:cNvPr id="5" name="Rectangle 42"/>
          <p:cNvSpPr>
            <a:spLocks noChangeArrowheads="1"/>
          </p:cNvSpPr>
          <p:nvPr/>
        </p:nvSpPr>
        <p:spPr bwMode="auto">
          <a:xfrm>
            <a:off x="638175" y="132397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6" name="Line 47"/>
          <p:cNvSpPr>
            <a:spLocks noChangeShapeType="1"/>
          </p:cNvSpPr>
          <p:nvPr/>
        </p:nvSpPr>
        <p:spPr bwMode="auto">
          <a:xfrm>
            <a:off x="638175" y="3076575"/>
            <a:ext cx="8067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7" name="Text Box 48"/>
          <p:cNvSpPr txBox="1">
            <a:spLocks noChangeArrowheads="1"/>
          </p:cNvSpPr>
          <p:nvPr/>
        </p:nvSpPr>
        <p:spPr bwMode="auto">
          <a:xfrm>
            <a:off x="569912" y="3382963"/>
            <a:ext cx="1787509" cy="596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800" b="1" u="sng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Catatan</a:t>
            </a:r>
            <a:endParaRPr lang="en-US" sz="2800" u="sng" dirty="0">
              <a:solidFill>
                <a:srgbClr val="000000"/>
              </a:solidFill>
              <a:latin typeface="Humnst777 Cn BT" pitchFamily="34" charset="0"/>
              <a:cs typeface="Arial" charset="0"/>
            </a:endParaRPr>
          </a:p>
        </p:txBody>
      </p:sp>
      <p:sp>
        <p:nvSpPr>
          <p:cNvPr id="8" name="Text Box 49"/>
          <p:cNvSpPr txBox="1">
            <a:spLocks noChangeArrowheads="1"/>
          </p:cNvSpPr>
          <p:nvPr/>
        </p:nvSpPr>
        <p:spPr bwMode="auto">
          <a:xfrm>
            <a:off x="569913" y="4033838"/>
            <a:ext cx="8078787" cy="52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1.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Garis yang digunakan </a:t>
            </a:r>
            <a:r>
              <a:rPr lang="id-ID" sz="2400" dirty="0" smtClean="0">
                <a:solidFill>
                  <a:srgbClr val="339933"/>
                </a:solidFill>
                <a:latin typeface="Humnst777 Cn BT" pitchFamily="34" charset="0"/>
                <a:cs typeface="Arial" charset="0"/>
              </a:rPr>
              <a:t>selalu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garis </a:t>
            </a:r>
            <a:r>
              <a:rPr lang="id-ID" sz="2400" b="1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lurus menerus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Humnst777 Cn BT" pitchFamily="34" charset="0"/>
              <a:cs typeface="Arial" charset="0"/>
            </a:endParaRPr>
          </a:p>
        </p:txBody>
      </p:sp>
      <p:sp>
        <p:nvSpPr>
          <p:cNvPr id="9" name="Text Box 50"/>
          <p:cNvSpPr txBox="1">
            <a:spLocks noChangeArrowheads="1"/>
          </p:cNvSpPr>
          <p:nvPr/>
        </p:nvSpPr>
        <p:spPr bwMode="auto">
          <a:xfrm>
            <a:off x="560388" y="4510088"/>
            <a:ext cx="8078787" cy="148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2. 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S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i</a:t>
            </a:r>
            <a:r>
              <a:rPr lang="en-US" sz="2400" dirty="0" err="1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mbol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atau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singkatan yang umum ditemui dalam gambar adalah </a:t>
            </a: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</a:b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   - “</a:t>
            </a:r>
            <a:r>
              <a:rPr lang="en-US" sz="2400" dirty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diameter</a:t>
            </a: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”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ditampilkan dengan 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s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i</a:t>
            </a:r>
            <a:r>
              <a:rPr lang="en-US" sz="2400" dirty="0" err="1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mbol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“</a:t>
            </a:r>
            <a:r>
              <a:rPr lang="en-US" sz="2400" i="1" dirty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f</a:t>
            </a:r>
            <a:r>
              <a:rPr lang="en-US" sz="2400" i="1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”.</a:t>
            </a:r>
            <a:b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</a:br>
            <a:r>
              <a:rPr lang="en-US" sz="2400" dirty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    - “</a:t>
            </a:r>
            <a:r>
              <a:rPr lang="en-US" sz="24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radius</a:t>
            </a:r>
            <a:r>
              <a:rPr lang="id-ID" sz="2400" dirty="0" smtClean="0">
                <a:solidFill>
                  <a:srgbClr val="0000FF"/>
                </a:solidFill>
                <a:latin typeface="Humnst777 Cn BT" pitchFamily="34" charset="0"/>
                <a:cs typeface="Arial" charset="0"/>
              </a:rPr>
              <a:t>/jari-jari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  <a:cs typeface="Arial" charset="0"/>
              </a:rPr>
              <a:t>” </a:t>
            </a:r>
            <a:r>
              <a:rPr lang="id-ID" sz="2400" dirty="0" smtClean="0">
                <a:solidFill>
                  <a:srgbClr val="000000"/>
                </a:solidFill>
                <a:latin typeface="Humnst777 Cn BT" pitchFamily="34" charset="0"/>
              </a:rPr>
              <a:t>ditampilkan dengan huruf </a:t>
            </a:r>
            <a:r>
              <a:rPr lang="en-US" sz="2400" dirty="0" smtClean="0">
                <a:solidFill>
                  <a:srgbClr val="000000"/>
                </a:solidFill>
                <a:latin typeface="Humnst777 Cn BT" pitchFamily="34" charset="0"/>
              </a:rPr>
              <a:t>“</a:t>
            </a:r>
            <a:r>
              <a:rPr lang="en-US" sz="2400" dirty="0" smtClean="0">
                <a:solidFill>
                  <a:srgbClr val="0000FF"/>
                </a:solidFill>
                <a:latin typeface="Humnst777 Cn BT" pitchFamily="34" charset="0"/>
              </a:rPr>
              <a:t>R</a:t>
            </a:r>
            <a:r>
              <a:rPr lang="en-US" sz="2400" i="1" dirty="0" smtClean="0">
                <a:solidFill>
                  <a:srgbClr val="000000"/>
                </a:solidFill>
                <a:latin typeface="Humnst777 Cn BT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umnst777 Cn BT" pitchFamily="34" charset="0"/>
              </a:rPr>
              <a:t>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0" y="142852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Komponen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endParaRPr lang="th-TH" sz="40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73100" y="1008063"/>
            <a:ext cx="22365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E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tensi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endParaRPr lang="en-US" sz="24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428625" y="1130300"/>
            <a:ext cx="184150" cy="18415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58813" y="2176463"/>
            <a:ext cx="4447051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Dimensi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(</a:t>
            </a:r>
            <a:r>
              <a:rPr lang="id-ID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dengan kepala panah</a:t>
            </a:r>
            <a:r>
              <a:rPr lang="en-US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)</a:t>
            </a:r>
            <a:endParaRPr lang="en-US" sz="1600" dirty="0">
              <a:solidFill>
                <a:srgbClr val="FF33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28625" y="2406650"/>
            <a:ext cx="184150" cy="18415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71513" y="4554538"/>
            <a:ext cx="27510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Keterangan</a:t>
            </a:r>
            <a:endParaRPr lang="en-US" sz="24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428625" y="5791200"/>
            <a:ext cx="184150" cy="18415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671513" y="3795713"/>
            <a:ext cx="3365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Angka 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Dimensi</a:t>
            </a:r>
            <a:endParaRPr lang="en-US" sz="24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428625" y="3946525"/>
            <a:ext cx="184150" cy="18415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71513" y="5616575"/>
            <a:ext cx="1963999" cy="494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Keterangan 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41325" y="4689475"/>
            <a:ext cx="184150" cy="18415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4" name="Line 49"/>
          <p:cNvSpPr>
            <a:spLocks noChangeShapeType="1"/>
          </p:cNvSpPr>
          <p:nvPr/>
        </p:nvSpPr>
        <p:spPr bwMode="auto">
          <a:xfrm>
            <a:off x="6307138" y="4408488"/>
            <a:ext cx="0" cy="2984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Line 56"/>
          <p:cNvSpPr>
            <a:spLocks noChangeShapeType="1"/>
          </p:cNvSpPr>
          <p:nvPr/>
        </p:nvSpPr>
        <p:spPr bwMode="auto">
          <a:xfrm>
            <a:off x="6261100" y="2216150"/>
            <a:ext cx="118586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58"/>
          <p:cNvSpPr>
            <a:spLocks noChangeShapeType="1"/>
          </p:cNvSpPr>
          <p:nvPr/>
        </p:nvSpPr>
        <p:spPr bwMode="auto">
          <a:xfrm>
            <a:off x="7959725" y="2252663"/>
            <a:ext cx="2238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60"/>
          <p:cNvSpPr>
            <a:spLocks noChangeShapeType="1"/>
          </p:cNvSpPr>
          <p:nvPr/>
        </p:nvSpPr>
        <p:spPr bwMode="auto">
          <a:xfrm>
            <a:off x="8405813" y="4338638"/>
            <a:ext cx="5683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Line 61"/>
          <p:cNvSpPr>
            <a:spLocks noChangeShapeType="1"/>
          </p:cNvSpPr>
          <p:nvPr/>
        </p:nvSpPr>
        <p:spPr bwMode="auto">
          <a:xfrm>
            <a:off x="8886825" y="3614738"/>
            <a:ext cx="0" cy="7477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65"/>
          <p:cNvSpPr>
            <a:spLocks noChangeShapeType="1"/>
          </p:cNvSpPr>
          <p:nvPr/>
        </p:nvSpPr>
        <p:spPr bwMode="auto">
          <a:xfrm flipH="1" flipV="1">
            <a:off x="5789613" y="3173413"/>
            <a:ext cx="157162" cy="193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Arc 66"/>
          <p:cNvSpPr>
            <a:spLocks/>
          </p:cNvSpPr>
          <p:nvPr/>
        </p:nvSpPr>
        <p:spPr bwMode="auto">
          <a:xfrm>
            <a:off x="5546725" y="3208338"/>
            <a:ext cx="792163" cy="1374775"/>
          </a:xfrm>
          <a:custGeom>
            <a:avLst/>
            <a:gdLst>
              <a:gd name="G0" fmla="+- 21600 0 0"/>
              <a:gd name="G1" fmla="+- 17477 0 0"/>
              <a:gd name="G2" fmla="+- 21600 0 0"/>
              <a:gd name="T0" fmla="*/ 22501 w 22501"/>
              <a:gd name="T1" fmla="*/ 39058 h 39077"/>
              <a:gd name="T2" fmla="*/ 8907 w 22501"/>
              <a:gd name="T3" fmla="*/ 0 h 39077"/>
              <a:gd name="T4" fmla="*/ 21600 w 22501"/>
              <a:gd name="T5" fmla="*/ 17477 h 390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501" h="39077" fill="none" extrusionOk="0">
                <a:moveTo>
                  <a:pt x="22501" y="39058"/>
                </a:moveTo>
                <a:cubicBezTo>
                  <a:pt x="22200" y="39070"/>
                  <a:pt x="21900" y="39076"/>
                  <a:pt x="21600" y="39077"/>
                </a:cubicBezTo>
                <a:cubicBezTo>
                  <a:pt x="9670" y="39077"/>
                  <a:pt x="0" y="29406"/>
                  <a:pt x="0" y="17477"/>
                </a:cubicBezTo>
                <a:cubicBezTo>
                  <a:pt x="-1" y="10561"/>
                  <a:pt x="3311" y="4063"/>
                  <a:pt x="8906" y="-1"/>
                </a:cubicBezTo>
              </a:path>
              <a:path w="22501" h="39077" stroke="0" extrusionOk="0">
                <a:moveTo>
                  <a:pt x="22501" y="39058"/>
                </a:moveTo>
                <a:cubicBezTo>
                  <a:pt x="22200" y="39070"/>
                  <a:pt x="21900" y="39076"/>
                  <a:pt x="21600" y="39077"/>
                </a:cubicBezTo>
                <a:cubicBezTo>
                  <a:pt x="9670" y="39077"/>
                  <a:pt x="0" y="29406"/>
                  <a:pt x="0" y="17477"/>
                </a:cubicBezTo>
                <a:cubicBezTo>
                  <a:pt x="-1" y="10561"/>
                  <a:pt x="3311" y="4063"/>
                  <a:pt x="8906" y="-1"/>
                </a:cubicBezTo>
                <a:lnTo>
                  <a:pt x="21600" y="17477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1" name="Text Box 68"/>
          <p:cNvSpPr txBox="1">
            <a:spLocks noChangeArrowheads="1"/>
          </p:cNvSpPr>
          <p:nvPr/>
        </p:nvSpPr>
        <p:spPr bwMode="auto">
          <a:xfrm>
            <a:off x="6619875" y="1939925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20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" name="Text Box 70"/>
          <p:cNvSpPr txBox="1">
            <a:spLocks noChangeArrowheads="1"/>
          </p:cNvSpPr>
          <p:nvPr/>
        </p:nvSpPr>
        <p:spPr bwMode="auto">
          <a:xfrm rot="16200000">
            <a:off x="8578057" y="3829843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13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" name="Text Box 71"/>
          <p:cNvSpPr txBox="1">
            <a:spLocks noChangeArrowheads="1"/>
          </p:cNvSpPr>
          <p:nvPr/>
        </p:nvSpPr>
        <p:spPr bwMode="auto">
          <a:xfrm rot="4168347">
            <a:off x="5437188" y="3905250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123</a:t>
            </a:r>
            <a:r>
              <a:rPr lang="en-US" sz="1800" baseline="30000">
                <a:solidFill>
                  <a:srgbClr val="000000"/>
                </a:solidFill>
                <a:latin typeface="Arial" charset="0"/>
              </a:rPr>
              <a:t>o</a:t>
            </a:r>
            <a:endParaRPr lang="th-TH" sz="1800" baseline="300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" name="Text Box 72"/>
          <p:cNvSpPr txBox="1">
            <a:spLocks noChangeArrowheads="1"/>
          </p:cNvSpPr>
          <p:nvPr/>
        </p:nvSpPr>
        <p:spPr bwMode="auto">
          <a:xfrm>
            <a:off x="7913688" y="1990725"/>
            <a:ext cx="5254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" tIns="0" rIns="18000" bIns="0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Symbol" pitchFamily="18" charset="2"/>
              </a:rPr>
              <a:t>f</a:t>
            </a:r>
            <a:r>
              <a:rPr lang="en-US" sz="1800">
                <a:solidFill>
                  <a:srgbClr val="000000"/>
                </a:solidFill>
                <a:latin typeface="Arial" charset="0"/>
              </a:rPr>
              <a:t>10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" name="Text Box 75"/>
          <p:cNvSpPr txBox="1">
            <a:spLocks noChangeArrowheads="1"/>
          </p:cNvSpPr>
          <p:nvPr/>
        </p:nvSpPr>
        <p:spPr bwMode="auto">
          <a:xfrm>
            <a:off x="690563" y="1438275"/>
            <a:ext cx="47323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Menunjukkan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lo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pada bagian o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bje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yang di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dimensi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kan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Rectangle 76"/>
          <p:cNvSpPr>
            <a:spLocks noChangeArrowheads="1"/>
          </p:cNvSpPr>
          <p:nvPr/>
        </p:nvSpPr>
        <p:spPr bwMode="auto">
          <a:xfrm>
            <a:off x="677862" y="2679700"/>
            <a:ext cx="460851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solidFill>
                  <a:srgbClr val="000000"/>
                </a:solidFill>
                <a:latin typeface="Arial" charset="0"/>
              </a:rPr>
              <a:t>-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</a:rPr>
              <a:t>Menunjukkan arah dan panjang suatu 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</a:rPr>
              <a:t>dimensi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</a:rPr>
              <a:t>dan memuat </a:t>
            </a:r>
            <a:r>
              <a:rPr lang="en-US" sz="2000" dirty="0" smtClean="0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id-ID" sz="2000" dirty="0" smtClean="0">
                <a:solidFill>
                  <a:schemeClr val="accent2"/>
                </a:solidFill>
                <a:latin typeface="Arial" charset="0"/>
              </a:rPr>
              <a:t>ngka </a:t>
            </a:r>
            <a:r>
              <a:rPr lang="en-US" sz="2000" dirty="0" err="1" smtClean="0">
                <a:solidFill>
                  <a:schemeClr val="accent2"/>
                </a:solidFill>
                <a:latin typeface="Arial" charset="0"/>
              </a:rPr>
              <a:t>dimensi</a:t>
            </a:r>
            <a:r>
              <a:rPr lang="en-US" sz="2000" dirty="0">
                <a:solidFill>
                  <a:schemeClr val="accent2"/>
                </a:solidFill>
                <a:latin typeface="Arial" charset="0"/>
              </a:rPr>
              <a:t/>
            </a:r>
            <a:br>
              <a:rPr lang="en-US" sz="2000" dirty="0">
                <a:solidFill>
                  <a:schemeClr val="accent2"/>
                </a:solidFill>
                <a:latin typeface="Arial" charset="0"/>
              </a:rPr>
            </a:br>
            <a:r>
              <a:rPr lang="en-US" sz="2000" dirty="0" smtClean="0">
                <a:solidFill>
                  <a:srgbClr val="000000"/>
                </a:solidFill>
                <a:latin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" name="Text Box 77"/>
          <p:cNvSpPr txBox="1">
            <a:spLocks noChangeArrowheads="1"/>
          </p:cNvSpPr>
          <p:nvPr/>
        </p:nvSpPr>
        <p:spPr bwMode="auto">
          <a:xfrm>
            <a:off x="677862" y="4965700"/>
            <a:ext cx="453707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Menunjukkan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detail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dari suatu bagian dengan suatu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keterangan 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8" name="Text Box 78"/>
          <p:cNvSpPr txBox="1">
            <a:spLocks noChangeArrowheads="1"/>
          </p:cNvSpPr>
          <p:nvPr/>
        </p:nvSpPr>
        <p:spPr bwMode="auto">
          <a:xfrm>
            <a:off x="671513" y="6111875"/>
            <a:ext cx="37032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-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Keterangan dari suatu bagian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grpSp>
        <p:nvGrpSpPr>
          <p:cNvPr id="29" name="Group 88"/>
          <p:cNvGrpSpPr>
            <a:grpSpLocks/>
          </p:cNvGrpSpPr>
          <p:nvPr/>
        </p:nvGrpSpPr>
        <p:grpSpPr bwMode="auto">
          <a:xfrm>
            <a:off x="5972175" y="2651125"/>
            <a:ext cx="2370138" cy="1687513"/>
            <a:chOff x="3762" y="1670"/>
            <a:chExt cx="1493" cy="1063"/>
          </a:xfrm>
        </p:grpSpPr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3762" y="1670"/>
              <a:ext cx="1493" cy="1063"/>
            </a:xfrm>
            <a:custGeom>
              <a:avLst/>
              <a:gdLst/>
              <a:ahLst/>
              <a:cxnLst>
                <a:cxn ang="0">
                  <a:pos x="1493" y="466"/>
                </a:cxn>
                <a:cxn ang="0">
                  <a:pos x="1493" y="1063"/>
                </a:cxn>
                <a:cxn ang="0">
                  <a:pos x="216" y="1063"/>
                </a:cxn>
                <a:cxn ang="0">
                  <a:pos x="216" y="706"/>
                </a:cxn>
                <a:cxn ang="0">
                  <a:pos x="0" y="475"/>
                </a:cxn>
                <a:cxn ang="0">
                  <a:pos x="216" y="475"/>
                </a:cxn>
                <a:cxn ang="0">
                  <a:pos x="216" y="1"/>
                </a:cxn>
                <a:cxn ang="0">
                  <a:pos x="1048" y="0"/>
                </a:cxn>
              </a:cxnLst>
              <a:rect l="0" t="0" r="r" b="b"/>
              <a:pathLst>
                <a:path w="1493" h="1063">
                  <a:moveTo>
                    <a:pt x="1493" y="466"/>
                  </a:moveTo>
                  <a:lnTo>
                    <a:pt x="1493" y="1063"/>
                  </a:lnTo>
                  <a:lnTo>
                    <a:pt x="216" y="1063"/>
                  </a:lnTo>
                  <a:lnTo>
                    <a:pt x="216" y="706"/>
                  </a:lnTo>
                  <a:lnTo>
                    <a:pt x="0" y="475"/>
                  </a:lnTo>
                  <a:lnTo>
                    <a:pt x="216" y="475"/>
                  </a:lnTo>
                  <a:lnTo>
                    <a:pt x="216" y="1"/>
                  </a:lnTo>
                  <a:lnTo>
                    <a:pt x="1048" y="0"/>
                  </a:lnTo>
                </a:path>
              </a:pathLst>
            </a:custGeom>
            <a:solidFill>
              <a:srgbClr val="00CCFF"/>
            </a:solidFill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1" name="Arc 33"/>
            <p:cNvSpPr>
              <a:spLocks/>
            </p:cNvSpPr>
            <p:nvPr/>
          </p:nvSpPr>
          <p:spPr bwMode="auto">
            <a:xfrm>
              <a:off x="4798" y="1670"/>
              <a:ext cx="456" cy="477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2501"/>
                <a:gd name="T2" fmla="*/ 21581 w 21600"/>
                <a:gd name="T3" fmla="*/ 22501 h 22501"/>
                <a:gd name="T4" fmla="*/ 0 w 21600"/>
                <a:gd name="T5" fmla="*/ 21600 h 2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01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00"/>
                    <a:pt x="21593" y="22200"/>
                    <a:pt x="21581" y="22501"/>
                  </a:cubicBezTo>
                </a:path>
                <a:path w="21600" h="22501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900"/>
                    <a:pt x="21593" y="22200"/>
                    <a:pt x="21581" y="22501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00CCFF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2" name="Oval 42"/>
            <p:cNvSpPr>
              <a:spLocks noChangeArrowheads="1"/>
            </p:cNvSpPr>
            <p:nvPr/>
          </p:nvSpPr>
          <p:spPr bwMode="auto">
            <a:xfrm rot="5400000">
              <a:off x="4449" y="2074"/>
              <a:ext cx="434" cy="43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33" name="Line 43"/>
            <p:cNvSpPr>
              <a:spLocks noChangeShapeType="1"/>
            </p:cNvSpPr>
            <p:nvPr/>
          </p:nvSpPr>
          <p:spPr bwMode="auto">
            <a:xfrm rot="-5400000">
              <a:off x="4671" y="2258"/>
              <a:ext cx="0" cy="7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4" name="Line 44"/>
            <p:cNvSpPr>
              <a:spLocks noChangeShapeType="1"/>
            </p:cNvSpPr>
            <p:nvPr/>
          </p:nvSpPr>
          <p:spPr bwMode="auto">
            <a:xfrm rot="-5400000">
              <a:off x="4891" y="2155"/>
              <a:ext cx="0" cy="27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5" name="Line 45"/>
            <p:cNvSpPr>
              <a:spLocks noChangeShapeType="1"/>
            </p:cNvSpPr>
            <p:nvPr/>
          </p:nvSpPr>
          <p:spPr bwMode="auto">
            <a:xfrm rot="5400000" flipH="1">
              <a:off x="4440" y="2150"/>
              <a:ext cx="0" cy="2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46"/>
            <p:cNvSpPr>
              <a:spLocks noChangeShapeType="1"/>
            </p:cNvSpPr>
            <p:nvPr/>
          </p:nvSpPr>
          <p:spPr bwMode="auto">
            <a:xfrm rot="-10800000">
              <a:off x="4667" y="2257"/>
              <a:ext cx="0" cy="7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47"/>
            <p:cNvSpPr>
              <a:spLocks noChangeShapeType="1"/>
            </p:cNvSpPr>
            <p:nvPr/>
          </p:nvSpPr>
          <p:spPr bwMode="auto">
            <a:xfrm rot="-10800000">
              <a:off x="4667" y="1924"/>
              <a:ext cx="0" cy="28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48"/>
            <p:cNvSpPr>
              <a:spLocks noChangeShapeType="1"/>
            </p:cNvSpPr>
            <p:nvPr/>
          </p:nvSpPr>
          <p:spPr bwMode="auto">
            <a:xfrm rot="-10800000">
              <a:off x="4667" y="2379"/>
              <a:ext cx="0" cy="28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9" name="Line 62"/>
          <p:cNvSpPr>
            <a:spLocks noChangeShapeType="1"/>
          </p:cNvSpPr>
          <p:nvPr/>
        </p:nvSpPr>
        <p:spPr bwMode="auto">
          <a:xfrm flipV="1">
            <a:off x="8147050" y="2657475"/>
            <a:ext cx="292100" cy="2492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none" w="sm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Line 41"/>
          <p:cNvSpPr>
            <a:spLocks noChangeShapeType="1"/>
          </p:cNvSpPr>
          <p:nvPr/>
        </p:nvSpPr>
        <p:spPr bwMode="auto">
          <a:xfrm flipV="1">
            <a:off x="7758113" y="2882900"/>
            <a:ext cx="419100" cy="3587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1" name="Line 63"/>
          <p:cNvSpPr>
            <a:spLocks noChangeShapeType="1"/>
          </p:cNvSpPr>
          <p:nvPr/>
        </p:nvSpPr>
        <p:spPr bwMode="auto">
          <a:xfrm>
            <a:off x="8432800" y="2660650"/>
            <a:ext cx="2222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2" name="Text Box 73"/>
          <p:cNvSpPr txBox="1">
            <a:spLocks noChangeArrowheads="1"/>
          </p:cNvSpPr>
          <p:nvPr/>
        </p:nvSpPr>
        <p:spPr bwMode="auto">
          <a:xfrm>
            <a:off x="8351838" y="2393950"/>
            <a:ext cx="60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R16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" name="Line 52"/>
          <p:cNvSpPr>
            <a:spLocks noChangeShapeType="1"/>
          </p:cNvSpPr>
          <p:nvPr/>
        </p:nvSpPr>
        <p:spPr bwMode="auto">
          <a:xfrm flipV="1">
            <a:off x="7407275" y="2135188"/>
            <a:ext cx="0" cy="8524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Line 59"/>
          <p:cNvSpPr>
            <a:spLocks noChangeShapeType="1"/>
          </p:cNvSpPr>
          <p:nvPr/>
        </p:nvSpPr>
        <p:spPr bwMode="auto">
          <a:xfrm>
            <a:off x="8042275" y="3643313"/>
            <a:ext cx="9271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Line 80"/>
          <p:cNvSpPr>
            <a:spLocks noChangeShapeType="1"/>
          </p:cNvSpPr>
          <p:nvPr/>
        </p:nvSpPr>
        <p:spPr bwMode="auto">
          <a:xfrm flipV="1">
            <a:off x="6302375" y="2106613"/>
            <a:ext cx="0" cy="4714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Line 84"/>
          <p:cNvSpPr>
            <a:spLocks noChangeShapeType="1"/>
          </p:cNvSpPr>
          <p:nvPr/>
        </p:nvSpPr>
        <p:spPr bwMode="auto">
          <a:xfrm>
            <a:off x="5430838" y="1104900"/>
            <a:ext cx="0" cy="532447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Text Box 85"/>
          <p:cNvSpPr txBox="1">
            <a:spLocks noChangeArrowheads="1"/>
          </p:cNvSpPr>
          <p:nvPr/>
        </p:nvSpPr>
        <p:spPr bwMode="auto">
          <a:xfrm>
            <a:off x="5518150" y="1252538"/>
            <a:ext cx="12602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b="1" dirty="0" smtClean="0">
                <a:solidFill>
                  <a:srgbClr val="000000"/>
                </a:solidFill>
                <a:latin typeface="Arial" charset="0"/>
              </a:rPr>
              <a:t>Contoh</a:t>
            </a:r>
            <a:endParaRPr lang="th-TH" sz="24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8" name="Freeform 64"/>
          <p:cNvSpPr>
            <a:spLocks/>
          </p:cNvSpPr>
          <p:nvPr/>
        </p:nvSpPr>
        <p:spPr bwMode="auto">
          <a:xfrm>
            <a:off x="7543800" y="2247900"/>
            <a:ext cx="419100" cy="1093788"/>
          </a:xfrm>
          <a:custGeom>
            <a:avLst/>
            <a:gdLst/>
            <a:ahLst/>
            <a:cxnLst>
              <a:cxn ang="0">
                <a:pos x="0" y="613"/>
              </a:cxn>
              <a:cxn ang="0">
                <a:pos x="234" y="0"/>
              </a:cxn>
            </a:cxnLst>
            <a:rect l="0" t="0" r="r" b="b"/>
            <a:pathLst>
              <a:path w="234" h="613">
                <a:moveTo>
                  <a:pt x="0" y="613"/>
                </a:moveTo>
                <a:lnTo>
                  <a:pt x="234" y="0"/>
                </a:lnTo>
              </a:path>
            </a:pathLst>
          </a:custGeom>
          <a:noFill/>
          <a:ln w="19050" cmpd="sng">
            <a:solidFill>
              <a:srgbClr val="000000"/>
            </a:solidFill>
            <a:round/>
            <a:headEnd type="arrow" w="sm" len="lg"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57" name="Group 56"/>
          <p:cNvGrpSpPr/>
          <p:nvPr/>
        </p:nvGrpSpPr>
        <p:grpSpPr>
          <a:xfrm>
            <a:off x="6858016" y="5000636"/>
            <a:ext cx="857256" cy="1428760"/>
            <a:chOff x="5572132" y="5001430"/>
            <a:chExt cx="857256" cy="1428760"/>
          </a:xfrm>
        </p:grpSpPr>
        <p:cxnSp>
          <p:nvCxnSpPr>
            <p:cNvPr id="50" name="Straight Connector 49"/>
            <p:cNvCxnSpPr/>
            <p:nvPr/>
          </p:nvCxnSpPr>
          <p:spPr>
            <a:xfrm rot="5400000">
              <a:off x="5072066" y="5715016"/>
              <a:ext cx="142876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0800000">
              <a:off x="5572132" y="5357827"/>
              <a:ext cx="857256" cy="9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/>
            <p:cNvSpPr/>
            <p:nvPr/>
          </p:nvSpPr>
          <p:spPr>
            <a:xfrm>
              <a:off x="5757418" y="532993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929586" y="5000636"/>
            <a:ext cx="857256" cy="1428760"/>
            <a:chOff x="6715934" y="5000636"/>
            <a:chExt cx="857256" cy="1428760"/>
          </a:xfrm>
        </p:grpSpPr>
        <p:cxnSp>
          <p:nvCxnSpPr>
            <p:cNvPr id="62" name="Straight Connector 61"/>
            <p:cNvCxnSpPr/>
            <p:nvPr/>
          </p:nvCxnSpPr>
          <p:spPr>
            <a:xfrm rot="5400000">
              <a:off x="6215868" y="5714222"/>
              <a:ext cx="142876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10800000">
              <a:off x="6715934" y="5357033"/>
              <a:ext cx="857256" cy="9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5400000" flipH="1" flipV="1">
              <a:off x="6830120" y="5243978"/>
              <a:ext cx="214314" cy="21431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/>
          <p:cNvGrpSpPr/>
          <p:nvPr/>
        </p:nvGrpSpPr>
        <p:grpSpPr>
          <a:xfrm>
            <a:off x="5715008" y="5000636"/>
            <a:ext cx="857257" cy="1428760"/>
            <a:chOff x="5715008" y="5072074"/>
            <a:chExt cx="857257" cy="1428760"/>
          </a:xfrm>
        </p:grpSpPr>
        <p:cxnSp>
          <p:nvCxnSpPr>
            <p:cNvPr id="54" name="Straight Connector 53"/>
            <p:cNvCxnSpPr/>
            <p:nvPr/>
          </p:nvCxnSpPr>
          <p:spPr>
            <a:xfrm rot="5400000">
              <a:off x="5214942" y="5785660"/>
              <a:ext cx="142876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0800000">
              <a:off x="5715008" y="5428471"/>
              <a:ext cx="857256" cy="9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>
            <a:xfrm rot="10800000">
              <a:off x="5929323" y="5427675"/>
              <a:ext cx="642942" cy="1588"/>
            </a:xfrm>
            <a:prstGeom prst="straightConnector1">
              <a:avLst/>
            </a:prstGeom>
            <a:ln w="9525">
              <a:solidFill>
                <a:schemeClr val="tx1"/>
              </a:solidFill>
              <a:headEnd type="non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 animBg="1"/>
      <p:bldP spid="5" grpId="1" animBg="1"/>
      <p:bldP spid="5" grpId="2" animBg="1"/>
      <p:bldP spid="6" grpId="0"/>
      <p:bldP spid="6" grpId="1"/>
      <p:bldP spid="6" grpId="2"/>
      <p:bldP spid="6" grpId="3"/>
      <p:bldP spid="6" grpId="4"/>
      <p:bldP spid="7" grpId="0" animBg="1"/>
      <p:bldP spid="7" grpId="1" animBg="1"/>
      <p:bldP spid="7" grpId="2" animBg="1"/>
      <p:bldP spid="7" grpId="3" animBg="1"/>
      <p:bldP spid="7" grpId="4" animBg="1"/>
      <p:bldP spid="8" grpId="0"/>
      <p:bldP spid="8" grpId="1"/>
      <p:bldP spid="8" grpId="2"/>
      <p:bldP spid="8" grpId="3"/>
      <p:bldP spid="8" grpId="4"/>
      <p:bldP spid="9" grpId="0" animBg="1"/>
      <p:bldP spid="9" grpId="1" animBg="1"/>
      <p:bldP spid="9" grpId="2" animBg="1"/>
      <p:bldP spid="10" grpId="0"/>
      <p:bldP spid="10" grpId="1"/>
      <p:bldP spid="10" grpId="2"/>
      <p:bldP spid="10" grpId="3"/>
      <p:bldP spid="10" grpId="4"/>
      <p:bldP spid="11" grpId="0" animBg="1"/>
      <p:bldP spid="11" grpId="1" animBg="1"/>
      <p:bldP spid="11" grpId="2" animBg="1"/>
      <p:bldP spid="11" grpId="3" animBg="1"/>
      <p:bldP spid="11" grpId="4" animBg="1"/>
      <p:bldP spid="12" grpId="0"/>
      <p:bldP spid="12" grpId="1"/>
      <p:bldP spid="12" grpId="2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5" grpId="1"/>
      <p:bldP spid="26" grpId="0"/>
      <p:bldP spid="26" grpId="1"/>
      <p:bldP spid="27" grpId="0"/>
      <p:bldP spid="27" grpId="1"/>
      <p:bldP spid="28" grpId="0"/>
      <p:bldP spid="39" grpId="0" animBg="1"/>
      <p:bldP spid="40" grpId="0" animBg="1"/>
      <p:bldP spid="41" grpId="0" animBg="1"/>
      <p:bldP spid="42" grpId="0"/>
      <p:bldP spid="43" grpId="0" animBg="1"/>
      <p:bldP spid="44" grpId="0" animBg="1"/>
      <p:bldP spid="45" grpId="0" animBg="1"/>
      <p:bldP spid="46" grpId="0" animBg="1"/>
      <p:bldP spid="47" grpId="0"/>
      <p:bldP spid="4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2"/>
          <p:cNvSpPr>
            <a:spLocks noChangeArrowheads="1"/>
          </p:cNvSpPr>
          <p:nvPr/>
        </p:nvSpPr>
        <p:spPr bwMode="auto">
          <a:xfrm>
            <a:off x="5029200" y="2124075"/>
            <a:ext cx="2886075" cy="2438400"/>
          </a:xfrm>
          <a:prstGeom prst="roundRect">
            <a:avLst>
              <a:gd name="adj" fmla="val 16667"/>
            </a:avLst>
          </a:prstGeom>
          <a:solidFill>
            <a:srgbClr val="6600CC">
              <a:alpha val="10001"/>
            </a:srgbClr>
          </a:solidFill>
          <a:ln w="28575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923925" y="2124075"/>
            <a:ext cx="3686175" cy="2438400"/>
          </a:xfrm>
          <a:prstGeom prst="roundRect">
            <a:avLst>
              <a:gd name="adj" fmla="val 16667"/>
            </a:avLst>
          </a:prstGeom>
          <a:solidFill>
            <a:srgbClr val="339933">
              <a:alpha val="10001"/>
            </a:srgbClr>
          </a:solidFill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0" y="219076"/>
            <a:ext cx="9156700" cy="6381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00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metr415 Blk BT" pitchFamily="34" charset="0"/>
                <a:ea typeface="+mj-ea"/>
                <a:cs typeface="+mj-cs"/>
              </a:rPr>
              <a:t>Menempatkan komponen </a:t>
            </a:r>
            <a:r>
              <a:rPr kumimoji="0" lang="en-US" sz="400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Geometr415 Blk BT" pitchFamily="34" charset="0"/>
                <a:ea typeface="+mj-ea"/>
                <a:cs typeface="+mj-cs"/>
              </a:rPr>
              <a:t>dimensi</a:t>
            </a:r>
            <a:endParaRPr kumimoji="0" lang="th-TH" sz="400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Geometr415 Blk BT" pitchFamily="34" charset="0"/>
              <a:ea typeface="+mj-ea"/>
              <a:cs typeface="+mj-cs"/>
            </a:endParaRPr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6234113" y="3689350"/>
            <a:ext cx="735012" cy="547688"/>
          </a:xfrm>
          <a:custGeom>
            <a:avLst/>
            <a:gdLst/>
            <a:ahLst/>
            <a:cxnLst>
              <a:cxn ang="0">
                <a:pos x="752" y="0"/>
              </a:cxn>
              <a:cxn ang="0">
                <a:pos x="504" y="0"/>
              </a:cxn>
              <a:cxn ang="0">
                <a:pos x="0" y="873"/>
              </a:cxn>
            </a:cxnLst>
            <a:rect l="0" t="0" r="r" b="b"/>
            <a:pathLst>
              <a:path w="752" h="873">
                <a:moveTo>
                  <a:pt x="752" y="0"/>
                </a:moveTo>
                <a:lnTo>
                  <a:pt x="504" y="0"/>
                </a:lnTo>
                <a:lnTo>
                  <a:pt x="0" y="873"/>
                </a:ln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 type="arrow" w="med" len="lg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7" name="Group 12"/>
          <p:cNvGrpSpPr>
            <a:grpSpLocks/>
          </p:cNvGrpSpPr>
          <p:nvPr/>
        </p:nvGrpSpPr>
        <p:grpSpPr bwMode="auto">
          <a:xfrm>
            <a:off x="1519238" y="3713163"/>
            <a:ext cx="1362075" cy="563562"/>
            <a:chOff x="461" y="2693"/>
            <a:chExt cx="1776" cy="835"/>
          </a:xfrm>
        </p:grpSpPr>
        <p:sp>
          <p:nvSpPr>
            <p:cNvPr id="8" name="Line 5"/>
            <p:cNvSpPr>
              <a:spLocks noChangeShapeType="1"/>
            </p:cNvSpPr>
            <p:nvPr/>
          </p:nvSpPr>
          <p:spPr bwMode="auto">
            <a:xfrm>
              <a:off x="464" y="2696"/>
              <a:ext cx="0" cy="8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461" y="2808"/>
              <a:ext cx="1776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lg"/>
              <a:tailEnd type="arrow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>
              <a:off x="2234" y="2693"/>
              <a:ext cx="0" cy="8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050925" y="2198688"/>
            <a:ext cx="33194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1800" b="1" dirty="0" smtClean="0">
                <a:solidFill>
                  <a:srgbClr val="CC3300"/>
                </a:solidFill>
                <a:latin typeface="Arial" charset="0"/>
              </a:rPr>
              <a:t>Garis </a:t>
            </a:r>
            <a:r>
              <a:rPr lang="en-US" sz="1800" b="1" dirty="0" smtClean="0">
                <a:solidFill>
                  <a:srgbClr val="CC3300"/>
                </a:solidFill>
                <a:latin typeface="Arial" charset="0"/>
              </a:rPr>
              <a:t>E</a:t>
            </a:r>
            <a:r>
              <a:rPr lang="id-ID" sz="1800" b="1" dirty="0" smtClean="0">
                <a:solidFill>
                  <a:srgbClr val="CC3300"/>
                </a:solidFill>
                <a:latin typeface="Arial" charset="0"/>
              </a:rPr>
              <a:t>ks</a:t>
            </a:r>
            <a:r>
              <a:rPr lang="en-US" sz="1800" b="1" dirty="0" err="1" smtClean="0">
                <a:solidFill>
                  <a:srgbClr val="CC3300"/>
                </a:solidFill>
                <a:latin typeface="Arial" charset="0"/>
              </a:rPr>
              <a:t>tensi</a:t>
            </a:r>
            <a:r>
              <a:rPr lang="en-US" sz="1800" b="1" dirty="0" smtClean="0">
                <a:solidFill>
                  <a:srgbClr val="CC3300"/>
                </a:solidFill>
                <a:latin typeface="Arial" charset="0"/>
              </a:rPr>
              <a:t>, </a:t>
            </a:r>
            <a:r>
              <a:rPr lang="id-ID" sz="1800" b="1" dirty="0" smtClean="0">
                <a:solidFill>
                  <a:srgbClr val="CC3300"/>
                </a:solidFill>
                <a:latin typeface="Arial" charset="0"/>
              </a:rPr>
              <a:t>garis </a:t>
            </a:r>
            <a:r>
              <a:rPr lang="en-US" sz="1800" b="1" dirty="0" err="1" smtClean="0">
                <a:solidFill>
                  <a:srgbClr val="CC3300"/>
                </a:solidFill>
                <a:latin typeface="Arial" charset="0"/>
              </a:rPr>
              <a:t>dimensi</a:t>
            </a:r>
            <a:r>
              <a:rPr lang="id-ID" sz="1800" b="1" dirty="0" smtClean="0">
                <a:solidFill>
                  <a:srgbClr val="CC3300"/>
                </a:solidFill>
                <a:latin typeface="Arial" charset="0"/>
              </a:rPr>
              <a:t> dan angka </a:t>
            </a:r>
            <a:r>
              <a:rPr lang="en-US" sz="1800" b="1" dirty="0" err="1" smtClean="0">
                <a:solidFill>
                  <a:srgbClr val="CC3300"/>
                </a:solidFill>
                <a:latin typeface="Arial" charset="0"/>
              </a:rPr>
              <a:t>dimensi</a:t>
            </a:r>
            <a:endParaRPr lang="th-TH" sz="1800" b="1" dirty="0">
              <a:solidFill>
                <a:srgbClr val="CC3300"/>
              </a:solidFill>
              <a:latin typeface="Arial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779463" y="1142984"/>
            <a:ext cx="7578751" cy="52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Biasanya digunakan dengan menggunakan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23875" y="1357296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219701" y="2303462"/>
            <a:ext cx="24955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1800" b="1" dirty="0" smtClean="0">
                <a:solidFill>
                  <a:srgbClr val="CC3300"/>
                </a:solidFill>
                <a:latin typeface="Arial" charset="0"/>
              </a:rPr>
              <a:t>Garis keterangan dan keterangan</a:t>
            </a:r>
            <a:endParaRPr lang="th-TH" sz="1800" b="1" dirty="0">
              <a:solidFill>
                <a:srgbClr val="CC3300"/>
              </a:solidFill>
              <a:latin typeface="Arial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1049338" y="5364163"/>
            <a:ext cx="6748462" cy="450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Metode yang tepat tergantung pada fitur 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obje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847725" y="5565775"/>
            <a:ext cx="165100" cy="1651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1985963" y="35052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27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6738938" y="3413125"/>
            <a:ext cx="6619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" tIns="0" rIns="18000" bIns="0">
            <a:spAutoFit/>
          </a:bodyPr>
          <a:lstStyle/>
          <a:p>
            <a:r>
              <a:rPr lang="en-US" sz="1800" i="1">
                <a:solidFill>
                  <a:srgbClr val="000000"/>
                </a:solidFill>
                <a:latin typeface="Symbol" pitchFamily="18" charset="2"/>
              </a:rPr>
              <a:t>f</a:t>
            </a:r>
            <a:r>
              <a:rPr lang="en-US" sz="1800">
                <a:solidFill>
                  <a:srgbClr val="000000"/>
                </a:solidFill>
                <a:latin typeface="Arial" charset="0"/>
              </a:rPr>
              <a:t>10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Arc 20"/>
          <p:cNvSpPr>
            <a:spLocks/>
          </p:cNvSpPr>
          <p:nvPr/>
        </p:nvSpPr>
        <p:spPr bwMode="auto">
          <a:xfrm rot="8100000">
            <a:off x="3449638" y="3719513"/>
            <a:ext cx="760412" cy="787400"/>
          </a:xfrm>
          <a:custGeom>
            <a:avLst/>
            <a:gdLst>
              <a:gd name="G0" fmla="+- 21600 0 0"/>
              <a:gd name="G1" fmla="+- 17477 0 0"/>
              <a:gd name="G2" fmla="+- 21600 0 0"/>
              <a:gd name="T0" fmla="*/ 570 w 21600"/>
              <a:gd name="T1" fmla="*/ 22407 h 22407"/>
              <a:gd name="T2" fmla="*/ 8907 w 21600"/>
              <a:gd name="T3" fmla="*/ 0 h 22407"/>
              <a:gd name="T4" fmla="*/ 21600 w 21600"/>
              <a:gd name="T5" fmla="*/ 17477 h 22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407" fill="none" extrusionOk="0">
                <a:moveTo>
                  <a:pt x="570" y="22406"/>
                </a:moveTo>
                <a:cubicBezTo>
                  <a:pt x="191" y="20791"/>
                  <a:pt x="0" y="19136"/>
                  <a:pt x="0" y="17477"/>
                </a:cubicBezTo>
                <a:cubicBezTo>
                  <a:pt x="-1" y="10561"/>
                  <a:pt x="3311" y="4063"/>
                  <a:pt x="8906" y="-1"/>
                </a:cubicBezTo>
              </a:path>
              <a:path w="21600" h="22407" stroke="0" extrusionOk="0">
                <a:moveTo>
                  <a:pt x="570" y="22406"/>
                </a:moveTo>
                <a:cubicBezTo>
                  <a:pt x="191" y="20791"/>
                  <a:pt x="0" y="19136"/>
                  <a:pt x="0" y="17477"/>
                </a:cubicBezTo>
                <a:cubicBezTo>
                  <a:pt x="-1" y="10561"/>
                  <a:pt x="3311" y="4063"/>
                  <a:pt x="8906" y="-1"/>
                </a:cubicBezTo>
                <a:lnTo>
                  <a:pt x="21600" y="17477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0" name="Line 23"/>
          <p:cNvSpPr>
            <a:spLocks noChangeShapeType="1"/>
          </p:cNvSpPr>
          <p:nvPr/>
        </p:nvSpPr>
        <p:spPr bwMode="auto">
          <a:xfrm>
            <a:off x="3505200" y="4302125"/>
            <a:ext cx="7874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24"/>
          <p:cNvSpPr>
            <a:spLocks noChangeShapeType="1"/>
          </p:cNvSpPr>
          <p:nvPr/>
        </p:nvSpPr>
        <p:spPr bwMode="auto">
          <a:xfrm flipV="1">
            <a:off x="3403600" y="3489325"/>
            <a:ext cx="533400" cy="533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Text Box 25"/>
          <p:cNvSpPr txBox="1">
            <a:spLocks noChangeArrowheads="1"/>
          </p:cNvSpPr>
          <p:nvPr/>
        </p:nvSpPr>
        <p:spPr bwMode="auto">
          <a:xfrm rot="3600000">
            <a:off x="3979863" y="3611562"/>
            <a:ext cx="522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000000"/>
                </a:solidFill>
                <a:latin typeface="Arial" charset="0"/>
              </a:rPr>
              <a:t>o</a:t>
            </a:r>
            <a:endParaRPr lang="th-TH" sz="1800" baseline="300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" name="Line 26"/>
          <p:cNvSpPr>
            <a:spLocks noChangeShapeType="1"/>
          </p:cNvSpPr>
          <p:nvPr/>
        </p:nvSpPr>
        <p:spPr bwMode="auto">
          <a:xfrm>
            <a:off x="571500" y="4803775"/>
            <a:ext cx="78105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Text Box 27"/>
          <p:cNvSpPr txBox="1">
            <a:spLocks noChangeArrowheads="1"/>
          </p:cNvSpPr>
          <p:nvPr/>
        </p:nvSpPr>
        <p:spPr bwMode="auto">
          <a:xfrm>
            <a:off x="581025" y="4926013"/>
            <a:ext cx="12634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u="sng" dirty="0" smtClean="0">
                <a:solidFill>
                  <a:srgbClr val="000000"/>
                </a:solidFill>
                <a:latin typeface="Arial" charset="0"/>
              </a:rPr>
              <a:t>Catatan</a:t>
            </a:r>
            <a:endParaRPr lang="th-TH" sz="2400" u="sng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" name="Text Box 28"/>
          <p:cNvSpPr txBox="1">
            <a:spLocks noChangeArrowheads="1"/>
          </p:cNvSpPr>
          <p:nvPr/>
        </p:nvSpPr>
        <p:spPr bwMode="auto">
          <a:xfrm>
            <a:off x="1052513" y="5840413"/>
            <a:ext cx="632936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Detail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keterangan tergantung pada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the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fitur 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obje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Rectangle 29"/>
          <p:cNvSpPr>
            <a:spLocks noChangeArrowheads="1"/>
          </p:cNvSpPr>
          <p:nvPr/>
        </p:nvSpPr>
        <p:spPr bwMode="auto">
          <a:xfrm>
            <a:off x="850900" y="6022975"/>
            <a:ext cx="165100" cy="1651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27" name="Line 31"/>
          <p:cNvSpPr>
            <a:spLocks noChangeShapeType="1"/>
          </p:cNvSpPr>
          <p:nvPr/>
        </p:nvSpPr>
        <p:spPr bwMode="auto">
          <a:xfrm>
            <a:off x="1095375" y="2933700"/>
            <a:ext cx="33051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33"/>
          <p:cNvSpPr>
            <a:spLocks noChangeShapeType="1"/>
          </p:cNvSpPr>
          <p:nvPr/>
        </p:nvSpPr>
        <p:spPr bwMode="auto">
          <a:xfrm>
            <a:off x="5153025" y="2933700"/>
            <a:ext cx="25431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Text Box 34"/>
          <p:cNvSpPr txBox="1">
            <a:spLocks noChangeArrowheads="1"/>
          </p:cNvSpPr>
          <p:nvPr/>
        </p:nvSpPr>
        <p:spPr bwMode="auto">
          <a:xfrm>
            <a:off x="1012825" y="3011488"/>
            <a:ext cx="9284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Contoh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5041900" y="3030538"/>
            <a:ext cx="9284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Contoh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11" grpId="0"/>
      <p:bldP spid="12" grpId="0"/>
      <p:bldP spid="13" grpId="0" animBg="1"/>
      <p:bldP spid="14" grpId="0"/>
      <p:bldP spid="15" grpId="0"/>
      <p:bldP spid="16" grpId="0" animBg="1"/>
      <p:bldP spid="17" grpId="0"/>
      <p:bldP spid="18" grpId="0"/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35"/>
          <p:cNvSpPr>
            <a:spLocks noChangeArrowheads="1"/>
          </p:cNvSpPr>
          <p:nvPr/>
        </p:nvSpPr>
        <p:spPr bwMode="auto">
          <a:xfrm>
            <a:off x="736600" y="3441700"/>
            <a:ext cx="3644900" cy="31115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Text Box 51"/>
          <p:cNvSpPr txBox="1">
            <a:spLocks noChangeArrowheads="1"/>
          </p:cNvSpPr>
          <p:nvPr/>
        </p:nvSpPr>
        <p:spPr bwMode="auto">
          <a:xfrm>
            <a:off x="0" y="1778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US" sz="4000" b="1">
              <a:solidFill>
                <a:srgbClr val="CC3300"/>
              </a:solidFill>
              <a:latin typeface="Arial" charset="0"/>
            </a:endParaRPr>
          </a:p>
        </p:txBody>
      </p:sp>
      <p:sp>
        <p:nvSpPr>
          <p:cNvPr id="5" name="Text Box 67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Garis </a:t>
            </a:r>
            <a:r>
              <a:rPr lang="en-US" sz="4000" dirty="0" smtClean="0">
                <a:solidFill>
                  <a:srgbClr val="C00000"/>
                </a:solidFill>
                <a:latin typeface="Geometr415 Blk BT" pitchFamily="34" charset="0"/>
              </a:rPr>
              <a:t>E</a:t>
            </a:r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ks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tensi</a:t>
            </a:r>
            <a:endParaRPr lang="th-TH" sz="24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  <p:sp>
        <p:nvSpPr>
          <p:cNvPr id="6" name="Text Box 69"/>
          <p:cNvSpPr txBox="1">
            <a:spLocks noChangeArrowheads="1"/>
          </p:cNvSpPr>
          <p:nvPr/>
        </p:nvSpPr>
        <p:spPr bwMode="auto">
          <a:xfrm>
            <a:off x="803275" y="1033463"/>
            <a:ext cx="813911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Selalu berikan </a:t>
            </a:r>
            <a:r>
              <a:rPr lang="id-ID" sz="24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jarak yang terlihat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</a:t>
            </a:r>
            <a:r>
              <a:rPr lang="en-US" sz="2400" dirty="0">
                <a:solidFill>
                  <a:srgbClr val="000000"/>
                </a:solidFill>
                <a:latin typeface="Arial" charset="0"/>
                <a:cs typeface="Arial" charset="0"/>
              </a:rPr>
              <a:t>≈ 1 mm)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dari bagian gambar  atau garis sumbu sebelum menggambar garis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419100" y="12700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8" name="Text Box 73"/>
          <p:cNvSpPr txBox="1">
            <a:spLocks noChangeArrowheads="1"/>
          </p:cNvSpPr>
          <p:nvPr/>
        </p:nvSpPr>
        <p:spPr bwMode="auto">
          <a:xfrm>
            <a:off x="765175" y="2057400"/>
            <a:ext cx="8112125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Lebihkan garis </a:t>
            </a:r>
            <a:r>
              <a:rPr lang="id-ID" sz="24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setelah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dimensi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(terakhir)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2-3 </a:t>
            </a:r>
            <a:r>
              <a:rPr lang="en-US" sz="2400" dirty="0">
                <a:solidFill>
                  <a:srgbClr val="000000"/>
                </a:solidFill>
                <a:latin typeface="Arial" charset="0"/>
                <a:cs typeface="Arial" charset="0"/>
              </a:rPr>
              <a:t>mm.</a:t>
            </a:r>
          </a:p>
        </p:txBody>
      </p:sp>
      <p:sp>
        <p:nvSpPr>
          <p:cNvPr id="9" name="Rectangle 74"/>
          <p:cNvSpPr>
            <a:spLocks noChangeArrowheads="1"/>
          </p:cNvSpPr>
          <p:nvPr/>
        </p:nvSpPr>
        <p:spPr bwMode="auto">
          <a:xfrm>
            <a:off x="434975" y="227012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0" name="Freeform 76"/>
          <p:cNvSpPr>
            <a:spLocks/>
          </p:cNvSpPr>
          <p:nvPr/>
        </p:nvSpPr>
        <p:spPr bwMode="auto">
          <a:xfrm>
            <a:off x="1049338" y="4719638"/>
            <a:ext cx="1957387" cy="1525587"/>
          </a:xfrm>
          <a:custGeom>
            <a:avLst/>
            <a:gdLst/>
            <a:ahLst/>
            <a:cxnLst>
              <a:cxn ang="0">
                <a:pos x="1" y="961"/>
              </a:cxn>
              <a:cxn ang="0">
                <a:pos x="1233" y="961"/>
              </a:cxn>
              <a:cxn ang="0">
                <a:pos x="1233" y="513"/>
              </a:cxn>
              <a:cxn ang="0">
                <a:pos x="977" y="513"/>
              </a:cxn>
              <a:cxn ang="0">
                <a:pos x="978" y="0"/>
              </a:cxn>
              <a:cxn ang="0">
                <a:pos x="0" y="0"/>
              </a:cxn>
              <a:cxn ang="0">
                <a:pos x="1" y="961"/>
              </a:cxn>
            </a:cxnLst>
            <a:rect l="0" t="0" r="r" b="b"/>
            <a:pathLst>
              <a:path w="1233" h="961">
                <a:moveTo>
                  <a:pt x="1" y="961"/>
                </a:moveTo>
                <a:lnTo>
                  <a:pt x="1233" y="961"/>
                </a:lnTo>
                <a:lnTo>
                  <a:pt x="1233" y="513"/>
                </a:lnTo>
                <a:lnTo>
                  <a:pt x="977" y="513"/>
                </a:lnTo>
                <a:lnTo>
                  <a:pt x="978" y="0"/>
                </a:lnTo>
                <a:lnTo>
                  <a:pt x="0" y="0"/>
                </a:lnTo>
                <a:lnTo>
                  <a:pt x="1" y="961"/>
                </a:lnTo>
                <a:close/>
              </a:path>
            </a:pathLst>
          </a:custGeom>
          <a:solidFill>
            <a:srgbClr val="00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77"/>
          <p:cNvSpPr>
            <a:spLocks noChangeShapeType="1"/>
          </p:cNvSpPr>
          <p:nvPr/>
        </p:nvSpPr>
        <p:spPr bwMode="auto">
          <a:xfrm>
            <a:off x="3086100" y="5534025"/>
            <a:ext cx="6635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78"/>
          <p:cNvSpPr>
            <a:spLocks noChangeShapeType="1"/>
          </p:cNvSpPr>
          <p:nvPr/>
        </p:nvSpPr>
        <p:spPr bwMode="auto">
          <a:xfrm>
            <a:off x="3071813" y="6248400"/>
            <a:ext cx="105886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79"/>
          <p:cNvSpPr>
            <a:spLocks noChangeShapeType="1"/>
          </p:cNvSpPr>
          <p:nvPr/>
        </p:nvSpPr>
        <p:spPr bwMode="auto">
          <a:xfrm>
            <a:off x="3603625" y="5494338"/>
            <a:ext cx="0" cy="7905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Line 80"/>
          <p:cNvSpPr>
            <a:spLocks noChangeShapeType="1"/>
          </p:cNvSpPr>
          <p:nvPr/>
        </p:nvSpPr>
        <p:spPr bwMode="auto">
          <a:xfrm>
            <a:off x="2670175" y="4713288"/>
            <a:ext cx="14668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Line 81"/>
          <p:cNvSpPr>
            <a:spLocks noChangeShapeType="1"/>
          </p:cNvSpPr>
          <p:nvPr/>
        </p:nvSpPr>
        <p:spPr bwMode="auto">
          <a:xfrm>
            <a:off x="3998913" y="4676775"/>
            <a:ext cx="0" cy="1598613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Oval 84"/>
          <p:cNvSpPr>
            <a:spLocks noChangeArrowheads="1"/>
          </p:cNvSpPr>
          <p:nvPr/>
        </p:nvSpPr>
        <p:spPr bwMode="auto">
          <a:xfrm>
            <a:off x="2898775" y="6105525"/>
            <a:ext cx="238125" cy="238125"/>
          </a:xfrm>
          <a:prstGeom prst="ellipse">
            <a:avLst/>
          </a:prstGeom>
          <a:noFill/>
          <a:ln w="952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7" name="Oval 85"/>
          <p:cNvSpPr>
            <a:spLocks noChangeArrowheads="1"/>
          </p:cNvSpPr>
          <p:nvPr/>
        </p:nvSpPr>
        <p:spPr bwMode="auto">
          <a:xfrm>
            <a:off x="2889250" y="5426075"/>
            <a:ext cx="244475" cy="244475"/>
          </a:xfrm>
          <a:prstGeom prst="ellipse">
            <a:avLst/>
          </a:prstGeom>
          <a:noFill/>
          <a:ln w="952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8" name="Oval 86"/>
          <p:cNvSpPr>
            <a:spLocks noChangeArrowheads="1"/>
          </p:cNvSpPr>
          <p:nvPr/>
        </p:nvSpPr>
        <p:spPr bwMode="auto">
          <a:xfrm>
            <a:off x="2466975" y="4581525"/>
            <a:ext cx="238125" cy="238125"/>
          </a:xfrm>
          <a:prstGeom prst="ellipse">
            <a:avLst/>
          </a:prstGeom>
          <a:noFill/>
          <a:ln w="952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9" name="Line 89"/>
          <p:cNvSpPr>
            <a:spLocks noChangeShapeType="1"/>
          </p:cNvSpPr>
          <p:nvPr/>
        </p:nvSpPr>
        <p:spPr bwMode="auto">
          <a:xfrm flipV="1">
            <a:off x="1049338" y="3792538"/>
            <a:ext cx="0" cy="8509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Line 90"/>
          <p:cNvSpPr>
            <a:spLocks noChangeShapeType="1"/>
          </p:cNvSpPr>
          <p:nvPr/>
        </p:nvSpPr>
        <p:spPr bwMode="auto">
          <a:xfrm flipV="1">
            <a:off x="2601913" y="3792538"/>
            <a:ext cx="0" cy="8509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93"/>
          <p:cNvSpPr>
            <a:spLocks noChangeShapeType="1"/>
          </p:cNvSpPr>
          <p:nvPr/>
        </p:nvSpPr>
        <p:spPr bwMode="auto">
          <a:xfrm>
            <a:off x="1011238" y="3914775"/>
            <a:ext cx="16287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Oval 100"/>
          <p:cNvSpPr>
            <a:spLocks noChangeArrowheads="1"/>
          </p:cNvSpPr>
          <p:nvPr/>
        </p:nvSpPr>
        <p:spPr bwMode="auto">
          <a:xfrm>
            <a:off x="930275" y="4572000"/>
            <a:ext cx="231775" cy="231775"/>
          </a:xfrm>
          <a:prstGeom prst="ellipse">
            <a:avLst/>
          </a:prstGeom>
          <a:noFill/>
          <a:ln w="952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3" name="Oval 101"/>
          <p:cNvSpPr>
            <a:spLocks noChangeArrowheads="1"/>
          </p:cNvSpPr>
          <p:nvPr/>
        </p:nvSpPr>
        <p:spPr bwMode="auto">
          <a:xfrm>
            <a:off x="4010025" y="4597400"/>
            <a:ext cx="225425" cy="22542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4" name="Oval 102"/>
          <p:cNvSpPr>
            <a:spLocks noChangeArrowheads="1"/>
          </p:cNvSpPr>
          <p:nvPr/>
        </p:nvSpPr>
        <p:spPr bwMode="auto">
          <a:xfrm>
            <a:off x="927100" y="3660775"/>
            <a:ext cx="231775" cy="23177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5" name="Oval 103"/>
          <p:cNvSpPr>
            <a:spLocks noChangeArrowheads="1"/>
          </p:cNvSpPr>
          <p:nvPr/>
        </p:nvSpPr>
        <p:spPr bwMode="auto">
          <a:xfrm>
            <a:off x="2489200" y="3670300"/>
            <a:ext cx="225425" cy="22542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6" name="Oval 104"/>
          <p:cNvSpPr>
            <a:spLocks noChangeArrowheads="1"/>
          </p:cNvSpPr>
          <p:nvPr/>
        </p:nvSpPr>
        <p:spPr bwMode="auto">
          <a:xfrm>
            <a:off x="4016375" y="6124575"/>
            <a:ext cx="231775" cy="23177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7" name="Oval 130"/>
          <p:cNvSpPr>
            <a:spLocks noChangeArrowheads="1"/>
          </p:cNvSpPr>
          <p:nvPr/>
        </p:nvSpPr>
        <p:spPr bwMode="auto">
          <a:xfrm>
            <a:off x="3616325" y="5426075"/>
            <a:ext cx="212725" cy="21272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8" name="Line 132"/>
          <p:cNvSpPr>
            <a:spLocks noChangeShapeType="1"/>
          </p:cNvSpPr>
          <p:nvPr/>
        </p:nvSpPr>
        <p:spPr bwMode="auto">
          <a:xfrm>
            <a:off x="438150" y="2838450"/>
            <a:ext cx="8448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Text Box 133"/>
          <p:cNvSpPr txBox="1">
            <a:spLocks noChangeArrowheads="1"/>
          </p:cNvSpPr>
          <p:nvPr/>
        </p:nvSpPr>
        <p:spPr bwMode="auto">
          <a:xfrm>
            <a:off x="1673225" y="2992438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" name="Oval 147"/>
          <p:cNvSpPr>
            <a:spLocks noChangeArrowheads="1"/>
          </p:cNvSpPr>
          <p:nvPr/>
        </p:nvSpPr>
        <p:spPr bwMode="auto">
          <a:xfrm>
            <a:off x="1452563" y="5175250"/>
            <a:ext cx="681037" cy="681038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1" name="Line 148"/>
          <p:cNvSpPr>
            <a:spLocks noChangeShapeType="1"/>
          </p:cNvSpPr>
          <p:nvPr/>
        </p:nvSpPr>
        <p:spPr bwMode="auto">
          <a:xfrm>
            <a:off x="1795463" y="5470525"/>
            <a:ext cx="0" cy="1000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149"/>
          <p:cNvSpPr>
            <a:spLocks noChangeShapeType="1"/>
          </p:cNvSpPr>
          <p:nvPr/>
        </p:nvSpPr>
        <p:spPr bwMode="auto">
          <a:xfrm>
            <a:off x="1795463" y="5022850"/>
            <a:ext cx="0" cy="4048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Line 150"/>
          <p:cNvSpPr>
            <a:spLocks noChangeShapeType="1"/>
          </p:cNvSpPr>
          <p:nvPr/>
        </p:nvSpPr>
        <p:spPr bwMode="auto">
          <a:xfrm flipH="1">
            <a:off x="1895475" y="5522913"/>
            <a:ext cx="4000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Line 151"/>
          <p:cNvSpPr>
            <a:spLocks noChangeShapeType="1"/>
          </p:cNvSpPr>
          <p:nvPr/>
        </p:nvSpPr>
        <p:spPr bwMode="auto">
          <a:xfrm rot="16200000">
            <a:off x="1794669" y="5471319"/>
            <a:ext cx="0" cy="1000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Line 152"/>
          <p:cNvSpPr>
            <a:spLocks noChangeShapeType="1"/>
          </p:cNvSpPr>
          <p:nvPr/>
        </p:nvSpPr>
        <p:spPr bwMode="auto">
          <a:xfrm>
            <a:off x="1795463" y="5613400"/>
            <a:ext cx="0" cy="4048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6" name="Line 153"/>
          <p:cNvSpPr>
            <a:spLocks noChangeShapeType="1"/>
          </p:cNvSpPr>
          <p:nvPr/>
        </p:nvSpPr>
        <p:spPr bwMode="auto">
          <a:xfrm flipH="1">
            <a:off x="1295400" y="5522913"/>
            <a:ext cx="4000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Line 162"/>
          <p:cNvSpPr>
            <a:spLocks noChangeShapeType="1"/>
          </p:cNvSpPr>
          <p:nvPr/>
        </p:nvSpPr>
        <p:spPr bwMode="auto">
          <a:xfrm flipV="1">
            <a:off x="1790700" y="4213225"/>
            <a:ext cx="0" cy="7143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Line 163"/>
          <p:cNvSpPr>
            <a:spLocks noChangeShapeType="1"/>
          </p:cNvSpPr>
          <p:nvPr/>
        </p:nvSpPr>
        <p:spPr bwMode="auto">
          <a:xfrm>
            <a:off x="1016000" y="4324350"/>
            <a:ext cx="8048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Oval 164"/>
          <p:cNvSpPr>
            <a:spLocks noChangeArrowheads="1"/>
          </p:cNvSpPr>
          <p:nvPr/>
        </p:nvSpPr>
        <p:spPr bwMode="auto">
          <a:xfrm>
            <a:off x="1666875" y="4862513"/>
            <a:ext cx="238125" cy="238125"/>
          </a:xfrm>
          <a:prstGeom prst="ellipse">
            <a:avLst/>
          </a:prstGeom>
          <a:noFill/>
          <a:ln w="9525">
            <a:solidFill>
              <a:srgbClr val="FF3300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0" name="Oval 165"/>
          <p:cNvSpPr>
            <a:spLocks noChangeArrowheads="1"/>
          </p:cNvSpPr>
          <p:nvPr/>
        </p:nvSpPr>
        <p:spPr bwMode="auto">
          <a:xfrm>
            <a:off x="1684338" y="4084638"/>
            <a:ext cx="225425" cy="225425"/>
          </a:xfrm>
          <a:prstGeom prst="ellipse">
            <a:avLst/>
          </a:prstGeom>
          <a:noFill/>
          <a:ln w="9525">
            <a:solidFill>
              <a:srgbClr val="CC00FF"/>
            </a:solidFill>
            <a:prstDash val="lg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41" name="Group 176"/>
          <p:cNvGrpSpPr>
            <a:grpSpLocks/>
          </p:cNvGrpSpPr>
          <p:nvPr/>
        </p:nvGrpSpPr>
        <p:grpSpPr bwMode="auto">
          <a:xfrm>
            <a:off x="4800600" y="2967038"/>
            <a:ext cx="3575050" cy="3586162"/>
            <a:chOff x="3024" y="1869"/>
            <a:chExt cx="2252" cy="2259"/>
          </a:xfrm>
        </p:grpSpPr>
        <p:sp>
          <p:nvSpPr>
            <p:cNvPr id="42" name="AutoShape 136"/>
            <p:cNvSpPr>
              <a:spLocks noChangeArrowheads="1"/>
            </p:cNvSpPr>
            <p:nvPr/>
          </p:nvSpPr>
          <p:spPr bwMode="auto">
            <a:xfrm>
              <a:off x="3024" y="2168"/>
              <a:ext cx="2252" cy="1960"/>
            </a:xfrm>
            <a:prstGeom prst="roundRect">
              <a:avLst>
                <a:gd name="adj" fmla="val 8593"/>
              </a:avLst>
            </a:prstGeom>
            <a:solidFill>
              <a:srgbClr val="FF3300">
                <a:alpha val="14999"/>
              </a:srgbClr>
            </a:solidFill>
            <a:ln w="381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43" name="Freeform 105"/>
            <p:cNvSpPr>
              <a:spLocks/>
            </p:cNvSpPr>
            <p:nvPr/>
          </p:nvSpPr>
          <p:spPr bwMode="auto">
            <a:xfrm>
              <a:off x="3175" y="2973"/>
              <a:ext cx="1233" cy="961"/>
            </a:xfrm>
            <a:custGeom>
              <a:avLst/>
              <a:gdLst/>
              <a:ahLst/>
              <a:cxnLst>
                <a:cxn ang="0">
                  <a:pos x="1" y="961"/>
                </a:cxn>
                <a:cxn ang="0">
                  <a:pos x="1233" y="961"/>
                </a:cxn>
                <a:cxn ang="0">
                  <a:pos x="1233" y="513"/>
                </a:cxn>
                <a:cxn ang="0">
                  <a:pos x="977" y="513"/>
                </a:cxn>
                <a:cxn ang="0">
                  <a:pos x="978" y="0"/>
                </a:cxn>
                <a:cxn ang="0">
                  <a:pos x="0" y="0"/>
                </a:cxn>
                <a:cxn ang="0">
                  <a:pos x="1" y="961"/>
                </a:cxn>
              </a:cxnLst>
              <a:rect l="0" t="0" r="r" b="b"/>
              <a:pathLst>
                <a:path w="1233" h="961">
                  <a:moveTo>
                    <a:pt x="1" y="961"/>
                  </a:moveTo>
                  <a:lnTo>
                    <a:pt x="1233" y="961"/>
                  </a:lnTo>
                  <a:lnTo>
                    <a:pt x="1233" y="513"/>
                  </a:lnTo>
                  <a:lnTo>
                    <a:pt x="977" y="513"/>
                  </a:lnTo>
                  <a:lnTo>
                    <a:pt x="978" y="0"/>
                  </a:lnTo>
                  <a:lnTo>
                    <a:pt x="0" y="0"/>
                  </a:lnTo>
                  <a:lnTo>
                    <a:pt x="1" y="961"/>
                  </a:lnTo>
                  <a:close/>
                </a:path>
              </a:pathLst>
            </a:custGeom>
            <a:solidFill>
              <a:schemeClr val="tx1"/>
            </a:solidFill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Line 106"/>
            <p:cNvSpPr>
              <a:spLocks noChangeShapeType="1"/>
            </p:cNvSpPr>
            <p:nvPr/>
          </p:nvSpPr>
          <p:spPr bwMode="auto">
            <a:xfrm>
              <a:off x="4728" y="3486"/>
              <a:ext cx="106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5" name="Line 107"/>
            <p:cNvSpPr>
              <a:spLocks noChangeShapeType="1"/>
            </p:cNvSpPr>
            <p:nvPr/>
          </p:nvSpPr>
          <p:spPr bwMode="auto">
            <a:xfrm>
              <a:off x="4731" y="3936"/>
              <a:ext cx="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6" name="Line 108"/>
            <p:cNvSpPr>
              <a:spLocks noChangeShapeType="1"/>
            </p:cNvSpPr>
            <p:nvPr/>
          </p:nvSpPr>
          <p:spPr bwMode="auto">
            <a:xfrm>
              <a:off x="4784" y="3461"/>
              <a:ext cx="0" cy="498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arrow" w="sm" len="lg"/>
              <a:tailEnd type="arrow" w="sm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7" name="Line 109"/>
            <p:cNvSpPr>
              <a:spLocks noChangeShapeType="1"/>
            </p:cNvSpPr>
            <p:nvPr/>
          </p:nvSpPr>
          <p:spPr bwMode="auto">
            <a:xfrm>
              <a:off x="4982" y="2972"/>
              <a:ext cx="102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8" name="Line 110"/>
            <p:cNvSpPr>
              <a:spLocks noChangeShapeType="1"/>
            </p:cNvSpPr>
            <p:nvPr/>
          </p:nvSpPr>
          <p:spPr bwMode="auto">
            <a:xfrm>
              <a:off x="5033" y="2949"/>
              <a:ext cx="0" cy="1007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arrow" w="sm" len="lg"/>
              <a:tailEnd type="arrow" w="sm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9" name="Line 115"/>
            <p:cNvSpPr>
              <a:spLocks noChangeShapeType="1"/>
            </p:cNvSpPr>
            <p:nvPr/>
          </p:nvSpPr>
          <p:spPr bwMode="auto">
            <a:xfrm flipV="1">
              <a:off x="3175" y="2466"/>
              <a:ext cx="0" cy="505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0" name="Line 116"/>
            <p:cNvSpPr>
              <a:spLocks noChangeShapeType="1"/>
            </p:cNvSpPr>
            <p:nvPr/>
          </p:nvSpPr>
          <p:spPr bwMode="auto">
            <a:xfrm flipV="1">
              <a:off x="4153" y="2463"/>
              <a:ext cx="0" cy="505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1" name="Line 117"/>
            <p:cNvSpPr>
              <a:spLocks noChangeShapeType="1"/>
            </p:cNvSpPr>
            <p:nvPr/>
          </p:nvSpPr>
          <p:spPr bwMode="auto">
            <a:xfrm>
              <a:off x="3151" y="2468"/>
              <a:ext cx="1026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arrow" w="sm" len="lg"/>
              <a:tailEnd type="arrow" w="sm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2" name="Line 125"/>
            <p:cNvSpPr>
              <a:spLocks noChangeShapeType="1"/>
            </p:cNvSpPr>
            <p:nvPr/>
          </p:nvSpPr>
          <p:spPr bwMode="auto">
            <a:xfrm>
              <a:off x="4977" y="3936"/>
              <a:ext cx="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3" name="Text Box 134"/>
            <p:cNvSpPr txBox="1">
              <a:spLocks noChangeArrowheads="1"/>
            </p:cNvSpPr>
            <p:nvPr/>
          </p:nvSpPr>
          <p:spPr bwMode="auto">
            <a:xfrm>
              <a:off x="3622" y="1869"/>
              <a:ext cx="1086" cy="252"/>
            </a:xfrm>
            <a:prstGeom prst="rect">
              <a:avLst/>
            </a:prstGeom>
            <a:solidFill>
              <a:srgbClr val="FF33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sz="2000" b="1" dirty="0" smtClean="0">
                  <a:solidFill>
                    <a:schemeClr val="bg1"/>
                  </a:solidFill>
                  <a:latin typeface="Arial" charset="0"/>
                </a:rPr>
                <a:t>Contoh jelek</a:t>
              </a:r>
              <a:endParaRPr lang="th-TH" sz="2000" b="1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54" name="Oval 138"/>
            <p:cNvSpPr>
              <a:spLocks noChangeArrowheads="1"/>
            </p:cNvSpPr>
            <p:nvPr/>
          </p:nvSpPr>
          <p:spPr bwMode="auto">
            <a:xfrm>
              <a:off x="4572" y="3187"/>
              <a:ext cx="157" cy="157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latin typeface="Arial" charset="0"/>
                </a:rPr>
                <a:t>1</a:t>
              </a:r>
              <a:endParaRPr lang="th-TH" sz="1400" b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55" name="Line 140"/>
            <p:cNvSpPr>
              <a:spLocks noChangeShapeType="1"/>
            </p:cNvSpPr>
            <p:nvPr/>
          </p:nvSpPr>
          <p:spPr bwMode="auto">
            <a:xfrm flipH="1">
              <a:off x="4546" y="3298"/>
              <a:ext cx="102" cy="186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6" name="Oval 141"/>
            <p:cNvSpPr>
              <a:spLocks noChangeArrowheads="1"/>
            </p:cNvSpPr>
            <p:nvPr/>
          </p:nvSpPr>
          <p:spPr bwMode="auto">
            <a:xfrm>
              <a:off x="4308" y="2707"/>
              <a:ext cx="157" cy="157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th-TH" sz="1400" b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57" name="Line 142"/>
            <p:cNvSpPr>
              <a:spLocks noChangeShapeType="1"/>
            </p:cNvSpPr>
            <p:nvPr/>
          </p:nvSpPr>
          <p:spPr bwMode="auto">
            <a:xfrm flipH="1">
              <a:off x="4180" y="2800"/>
              <a:ext cx="174" cy="162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8" name="Oval 143"/>
            <p:cNvSpPr>
              <a:spLocks noChangeArrowheads="1"/>
            </p:cNvSpPr>
            <p:nvPr/>
          </p:nvSpPr>
          <p:spPr bwMode="auto">
            <a:xfrm>
              <a:off x="4260" y="2261"/>
              <a:ext cx="157" cy="157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latin typeface="Arial" charset="0"/>
                </a:rPr>
                <a:t>3</a:t>
              </a:r>
              <a:endParaRPr lang="th-TH" sz="1400" b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59" name="Line 144"/>
            <p:cNvSpPr>
              <a:spLocks noChangeShapeType="1"/>
            </p:cNvSpPr>
            <p:nvPr/>
          </p:nvSpPr>
          <p:spPr bwMode="auto">
            <a:xfrm flipH="1">
              <a:off x="4180" y="2351"/>
              <a:ext cx="134" cy="125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0" name="Line 146"/>
            <p:cNvSpPr>
              <a:spLocks noChangeShapeType="1"/>
            </p:cNvSpPr>
            <p:nvPr/>
          </p:nvSpPr>
          <p:spPr bwMode="auto">
            <a:xfrm flipH="1">
              <a:off x="4592" y="3296"/>
              <a:ext cx="72" cy="632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1" name="Oval 154"/>
            <p:cNvSpPr>
              <a:spLocks noChangeArrowheads="1"/>
            </p:cNvSpPr>
            <p:nvPr/>
          </p:nvSpPr>
          <p:spPr bwMode="auto">
            <a:xfrm>
              <a:off x="3427" y="3268"/>
              <a:ext cx="429" cy="42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62" name="Line 155"/>
            <p:cNvSpPr>
              <a:spLocks noChangeShapeType="1"/>
            </p:cNvSpPr>
            <p:nvPr/>
          </p:nvSpPr>
          <p:spPr bwMode="auto">
            <a:xfrm>
              <a:off x="3643" y="3454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3" name="Line 156"/>
            <p:cNvSpPr>
              <a:spLocks noChangeShapeType="1"/>
            </p:cNvSpPr>
            <p:nvPr/>
          </p:nvSpPr>
          <p:spPr bwMode="auto">
            <a:xfrm>
              <a:off x="3643" y="3172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4" name="Line 157"/>
            <p:cNvSpPr>
              <a:spLocks noChangeShapeType="1"/>
            </p:cNvSpPr>
            <p:nvPr/>
          </p:nvSpPr>
          <p:spPr bwMode="auto">
            <a:xfrm flipH="1">
              <a:off x="3706" y="3487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5" name="Line 158"/>
            <p:cNvSpPr>
              <a:spLocks noChangeShapeType="1"/>
            </p:cNvSpPr>
            <p:nvPr/>
          </p:nvSpPr>
          <p:spPr bwMode="auto">
            <a:xfrm rot="-5400000">
              <a:off x="3643" y="3454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6" name="Line 159"/>
            <p:cNvSpPr>
              <a:spLocks noChangeShapeType="1"/>
            </p:cNvSpPr>
            <p:nvPr/>
          </p:nvSpPr>
          <p:spPr bwMode="auto">
            <a:xfrm>
              <a:off x="3643" y="3544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7" name="Line 160"/>
            <p:cNvSpPr>
              <a:spLocks noChangeShapeType="1"/>
            </p:cNvSpPr>
            <p:nvPr/>
          </p:nvSpPr>
          <p:spPr bwMode="auto">
            <a:xfrm flipH="1">
              <a:off x="3328" y="3487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8" name="Line 167"/>
            <p:cNvSpPr>
              <a:spLocks noChangeShapeType="1"/>
            </p:cNvSpPr>
            <p:nvPr/>
          </p:nvSpPr>
          <p:spPr bwMode="auto">
            <a:xfrm flipV="1">
              <a:off x="3642" y="2658"/>
              <a:ext cx="0" cy="51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9" name="Line 168"/>
            <p:cNvSpPr>
              <a:spLocks noChangeShapeType="1"/>
            </p:cNvSpPr>
            <p:nvPr/>
          </p:nvSpPr>
          <p:spPr bwMode="auto">
            <a:xfrm>
              <a:off x="3159" y="2730"/>
              <a:ext cx="507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arrow" w="sm" len="lg"/>
              <a:tailEnd type="arrow" w="sm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0" name="Oval 169"/>
            <p:cNvSpPr>
              <a:spLocks noChangeArrowheads="1"/>
            </p:cNvSpPr>
            <p:nvPr/>
          </p:nvSpPr>
          <p:spPr bwMode="auto">
            <a:xfrm>
              <a:off x="3780" y="2719"/>
              <a:ext cx="157" cy="157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th-TH" sz="1400" b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71" name="Line 170"/>
            <p:cNvSpPr>
              <a:spLocks noChangeShapeType="1"/>
            </p:cNvSpPr>
            <p:nvPr/>
          </p:nvSpPr>
          <p:spPr bwMode="auto">
            <a:xfrm flipH="1">
              <a:off x="3652" y="2839"/>
              <a:ext cx="201" cy="330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72" name="Oval 174"/>
            <p:cNvSpPr>
              <a:spLocks noChangeArrowheads="1"/>
            </p:cNvSpPr>
            <p:nvPr/>
          </p:nvSpPr>
          <p:spPr bwMode="auto">
            <a:xfrm>
              <a:off x="4854" y="3205"/>
              <a:ext cx="157" cy="157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latin typeface="Arial" charset="0"/>
                </a:rPr>
                <a:t>4</a:t>
              </a:r>
              <a:endParaRPr lang="th-TH" sz="1400" b="1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73" name="Line 175"/>
            <p:cNvSpPr>
              <a:spLocks noChangeShapeType="1"/>
            </p:cNvSpPr>
            <p:nvPr/>
          </p:nvSpPr>
          <p:spPr bwMode="auto">
            <a:xfrm flipH="1">
              <a:off x="4900" y="3352"/>
              <a:ext cx="30" cy="570"/>
            </a:xfrm>
            <a:prstGeom prst="line">
              <a:avLst/>
            </a:prstGeom>
            <a:noFill/>
            <a:ln w="9525">
              <a:solidFill>
                <a:srgbClr val="CC33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6" grpId="1"/>
      <p:bldP spid="7" grpId="0" animBg="1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39" grpId="1" animBg="1"/>
      <p:bldP spid="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04"/>
          <p:cNvSpPr>
            <a:spLocks noChangeArrowheads="1"/>
          </p:cNvSpPr>
          <p:nvPr/>
        </p:nvSpPr>
        <p:spPr bwMode="auto">
          <a:xfrm>
            <a:off x="4826000" y="3238500"/>
            <a:ext cx="3683000" cy="3022600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AutoShape 105"/>
          <p:cNvSpPr>
            <a:spLocks noChangeArrowheads="1"/>
          </p:cNvSpPr>
          <p:nvPr/>
        </p:nvSpPr>
        <p:spPr bwMode="auto">
          <a:xfrm>
            <a:off x="749300" y="3238500"/>
            <a:ext cx="3568700" cy="30226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" name="Freeform 14"/>
          <p:cNvSpPr>
            <a:spLocks/>
          </p:cNvSpPr>
          <p:nvPr/>
        </p:nvSpPr>
        <p:spPr bwMode="auto">
          <a:xfrm>
            <a:off x="1100138" y="4249738"/>
            <a:ext cx="2043112" cy="1525587"/>
          </a:xfrm>
          <a:custGeom>
            <a:avLst/>
            <a:gdLst/>
            <a:ahLst/>
            <a:cxnLst>
              <a:cxn ang="0">
                <a:pos x="1" y="961"/>
              </a:cxn>
              <a:cxn ang="0">
                <a:pos x="1287" y="958"/>
              </a:cxn>
              <a:cxn ang="0">
                <a:pos x="1284" y="1"/>
              </a:cxn>
              <a:cxn ang="0">
                <a:pos x="969" y="1"/>
              </a:cxn>
              <a:cxn ang="0">
                <a:pos x="969" y="331"/>
              </a:cxn>
              <a:cxn ang="0">
                <a:pos x="717" y="331"/>
              </a:cxn>
              <a:cxn ang="0">
                <a:pos x="723" y="1"/>
              </a:cxn>
              <a:cxn ang="0">
                <a:pos x="0" y="0"/>
              </a:cxn>
              <a:cxn ang="0">
                <a:pos x="1" y="961"/>
              </a:cxn>
            </a:cxnLst>
            <a:rect l="0" t="0" r="r" b="b"/>
            <a:pathLst>
              <a:path w="1287" h="961">
                <a:moveTo>
                  <a:pt x="1" y="961"/>
                </a:moveTo>
                <a:lnTo>
                  <a:pt x="1287" y="958"/>
                </a:lnTo>
                <a:lnTo>
                  <a:pt x="1284" y="1"/>
                </a:lnTo>
                <a:lnTo>
                  <a:pt x="969" y="1"/>
                </a:lnTo>
                <a:lnTo>
                  <a:pt x="969" y="331"/>
                </a:lnTo>
                <a:lnTo>
                  <a:pt x="717" y="331"/>
                </a:lnTo>
                <a:lnTo>
                  <a:pt x="723" y="1"/>
                </a:lnTo>
                <a:lnTo>
                  <a:pt x="0" y="0"/>
                </a:lnTo>
                <a:lnTo>
                  <a:pt x="1" y="961"/>
                </a:lnTo>
                <a:close/>
              </a:path>
            </a:pathLst>
          </a:custGeom>
          <a:solidFill>
            <a:srgbClr val="00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" name="Oval 32"/>
          <p:cNvSpPr>
            <a:spLocks noChangeArrowheads="1"/>
          </p:cNvSpPr>
          <p:nvPr/>
        </p:nvSpPr>
        <p:spPr bwMode="auto">
          <a:xfrm>
            <a:off x="1300163" y="4679950"/>
            <a:ext cx="681037" cy="681038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Line 33"/>
          <p:cNvSpPr>
            <a:spLocks noChangeShapeType="1"/>
          </p:cNvSpPr>
          <p:nvPr/>
        </p:nvSpPr>
        <p:spPr bwMode="auto">
          <a:xfrm>
            <a:off x="1643063" y="4975225"/>
            <a:ext cx="0" cy="1000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Line 34"/>
          <p:cNvSpPr>
            <a:spLocks noChangeShapeType="1"/>
          </p:cNvSpPr>
          <p:nvPr/>
        </p:nvSpPr>
        <p:spPr bwMode="auto">
          <a:xfrm>
            <a:off x="1643063" y="4527550"/>
            <a:ext cx="0" cy="4048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Line 35"/>
          <p:cNvSpPr>
            <a:spLocks noChangeShapeType="1"/>
          </p:cNvSpPr>
          <p:nvPr/>
        </p:nvSpPr>
        <p:spPr bwMode="auto">
          <a:xfrm flipH="1">
            <a:off x="1743075" y="5027613"/>
            <a:ext cx="4000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Line 36"/>
          <p:cNvSpPr>
            <a:spLocks noChangeShapeType="1"/>
          </p:cNvSpPr>
          <p:nvPr/>
        </p:nvSpPr>
        <p:spPr bwMode="auto">
          <a:xfrm rot="16200000">
            <a:off x="1642269" y="4976019"/>
            <a:ext cx="0" cy="1000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38"/>
          <p:cNvSpPr>
            <a:spLocks noChangeShapeType="1"/>
          </p:cNvSpPr>
          <p:nvPr/>
        </p:nvSpPr>
        <p:spPr bwMode="auto">
          <a:xfrm>
            <a:off x="1643063" y="5118100"/>
            <a:ext cx="0" cy="4048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39"/>
          <p:cNvSpPr>
            <a:spLocks noChangeShapeType="1"/>
          </p:cNvSpPr>
          <p:nvPr/>
        </p:nvSpPr>
        <p:spPr bwMode="auto">
          <a:xfrm flipH="1">
            <a:off x="1143000" y="5027613"/>
            <a:ext cx="4000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39775" y="909638"/>
            <a:ext cx="8112125" cy="15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b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Jangan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putuskan garis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e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ks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tensi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jika berpotongan dengan garis lain seperti garis objek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,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putus2/garis sumbu.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Garis ekstensi </a:t>
            </a:r>
            <a:r>
              <a:rPr lang="id-ID" sz="2400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selalu berupa garis menerus/kontinyu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>
            <a:off x="2708275" y="4776788"/>
            <a:ext cx="103981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Line 40"/>
          <p:cNvSpPr>
            <a:spLocks noChangeShapeType="1"/>
          </p:cNvSpPr>
          <p:nvPr/>
        </p:nvSpPr>
        <p:spPr bwMode="auto">
          <a:xfrm>
            <a:off x="3214688" y="4251325"/>
            <a:ext cx="96996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44"/>
          <p:cNvSpPr>
            <a:spLocks noChangeShapeType="1"/>
          </p:cNvSpPr>
          <p:nvPr/>
        </p:nvSpPr>
        <p:spPr bwMode="auto">
          <a:xfrm>
            <a:off x="3597275" y="4217988"/>
            <a:ext cx="0" cy="595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46"/>
          <p:cNvSpPr>
            <a:spLocks noChangeShapeType="1"/>
          </p:cNvSpPr>
          <p:nvPr/>
        </p:nvSpPr>
        <p:spPr bwMode="auto">
          <a:xfrm flipV="1">
            <a:off x="1643063" y="3760788"/>
            <a:ext cx="0" cy="6953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Line 47"/>
          <p:cNvSpPr>
            <a:spLocks noChangeShapeType="1"/>
          </p:cNvSpPr>
          <p:nvPr/>
        </p:nvSpPr>
        <p:spPr bwMode="auto">
          <a:xfrm flipV="1">
            <a:off x="1100138" y="3765550"/>
            <a:ext cx="0" cy="4095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48"/>
          <p:cNvSpPr>
            <a:spLocks noChangeShapeType="1"/>
          </p:cNvSpPr>
          <p:nvPr/>
        </p:nvSpPr>
        <p:spPr bwMode="auto">
          <a:xfrm flipH="1">
            <a:off x="1066800" y="3903663"/>
            <a:ext cx="6143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0" name="Group 100"/>
          <p:cNvGrpSpPr>
            <a:grpSpLocks/>
          </p:cNvGrpSpPr>
          <p:nvPr/>
        </p:nvGrpSpPr>
        <p:grpSpPr bwMode="auto">
          <a:xfrm>
            <a:off x="5081588" y="4237038"/>
            <a:ext cx="2043112" cy="1525587"/>
            <a:chOff x="3501" y="2669"/>
            <a:chExt cx="1287" cy="961"/>
          </a:xfrm>
        </p:grpSpPr>
        <p:sp>
          <p:nvSpPr>
            <p:cNvPr id="21" name="Freeform 64"/>
            <p:cNvSpPr>
              <a:spLocks/>
            </p:cNvSpPr>
            <p:nvPr/>
          </p:nvSpPr>
          <p:spPr bwMode="auto">
            <a:xfrm>
              <a:off x="3501" y="2669"/>
              <a:ext cx="1287" cy="961"/>
            </a:xfrm>
            <a:custGeom>
              <a:avLst/>
              <a:gdLst/>
              <a:ahLst/>
              <a:cxnLst>
                <a:cxn ang="0">
                  <a:pos x="1" y="961"/>
                </a:cxn>
                <a:cxn ang="0">
                  <a:pos x="1287" y="958"/>
                </a:cxn>
                <a:cxn ang="0">
                  <a:pos x="1284" y="1"/>
                </a:cxn>
                <a:cxn ang="0">
                  <a:pos x="969" y="1"/>
                </a:cxn>
                <a:cxn ang="0">
                  <a:pos x="969" y="331"/>
                </a:cxn>
                <a:cxn ang="0">
                  <a:pos x="717" y="331"/>
                </a:cxn>
                <a:cxn ang="0">
                  <a:pos x="723" y="1"/>
                </a:cxn>
                <a:cxn ang="0">
                  <a:pos x="0" y="0"/>
                </a:cxn>
                <a:cxn ang="0">
                  <a:pos x="1" y="961"/>
                </a:cxn>
              </a:cxnLst>
              <a:rect l="0" t="0" r="r" b="b"/>
              <a:pathLst>
                <a:path w="1287" h="961">
                  <a:moveTo>
                    <a:pt x="1" y="961"/>
                  </a:moveTo>
                  <a:lnTo>
                    <a:pt x="1287" y="958"/>
                  </a:lnTo>
                  <a:lnTo>
                    <a:pt x="1284" y="1"/>
                  </a:lnTo>
                  <a:lnTo>
                    <a:pt x="969" y="1"/>
                  </a:lnTo>
                  <a:lnTo>
                    <a:pt x="969" y="331"/>
                  </a:lnTo>
                  <a:lnTo>
                    <a:pt x="717" y="331"/>
                  </a:lnTo>
                  <a:lnTo>
                    <a:pt x="723" y="1"/>
                  </a:lnTo>
                  <a:lnTo>
                    <a:pt x="0" y="0"/>
                  </a:lnTo>
                  <a:lnTo>
                    <a:pt x="1" y="961"/>
                  </a:lnTo>
                  <a:close/>
                </a:path>
              </a:pathLst>
            </a:custGeom>
            <a:solidFill>
              <a:schemeClr val="tx1"/>
            </a:solidFill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2" name="Oval 68"/>
            <p:cNvSpPr>
              <a:spLocks noChangeArrowheads="1"/>
            </p:cNvSpPr>
            <p:nvPr/>
          </p:nvSpPr>
          <p:spPr bwMode="auto">
            <a:xfrm>
              <a:off x="3627" y="2940"/>
              <a:ext cx="429" cy="42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23" name="Line 69"/>
            <p:cNvSpPr>
              <a:spLocks noChangeShapeType="1"/>
            </p:cNvSpPr>
            <p:nvPr/>
          </p:nvSpPr>
          <p:spPr bwMode="auto">
            <a:xfrm>
              <a:off x="3843" y="312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Line 70"/>
            <p:cNvSpPr>
              <a:spLocks noChangeShapeType="1"/>
            </p:cNvSpPr>
            <p:nvPr/>
          </p:nvSpPr>
          <p:spPr bwMode="auto">
            <a:xfrm>
              <a:off x="3843" y="2844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71"/>
            <p:cNvSpPr>
              <a:spLocks noChangeShapeType="1"/>
            </p:cNvSpPr>
            <p:nvPr/>
          </p:nvSpPr>
          <p:spPr bwMode="auto">
            <a:xfrm flipH="1">
              <a:off x="3906" y="315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72"/>
            <p:cNvSpPr>
              <a:spLocks noChangeShapeType="1"/>
            </p:cNvSpPr>
            <p:nvPr/>
          </p:nvSpPr>
          <p:spPr bwMode="auto">
            <a:xfrm rot="-5400000">
              <a:off x="3843" y="312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73"/>
            <p:cNvSpPr>
              <a:spLocks noChangeShapeType="1"/>
            </p:cNvSpPr>
            <p:nvPr/>
          </p:nvSpPr>
          <p:spPr bwMode="auto">
            <a:xfrm>
              <a:off x="3843" y="3216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74"/>
            <p:cNvSpPr>
              <a:spLocks noChangeShapeType="1"/>
            </p:cNvSpPr>
            <p:nvPr/>
          </p:nvSpPr>
          <p:spPr bwMode="auto">
            <a:xfrm flipH="1">
              <a:off x="3528" y="315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9" name="Line 78"/>
          <p:cNvSpPr>
            <a:spLocks noChangeShapeType="1"/>
          </p:cNvSpPr>
          <p:nvPr/>
        </p:nvSpPr>
        <p:spPr bwMode="auto">
          <a:xfrm flipV="1">
            <a:off x="5081588" y="3752850"/>
            <a:ext cx="0" cy="4095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79"/>
          <p:cNvSpPr>
            <a:spLocks noChangeShapeType="1"/>
          </p:cNvSpPr>
          <p:nvPr/>
        </p:nvSpPr>
        <p:spPr bwMode="auto">
          <a:xfrm flipH="1">
            <a:off x="5048250" y="3890963"/>
            <a:ext cx="6143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81"/>
          <p:cNvSpPr>
            <a:spLocks noChangeShapeType="1"/>
          </p:cNvSpPr>
          <p:nvPr/>
        </p:nvSpPr>
        <p:spPr bwMode="auto">
          <a:xfrm>
            <a:off x="5624513" y="3752850"/>
            <a:ext cx="0" cy="388938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99"/>
          <p:cNvSpPr>
            <a:spLocks noChangeShapeType="1"/>
          </p:cNvSpPr>
          <p:nvPr/>
        </p:nvSpPr>
        <p:spPr bwMode="auto">
          <a:xfrm>
            <a:off x="6727825" y="4764088"/>
            <a:ext cx="31591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Rectangle 103"/>
          <p:cNvSpPr>
            <a:spLocks noChangeArrowheads="1"/>
          </p:cNvSpPr>
          <p:nvPr/>
        </p:nvSpPr>
        <p:spPr bwMode="auto">
          <a:xfrm>
            <a:off x="419100" y="11303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34" name="Line 106"/>
          <p:cNvSpPr>
            <a:spLocks noChangeShapeType="1"/>
          </p:cNvSpPr>
          <p:nvPr/>
        </p:nvSpPr>
        <p:spPr bwMode="auto">
          <a:xfrm>
            <a:off x="438150" y="2457450"/>
            <a:ext cx="8448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Text Box 107"/>
          <p:cNvSpPr txBox="1">
            <a:spLocks noChangeArrowheads="1"/>
          </p:cNvSpPr>
          <p:nvPr/>
        </p:nvSpPr>
        <p:spPr bwMode="auto">
          <a:xfrm>
            <a:off x="1673225" y="2763838"/>
            <a:ext cx="233749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yang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" name="Text Box 108"/>
          <p:cNvSpPr txBox="1">
            <a:spLocks noChangeArrowheads="1"/>
          </p:cNvSpPr>
          <p:nvPr/>
        </p:nvSpPr>
        <p:spPr bwMode="auto">
          <a:xfrm>
            <a:off x="5686425" y="27384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7" name="Line 109"/>
          <p:cNvSpPr>
            <a:spLocks noChangeShapeType="1"/>
          </p:cNvSpPr>
          <p:nvPr/>
        </p:nvSpPr>
        <p:spPr bwMode="auto">
          <a:xfrm>
            <a:off x="6496050" y="4756150"/>
            <a:ext cx="0" cy="100330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Line 110"/>
          <p:cNvSpPr>
            <a:spLocks noChangeShapeType="1"/>
          </p:cNvSpPr>
          <p:nvPr/>
        </p:nvSpPr>
        <p:spPr bwMode="auto">
          <a:xfrm>
            <a:off x="2520950" y="4775200"/>
            <a:ext cx="0" cy="100330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Line 111"/>
          <p:cNvSpPr>
            <a:spLocks noChangeShapeType="1"/>
          </p:cNvSpPr>
          <p:nvPr/>
        </p:nvSpPr>
        <p:spPr bwMode="auto">
          <a:xfrm>
            <a:off x="4054475" y="4221163"/>
            <a:ext cx="0" cy="8413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Line 112"/>
          <p:cNvSpPr>
            <a:spLocks noChangeShapeType="1"/>
          </p:cNvSpPr>
          <p:nvPr/>
        </p:nvSpPr>
        <p:spPr bwMode="auto">
          <a:xfrm>
            <a:off x="2222500" y="5029200"/>
            <a:ext cx="19304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1" name="Line 113"/>
          <p:cNvSpPr>
            <a:spLocks noChangeShapeType="1"/>
          </p:cNvSpPr>
          <p:nvPr/>
        </p:nvSpPr>
        <p:spPr bwMode="auto">
          <a:xfrm>
            <a:off x="7204075" y="4767263"/>
            <a:ext cx="51593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2" name="Line 114"/>
          <p:cNvSpPr>
            <a:spLocks noChangeShapeType="1"/>
          </p:cNvSpPr>
          <p:nvPr/>
        </p:nvSpPr>
        <p:spPr bwMode="auto">
          <a:xfrm>
            <a:off x="7186613" y="4241800"/>
            <a:ext cx="96996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Line 115"/>
          <p:cNvSpPr>
            <a:spLocks noChangeShapeType="1"/>
          </p:cNvSpPr>
          <p:nvPr/>
        </p:nvSpPr>
        <p:spPr bwMode="auto">
          <a:xfrm>
            <a:off x="7569200" y="4208463"/>
            <a:ext cx="0" cy="595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Line 116"/>
          <p:cNvSpPr>
            <a:spLocks noChangeShapeType="1"/>
          </p:cNvSpPr>
          <p:nvPr/>
        </p:nvSpPr>
        <p:spPr bwMode="auto">
          <a:xfrm>
            <a:off x="8026400" y="4211638"/>
            <a:ext cx="0" cy="8413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Line 117"/>
          <p:cNvSpPr>
            <a:spLocks noChangeShapeType="1"/>
          </p:cNvSpPr>
          <p:nvPr/>
        </p:nvSpPr>
        <p:spPr bwMode="auto">
          <a:xfrm>
            <a:off x="6194425" y="5019675"/>
            <a:ext cx="2349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Line 118"/>
          <p:cNvSpPr>
            <a:spLocks noChangeShapeType="1"/>
          </p:cNvSpPr>
          <p:nvPr/>
        </p:nvSpPr>
        <p:spPr bwMode="auto">
          <a:xfrm>
            <a:off x="6556375" y="5019675"/>
            <a:ext cx="482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Line 119"/>
          <p:cNvSpPr>
            <a:spLocks noChangeShapeType="1"/>
          </p:cNvSpPr>
          <p:nvPr/>
        </p:nvSpPr>
        <p:spPr bwMode="auto">
          <a:xfrm>
            <a:off x="7213600" y="5019675"/>
            <a:ext cx="8921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8" name="Oval 120"/>
          <p:cNvSpPr>
            <a:spLocks noChangeArrowheads="1"/>
          </p:cNvSpPr>
          <p:nvPr/>
        </p:nvSpPr>
        <p:spPr bwMode="auto">
          <a:xfrm>
            <a:off x="5976938" y="3792538"/>
            <a:ext cx="249237" cy="249237"/>
          </a:xfrm>
          <a:prstGeom prst="ellipse">
            <a:avLst/>
          </a:prstGeom>
          <a:solidFill>
            <a:srgbClr val="CC3300"/>
          </a:solidFill>
          <a:ln w="9525">
            <a:solidFill>
              <a:srgbClr val="CC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>
                <a:solidFill>
                  <a:schemeClr val="bg1"/>
                </a:solidFill>
                <a:latin typeface="Arial" charset="0"/>
              </a:rPr>
              <a:t>1</a:t>
            </a:r>
            <a:endParaRPr lang="th-TH" sz="14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9" name="Line 121"/>
          <p:cNvSpPr>
            <a:spLocks noChangeShapeType="1"/>
          </p:cNvSpPr>
          <p:nvPr/>
        </p:nvSpPr>
        <p:spPr bwMode="auto">
          <a:xfrm flipH="1">
            <a:off x="5630863" y="3963988"/>
            <a:ext cx="414337" cy="419100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Line 122"/>
          <p:cNvSpPr>
            <a:spLocks noChangeShapeType="1"/>
          </p:cNvSpPr>
          <p:nvPr/>
        </p:nvSpPr>
        <p:spPr bwMode="auto">
          <a:xfrm flipH="1" flipV="1">
            <a:off x="7173913" y="5035550"/>
            <a:ext cx="271462" cy="576263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Line 123"/>
          <p:cNvSpPr>
            <a:spLocks noChangeShapeType="1"/>
          </p:cNvSpPr>
          <p:nvPr/>
        </p:nvSpPr>
        <p:spPr bwMode="auto">
          <a:xfrm flipH="1" flipV="1">
            <a:off x="7178675" y="4768850"/>
            <a:ext cx="261938" cy="838200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Oval 124"/>
          <p:cNvSpPr>
            <a:spLocks noChangeArrowheads="1"/>
          </p:cNvSpPr>
          <p:nvPr/>
        </p:nvSpPr>
        <p:spPr bwMode="auto">
          <a:xfrm>
            <a:off x="7358063" y="5597525"/>
            <a:ext cx="249237" cy="249238"/>
          </a:xfrm>
          <a:prstGeom prst="ellipse">
            <a:avLst/>
          </a:prstGeom>
          <a:solidFill>
            <a:srgbClr val="CC3300"/>
          </a:solidFill>
          <a:ln w="9525">
            <a:solidFill>
              <a:srgbClr val="CC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>
                <a:solidFill>
                  <a:schemeClr val="bg1"/>
                </a:solidFill>
                <a:latin typeface="Arial" charset="0"/>
              </a:rPr>
              <a:t>2</a:t>
            </a:r>
            <a:endParaRPr lang="th-TH" sz="14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3" name="Line 125"/>
          <p:cNvSpPr>
            <a:spLocks noChangeShapeType="1"/>
          </p:cNvSpPr>
          <p:nvPr/>
        </p:nvSpPr>
        <p:spPr bwMode="auto">
          <a:xfrm flipH="1" flipV="1">
            <a:off x="6540500" y="5059363"/>
            <a:ext cx="180975" cy="384175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Oval 126"/>
          <p:cNvSpPr>
            <a:spLocks noChangeArrowheads="1"/>
          </p:cNvSpPr>
          <p:nvPr/>
        </p:nvSpPr>
        <p:spPr bwMode="auto">
          <a:xfrm>
            <a:off x="6634163" y="5416550"/>
            <a:ext cx="249237" cy="249238"/>
          </a:xfrm>
          <a:prstGeom prst="ellipse">
            <a:avLst/>
          </a:prstGeom>
          <a:solidFill>
            <a:srgbClr val="CC3300"/>
          </a:solidFill>
          <a:ln w="9525">
            <a:solidFill>
              <a:srgbClr val="CC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>
                <a:solidFill>
                  <a:schemeClr val="bg1"/>
                </a:solidFill>
                <a:latin typeface="Arial" charset="0"/>
              </a:rPr>
              <a:t>3</a:t>
            </a:r>
            <a:endParaRPr lang="th-TH" sz="14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5" name="Text Box 127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Garis </a:t>
            </a:r>
            <a:r>
              <a:rPr lang="en-US" sz="4000" dirty="0" smtClean="0">
                <a:solidFill>
                  <a:srgbClr val="C00000"/>
                </a:solidFill>
                <a:latin typeface="Geometr415 Blk BT" pitchFamily="34" charset="0"/>
              </a:rPr>
              <a:t>E</a:t>
            </a:r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ks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tensi</a:t>
            </a:r>
            <a:r>
              <a:rPr lang="en-US" sz="4000" dirty="0" smtClean="0">
                <a:solidFill>
                  <a:srgbClr val="C00000"/>
                </a:solidFill>
                <a:latin typeface="Geometr415 Blk BT" pitchFamily="34" charset="0"/>
              </a:rPr>
              <a:t> </a:t>
            </a:r>
            <a:endParaRPr lang="th-TH" sz="24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48"/>
          <p:cNvSpPr>
            <a:spLocks noChangeArrowheads="1"/>
          </p:cNvSpPr>
          <p:nvPr/>
        </p:nvSpPr>
        <p:spPr bwMode="auto">
          <a:xfrm>
            <a:off x="4229100" y="2819400"/>
            <a:ext cx="4724400" cy="3784600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AutoShape 149"/>
          <p:cNvSpPr>
            <a:spLocks noChangeArrowheads="1"/>
          </p:cNvSpPr>
          <p:nvPr/>
        </p:nvSpPr>
        <p:spPr bwMode="auto">
          <a:xfrm>
            <a:off x="190500" y="2819400"/>
            <a:ext cx="3835400" cy="37973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" name="Text Box 150"/>
          <p:cNvSpPr txBox="1">
            <a:spLocks noChangeArrowheads="1"/>
          </p:cNvSpPr>
          <p:nvPr/>
        </p:nvSpPr>
        <p:spPr bwMode="auto">
          <a:xfrm>
            <a:off x="1127125" y="2382838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Text Box 151"/>
          <p:cNvSpPr txBox="1">
            <a:spLocks noChangeArrowheads="1"/>
          </p:cNvSpPr>
          <p:nvPr/>
        </p:nvSpPr>
        <p:spPr bwMode="auto">
          <a:xfrm>
            <a:off x="5686425" y="23320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" name="Rectangle 81"/>
          <p:cNvSpPr>
            <a:spLocks noChangeArrowheads="1"/>
          </p:cNvSpPr>
          <p:nvPr/>
        </p:nvSpPr>
        <p:spPr bwMode="auto">
          <a:xfrm>
            <a:off x="676275" y="1030288"/>
            <a:ext cx="817721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Garis 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Dimensi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 harus terpisah satu sama lain dengan jarak yang tepat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Line 89"/>
          <p:cNvSpPr>
            <a:spLocks noChangeShapeType="1"/>
          </p:cNvSpPr>
          <p:nvPr/>
        </p:nvSpPr>
        <p:spPr bwMode="auto">
          <a:xfrm>
            <a:off x="2628900" y="3798888"/>
            <a:ext cx="692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Text Box 91"/>
          <p:cNvSpPr txBox="1">
            <a:spLocks noChangeArrowheads="1"/>
          </p:cNvSpPr>
          <p:nvPr/>
        </p:nvSpPr>
        <p:spPr bwMode="auto">
          <a:xfrm rot="16200000">
            <a:off x="2890044" y="4175919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0" name="Line 95"/>
          <p:cNvSpPr>
            <a:spLocks noChangeShapeType="1"/>
          </p:cNvSpPr>
          <p:nvPr/>
        </p:nvSpPr>
        <p:spPr bwMode="auto">
          <a:xfrm>
            <a:off x="3217863" y="3770313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96"/>
          <p:cNvSpPr>
            <a:spLocks noChangeShapeType="1"/>
          </p:cNvSpPr>
          <p:nvPr/>
        </p:nvSpPr>
        <p:spPr bwMode="auto">
          <a:xfrm>
            <a:off x="2333625" y="3260725"/>
            <a:ext cx="151288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97"/>
          <p:cNvSpPr>
            <a:spLocks noChangeShapeType="1"/>
          </p:cNvSpPr>
          <p:nvPr/>
        </p:nvSpPr>
        <p:spPr bwMode="auto">
          <a:xfrm>
            <a:off x="2628900" y="4937125"/>
            <a:ext cx="12239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Text Box 98"/>
          <p:cNvSpPr txBox="1">
            <a:spLocks noChangeArrowheads="1"/>
          </p:cNvSpPr>
          <p:nvPr/>
        </p:nvSpPr>
        <p:spPr bwMode="auto">
          <a:xfrm rot="16200000">
            <a:off x="3410744" y="39425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34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4" name="Line 99"/>
          <p:cNvSpPr>
            <a:spLocks noChangeShapeType="1"/>
          </p:cNvSpPr>
          <p:nvPr/>
        </p:nvSpPr>
        <p:spPr bwMode="auto">
          <a:xfrm>
            <a:off x="3738563" y="3227388"/>
            <a:ext cx="0" cy="1738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5" name="Text Box 104"/>
          <p:cNvSpPr txBox="1">
            <a:spLocks noChangeArrowheads="1"/>
          </p:cNvSpPr>
          <p:nvPr/>
        </p:nvSpPr>
        <p:spPr bwMode="auto">
          <a:xfrm>
            <a:off x="928688" y="5053013"/>
            <a:ext cx="1518365" cy="646331"/>
          </a:xfrm>
          <a:prstGeom prst="rect">
            <a:avLst/>
          </a:prstGeom>
          <a:solidFill>
            <a:schemeClr val="bg1">
              <a:alpha val="14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Sekitar </a:t>
            </a:r>
            <a:r>
              <a:rPr lang="en-US" sz="1800" dirty="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kali</a:t>
            </a:r>
            <a:endParaRPr lang="en-US" sz="1800" dirty="0">
              <a:solidFill>
                <a:srgbClr val="000000"/>
              </a:solidFill>
              <a:latin typeface="Arial" charset="0"/>
            </a:endParaRPr>
          </a:p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Ukuran huruf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" name="Line 105"/>
          <p:cNvSpPr>
            <a:spLocks noChangeShapeType="1"/>
          </p:cNvSpPr>
          <p:nvPr/>
        </p:nvSpPr>
        <p:spPr bwMode="auto">
          <a:xfrm flipH="1">
            <a:off x="568325" y="3494088"/>
            <a:ext cx="4508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106"/>
          <p:cNvSpPr>
            <a:spLocks noChangeShapeType="1"/>
          </p:cNvSpPr>
          <p:nvPr/>
        </p:nvSpPr>
        <p:spPr bwMode="auto">
          <a:xfrm flipH="1">
            <a:off x="590550" y="4938713"/>
            <a:ext cx="438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Line 107"/>
          <p:cNvSpPr>
            <a:spLocks noChangeShapeType="1"/>
          </p:cNvSpPr>
          <p:nvPr/>
        </p:nvSpPr>
        <p:spPr bwMode="auto">
          <a:xfrm>
            <a:off x="669925" y="3465513"/>
            <a:ext cx="0" cy="15081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Text Box 108"/>
          <p:cNvSpPr txBox="1">
            <a:spLocks noChangeArrowheads="1"/>
          </p:cNvSpPr>
          <p:nvPr/>
        </p:nvSpPr>
        <p:spPr bwMode="auto">
          <a:xfrm rot="16200000">
            <a:off x="343694" y="401240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" name="Text Box 102"/>
          <p:cNvSpPr txBox="1">
            <a:spLocks noChangeArrowheads="1"/>
          </p:cNvSpPr>
          <p:nvPr/>
        </p:nvSpPr>
        <p:spPr bwMode="auto">
          <a:xfrm>
            <a:off x="800100" y="5726113"/>
            <a:ext cx="1939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Sekitar </a:t>
            </a:r>
            <a:r>
              <a:rPr lang="en-US" sz="1800" dirty="0" smtClean="0">
                <a:solidFill>
                  <a:srgbClr val="000000"/>
                </a:solidFill>
                <a:latin typeface="Arial" charset="0"/>
              </a:rPr>
              <a:t>1 </a:t>
            </a:r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kali</a:t>
            </a:r>
            <a:endParaRPr lang="en-US" sz="1800" dirty="0">
              <a:solidFill>
                <a:srgbClr val="000000"/>
              </a:solidFill>
              <a:latin typeface="Arial" charset="0"/>
            </a:endParaRPr>
          </a:p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Ukuran huruf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" name="Rectangle 124"/>
          <p:cNvSpPr>
            <a:spLocks noChangeArrowheads="1"/>
          </p:cNvSpPr>
          <p:nvPr/>
        </p:nvSpPr>
        <p:spPr bwMode="auto">
          <a:xfrm>
            <a:off x="419100" y="12700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22" name="Line 125"/>
          <p:cNvSpPr>
            <a:spLocks noChangeShapeType="1"/>
          </p:cNvSpPr>
          <p:nvPr/>
        </p:nvSpPr>
        <p:spPr bwMode="auto">
          <a:xfrm>
            <a:off x="438150" y="2152650"/>
            <a:ext cx="8448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Freeform 144"/>
          <p:cNvSpPr>
            <a:spLocks/>
          </p:cNvSpPr>
          <p:nvPr/>
        </p:nvSpPr>
        <p:spPr bwMode="auto">
          <a:xfrm>
            <a:off x="1085850" y="3257550"/>
            <a:ext cx="1481138" cy="1677988"/>
          </a:xfrm>
          <a:custGeom>
            <a:avLst/>
            <a:gdLst/>
            <a:ahLst/>
            <a:cxnLst>
              <a:cxn ang="0">
                <a:pos x="183" y="153"/>
              </a:cxn>
              <a:cxn ang="0">
                <a:pos x="183" y="0"/>
              </a:cxn>
              <a:cxn ang="0">
                <a:pos x="751" y="1"/>
              </a:cxn>
              <a:cxn ang="0">
                <a:pos x="751" y="337"/>
              </a:cxn>
              <a:cxn ang="0">
                <a:pos x="933" y="337"/>
              </a:cxn>
              <a:cxn ang="0">
                <a:pos x="933" y="1057"/>
              </a:cxn>
              <a:cxn ang="0">
                <a:pos x="0" y="1057"/>
              </a:cxn>
              <a:cxn ang="0">
                <a:pos x="0" y="153"/>
              </a:cxn>
              <a:cxn ang="0">
                <a:pos x="183" y="153"/>
              </a:cxn>
            </a:cxnLst>
            <a:rect l="0" t="0" r="r" b="b"/>
            <a:pathLst>
              <a:path w="933" h="1057">
                <a:moveTo>
                  <a:pt x="183" y="153"/>
                </a:moveTo>
                <a:lnTo>
                  <a:pt x="183" y="0"/>
                </a:lnTo>
                <a:lnTo>
                  <a:pt x="751" y="1"/>
                </a:lnTo>
                <a:lnTo>
                  <a:pt x="751" y="337"/>
                </a:lnTo>
                <a:lnTo>
                  <a:pt x="933" y="337"/>
                </a:lnTo>
                <a:lnTo>
                  <a:pt x="933" y="1057"/>
                </a:lnTo>
                <a:lnTo>
                  <a:pt x="0" y="1057"/>
                </a:lnTo>
                <a:lnTo>
                  <a:pt x="0" y="153"/>
                </a:lnTo>
                <a:lnTo>
                  <a:pt x="183" y="153"/>
                </a:lnTo>
                <a:close/>
              </a:path>
            </a:pathLst>
          </a:custGeom>
          <a:solidFill>
            <a:srgbClr val="00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Freeform 145"/>
          <p:cNvSpPr>
            <a:spLocks/>
          </p:cNvSpPr>
          <p:nvPr/>
        </p:nvSpPr>
        <p:spPr bwMode="auto">
          <a:xfrm>
            <a:off x="809625" y="4521200"/>
            <a:ext cx="161925" cy="800100"/>
          </a:xfrm>
          <a:custGeom>
            <a:avLst/>
            <a:gdLst/>
            <a:ahLst/>
            <a:cxnLst>
              <a:cxn ang="0">
                <a:pos x="96" y="438"/>
              </a:cxn>
              <a:cxn ang="0">
                <a:pos x="0" y="438"/>
              </a:cxn>
              <a:cxn ang="0">
                <a:pos x="0" y="0"/>
              </a:cxn>
            </a:cxnLst>
            <a:rect l="0" t="0" r="r" b="b"/>
            <a:pathLst>
              <a:path w="96" h="438">
                <a:moveTo>
                  <a:pt x="96" y="438"/>
                </a:moveTo>
                <a:lnTo>
                  <a:pt x="0" y="438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Freeform 146"/>
          <p:cNvSpPr>
            <a:spLocks/>
          </p:cNvSpPr>
          <p:nvPr/>
        </p:nvSpPr>
        <p:spPr bwMode="auto">
          <a:xfrm flipH="1">
            <a:off x="2667000" y="4530725"/>
            <a:ext cx="152400" cy="790575"/>
          </a:xfrm>
          <a:custGeom>
            <a:avLst/>
            <a:gdLst/>
            <a:ahLst/>
            <a:cxnLst>
              <a:cxn ang="0">
                <a:pos x="96" y="438"/>
              </a:cxn>
              <a:cxn ang="0">
                <a:pos x="0" y="438"/>
              </a:cxn>
              <a:cxn ang="0">
                <a:pos x="0" y="0"/>
              </a:cxn>
            </a:cxnLst>
            <a:rect l="0" t="0" r="r" b="b"/>
            <a:pathLst>
              <a:path w="96" h="438">
                <a:moveTo>
                  <a:pt x="96" y="438"/>
                </a:moveTo>
                <a:lnTo>
                  <a:pt x="0" y="438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Freeform 147"/>
          <p:cNvSpPr>
            <a:spLocks/>
          </p:cNvSpPr>
          <p:nvPr/>
        </p:nvSpPr>
        <p:spPr bwMode="auto">
          <a:xfrm flipH="1">
            <a:off x="2667000" y="4521200"/>
            <a:ext cx="809625" cy="1504950"/>
          </a:xfrm>
          <a:custGeom>
            <a:avLst/>
            <a:gdLst/>
            <a:ahLst/>
            <a:cxnLst>
              <a:cxn ang="0">
                <a:pos x="96" y="438"/>
              </a:cxn>
              <a:cxn ang="0">
                <a:pos x="0" y="438"/>
              </a:cxn>
              <a:cxn ang="0">
                <a:pos x="0" y="0"/>
              </a:cxn>
            </a:cxnLst>
            <a:rect l="0" t="0" r="r" b="b"/>
            <a:pathLst>
              <a:path w="96" h="438">
                <a:moveTo>
                  <a:pt x="96" y="438"/>
                </a:moveTo>
                <a:lnTo>
                  <a:pt x="0" y="438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F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152"/>
          <p:cNvSpPr>
            <a:spLocks noChangeShapeType="1"/>
          </p:cNvSpPr>
          <p:nvPr/>
        </p:nvSpPr>
        <p:spPr bwMode="auto">
          <a:xfrm>
            <a:off x="7188200" y="3532188"/>
            <a:ext cx="2984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Text Box 153"/>
          <p:cNvSpPr txBox="1">
            <a:spLocks noChangeArrowheads="1"/>
          </p:cNvSpPr>
          <p:nvPr/>
        </p:nvSpPr>
        <p:spPr bwMode="auto">
          <a:xfrm rot="16200000">
            <a:off x="7081044" y="3912394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9" name="Line 154"/>
          <p:cNvSpPr>
            <a:spLocks noChangeShapeType="1"/>
          </p:cNvSpPr>
          <p:nvPr/>
        </p:nvSpPr>
        <p:spPr bwMode="auto">
          <a:xfrm>
            <a:off x="7383463" y="3503613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155"/>
          <p:cNvSpPr>
            <a:spLocks noChangeShapeType="1"/>
          </p:cNvSpPr>
          <p:nvPr/>
        </p:nvSpPr>
        <p:spPr bwMode="auto">
          <a:xfrm>
            <a:off x="6892925" y="2994025"/>
            <a:ext cx="87788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156"/>
          <p:cNvSpPr>
            <a:spLocks noChangeShapeType="1"/>
          </p:cNvSpPr>
          <p:nvPr/>
        </p:nvSpPr>
        <p:spPr bwMode="auto">
          <a:xfrm>
            <a:off x="7188200" y="4670425"/>
            <a:ext cx="6016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Text Box 157"/>
          <p:cNvSpPr txBox="1">
            <a:spLocks noChangeArrowheads="1"/>
          </p:cNvSpPr>
          <p:nvPr/>
        </p:nvSpPr>
        <p:spPr bwMode="auto">
          <a:xfrm rot="16200000">
            <a:off x="7344569" y="36758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34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3" name="Line 158"/>
          <p:cNvSpPr>
            <a:spLocks noChangeShapeType="1"/>
          </p:cNvSpPr>
          <p:nvPr/>
        </p:nvSpPr>
        <p:spPr bwMode="auto">
          <a:xfrm>
            <a:off x="7662863" y="2960688"/>
            <a:ext cx="0" cy="1738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Line 159"/>
          <p:cNvSpPr>
            <a:spLocks noChangeShapeType="1"/>
          </p:cNvSpPr>
          <p:nvPr/>
        </p:nvSpPr>
        <p:spPr bwMode="auto">
          <a:xfrm flipH="1">
            <a:off x="5419725" y="3227388"/>
            <a:ext cx="1587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Line 160"/>
          <p:cNvSpPr>
            <a:spLocks noChangeShapeType="1"/>
          </p:cNvSpPr>
          <p:nvPr/>
        </p:nvSpPr>
        <p:spPr bwMode="auto">
          <a:xfrm flipH="1">
            <a:off x="5416550" y="4672013"/>
            <a:ext cx="1714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6" name="Line 161"/>
          <p:cNvSpPr>
            <a:spLocks noChangeShapeType="1"/>
          </p:cNvSpPr>
          <p:nvPr/>
        </p:nvSpPr>
        <p:spPr bwMode="auto">
          <a:xfrm>
            <a:off x="5508625" y="3208338"/>
            <a:ext cx="0" cy="1498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Text Box 162"/>
          <p:cNvSpPr txBox="1">
            <a:spLocks noChangeArrowheads="1"/>
          </p:cNvSpPr>
          <p:nvPr/>
        </p:nvSpPr>
        <p:spPr bwMode="auto">
          <a:xfrm rot="16200000">
            <a:off x="5204619" y="37139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8" name="Line 164"/>
          <p:cNvSpPr>
            <a:spLocks noChangeShapeType="1"/>
          </p:cNvSpPr>
          <p:nvPr/>
        </p:nvSpPr>
        <p:spPr bwMode="auto">
          <a:xfrm>
            <a:off x="7188200" y="5335588"/>
            <a:ext cx="10572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Text Box 165"/>
          <p:cNvSpPr txBox="1">
            <a:spLocks noChangeArrowheads="1"/>
          </p:cNvSpPr>
          <p:nvPr/>
        </p:nvSpPr>
        <p:spPr bwMode="auto">
          <a:xfrm rot="16200000">
            <a:off x="7800182" y="5712618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0" name="Line 166"/>
          <p:cNvSpPr>
            <a:spLocks noChangeShapeType="1"/>
          </p:cNvSpPr>
          <p:nvPr/>
        </p:nvSpPr>
        <p:spPr bwMode="auto">
          <a:xfrm>
            <a:off x="8126413" y="5307013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1" name="Line 167"/>
          <p:cNvSpPr>
            <a:spLocks noChangeShapeType="1"/>
          </p:cNvSpPr>
          <p:nvPr/>
        </p:nvSpPr>
        <p:spPr bwMode="auto">
          <a:xfrm>
            <a:off x="6892925" y="4797425"/>
            <a:ext cx="18954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2" name="Line 168"/>
          <p:cNvSpPr>
            <a:spLocks noChangeShapeType="1"/>
          </p:cNvSpPr>
          <p:nvPr/>
        </p:nvSpPr>
        <p:spPr bwMode="auto">
          <a:xfrm>
            <a:off x="7197725" y="6473825"/>
            <a:ext cx="158591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Text Box 169"/>
          <p:cNvSpPr txBox="1">
            <a:spLocks noChangeArrowheads="1"/>
          </p:cNvSpPr>
          <p:nvPr/>
        </p:nvSpPr>
        <p:spPr bwMode="auto">
          <a:xfrm rot="16200000">
            <a:off x="8351044" y="54792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34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4" name="Line 170"/>
          <p:cNvSpPr>
            <a:spLocks noChangeShapeType="1"/>
          </p:cNvSpPr>
          <p:nvPr/>
        </p:nvSpPr>
        <p:spPr bwMode="auto">
          <a:xfrm>
            <a:off x="8674100" y="4764088"/>
            <a:ext cx="0" cy="1738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5" name="Line 171"/>
          <p:cNvSpPr>
            <a:spLocks noChangeShapeType="1"/>
          </p:cNvSpPr>
          <p:nvPr/>
        </p:nvSpPr>
        <p:spPr bwMode="auto">
          <a:xfrm flipH="1">
            <a:off x="4530725" y="5033963"/>
            <a:ext cx="10477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Line 172"/>
          <p:cNvSpPr>
            <a:spLocks noChangeShapeType="1"/>
          </p:cNvSpPr>
          <p:nvPr/>
        </p:nvSpPr>
        <p:spPr bwMode="auto">
          <a:xfrm flipH="1">
            <a:off x="4489450" y="6475413"/>
            <a:ext cx="10985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Line 173"/>
          <p:cNvSpPr>
            <a:spLocks noChangeShapeType="1"/>
          </p:cNvSpPr>
          <p:nvPr/>
        </p:nvSpPr>
        <p:spPr bwMode="auto">
          <a:xfrm>
            <a:off x="4606925" y="5005388"/>
            <a:ext cx="0" cy="15017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8" name="Text Box 174"/>
          <p:cNvSpPr txBox="1">
            <a:spLocks noChangeArrowheads="1"/>
          </p:cNvSpPr>
          <p:nvPr/>
        </p:nvSpPr>
        <p:spPr bwMode="auto">
          <a:xfrm rot="16200000">
            <a:off x="4296569" y="55427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9" name="Freeform 178"/>
          <p:cNvSpPr>
            <a:spLocks/>
          </p:cNvSpPr>
          <p:nvPr/>
        </p:nvSpPr>
        <p:spPr bwMode="auto">
          <a:xfrm>
            <a:off x="5641975" y="2984500"/>
            <a:ext cx="1481138" cy="1677988"/>
          </a:xfrm>
          <a:custGeom>
            <a:avLst/>
            <a:gdLst/>
            <a:ahLst/>
            <a:cxnLst>
              <a:cxn ang="0">
                <a:pos x="183" y="153"/>
              </a:cxn>
              <a:cxn ang="0">
                <a:pos x="183" y="0"/>
              </a:cxn>
              <a:cxn ang="0">
                <a:pos x="751" y="1"/>
              </a:cxn>
              <a:cxn ang="0">
                <a:pos x="751" y="337"/>
              </a:cxn>
              <a:cxn ang="0">
                <a:pos x="933" y="337"/>
              </a:cxn>
              <a:cxn ang="0">
                <a:pos x="933" y="1057"/>
              </a:cxn>
              <a:cxn ang="0">
                <a:pos x="0" y="1057"/>
              </a:cxn>
              <a:cxn ang="0">
                <a:pos x="0" y="153"/>
              </a:cxn>
              <a:cxn ang="0">
                <a:pos x="183" y="153"/>
              </a:cxn>
            </a:cxnLst>
            <a:rect l="0" t="0" r="r" b="b"/>
            <a:pathLst>
              <a:path w="933" h="1057">
                <a:moveTo>
                  <a:pt x="183" y="153"/>
                </a:moveTo>
                <a:lnTo>
                  <a:pt x="183" y="0"/>
                </a:lnTo>
                <a:lnTo>
                  <a:pt x="751" y="1"/>
                </a:lnTo>
                <a:lnTo>
                  <a:pt x="751" y="337"/>
                </a:lnTo>
                <a:lnTo>
                  <a:pt x="933" y="337"/>
                </a:lnTo>
                <a:lnTo>
                  <a:pt x="933" y="1057"/>
                </a:lnTo>
                <a:lnTo>
                  <a:pt x="0" y="1057"/>
                </a:lnTo>
                <a:lnTo>
                  <a:pt x="0" y="153"/>
                </a:lnTo>
                <a:lnTo>
                  <a:pt x="183" y="153"/>
                </a:lnTo>
                <a:close/>
              </a:path>
            </a:pathLst>
          </a:custGeom>
          <a:solidFill>
            <a:schemeClr val="tx1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Freeform 179"/>
          <p:cNvSpPr>
            <a:spLocks/>
          </p:cNvSpPr>
          <p:nvPr/>
        </p:nvSpPr>
        <p:spPr bwMode="auto">
          <a:xfrm>
            <a:off x="5641975" y="4800600"/>
            <a:ext cx="1481138" cy="1677988"/>
          </a:xfrm>
          <a:custGeom>
            <a:avLst/>
            <a:gdLst/>
            <a:ahLst/>
            <a:cxnLst>
              <a:cxn ang="0">
                <a:pos x="183" y="153"/>
              </a:cxn>
              <a:cxn ang="0">
                <a:pos x="183" y="0"/>
              </a:cxn>
              <a:cxn ang="0">
                <a:pos x="751" y="1"/>
              </a:cxn>
              <a:cxn ang="0">
                <a:pos x="751" y="337"/>
              </a:cxn>
              <a:cxn ang="0">
                <a:pos x="933" y="337"/>
              </a:cxn>
              <a:cxn ang="0">
                <a:pos x="933" y="1057"/>
              </a:cxn>
              <a:cxn ang="0">
                <a:pos x="0" y="1057"/>
              </a:cxn>
              <a:cxn ang="0">
                <a:pos x="0" y="153"/>
              </a:cxn>
              <a:cxn ang="0">
                <a:pos x="183" y="153"/>
              </a:cxn>
            </a:cxnLst>
            <a:rect l="0" t="0" r="r" b="b"/>
            <a:pathLst>
              <a:path w="933" h="1057">
                <a:moveTo>
                  <a:pt x="183" y="153"/>
                </a:moveTo>
                <a:lnTo>
                  <a:pt x="183" y="0"/>
                </a:lnTo>
                <a:lnTo>
                  <a:pt x="751" y="1"/>
                </a:lnTo>
                <a:lnTo>
                  <a:pt x="751" y="337"/>
                </a:lnTo>
                <a:lnTo>
                  <a:pt x="933" y="337"/>
                </a:lnTo>
                <a:lnTo>
                  <a:pt x="933" y="1057"/>
                </a:lnTo>
                <a:lnTo>
                  <a:pt x="0" y="1057"/>
                </a:lnTo>
                <a:lnTo>
                  <a:pt x="0" y="153"/>
                </a:lnTo>
                <a:lnTo>
                  <a:pt x="183" y="153"/>
                </a:lnTo>
                <a:close/>
              </a:path>
            </a:pathLst>
          </a:custGeom>
          <a:solidFill>
            <a:schemeClr val="tx1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Text Box 176"/>
          <p:cNvSpPr txBox="1">
            <a:spLocks noChangeArrowheads="1"/>
          </p:cNvSpPr>
          <p:nvPr/>
        </p:nvSpPr>
        <p:spPr bwMode="auto">
          <a:xfrm>
            <a:off x="4283075" y="2890838"/>
            <a:ext cx="14927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Terlalu dekat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" name="Text Box 177"/>
          <p:cNvSpPr txBox="1">
            <a:spLocks noChangeArrowheads="1"/>
          </p:cNvSpPr>
          <p:nvPr/>
        </p:nvSpPr>
        <p:spPr bwMode="auto">
          <a:xfrm>
            <a:off x="4221163" y="4579938"/>
            <a:ext cx="1006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Terlalu jauh</a:t>
            </a:r>
            <a:endParaRPr lang="th-TH" sz="1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" name="Text Box 180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Garis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endParaRPr lang="th-TH" sz="24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 animBg="1"/>
      <p:bldP spid="12" grpId="0" animBg="1"/>
      <p:bldP spid="13" grpId="0"/>
      <p:bldP spid="14" grpId="0" animBg="1"/>
      <p:bldP spid="15" grpId="0" animBg="1"/>
      <p:bldP spid="15" grpId="1" animBg="1"/>
      <p:bldP spid="16" grpId="0" animBg="1"/>
      <p:bldP spid="17" grpId="0" animBg="1"/>
      <p:bldP spid="18" grpId="0" animBg="1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/>
      <p:bldP spid="32" grpId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/>
      <p:bldP spid="37" grpId="1"/>
      <p:bldP spid="38" grpId="0" animBg="1"/>
      <p:bldP spid="39" grpId="0"/>
      <p:bldP spid="40" grpId="0" animBg="1"/>
      <p:bldP spid="41" grpId="0" animBg="1"/>
      <p:bldP spid="42" grpId="0" animBg="1"/>
      <p:bldP spid="43" grpId="0"/>
      <p:bldP spid="44" grpId="0" animBg="1"/>
      <p:bldP spid="45" grpId="0" animBg="1"/>
      <p:bldP spid="46" grpId="0" animBg="1"/>
      <p:bldP spid="47" grpId="0" animBg="1"/>
      <p:bldP spid="48" grpId="0"/>
      <p:bldP spid="49" grpId="0" animBg="1"/>
      <p:bldP spid="49" grpId="1" animBg="1"/>
      <p:bldP spid="50" grpId="0" animBg="1"/>
      <p:bldP spid="51" grpId="0"/>
      <p:bldP spid="51" grpId="1"/>
      <p:bldP spid="5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12"/>
          <p:cNvSpPr txBox="1">
            <a:spLocks noChangeArrowheads="1"/>
          </p:cNvSpPr>
          <p:nvPr/>
        </p:nvSpPr>
        <p:spPr bwMode="auto">
          <a:xfrm>
            <a:off x="696913" y="1677988"/>
            <a:ext cx="5078442" cy="52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Tinggi angka disarankan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2.5~3 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mm.</a:t>
            </a:r>
          </a:p>
        </p:txBody>
      </p:sp>
      <p:sp>
        <p:nvSpPr>
          <p:cNvPr id="4" name="Text Box 123"/>
          <p:cNvSpPr txBox="1">
            <a:spLocks noChangeArrowheads="1"/>
          </p:cNvSpPr>
          <p:nvPr/>
        </p:nvSpPr>
        <p:spPr bwMode="auto">
          <a:xfrm>
            <a:off x="722313" y="2225675"/>
            <a:ext cx="8167687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Tempatkan angka sekitar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1 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mm </a:t>
            </a:r>
            <a:r>
              <a:rPr lang="id-ID" sz="2400" i="1" dirty="0" smtClean="0">
                <a:solidFill>
                  <a:schemeClr val="accent2"/>
                </a:solidFill>
                <a:latin typeface="Arial" charset="0"/>
              </a:rPr>
              <a:t>diatas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d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an</a:t>
            </a:r>
            <a:r>
              <a:rPr lang="en-US" sz="2400" i="1" dirty="0" smtClean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id-ID" sz="2400" i="1" dirty="0" smtClean="0">
                <a:solidFill>
                  <a:schemeClr val="accent2"/>
                </a:solidFill>
                <a:latin typeface="Arial" charset="0"/>
              </a:rPr>
              <a:t>ditengah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suatu garis 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dimensi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Rectangle 160"/>
          <p:cNvSpPr>
            <a:spLocks noChangeArrowheads="1"/>
          </p:cNvSpPr>
          <p:nvPr/>
        </p:nvSpPr>
        <p:spPr bwMode="auto">
          <a:xfrm>
            <a:off x="733425" y="1173163"/>
            <a:ext cx="4965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Ditulis dengan pensil 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HB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Text Box 161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Angka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</a:rPr>
              <a:t>:</a:t>
            </a:r>
            <a:r>
              <a:rPr lang="en-US" sz="2400" dirty="0" smtClean="0">
                <a:solidFill>
                  <a:srgbClr val="CC3300"/>
                </a:solidFill>
                <a:latin typeface="Arial" charset="0"/>
              </a:rPr>
              <a:t> </a:t>
            </a:r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Umum</a:t>
            </a:r>
            <a:endParaRPr lang="th-TH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7" name="Line 162"/>
          <p:cNvSpPr>
            <a:spLocks noChangeShapeType="1"/>
          </p:cNvSpPr>
          <p:nvPr/>
        </p:nvSpPr>
        <p:spPr bwMode="auto">
          <a:xfrm>
            <a:off x="438150" y="3397250"/>
            <a:ext cx="8448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Rectangle 163"/>
          <p:cNvSpPr>
            <a:spLocks noChangeArrowheads="1"/>
          </p:cNvSpPr>
          <p:nvPr/>
        </p:nvSpPr>
        <p:spPr bwMode="auto">
          <a:xfrm>
            <a:off x="431800" y="12827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9" name="Rectangle 164"/>
          <p:cNvSpPr>
            <a:spLocks noChangeArrowheads="1"/>
          </p:cNvSpPr>
          <p:nvPr/>
        </p:nvSpPr>
        <p:spPr bwMode="auto">
          <a:xfrm>
            <a:off x="431800" y="18542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0" name="Rectangle 165"/>
          <p:cNvSpPr>
            <a:spLocks noChangeArrowheads="1"/>
          </p:cNvSpPr>
          <p:nvPr/>
        </p:nvSpPr>
        <p:spPr bwMode="auto">
          <a:xfrm>
            <a:off x="431800" y="24257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11" name="AutoShape 166"/>
          <p:cNvSpPr>
            <a:spLocks noChangeArrowheads="1"/>
          </p:cNvSpPr>
          <p:nvPr/>
        </p:nvSpPr>
        <p:spPr bwMode="auto">
          <a:xfrm>
            <a:off x="4724400" y="4064000"/>
            <a:ext cx="3873500" cy="2430463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2" name="AutoShape 167"/>
          <p:cNvSpPr>
            <a:spLocks noChangeArrowheads="1"/>
          </p:cNvSpPr>
          <p:nvPr/>
        </p:nvSpPr>
        <p:spPr bwMode="auto">
          <a:xfrm>
            <a:off x="546100" y="4064000"/>
            <a:ext cx="3860800" cy="24384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3" name="Text Box 168"/>
          <p:cNvSpPr txBox="1">
            <a:spLocks noChangeArrowheads="1"/>
          </p:cNvSpPr>
          <p:nvPr/>
        </p:nvSpPr>
        <p:spPr bwMode="auto">
          <a:xfrm>
            <a:off x="1622425" y="3627438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" name="Text Box 169"/>
          <p:cNvSpPr txBox="1">
            <a:spLocks noChangeArrowheads="1"/>
          </p:cNvSpPr>
          <p:nvPr/>
        </p:nvSpPr>
        <p:spPr bwMode="auto">
          <a:xfrm>
            <a:off x="5762625" y="35766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5" name="Line 170"/>
          <p:cNvSpPr>
            <a:spLocks noChangeShapeType="1"/>
          </p:cNvSpPr>
          <p:nvPr/>
        </p:nvSpPr>
        <p:spPr bwMode="auto">
          <a:xfrm>
            <a:off x="2895600" y="5043488"/>
            <a:ext cx="692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Text Box 171"/>
          <p:cNvSpPr txBox="1">
            <a:spLocks noChangeArrowheads="1"/>
          </p:cNvSpPr>
          <p:nvPr/>
        </p:nvSpPr>
        <p:spPr bwMode="auto">
          <a:xfrm rot="16200000">
            <a:off x="3156744" y="5420519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7" name="Line 172"/>
          <p:cNvSpPr>
            <a:spLocks noChangeShapeType="1"/>
          </p:cNvSpPr>
          <p:nvPr/>
        </p:nvSpPr>
        <p:spPr bwMode="auto">
          <a:xfrm>
            <a:off x="3484563" y="5014913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Line 173"/>
          <p:cNvSpPr>
            <a:spLocks noChangeShapeType="1"/>
          </p:cNvSpPr>
          <p:nvPr/>
        </p:nvSpPr>
        <p:spPr bwMode="auto">
          <a:xfrm>
            <a:off x="2600325" y="4505325"/>
            <a:ext cx="151288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9" name="Line 174"/>
          <p:cNvSpPr>
            <a:spLocks noChangeShapeType="1"/>
          </p:cNvSpPr>
          <p:nvPr/>
        </p:nvSpPr>
        <p:spPr bwMode="auto">
          <a:xfrm>
            <a:off x="2895600" y="6181725"/>
            <a:ext cx="12239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Text Box 175"/>
          <p:cNvSpPr txBox="1">
            <a:spLocks noChangeArrowheads="1"/>
          </p:cNvSpPr>
          <p:nvPr/>
        </p:nvSpPr>
        <p:spPr bwMode="auto">
          <a:xfrm rot="16200000">
            <a:off x="3677444" y="51871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34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1" name="Line 176"/>
          <p:cNvSpPr>
            <a:spLocks noChangeShapeType="1"/>
          </p:cNvSpPr>
          <p:nvPr/>
        </p:nvSpPr>
        <p:spPr bwMode="auto">
          <a:xfrm>
            <a:off x="4005263" y="4471988"/>
            <a:ext cx="0" cy="1738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Freeform 181"/>
          <p:cNvSpPr>
            <a:spLocks/>
          </p:cNvSpPr>
          <p:nvPr/>
        </p:nvSpPr>
        <p:spPr bwMode="auto">
          <a:xfrm>
            <a:off x="1352550" y="4502150"/>
            <a:ext cx="1481138" cy="1677988"/>
          </a:xfrm>
          <a:custGeom>
            <a:avLst/>
            <a:gdLst/>
            <a:ahLst/>
            <a:cxnLst>
              <a:cxn ang="0">
                <a:pos x="183" y="153"/>
              </a:cxn>
              <a:cxn ang="0">
                <a:pos x="183" y="0"/>
              </a:cxn>
              <a:cxn ang="0">
                <a:pos x="751" y="1"/>
              </a:cxn>
              <a:cxn ang="0">
                <a:pos x="751" y="337"/>
              </a:cxn>
              <a:cxn ang="0">
                <a:pos x="933" y="337"/>
              </a:cxn>
              <a:cxn ang="0">
                <a:pos x="933" y="1057"/>
              </a:cxn>
              <a:cxn ang="0">
                <a:pos x="0" y="1057"/>
              </a:cxn>
              <a:cxn ang="0">
                <a:pos x="0" y="153"/>
              </a:cxn>
              <a:cxn ang="0">
                <a:pos x="183" y="153"/>
              </a:cxn>
            </a:cxnLst>
            <a:rect l="0" t="0" r="r" b="b"/>
            <a:pathLst>
              <a:path w="933" h="1057">
                <a:moveTo>
                  <a:pt x="183" y="153"/>
                </a:moveTo>
                <a:lnTo>
                  <a:pt x="183" y="0"/>
                </a:lnTo>
                <a:lnTo>
                  <a:pt x="751" y="1"/>
                </a:lnTo>
                <a:lnTo>
                  <a:pt x="751" y="337"/>
                </a:lnTo>
                <a:lnTo>
                  <a:pt x="933" y="337"/>
                </a:lnTo>
                <a:lnTo>
                  <a:pt x="933" y="1057"/>
                </a:lnTo>
                <a:lnTo>
                  <a:pt x="0" y="1057"/>
                </a:lnTo>
                <a:lnTo>
                  <a:pt x="0" y="153"/>
                </a:lnTo>
                <a:lnTo>
                  <a:pt x="183" y="153"/>
                </a:lnTo>
                <a:close/>
              </a:path>
            </a:pathLst>
          </a:custGeom>
          <a:solidFill>
            <a:srgbClr val="00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184"/>
          <p:cNvSpPr>
            <a:spLocks noChangeShapeType="1"/>
          </p:cNvSpPr>
          <p:nvPr/>
        </p:nvSpPr>
        <p:spPr bwMode="auto">
          <a:xfrm>
            <a:off x="7302500" y="5043488"/>
            <a:ext cx="5905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Text Box 185"/>
          <p:cNvSpPr txBox="1">
            <a:spLocks noChangeArrowheads="1"/>
          </p:cNvSpPr>
          <p:nvPr/>
        </p:nvSpPr>
        <p:spPr bwMode="auto">
          <a:xfrm rot="16200000">
            <a:off x="7550944" y="542210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5" name="Line 186"/>
          <p:cNvSpPr>
            <a:spLocks noChangeShapeType="1"/>
          </p:cNvSpPr>
          <p:nvPr/>
        </p:nvSpPr>
        <p:spPr bwMode="auto">
          <a:xfrm>
            <a:off x="7815263" y="5014913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187"/>
          <p:cNvSpPr>
            <a:spLocks noChangeShapeType="1"/>
          </p:cNvSpPr>
          <p:nvPr/>
        </p:nvSpPr>
        <p:spPr bwMode="auto">
          <a:xfrm>
            <a:off x="7007225" y="4505325"/>
            <a:ext cx="128428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188"/>
          <p:cNvSpPr>
            <a:spLocks noChangeShapeType="1"/>
          </p:cNvSpPr>
          <p:nvPr/>
        </p:nvSpPr>
        <p:spPr bwMode="auto">
          <a:xfrm>
            <a:off x="7302500" y="6181725"/>
            <a:ext cx="10207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Text Box 189"/>
          <p:cNvSpPr txBox="1">
            <a:spLocks noChangeArrowheads="1"/>
          </p:cNvSpPr>
          <p:nvPr/>
        </p:nvSpPr>
        <p:spPr bwMode="auto">
          <a:xfrm rot="16200000">
            <a:off x="7906544" y="5672932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34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9" name="Line 190"/>
          <p:cNvSpPr>
            <a:spLocks noChangeShapeType="1"/>
          </p:cNvSpPr>
          <p:nvPr/>
        </p:nvSpPr>
        <p:spPr bwMode="auto">
          <a:xfrm>
            <a:off x="8221663" y="4471988"/>
            <a:ext cx="0" cy="17383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Freeform 198"/>
          <p:cNvSpPr>
            <a:spLocks/>
          </p:cNvSpPr>
          <p:nvPr/>
        </p:nvSpPr>
        <p:spPr bwMode="auto">
          <a:xfrm>
            <a:off x="5756275" y="4495800"/>
            <a:ext cx="1481138" cy="1677988"/>
          </a:xfrm>
          <a:custGeom>
            <a:avLst/>
            <a:gdLst/>
            <a:ahLst/>
            <a:cxnLst>
              <a:cxn ang="0">
                <a:pos x="183" y="153"/>
              </a:cxn>
              <a:cxn ang="0">
                <a:pos x="183" y="0"/>
              </a:cxn>
              <a:cxn ang="0">
                <a:pos x="751" y="1"/>
              </a:cxn>
              <a:cxn ang="0">
                <a:pos x="751" y="337"/>
              </a:cxn>
              <a:cxn ang="0">
                <a:pos x="933" y="337"/>
              </a:cxn>
              <a:cxn ang="0">
                <a:pos x="933" y="1057"/>
              </a:cxn>
              <a:cxn ang="0">
                <a:pos x="0" y="1057"/>
              </a:cxn>
              <a:cxn ang="0">
                <a:pos x="0" y="153"/>
              </a:cxn>
              <a:cxn ang="0">
                <a:pos x="183" y="153"/>
              </a:cxn>
            </a:cxnLst>
            <a:rect l="0" t="0" r="r" b="b"/>
            <a:pathLst>
              <a:path w="933" h="1057">
                <a:moveTo>
                  <a:pt x="183" y="153"/>
                </a:moveTo>
                <a:lnTo>
                  <a:pt x="183" y="0"/>
                </a:lnTo>
                <a:lnTo>
                  <a:pt x="751" y="1"/>
                </a:lnTo>
                <a:lnTo>
                  <a:pt x="751" y="337"/>
                </a:lnTo>
                <a:lnTo>
                  <a:pt x="933" y="337"/>
                </a:lnTo>
                <a:lnTo>
                  <a:pt x="933" y="1057"/>
                </a:lnTo>
                <a:lnTo>
                  <a:pt x="0" y="1057"/>
                </a:lnTo>
                <a:lnTo>
                  <a:pt x="0" y="153"/>
                </a:lnTo>
                <a:lnTo>
                  <a:pt x="183" y="153"/>
                </a:lnTo>
                <a:close/>
              </a:path>
            </a:pathLst>
          </a:custGeom>
          <a:solidFill>
            <a:schemeClr val="tx1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200"/>
          <p:cNvSpPr>
            <a:spLocks noChangeShapeType="1"/>
          </p:cNvSpPr>
          <p:nvPr/>
        </p:nvSpPr>
        <p:spPr bwMode="auto">
          <a:xfrm flipH="1">
            <a:off x="5153025" y="4741863"/>
            <a:ext cx="5270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201"/>
          <p:cNvSpPr>
            <a:spLocks noChangeShapeType="1"/>
          </p:cNvSpPr>
          <p:nvPr/>
        </p:nvSpPr>
        <p:spPr bwMode="auto">
          <a:xfrm flipH="1">
            <a:off x="5137150" y="6183313"/>
            <a:ext cx="565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Line 202"/>
          <p:cNvSpPr>
            <a:spLocks noChangeShapeType="1"/>
          </p:cNvSpPr>
          <p:nvPr/>
        </p:nvSpPr>
        <p:spPr bwMode="auto">
          <a:xfrm>
            <a:off x="5280025" y="4713288"/>
            <a:ext cx="0" cy="15017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Text Box 203"/>
          <p:cNvSpPr txBox="1">
            <a:spLocks noChangeArrowheads="1"/>
          </p:cNvSpPr>
          <p:nvPr/>
        </p:nvSpPr>
        <p:spPr bwMode="auto">
          <a:xfrm rot="16200000">
            <a:off x="4728369" y="5263357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35" name="Line 204"/>
          <p:cNvSpPr>
            <a:spLocks noChangeShapeType="1"/>
          </p:cNvSpPr>
          <p:nvPr/>
        </p:nvSpPr>
        <p:spPr bwMode="auto">
          <a:xfrm flipH="1">
            <a:off x="822325" y="4741863"/>
            <a:ext cx="4254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6" name="Line 205"/>
          <p:cNvSpPr>
            <a:spLocks noChangeShapeType="1"/>
          </p:cNvSpPr>
          <p:nvPr/>
        </p:nvSpPr>
        <p:spPr bwMode="auto">
          <a:xfrm flipH="1">
            <a:off x="819150" y="6183313"/>
            <a:ext cx="4508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Line 206"/>
          <p:cNvSpPr>
            <a:spLocks noChangeShapeType="1"/>
          </p:cNvSpPr>
          <p:nvPr/>
        </p:nvSpPr>
        <p:spPr bwMode="auto">
          <a:xfrm>
            <a:off x="923925" y="4713288"/>
            <a:ext cx="0" cy="150177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Text Box 207"/>
          <p:cNvSpPr txBox="1">
            <a:spLocks noChangeArrowheads="1"/>
          </p:cNvSpPr>
          <p:nvPr/>
        </p:nvSpPr>
        <p:spPr bwMode="auto">
          <a:xfrm rot="16200000">
            <a:off x="596107" y="5287168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 animBg="1"/>
      <p:bldP spid="16" grpId="0"/>
      <p:bldP spid="17" grpId="0" animBg="1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 animBg="1"/>
      <p:bldP spid="26" grpId="0" animBg="1"/>
      <p:bldP spid="27" grpId="0" animBg="1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 animBg="1"/>
      <p:bldP spid="37" grpId="0" animBg="1"/>
      <p:bldP spid="3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19"/>
          <p:cNvGraphicFramePr>
            <a:graphicFrameLocks noChangeAspect="1"/>
          </p:cNvGraphicFramePr>
          <p:nvPr/>
        </p:nvGraphicFramePr>
        <p:xfrm>
          <a:off x="2711450" y="5514975"/>
          <a:ext cx="266700" cy="688975"/>
        </p:xfrm>
        <a:graphic>
          <a:graphicData uri="http://schemas.openxmlformats.org/presentationml/2006/ole">
            <p:oleObj spid="_x0000_s2050" name="Equation" r:id="rId3" imgW="152280" imgH="393480" progId="Equation.3">
              <p:embed/>
            </p:oleObj>
          </a:graphicData>
        </a:graphic>
      </p:graphicFrame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711200" y="1176338"/>
            <a:ext cx="4468813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1. 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Sistem 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Metri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(</a:t>
            </a:r>
            <a:r>
              <a:rPr lang="id-ID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yang kita pakai</a:t>
            </a:r>
            <a:r>
              <a:rPr lang="en-US" sz="1600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)</a:t>
            </a:r>
            <a:endParaRPr lang="en-US" sz="1600" dirty="0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pPr>
              <a:lnSpc>
                <a:spcPct val="130000"/>
              </a:lnSpc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   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standar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ISO </a:t>
            </a: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and JIS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dll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.)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676275" y="2947988"/>
            <a:ext cx="3518912" cy="1002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2. 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Sistem 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De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imal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-inc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/>
            </a:r>
            <a:b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</a:br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   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standar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ANSI)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676275" y="4859338"/>
            <a:ext cx="37914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Arial" charset="0"/>
                <a:cs typeface="Arial" charset="0"/>
              </a:rPr>
              <a:t>3. 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Sistem 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Fra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ks</a:t>
            </a:r>
            <a:r>
              <a:rPr lang="en-US" sz="2400" b="1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ional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-inc</a:t>
            </a:r>
            <a:r>
              <a:rPr lang="id-ID" sz="24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endParaRPr lang="en-US" sz="24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graphicFrame>
        <p:nvGraphicFramePr>
          <p:cNvPr id="43" name="Object 25"/>
          <p:cNvGraphicFramePr>
            <a:graphicFrameLocks noChangeAspect="1"/>
          </p:cNvGraphicFramePr>
          <p:nvPr/>
        </p:nvGraphicFramePr>
        <p:xfrm>
          <a:off x="3208338" y="5505450"/>
          <a:ext cx="400050" cy="688975"/>
        </p:xfrm>
        <a:graphic>
          <a:graphicData uri="http://schemas.openxmlformats.org/presentationml/2006/ole">
            <p:oleObj spid="_x0000_s2051" name="Equation" r:id="rId4" imgW="228600" imgH="393480" progId="Equation.3">
              <p:embed/>
            </p:oleObj>
          </a:graphicData>
        </a:graphic>
      </p:graphicFrame>
      <p:sp>
        <p:nvSpPr>
          <p:cNvPr id="44" name="Text Box 27"/>
          <p:cNvSpPr txBox="1">
            <a:spLocks noChangeArrowheads="1"/>
          </p:cNvSpPr>
          <p:nvPr/>
        </p:nvSpPr>
        <p:spPr bwMode="auto">
          <a:xfrm>
            <a:off x="2978150" y="5618163"/>
            <a:ext cx="247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0000"/>
                </a:solidFill>
              </a:rPr>
              <a:t>,</a:t>
            </a:r>
          </a:p>
        </p:txBody>
      </p:sp>
      <p:sp>
        <p:nvSpPr>
          <p:cNvPr id="45" name="Text Box 28"/>
          <p:cNvSpPr txBox="1">
            <a:spLocks noChangeArrowheads="1"/>
          </p:cNvSpPr>
          <p:nvPr/>
        </p:nvSpPr>
        <p:spPr bwMode="auto">
          <a:xfrm>
            <a:off x="2670175" y="4129088"/>
            <a:ext cx="33714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0.25 </a:t>
            </a:r>
            <a:r>
              <a:rPr lang="en-US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(</a:t>
            </a:r>
            <a:r>
              <a:rPr lang="id-ID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bukan</a:t>
            </a:r>
            <a:r>
              <a:rPr lang="en-US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 </a:t>
            </a:r>
            <a:r>
              <a:rPr lang="en-US" sz="2000" i="1" dirty="0">
                <a:solidFill>
                  <a:srgbClr val="FF3300"/>
                </a:solidFill>
                <a:latin typeface="Arial" charset="0"/>
                <a:cs typeface="Arial" charset="0"/>
              </a:rPr>
              <a:t>.25)</a:t>
            </a: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,  5.375 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dll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6" name="Text Box 29"/>
          <p:cNvSpPr txBox="1">
            <a:spLocks noChangeArrowheads="1"/>
          </p:cNvSpPr>
          <p:nvPr/>
        </p:nvSpPr>
        <p:spPr bwMode="auto">
          <a:xfrm>
            <a:off x="1146175" y="4116388"/>
            <a:ext cx="10406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contoh</a:t>
            </a:r>
            <a:endParaRPr lang="en-US" sz="2000" b="1" dirty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47" name="Text Box 30"/>
          <p:cNvSpPr txBox="1">
            <a:spLocks noChangeArrowheads="1"/>
          </p:cNvSpPr>
          <p:nvPr/>
        </p:nvSpPr>
        <p:spPr bwMode="auto">
          <a:xfrm>
            <a:off x="1152525" y="5624513"/>
            <a:ext cx="10839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Contoh</a:t>
            </a:r>
            <a:endParaRPr lang="en-US" sz="2000" b="1" dirty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48" name="Text Box 31"/>
          <p:cNvSpPr txBox="1">
            <a:spLocks noChangeArrowheads="1"/>
          </p:cNvSpPr>
          <p:nvPr/>
        </p:nvSpPr>
        <p:spPr bwMode="auto">
          <a:xfrm>
            <a:off x="2657475" y="2357438"/>
            <a:ext cx="435087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32,  32.5, 32.55, 0.5 </a:t>
            </a:r>
            <a:r>
              <a:rPr lang="en-US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(</a:t>
            </a:r>
            <a:r>
              <a:rPr lang="id-ID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bukan</a:t>
            </a:r>
            <a:r>
              <a:rPr lang="en-US" sz="2000" i="1" dirty="0" smtClean="0">
                <a:solidFill>
                  <a:srgbClr val="FF3300"/>
                </a:solidFill>
                <a:latin typeface="Arial" charset="0"/>
                <a:cs typeface="Arial" charset="0"/>
              </a:rPr>
              <a:t> </a:t>
            </a:r>
            <a:r>
              <a:rPr lang="en-US" sz="2000" i="1" dirty="0">
                <a:solidFill>
                  <a:srgbClr val="FF3300"/>
                </a:solidFill>
                <a:latin typeface="Arial" charset="0"/>
                <a:cs typeface="Arial" charset="0"/>
              </a:rPr>
              <a:t>.5)</a:t>
            </a:r>
            <a:r>
              <a:rPr lang="en-US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dll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 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9" name="Text Box 32"/>
          <p:cNvSpPr txBox="1">
            <a:spLocks noChangeArrowheads="1"/>
          </p:cNvSpPr>
          <p:nvPr/>
        </p:nvSpPr>
        <p:spPr bwMode="auto">
          <a:xfrm>
            <a:off x="1133475" y="2344738"/>
            <a:ext cx="10839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Contoh</a:t>
            </a:r>
            <a:endParaRPr lang="en-US" sz="2000" b="1" dirty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3740150" y="5680075"/>
            <a:ext cx="5132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dirty="0" smtClean="0">
                <a:solidFill>
                  <a:srgbClr val="000000"/>
                </a:solidFill>
                <a:latin typeface="Arial" charset="0"/>
              </a:rPr>
              <a:t>dll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" name="Text Box 38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Angka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 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</a:rPr>
              <a:t>:</a:t>
            </a:r>
            <a:r>
              <a:rPr lang="en-US" sz="2400" dirty="0" smtClean="0">
                <a:solidFill>
                  <a:srgbClr val="CC3300"/>
                </a:solidFill>
                <a:latin typeface="Arial" charset="0"/>
              </a:rPr>
              <a:t> </a:t>
            </a:r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sistem angka</a:t>
            </a:r>
            <a:endParaRPr lang="th-TH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9"/>
          <p:cNvSpPr>
            <a:spLocks noChangeArrowheads="1"/>
          </p:cNvSpPr>
          <p:nvPr/>
        </p:nvSpPr>
        <p:spPr bwMode="auto">
          <a:xfrm>
            <a:off x="4860925" y="4305300"/>
            <a:ext cx="3133725" cy="2290763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" name="AutoShape 40"/>
          <p:cNvSpPr>
            <a:spLocks noChangeArrowheads="1"/>
          </p:cNvSpPr>
          <p:nvPr/>
        </p:nvSpPr>
        <p:spPr bwMode="auto">
          <a:xfrm>
            <a:off x="1270000" y="4305300"/>
            <a:ext cx="3095625" cy="22987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96925" y="2112963"/>
            <a:ext cx="7967663" cy="15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imensi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Sudut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ditampilkan dalam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derajat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dengan simbol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US" sz="2400" baseline="30000" dirty="0" smtClean="0">
                <a:solidFill>
                  <a:srgbClr val="000000"/>
                </a:solidFill>
                <a:latin typeface="Arial" charset="0"/>
              </a:rPr>
              <a:t>o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”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 belakang angka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(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jika perlu 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m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e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n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i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t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dan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detik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digunakan bersama-sama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). </a:t>
            </a:r>
            <a:endParaRPr lang="th-TH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546100" y="23241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546100" y="13716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838200" y="1131888"/>
            <a:ext cx="7950200" cy="105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err="1" smtClean="0">
                <a:solidFill>
                  <a:srgbClr val="000000"/>
                </a:solidFill>
                <a:latin typeface="Arial" charset="0"/>
              </a:rPr>
              <a:t>D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imensi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panjang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ditampilkan dalam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centimeter </a:t>
            </a:r>
            <a:r>
              <a:rPr lang="id-ID" sz="2400" b="1" dirty="0" smtClean="0">
                <a:solidFill>
                  <a:srgbClr val="FF3300"/>
                </a:solidFill>
                <a:latin typeface="Arial" charset="0"/>
              </a:rPr>
              <a:t>tanpa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harus menampilkkan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unit s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i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mbol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 “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c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m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”.</a:t>
            </a:r>
            <a:endParaRPr lang="th-TH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Line 26"/>
          <p:cNvSpPr>
            <a:spLocks noChangeShapeType="1"/>
          </p:cNvSpPr>
          <p:nvPr/>
        </p:nvSpPr>
        <p:spPr bwMode="auto">
          <a:xfrm>
            <a:off x="3194050" y="5302250"/>
            <a:ext cx="692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Text Box 27"/>
          <p:cNvSpPr txBox="1">
            <a:spLocks noChangeArrowheads="1"/>
          </p:cNvSpPr>
          <p:nvPr/>
        </p:nvSpPr>
        <p:spPr bwMode="auto">
          <a:xfrm rot="16200000">
            <a:off x="3455194" y="5704682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0" name="Line 28"/>
          <p:cNvSpPr>
            <a:spLocks noChangeShapeType="1"/>
          </p:cNvSpPr>
          <p:nvPr/>
        </p:nvSpPr>
        <p:spPr bwMode="auto">
          <a:xfrm>
            <a:off x="3783013" y="5273675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1" name="Line 30"/>
          <p:cNvSpPr>
            <a:spLocks noChangeShapeType="1"/>
          </p:cNvSpPr>
          <p:nvPr/>
        </p:nvSpPr>
        <p:spPr bwMode="auto">
          <a:xfrm>
            <a:off x="3194050" y="6440488"/>
            <a:ext cx="7032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Freeform 33"/>
          <p:cNvSpPr>
            <a:spLocks/>
          </p:cNvSpPr>
          <p:nvPr/>
        </p:nvSpPr>
        <p:spPr bwMode="auto">
          <a:xfrm>
            <a:off x="1651000" y="5003800"/>
            <a:ext cx="1481138" cy="1435100"/>
          </a:xfrm>
          <a:custGeom>
            <a:avLst/>
            <a:gdLst/>
            <a:ahLst/>
            <a:cxnLst>
              <a:cxn ang="0">
                <a:pos x="838" y="0"/>
              </a:cxn>
              <a:cxn ang="0">
                <a:pos x="730" y="183"/>
              </a:cxn>
              <a:cxn ang="0">
                <a:pos x="933" y="184"/>
              </a:cxn>
              <a:cxn ang="0">
                <a:pos x="933" y="904"/>
              </a:cxn>
              <a:cxn ang="0">
                <a:pos x="0" y="904"/>
              </a:cxn>
              <a:cxn ang="0">
                <a:pos x="0" y="0"/>
              </a:cxn>
              <a:cxn ang="0">
                <a:pos x="838" y="0"/>
              </a:cxn>
            </a:cxnLst>
            <a:rect l="0" t="0" r="r" b="b"/>
            <a:pathLst>
              <a:path w="933" h="904">
                <a:moveTo>
                  <a:pt x="838" y="0"/>
                </a:moveTo>
                <a:lnTo>
                  <a:pt x="730" y="183"/>
                </a:lnTo>
                <a:lnTo>
                  <a:pt x="933" y="184"/>
                </a:lnTo>
                <a:lnTo>
                  <a:pt x="933" y="904"/>
                </a:lnTo>
                <a:lnTo>
                  <a:pt x="0" y="904"/>
                </a:lnTo>
                <a:lnTo>
                  <a:pt x="0" y="0"/>
                </a:lnTo>
                <a:lnTo>
                  <a:pt x="838" y="0"/>
                </a:lnTo>
                <a:close/>
              </a:path>
            </a:pathLst>
          </a:custGeom>
          <a:solidFill>
            <a:srgbClr val="00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38"/>
          <p:cNvSpPr>
            <a:spLocks noChangeShapeType="1"/>
          </p:cNvSpPr>
          <p:nvPr/>
        </p:nvSpPr>
        <p:spPr bwMode="auto">
          <a:xfrm>
            <a:off x="609600" y="3683000"/>
            <a:ext cx="81026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Text Box 41"/>
          <p:cNvSpPr txBox="1">
            <a:spLocks noChangeArrowheads="1"/>
          </p:cNvSpPr>
          <p:nvPr/>
        </p:nvSpPr>
        <p:spPr bwMode="auto">
          <a:xfrm>
            <a:off x="1774825" y="3881438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5540375" y="38306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" name="Line 74"/>
          <p:cNvSpPr>
            <a:spLocks noChangeShapeType="1"/>
          </p:cNvSpPr>
          <p:nvPr/>
        </p:nvSpPr>
        <p:spPr bwMode="auto">
          <a:xfrm flipV="1">
            <a:off x="3005138" y="4441825"/>
            <a:ext cx="304800" cy="528638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Arc 75"/>
          <p:cNvSpPr>
            <a:spLocks/>
          </p:cNvSpPr>
          <p:nvPr/>
        </p:nvSpPr>
        <p:spPr bwMode="auto">
          <a:xfrm>
            <a:off x="2955925" y="4530725"/>
            <a:ext cx="825500" cy="765175"/>
          </a:xfrm>
          <a:custGeom>
            <a:avLst/>
            <a:gdLst>
              <a:gd name="G0" fmla="+- 0 0 0"/>
              <a:gd name="G1" fmla="+- 20034 0 0"/>
              <a:gd name="G2" fmla="+- 21600 0 0"/>
              <a:gd name="T0" fmla="*/ 8075 w 21600"/>
              <a:gd name="T1" fmla="*/ 0 h 20034"/>
              <a:gd name="T2" fmla="*/ 21600 w 21600"/>
              <a:gd name="T3" fmla="*/ 20034 h 20034"/>
              <a:gd name="T4" fmla="*/ 0 w 21600"/>
              <a:gd name="T5" fmla="*/ 20034 h 20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0034" fill="none" extrusionOk="0">
                <a:moveTo>
                  <a:pt x="8074" y="0"/>
                </a:moveTo>
                <a:cubicBezTo>
                  <a:pt x="16247" y="3294"/>
                  <a:pt x="21600" y="11222"/>
                  <a:pt x="21600" y="20034"/>
                </a:cubicBezTo>
              </a:path>
              <a:path w="21600" h="20034" stroke="0" extrusionOk="0">
                <a:moveTo>
                  <a:pt x="8074" y="0"/>
                </a:moveTo>
                <a:cubicBezTo>
                  <a:pt x="16247" y="3294"/>
                  <a:pt x="21600" y="11222"/>
                  <a:pt x="21600" y="20034"/>
                </a:cubicBezTo>
                <a:lnTo>
                  <a:pt x="0" y="20034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round/>
            <a:headEnd type="arrow" w="med" len="lg"/>
            <a:tailEnd type="arrow" w="med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8" name="Text Box 76"/>
          <p:cNvSpPr txBox="1">
            <a:spLocks noChangeArrowheads="1"/>
          </p:cNvSpPr>
          <p:nvPr/>
        </p:nvSpPr>
        <p:spPr bwMode="auto">
          <a:xfrm rot="3481750">
            <a:off x="3497263" y="4600575"/>
            <a:ext cx="522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60</a:t>
            </a:r>
            <a:r>
              <a:rPr lang="en-US" sz="1800" baseline="30000">
                <a:solidFill>
                  <a:schemeClr val="accent2"/>
                </a:solidFill>
                <a:latin typeface="Arial" charset="0"/>
              </a:rPr>
              <a:t>o</a:t>
            </a:r>
            <a:endParaRPr lang="th-TH" sz="1800" baseline="300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9" name="Line 78"/>
          <p:cNvSpPr>
            <a:spLocks noChangeShapeType="1"/>
          </p:cNvSpPr>
          <p:nvPr/>
        </p:nvSpPr>
        <p:spPr bwMode="auto">
          <a:xfrm>
            <a:off x="6829425" y="5302250"/>
            <a:ext cx="6921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Text Box 79"/>
          <p:cNvSpPr txBox="1">
            <a:spLocks noChangeArrowheads="1"/>
          </p:cNvSpPr>
          <p:nvPr/>
        </p:nvSpPr>
        <p:spPr bwMode="auto">
          <a:xfrm rot="16200000">
            <a:off x="6868319" y="5739607"/>
            <a:ext cx="882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25 mm</a:t>
            </a:r>
            <a:endParaRPr lang="th-TH" sz="18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1" name="Line 80"/>
          <p:cNvSpPr>
            <a:spLocks noChangeShapeType="1"/>
          </p:cNvSpPr>
          <p:nvPr/>
        </p:nvSpPr>
        <p:spPr bwMode="auto">
          <a:xfrm>
            <a:off x="7418388" y="5273675"/>
            <a:ext cx="0" cy="12001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Line 81"/>
          <p:cNvSpPr>
            <a:spLocks noChangeShapeType="1"/>
          </p:cNvSpPr>
          <p:nvPr/>
        </p:nvSpPr>
        <p:spPr bwMode="auto">
          <a:xfrm>
            <a:off x="6829425" y="6440488"/>
            <a:ext cx="70326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Freeform 82"/>
          <p:cNvSpPr>
            <a:spLocks/>
          </p:cNvSpPr>
          <p:nvPr/>
        </p:nvSpPr>
        <p:spPr bwMode="auto">
          <a:xfrm>
            <a:off x="5286375" y="5003800"/>
            <a:ext cx="1481138" cy="1435100"/>
          </a:xfrm>
          <a:custGeom>
            <a:avLst/>
            <a:gdLst/>
            <a:ahLst/>
            <a:cxnLst>
              <a:cxn ang="0">
                <a:pos x="838" y="0"/>
              </a:cxn>
              <a:cxn ang="0">
                <a:pos x="730" y="183"/>
              </a:cxn>
              <a:cxn ang="0">
                <a:pos x="933" y="184"/>
              </a:cxn>
              <a:cxn ang="0">
                <a:pos x="933" y="904"/>
              </a:cxn>
              <a:cxn ang="0">
                <a:pos x="0" y="904"/>
              </a:cxn>
              <a:cxn ang="0">
                <a:pos x="0" y="0"/>
              </a:cxn>
              <a:cxn ang="0">
                <a:pos x="838" y="0"/>
              </a:cxn>
            </a:cxnLst>
            <a:rect l="0" t="0" r="r" b="b"/>
            <a:pathLst>
              <a:path w="933" h="904">
                <a:moveTo>
                  <a:pt x="838" y="0"/>
                </a:moveTo>
                <a:lnTo>
                  <a:pt x="730" y="183"/>
                </a:lnTo>
                <a:lnTo>
                  <a:pt x="933" y="184"/>
                </a:lnTo>
                <a:lnTo>
                  <a:pt x="933" y="904"/>
                </a:lnTo>
                <a:lnTo>
                  <a:pt x="0" y="904"/>
                </a:lnTo>
                <a:lnTo>
                  <a:pt x="0" y="0"/>
                </a:lnTo>
                <a:lnTo>
                  <a:pt x="838" y="0"/>
                </a:lnTo>
                <a:close/>
              </a:path>
            </a:pathLst>
          </a:custGeom>
          <a:solidFill>
            <a:schemeClr val="tx1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83"/>
          <p:cNvSpPr>
            <a:spLocks noChangeShapeType="1"/>
          </p:cNvSpPr>
          <p:nvPr/>
        </p:nvSpPr>
        <p:spPr bwMode="auto">
          <a:xfrm flipV="1">
            <a:off x="6640513" y="4441825"/>
            <a:ext cx="304800" cy="528638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Arc 84"/>
          <p:cNvSpPr>
            <a:spLocks/>
          </p:cNvSpPr>
          <p:nvPr/>
        </p:nvSpPr>
        <p:spPr bwMode="auto">
          <a:xfrm>
            <a:off x="6591300" y="4530725"/>
            <a:ext cx="825500" cy="765175"/>
          </a:xfrm>
          <a:custGeom>
            <a:avLst/>
            <a:gdLst>
              <a:gd name="G0" fmla="+- 0 0 0"/>
              <a:gd name="G1" fmla="+- 20034 0 0"/>
              <a:gd name="G2" fmla="+- 21600 0 0"/>
              <a:gd name="T0" fmla="*/ 8075 w 21600"/>
              <a:gd name="T1" fmla="*/ 0 h 20034"/>
              <a:gd name="T2" fmla="*/ 21600 w 21600"/>
              <a:gd name="T3" fmla="*/ 20034 h 20034"/>
              <a:gd name="T4" fmla="*/ 0 w 21600"/>
              <a:gd name="T5" fmla="*/ 20034 h 20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0034" fill="none" extrusionOk="0">
                <a:moveTo>
                  <a:pt x="8074" y="0"/>
                </a:moveTo>
                <a:cubicBezTo>
                  <a:pt x="16247" y="3294"/>
                  <a:pt x="21600" y="11222"/>
                  <a:pt x="21600" y="20034"/>
                </a:cubicBezTo>
              </a:path>
              <a:path w="21600" h="20034" stroke="0" extrusionOk="0">
                <a:moveTo>
                  <a:pt x="8074" y="0"/>
                </a:moveTo>
                <a:cubicBezTo>
                  <a:pt x="16247" y="3294"/>
                  <a:pt x="21600" y="11222"/>
                  <a:pt x="21600" y="20034"/>
                </a:cubicBezTo>
                <a:lnTo>
                  <a:pt x="0" y="20034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round/>
            <a:headEnd type="arrow" w="med" len="lg"/>
            <a:tailEnd type="arrow" w="med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6" name="Text Box 85"/>
          <p:cNvSpPr txBox="1">
            <a:spLocks noChangeArrowheads="1"/>
          </p:cNvSpPr>
          <p:nvPr/>
        </p:nvSpPr>
        <p:spPr bwMode="auto">
          <a:xfrm rot="3481750">
            <a:off x="7152482" y="4564856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60</a:t>
            </a:r>
            <a:endParaRPr lang="th-TH" sz="1800" baseline="300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7" name="Text Box 86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Angka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r>
              <a:rPr lang="en-US" sz="2400" dirty="0" smtClean="0">
                <a:solidFill>
                  <a:srgbClr val="C00000"/>
                </a:solidFill>
                <a:latin typeface="Geometr415 Blk BT" pitchFamily="34" charset="0"/>
              </a:rPr>
              <a:t>: </a:t>
            </a:r>
            <a:r>
              <a:rPr lang="en-US" sz="2400" dirty="0">
                <a:solidFill>
                  <a:srgbClr val="7030A0"/>
                </a:solidFill>
                <a:latin typeface="Humnst777 BlkCn BT" pitchFamily="34" charset="0"/>
              </a:rPr>
              <a:t>Unit</a:t>
            </a:r>
            <a:endParaRPr lang="th-TH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8"/>
          <p:cNvSpPr>
            <a:spLocks noChangeArrowheads="1"/>
          </p:cNvSpPr>
          <p:nvPr/>
        </p:nvSpPr>
        <p:spPr bwMode="auto">
          <a:xfrm>
            <a:off x="4978400" y="3263900"/>
            <a:ext cx="3594100" cy="3230563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" name="AutoShape 89"/>
          <p:cNvSpPr>
            <a:spLocks noChangeArrowheads="1"/>
          </p:cNvSpPr>
          <p:nvPr/>
        </p:nvSpPr>
        <p:spPr bwMode="auto">
          <a:xfrm>
            <a:off x="622300" y="3251200"/>
            <a:ext cx="4089400" cy="3225800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84275" y="4495800"/>
            <a:ext cx="822325" cy="901700"/>
            <a:chOff x="2104" y="3376"/>
            <a:chExt cx="1031" cy="568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2104" y="3376"/>
              <a:ext cx="1031" cy="568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480" y="8"/>
                </a:cxn>
                <a:cxn ang="0">
                  <a:pos x="480" y="256"/>
                </a:cxn>
                <a:cxn ang="0">
                  <a:pos x="1656" y="256"/>
                </a:cxn>
                <a:cxn ang="0">
                  <a:pos x="1656" y="0"/>
                </a:cxn>
                <a:cxn ang="0">
                  <a:pos x="2048" y="0"/>
                </a:cxn>
                <a:cxn ang="0">
                  <a:pos x="2064" y="112"/>
                </a:cxn>
                <a:cxn ang="0">
                  <a:pos x="1984" y="240"/>
                </a:cxn>
                <a:cxn ang="0">
                  <a:pos x="2024" y="392"/>
                </a:cxn>
                <a:cxn ang="0">
                  <a:pos x="1904" y="496"/>
                </a:cxn>
                <a:cxn ang="0">
                  <a:pos x="1760" y="472"/>
                </a:cxn>
                <a:cxn ang="0">
                  <a:pos x="1640" y="544"/>
                </a:cxn>
                <a:cxn ang="0">
                  <a:pos x="1504" y="520"/>
                </a:cxn>
                <a:cxn ang="0">
                  <a:pos x="1416" y="560"/>
                </a:cxn>
                <a:cxn ang="0">
                  <a:pos x="1280" y="504"/>
                </a:cxn>
                <a:cxn ang="0">
                  <a:pos x="1104" y="552"/>
                </a:cxn>
                <a:cxn ang="0">
                  <a:pos x="1008" y="504"/>
                </a:cxn>
                <a:cxn ang="0">
                  <a:pos x="824" y="568"/>
                </a:cxn>
                <a:cxn ang="0">
                  <a:pos x="720" y="512"/>
                </a:cxn>
                <a:cxn ang="0">
                  <a:pos x="448" y="544"/>
                </a:cxn>
                <a:cxn ang="0">
                  <a:pos x="248" y="520"/>
                </a:cxn>
                <a:cxn ang="0">
                  <a:pos x="112" y="536"/>
                </a:cxn>
                <a:cxn ang="0">
                  <a:pos x="40" y="440"/>
                </a:cxn>
                <a:cxn ang="0">
                  <a:pos x="64" y="320"/>
                </a:cxn>
                <a:cxn ang="0">
                  <a:pos x="0" y="256"/>
                </a:cxn>
                <a:cxn ang="0">
                  <a:pos x="32" y="120"/>
                </a:cxn>
                <a:cxn ang="0">
                  <a:pos x="56" y="8"/>
                </a:cxn>
              </a:cxnLst>
              <a:rect l="0" t="0" r="r" b="b"/>
              <a:pathLst>
                <a:path w="2064" h="568">
                  <a:moveTo>
                    <a:pt x="56" y="8"/>
                  </a:moveTo>
                  <a:lnTo>
                    <a:pt x="480" y="8"/>
                  </a:lnTo>
                  <a:lnTo>
                    <a:pt x="480" y="256"/>
                  </a:lnTo>
                  <a:lnTo>
                    <a:pt x="1656" y="256"/>
                  </a:lnTo>
                  <a:lnTo>
                    <a:pt x="1656" y="0"/>
                  </a:lnTo>
                  <a:lnTo>
                    <a:pt x="2048" y="0"/>
                  </a:lnTo>
                  <a:lnTo>
                    <a:pt x="2064" y="112"/>
                  </a:lnTo>
                  <a:lnTo>
                    <a:pt x="1984" y="240"/>
                  </a:lnTo>
                  <a:lnTo>
                    <a:pt x="2024" y="392"/>
                  </a:lnTo>
                  <a:lnTo>
                    <a:pt x="1904" y="496"/>
                  </a:lnTo>
                  <a:lnTo>
                    <a:pt x="1760" y="472"/>
                  </a:lnTo>
                  <a:lnTo>
                    <a:pt x="1640" y="544"/>
                  </a:lnTo>
                  <a:lnTo>
                    <a:pt x="1504" y="520"/>
                  </a:lnTo>
                  <a:lnTo>
                    <a:pt x="1416" y="560"/>
                  </a:lnTo>
                  <a:lnTo>
                    <a:pt x="1280" y="504"/>
                  </a:lnTo>
                  <a:lnTo>
                    <a:pt x="1104" y="552"/>
                  </a:lnTo>
                  <a:lnTo>
                    <a:pt x="1008" y="504"/>
                  </a:lnTo>
                  <a:lnTo>
                    <a:pt x="824" y="568"/>
                  </a:lnTo>
                  <a:lnTo>
                    <a:pt x="720" y="512"/>
                  </a:lnTo>
                  <a:lnTo>
                    <a:pt x="448" y="544"/>
                  </a:lnTo>
                  <a:lnTo>
                    <a:pt x="248" y="520"/>
                  </a:lnTo>
                  <a:lnTo>
                    <a:pt x="112" y="536"/>
                  </a:lnTo>
                  <a:lnTo>
                    <a:pt x="40" y="440"/>
                  </a:lnTo>
                  <a:lnTo>
                    <a:pt x="64" y="320"/>
                  </a:lnTo>
                  <a:lnTo>
                    <a:pt x="0" y="256"/>
                  </a:lnTo>
                  <a:lnTo>
                    <a:pt x="32" y="120"/>
                  </a:lnTo>
                  <a:lnTo>
                    <a:pt x="56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128" y="3384"/>
              <a:ext cx="1003" cy="2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2" y="0"/>
                </a:cxn>
                <a:cxn ang="0">
                  <a:pos x="432" y="248"/>
                </a:cxn>
                <a:cxn ang="0">
                  <a:pos x="1608" y="248"/>
                </a:cxn>
                <a:cxn ang="0">
                  <a:pos x="1608" y="0"/>
                </a:cxn>
                <a:cxn ang="0">
                  <a:pos x="2008" y="0"/>
                </a:cxn>
              </a:cxnLst>
              <a:rect l="0" t="0" r="r" b="b"/>
              <a:pathLst>
                <a:path w="2008" h="248">
                  <a:moveTo>
                    <a:pt x="0" y="0"/>
                  </a:moveTo>
                  <a:lnTo>
                    <a:pt x="432" y="0"/>
                  </a:lnTo>
                  <a:lnTo>
                    <a:pt x="432" y="248"/>
                  </a:lnTo>
                  <a:lnTo>
                    <a:pt x="1608" y="248"/>
                  </a:lnTo>
                  <a:lnTo>
                    <a:pt x="1608" y="0"/>
                  </a:lnTo>
                  <a:lnTo>
                    <a:pt x="2008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7" name="Line 7"/>
          <p:cNvSpPr>
            <a:spLocks noChangeShapeType="1"/>
          </p:cNvSpPr>
          <p:nvPr/>
        </p:nvSpPr>
        <p:spPr bwMode="auto">
          <a:xfrm flipV="1">
            <a:off x="1374775" y="37496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V="1">
            <a:off x="1844675" y="37496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1344613" y="3898900"/>
            <a:ext cx="53181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77850" y="3568700"/>
            <a:ext cx="75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16.25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742950" y="3900488"/>
            <a:ext cx="642938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12" name="Group 21"/>
          <p:cNvGrpSpPr>
            <a:grpSpLocks/>
          </p:cNvGrpSpPr>
          <p:nvPr/>
        </p:nvGrpSpPr>
        <p:grpSpPr bwMode="auto">
          <a:xfrm>
            <a:off x="6324600" y="4483100"/>
            <a:ext cx="822325" cy="901700"/>
            <a:chOff x="2104" y="3376"/>
            <a:chExt cx="1031" cy="568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2104" y="3376"/>
              <a:ext cx="1031" cy="568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480" y="8"/>
                </a:cxn>
                <a:cxn ang="0">
                  <a:pos x="480" y="256"/>
                </a:cxn>
                <a:cxn ang="0">
                  <a:pos x="1656" y="256"/>
                </a:cxn>
                <a:cxn ang="0">
                  <a:pos x="1656" y="0"/>
                </a:cxn>
                <a:cxn ang="0">
                  <a:pos x="2048" y="0"/>
                </a:cxn>
                <a:cxn ang="0">
                  <a:pos x="2064" y="112"/>
                </a:cxn>
                <a:cxn ang="0">
                  <a:pos x="1984" y="240"/>
                </a:cxn>
                <a:cxn ang="0">
                  <a:pos x="2024" y="392"/>
                </a:cxn>
                <a:cxn ang="0">
                  <a:pos x="1904" y="496"/>
                </a:cxn>
                <a:cxn ang="0">
                  <a:pos x="1760" y="472"/>
                </a:cxn>
                <a:cxn ang="0">
                  <a:pos x="1640" y="544"/>
                </a:cxn>
                <a:cxn ang="0">
                  <a:pos x="1504" y="520"/>
                </a:cxn>
                <a:cxn ang="0">
                  <a:pos x="1416" y="560"/>
                </a:cxn>
                <a:cxn ang="0">
                  <a:pos x="1280" y="504"/>
                </a:cxn>
                <a:cxn ang="0">
                  <a:pos x="1104" y="552"/>
                </a:cxn>
                <a:cxn ang="0">
                  <a:pos x="1008" y="504"/>
                </a:cxn>
                <a:cxn ang="0">
                  <a:pos x="824" y="568"/>
                </a:cxn>
                <a:cxn ang="0">
                  <a:pos x="720" y="512"/>
                </a:cxn>
                <a:cxn ang="0">
                  <a:pos x="448" y="544"/>
                </a:cxn>
                <a:cxn ang="0">
                  <a:pos x="248" y="520"/>
                </a:cxn>
                <a:cxn ang="0">
                  <a:pos x="112" y="536"/>
                </a:cxn>
                <a:cxn ang="0">
                  <a:pos x="40" y="440"/>
                </a:cxn>
                <a:cxn ang="0">
                  <a:pos x="64" y="320"/>
                </a:cxn>
                <a:cxn ang="0">
                  <a:pos x="0" y="256"/>
                </a:cxn>
                <a:cxn ang="0">
                  <a:pos x="32" y="120"/>
                </a:cxn>
                <a:cxn ang="0">
                  <a:pos x="56" y="8"/>
                </a:cxn>
              </a:cxnLst>
              <a:rect l="0" t="0" r="r" b="b"/>
              <a:pathLst>
                <a:path w="2064" h="568">
                  <a:moveTo>
                    <a:pt x="56" y="8"/>
                  </a:moveTo>
                  <a:lnTo>
                    <a:pt x="480" y="8"/>
                  </a:lnTo>
                  <a:lnTo>
                    <a:pt x="480" y="256"/>
                  </a:lnTo>
                  <a:lnTo>
                    <a:pt x="1656" y="256"/>
                  </a:lnTo>
                  <a:lnTo>
                    <a:pt x="1656" y="0"/>
                  </a:lnTo>
                  <a:lnTo>
                    <a:pt x="2048" y="0"/>
                  </a:lnTo>
                  <a:lnTo>
                    <a:pt x="2064" y="112"/>
                  </a:lnTo>
                  <a:lnTo>
                    <a:pt x="1984" y="240"/>
                  </a:lnTo>
                  <a:lnTo>
                    <a:pt x="2024" y="392"/>
                  </a:lnTo>
                  <a:lnTo>
                    <a:pt x="1904" y="496"/>
                  </a:lnTo>
                  <a:lnTo>
                    <a:pt x="1760" y="472"/>
                  </a:lnTo>
                  <a:lnTo>
                    <a:pt x="1640" y="544"/>
                  </a:lnTo>
                  <a:lnTo>
                    <a:pt x="1504" y="520"/>
                  </a:lnTo>
                  <a:lnTo>
                    <a:pt x="1416" y="560"/>
                  </a:lnTo>
                  <a:lnTo>
                    <a:pt x="1280" y="504"/>
                  </a:lnTo>
                  <a:lnTo>
                    <a:pt x="1104" y="552"/>
                  </a:lnTo>
                  <a:lnTo>
                    <a:pt x="1008" y="504"/>
                  </a:lnTo>
                  <a:lnTo>
                    <a:pt x="824" y="568"/>
                  </a:lnTo>
                  <a:lnTo>
                    <a:pt x="720" y="512"/>
                  </a:lnTo>
                  <a:lnTo>
                    <a:pt x="448" y="544"/>
                  </a:lnTo>
                  <a:lnTo>
                    <a:pt x="248" y="520"/>
                  </a:lnTo>
                  <a:lnTo>
                    <a:pt x="112" y="536"/>
                  </a:lnTo>
                  <a:lnTo>
                    <a:pt x="40" y="440"/>
                  </a:lnTo>
                  <a:lnTo>
                    <a:pt x="64" y="320"/>
                  </a:lnTo>
                  <a:lnTo>
                    <a:pt x="0" y="256"/>
                  </a:lnTo>
                  <a:lnTo>
                    <a:pt x="32" y="120"/>
                  </a:lnTo>
                  <a:lnTo>
                    <a:pt x="56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4" name="Freeform 23"/>
            <p:cNvSpPr>
              <a:spLocks/>
            </p:cNvSpPr>
            <p:nvPr/>
          </p:nvSpPr>
          <p:spPr bwMode="auto">
            <a:xfrm>
              <a:off x="2128" y="3384"/>
              <a:ext cx="1003" cy="2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2" y="0"/>
                </a:cxn>
                <a:cxn ang="0">
                  <a:pos x="432" y="248"/>
                </a:cxn>
                <a:cxn ang="0">
                  <a:pos x="1608" y="248"/>
                </a:cxn>
                <a:cxn ang="0">
                  <a:pos x="1608" y="0"/>
                </a:cxn>
                <a:cxn ang="0">
                  <a:pos x="2008" y="0"/>
                </a:cxn>
              </a:cxnLst>
              <a:rect l="0" t="0" r="r" b="b"/>
              <a:pathLst>
                <a:path w="2008" h="248">
                  <a:moveTo>
                    <a:pt x="0" y="0"/>
                  </a:moveTo>
                  <a:lnTo>
                    <a:pt x="432" y="0"/>
                  </a:lnTo>
                  <a:lnTo>
                    <a:pt x="432" y="248"/>
                  </a:lnTo>
                  <a:lnTo>
                    <a:pt x="1608" y="248"/>
                  </a:lnTo>
                  <a:lnTo>
                    <a:pt x="1608" y="0"/>
                  </a:lnTo>
                  <a:lnTo>
                    <a:pt x="2008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5" name="Line 24"/>
          <p:cNvSpPr>
            <a:spLocks noChangeShapeType="1"/>
          </p:cNvSpPr>
          <p:nvPr/>
        </p:nvSpPr>
        <p:spPr bwMode="auto">
          <a:xfrm flipV="1">
            <a:off x="651510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25"/>
          <p:cNvSpPr>
            <a:spLocks noChangeShapeType="1"/>
          </p:cNvSpPr>
          <p:nvPr/>
        </p:nvSpPr>
        <p:spPr bwMode="auto">
          <a:xfrm flipV="1">
            <a:off x="698500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auto">
          <a:xfrm>
            <a:off x="6484938" y="3886200"/>
            <a:ext cx="53181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3276600" y="4756150"/>
            <a:ext cx="38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or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28"/>
          <p:cNvSpPr txBox="1">
            <a:spLocks noChangeArrowheads="1"/>
          </p:cNvSpPr>
          <p:nvPr/>
        </p:nvSpPr>
        <p:spPr bwMode="auto">
          <a:xfrm>
            <a:off x="785786" y="1147763"/>
            <a:ext cx="78359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Jika </a:t>
            </a:r>
            <a:r>
              <a:rPr lang="id-ID" sz="2400" b="1" dirty="0" smtClean="0">
                <a:solidFill>
                  <a:srgbClr val="FF3300"/>
                </a:solidFill>
                <a:latin typeface="Arial" charset="0"/>
              </a:rPr>
              <a:t>tidak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cukup ruang untuk angka dan panah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tempatkan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</a:rPr>
              <a:t>diluar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garis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e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ks</a:t>
            </a:r>
            <a:r>
              <a:rPr lang="en-US" sz="2400" dirty="0" err="1" smtClean="0">
                <a:solidFill>
                  <a:srgbClr val="000000"/>
                </a:solidFill>
                <a:latin typeface="Arial" charset="0"/>
              </a:rPr>
              <a:t>tensi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. </a:t>
            </a:r>
            <a:endParaRPr lang="th-TH" sz="2400" dirty="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20" name="Group 72"/>
          <p:cNvGrpSpPr>
            <a:grpSpLocks/>
          </p:cNvGrpSpPr>
          <p:nvPr/>
        </p:nvGrpSpPr>
        <p:grpSpPr bwMode="auto">
          <a:xfrm>
            <a:off x="7467600" y="4483100"/>
            <a:ext cx="822325" cy="901700"/>
            <a:chOff x="2832" y="3208"/>
            <a:chExt cx="518" cy="568"/>
          </a:xfrm>
        </p:grpSpPr>
        <p:sp>
          <p:nvSpPr>
            <p:cNvPr id="21" name="Freeform 44"/>
            <p:cNvSpPr>
              <a:spLocks/>
            </p:cNvSpPr>
            <p:nvPr/>
          </p:nvSpPr>
          <p:spPr bwMode="auto">
            <a:xfrm>
              <a:off x="2832" y="3208"/>
              <a:ext cx="518" cy="568"/>
            </a:xfrm>
            <a:custGeom>
              <a:avLst/>
              <a:gdLst/>
              <a:ahLst/>
              <a:cxnLst>
                <a:cxn ang="0">
                  <a:pos x="14" y="8"/>
                </a:cxn>
                <a:cxn ang="0">
                  <a:pos x="226" y="9"/>
                </a:cxn>
                <a:cxn ang="0">
                  <a:pos x="232" y="261"/>
                </a:cxn>
                <a:cxn ang="0">
                  <a:pos x="334" y="255"/>
                </a:cxn>
                <a:cxn ang="0">
                  <a:pos x="334" y="9"/>
                </a:cxn>
                <a:cxn ang="0">
                  <a:pos x="514" y="0"/>
                </a:cxn>
                <a:cxn ang="0">
                  <a:pos x="518" y="112"/>
                </a:cxn>
                <a:cxn ang="0">
                  <a:pos x="498" y="240"/>
                </a:cxn>
                <a:cxn ang="0">
                  <a:pos x="508" y="392"/>
                </a:cxn>
                <a:cxn ang="0">
                  <a:pos x="478" y="496"/>
                </a:cxn>
                <a:cxn ang="0">
                  <a:pos x="442" y="472"/>
                </a:cxn>
                <a:cxn ang="0">
                  <a:pos x="412" y="544"/>
                </a:cxn>
                <a:cxn ang="0">
                  <a:pos x="377" y="520"/>
                </a:cxn>
                <a:cxn ang="0">
                  <a:pos x="355" y="560"/>
                </a:cxn>
                <a:cxn ang="0">
                  <a:pos x="321" y="504"/>
                </a:cxn>
                <a:cxn ang="0">
                  <a:pos x="277" y="552"/>
                </a:cxn>
                <a:cxn ang="0">
                  <a:pos x="253" y="504"/>
                </a:cxn>
                <a:cxn ang="0">
                  <a:pos x="207" y="568"/>
                </a:cxn>
                <a:cxn ang="0">
                  <a:pos x="181" y="512"/>
                </a:cxn>
                <a:cxn ang="0">
                  <a:pos x="112" y="544"/>
                </a:cxn>
                <a:cxn ang="0">
                  <a:pos x="62" y="520"/>
                </a:cxn>
                <a:cxn ang="0">
                  <a:pos x="28" y="536"/>
                </a:cxn>
                <a:cxn ang="0">
                  <a:pos x="10" y="440"/>
                </a:cxn>
                <a:cxn ang="0">
                  <a:pos x="16" y="320"/>
                </a:cxn>
                <a:cxn ang="0">
                  <a:pos x="0" y="256"/>
                </a:cxn>
                <a:cxn ang="0">
                  <a:pos x="8" y="120"/>
                </a:cxn>
                <a:cxn ang="0">
                  <a:pos x="14" y="8"/>
                </a:cxn>
              </a:cxnLst>
              <a:rect l="0" t="0" r="r" b="b"/>
              <a:pathLst>
                <a:path w="518" h="568">
                  <a:moveTo>
                    <a:pt x="14" y="8"/>
                  </a:moveTo>
                  <a:lnTo>
                    <a:pt x="226" y="9"/>
                  </a:lnTo>
                  <a:lnTo>
                    <a:pt x="232" y="261"/>
                  </a:lnTo>
                  <a:lnTo>
                    <a:pt x="334" y="255"/>
                  </a:lnTo>
                  <a:lnTo>
                    <a:pt x="334" y="9"/>
                  </a:lnTo>
                  <a:lnTo>
                    <a:pt x="514" y="0"/>
                  </a:lnTo>
                  <a:lnTo>
                    <a:pt x="518" y="112"/>
                  </a:lnTo>
                  <a:lnTo>
                    <a:pt x="498" y="240"/>
                  </a:lnTo>
                  <a:lnTo>
                    <a:pt x="508" y="392"/>
                  </a:lnTo>
                  <a:lnTo>
                    <a:pt x="478" y="496"/>
                  </a:lnTo>
                  <a:lnTo>
                    <a:pt x="442" y="472"/>
                  </a:lnTo>
                  <a:lnTo>
                    <a:pt x="412" y="544"/>
                  </a:lnTo>
                  <a:lnTo>
                    <a:pt x="377" y="520"/>
                  </a:lnTo>
                  <a:lnTo>
                    <a:pt x="355" y="560"/>
                  </a:lnTo>
                  <a:lnTo>
                    <a:pt x="321" y="504"/>
                  </a:lnTo>
                  <a:lnTo>
                    <a:pt x="277" y="552"/>
                  </a:lnTo>
                  <a:lnTo>
                    <a:pt x="253" y="504"/>
                  </a:lnTo>
                  <a:lnTo>
                    <a:pt x="207" y="568"/>
                  </a:lnTo>
                  <a:lnTo>
                    <a:pt x="181" y="512"/>
                  </a:lnTo>
                  <a:lnTo>
                    <a:pt x="112" y="544"/>
                  </a:lnTo>
                  <a:lnTo>
                    <a:pt x="62" y="520"/>
                  </a:lnTo>
                  <a:lnTo>
                    <a:pt x="28" y="536"/>
                  </a:lnTo>
                  <a:lnTo>
                    <a:pt x="10" y="440"/>
                  </a:lnTo>
                  <a:lnTo>
                    <a:pt x="16" y="320"/>
                  </a:lnTo>
                  <a:lnTo>
                    <a:pt x="0" y="256"/>
                  </a:lnTo>
                  <a:lnTo>
                    <a:pt x="8" y="120"/>
                  </a:lnTo>
                  <a:lnTo>
                    <a:pt x="14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2" name="Freeform 45"/>
            <p:cNvSpPr>
              <a:spLocks/>
            </p:cNvSpPr>
            <p:nvPr/>
          </p:nvSpPr>
          <p:spPr bwMode="auto">
            <a:xfrm>
              <a:off x="2844" y="3216"/>
              <a:ext cx="504" cy="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3" y="1"/>
                </a:cxn>
                <a:cxn ang="0">
                  <a:pos x="223" y="247"/>
                </a:cxn>
                <a:cxn ang="0">
                  <a:pos x="322" y="247"/>
                </a:cxn>
                <a:cxn ang="0">
                  <a:pos x="322" y="1"/>
                </a:cxn>
                <a:cxn ang="0">
                  <a:pos x="504" y="0"/>
                </a:cxn>
              </a:cxnLst>
              <a:rect l="0" t="0" r="r" b="b"/>
              <a:pathLst>
                <a:path w="504" h="247">
                  <a:moveTo>
                    <a:pt x="0" y="0"/>
                  </a:moveTo>
                  <a:lnTo>
                    <a:pt x="223" y="1"/>
                  </a:lnTo>
                  <a:lnTo>
                    <a:pt x="223" y="247"/>
                  </a:lnTo>
                  <a:lnTo>
                    <a:pt x="322" y="247"/>
                  </a:lnTo>
                  <a:lnTo>
                    <a:pt x="322" y="1"/>
                  </a:lnTo>
                  <a:lnTo>
                    <a:pt x="504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3" name="Line 46"/>
          <p:cNvSpPr>
            <a:spLocks noChangeShapeType="1"/>
          </p:cNvSpPr>
          <p:nvPr/>
        </p:nvSpPr>
        <p:spPr bwMode="auto">
          <a:xfrm flipV="1">
            <a:off x="7834313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47"/>
          <p:cNvSpPr>
            <a:spLocks noChangeShapeType="1"/>
          </p:cNvSpPr>
          <p:nvPr/>
        </p:nvSpPr>
        <p:spPr bwMode="auto">
          <a:xfrm flipV="1">
            <a:off x="7999413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7799388" y="3886200"/>
            <a:ext cx="231775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Text Box 49"/>
          <p:cNvSpPr txBox="1">
            <a:spLocks noChangeArrowheads="1"/>
          </p:cNvSpPr>
          <p:nvPr/>
        </p:nvSpPr>
        <p:spPr bwMode="auto">
          <a:xfrm>
            <a:off x="7748588" y="3556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" name="Text Box 51"/>
          <p:cNvSpPr txBox="1">
            <a:spLocks noChangeArrowheads="1"/>
          </p:cNvSpPr>
          <p:nvPr/>
        </p:nvSpPr>
        <p:spPr bwMode="auto">
          <a:xfrm>
            <a:off x="860425" y="5411788"/>
            <a:ext cx="150653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" rIns="18000"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Tak cukup ruang untuk </a:t>
            </a:r>
            <a:endParaRPr lang="en-US" sz="1800" dirty="0">
              <a:solidFill>
                <a:srgbClr val="000000"/>
              </a:solidFill>
              <a:latin typeface="Arial" charset="0"/>
            </a:endParaRPr>
          </a:p>
          <a:p>
            <a:pPr algn="ctr"/>
            <a:r>
              <a:rPr lang="id-ID" sz="1800" b="1" i="1" dirty="0" smtClean="0">
                <a:solidFill>
                  <a:srgbClr val="000000"/>
                </a:solidFill>
                <a:latin typeface="Arial" charset="0"/>
              </a:rPr>
              <a:t>angka</a:t>
            </a:r>
            <a:endParaRPr lang="th-TH" sz="18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" name="Text Box 52"/>
          <p:cNvSpPr txBox="1">
            <a:spLocks noChangeArrowheads="1"/>
          </p:cNvSpPr>
          <p:nvPr/>
        </p:nvSpPr>
        <p:spPr bwMode="auto">
          <a:xfrm>
            <a:off x="2447925" y="5437188"/>
            <a:ext cx="21653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1800" dirty="0" smtClean="0">
                <a:solidFill>
                  <a:srgbClr val="000000"/>
                </a:solidFill>
                <a:latin typeface="Arial" charset="0"/>
              </a:rPr>
              <a:t>Tak cukup tempat untuk </a:t>
            </a:r>
            <a:endParaRPr lang="en-US" sz="1800" dirty="0">
              <a:solidFill>
                <a:srgbClr val="000000"/>
              </a:solidFill>
              <a:latin typeface="Arial" charset="0"/>
            </a:endParaRPr>
          </a:p>
          <a:p>
            <a:pPr algn="ctr"/>
            <a:r>
              <a:rPr lang="id-ID" sz="1800" b="1" i="1" dirty="0" smtClean="0">
                <a:solidFill>
                  <a:srgbClr val="000000"/>
                </a:solidFill>
                <a:latin typeface="Arial" charset="0"/>
              </a:rPr>
              <a:t>panah</a:t>
            </a:r>
            <a:endParaRPr lang="th-TH" sz="1800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2881313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027363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Line 58"/>
          <p:cNvSpPr>
            <a:spLocks noChangeShapeType="1"/>
          </p:cNvSpPr>
          <p:nvPr/>
        </p:nvSpPr>
        <p:spPr bwMode="auto">
          <a:xfrm>
            <a:off x="2452688" y="3886200"/>
            <a:ext cx="4572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Text Box 59"/>
          <p:cNvSpPr txBox="1">
            <a:spLocks noChangeArrowheads="1"/>
          </p:cNvSpPr>
          <p:nvPr/>
        </p:nvSpPr>
        <p:spPr bwMode="auto">
          <a:xfrm>
            <a:off x="2790825" y="35512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" name="Line 60"/>
          <p:cNvSpPr>
            <a:spLocks noChangeShapeType="1"/>
          </p:cNvSpPr>
          <p:nvPr/>
        </p:nvSpPr>
        <p:spPr bwMode="auto">
          <a:xfrm flipH="1">
            <a:off x="2990850" y="3881438"/>
            <a:ext cx="4572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34" name="Group 73"/>
          <p:cNvGrpSpPr>
            <a:grpSpLocks/>
          </p:cNvGrpSpPr>
          <p:nvPr/>
        </p:nvGrpSpPr>
        <p:grpSpPr bwMode="auto">
          <a:xfrm>
            <a:off x="2498725" y="4495800"/>
            <a:ext cx="823913" cy="901700"/>
            <a:chOff x="3958" y="3208"/>
            <a:chExt cx="519" cy="568"/>
          </a:xfrm>
        </p:grpSpPr>
        <p:sp>
          <p:nvSpPr>
            <p:cNvPr id="35" name="Freeform 61"/>
            <p:cNvSpPr>
              <a:spLocks/>
            </p:cNvSpPr>
            <p:nvPr/>
          </p:nvSpPr>
          <p:spPr bwMode="auto">
            <a:xfrm>
              <a:off x="3958" y="3208"/>
              <a:ext cx="518" cy="568"/>
            </a:xfrm>
            <a:custGeom>
              <a:avLst/>
              <a:gdLst/>
              <a:ahLst/>
              <a:cxnLst>
                <a:cxn ang="0">
                  <a:pos x="14" y="8"/>
                </a:cxn>
                <a:cxn ang="0">
                  <a:pos x="226" y="9"/>
                </a:cxn>
                <a:cxn ang="0">
                  <a:pos x="232" y="261"/>
                </a:cxn>
                <a:cxn ang="0">
                  <a:pos x="334" y="255"/>
                </a:cxn>
                <a:cxn ang="0">
                  <a:pos x="334" y="9"/>
                </a:cxn>
                <a:cxn ang="0">
                  <a:pos x="514" y="0"/>
                </a:cxn>
                <a:cxn ang="0">
                  <a:pos x="518" y="112"/>
                </a:cxn>
                <a:cxn ang="0">
                  <a:pos x="498" y="240"/>
                </a:cxn>
                <a:cxn ang="0">
                  <a:pos x="508" y="392"/>
                </a:cxn>
                <a:cxn ang="0">
                  <a:pos x="478" y="496"/>
                </a:cxn>
                <a:cxn ang="0">
                  <a:pos x="442" y="472"/>
                </a:cxn>
                <a:cxn ang="0">
                  <a:pos x="412" y="544"/>
                </a:cxn>
                <a:cxn ang="0">
                  <a:pos x="377" y="520"/>
                </a:cxn>
                <a:cxn ang="0">
                  <a:pos x="355" y="560"/>
                </a:cxn>
                <a:cxn ang="0">
                  <a:pos x="321" y="504"/>
                </a:cxn>
                <a:cxn ang="0">
                  <a:pos x="277" y="552"/>
                </a:cxn>
                <a:cxn ang="0">
                  <a:pos x="253" y="504"/>
                </a:cxn>
                <a:cxn ang="0">
                  <a:pos x="207" y="568"/>
                </a:cxn>
                <a:cxn ang="0">
                  <a:pos x="181" y="512"/>
                </a:cxn>
                <a:cxn ang="0">
                  <a:pos x="112" y="544"/>
                </a:cxn>
                <a:cxn ang="0">
                  <a:pos x="62" y="520"/>
                </a:cxn>
                <a:cxn ang="0">
                  <a:pos x="28" y="536"/>
                </a:cxn>
                <a:cxn ang="0">
                  <a:pos x="10" y="440"/>
                </a:cxn>
                <a:cxn ang="0">
                  <a:pos x="16" y="320"/>
                </a:cxn>
                <a:cxn ang="0">
                  <a:pos x="0" y="256"/>
                </a:cxn>
                <a:cxn ang="0">
                  <a:pos x="8" y="120"/>
                </a:cxn>
                <a:cxn ang="0">
                  <a:pos x="14" y="8"/>
                </a:cxn>
              </a:cxnLst>
              <a:rect l="0" t="0" r="r" b="b"/>
              <a:pathLst>
                <a:path w="518" h="568">
                  <a:moveTo>
                    <a:pt x="14" y="8"/>
                  </a:moveTo>
                  <a:lnTo>
                    <a:pt x="226" y="9"/>
                  </a:lnTo>
                  <a:lnTo>
                    <a:pt x="232" y="261"/>
                  </a:lnTo>
                  <a:lnTo>
                    <a:pt x="334" y="255"/>
                  </a:lnTo>
                  <a:lnTo>
                    <a:pt x="334" y="9"/>
                  </a:lnTo>
                  <a:lnTo>
                    <a:pt x="514" y="0"/>
                  </a:lnTo>
                  <a:lnTo>
                    <a:pt x="518" y="112"/>
                  </a:lnTo>
                  <a:lnTo>
                    <a:pt x="498" y="240"/>
                  </a:lnTo>
                  <a:lnTo>
                    <a:pt x="508" y="392"/>
                  </a:lnTo>
                  <a:lnTo>
                    <a:pt x="478" y="496"/>
                  </a:lnTo>
                  <a:lnTo>
                    <a:pt x="442" y="472"/>
                  </a:lnTo>
                  <a:lnTo>
                    <a:pt x="412" y="544"/>
                  </a:lnTo>
                  <a:lnTo>
                    <a:pt x="377" y="520"/>
                  </a:lnTo>
                  <a:lnTo>
                    <a:pt x="355" y="560"/>
                  </a:lnTo>
                  <a:lnTo>
                    <a:pt x="321" y="504"/>
                  </a:lnTo>
                  <a:lnTo>
                    <a:pt x="277" y="552"/>
                  </a:lnTo>
                  <a:lnTo>
                    <a:pt x="253" y="504"/>
                  </a:lnTo>
                  <a:lnTo>
                    <a:pt x="207" y="568"/>
                  </a:lnTo>
                  <a:lnTo>
                    <a:pt x="181" y="512"/>
                  </a:lnTo>
                  <a:lnTo>
                    <a:pt x="112" y="544"/>
                  </a:lnTo>
                  <a:lnTo>
                    <a:pt x="62" y="520"/>
                  </a:lnTo>
                  <a:lnTo>
                    <a:pt x="28" y="536"/>
                  </a:lnTo>
                  <a:lnTo>
                    <a:pt x="10" y="440"/>
                  </a:lnTo>
                  <a:lnTo>
                    <a:pt x="16" y="320"/>
                  </a:lnTo>
                  <a:lnTo>
                    <a:pt x="0" y="256"/>
                  </a:lnTo>
                  <a:lnTo>
                    <a:pt x="8" y="120"/>
                  </a:lnTo>
                  <a:lnTo>
                    <a:pt x="14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Freeform 62"/>
            <p:cNvSpPr>
              <a:spLocks/>
            </p:cNvSpPr>
            <p:nvPr/>
          </p:nvSpPr>
          <p:spPr bwMode="auto">
            <a:xfrm>
              <a:off x="3973" y="3210"/>
              <a:ext cx="504" cy="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3" y="1"/>
                </a:cxn>
                <a:cxn ang="0">
                  <a:pos x="223" y="247"/>
                </a:cxn>
                <a:cxn ang="0">
                  <a:pos x="322" y="247"/>
                </a:cxn>
                <a:cxn ang="0">
                  <a:pos x="322" y="1"/>
                </a:cxn>
                <a:cxn ang="0">
                  <a:pos x="504" y="0"/>
                </a:cxn>
              </a:cxnLst>
              <a:rect l="0" t="0" r="r" b="b"/>
              <a:pathLst>
                <a:path w="504" h="247">
                  <a:moveTo>
                    <a:pt x="0" y="0"/>
                  </a:moveTo>
                  <a:lnTo>
                    <a:pt x="223" y="1"/>
                  </a:lnTo>
                  <a:lnTo>
                    <a:pt x="223" y="247"/>
                  </a:lnTo>
                  <a:lnTo>
                    <a:pt x="322" y="247"/>
                  </a:lnTo>
                  <a:lnTo>
                    <a:pt x="322" y="1"/>
                  </a:lnTo>
                  <a:lnTo>
                    <a:pt x="504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7" name="Line 63"/>
          <p:cNvSpPr>
            <a:spLocks noChangeShapeType="1"/>
          </p:cNvSpPr>
          <p:nvPr/>
        </p:nvSpPr>
        <p:spPr bwMode="auto">
          <a:xfrm flipV="1">
            <a:off x="406400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Line 64"/>
          <p:cNvSpPr>
            <a:spLocks noChangeShapeType="1"/>
          </p:cNvSpPr>
          <p:nvPr/>
        </p:nvSpPr>
        <p:spPr bwMode="auto">
          <a:xfrm flipV="1">
            <a:off x="421005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Line 65"/>
          <p:cNvSpPr>
            <a:spLocks noChangeShapeType="1"/>
          </p:cNvSpPr>
          <p:nvPr/>
        </p:nvSpPr>
        <p:spPr bwMode="auto">
          <a:xfrm>
            <a:off x="3635375" y="3886200"/>
            <a:ext cx="4572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Text Box 66"/>
          <p:cNvSpPr txBox="1">
            <a:spLocks noChangeArrowheads="1"/>
          </p:cNvSpPr>
          <p:nvPr/>
        </p:nvSpPr>
        <p:spPr bwMode="auto">
          <a:xfrm>
            <a:off x="4254500" y="35512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" name="Line 67"/>
          <p:cNvSpPr>
            <a:spLocks noChangeShapeType="1"/>
          </p:cNvSpPr>
          <p:nvPr/>
        </p:nvSpPr>
        <p:spPr bwMode="auto">
          <a:xfrm flipH="1">
            <a:off x="4173538" y="3881438"/>
            <a:ext cx="4572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none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42" name="Group 74"/>
          <p:cNvGrpSpPr>
            <a:grpSpLocks/>
          </p:cNvGrpSpPr>
          <p:nvPr/>
        </p:nvGrpSpPr>
        <p:grpSpPr bwMode="auto">
          <a:xfrm>
            <a:off x="3681413" y="4495800"/>
            <a:ext cx="823912" cy="901700"/>
            <a:chOff x="4895" y="3208"/>
            <a:chExt cx="519" cy="568"/>
          </a:xfrm>
        </p:grpSpPr>
        <p:sp>
          <p:nvSpPr>
            <p:cNvPr id="43" name="Freeform 68"/>
            <p:cNvSpPr>
              <a:spLocks/>
            </p:cNvSpPr>
            <p:nvPr/>
          </p:nvSpPr>
          <p:spPr bwMode="auto">
            <a:xfrm>
              <a:off x="4895" y="3208"/>
              <a:ext cx="518" cy="568"/>
            </a:xfrm>
            <a:custGeom>
              <a:avLst/>
              <a:gdLst/>
              <a:ahLst/>
              <a:cxnLst>
                <a:cxn ang="0">
                  <a:pos x="14" y="8"/>
                </a:cxn>
                <a:cxn ang="0">
                  <a:pos x="226" y="9"/>
                </a:cxn>
                <a:cxn ang="0">
                  <a:pos x="232" y="261"/>
                </a:cxn>
                <a:cxn ang="0">
                  <a:pos x="334" y="255"/>
                </a:cxn>
                <a:cxn ang="0">
                  <a:pos x="334" y="9"/>
                </a:cxn>
                <a:cxn ang="0">
                  <a:pos x="514" y="0"/>
                </a:cxn>
                <a:cxn ang="0">
                  <a:pos x="518" y="112"/>
                </a:cxn>
                <a:cxn ang="0">
                  <a:pos x="498" y="240"/>
                </a:cxn>
                <a:cxn ang="0">
                  <a:pos x="508" y="392"/>
                </a:cxn>
                <a:cxn ang="0">
                  <a:pos x="478" y="496"/>
                </a:cxn>
                <a:cxn ang="0">
                  <a:pos x="442" y="472"/>
                </a:cxn>
                <a:cxn ang="0">
                  <a:pos x="412" y="544"/>
                </a:cxn>
                <a:cxn ang="0">
                  <a:pos x="377" y="520"/>
                </a:cxn>
                <a:cxn ang="0">
                  <a:pos x="355" y="560"/>
                </a:cxn>
                <a:cxn ang="0">
                  <a:pos x="321" y="504"/>
                </a:cxn>
                <a:cxn ang="0">
                  <a:pos x="277" y="552"/>
                </a:cxn>
                <a:cxn ang="0">
                  <a:pos x="253" y="504"/>
                </a:cxn>
                <a:cxn ang="0">
                  <a:pos x="207" y="568"/>
                </a:cxn>
                <a:cxn ang="0">
                  <a:pos x="181" y="512"/>
                </a:cxn>
                <a:cxn ang="0">
                  <a:pos x="112" y="544"/>
                </a:cxn>
                <a:cxn ang="0">
                  <a:pos x="62" y="520"/>
                </a:cxn>
                <a:cxn ang="0">
                  <a:pos x="28" y="536"/>
                </a:cxn>
                <a:cxn ang="0">
                  <a:pos x="10" y="440"/>
                </a:cxn>
                <a:cxn ang="0">
                  <a:pos x="16" y="320"/>
                </a:cxn>
                <a:cxn ang="0">
                  <a:pos x="0" y="256"/>
                </a:cxn>
                <a:cxn ang="0">
                  <a:pos x="8" y="120"/>
                </a:cxn>
                <a:cxn ang="0">
                  <a:pos x="14" y="8"/>
                </a:cxn>
              </a:cxnLst>
              <a:rect l="0" t="0" r="r" b="b"/>
              <a:pathLst>
                <a:path w="518" h="568">
                  <a:moveTo>
                    <a:pt x="14" y="8"/>
                  </a:moveTo>
                  <a:lnTo>
                    <a:pt x="226" y="9"/>
                  </a:lnTo>
                  <a:lnTo>
                    <a:pt x="232" y="261"/>
                  </a:lnTo>
                  <a:lnTo>
                    <a:pt x="334" y="255"/>
                  </a:lnTo>
                  <a:lnTo>
                    <a:pt x="334" y="9"/>
                  </a:lnTo>
                  <a:lnTo>
                    <a:pt x="514" y="0"/>
                  </a:lnTo>
                  <a:lnTo>
                    <a:pt x="518" y="112"/>
                  </a:lnTo>
                  <a:lnTo>
                    <a:pt x="498" y="240"/>
                  </a:lnTo>
                  <a:lnTo>
                    <a:pt x="508" y="392"/>
                  </a:lnTo>
                  <a:lnTo>
                    <a:pt x="478" y="496"/>
                  </a:lnTo>
                  <a:lnTo>
                    <a:pt x="442" y="472"/>
                  </a:lnTo>
                  <a:lnTo>
                    <a:pt x="412" y="544"/>
                  </a:lnTo>
                  <a:lnTo>
                    <a:pt x="377" y="520"/>
                  </a:lnTo>
                  <a:lnTo>
                    <a:pt x="355" y="560"/>
                  </a:lnTo>
                  <a:lnTo>
                    <a:pt x="321" y="504"/>
                  </a:lnTo>
                  <a:lnTo>
                    <a:pt x="277" y="552"/>
                  </a:lnTo>
                  <a:lnTo>
                    <a:pt x="253" y="504"/>
                  </a:lnTo>
                  <a:lnTo>
                    <a:pt x="207" y="568"/>
                  </a:lnTo>
                  <a:lnTo>
                    <a:pt x="181" y="512"/>
                  </a:lnTo>
                  <a:lnTo>
                    <a:pt x="112" y="544"/>
                  </a:lnTo>
                  <a:lnTo>
                    <a:pt x="62" y="520"/>
                  </a:lnTo>
                  <a:lnTo>
                    <a:pt x="28" y="536"/>
                  </a:lnTo>
                  <a:lnTo>
                    <a:pt x="10" y="440"/>
                  </a:lnTo>
                  <a:lnTo>
                    <a:pt x="16" y="320"/>
                  </a:lnTo>
                  <a:lnTo>
                    <a:pt x="0" y="256"/>
                  </a:lnTo>
                  <a:lnTo>
                    <a:pt x="8" y="120"/>
                  </a:lnTo>
                  <a:lnTo>
                    <a:pt x="14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4" name="Freeform 69"/>
            <p:cNvSpPr>
              <a:spLocks/>
            </p:cNvSpPr>
            <p:nvPr/>
          </p:nvSpPr>
          <p:spPr bwMode="auto">
            <a:xfrm>
              <a:off x="4910" y="3210"/>
              <a:ext cx="504" cy="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3" y="1"/>
                </a:cxn>
                <a:cxn ang="0">
                  <a:pos x="223" y="247"/>
                </a:cxn>
                <a:cxn ang="0">
                  <a:pos x="322" y="247"/>
                </a:cxn>
                <a:cxn ang="0">
                  <a:pos x="322" y="1"/>
                </a:cxn>
                <a:cxn ang="0">
                  <a:pos x="504" y="0"/>
                </a:cxn>
              </a:cxnLst>
              <a:rect l="0" t="0" r="r" b="b"/>
              <a:pathLst>
                <a:path w="504" h="247">
                  <a:moveTo>
                    <a:pt x="0" y="0"/>
                  </a:moveTo>
                  <a:lnTo>
                    <a:pt x="223" y="1"/>
                  </a:lnTo>
                  <a:lnTo>
                    <a:pt x="223" y="247"/>
                  </a:lnTo>
                  <a:lnTo>
                    <a:pt x="322" y="247"/>
                  </a:lnTo>
                  <a:lnTo>
                    <a:pt x="322" y="1"/>
                  </a:lnTo>
                  <a:lnTo>
                    <a:pt x="504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5" name="Line 76"/>
          <p:cNvSpPr>
            <a:spLocks noChangeShapeType="1"/>
          </p:cNvSpPr>
          <p:nvPr/>
        </p:nvSpPr>
        <p:spPr bwMode="auto">
          <a:xfrm>
            <a:off x="438150" y="2406650"/>
            <a:ext cx="8448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Rectangle 78"/>
          <p:cNvSpPr>
            <a:spLocks noChangeArrowheads="1"/>
          </p:cNvSpPr>
          <p:nvPr/>
        </p:nvSpPr>
        <p:spPr bwMode="auto">
          <a:xfrm>
            <a:off x="431800" y="1384300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47" name="Text Box 79"/>
          <p:cNvSpPr txBox="1">
            <a:spLocks noChangeArrowheads="1"/>
          </p:cNvSpPr>
          <p:nvPr/>
        </p:nvSpPr>
        <p:spPr bwMode="auto">
          <a:xfrm>
            <a:off x="6321425" y="3459163"/>
            <a:ext cx="75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16.25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48" name="Group 80"/>
          <p:cNvGrpSpPr>
            <a:grpSpLocks/>
          </p:cNvGrpSpPr>
          <p:nvPr/>
        </p:nvGrpSpPr>
        <p:grpSpPr bwMode="auto">
          <a:xfrm>
            <a:off x="5130800" y="4483100"/>
            <a:ext cx="822325" cy="901700"/>
            <a:chOff x="2104" y="3376"/>
            <a:chExt cx="1031" cy="568"/>
          </a:xfrm>
        </p:grpSpPr>
        <p:sp>
          <p:nvSpPr>
            <p:cNvPr id="49" name="Freeform 81"/>
            <p:cNvSpPr>
              <a:spLocks/>
            </p:cNvSpPr>
            <p:nvPr/>
          </p:nvSpPr>
          <p:spPr bwMode="auto">
            <a:xfrm>
              <a:off x="2104" y="3376"/>
              <a:ext cx="1031" cy="568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480" y="8"/>
                </a:cxn>
                <a:cxn ang="0">
                  <a:pos x="480" y="256"/>
                </a:cxn>
                <a:cxn ang="0">
                  <a:pos x="1656" y="256"/>
                </a:cxn>
                <a:cxn ang="0">
                  <a:pos x="1656" y="0"/>
                </a:cxn>
                <a:cxn ang="0">
                  <a:pos x="2048" y="0"/>
                </a:cxn>
                <a:cxn ang="0">
                  <a:pos x="2064" y="112"/>
                </a:cxn>
                <a:cxn ang="0">
                  <a:pos x="1984" y="240"/>
                </a:cxn>
                <a:cxn ang="0">
                  <a:pos x="2024" y="392"/>
                </a:cxn>
                <a:cxn ang="0">
                  <a:pos x="1904" y="496"/>
                </a:cxn>
                <a:cxn ang="0">
                  <a:pos x="1760" y="472"/>
                </a:cxn>
                <a:cxn ang="0">
                  <a:pos x="1640" y="544"/>
                </a:cxn>
                <a:cxn ang="0">
                  <a:pos x="1504" y="520"/>
                </a:cxn>
                <a:cxn ang="0">
                  <a:pos x="1416" y="560"/>
                </a:cxn>
                <a:cxn ang="0">
                  <a:pos x="1280" y="504"/>
                </a:cxn>
                <a:cxn ang="0">
                  <a:pos x="1104" y="552"/>
                </a:cxn>
                <a:cxn ang="0">
                  <a:pos x="1008" y="504"/>
                </a:cxn>
                <a:cxn ang="0">
                  <a:pos x="824" y="568"/>
                </a:cxn>
                <a:cxn ang="0">
                  <a:pos x="720" y="512"/>
                </a:cxn>
                <a:cxn ang="0">
                  <a:pos x="448" y="544"/>
                </a:cxn>
                <a:cxn ang="0">
                  <a:pos x="248" y="520"/>
                </a:cxn>
                <a:cxn ang="0">
                  <a:pos x="112" y="536"/>
                </a:cxn>
                <a:cxn ang="0">
                  <a:pos x="40" y="440"/>
                </a:cxn>
                <a:cxn ang="0">
                  <a:pos x="64" y="320"/>
                </a:cxn>
                <a:cxn ang="0">
                  <a:pos x="0" y="256"/>
                </a:cxn>
                <a:cxn ang="0">
                  <a:pos x="32" y="120"/>
                </a:cxn>
                <a:cxn ang="0">
                  <a:pos x="56" y="8"/>
                </a:cxn>
              </a:cxnLst>
              <a:rect l="0" t="0" r="r" b="b"/>
              <a:pathLst>
                <a:path w="2064" h="568">
                  <a:moveTo>
                    <a:pt x="56" y="8"/>
                  </a:moveTo>
                  <a:lnTo>
                    <a:pt x="480" y="8"/>
                  </a:lnTo>
                  <a:lnTo>
                    <a:pt x="480" y="256"/>
                  </a:lnTo>
                  <a:lnTo>
                    <a:pt x="1656" y="256"/>
                  </a:lnTo>
                  <a:lnTo>
                    <a:pt x="1656" y="0"/>
                  </a:lnTo>
                  <a:lnTo>
                    <a:pt x="2048" y="0"/>
                  </a:lnTo>
                  <a:lnTo>
                    <a:pt x="2064" y="112"/>
                  </a:lnTo>
                  <a:lnTo>
                    <a:pt x="1984" y="240"/>
                  </a:lnTo>
                  <a:lnTo>
                    <a:pt x="2024" y="392"/>
                  </a:lnTo>
                  <a:lnTo>
                    <a:pt x="1904" y="496"/>
                  </a:lnTo>
                  <a:lnTo>
                    <a:pt x="1760" y="472"/>
                  </a:lnTo>
                  <a:lnTo>
                    <a:pt x="1640" y="544"/>
                  </a:lnTo>
                  <a:lnTo>
                    <a:pt x="1504" y="520"/>
                  </a:lnTo>
                  <a:lnTo>
                    <a:pt x="1416" y="560"/>
                  </a:lnTo>
                  <a:lnTo>
                    <a:pt x="1280" y="504"/>
                  </a:lnTo>
                  <a:lnTo>
                    <a:pt x="1104" y="552"/>
                  </a:lnTo>
                  <a:lnTo>
                    <a:pt x="1008" y="504"/>
                  </a:lnTo>
                  <a:lnTo>
                    <a:pt x="824" y="568"/>
                  </a:lnTo>
                  <a:lnTo>
                    <a:pt x="720" y="512"/>
                  </a:lnTo>
                  <a:lnTo>
                    <a:pt x="448" y="544"/>
                  </a:lnTo>
                  <a:lnTo>
                    <a:pt x="248" y="520"/>
                  </a:lnTo>
                  <a:lnTo>
                    <a:pt x="112" y="536"/>
                  </a:lnTo>
                  <a:lnTo>
                    <a:pt x="40" y="440"/>
                  </a:lnTo>
                  <a:lnTo>
                    <a:pt x="64" y="320"/>
                  </a:lnTo>
                  <a:lnTo>
                    <a:pt x="0" y="256"/>
                  </a:lnTo>
                  <a:lnTo>
                    <a:pt x="32" y="120"/>
                  </a:lnTo>
                  <a:lnTo>
                    <a:pt x="56" y="8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0" name="Freeform 82"/>
            <p:cNvSpPr>
              <a:spLocks/>
            </p:cNvSpPr>
            <p:nvPr/>
          </p:nvSpPr>
          <p:spPr bwMode="auto">
            <a:xfrm>
              <a:off x="2128" y="3384"/>
              <a:ext cx="1003" cy="2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2" y="0"/>
                </a:cxn>
                <a:cxn ang="0">
                  <a:pos x="432" y="248"/>
                </a:cxn>
                <a:cxn ang="0">
                  <a:pos x="1608" y="248"/>
                </a:cxn>
                <a:cxn ang="0">
                  <a:pos x="1608" y="0"/>
                </a:cxn>
                <a:cxn ang="0">
                  <a:pos x="2008" y="0"/>
                </a:cxn>
              </a:cxnLst>
              <a:rect l="0" t="0" r="r" b="b"/>
              <a:pathLst>
                <a:path w="2008" h="248">
                  <a:moveTo>
                    <a:pt x="0" y="0"/>
                  </a:moveTo>
                  <a:lnTo>
                    <a:pt x="432" y="0"/>
                  </a:lnTo>
                  <a:lnTo>
                    <a:pt x="432" y="248"/>
                  </a:lnTo>
                  <a:lnTo>
                    <a:pt x="1608" y="248"/>
                  </a:lnTo>
                  <a:lnTo>
                    <a:pt x="1608" y="0"/>
                  </a:lnTo>
                  <a:lnTo>
                    <a:pt x="2008" y="0"/>
                  </a:lnTo>
                </a:path>
              </a:pathLst>
            </a:custGeom>
            <a:noFill/>
            <a:ln w="38100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51" name="Line 83"/>
          <p:cNvSpPr>
            <a:spLocks noChangeShapeType="1"/>
          </p:cNvSpPr>
          <p:nvPr/>
        </p:nvSpPr>
        <p:spPr bwMode="auto">
          <a:xfrm flipV="1">
            <a:off x="532130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Line 84"/>
          <p:cNvSpPr>
            <a:spLocks noChangeShapeType="1"/>
          </p:cNvSpPr>
          <p:nvPr/>
        </p:nvSpPr>
        <p:spPr bwMode="auto">
          <a:xfrm flipV="1">
            <a:off x="5791200" y="3736975"/>
            <a:ext cx="0" cy="68262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3" name="Line 85"/>
          <p:cNvSpPr>
            <a:spLocks noChangeShapeType="1"/>
          </p:cNvSpPr>
          <p:nvPr/>
        </p:nvSpPr>
        <p:spPr bwMode="auto">
          <a:xfrm>
            <a:off x="5291138" y="3886200"/>
            <a:ext cx="531812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Text Box 86"/>
          <p:cNvSpPr txBox="1">
            <a:spLocks noChangeArrowheads="1"/>
          </p:cNvSpPr>
          <p:nvPr/>
        </p:nvSpPr>
        <p:spPr bwMode="auto">
          <a:xfrm>
            <a:off x="5238750" y="3594100"/>
            <a:ext cx="75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16.25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" name="Text Box 90"/>
          <p:cNvSpPr txBox="1">
            <a:spLocks noChangeArrowheads="1"/>
          </p:cNvSpPr>
          <p:nvPr/>
        </p:nvSpPr>
        <p:spPr bwMode="auto">
          <a:xfrm>
            <a:off x="1711325" y="2763838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6" name="Text Box 91"/>
          <p:cNvSpPr txBox="1">
            <a:spLocks noChangeArrowheads="1"/>
          </p:cNvSpPr>
          <p:nvPr/>
        </p:nvSpPr>
        <p:spPr bwMode="auto">
          <a:xfrm>
            <a:off x="5838825" y="27638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7" name="Text Box 92"/>
          <p:cNvSpPr txBox="1">
            <a:spLocks noChangeArrowheads="1"/>
          </p:cNvSpPr>
          <p:nvPr/>
        </p:nvSpPr>
        <p:spPr bwMode="auto">
          <a:xfrm>
            <a:off x="0" y="1651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Angka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</a:rPr>
              <a:t>:</a:t>
            </a:r>
            <a:r>
              <a:rPr lang="en-US" sz="2400" dirty="0" smtClean="0">
                <a:solidFill>
                  <a:srgbClr val="CC3300"/>
                </a:solidFill>
                <a:latin typeface="Arial" charset="0"/>
              </a:rPr>
              <a:t> </a:t>
            </a:r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situasi ruang sempit</a:t>
            </a:r>
            <a:endParaRPr lang="th-TH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 animBg="1"/>
      <p:bldP spid="10" grpId="0"/>
      <p:bldP spid="11" grpId="0" animBg="1"/>
      <p:bldP spid="15" grpId="0" animBg="1"/>
      <p:bldP spid="16" grpId="0" animBg="1"/>
      <p:bldP spid="17" grpId="0" animBg="1"/>
      <p:bldP spid="18" grpId="0"/>
      <p:bldP spid="19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/>
      <p:bldP spid="33" grpId="0" animBg="1"/>
      <p:bldP spid="37" grpId="0" animBg="1"/>
      <p:bldP spid="38" grpId="0" animBg="1"/>
      <p:bldP spid="39" grpId="0" animBg="1"/>
      <p:bldP spid="40" grpId="0"/>
      <p:bldP spid="41" grpId="0" animBg="1"/>
      <p:bldP spid="45" grpId="0" animBg="1"/>
      <p:bldP spid="46" grpId="0" animBg="1"/>
      <p:bldP spid="47" grpId="0"/>
      <p:bldP spid="51" grpId="0" animBg="1"/>
      <p:bldP spid="52" grpId="0" animBg="1"/>
      <p:bldP spid="53" grpId="0" animBg="1"/>
      <p:bldP spid="54" grpId="0"/>
      <p:bldP spid="55" grpId="0"/>
      <p:bldP spid="5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60363" y="1214422"/>
            <a:ext cx="42017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Arial" charset="0"/>
                <a:cs typeface="Arial" charset="0"/>
              </a:rPr>
              <a:t>1.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Metode Selaras (</a:t>
            </a:r>
            <a:r>
              <a:rPr lang="en-US" sz="2400" b="1" i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Aligned</a:t>
            </a:r>
            <a:r>
              <a:rPr lang="id-ID" sz="2400" b="1" i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)</a:t>
            </a:r>
            <a:endParaRPr lang="en-US" sz="1600" i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34975" y="3500438"/>
            <a:ext cx="49758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Arial" charset="0"/>
                <a:cs typeface="Arial" charset="0"/>
              </a:rPr>
              <a:t>2. 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Metode 1 Arah (</a:t>
            </a:r>
            <a:r>
              <a:rPr lang="en-US" sz="2400" b="1" i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Unidirectional</a:t>
            </a:r>
            <a:r>
              <a:rPr lang="id-ID" sz="2400" b="1" i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)</a:t>
            </a:r>
            <a:endParaRPr lang="en-US" sz="2400" b="1" i="1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704850" y="1701785"/>
            <a:ext cx="4295778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Angka </a:t>
            </a:r>
            <a:r>
              <a:rPr lang="en-US" sz="20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dimensi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ditempatkan mengikuti garis dimensi sehingga bisa dibaca dari </a:t>
            </a:r>
            <a:r>
              <a:rPr lang="id-ID" sz="2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Bawah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atau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sisi kanan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gambar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715963" y="3946526"/>
            <a:ext cx="4168775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Angka dimensi ditempatkan dengan arah horisontal, tidak mengikuti garis dimensi sehingga bisa dibaca dari </a:t>
            </a:r>
            <a:r>
              <a:rPr lang="id-ID" sz="2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Bawah </a:t>
            </a:r>
            <a:r>
              <a:rPr lang="id-ID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gambar.</a:t>
            </a:r>
            <a:endParaRPr lang="en-US" sz="20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Text Box 126"/>
          <p:cNvSpPr txBox="1">
            <a:spLocks noChangeArrowheads="1"/>
          </p:cNvSpPr>
          <p:nvPr/>
        </p:nvSpPr>
        <p:spPr bwMode="auto">
          <a:xfrm>
            <a:off x="0" y="6035675"/>
            <a:ext cx="9144000" cy="830997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24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Jangan terapkan </a:t>
            </a:r>
            <a:r>
              <a:rPr lang="id-ID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kedua 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</a:t>
            </a:r>
            <a:r>
              <a:rPr lang="id-ID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i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stem </a:t>
            </a:r>
            <a:r>
              <a:rPr lang="id-ID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pada gambar yang sama atau pada seri gambar yang sama </a:t>
            </a:r>
            <a:r>
              <a:rPr lang="en-US" sz="24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(JIS </a:t>
            </a:r>
            <a:r>
              <a:rPr lang="en-US" sz="2400" dirty="0">
                <a:solidFill>
                  <a:schemeClr val="bg1"/>
                </a:solidFill>
                <a:latin typeface="Arial" charset="0"/>
                <a:cs typeface="Arial" charset="0"/>
              </a:rPr>
              <a:t>Z8317).</a:t>
            </a:r>
          </a:p>
        </p:txBody>
      </p:sp>
      <p:grpSp>
        <p:nvGrpSpPr>
          <p:cNvPr id="7" name="Group 142"/>
          <p:cNvGrpSpPr>
            <a:grpSpLocks/>
          </p:cNvGrpSpPr>
          <p:nvPr/>
        </p:nvGrpSpPr>
        <p:grpSpPr bwMode="auto">
          <a:xfrm>
            <a:off x="5322914" y="1500174"/>
            <a:ext cx="3111500" cy="1930400"/>
            <a:chOff x="3276" y="1536"/>
            <a:chExt cx="1960" cy="1216"/>
          </a:xfrm>
        </p:grpSpPr>
        <p:sp>
          <p:nvSpPr>
            <p:cNvPr id="8" name="Rectangle 134"/>
            <p:cNvSpPr>
              <a:spLocks noChangeArrowheads="1"/>
            </p:cNvSpPr>
            <p:nvPr/>
          </p:nvSpPr>
          <p:spPr bwMode="auto">
            <a:xfrm>
              <a:off x="3276" y="1536"/>
              <a:ext cx="1960" cy="12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9" name="Rectangle 135"/>
            <p:cNvSpPr>
              <a:spLocks noChangeArrowheads="1"/>
            </p:cNvSpPr>
            <p:nvPr/>
          </p:nvSpPr>
          <p:spPr bwMode="auto">
            <a:xfrm>
              <a:off x="3348" y="1584"/>
              <a:ext cx="1848" cy="112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0" name="Rectangle 136"/>
            <p:cNvSpPr>
              <a:spLocks noChangeArrowheads="1"/>
            </p:cNvSpPr>
            <p:nvPr/>
          </p:nvSpPr>
          <p:spPr bwMode="auto">
            <a:xfrm>
              <a:off x="4764" y="2534"/>
              <a:ext cx="432" cy="17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11" name="Group 143"/>
          <p:cNvGrpSpPr>
            <a:grpSpLocks/>
          </p:cNvGrpSpPr>
          <p:nvPr/>
        </p:nvGrpSpPr>
        <p:grpSpPr bwMode="auto">
          <a:xfrm>
            <a:off x="6334152" y="3221027"/>
            <a:ext cx="1093787" cy="782638"/>
            <a:chOff x="3913" y="2620"/>
            <a:chExt cx="689" cy="493"/>
          </a:xfrm>
        </p:grpSpPr>
        <p:sp>
          <p:nvSpPr>
            <p:cNvPr id="12" name="AutoShape 138"/>
            <p:cNvSpPr>
              <a:spLocks noChangeArrowheads="1"/>
            </p:cNvSpPr>
            <p:nvPr/>
          </p:nvSpPr>
          <p:spPr bwMode="auto">
            <a:xfrm rot="5400000">
              <a:off x="4020" y="2513"/>
              <a:ext cx="476" cy="689"/>
            </a:xfrm>
            <a:prstGeom prst="leftArrow">
              <a:avLst>
                <a:gd name="adj1" fmla="val 50000"/>
                <a:gd name="adj2" fmla="val 60296"/>
              </a:avLst>
            </a:prstGeom>
            <a:solidFill>
              <a:srgbClr val="339933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339933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3" name="Text Box 139"/>
            <p:cNvSpPr txBox="1">
              <a:spLocks noChangeArrowheads="1"/>
            </p:cNvSpPr>
            <p:nvPr/>
          </p:nvSpPr>
          <p:spPr bwMode="auto">
            <a:xfrm>
              <a:off x="4005" y="2745"/>
              <a:ext cx="502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id-ID" sz="1600" dirty="0" smtClean="0">
                  <a:solidFill>
                    <a:schemeClr val="bg1"/>
                  </a:solidFill>
                  <a:latin typeface="Arial" charset="0"/>
                </a:rPr>
                <a:t>Pilihan</a:t>
              </a:r>
            </a:p>
            <a:p>
              <a:pPr algn="ctr"/>
              <a:r>
                <a:rPr lang="id-ID" sz="1600" dirty="0" smtClean="0">
                  <a:solidFill>
                    <a:schemeClr val="bg1"/>
                  </a:solidFill>
                  <a:latin typeface="Arial" charset="0"/>
                </a:rPr>
                <a:t> 1</a:t>
              </a:r>
              <a:endParaRPr lang="th-TH" sz="16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grpSp>
        <p:nvGrpSpPr>
          <p:cNvPr id="14" name="Group 144"/>
          <p:cNvGrpSpPr>
            <a:grpSpLocks/>
          </p:cNvGrpSpPr>
          <p:nvPr/>
        </p:nvGrpSpPr>
        <p:grpSpPr bwMode="auto">
          <a:xfrm>
            <a:off x="8193119" y="1947849"/>
            <a:ext cx="950913" cy="1062038"/>
            <a:chOff x="5084" y="1818"/>
            <a:chExt cx="599" cy="669"/>
          </a:xfrm>
        </p:grpSpPr>
        <p:sp>
          <p:nvSpPr>
            <p:cNvPr id="15" name="AutoShape 137"/>
            <p:cNvSpPr>
              <a:spLocks noChangeArrowheads="1"/>
            </p:cNvSpPr>
            <p:nvPr/>
          </p:nvSpPr>
          <p:spPr bwMode="auto">
            <a:xfrm>
              <a:off x="5084" y="1818"/>
              <a:ext cx="502" cy="669"/>
            </a:xfrm>
            <a:prstGeom prst="leftArrow">
              <a:avLst>
                <a:gd name="adj1" fmla="val 50000"/>
                <a:gd name="adj2" fmla="val 60296"/>
              </a:avLst>
            </a:prstGeom>
            <a:solidFill>
              <a:srgbClr val="0099FF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99FF">
                  <a:gamma/>
                  <a:shade val="60000"/>
                  <a:invGamma/>
                </a:srgbClr>
              </a:prstShdw>
            </a:effec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6" name="Text Box 140"/>
            <p:cNvSpPr txBox="1">
              <a:spLocks noChangeArrowheads="1"/>
            </p:cNvSpPr>
            <p:nvPr/>
          </p:nvSpPr>
          <p:spPr bwMode="auto">
            <a:xfrm>
              <a:off x="5145" y="1970"/>
              <a:ext cx="538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id-ID" sz="1600" dirty="0" smtClean="0">
                  <a:solidFill>
                    <a:schemeClr val="bg1"/>
                  </a:solidFill>
                  <a:latin typeface="Arial" charset="0"/>
                </a:rPr>
                <a:t>Pilihan </a:t>
              </a:r>
            </a:p>
            <a:p>
              <a:pPr algn="ctr"/>
              <a:r>
                <a:rPr lang="id-ID" sz="1600" dirty="0" smtClean="0">
                  <a:solidFill>
                    <a:schemeClr val="bg1"/>
                  </a:solidFill>
                  <a:latin typeface="Arial" charset="0"/>
                </a:rPr>
                <a:t>2</a:t>
              </a:r>
              <a:endParaRPr lang="th-TH" sz="16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7" name="Text Box 141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Angka </a:t>
            </a:r>
            <a:r>
              <a:rPr lang="en-US" sz="4000" dirty="0" err="1" smtClean="0">
                <a:solidFill>
                  <a:srgbClr val="C00000"/>
                </a:solidFill>
                <a:latin typeface="Geometr415 Blk BT" pitchFamily="34" charset="0"/>
              </a:rPr>
              <a:t>Dimensi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</a:rPr>
              <a:t>:</a:t>
            </a:r>
            <a:r>
              <a:rPr lang="en-US" sz="2400" dirty="0" smtClean="0">
                <a:solidFill>
                  <a:srgbClr val="CC3300"/>
                </a:solidFill>
                <a:latin typeface="Arial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Humnst777 BlkCn BT" pitchFamily="34" charset="0"/>
              </a:rPr>
              <a:t>Orienta</a:t>
            </a:r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si</a:t>
            </a:r>
            <a:endParaRPr lang="th-TH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0"/>
          <p:cNvSpPr>
            <a:spLocks noChangeArrowheads="1"/>
          </p:cNvSpPr>
          <p:nvPr/>
        </p:nvSpPr>
        <p:spPr bwMode="auto">
          <a:xfrm>
            <a:off x="950913" y="2528888"/>
            <a:ext cx="2447925" cy="2449512"/>
          </a:xfrm>
          <a:prstGeom prst="octagon">
            <a:avLst>
              <a:gd name="adj" fmla="val 29287"/>
            </a:avLst>
          </a:prstGeom>
          <a:solidFill>
            <a:srgbClr val="33CCFF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" name="Line 92"/>
          <p:cNvSpPr>
            <a:spLocks noChangeShapeType="1"/>
          </p:cNvSpPr>
          <p:nvPr/>
        </p:nvSpPr>
        <p:spPr bwMode="auto">
          <a:xfrm>
            <a:off x="3482975" y="3240088"/>
            <a:ext cx="60325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" name="Line 93"/>
          <p:cNvSpPr>
            <a:spLocks noChangeShapeType="1"/>
          </p:cNvSpPr>
          <p:nvPr/>
        </p:nvSpPr>
        <p:spPr bwMode="auto">
          <a:xfrm>
            <a:off x="3475038" y="4254500"/>
            <a:ext cx="6223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" name="Line 94"/>
          <p:cNvSpPr>
            <a:spLocks noChangeShapeType="1"/>
          </p:cNvSpPr>
          <p:nvPr/>
        </p:nvSpPr>
        <p:spPr bwMode="auto">
          <a:xfrm>
            <a:off x="4035425" y="3211513"/>
            <a:ext cx="0" cy="10604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" name="Text Box 95"/>
          <p:cNvSpPr txBox="1">
            <a:spLocks noChangeArrowheads="1"/>
          </p:cNvSpPr>
          <p:nvPr/>
        </p:nvSpPr>
        <p:spPr bwMode="auto">
          <a:xfrm rot="16200000">
            <a:off x="3731419" y="3544094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</a:p>
        </p:txBody>
      </p:sp>
      <p:sp>
        <p:nvSpPr>
          <p:cNvPr id="7" name="Line 96"/>
          <p:cNvSpPr>
            <a:spLocks noChangeShapeType="1"/>
          </p:cNvSpPr>
          <p:nvPr/>
        </p:nvSpPr>
        <p:spPr bwMode="auto">
          <a:xfrm rot="5400000">
            <a:off x="2404269" y="5309394"/>
            <a:ext cx="5445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8" name="Line 97"/>
          <p:cNvSpPr>
            <a:spLocks noChangeShapeType="1"/>
          </p:cNvSpPr>
          <p:nvPr/>
        </p:nvSpPr>
        <p:spPr bwMode="auto">
          <a:xfrm rot="5400000">
            <a:off x="1404144" y="5299869"/>
            <a:ext cx="5318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9" name="Line 98"/>
          <p:cNvSpPr>
            <a:spLocks noChangeShapeType="1"/>
          </p:cNvSpPr>
          <p:nvPr/>
        </p:nvSpPr>
        <p:spPr bwMode="auto">
          <a:xfrm rot="5400000">
            <a:off x="2174875" y="4973638"/>
            <a:ext cx="0" cy="106045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0" name="Text Box 99"/>
          <p:cNvSpPr txBox="1">
            <a:spLocks noChangeArrowheads="1"/>
          </p:cNvSpPr>
          <p:nvPr/>
        </p:nvSpPr>
        <p:spPr bwMode="auto">
          <a:xfrm>
            <a:off x="1974850" y="52466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11" name="Line 101"/>
          <p:cNvSpPr>
            <a:spLocks noChangeShapeType="1"/>
          </p:cNvSpPr>
          <p:nvPr/>
        </p:nvSpPr>
        <p:spPr bwMode="auto">
          <a:xfrm rot="2700000">
            <a:off x="3361531" y="4509294"/>
            <a:ext cx="579438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2" name="Line 102"/>
          <p:cNvSpPr>
            <a:spLocks noChangeShapeType="1"/>
          </p:cNvSpPr>
          <p:nvPr/>
        </p:nvSpPr>
        <p:spPr bwMode="auto">
          <a:xfrm rot="2700000">
            <a:off x="2651125" y="5218113"/>
            <a:ext cx="571500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3" name="Line 103"/>
          <p:cNvSpPr>
            <a:spLocks noChangeShapeType="1"/>
          </p:cNvSpPr>
          <p:nvPr/>
        </p:nvSpPr>
        <p:spPr bwMode="auto">
          <a:xfrm rot="2700000">
            <a:off x="3455988" y="4487863"/>
            <a:ext cx="0" cy="107315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4" name="Text Box 104"/>
          <p:cNvSpPr txBox="1">
            <a:spLocks noChangeArrowheads="1"/>
          </p:cNvSpPr>
          <p:nvPr/>
        </p:nvSpPr>
        <p:spPr bwMode="auto">
          <a:xfrm rot="18900000">
            <a:off x="3190875" y="4765675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15" name="Line 107"/>
          <p:cNvSpPr>
            <a:spLocks noChangeShapeType="1"/>
          </p:cNvSpPr>
          <p:nvPr/>
        </p:nvSpPr>
        <p:spPr bwMode="auto">
          <a:xfrm rot="18900000">
            <a:off x="2663825" y="2316163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6" name="Line 108"/>
          <p:cNvSpPr>
            <a:spLocks noChangeShapeType="1"/>
          </p:cNvSpPr>
          <p:nvPr/>
        </p:nvSpPr>
        <p:spPr bwMode="auto">
          <a:xfrm rot="18900000">
            <a:off x="3375025" y="3028950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7" name="Line 109"/>
          <p:cNvSpPr>
            <a:spLocks noChangeShapeType="1"/>
          </p:cNvSpPr>
          <p:nvPr/>
        </p:nvSpPr>
        <p:spPr bwMode="auto">
          <a:xfrm rot="18900000">
            <a:off x="3371850" y="2020888"/>
            <a:ext cx="0" cy="1068387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18" name="Text Box 114"/>
          <p:cNvSpPr txBox="1">
            <a:spLocks noChangeArrowheads="1"/>
          </p:cNvSpPr>
          <p:nvPr/>
        </p:nvSpPr>
        <p:spPr bwMode="auto">
          <a:xfrm rot="2700000">
            <a:off x="3245644" y="2301082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19" name="Line 115"/>
          <p:cNvSpPr>
            <a:spLocks noChangeShapeType="1"/>
          </p:cNvSpPr>
          <p:nvPr/>
        </p:nvSpPr>
        <p:spPr bwMode="auto">
          <a:xfrm rot="5400000">
            <a:off x="2442369" y="2239169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0" name="Line 116"/>
          <p:cNvSpPr>
            <a:spLocks noChangeShapeType="1"/>
          </p:cNvSpPr>
          <p:nvPr/>
        </p:nvSpPr>
        <p:spPr bwMode="auto">
          <a:xfrm rot="5400000">
            <a:off x="1432719" y="2235994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1" name="Line 117"/>
          <p:cNvSpPr>
            <a:spLocks noChangeShapeType="1"/>
          </p:cNvSpPr>
          <p:nvPr/>
        </p:nvSpPr>
        <p:spPr bwMode="auto">
          <a:xfrm rot="5400000">
            <a:off x="2170113" y="1525588"/>
            <a:ext cx="0" cy="10668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2" name="Text Box 118"/>
          <p:cNvSpPr txBox="1">
            <a:spLocks noChangeArrowheads="1"/>
          </p:cNvSpPr>
          <p:nvPr/>
        </p:nvSpPr>
        <p:spPr bwMode="auto">
          <a:xfrm>
            <a:off x="1933575" y="18049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23" name="Line 120"/>
          <p:cNvSpPr>
            <a:spLocks noChangeShapeType="1"/>
          </p:cNvSpPr>
          <p:nvPr/>
        </p:nvSpPr>
        <p:spPr bwMode="auto">
          <a:xfrm rot="13500000">
            <a:off x="511968" y="3028157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121"/>
          <p:cNvSpPr>
            <a:spLocks noChangeShapeType="1"/>
          </p:cNvSpPr>
          <p:nvPr/>
        </p:nvSpPr>
        <p:spPr bwMode="auto">
          <a:xfrm rot="13500000">
            <a:off x="1224757" y="2318544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122"/>
          <p:cNvSpPr>
            <a:spLocks noChangeShapeType="1"/>
          </p:cNvSpPr>
          <p:nvPr/>
        </p:nvSpPr>
        <p:spPr bwMode="auto">
          <a:xfrm rot="13500000">
            <a:off x="985044" y="2026444"/>
            <a:ext cx="0" cy="1055688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Text Box 124"/>
          <p:cNvSpPr txBox="1">
            <a:spLocks noChangeArrowheads="1"/>
          </p:cNvSpPr>
          <p:nvPr/>
        </p:nvSpPr>
        <p:spPr bwMode="auto">
          <a:xfrm rot="18900000">
            <a:off x="693738" y="230028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27" name="Line 127"/>
          <p:cNvSpPr>
            <a:spLocks noChangeShapeType="1"/>
          </p:cNvSpPr>
          <p:nvPr/>
        </p:nvSpPr>
        <p:spPr bwMode="auto">
          <a:xfrm>
            <a:off x="434975" y="3230563"/>
            <a:ext cx="46831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128"/>
          <p:cNvSpPr>
            <a:spLocks noChangeShapeType="1"/>
          </p:cNvSpPr>
          <p:nvPr/>
        </p:nvSpPr>
        <p:spPr bwMode="auto">
          <a:xfrm>
            <a:off x="425450" y="4244975"/>
            <a:ext cx="4699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Line 129"/>
          <p:cNvSpPr>
            <a:spLocks noChangeShapeType="1"/>
          </p:cNvSpPr>
          <p:nvPr/>
        </p:nvSpPr>
        <p:spPr bwMode="auto">
          <a:xfrm>
            <a:off x="493713" y="3201988"/>
            <a:ext cx="0" cy="10668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Text Box 130"/>
          <p:cNvSpPr txBox="1">
            <a:spLocks noChangeArrowheads="1"/>
          </p:cNvSpPr>
          <p:nvPr/>
        </p:nvSpPr>
        <p:spPr bwMode="auto">
          <a:xfrm rot="16200000">
            <a:off x="181769" y="3528219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30</a:t>
            </a:r>
          </a:p>
        </p:txBody>
      </p:sp>
      <p:sp>
        <p:nvSpPr>
          <p:cNvPr id="31" name="Line 131"/>
          <p:cNvSpPr>
            <a:spLocks noChangeShapeType="1"/>
          </p:cNvSpPr>
          <p:nvPr/>
        </p:nvSpPr>
        <p:spPr bwMode="auto">
          <a:xfrm rot="18900000">
            <a:off x="406400" y="4503738"/>
            <a:ext cx="581025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2" name="Line 132"/>
          <p:cNvSpPr>
            <a:spLocks noChangeShapeType="1"/>
          </p:cNvSpPr>
          <p:nvPr/>
        </p:nvSpPr>
        <p:spPr bwMode="auto">
          <a:xfrm rot="18900000">
            <a:off x="1130300" y="5230813"/>
            <a:ext cx="57626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3" name="Line 133"/>
          <p:cNvSpPr>
            <a:spLocks noChangeShapeType="1"/>
          </p:cNvSpPr>
          <p:nvPr/>
        </p:nvSpPr>
        <p:spPr bwMode="auto">
          <a:xfrm rot="18900000">
            <a:off x="901700" y="4476750"/>
            <a:ext cx="0" cy="1096963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Text Box 135"/>
          <p:cNvSpPr txBox="1">
            <a:spLocks noChangeArrowheads="1"/>
          </p:cNvSpPr>
          <p:nvPr/>
        </p:nvSpPr>
        <p:spPr bwMode="auto">
          <a:xfrm rot="2700000">
            <a:off x="738982" y="4775993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35" name="Text Box 146"/>
          <p:cNvSpPr txBox="1">
            <a:spLocks noChangeArrowheads="1"/>
          </p:cNvSpPr>
          <p:nvPr/>
        </p:nvSpPr>
        <p:spPr bwMode="auto">
          <a:xfrm>
            <a:off x="204788" y="287338"/>
            <a:ext cx="76306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CONTOH</a:t>
            </a:r>
            <a:r>
              <a:rPr lang="en-US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:</a:t>
            </a:r>
            <a:r>
              <a:rPr lang="en-US" sz="20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Orienta</a:t>
            </a:r>
            <a:r>
              <a:rPr lang="id-ID" sz="28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si suatu dimensi panjang</a:t>
            </a:r>
            <a:endParaRPr lang="en-US" sz="28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36" name="AutoShape 158"/>
          <p:cNvSpPr>
            <a:spLocks noChangeArrowheads="1"/>
          </p:cNvSpPr>
          <p:nvPr/>
        </p:nvSpPr>
        <p:spPr bwMode="auto">
          <a:xfrm>
            <a:off x="5684838" y="2535238"/>
            <a:ext cx="2447925" cy="2449512"/>
          </a:xfrm>
          <a:prstGeom prst="octagon">
            <a:avLst>
              <a:gd name="adj" fmla="val 29287"/>
            </a:avLst>
          </a:prstGeom>
          <a:solidFill>
            <a:srgbClr val="33CCFF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7" name="Line 160"/>
          <p:cNvSpPr>
            <a:spLocks noChangeShapeType="1"/>
          </p:cNvSpPr>
          <p:nvPr/>
        </p:nvSpPr>
        <p:spPr bwMode="auto">
          <a:xfrm rot="5400000">
            <a:off x="7169944" y="2274094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Line 161"/>
          <p:cNvSpPr>
            <a:spLocks noChangeShapeType="1"/>
          </p:cNvSpPr>
          <p:nvPr/>
        </p:nvSpPr>
        <p:spPr bwMode="auto">
          <a:xfrm rot="5400000">
            <a:off x="6161882" y="2270919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9" name="Line 162"/>
          <p:cNvSpPr>
            <a:spLocks noChangeShapeType="1"/>
          </p:cNvSpPr>
          <p:nvPr/>
        </p:nvSpPr>
        <p:spPr bwMode="auto">
          <a:xfrm rot="5400000">
            <a:off x="6900069" y="1564482"/>
            <a:ext cx="0" cy="1058862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0" name="Text Box 163"/>
          <p:cNvSpPr txBox="1">
            <a:spLocks noChangeArrowheads="1"/>
          </p:cNvSpPr>
          <p:nvPr/>
        </p:nvSpPr>
        <p:spPr bwMode="auto">
          <a:xfrm>
            <a:off x="6669088" y="1970088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41" name="Line 165"/>
          <p:cNvSpPr>
            <a:spLocks noChangeShapeType="1"/>
          </p:cNvSpPr>
          <p:nvPr/>
        </p:nvSpPr>
        <p:spPr bwMode="auto">
          <a:xfrm rot="5400000">
            <a:off x="7177087" y="5264151"/>
            <a:ext cx="466725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2" name="Line 166"/>
          <p:cNvSpPr>
            <a:spLocks noChangeShapeType="1"/>
          </p:cNvSpPr>
          <p:nvPr/>
        </p:nvSpPr>
        <p:spPr bwMode="auto">
          <a:xfrm rot="5400000">
            <a:off x="6169819" y="5261769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3" name="Line 167"/>
          <p:cNvSpPr>
            <a:spLocks noChangeShapeType="1"/>
          </p:cNvSpPr>
          <p:nvPr/>
        </p:nvSpPr>
        <p:spPr bwMode="auto">
          <a:xfrm rot="5400000">
            <a:off x="6904038" y="4903787"/>
            <a:ext cx="0" cy="105092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4" name="Text Box 168"/>
          <p:cNvSpPr txBox="1">
            <a:spLocks noChangeArrowheads="1"/>
          </p:cNvSpPr>
          <p:nvPr/>
        </p:nvSpPr>
        <p:spPr bwMode="auto">
          <a:xfrm>
            <a:off x="6716713" y="5319713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45" name="Line 171"/>
          <p:cNvSpPr>
            <a:spLocks noChangeShapeType="1"/>
          </p:cNvSpPr>
          <p:nvPr/>
        </p:nvSpPr>
        <p:spPr bwMode="auto">
          <a:xfrm rot="2700000">
            <a:off x="8095457" y="4468019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6" name="Line 172"/>
          <p:cNvSpPr>
            <a:spLocks noChangeShapeType="1"/>
          </p:cNvSpPr>
          <p:nvPr/>
        </p:nvSpPr>
        <p:spPr bwMode="auto">
          <a:xfrm rot="2700000">
            <a:off x="7382669" y="5179219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7" name="Line 173"/>
          <p:cNvSpPr>
            <a:spLocks noChangeShapeType="1"/>
          </p:cNvSpPr>
          <p:nvPr/>
        </p:nvSpPr>
        <p:spPr bwMode="auto">
          <a:xfrm rot="2700000">
            <a:off x="8089107" y="4417218"/>
            <a:ext cx="0" cy="1052513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8" name="Text Box 174"/>
          <p:cNvSpPr txBox="1">
            <a:spLocks noChangeArrowheads="1"/>
          </p:cNvSpPr>
          <p:nvPr/>
        </p:nvSpPr>
        <p:spPr bwMode="auto">
          <a:xfrm>
            <a:off x="7910513" y="4826000"/>
            <a:ext cx="43815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49" name="Line 176"/>
          <p:cNvSpPr>
            <a:spLocks noChangeShapeType="1"/>
          </p:cNvSpPr>
          <p:nvPr/>
        </p:nvSpPr>
        <p:spPr bwMode="auto">
          <a:xfrm>
            <a:off x="8197850" y="3255963"/>
            <a:ext cx="469900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0" name="Line 177"/>
          <p:cNvSpPr>
            <a:spLocks noChangeShapeType="1"/>
          </p:cNvSpPr>
          <p:nvPr/>
        </p:nvSpPr>
        <p:spPr bwMode="auto">
          <a:xfrm>
            <a:off x="8189913" y="4270375"/>
            <a:ext cx="469900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Line 178"/>
          <p:cNvSpPr>
            <a:spLocks noChangeShapeType="1"/>
          </p:cNvSpPr>
          <p:nvPr/>
        </p:nvSpPr>
        <p:spPr bwMode="auto">
          <a:xfrm>
            <a:off x="8597900" y="3227388"/>
            <a:ext cx="0" cy="106045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2" name="Text Box 179"/>
          <p:cNvSpPr txBox="1">
            <a:spLocks noChangeArrowheads="1"/>
          </p:cNvSpPr>
          <p:nvPr/>
        </p:nvSpPr>
        <p:spPr bwMode="auto">
          <a:xfrm>
            <a:off x="8388350" y="3649663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53" name="Line 181"/>
          <p:cNvSpPr>
            <a:spLocks noChangeShapeType="1"/>
          </p:cNvSpPr>
          <p:nvPr/>
        </p:nvSpPr>
        <p:spPr bwMode="auto">
          <a:xfrm rot="18900000">
            <a:off x="7388225" y="2341563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4" name="Line 182"/>
          <p:cNvSpPr>
            <a:spLocks noChangeShapeType="1"/>
          </p:cNvSpPr>
          <p:nvPr/>
        </p:nvSpPr>
        <p:spPr bwMode="auto">
          <a:xfrm rot="18900000">
            <a:off x="8099425" y="3054350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5" name="Line 183"/>
          <p:cNvSpPr>
            <a:spLocks noChangeShapeType="1"/>
          </p:cNvSpPr>
          <p:nvPr/>
        </p:nvSpPr>
        <p:spPr bwMode="auto">
          <a:xfrm rot="18900000">
            <a:off x="8097838" y="2057400"/>
            <a:ext cx="0" cy="105092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6" name="Text Box 184"/>
          <p:cNvSpPr txBox="1">
            <a:spLocks noChangeArrowheads="1"/>
          </p:cNvSpPr>
          <p:nvPr/>
        </p:nvSpPr>
        <p:spPr bwMode="auto">
          <a:xfrm>
            <a:off x="7900988" y="2476500"/>
            <a:ext cx="43815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57" name="Line 186"/>
          <p:cNvSpPr>
            <a:spLocks noChangeShapeType="1"/>
          </p:cNvSpPr>
          <p:nvPr/>
        </p:nvSpPr>
        <p:spPr bwMode="auto">
          <a:xfrm rot="13500000">
            <a:off x="5258593" y="3053557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8" name="Line 187"/>
          <p:cNvSpPr>
            <a:spLocks noChangeShapeType="1"/>
          </p:cNvSpPr>
          <p:nvPr/>
        </p:nvSpPr>
        <p:spPr bwMode="auto">
          <a:xfrm rot="13500000">
            <a:off x="5971382" y="2343944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9" name="Line 188"/>
          <p:cNvSpPr>
            <a:spLocks noChangeShapeType="1"/>
          </p:cNvSpPr>
          <p:nvPr/>
        </p:nvSpPr>
        <p:spPr bwMode="auto">
          <a:xfrm rot="13500000">
            <a:off x="5734051" y="2054225"/>
            <a:ext cx="0" cy="105092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0" name="Text Box 189"/>
          <p:cNvSpPr txBox="1">
            <a:spLocks noChangeArrowheads="1"/>
          </p:cNvSpPr>
          <p:nvPr/>
        </p:nvSpPr>
        <p:spPr bwMode="auto">
          <a:xfrm>
            <a:off x="5483225" y="2465388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61" name="Line 191"/>
          <p:cNvSpPr>
            <a:spLocks noChangeShapeType="1"/>
          </p:cNvSpPr>
          <p:nvPr/>
        </p:nvSpPr>
        <p:spPr bwMode="auto">
          <a:xfrm>
            <a:off x="5167313" y="3246438"/>
            <a:ext cx="468312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2" name="Line 192"/>
          <p:cNvSpPr>
            <a:spLocks noChangeShapeType="1"/>
          </p:cNvSpPr>
          <p:nvPr/>
        </p:nvSpPr>
        <p:spPr bwMode="auto">
          <a:xfrm>
            <a:off x="5157788" y="4260850"/>
            <a:ext cx="469900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3" name="Line 193"/>
          <p:cNvSpPr>
            <a:spLocks noChangeShapeType="1"/>
          </p:cNvSpPr>
          <p:nvPr/>
        </p:nvSpPr>
        <p:spPr bwMode="auto">
          <a:xfrm>
            <a:off x="5226050" y="3217863"/>
            <a:ext cx="0" cy="10668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4" name="Text Box 194"/>
          <p:cNvSpPr txBox="1">
            <a:spLocks noChangeArrowheads="1"/>
          </p:cNvSpPr>
          <p:nvPr/>
        </p:nvSpPr>
        <p:spPr bwMode="auto">
          <a:xfrm>
            <a:off x="5014913" y="3668713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65" name="Line 196"/>
          <p:cNvSpPr>
            <a:spLocks noChangeShapeType="1"/>
          </p:cNvSpPr>
          <p:nvPr/>
        </p:nvSpPr>
        <p:spPr bwMode="auto">
          <a:xfrm rot="18900000">
            <a:off x="5245100" y="4460875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Line 197"/>
          <p:cNvSpPr>
            <a:spLocks noChangeShapeType="1"/>
          </p:cNvSpPr>
          <p:nvPr/>
        </p:nvSpPr>
        <p:spPr bwMode="auto">
          <a:xfrm rot="18900000">
            <a:off x="5956300" y="5175250"/>
            <a:ext cx="468313" cy="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Line 198"/>
          <p:cNvSpPr>
            <a:spLocks noChangeShapeType="1"/>
          </p:cNvSpPr>
          <p:nvPr/>
        </p:nvSpPr>
        <p:spPr bwMode="auto">
          <a:xfrm rot="18900000">
            <a:off x="5718175" y="4410075"/>
            <a:ext cx="0" cy="105092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8" name="Text Box 199"/>
          <p:cNvSpPr txBox="1">
            <a:spLocks noChangeArrowheads="1"/>
          </p:cNvSpPr>
          <p:nvPr/>
        </p:nvSpPr>
        <p:spPr bwMode="auto">
          <a:xfrm>
            <a:off x="5538788" y="4852988"/>
            <a:ext cx="438150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30</a:t>
            </a:r>
          </a:p>
        </p:txBody>
      </p:sp>
      <p:sp>
        <p:nvSpPr>
          <p:cNvPr id="69" name="Text Box 201"/>
          <p:cNvSpPr txBox="1">
            <a:spLocks noChangeArrowheads="1"/>
          </p:cNvSpPr>
          <p:nvPr/>
        </p:nvSpPr>
        <p:spPr bwMode="auto">
          <a:xfrm>
            <a:off x="360363" y="1270000"/>
            <a:ext cx="35301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Arial" charset="0"/>
                <a:cs typeface="Arial" charset="0"/>
              </a:rPr>
              <a:t>1. </a:t>
            </a:r>
            <a:r>
              <a:rPr lang="id-ID" sz="20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Metode Selaras (</a:t>
            </a:r>
            <a:r>
              <a:rPr lang="en-US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Aligned</a:t>
            </a:r>
            <a:r>
              <a:rPr lang="id-ID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  <a:endParaRPr lang="en-US" sz="1600" i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70" name="Text Box 202"/>
          <p:cNvSpPr txBox="1">
            <a:spLocks noChangeArrowheads="1"/>
          </p:cNvSpPr>
          <p:nvPr/>
        </p:nvSpPr>
        <p:spPr bwMode="auto">
          <a:xfrm>
            <a:off x="4929190" y="1270000"/>
            <a:ext cx="417466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Arial" charset="0"/>
                <a:cs typeface="Arial" charset="0"/>
              </a:rPr>
              <a:t>2. </a:t>
            </a:r>
            <a:r>
              <a:rPr lang="id-ID" sz="20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Metode 1 Arah (</a:t>
            </a:r>
            <a:r>
              <a:rPr lang="en-US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Unidirectional</a:t>
            </a:r>
            <a:r>
              <a:rPr lang="id-ID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  <a:endParaRPr lang="en-US" sz="2000" b="1" i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1" name="AutoShape 203"/>
          <p:cNvSpPr>
            <a:spLocks noChangeArrowheads="1"/>
          </p:cNvSpPr>
          <p:nvPr/>
        </p:nvSpPr>
        <p:spPr bwMode="auto">
          <a:xfrm>
            <a:off x="4081463" y="3241675"/>
            <a:ext cx="635000" cy="957263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0099FF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99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72" name="AutoShape 204"/>
          <p:cNvSpPr>
            <a:spLocks noChangeArrowheads="1"/>
          </p:cNvSpPr>
          <p:nvPr/>
        </p:nvSpPr>
        <p:spPr bwMode="auto">
          <a:xfrm rot="5400000">
            <a:off x="1870869" y="5604669"/>
            <a:ext cx="584200" cy="969962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73" name="AutoShape 205"/>
          <p:cNvSpPr>
            <a:spLocks noChangeArrowheads="1"/>
          </p:cNvSpPr>
          <p:nvPr/>
        </p:nvSpPr>
        <p:spPr bwMode="auto">
          <a:xfrm rot="5400000">
            <a:off x="6642894" y="5614194"/>
            <a:ext cx="584200" cy="969962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46"/>
          <p:cNvSpPr txBox="1">
            <a:spLocks noChangeArrowheads="1"/>
          </p:cNvSpPr>
          <p:nvPr/>
        </p:nvSpPr>
        <p:spPr bwMode="auto">
          <a:xfrm>
            <a:off x="204788" y="287338"/>
            <a:ext cx="76306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CONTOH</a:t>
            </a:r>
            <a:r>
              <a:rPr lang="en-US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:</a:t>
            </a:r>
            <a:r>
              <a:rPr lang="en-US" sz="20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Orienta</a:t>
            </a:r>
            <a:r>
              <a:rPr lang="id-ID" sz="28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si suatu dimensi panjang</a:t>
            </a:r>
            <a:endParaRPr lang="en-US" sz="28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733835" cy="580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5"/>
          <p:cNvSpPr>
            <a:spLocks noChangeShapeType="1"/>
          </p:cNvSpPr>
          <p:nvPr/>
        </p:nvSpPr>
        <p:spPr bwMode="auto">
          <a:xfrm>
            <a:off x="1592263" y="2254250"/>
            <a:ext cx="350837" cy="85407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" name="Line 6"/>
          <p:cNvSpPr>
            <a:spLocks noChangeShapeType="1"/>
          </p:cNvSpPr>
          <p:nvPr/>
        </p:nvSpPr>
        <p:spPr bwMode="auto">
          <a:xfrm flipH="1">
            <a:off x="2478088" y="2254250"/>
            <a:ext cx="346075" cy="8382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" name="Line 7"/>
          <p:cNvSpPr>
            <a:spLocks noChangeShapeType="1"/>
          </p:cNvSpPr>
          <p:nvPr/>
        </p:nvSpPr>
        <p:spPr bwMode="auto">
          <a:xfrm flipH="1" flipV="1">
            <a:off x="2878138" y="4037013"/>
            <a:ext cx="825500" cy="34766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 flipV="1">
            <a:off x="2847975" y="3133725"/>
            <a:ext cx="849313" cy="34925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" name="Arc 10"/>
          <p:cNvSpPr>
            <a:spLocks/>
          </p:cNvSpPr>
          <p:nvPr/>
        </p:nvSpPr>
        <p:spPr bwMode="auto">
          <a:xfrm rot="2700000">
            <a:off x="2497931" y="3029744"/>
            <a:ext cx="1446213" cy="1438275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7" name="Arc 22"/>
          <p:cNvSpPr>
            <a:spLocks/>
          </p:cNvSpPr>
          <p:nvPr/>
        </p:nvSpPr>
        <p:spPr bwMode="auto">
          <a:xfrm>
            <a:off x="2200275" y="2305050"/>
            <a:ext cx="1447800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" name="Arc 23"/>
          <p:cNvSpPr>
            <a:spLocks/>
          </p:cNvSpPr>
          <p:nvPr/>
        </p:nvSpPr>
        <p:spPr bwMode="auto">
          <a:xfrm rot="18900000">
            <a:off x="1479550" y="2005013"/>
            <a:ext cx="1446213" cy="1436687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9" name="Arc 24"/>
          <p:cNvSpPr>
            <a:spLocks/>
          </p:cNvSpPr>
          <p:nvPr/>
        </p:nvSpPr>
        <p:spPr bwMode="auto">
          <a:xfrm rot="16200000">
            <a:off x="758032" y="2304256"/>
            <a:ext cx="1446212" cy="1438275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0" name="Arc 25"/>
          <p:cNvSpPr>
            <a:spLocks/>
          </p:cNvSpPr>
          <p:nvPr/>
        </p:nvSpPr>
        <p:spPr bwMode="auto">
          <a:xfrm rot="13500000">
            <a:off x="457201" y="3025775"/>
            <a:ext cx="1447800" cy="1438275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1" name="Arc 26"/>
          <p:cNvSpPr>
            <a:spLocks/>
          </p:cNvSpPr>
          <p:nvPr/>
        </p:nvSpPr>
        <p:spPr bwMode="auto">
          <a:xfrm rot="10800000">
            <a:off x="760413" y="3762375"/>
            <a:ext cx="1447800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2" name="Arc 27"/>
          <p:cNvSpPr>
            <a:spLocks/>
          </p:cNvSpPr>
          <p:nvPr/>
        </p:nvSpPr>
        <p:spPr bwMode="auto">
          <a:xfrm rot="8100000">
            <a:off x="1485900" y="4065588"/>
            <a:ext cx="1447800" cy="1438275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3" name="Arc 28"/>
          <p:cNvSpPr>
            <a:spLocks/>
          </p:cNvSpPr>
          <p:nvPr/>
        </p:nvSpPr>
        <p:spPr bwMode="auto">
          <a:xfrm rot="5400000">
            <a:off x="2197101" y="3765550"/>
            <a:ext cx="1447800" cy="1438275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 rot="2700000">
            <a:off x="3157538" y="2405062"/>
            <a:ext cx="522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 rot="2700000">
            <a:off x="974725" y="4625976"/>
            <a:ext cx="522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1971675" y="5014913"/>
            <a:ext cx="522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 rot="18900000">
            <a:off x="2971800" y="4564063"/>
            <a:ext cx="522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18" name="Text Box 34"/>
          <p:cNvSpPr txBox="1">
            <a:spLocks noChangeArrowheads="1"/>
          </p:cNvSpPr>
          <p:nvPr/>
        </p:nvSpPr>
        <p:spPr bwMode="auto">
          <a:xfrm rot="16200000">
            <a:off x="3363913" y="3524250"/>
            <a:ext cx="522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chemeClr val="accent2"/>
                </a:solidFill>
                <a:latin typeface="Arial" charset="0"/>
              </a:rPr>
              <a:t>o</a:t>
            </a:r>
          </a:p>
        </p:txBody>
      </p:sp>
      <p:sp>
        <p:nvSpPr>
          <p:cNvPr id="19" name="Text Box 35"/>
          <p:cNvSpPr txBox="1">
            <a:spLocks noChangeArrowheads="1"/>
          </p:cNvSpPr>
          <p:nvPr/>
        </p:nvSpPr>
        <p:spPr bwMode="auto">
          <a:xfrm>
            <a:off x="2009775" y="1908175"/>
            <a:ext cx="522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20" name="Text Box 36"/>
          <p:cNvSpPr txBox="1">
            <a:spLocks noChangeArrowheads="1"/>
          </p:cNvSpPr>
          <p:nvPr/>
        </p:nvSpPr>
        <p:spPr bwMode="auto">
          <a:xfrm rot="18900000">
            <a:off x="798513" y="2354263"/>
            <a:ext cx="522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21" name="Text Box 37"/>
          <p:cNvSpPr txBox="1">
            <a:spLocks noChangeArrowheads="1"/>
          </p:cNvSpPr>
          <p:nvPr/>
        </p:nvSpPr>
        <p:spPr bwMode="auto">
          <a:xfrm rot="16200000">
            <a:off x="282575" y="3490913"/>
            <a:ext cx="522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chemeClr val="accent2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chemeClr val="accent2"/>
                </a:solidFill>
                <a:latin typeface="Arial" charset="0"/>
              </a:rPr>
              <a:t>o</a:t>
            </a:r>
          </a:p>
        </p:txBody>
      </p:sp>
      <p:sp>
        <p:nvSpPr>
          <p:cNvPr id="22" name="Freeform 45"/>
          <p:cNvSpPr>
            <a:spLocks/>
          </p:cNvSpPr>
          <p:nvPr/>
        </p:nvSpPr>
        <p:spPr bwMode="auto">
          <a:xfrm>
            <a:off x="1590675" y="3149600"/>
            <a:ext cx="1230313" cy="1228725"/>
          </a:xfrm>
          <a:custGeom>
            <a:avLst/>
            <a:gdLst/>
            <a:ahLst/>
            <a:cxnLst>
              <a:cxn ang="0">
                <a:pos x="1032" y="728"/>
              </a:cxn>
              <a:cxn ang="0">
                <a:pos x="744" y="600"/>
              </a:cxn>
              <a:cxn ang="0">
                <a:pos x="752" y="408"/>
              </a:cxn>
              <a:cxn ang="0">
                <a:pos x="1000" y="296"/>
              </a:cxn>
              <a:cxn ang="0">
                <a:pos x="736" y="0"/>
              </a:cxn>
              <a:cxn ang="0">
                <a:pos x="624" y="272"/>
              </a:cxn>
              <a:cxn ang="0">
                <a:pos x="416" y="272"/>
              </a:cxn>
              <a:cxn ang="0">
                <a:pos x="320" y="0"/>
              </a:cxn>
              <a:cxn ang="0">
                <a:pos x="8" y="304"/>
              </a:cxn>
              <a:cxn ang="0">
                <a:pos x="272" y="408"/>
              </a:cxn>
              <a:cxn ang="0">
                <a:pos x="272" y="616"/>
              </a:cxn>
              <a:cxn ang="0">
                <a:pos x="0" y="720"/>
              </a:cxn>
              <a:cxn ang="0">
                <a:pos x="304" y="1024"/>
              </a:cxn>
              <a:cxn ang="0">
                <a:pos x="424" y="752"/>
              </a:cxn>
              <a:cxn ang="0">
                <a:pos x="616" y="752"/>
              </a:cxn>
              <a:cxn ang="0">
                <a:pos x="728" y="1032"/>
              </a:cxn>
              <a:cxn ang="0">
                <a:pos x="1032" y="728"/>
              </a:cxn>
            </a:cxnLst>
            <a:rect l="0" t="0" r="r" b="b"/>
            <a:pathLst>
              <a:path w="1032" h="1032">
                <a:moveTo>
                  <a:pt x="1032" y="728"/>
                </a:moveTo>
                <a:lnTo>
                  <a:pt x="744" y="600"/>
                </a:lnTo>
                <a:lnTo>
                  <a:pt x="752" y="408"/>
                </a:lnTo>
                <a:lnTo>
                  <a:pt x="1000" y="296"/>
                </a:lnTo>
                <a:lnTo>
                  <a:pt x="736" y="0"/>
                </a:lnTo>
                <a:lnTo>
                  <a:pt x="624" y="272"/>
                </a:lnTo>
                <a:lnTo>
                  <a:pt x="416" y="272"/>
                </a:lnTo>
                <a:lnTo>
                  <a:pt x="320" y="0"/>
                </a:lnTo>
                <a:lnTo>
                  <a:pt x="8" y="304"/>
                </a:lnTo>
                <a:lnTo>
                  <a:pt x="272" y="408"/>
                </a:lnTo>
                <a:lnTo>
                  <a:pt x="272" y="616"/>
                </a:lnTo>
                <a:lnTo>
                  <a:pt x="0" y="720"/>
                </a:lnTo>
                <a:lnTo>
                  <a:pt x="304" y="1024"/>
                </a:lnTo>
                <a:lnTo>
                  <a:pt x="424" y="752"/>
                </a:lnTo>
                <a:lnTo>
                  <a:pt x="616" y="752"/>
                </a:lnTo>
                <a:lnTo>
                  <a:pt x="728" y="1032"/>
                </a:lnTo>
                <a:lnTo>
                  <a:pt x="1032" y="728"/>
                </a:lnTo>
                <a:close/>
              </a:path>
            </a:pathLst>
          </a:custGeom>
          <a:solidFill>
            <a:srgbClr val="33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3" name="Line 46"/>
          <p:cNvSpPr>
            <a:spLocks noChangeShapeType="1"/>
          </p:cNvSpPr>
          <p:nvPr/>
        </p:nvSpPr>
        <p:spPr bwMode="auto">
          <a:xfrm>
            <a:off x="2468563" y="4416425"/>
            <a:ext cx="350837" cy="85407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4" name="Line 47"/>
          <p:cNvSpPr>
            <a:spLocks noChangeShapeType="1"/>
          </p:cNvSpPr>
          <p:nvPr/>
        </p:nvSpPr>
        <p:spPr bwMode="auto">
          <a:xfrm flipH="1">
            <a:off x="1582738" y="4416425"/>
            <a:ext cx="346075" cy="8382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 flipV="1">
            <a:off x="693738" y="4019550"/>
            <a:ext cx="849312" cy="350838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6" name="Line 49"/>
          <p:cNvSpPr>
            <a:spLocks noChangeShapeType="1"/>
          </p:cNvSpPr>
          <p:nvPr/>
        </p:nvSpPr>
        <p:spPr bwMode="auto">
          <a:xfrm flipH="1" flipV="1">
            <a:off x="723900" y="3130550"/>
            <a:ext cx="827088" cy="347663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7" name="Line 55"/>
          <p:cNvSpPr>
            <a:spLocks noChangeShapeType="1"/>
          </p:cNvSpPr>
          <p:nvPr/>
        </p:nvSpPr>
        <p:spPr bwMode="auto">
          <a:xfrm>
            <a:off x="6292850" y="2193925"/>
            <a:ext cx="350838" cy="85407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8" name="Line 56"/>
          <p:cNvSpPr>
            <a:spLocks noChangeShapeType="1"/>
          </p:cNvSpPr>
          <p:nvPr/>
        </p:nvSpPr>
        <p:spPr bwMode="auto">
          <a:xfrm flipH="1">
            <a:off x="7178675" y="2193925"/>
            <a:ext cx="346075" cy="8382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29" name="Line 57"/>
          <p:cNvSpPr>
            <a:spLocks noChangeShapeType="1"/>
          </p:cNvSpPr>
          <p:nvPr/>
        </p:nvSpPr>
        <p:spPr bwMode="auto">
          <a:xfrm flipH="1" flipV="1">
            <a:off x="7577138" y="3976688"/>
            <a:ext cx="827087" cy="347662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0" name="Line 58"/>
          <p:cNvSpPr>
            <a:spLocks noChangeShapeType="1"/>
          </p:cNvSpPr>
          <p:nvPr/>
        </p:nvSpPr>
        <p:spPr bwMode="auto">
          <a:xfrm flipV="1">
            <a:off x="7548563" y="3073400"/>
            <a:ext cx="847725" cy="350838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1" name="Arc 60"/>
          <p:cNvSpPr>
            <a:spLocks/>
          </p:cNvSpPr>
          <p:nvPr/>
        </p:nvSpPr>
        <p:spPr bwMode="auto">
          <a:xfrm rot="8100000">
            <a:off x="6188075" y="4005263"/>
            <a:ext cx="1446213" cy="1436687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2" name="Text Box 61"/>
          <p:cNvSpPr txBox="1">
            <a:spLocks noChangeArrowheads="1"/>
          </p:cNvSpPr>
          <p:nvPr/>
        </p:nvSpPr>
        <p:spPr bwMode="auto">
          <a:xfrm>
            <a:off x="6710363" y="5126038"/>
            <a:ext cx="522287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33" name="Freeform 63"/>
          <p:cNvSpPr>
            <a:spLocks/>
          </p:cNvSpPr>
          <p:nvPr/>
        </p:nvSpPr>
        <p:spPr bwMode="auto">
          <a:xfrm>
            <a:off x="6292850" y="3089275"/>
            <a:ext cx="1227138" cy="1228725"/>
          </a:xfrm>
          <a:custGeom>
            <a:avLst/>
            <a:gdLst/>
            <a:ahLst/>
            <a:cxnLst>
              <a:cxn ang="0">
                <a:pos x="1032" y="728"/>
              </a:cxn>
              <a:cxn ang="0">
                <a:pos x="744" y="600"/>
              </a:cxn>
              <a:cxn ang="0">
                <a:pos x="752" y="408"/>
              </a:cxn>
              <a:cxn ang="0">
                <a:pos x="1000" y="296"/>
              </a:cxn>
              <a:cxn ang="0">
                <a:pos x="736" y="0"/>
              </a:cxn>
              <a:cxn ang="0">
                <a:pos x="624" y="272"/>
              </a:cxn>
              <a:cxn ang="0">
                <a:pos x="416" y="272"/>
              </a:cxn>
              <a:cxn ang="0">
                <a:pos x="320" y="0"/>
              </a:cxn>
              <a:cxn ang="0">
                <a:pos x="8" y="304"/>
              </a:cxn>
              <a:cxn ang="0">
                <a:pos x="272" y="408"/>
              </a:cxn>
              <a:cxn ang="0">
                <a:pos x="272" y="616"/>
              </a:cxn>
              <a:cxn ang="0">
                <a:pos x="0" y="720"/>
              </a:cxn>
              <a:cxn ang="0">
                <a:pos x="304" y="1024"/>
              </a:cxn>
              <a:cxn ang="0">
                <a:pos x="424" y="752"/>
              </a:cxn>
              <a:cxn ang="0">
                <a:pos x="616" y="752"/>
              </a:cxn>
              <a:cxn ang="0">
                <a:pos x="728" y="1032"/>
              </a:cxn>
              <a:cxn ang="0">
                <a:pos x="1032" y="728"/>
              </a:cxn>
            </a:cxnLst>
            <a:rect l="0" t="0" r="r" b="b"/>
            <a:pathLst>
              <a:path w="1032" h="1032">
                <a:moveTo>
                  <a:pt x="1032" y="728"/>
                </a:moveTo>
                <a:lnTo>
                  <a:pt x="744" y="600"/>
                </a:lnTo>
                <a:lnTo>
                  <a:pt x="752" y="408"/>
                </a:lnTo>
                <a:lnTo>
                  <a:pt x="1000" y="296"/>
                </a:lnTo>
                <a:lnTo>
                  <a:pt x="736" y="0"/>
                </a:lnTo>
                <a:lnTo>
                  <a:pt x="624" y="272"/>
                </a:lnTo>
                <a:lnTo>
                  <a:pt x="416" y="272"/>
                </a:lnTo>
                <a:lnTo>
                  <a:pt x="320" y="0"/>
                </a:lnTo>
                <a:lnTo>
                  <a:pt x="8" y="304"/>
                </a:lnTo>
                <a:lnTo>
                  <a:pt x="272" y="408"/>
                </a:lnTo>
                <a:lnTo>
                  <a:pt x="272" y="616"/>
                </a:lnTo>
                <a:lnTo>
                  <a:pt x="0" y="720"/>
                </a:lnTo>
                <a:lnTo>
                  <a:pt x="304" y="1024"/>
                </a:lnTo>
                <a:lnTo>
                  <a:pt x="424" y="752"/>
                </a:lnTo>
                <a:lnTo>
                  <a:pt x="616" y="752"/>
                </a:lnTo>
                <a:lnTo>
                  <a:pt x="728" y="1032"/>
                </a:lnTo>
                <a:lnTo>
                  <a:pt x="1032" y="728"/>
                </a:lnTo>
                <a:close/>
              </a:path>
            </a:pathLst>
          </a:custGeom>
          <a:solidFill>
            <a:srgbClr val="33CCFF"/>
          </a:solidFill>
          <a:ln w="38100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4" name="Line 64"/>
          <p:cNvSpPr>
            <a:spLocks noChangeShapeType="1"/>
          </p:cNvSpPr>
          <p:nvPr/>
        </p:nvSpPr>
        <p:spPr bwMode="auto">
          <a:xfrm>
            <a:off x="7169150" y="4356100"/>
            <a:ext cx="350838" cy="854075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5" name="Line 65"/>
          <p:cNvSpPr>
            <a:spLocks noChangeShapeType="1"/>
          </p:cNvSpPr>
          <p:nvPr/>
        </p:nvSpPr>
        <p:spPr bwMode="auto">
          <a:xfrm flipH="1">
            <a:off x="6283325" y="4356100"/>
            <a:ext cx="346075" cy="838200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6" name="Line 66"/>
          <p:cNvSpPr>
            <a:spLocks noChangeShapeType="1"/>
          </p:cNvSpPr>
          <p:nvPr/>
        </p:nvSpPr>
        <p:spPr bwMode="auto">
          <a:xfrm flipV="1">
            <a:off x="5395913" y="3959225"/>
            <a:ext cx="849312" cy="350838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7" name="Line 67"/>
          <p:cNvSpPr>
            <a:spLocks noChangeShapeType="1"/>
          </p:cNvSpPr>
          <p:nvPr/>
        </p:nvSpPr>
        <p:spPr bwMode="auto">
          <a:xfrm flipH="1" flipV="1">
            <a:off x="5426075" y="3071813"/>
            <a:ext cx="825500" cy="347662"/>
          </a:xfrm>
          <a:prstGeom prst="line">
            <a:avLst/>
          </a:prstGeom>
          <a:noFill/>
          <a:ln w="19050">
            <a:solidFill>
              <a:srgbClr val="3399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38" name="Arc 69"/>
          <p:cNvSpPr>
            <a:spLocks/>
          </p:cNvSpPr>
          <p:nvPr/>
        </p:nvSpPr>
        <p:spPr bwMode="auto">
          <a:xfrm rot="18900000">
            <a:off x="6180138" y="1944688"/>
            <a:ext cx="1446212" cy="1436687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9" name="Text Box 70"/>
          <p:cNvSpPr txBox="1">
            <a:spLocks noChangeArrowheads="1"/>
          </p:cNvSpPr>
          <p:nvPr/>
        </p:nvSpPr>
        <p:spPr bwMode="auto">
          <a:xfrm>
            <a:off x="6691313" y="2009775"/>
            <a:ext cx="5222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40" name="Arc 72"/>
          <p:cNvSpPr>
            <a:spLocks/>
          </p:cNvSpPr>
          <p:nvPr/>
        </p:nvSpPr>
        <p:spPr bwMode="auto">
          <a:xfrm>
            <a:off x="6902450" y="2244725"/>
            <a:ext cx="1446213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1" name="Text Box 73"/>
          <p:cNvSpPr txBox="1">
            <a:spLocks noChangeArrowheads="1"/>
          </p:cNvSpPr>
          <p:nvPr/>
        </p:nvSpPr>
        <p:spPr bwMode="auto">
          <a:xfrm>
            <a:off x="7777163" y="2524125"/>
            <a:ext cx="5222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42" name="Arc 75"/>
          <p:cNvSpPr>
            <a:spLocks/>
          </p:cNvSpPr>
          <p:nvPr/>
        </p:nvSpPr>
        <p:spPr bwMode="auto">
          <a:xfrm rot="2700000">
            <a:off x="7197725" y="2970213"/>
            <a:ext cx="1446213" cy="1436687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3" name="Text Box 76"/>
          <p:cNvSpPr txBox="1">
            <a:spLocks noChangeArrowheads="1"/>
          </p:cNvSpPr>
          <p:nvPr/>
        </p:nvSpPr>
        <p:spPr bwMode="auto">
          <a:xfrm>
            <a:off x="8234363" y="3592513"/>
            <a:ext cx="522287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44" name="Arc 78"/>
          <p:cNvSpPr>
            <a:spLocks/>
          </p:cNvSpPr>
          <p:nvPr/>
        </p:nvSpPr>
        <p:spPr bwMode="auto">
          <a:xfrm rot="5400000">
            <a:off x="6896894" y="3706019"/>
            <a:ext cx="1447800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5" name="Text Box 79"/>
          <p:cNvSpPr txBox="1">
            <a:spLocks noChangeArrowheads="1"/>
          </p:cNvSpPr>
          <p:nvPr/>
        </p:nvSpPr>
        <p:spPr bwMode="auto">
          <a:xfrm>
            <a:off x="7777163" y="4687888"/>
            <a:ext cx="522287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46" name="Arc 81"/>
          <p:cNvSpPr>
            <a:spLocks/>
          </p:cNvSpPr>
          <p:nvPr/>
        </p:nvSpPr>
        <p:spPr bwMode="auto">
          <a:xfrm rot="10800000">
            <a:off x="5462588" y="3702050"/>
            <a:ext cx="1446212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7" name="Text Box 82"/>
          <p:cNvSpPr txBox="1">
            <a:spLocks noChangeArrowheads="1"/>
          </p:cNvSpPr>
          <p:nvPr/>
        </p:nvSpPr>
        <p:spPr bwMode="auto">
          <a:xfrm>
            <a:off x="5557838" y="4676775"/>
            <a:ext cx="5222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48" name="Arc 84"/>
          <p:cNvSpPr>
            <a:spLocks/>
          </p:cNvSpPr>
          <p:nvPr/>
        </p:nvSpPr>
        <p:spPr bwMode="auto">
          <a:xfrm rot="13500000">
            <a:off x="5159375" y="2967038"/>
            <a:ext cx="1446213" cy="1436687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5119688" y="3592513"/>
            <a:ext cx="522287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50" name="Arc 87"/>
          <p:cNvSpPr>
            <a:spLocks/>
          </p:cNvSpPr>
          <p:nvPr/>
        </p:nvSpPr>
        <p:spPr bwMode="auto">
          <a:xfrm rot="16200000">
            <a:off x="5459413" y="2244725"/>
            <a:ext cx="1446212" cy="1436688"/>
          </a:xfrm>
          <a:custGeom>
            <a:avLst/>
            <a:gdLst>
              <a:gd name="G0" fmla="+- 0 0 0"/>
              <a:gd name="G1" fmla="+- 20058 0 0"/>
              <a:gd name="G2" fmla="+- 21600 0 0"/>
              <a:gd name="T0" fmla="*/ 8015 w 20172"/>
              <a:gd name="T1" fmla="*/ 0 h 20058"/>
              <a:gd name="T2" fmla="*/ 20172 w 20172"/>
              <a:gd name="T3" fmla="*/ 12335 h 20058"/>
              <a:gd name="T4" fmla="*/ 0 w 20172"/>
              <a:gd name="T5" fmla="*/ 20058 h 20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2" h="20058" fill="none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</a:path>
              <a:path w="20172" h="20058" stroke="0" extrusionOk="0">
                <a:moveTo>
                  <a:pt x="8014" y="0"/>
                </a:moveTo>
                <a:cubicBezTo>
                  <a:pt x="13610" y="2235"/>
                  <a:pt x="18017" y="6707"/>
                  <a:pt x="20172" y="12334"/>
                </a:cubicBezTo>
                <a:lnTo>
                  <a:pt x="0" y="20058"/>
                </a:lnTo>
                <a:close/>
              </a:path>
            </a:pathLst>
          </a:custGeom>
          <a:noFill/>
          <a:ln w="19050">
            <a:solidFill>
              <a:srgbClr val="339933"/>
            </a:solidFill>
            <a:round/>
            <a:headEnd type="arrow" w="sm" len="lg"/>
            <a:tailEnd type="arrow" w="sm" len="lg"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1" name="Text Box 88"/>
          <p:cNvSpPr txBox="1">
            <a:spLocks noChangeArrowheads="1"/>
          </p:cNvSpPr>
          <p:nvPr/>
        </p:nvSpPr>
        <p:spPr bwMode="auto">
          <a:xfrm>
            <a:off x="5557838" y="2495550"/>
            <a:ext cx="5222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0" bIns="0">
            <a:spAutoFit/>
          </a:bodyPr>
          <a:lstStyle/>
          <a:p>
            <a:pPr algn="just"/>
            <a:r>
              <a:rPr lang="en-US" sz="1800">
                <a:solidFill>
                  <a:srgbClr val="339933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339933"/>
                </a:solidFill>
                <a:latin typeface="Arial" charset="0"/>
              </a:rPr>
              <a:t>o</a:t>
            </a:r>
          </a:p>
        </p:txBody>
      </p:sp>
      <p:sp>
        <p:nvSpPr>
          <p:cNvPr id="52" name="Text Box 89"/>
          <p:cNvSpPr txBox="1">
            <a:spLocks noChangeArrowheads="1"/>
          </p:cNvSpPr>
          <p:nvPr/>
        </p:nvSpPr>
        <p:spPr bwMode="auto">
          <a:xfrm>
            <a:off x="204788" y="287338"/>
            <a:ext cx="62343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CONTOH</a:t>
            </a:r>
            <a:r>
              <a:rPr lang="en-US" sz="36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:</a:t>
            </a:r>
            <a:r>
              <a:rPr lang="en-US" sz="2000" dirty="0" smtClean="0">
                <a:solidFill>
                  <a:schemeClr val="accent2"/>
                </a:solidFill>
                <a:latin typeface="Geometr415 Blk BT" pitchFamily="34" charset="0"/>
                <a:cs typeface="Arial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Orienta</a:t>
            </a:r>
            <a:r>
              <a:rPr lang="id-ID" sz="28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si</a:t>
            </a:r>
            <a:r>
              <a:rPr lang="en-US" sz="28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 </a:t>
            </a:r>
            <a:r>
              <a:rPr lang="id-ID" sz="2800" dirty="0" smtClean="0">
                <a:solidFill>
                  <a:srgbClr val="C00000"/>
                </a:solidFill>
                <a:latin typeface="Geometr415 Blk BT" pitchFamily="34" charset="0"/>
                <a:cs typeface="Arial" charset="0"/>
              </a:rPr>
              <a:t>dimensi sudut</a:t>
            </a:r>
            <a:endParaRPr lang="en-US" sz="2800" dirty="0">
              <a:solidFill>
                <a:srgbClr val="C00000"/>
              </a:solidFill>
              <a:latin typeface="Geometr415 Blk BT" pitchFamily="34" charset="0"/>
              <a:cs typeface="Arial" charset="0"/>
            </a:endParaRPr>
          </a:p>
        </p:txBody>
      </p:sp>
      <p:sp>
        <p:nvSpPr>
          <p:cNvPr id="53" name="Text Box 95"/>
          <p:cNvSpPr txBox="1">
            <a:spLocks noChangeArrowheads="1"/>
          </p:cNvSpPr>
          <p:nvPr/>
        </p:nvSpPr>
        <p:spPr bwMode="auto">
          <a:xfrm>
            <a:off x="360363" y="1270000"/>
            <a:ext cx="35301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Arial" charset="0"/>
                <a:cs typeface="Arial" charset="0"/>
              </a:rPr>
              <a:t>1. </a:t>
            </a:r>
            <a:r>
              <a:rPr lang="id-ID" sz="20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Metode Selaras (</a:t>
            </a:r>
            <a:r>
              <a:rPr lang="en-US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Aligned</a:t>
            </a:r>
            <a:r>
              <a:rPr lang="id-ID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  <a:endParaRPr lang="en-US" sz="1600" i="1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54" name="Text Box 96"/>
          <p:cNvSpPr txBox="1">
            <a:spLocks noChangeArrowheads="1"/>
          </p:cNvSpPr>
          <p:nvPr/>
        </p:nvSpPr>
        <p:spPr bwMode="auto">
          <a:xfrm>
            <a:off x="4929190" y="1270000"/>
            <a:ext cx="417466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Arial" charset="0"/>
                <a:cs typeface="Arial" charset="0"/>
              </a:rPr>
              <a:t>2. </a:t>
            </a:r>
            <a:r>
              <a:rPr lang="id-ID" sz="20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Metode 1 Arah (</a:t>
            </a:r>
            <a:r>
              <a:rPr lang="en-US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Unidirectional</a:t>
            </a:r>
            <a:r>
              <a:rPr lang="id-ID" sz="2000" b="1" i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)</a:t>
            </a:r>
            <a:endParaRPr lang="en-US" sz="2000" b="1" i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5" name="AutoShape 97"/>
          <p:cNvSpPr>
            <a:spLocks noChangeArrowheads="1"/>
          </p:cNvSpPr>
          <p:nvPr/>
        </p:nvSpPr>
        <p:spPr bwMode="auto">
          <a:xfrm>
            <a:off x="4081463" y="3384550"/>
            <a:ext cx="635000" cy="957263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0099FF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99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56" name="AutoShape 98"/>
          <p:cNvSpPr>
            <a:spLocks noChangeArrowheads="1"/>
          </p:cNvSpPr>
          <p:nvPr/>
        </p:nvSpPr>
        <p:spPr bwMode="auto">
          <a:xfrm rot="5400000">
            <a:off x="1870869" y="5604669"/>
            <a:ext cx="584200" cy="969962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57" name="AutoShape 99"/>
          <p:cNvSpPr>
            <a:spLocks noChangeArrowheads="1"/>
          </p:cNvSpPr>
          <p:nvPr/>
        </p:nvSpPr>
        <p:spPr bwMode="auto">
          <a:xfrm rot="5400000">
            <a:off x="6642894" y="5614194"/>
            <a:ext cx="584200" cy="969962"/>
          </a:xfrm>
          <a:prstGeom prst="leftArrow">
            <a:avLst>
              <a:gd name="adj1" fmla="val 50000"/>
              <a:gd name="adj2" fmla="val 60296"/>
            </a:avLst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73"/>
          <p:cNvSpPr>
            <a:spLocks noChangeArrowheads="1"/>
          </p:cNvSpPr>
          <p:nvPr/>
        </p:nvSpPr>
        <p:spPr bwMode="auto">
          <a:xfrm>
            <a:off x="298450" y="4181475"/>
            <a:ext cx="2457450" cy="2422525"/>
          </a:xfrm>
          <a:prstGeom prst="roundRect">
            <a:avLst>
              <a:gd name="adj" fmla="val 8593"/>
            </a:avLst>
          </a:prstGeom>
          <a:solidFill>
            <a:srgbClr val="339933">
              <a:alpha val="14999"/>
            </a:srgbClr>
          </a:solidFill>
          <a:ln w="38100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" name="AutoShape 72"/>
          <p:cNvSpPr>
            <a:spLocks noChangeArrowheads="1"/>
          </p:cNvSpPr>
          <p:nvPr/>
        </p:nvSpPr>
        <p:spPr bwMode="auto">
          <a:xfrm>
            <a:off x="3079750" y="4181475"/>
            <a:ext cx="5657850" cy="2414588"/>
          </a:xfrm>
          <a:prstGeom prst="roundRect">
            <a:avLst>
              <a:gd name="adj" fmla="val 8593"/>
            </a:avLst>
          </a:prstGeom>
          <a:solidFill>
            <a:srgbClr val="FF3300">
              <a:alpha val="14999"/>
            </a:srgbClr>
          </a:solidFill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4" name="Text Box 75"/>
          <p:cNvSpPr txBox="1">
            <a:spLocks noChangeArrowheads="1"/>
          </p:cNvSpPr>
          <p:nvPr/>
        </p:nvSpPr>
        <p:spPr bwMode="auto">
          <a:xfrm>
            <a:off x="5235575" y="3716338"/>
            <a:ext cx="1723549" cy="40011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chemeClr val="bg1"/>
                </a:solidFill>
                <a:latin typeface="Arial" charset="0"/>
              </a:rPr>
              <a:t>Contoh jelek</a:t>
            </a:r>
            <a:endParaRPr lang="th-TH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746125" y="1771650"/>
            <a:ext cx="80835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Ditempatkan di dekat bagian yang diterangkan tapi harus diluar gambar bagian tersebut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788988" y="3109913"/>
            <a:ext cx="36567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Selalu ditulis </a:t>
            </a:r>
            <a:r>
              <a:rPr lang="en-US" sz="2400" b="1" dirty="0" err="1" smtClean="0">
                <a:solidFill>
                  <a:schemeClr val="accent2"/>
                </a:solidFill>
                <a:latin typeface="Arial" charset="0"/>
                <a:cs typeface="Arial" charset="0"/>
              </a:rPr>
              <a:t>hori</a:t>
            </a:r>
            <a:r>
              <a:rPr lang="id-ID" sz="24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s</a:t>
            </a:r>
            <a:r>
              <a:rPr lang="en-US" sz="2400" b="1" dirty="0" err="1" smtClean="0">
                <a:solidFill>
                  <a:schemeClr val="accent2"/>
                </a:solidFill>
                <a:latin typeface="Arial" charset="0"/>
                <a:cs typeface="Arial" charset="0"/>
              </a:rPr>
              <a:t>ontal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  <a:endParaRPr lang="en-US" sz="240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593725" y="5349875"/>
            <a:ext cx="1581150" cy="1123950"/>
          </a:xfrm>
          <a:prstGeom prst="rect">
            <a:avLst/>
          </a:prstGeom>
          <a:solidFill>
            <a:srgbClr val="33CCFF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946150" y="5616575"/>
            <a:ext cx="584200" cy="5842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9" name="Group 96"/>
          <p:cNvGrpSpPr>
            <a:grpSpLocks/>
          </p:cNvGrpSpPr>
          <p:nvPr/>
        </p:nvGrpSpPr>
        <p:grpSpPr bwMode="auto">
          <a:xfrm>
            <a:off x="730250" y="5407025"/>
            <a:ext cx="1025525" cy="1020763"/>
            <a:chOff x="460" y="3406"/>
            <a:chExt cx="646" cy="643"/>
          </a:xfrm>
        </p:grpSpPr>
        <p:sp>
          <p:nvSpPr>
            <p:cNvPr id="10" name="Line 17"/>
            <p:cNvSpPr>
              <a:spLocks noChangeShapeType="1"/>
            </p:cNvSpPr>
            <p:nvPr/>
          </p:nvSpPr>
          <p:spPr bwMode="auto">
            <a:xfrm>
              <a:off x="783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1" name="Line 18"/>
            <p:cNvSpPr>
              <a:spLocks noChangeShapeType="1"/>
            </p:cNvSpPr>
            <p:nvPr/>
          </p:nvSpPr>
          <p:spPr bwMode="auto">
            <a:xfrm>
              <a:off x="783" y="3406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2" name="Line 19"/>
            <p:cNvSpPr>
              <a:spLocks noChangeShapeType="1"/>
            </p:cNvSpPr>
            <p:nvPr/>
          </p:nvSpPr>
          <p:spPr bwMode="auto">
            <a:xfrm flipH="1">
              <a:off x="854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3" name="Line 20"/>
            <p:cNvSpPr>
              <a:spLocks noChangeShapeType="1"/>
            </p:cNvSpPr>
            <p:nvPr/>
          </p:nvSpPr>
          <p:spPr bwMode="auto">
            <a:xfrm rot="-5400000">
              <a:off x="783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4" name="Line 21"/>
            <p:cNvSpPr>
              <a:spLocks noChangeShapeType="1"/>
            </p:cNvSpPr>
            <p:nvPr/>
          </p:nvSpPr>
          <p:spPr bwMode="auto">
            <a:xfrm>
              <a:off x="783" y="3794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5" name="Line 22"/>
            <p:cNvSpPr>
              <a:spLocks noChangeShapeType="1"/>
            </p:cNvSpPr>
            <p:nvPr/>
          </p:nvSpPr>
          <p:spPr bwMode="auto">
            <a:xfrm flipH="1">
              <a:off x="460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grpSp>
        <p:nvGrpSpPr>
          <p:cNvPr id="16" name="Group 56"/>
          <p:cNvGrpSpPr>
            <a:grpSpLocks/>
          </p:cNvGrpSpPr>
          <p:nvPr/>
        </p:nvGrpSpPr>
        <p:grpSpPr bwMode="auto">
          <a:xfrm>
            <a:off x="1379538" y="4995863"/>
            <a:ext cx="668337" cy="687387"/>
            <a:chOff x="917" y="2553"/>
            <a:chExt cx="421" cy="433"/>
          </a:xfrm>
        </p:grpSpPr>
        <p:sp>
          <p:nvSpPr>
            <p:cNvPr id="17" name="Line 23"/>
            <p:cNvSpPr>
              <a:spLocks noChangeShapeType="1"/>
            </p:cNvSpPr>
            <p:nvPr/>
          </p:nvSpPr>
          <p:spPr bwMode="auto">
            <a:xfrm flipV="1">
              <a:off x="917" y="2555"/>
              <a:ext cx="249" cy="431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arrow" w="sm" len="lg"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8" name="Line 24"/>
            <p:cNvSpPr>
              <a:spLocks noChangeShapeType="1"/>
            </p:cNvSpPr>
            <p:nvPr/>
          </p:nvSpPr>
          <p:spPr bwMode="auto">
            <a:xfrm>
              <a:off x="1164" y="2553"/>
              <a:ext cx="17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9" name="Text Box 25"/>
          <p:cNvSpPr txBox="1">
            <a:spLocks noChangeArrowheads="1"/>
          </p:cNvSpPr>
          <p:nvPr/>
        </p:nvSpPr>
        <p:spPr bwMode="auto">
          <a:xfrm>
            <a:off x="1670050" y="4662488"/>
            <a:ext cx="89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12 Drill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" name="Rectangle 28"/>
          <p:cNvSpPr>
            <a:spLocks noChangeArrowheads="1"/>
          </p:cNvSpPr>
          <p:nvPr/>
        </p:nvSpPr>
        <p:spPr bwMode="auto">
          <a:xfrm>
            <a:off x="3260725" y="5349875"/>
            <a:ext cx="1581150" cy="1123950"/>
          </a:xfrm>
          <a:prstGeom prst="rect">
            <a:avLst/>
          </a:prstGeom>
          <a:solidFill>
            <a:schemeClr val="tx1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21" name="Oval 29"/>
          <p:cNvSpPr>
            <a:spLocks noChangeArrowheads="1"/>
          </p:cNvSpPr>
          <p:nvPr/>
        </p:nvSpPr>
        <p:spPr bwMode="auto">
          <a:xfrm>
            <a:off x="3613150" y="5616575"/>
            <a:ext cx="584200" cy="5842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22" name="Group 97"/>
          <p:cNvGrpSpPr>
            <a:grpSpLocks/>
          </p:cNvGrpSpPr>
          <p:nvPr/>
        </p:nvGrpSpPr>
        <p:grpSpPr bwMode="auto">
          <a:xfrm>
            <a:off x="3397250" y="5407025"/>
            <a:ext cx="1025525" cy="1020763"/>
            <a:chOff x="2140" y="3406"/>
            <a:chExt cx="646" cy="643"/>
          </a:xfrm>
        </p:grpSpPr>
        <p:sp>
          <p:nvSpPr>
            <p:cNvPr id="23" name="Line 30"/>
            <p:cNvSpPr>
              <a:spLocks noChangeShapeType="1"/>
            </p:cNvSpPr>
            <p:nvPr/>
          </p:nvSpPr>
          <p:spPr bwMode="auto">
            <a:xfrm>
              <a:off x="2463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4" name="Line 31"/>
            <p:cNvSpPr>
              <a:spLocks noChangeShapeType="1"/>
            </p:cNvSpPr>
            <p:nvPr/>
          </p:nvSpPr>
          <p:spPr bwMode="auto">
            <a:xfrm>
              <a:off x="2463" y="3406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5" name="Line 32"/>
            <p:cNvSpPr>
              <a:spLocks noChangeShapeType="1"/>
            </p:cNvSpPr>
            <p:nvPr/>
          </p:nvSpPr>
          <p:spPr bwMode="auto">
            <a:xfrm flipH="1">
              <a:off x="2534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6" name="Line 33"/>
            <p:cNvSpPr>
              <a:spLocks noChangeShapeType="1"/>
            </p:cNvSpPr>
            <p:nvPr/>
          </p:nvSpPr>
          <p:spPr bwMode="auto">
            <a:xfrm rot="-5400000">
              <a:off x="2463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7" name="Line 34"/>
            <p:cNvSpPr>
              <a:spLocks noChangeShapeType="1"/>
            </p:cNvSpPr>
            <p:nvPr/>
          </p:nvSpPr>
          <p:spPr bwMode="auto">
            <a:xfrm>
              <a:off x="2463" y="3794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28" name="Line 35"/>
            <p:cNvSpPr>
              <a:spLocks noChangeShapeType="1"/>
            </p:cNvSpPr>
            <p:nvPr/>
          </p:nvSpPr>
          <p:spPr bwMode="auto">
            <a:xfrm flipH="1">
              <a:off x="2140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29" name="Text Box 38"/>
          <p:cNvSpPr txBox="1">
            <a:spLocks noChangeArrowheads="1"/>
          </p:cNvSpPr>
          <p:nvPr/>
        </p:nvSpPr>
        <p:spPr bwMode="auto">
          <a:xfrm>
            <a:off x="4594225" y="4186238"/>
            <a:ext cx="89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12 Drill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" name="AutoShape 39"/>
          <p:cNvSpPr>
            <a:spLocks/>
          </p:cNvSpPr>
          <p:nvPr/>
        </p:nvSpPr>
        <p:spPr bwMode="auto">
          <a:xfrm flipH="1">
            <a:off x="1390650" y="4972050"/>
            <a:ext cx="123825" cy="361950"/>
          </a:xfrm>
          <a:prstGeom prst="rightBrace">
            <a:avLst>
              <a:gd name="adj1" fmla="val 24359"/>
              <a:gd name="adj2" fmla="val 50000"/>
            </a:avLst>
          </a:prstGeom>
          <a:noFill/>
          <a:ln w="127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1" name="Text Box 40"/>
          <p:cNvSpPr txBox="1">
            <a:spLocks noChangeArrowheads="1"/>
          </p:cNvSpPr>
          <p:nvPr/>
        </p:nvSpPr>
        <p:spPr bwMode="auto">
          <a:xfrm>
            <a:off x="479425" y="5003800"/>
            <a:ext cx="917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1600">
                <a:solidFill>
                  <a:schemeClr val="accent2"/>
                </a:solidFill>
                <a:latin typeface="Arial" charset="0"/>
              </a:rPr>
              <a:t>≈</a:t>
            </a:r>
            <a:r>
              <a:rPr lang="en-US" sz="1600">
                <a:solidFill>
                  <a:schemeClr val="accent2"/>
                </a:solidFill>
                <a:latin typeface="Arial" charset="0"/>
              </a:rPr>
              <a:t> 10mm</a:t>
            </a:r>
            <a:endParaRPr lang="th-TH" sz="1600">
              <a:solidFill>
                <a:schemeClr val="accent2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5203825" y="5349875"/>
            <a:ext cx="1581150" cy="1123950"/>
          </a:xfrm>
          <a:prstGeom prst="rect">
            <a:avLst/>
          </a:prstGeom>
          <a:solidFill>
            <a:schemeClr val="tx1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33" name="Oval 42"/>
          <p:cNvSpPr>
            <a:spLocks noChangeArrowheads="1"/>
          </p:cNvSpPr>
          <p:nvPr/>
        </p:nvSpPr>
        <p:spPr bwMode="auto">
          <a:xfrm>
            <a:off x="5556250" y="5616575"/>
            <a:ext cx="584200" cy="5842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34" name="Group 98"/>
          <p:cNvGrpSpPr>
            <a:grpSpLocks/>
          </p:cNvGrpSpPr>
          <p:nvPr/>
        </p:nvGrpSpPr>
        <p:grpSpPr bwMode="auto">
          <a:xfrm>
            <a:off x="5340350" y="5407025"/>
            <a:ext cx="1025525" cy="1020763"/>
            <a:chOff x="3364" y="3406"/>
            <a:chExt cx="646" cy="643"/>
          </a:xfrm>
        </p:grpSpPr>
        <p:sp>
          <p:nvSpPr>
            <p:cNvPr id="35" name="Line 43"/>
            <p:cNvSpPr>
              <a:spLocks noChangeShapeType="1"/>
            </p:cNvSpPr>
            <p:nvPr/>
          </p:nvSpPr>
          <p:spPr bwMode="auto">
            <a:xfrm>
              <a:off x="3687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6" name="Line 44"/>
            <p:cNvSpPr>
              <a:spLocks noChangeShapeType="1"/>
            </p:cNvSpPr>
            <p:nvPr/>
          </p:nvSpPr>
          <p:spPr bwMode="auto">
            <a:xfrm>
              <a:off x="3687" y="3406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7" name="Line 45"/>
            <p:cNvSpPr>
              <a:spLocks noChangeShapeType="1"/>
            </p:cNvSpPr>
            <p:nvPr/>
          </p:nvSpPr>
          <p:spPr bwMode="auto">
            <a:xfrm flipH="1">
              <a:off x="3758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8" name="Line 46"/>
            <p:cNvSpPr>
              <a:spLocks noChangeShapeType="1"/>
            </p:cNvSpPr>
            <p:nvPr/>
          </p:nvSpPr>
          <p:spPr bwMode="auto">
            <a:xfrm rot="-5400000">
              <a:off x="3687" y="3696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39" name="Line 47"/>
            <p:cNvSpPr>
              <a:spLocks noChangeShapeType="1"/>
            </p:cNvSpPr>
            <p:nvPr/>
          </p:nvSpPr>
          <p:spPr bwMode="auto">
            <a:xfrm>
              <a:off x="3687" y="3794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40" name="Line 48"/>
            <p:cNvSpPr>
              <a:spLocks noChangeShapeType="1"/>
            </p:cNvSpPr>
            <p:nvPr/>
          </p:nvSpPr>
          <p:spPr bwMode="auto">
            <a:xfrm flipH="1">
              <a:off x="3364" y="3729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41" name="Text Box 61"/>
          <p:cNvSpPr txBox="1">
            <a:spLocks noChangeArrowheads="1"/>
          </p:cNvSpPr>
          <p:nvPr/>
        </p:nvSpPr>
        <p:spPr bwMode="auto">
          <a:xfrm>
            <a:off x="3629025" y="4699000"/>
            <a:ext cx="12311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1600" dirty="0" smtClean="0">
                <a:solidFill>
                  <a:srgbClr val="000000"/>
                </a:solidFill>
                <a:latin typeface="Arial" charset="0"/>
              </a:rPr>
              <a:t>Terlalu jauh</a:t>
            </a:r>
            <a:endParaRPr lang="th-TH" sz="16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2" name="Text Box 65"/>
          <p:cNvSpPr txBox="1">
            <a:spLocks noChangeArrowheads="1"/>
          </p:cNvSpPr>
          <p:nvPr/>
        </p:nvSpPr>
        <p:spPr bwMode="auto">
          <a:xfrm>
            <a:off x="715963" y="1338263"/>
            <a:ext cx="5545108" cy="57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Harus diikuti dengan garis keterangan.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 </a:t>
            </a:r>
            <a:endParaRPr lang="en-US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" name="Rectangle 66"/>
          <p:cNvSpPr>
            <a:spLocks noChangeArrowheads="1"/>
          </p:cNvSpPr>
          <p:nvPr/>
        </p:nvSpPr>
        <p:spPr bwMode="auto">
          <a:xfrm>
            <a:off x="733425" y="963613"/>
            <a:ext cx="828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Ditulis dengan pensil </a:t>
            </a:r>
            <a:r>
              <a:rPr lang="en-US" sz="2400" b="1" dirty="0" smtClean="0">
                <a:solidFill>
                  <a:schemeClr val="accent2"/>
                </a:solidFill>
                <a:latin typeface="Arial" charset="0"/>
              </a:rPr>
              <a:t>HB</a:t>
            </a:r>
            <a:r>
              <a:rPr lang="en-US" sz="2400" b="1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id-ID" sz="2400" dirty="0" smtClean="0">
                <a:solidFill>
                  <a:srgbClr val="000000"/>
                </a:solidFill>
                <a:latin typeface="Arial" charset="0"/>
              </a:rPr>
              <a:t>dan tinggi huruf 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</a:rPr>
              <a:t>2.5~3 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mm.</a:t>
            </a:r>
          </a:p>
        </p:txBody>
      </p:sp>
      <p:sp>
        <p:nvSpPr>
          <p:cNvPr id="44" name="Rectangle 67"/>
          <p:cNvSpPr>
            <a:spLocks noChangeArrowheads="1"/>
          </p:cNvSpPr>
          <p:nvPr/>
        </p:nvSpPr>
        <p:spPr bwMode="auto">
          <a:xfrm>
            <a:off x="431800" y="106362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45" name="Rectangle 68"/>
          <p:cNvSpPr>
            <a:spLocks noChangeArrowheads="1"/>
          </p:cNvSpPr>
          <p:nvPr/>
        </p:nvSpPr>
        <p:spPr bwMode="auto">
          <a:xfrm>
            <a:off x="431800" y="151447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46" name="Rectangle 69"/>
          <p:cNvSpPr>
            <a:spLocks noChangeArrowheads="1"/>
          </p:cNvSpPr>
          <p:nvPr/>
        </p:nvSpPr>
        <p:spPr bwMode="auto">
          <a:xfrm>
            <a:off x="431800" y="197802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47" name="Rectangle 70"/>
          <p:cNvSpPr>
            <a:spLocks noChangeArrowheads="1"/>
          </p:cNvSpPr>
          <p:nvPr/>
        </p:nvSpPr>
        <p:spPr bwMode="auto">
          <a:xfrm>
            <a:off x="431800" y="324802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48" name="Line 71"/>
          <p:cNvSpPr>
            <a:spLocks noChangeShapeType="1"/>
          </p:cNvSpPr>
          <p:nvPr/>
        </p:nvSpPr>
        <p:spPr bwMode="auto">
          <a:xfrm>
            <a:off x="609600" y="3616325"/>
            <a:ext cx="81026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49" name="Text Box 74"/>
          <p:cNvSpPr txBox="1">
            <a:spLocks noChangeArrowheads="1"/>
          </p:cNvSpPr>
          <p:nvPr/>
        </p:nvSpPr>
        <p:spPr bwMode="auto">
          <a:xfrm>
            <a:off x="536575" y="3738563"/>
            <a:ext cx="16674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000" b="1" dirty="0" smtClean="0">
                <a:solidFill>
                  <a:srgbClr val="000000"/>
                </a:solidFill>
                <a:latin typeface="Arial" charset="0"/>
              </a:rPr>
              <a:t>Contoh baik</a:t>
            </a:r>
            <a:endParaRPr lang="th-TH" sz="20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0" name="Freeform 76"/>
          <p:cNvSpPr>
            <a:spLocks/>
          </p:cNvSpPr>
          <p:nvPr/>
        </p:nvSpPr>
        <p:spPr bwMode="auto">
          <a:xfrm>
            <a:off x="4038600" y="4462463"/>
            <a:ext cx="1006475" cy="1212850"/>
          </a:xfrm>
          <a:custGeom>
            <a:avLst/>
            <a:gdLst/>
            <a:ahLst/>
            <a:cxnLst>
              <a:cxn ang="0">
                <a:pos x="0" y="662"/>
              </a:cxn>
              <a:cxn ang="0">
                <a:pos x="381" y="0"/>
              </a:cxn>
              <a:cxn ang="0">
                <a:pos x="549" y="0"/>
              </a:cxn>
            </a:cxnLst>
            <a:rect l="0" t="0" r="r" b="b"/>
            <a:pathLst>
              <a:path w="549" h="662">
                <a:moveTo>
                  <a:pt x="0" y="662"/>
                </a:moveTo>
                <a:lnTo>
                  <a:pt x="381" y="0"/>
                </a:lnTo>
                <a:lnTo>
                  <a:pt x="549" y="0"/>
                </a:lnTo>
              </a:path>
            </a:pathLst>
          </a:custGeom>
          <a:noFill/>
          <a:ln w="19050" cmpd="sng">
            <a:solidFill>
              <a:srgbClr val="000000"/>
            </a:solidFill>
            <a:round/>
            <a:headEnd type="arrow" w="sm" len="lg"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1" name="Text Box 77"/>
          <p:cNvSpPr txBox="1">
            <a:spLocks noChangeArrowheads="1"/>
          </p:cNvSpPr>
          <p:nvPr/>
        </p:nvSpPr>
        <p:spPr bwMode="auto">
          <a:xfrm rot="16200000">
            <a:off x="5798344" y="4504532"/>
            <a:ext cx="89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12 Drill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" name="Freeform 78"/>
          <p:cNvSpPr>
            <a:spLocks/>
          </p:cNvSpPr>
          <p:nvPr/>
        </p:nvSpPr>
        <p:spPr bwMode="auto">
          <a:xfrm>
            <a:off x="5988050" y="4800600"/>
            <a:ext cx="377825" cy="882650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238" y="144"/>
              </a:cxn>
              <a:cxn ang="0">
                <a:pos x="238" y="0"/>
              </a:cxn>
            </a:cxnLst>
            <a:rect l="0" t="0" r="r" b="b"/>
            <a:pathLst>
              <a:path w="238" h="556">
                <a:moveTo>
                  <a:pt x="0" y="556"/>
                </a:moveTo>
                <a:lnTo>
                  <a:pt x="238" y="144"/>
                </a:lnTo>
                <a:lnTo>
                  <a:pt x="238" y="0"/>
                </a:lnTo>
              </a:path>
            </a:pathLst>
          </a:custGeom>
          <a:noFill/>
          <a:ln w="19050" cmpd="sng">
            <a:solidFill>
              <a:srgbClr val="000000"/>
            </a:solidFill>
            <a:round/>
            <a:headEnd type="arrow" w="sm" len="lg"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53" name="Rectangle 79"/>
          <p:cNvSpPr>
            <a:spLocks noChangeArrowheads="1"/>
          </p:cNvSpPr>
          <p:nvPr/>
        </p:nvSpPr>
        <p:spPr bwMode="auto">
          <a:xfrm>
            <a:off x="6965950" y="5340350"/>
            <a:ext cx="1581150" cy="1123950"/>
          </a:xfrm>
          <a:prstGeom prst="rect">
            <a:avLst/>
          </a:prstGeom>
          <a:solidFill>
            <a:schemeClr val="tx1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sp>
        <p:nvSpPr>
          <p:cNvPr id="54" name="Oval 80"/>
          <p:cNvSpPr>
            <a:spLocks noChangeArrowheads="1"/>
          </p:cNvSpPr>
          <p:nvPr/>
        </p:nvSpPr>
        <p:spPr bwMode="auto">
          <a:xfrm>
            <a:off x="7318375" y="5607050"/>
            <a:ext cx="584200" cy="5842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id-ID"/>
          </a:p>
        </p:txBody>
      </p:sp>
      <p:grpSp>
        <p:nvGrpSpPr>
          <p:cNvPr id="55" name="Group 99"/>
          <p:cNvGrpSpPr>
            <a:grpSpLocks/>
          </p:cNvGrpSpPr>
          <p:nvPr/>
        </p:nvGrpSpPr>
        <p:grpSpPr bwMode="auto">
          <a:xfrm>
            <a:off x="7102475" y="5397500"/>
            <a:ext cx="1025525" cy="1020763"/>
            <a:chOff x="4474" y="3400"/>
            <a:chExt cx="646" cy="643"/>
          </a:xfrm>
        </p:grpSpPr>
        <p:sp>
          <p:nvSpPr>
            <p:cNvPr id="56" name="Line 81"/>
            <p:cNvSpPr>
              <a:spLocks noChangeShapeType="1"/>
            </p:cNvSpPr>
            <p:nvPr/>
          </p:nvSpPr>
          <p:spPr bwMode="auto">
            <a:xfrm>
              <a:off x="4797" y="3690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7" name="Line 82"/>
            <p:cNvSpPr>
              <a:spLocks noChangeShapeType="1"/>
            </p:cNvSpPr>
            <p:nvPr/>
          </p:nvSpPr>
          <p:spPr bwMode="auto">
            <a:xfrm>
              <a:off x="4797" y="3400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8" name="Line 83"/>
            <p:cNvSpPr>
              <a:spLocks noChangeShapeType="1"/>
            </p:cNvSpPr>
            <p:nvPr/>
          </p:nvSpPr>
          <p:spPr bwMode="auto">
            <a:xfrm flipH="1">
              <a:off x="4868" y="3723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59" name="Line 84"/>
            <p:cNvSpPr>
              <a:spLocks noChangeShapeType="1"/>
            </p:cNvSpPr>
            <p:nvPr/>
          </p:nvSpPr>
          <p:spPr bwMode="auto">
            <a:xfrm rot="-5400000">
              <a:off x="4797" y="3690"/>
              <a:ext cx="0" cy="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0" name="Line 85"/>
            <p:cNvSpPr>
              <a:spLocks noChangeShapeType="1"/>
            </p:cNvSpPr>
            <p:nvPr/>
          </p:nvSpPr>
          <p:spPr bwMode="auto">
            <a:xfrm>
              <a:off x="4797" y="3788"/>
              <a:ext cx="0" cy="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61" name="Line 86"/>
            <p:cNvSpPr>
              <a:spLocks noChangeShapeType="1"/>
            </p:cNvSpPr>
            <p:nvPr/>
          </p:nvSpPr>
          <p:spPr bwMode="auto">
            <a:xfrm flipH="1">
              <a:off x="4474" y="3723"/>
              <a:ext cx="25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62" name="Rectangle 89"/>
          <p:cNvSpPr>
            <a:spLocks noChangeArrowheads="1"/>
          </p:cNvSpPr>
          <p:nvPr/>
        </p:nvSpPr>
        <p:spPr bwMode="auto">
          <a:xfrm>
            <a:off x="755650" y="2581275"/>
            <a:ext cx="8083550" cy="52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id-ID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Ditempatkan diatas garis keterangan</a:t>
            </a:r>
            <a:r>
              <a:rPr lang="en-US" sz="24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 </a:t>
            </a:r>
            <a:endParaRPr lang="en-US" sz="16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63" name="Rectangle 90"/>
          <p:cNvSpPr>
            <a:spLocks noChangeArrowheads="1"/>
          </p:cNvSpPr>
          <p:nvPr/>
        </p:nvSpPr>
        <p:spPr bwMode="auto">
          <a:xfrm>
            <a:off x="431800" y="2797175"/>
            <a:ext cx="190500" cy="190500"/>
          </a:xfrm>
          <a:prstGeom prst="rect">
            <a:avLst/>
          </a:prstGeom>
          <a:solidFill>
            <a:srgbClr val="339933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339933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id-ID"/>
          </a:p>
        </p:txBody>
      </p:sp>
      <p:sp>
        <p:nvSpPr>
          <p:cNvPr id="64" name="Line 91"/>
          <p:cNvSpPr>
            <a:spLocks noChangeShapeType="1"/>
          </p:cNvSpPr>
          <p:nvPr/>
        </p:nvSpPr>
        <p:spPr bwMode="auto">
          <a:xfrm flipV="1">
            <a:off x="7324725" y="4833938"/>
            <a:ext cx="0" cy="914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5" name="Line 92"/>
          <p:cNvSpPr>
            <a:spLocks noChangeShapeType="1"/>
          </p:cNvSpPr>
          <p:nvPr/>
        </p:nvSpPr>
        <p:spPr bwMode="auto">
          <a:xfrm flipV="1">
            <a:off x="7896225" y="4829175"/>
            <a:ext cx="0" cy="914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6" name="Line 93"/>
          <p:cNvSpPr>
            <a:spLocks noChangeShapeType="1"/>
          </p:cNvSpPr>
          <p:nvPr/>
        </p:nvSpPr>
        <p:spPr bwMode="auto">
          <a:xfrm>
            <a:off x="7296150" y="4919663"/>
            <a:ext cx="6286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lg"/>
            <a:tailEnd type="arrow" w="sm" len="lg"/>
          </a:ln>
          <a:effectLst/>
        </p:spPr>
        <p:txBody>
          <a:bodyPr/>
          <a:lstStyle/>
          <a:p>
            <a:endParaRPr lang="id-ID"/>
          </a:p>
        </p:txBody>
      </p:sp>
      <p:sp>
        <p:nvSpPr>
          <p:cNvPr id="67" name="Text Box 94"/>
          <p:cNvSpPr txBox="1">
            <a:spLocks noChangeArrowheads="1"/>
          </p:cNvSpPr>
          <p:nvPr/>
        </p:nvSpPr>
        <p:spPr bwMode="auto">
          <a:xfrm>
            <a:off x="7123113" y="4533900"/>
            <a:ext cx="895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12 Drill</a:t>
            </a:r>
            <a:endParaRPr lang="th-TH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8" name="Text Box 95"/>
          <p:cNvSpPr txBox="1">
            <a:spLocks noChangeArrowheads="1"/>
          </p:cNvSpPr>
          <p:nvPr/>
        </p:nvSpPr>
        <p:spPr bwMode="auto">
          <a:xfrm>
            <a:off x="0" y="16510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d-ID" sz="4000" dirty="0" smtClean="0">
                <a:solidFill>
                  <a:srgbClr val="C00000"/>
                </a:solidFill>
                <a:latin typeface="Geometr415 Blk BT" pitchFamily="34" charset="0"/>
              </a:rPr>
              <a:t>Keterangan Gambar</a:t>
            </a:r>
            <a:endParaRPr lang="th-TH" sz="2400" dirty="0">
              <a:solidFill>
                <a:srgbClr val="C00000"/>
              </a:solidFill>
              <a:latin typeface="Geometr415 Blk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 animBg="1"/>
      <p:bldP spid="8" grpId="0" animBg="1"/>
      <p:bldP spid="19" grpId="0"/>
      <p:bldP spid="20" grpId="0" animBg="1"/>
      <p:bldP spid="21" grpId="0" animBg="1"/>
      <p:bldP spid="29" grpId="0"/>
      <p:bldP spid="30" grpId="0" animBg="1"/>
      <p:bldP spid="31" grpId="0"/>
      <p:bldP spid="32" grpId="0" animBg="1"/>
      <p:bldP spid="33" grpId="0" animBg="1"/>
      <p:bldP spid="41" grpId="0"/>
      <p:bldP spid="42" grpId="0"/>
      <p:bldP spid="43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/>
      <p:bldP spid="50" grpId="0" animBg="1"/>
      <p:bldP spid="51" grpId="0"/>
      <p:bldP spid="52" grpId="0" animBg="1"/>
      <p:bldP spid="53" grpId="0" animBg="1"/>
      <p:bldP spid="54" grpId="0" animBg="1"/>
      <p:bldP spid="62" grpId="0"/>
      <p:bldP spid="63" grpId="0" animBg="1"/>
      <p:bldP spid="64" grpId="0" animBg="1"/>
      <p:bldP spid="65" grpId="0" animBg="1"/>
      <p:bldP spid="66" grpId="0" animBg="1"/>
      <p:bldP spid="6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714620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000" b="1" dirty="0" smtClean="0">
                <a:solidFill>
                  <a:srgbClr val="C00000"/>
                </a:solidFill>
                <a:latin typeface="Trajan Pro" pitchFamily="18" charset="0"/>
              </a:rPr>
              <a:t>Terima Kasih.....</a:t>
            </a:r>
            <a:endParaRPr lang="id-ID" sz="4000" b="1" dirty="0">
              <a:solidFill>
                <a:srgbClr val="C0000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12999"/>
          <a:stretch>
            <a:fillRect/>
          </a:stretch>
        </p:blipFill>
        <p:spPr bwMode="auto">
          <a:xfrm>
            <a:off x="2071670" y="1357298"/>
            <a:ext cx="476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2059</TotalTime>
  <Words>1531</Words>
  <Application>Microsoft PowerPoint</Application>
  <PresentationFormat>On-screen Show (4:3)</PresentationFormat>
  <Paragraphs>422</Paragraphs>
  <Slides>50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2" baseType="lpstr">
      <vt:lpstr>Modèle par défaut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144</cp:revision>
  <dcterms:created xsi:type="dcterms:W3CDTF">2009-03-23T15:23:24Z</dcterms:created>
  <dcterms:modified xsi:type="dcterms:W3CDTF">2016-10-11T22:54:19Z</dcterms:modified>
</cp:coreProperties>
</file>