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56" r:id="rId4"/>
    <p:sldId id="258" r:id="rId5"/>
    <p:sldId id="370" r:id="rId6"/>
    <p:sldId id="371" r:id="rId7"/>
    <p:sldId id="373" r:id="rId8"/>
    <p:sldId id="375" r:id="rId9"/>
    <p:sldId id="374" r:id="rId10"/>
    <p:sldId id="376" r:id="rId11"/>
    <p:sldId id="377" r:id="rId12"/>
    <p:sldId id="378" r:id="rId13"/>
    <p:sldId id="379" r:id="rId14"/>
    <p:sldId id="372" r:id="rId15"/>
    <p:sldId id="380" r:id="rId16"/>
    <p:sldId id="381" r:id="rId17"/>
    <p:sldId id="384" r:id="rId18"/>
    <p:sldId id="385" r:id="rId19"/>
    <p:sldId id="382" r:id="rId20"/>
    <p:sldId id="386" r:id="rId21"/>
    <p:sldId id="387" r:id="rId22"/>
    <p:sldId id="383" r:id="rId23"/>
    <p:sldId id="354" r:id="rId24"/>
    <p:sldId id="282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0066"/>
    <a:srgbClr val="FFFF66"/>
    <a:srgbClr val="FFFF99"/>
    <a:srgbClr val="CCFF99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780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77246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7030A0"/>
                </a:solidFill>
                <a:latin typeface="Humnst777 BT" pitchFamily="34" charset="0"/>
              </a:rPr>
              <a:t>Gambar Teknik 1 </a:t>
            </a:r>
            <a:r>
              <a:rPr lang="id-ID" sz="3200" dirty="0" smtClean="0">
                <a:solidFill>
                  <a:srgbClr val="7030A0"/>
                </a:solidFill>
                <a:latin typeface="Humnst777 BT" pitchFamily="34" charset="0"/>
              </a:rPr>
              <a:t>– 07</a:t>
            </a:r>
          </a:p>
          <a:p>
            <a:r>
              <a:rPr lang="id-ID" sz="3600" dirty="0" smtClean="0">
                <a:solidFill>
                  <a:srgbClr val="C00000"/>
                </a:solidFill>
                <a:latin typeface="Humnst777 Blk BT" pitchFamily="34" charset="0"/>
              </a:rPr>
              <a:t>PROYEKSI GAMBAR</a:t>
            </a:r>
            <a:endParaRPr lang="fr-FR" sz="3600" dirty="0">
              <a:solidFill>
                <a:srgbClr val="C00000"/>
              </a:solidFill>
              <a:latin typeface="Humnst777 Blk BT" pitchFamily="34" charset="0"/>
            </a:endParaRPr>
          </a:p>
          <a:p>
            <a:r>
              <a:rPr lang="id-ID" sz="2000" b="1" i="1" dirty="0" smtClean="0">
                <a:solidFill>
                  <a:srgbClr val="7030A0"/>
                </a:solidFill>
                <a:latin typeface="Humnst777 BT" pitchFamily="34" charset="0"/>
              </a:rPr>
              <a:t>Oleh M. Agung Wahyudi, ST.MT.</a:t>
            </a:r>
            <a:endParaRPr lang="fr-FR" sz="2000" i="1" dirty="0">
              <a:solidFill>
                <a:srgbClr val="7030A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253733" y="428604"/>
            <a:ext cx="41560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 BT" pitchFamily="34" charset="0"/>
              </a:rPr>
              <a:t>PROYEKSI GAMBAR</a:t>
            </a:r>
            <a:endParaRPr lang="fr-FR" dirty="0">
              <a:solidFill>
                <a:srgbClr val="C00000"/>
              </a:solidFill>
              <a:latin typeface="Humnst777 Blk B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4286256"/>
            <a:ext cx="2714644" cy="1323439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174625" indent="-174625">
              <a:buFont typeface="Arial" pitchFamily="34" charset="0"/>
              <a:buChar char="•"/>
            </a:pPr>
            <a:r>
              <a:rPr lang="id-ID" sz="1600" b="1" dirty="0" smtClean="0"/>
              <a:t>PROYEKSI ISOMETRI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sz="1600" b="1" dirty="0" smtClean="0"/>
              <a:t>PROYEKSI DIMETRI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sz="1600" b="1" dirty="0" smtClean="0"/>
              <a:t>PROYEKSI MIRING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sz="1600" b="1" dirty="0" smtClean="0"/>
              <a:t>PROYEKSI PERSPEKTIF</a:t>
            </a:r>
            <a:endParaRPr lang="id-ID" sz="1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428992" y="4280608"/>
            <a:ext cx="1857388" cy="1077218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87313" indent="-87313">
              <a:buFont typeface="Arial" pitchFamily="34" charset="0"/>
              <a:buChar char="•"/>
            </a:pPr>
            <a:r>
              <a:rPr lang="id-ID" sz="1600" b="1" dirty="0" smtClean="0"/>
              <a:t>Sebuah titik</a:t>
            </a:r>
          </a:p>
          <a:p>
            <a:pPr marL="87313" indent="-87313">
              <a:buFont typeface="Arial" pitchFamily="34" charset="0"/>
              <a:buChar char="•"/>
            </a:pPr>
            <a:r>
              <a:rPr lang="id-ID" sz="1600" b="1" dirty="0" smtClean="0"/>
              <a:t>Sebuah garis</a:t>
            </a:r>
          </a:p>
          <a:p>
            <a:pPr marL="87313" indent="-87313">
              <a:buFont typeface="Arial" pitchFamily="34" charset="0"/>
              <a:buChar char="•"/>
            </a:pPr>
            <a:r>
              <a:rPr lang="id-ID" sz="1600" b="1" dirty="0" smtClean="0"/>
              <a:t>Sebuah bidang</a:t>
            </a:r>
          </a:p>
          <a:p>
            <a:pPr marL="87313" indent="-87313">
              <a:buFont typeface="Arial" pitchFamily="34" charset="0"/>
              <a:buChar char="•"/>
            </a:pPr>
            <a:r>
              <a:rPr lang="id-ID" sz="1600" b="1" dirty="0" smtClean="0"/>
              <a:t>Sebuah benda</a:t>
            </a:r>
            <a:endParaRPr lang="id-ID"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643702" y="4286256"/>
            <a:ext cx="2071702" cy="584775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d-ID" sz="1600" b="1" dirty="0" smtClean="0"/>
              <a:t>Proyeksi Eropa</a:t>
            </a:r>
          </a:p>
          <a:p>
            <a:pPr>
              <a:buFont typeface="Arial" pitchFamily="34" charset="0"/>
              <a:buChar char="•"/>
            </a:pPr>
            <a:r>
              <a:rPr lang="id-ID" sz="1600" b="1" dirty="0" smtClean="0"/>
              <a:t>Proyeksi Amerika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034" y="2714620"/>
            <a:ext cx="2071702" cy="830997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/>
              <a:t>PROYEKSI PIKTORIAL</a:t>
            </a:r>
          </a:p>
          <a:p>
            <a:pPr algn="ctr"/>
            <a:r>
              <a:rPr lang="id-ID" sz="1600" b="1" dirty="0" smtClean="0"/>
              <a:t>(posisi benda)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71802" y="2643182"/>
            <a:ext cx="2500330" cy="830997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/>
              <a:t>PROYEKSI ORTOGONAL</a:t>
            </a:r>
          </a:p>
          <a:p>
            <a:pPr algn="ctr"/>
            <a:r>
              <a:rPr lang="id-ID" sz="1600" b="1" dirty="0" smtClean="0"/>
              <a:t>(posisi pemroyeksian)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72264" y="2643182"/>
            <a:ext cx="2071702" cy="830997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/>
              <a:t>PROYEKSI PANDANGAN</a:t>
            </a:r>
          </a:p>
          <a:p>
            <a:pPr algn="ctr"/>
            <a:r>
              <a:rPr lang="id-ID" sz="1600" b="1" dirty="0" smtClean="0"/>
              <a:t>(posisi pandangan)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86116" y="1395699"/>
            <a:ext cx="2214578" cy="461665"/>
          </a:xfrm>
          <a:prstGeom prst="rect">
            <a:avLst/>
          </a:prstGeom>
          <a:solidFill>
            <a:srgbClr val="FFC0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 smtClean="0"/>
              <a:t>PROYEKSI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rot="5400000">
            <a:off x="1107257" y="3964785"/>
            <a:ext cx="785818" cy="15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3965571" y="3892553"/>
            <a:ext cx="785818" cy="15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7251719" y="3892553"/>
            <a:ext cx="785818" cy="15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1499372" y="1857364"/>
            <a:ext cx="6073024" cy="858050"/>
            <a:chOff x="1499372" y="1857364"/>
            <a:chExt cx="6073024" cy="858050"/>
          </a:xfrm>
        </p:grpSpPr>
        <p:cxnSp>
          <p:nvCxnSpPr>
            <p:cNvPr id="23" name="Straight Arrow Connector 22"/>
            <p:cNvCxnSpPr/>
            <p:nvPr/>
          </p:nvCxnSpPr>
          <p:spPr>
            <a:xfrm rot="5400000">
              <a:off x="1250133" y="2464587"/>
              <a:ext cx="500066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 rot="5400000">
              <a:off x="7321569" y="2392355"/>
              <a:ext cx="500066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rot="5400000">
              <a:off x="3965571" y="2249479"/>
              <a:ext cx="785818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1500166" y="2200040"/>
              <a:ext cx="6072230" cy="1588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36558" y="428604"/>
            <a:ext cx="47420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Century Gothic" pitchFamily="34" charset="0"/>
              </a:rPr>
              <a:t>PROYEKSI ORTOGONAL</a:t>
            </a:r>
            <a:endParaRPr lang="fr-FR" dirty="0">
              <a:solidFill>
                <a:srgbClr val="336699"/>
              </a:solidFill>
              <a:latin typeface="Century Gothic" pitchFamily="34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857224" y="1428736"/>
            <a:ext cx="742955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PENGERTIAN</a:t>
            </a:r>
          </a:p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PROYEKSI ORTOGONAL </a:t>
            </a:r>
            <a:r>
              <a:rPr lang="id-ID" sz="2000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adalah Gambar proyeksi yang bidang proyeksinya mempunyai sudut tegak lurus terhadap proyektornya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57224" y="3000372"/>
            <a:ext cx="74295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Proyektor </a:t>
            </a:r>
            <a:r>
              <a:rPr lang="id-ID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adalah garis-garis yang memproyeksikan benda terhadap bidang proyeksi.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85786" y="3714752"/>
            <a:ext cx="74295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Dalam gambar ortogonal, proyektor tersebut juga SEJAJAR satu sama lain.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85786" y="4500570"/>
            <a:ext cx="74295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Gambar Proyeksi </a:t>
            </a:r>
            <a:r>
              <a:rPr lang="en-US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Orthographic </a:t>
            </a:r>
            <a:r>
              <a:rPr lang="id-ID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adalah sekumpulan gambar 2 dimensi yang secara bersama-sama menampilkan gambaran suatu objek dengan akurat.</a:t>
            </a:r>
            <a:endParaRPr lang="en-US" b="1" dirty="0" smtClean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" grpId="0"/>
      <p:bldP spid="4" grpId="0"/>
      <p:bldP spid="7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14414" y="500042"/>
            <a:ext cx="6781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CONTOH PROYEKSI ORTOGONAL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452841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357298"/>
            <a:ext cx="3286148" cy="236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4143380"/>
            <a:ext cx="37147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000" dirty="0" smtClean="0">
                <a:solidFill>
                  <a:srgbClr val="C00000"/>
                </a:solidFill>
                <a:latin typeface="Verdana" pitchFamily="34" charset="0"/>
              </a:rPr>
              <a:t>PROYEKSI ORTOGONAL TERHADAP TITIK</a:t>
            </a:r>
            <a:endParaRPr lang="fr-FR" sz="1100" dirty="0">
              <a:solidFill>
                <a:srgbClr val="C00000"/>
              </a:solidFill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857752" y="4071942"/>
            <a:ext cx="37147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000" dirty="0" smtClean="0">
                <a:solidFill>
                  <a:srgbClr val="C00000"/>
                </a:solidFill>
                <a:latin typeface="Verdana" pitchFamily="34" charset="0"/>
              </a:rPr>
              <a:t>PROYEKSI ORTOGONAL TERHADAP GARIS</a:t>
            </a:r>
            <a:endParaRPr lang="fr-FR" sz="11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14414" y="500042"/>
            <a:ext cx="67810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CONTOH PROYEKSI ORTOGONAL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4143380"/>
            <a:ext cx="37147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000" dirty="0" smtClean="0">
                <a:solidFill>
                  <a:srgbClr val="C00000"/>
                </a:solidFill>
                <a:latin typeface="Verdana" pitchFamily="34" charset="0"/>
              </a:rPr>
              <a:t>PROYEKSI ORTOGONAL TERHADAP BIDANG</a:t>
            </a:r>
            <a:endParaRPr lang="fr-FR" sz="1100" dirty="0">
              <a:solidFill>
                <a:srgbClr val="C00000"/>
              </a:solidFill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857752" y="4500570"/>
            <a:ext cx="37147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000" dirty="0" smtClean="0">
                <a:solidFill>
                  <a:srgbClr val="C00000"/>
                </a:solidFill>
                <a:latin typeface="Verdana" pitchFamily="34" charset="0"/>
              </a:rPr>
              <a:t>PROYEKSI ORTOGONAL TERHADAP BENDA</a:t>
            </a:r>
            <a:endParaRPr lang="fr-FR" sz="1100" dirty="0">
              <a:solidFill>
                <a:srgbClr val="C00000"/>
              </a:solidFill>
            </a:endParaRPr>
          </a:p>
        </p:txBody>
      </p:sp>
      <p:pic>
        <p:nvPicPr>
          <p:cNvPr id="8" name="Picture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71546"/>
            <a:ext cx="3357586" cy="279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142984"/>
            <a:ext cx="3500462" cy="2934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t="2531"/>
          <a:stretch>
            <a:fillRect/>
          </a:stretch>
        </p:blipFill>
        <p:spPr bwMode="auto">
          <a:xfrm>
            <a:off x="428596" y="571480"/>
            <a:ext cx="5495925" cy="586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86116" y="500042"/>
            <a:ext cx="52864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6 GAMBAR UTAMA PROYEKSI ORTOGONAL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5786446" y="2500306"/>
            <a:ext cx="335755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ATAS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DEPAN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SAMPING KANAN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SAMPING KIRI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BELAKANG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BAWAH</a:t>
            </a:r>
            <a:endParaRPr lang="fr-FR" sz="11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5429256" y="2285992"/>
            <a:ext cx="335755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ATAS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DEPAN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TAMPAK SAMPING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0625"/>
            <a:ext cx="51435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86116" y="500042"/>
            <a:ext cx="52864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GAMBAR UTAMA PROYEKSI ORTOGONAL</a:t>
            </a:r>
            <a:endParaRPr lang="fr-FR" sz="1400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14480" y="500042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PENDEKATAN KOTAK KACA 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1619250"/>
            <a:ext cx="5057775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14480" y="500042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PENDEKATAN KOTAK KACA 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6950" y="1447800"/>
            <a:ext cx="46101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14480" y="500042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PENDEKATAN KOTAK KACA 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7913" y="1447800"/>
            <a:ext cx="444817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14480" y="500042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PENDEKATAN KOTAK KACA 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1238" y="1395413"/>
            <a:ext cx="458152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14480" y="500042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PENDEKATAN KOTAK KACA 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7325" y="1343025"/>
            <a:ext cx="622935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714480" y="500042"/>
            <a:ext cx="61436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PENDEKATAN KOTAK KACA 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142984"/>
            <a:ext cx="5624534" cy="532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9968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PANDANGAN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1428736"/>
            <a:ext cx="8143932" cy="1184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Ada 2 macam proyeksi pandangan yaitu: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PROYEKSI EROPA (Proyeksi Sudut Pertama)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PROYEKSI AMERIKA (Proyeksi Sudut Ketiga)</a:t>
            </a:r>
          </a:p>
          <a:p>
            <a:endParaRPr lang="fr-FR" sz="1100" b="1" dirty="0">
              <a:solidFill>
                <a:srgbClr val="7030A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714620"/>
            <a:ext cx="2857520" cy="172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571472" y="4786322"/>
            <a:ext cx="3857652" cy="56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Lambang Proyeksi Eropa</a:t>
            </a:r>
          </a:p>
          <a:p>
            <a:endParaRPr lang="fr-FR" sz="1100" b="1" dirty="0">
              <a:solidFill>
                <a:srgbClr val="7030A0"/>
              </a:solidFill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714876" y="4786322"/>
            <a:ext cx="3857652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Lambang Proyeksi Amerika</a:t>
            </a:r>
          </a:p>
          <a:p>
            <a:endParaRPr lang="fr-FR" sz="1100" b="1" dirty="0">
              <a:solidFill>
                <a:srgbClr val="7030A0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286380" y="2571744"/>
            <a:ext cx="2857520" cy="1728527"/>
            <a:chOff x="5286380" y="2571744"/>
            <a:chExt cx="2857520" cy="1728527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/>
            <a:srcRect l="55000"/>
            <a:stretch>
              <a:fillRect/>
            </a:stretch>
          </p:blipFill>
          <p:spPr bwMode="auto">
            <a:xfrm flipH="1">
              <a:off x="5286380" y="2571744"/>
              <a:ext cx="1285884" cy="172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/>
            <a:srcRect r="42501"/>
            <a:stretch>
              <a:fillRect/>
            </a:stretch>
          </p:blipFill>
          <p:spPr bwMode="auto">
            <a:xfrm flipH="1">
              <a:off x="6500858" y="2571744"/>
              <a:ext cx="1643042" cy="172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71472" y="500042"/>
            <a:ext cx="80010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SUDUT PERTAMA &amp; KETIGA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00108"/>
            <a:ext cx="793979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3765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EROPA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1428736"/>
            <a:ext cx="81439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Merupakan proyeksi yang letak bidangnya terbalik dengan arah pandangannya </a:t>
            </a:r>
            <a:endParaRPr lang="fr-FR" sz="1100" b="1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357430"/>
            <a:ext cx="2786082" cy="3032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00306"/>
            <a:ext cx="3788801" cy="294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3765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EROPA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142984"/>
            <a:ext cx="6010275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3765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EROPA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223963"/>
            <a:ext cx="624840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2899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AMERIKA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1428736"/>
            <a:ext cx="81439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Merupakan proyeksi yang letak bidangnya SAMA dengan arah pandangannya </a:t>
            </a:r>
            <a:endParaRPr lang="fr-FR" sz="1100" b="1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357430"/>
            <a:ext cx="2786082" cy="3032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2428868"/>
            <a:ext cx="4008303" cy="2900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2899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AMERIKA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90713" y="1328738"/>
            <a:ext cx="5362575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2899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PROYEKSI AMERIKA</a:t>
            </a:r>
            <a:endParaRPr lang="fr-FR" sz="1400" dirty="0">
              <a:solidFill>
                <a:srgbClr val="336699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00108"/>
            <a:ext cx="7648575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746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336699"/>
                </a:solidFill>
                <a:latin typeface="Verdana" pitchFamily="34" charset="0"/>
              </a:rPr>
              <a:t>PEMILIHAN PROYEKSI</a:t>
            </a:r>
            <a:endParaRPr lang="fr-FR" sz="1400" dirty="0">
              <a:solidFill>
                <a:srgbClr val="336699"/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1428736"/>
            <a:ext cx="814393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Pemilihan pandangan depan dari benda tidak selalu tampak depan dari benda tersebut, melainkan tampak yang memberikan informasi yang paling banyak/penting. </a:t>
            </a:r>
            <a:endParaRPr lang="fr-FR" sz="1100" b="1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00034" y="2857496"/>
            <a:ext cx="81439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Kedua cara proyeksi bisa digunakan sesuai standar ISO.</a:t>
            </a:r>
            <a:endParaRPr lang="fr-FR" sz="1100" b="1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00034" y="4143380"/>
            <a:ext cx="814393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Keuntungan Proyeksi Amerika :</a:t>
            </a:r>
          </a:p>
          <a:p>
            <a:pPr marL="261938" indent="-261938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Gambar lebih mudah dibaca &amp; dibayangkan bentuknya.</a:t>
            </a:r>
          </a:p>
          <a:p>
            <a:pPr marL="261938" indent="-261938">
              <a:buFont typeface="Arial" pitchFamily="34" charset="0"/>
              <a:buChar char="•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Gambar yang berhubungan diletakkan berdekatan, sehingga memudahkan pemberian ukuran &amp; meminimalkan kesalahan pembacaan.</a:t>
            </a:r>
            <a:endParaRPr lang="fr-FR" sz="1100" b="1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500034" y="3643314"/>
            <a:ext cx="81439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Proyeksi Amerika telah digunakan di Amerika &amp; Jepang</a:t>
            </a:r>
            <a:endParaRPr lang="fr-FR" sz="1100" b="1" dirty="0">
              <a:solidFill>
                <a:srgbClr val="7030A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  <p:bldP spid="8" grpId="0"/>
      <p:bldP spid="9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2714620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000" dirty="0" smtClean="0">
                <a:solidFill>
                  <a:srgbClr val="7030A0"/>
                </a:solidFill>
                <a:latin typeface="Trajan Pro" pitchFamily="18" charset="0"/>
              </a:rPr>
              <a:t>Terima Kasih.....</a:t>
            </a:r>
            <a:endParaRPr lang="id-ID" sz="4000" dirty="0">
              <a:solidFill>
                <a:srgbClr val="7030A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642918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12999"/>
          <a:stretch>
            <a:fillRect/>
          </a:stretch>
        </p:blipFill>
        <p:spPr bwMode="auto">
          <a:xfrm>
            <a:off x="2071670" y="1357298"/>
            <a:ext cx="47625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2447</TotalTime>
  <Words>324</Words>
  <Application>Microsoft PowerPoint</Application>
  <PresentationFormat>On-screen Show (4:3)</PresentationFormat>
  <Paragraphs>75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184</cp:revision>
  <dcterms:created xsi:type="dcterms:W3CDTF">2009-03-23T15:23:24Z</dcterms:created>
  <dcterms:modified xsi:type="dcterms:W3CDTF">2016-11-02T00:12:00Z</dcterms:modified>
</cp:coreProperties>
</file>