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4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23082" y="333196"/>
            <a:ext cx="8755634" cy="8489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1751" y="1431162"/>
            <a:ext cx="13120369" cy="2201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36822" y="6877246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126735" y="7348727"/>
            <a:ext cx="7331963" cy="8199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921752" y="7988807"/>
            <a:ext cx="1371600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3856" y="7988807"/>
            <a:ext cx="6797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894064" y="7988807"/>
            <a:ext cx="763524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28615" y="6653021"/>
            <a:ext cx="6692900" cy="195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3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54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4000" b="1" spc="-5" dirty="0">
                <a:solidFill>
                  <a:srgbClr val="CC0000"/>
                </a:solidFill>
                <a:latin typeface="Rockwell"/>
                <a:cs typeface="Rockwell"/>
              </a:rPr>
              <a:t>Protocol Data Link</a:t>
            </a:r>
            <a:r>
              <a:rPr sz="4000" b="1" spc="-1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000" b="1" spc="-5" dirty="0">
                <a:solidFill>
                  <a:srgbClr val="CC0000"/>
                </a:solidFill>
                <a:latin typeface="Rockwell"/>
                <a:cs typeface="Rockwell"/>
              </a:rPr>
              <a:t>Control</a:t>
            </a:r>
            <a:endParaRPr sz="40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sz="3200" b="1" dirty="0">
                <a:latin typeface="Rockwell"/>
                <a:cs typeface="Rockwell"/>
              </a:rPr>
              <a:t>Part-6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3374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72354" y="619759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Pendahuluan</a:t>
            </a:r>
            <a:endParaRPr sz="5600"/>
          </a:p>
        </p:txBody>
      </p:sp>
      <p:sp>
        <p:nvSpPr>
          <p:cNvPr id="4" name="object 4"/>
          <p:cNvSpPr txBox="1"/>
          <p:nvPr/>
        </p:nvSpPr>
        <p:spPr>
          <a:xfrm>
            <a:off x="701751" y="2105621"/>
            <a:ext cx="13119100" cy="551307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4000" b="1" spc="-5" dirty="0">
                <a:latin typeface="Rockwell"/>
                <a:cs typeface="Rockwell"/>
              </a:rPr>
              <a:t>Data link</a:t>
            </a:r>
            <a:r>
              <a:rPr sz="4000" b="1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adalah;</a:t>
            </a:r>
            <a:endParaRPr sz="4000">
              <a:latin typeface="Rockwell"/>
              <a:cs typeface="Rockwell"/>
            </a:endParaRPr>
          </a:p>
          <a:p>
            <a:pPr marL="12700" marR="6350" algn="just">
              <a:lnSpc>
                <a:spcPct val="100000"/>
              </a:lnSpc>
              <a:spcBef>
                <a:spcPts val="960"/>
              </a:spcBef>
            </a:pPr>
            <a:r>
              <a:rPr sz="4000" spc="-5" dirty="0">
                <a:latin typeface="Rockwell"/>
                <a:cs typeface="Rockwell"/>
              </a:rPr>
              <a:t>Medium transmisi antara stasiun-stasiun </a:t>
            </a:r>
            <a:r>
              <a:rPr sz="4000" spc="-10" dirty="0">
                <a:latin typeface="Rockwell"/>
                <a:cs typeface="Rockwell"/>
              </a:rPr>
              <a:t>ketika </a:t>
            </a:r>
            <a:r>
              <a:rPr sz="4000" dirty="0">
                <a:latin typeface="Rockwell"/>
                <a:cs typeface="Rockwell"/>
              </a:rPr>
              <a:t>suatu  </a:t>
            </a:r>
            <a:r>
              <a:rPr sz="4000" spc="-5" dirty="0">
                <a:latin typeface="Rockwell"/>
                <a:cs typeface="Rockwell"/>
              </a:rPr>
              <a:t>prosedur data link control dipakai.</a:t>
            </a:r>
            <a:endParaRPr sz="40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5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4000" b="1" spc="-5" dirty="0">
                <a:latin typeface="Rockwell"/>
                <a:cs typeface="Rockwell"/>
              </a:rPr>
              <a:t>Data Link Control / Data Link</a:t>
            </a:r>
            <a:r>
              <a:rPr sz="4000" b="1" spc="60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Protocol;</a:t>
            </a:r>
            <a:endParaRPr sz="4000">
              <a:latin typeface="Rockwell"/>
              <a:cs typeface="Rockwell"/>
            </a:endParaRPr>
          </a:p>
          <a:p>
            <a:pPr marL="12700" marR="5080" algn="just">
              <a:lnSpc>
                <a:spcPct val="100000"/>
              </a:lnSpc>
              <a:spcBef>
                <a:spcPts val="960"/>
              </a:spcBef>
            </a:pPr>
            <a:r>
              <a:rPr sz="4000" spc="-10" dirty="0">
                <a:latin typeface="Rockwell"/>
                <a:cs typeface="Rockwell"/>
              </a:rPr>
              <a:t>Pengiriman </a:t>
            </a:r>
            <a:r>
              <a:rPr sz="4000" dirty="0">
                <a:latin typeface="Rockwell"/>
                <a:cs typeface="Rockwell"/>
              </a:rPr>
              <a:t>data </a:t>
            </a:r>
            <a:r>
              <a:rPr sz="4000" spc="-10" dirty="0">
                <a:latin typeface="Rockwell"/>
                <a:cs typeface="Rockwell"/>
              </a:rPr>
              <a:t>melalui </a:t>
            </a:r>
            <a:r>
              <a:rPr sz="4000" spc="-5" dirty="0">
                <a:latin typeface="Rockwell"/>
                <a:cs typeface="Rockwell"/>
              </a:rPr>
              <a:t>link </a:t>
            </a:r>
            <a:r>
              <a:rPr sz="4000" spc="-10" dirty="0">
                <a:latin typeface="Rockwell"/>
                <a:cs typeface="Rockwell"/>
              </a:rPr>
              <a:t>komunikasi </a:t>
            </a:r>
            <a:r>
              <a:rPr sz="4000" spc="-5" dirty="0">
                <a:latin typeface="Rockwell"/>
                <a:cs typeface="Rockwell"/>
              </a:rPr>
              <a:t>yang  terlaksana dengan penambahan </a:t>
            </a:r>
            <a:r>
              <a:rPr sz="4000" spc="-10" dirty="0">
                <a:latin typeface="Rockwell"/>
                <a:cs typeface="Rockwell"/>
              </a:rPr>
              <a:t>kontrol </a:t>
            </a:r>
            <a:r>
              <a:rPr sz="4000" spc="-5" dirty="0">
                <a:latin typeface="Rockwell"/>
                <a:cs typeface="Rockwell"/>
              </a:rPr>
              <a:t>layer dalam  setiap device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komunikasi.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473200"/>
          </a:xfrm>
          <a:custGeom>
            <a:avLst/>
            <a:gdLst/>
            <a:ahLst/>
            <a:cxnLst/>
            <a:rect l="l" t="t" r="r" b="b"/>
            <a:pathLst>
              <a:path w="14401800" h="1473200">
                <a:moveTo>
                  <a:pt x="0" y="1473073"/>
                </a:moveTo>
                <a:lnTo>
                  <a:pt x="14401800" y="1473073"/>
                </a:lnTo>
                <a:lnTo>
                  <a:pt x="14401800" y="0"/>
                </a:lnTo>
                <a:lnTo>
                  <a:pt x="0" y="0"/>
                </a:lnTo>
                <a:lnTo>
                  <a:pt x="0" y="1473073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20342" y="633475"/>
            <a:ext cx="1095946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Fungsi spesifik </a:t>
            </a:r>
            <a:r>
              <a:rPr sz="5600" i="1" dirty="0">
                <a:latin typeface="Rockwell"/>
                <a:cs typeface="Rockwell"/>
              </a:rPr>
              <a:t>Data </a:t>
            </a:r>
            <a:r>
              <a:rPr sz="5600" i="1" spc="-5" dirty="0">
                <a:latin typeface="Rockwell"/>
                <a:cs typeface="Rockwell"/>
              </a:rPr>
              <a:t>Link</a:t>
            </a:r>
            <a:r>
              <a:rPr sz="5600" i="1" spc="-114" dirty="0">
                <a:latin typeface="Rockwell"/>
                <a:cs typeface="Rockwell"/>
              </a:rPr>
              <a:t> </a:t>
            </a:r>
            <a:r>
              <a:rPr sz="5600" i="1" spc="-5" dirty="0">
                <a:latin typeface="Rockwell"/>
                <a:cs typeface="Rockwell"/>
              </a:rPr>
              <a:t>Layer</a:t>
            </a:r>
            <a:endParaRPr sz="5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49697" y="2201112"/>
            <a:ext cx="900811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707005" algn="l"/>
                <a:tab pos="5212715" algn="l"/>
                <a:tab pos="6878955" algn="l"/>
              </a:tabLst>
            </a:pPr>
            <a:r>
              <a:rPr sz="4400" i="1" dirty="0">
                <a:latin typeface="Rockwell"/>
                <a:cs typeface="Rockwell"/>
              </a:rPr>
              <a:t>interface	</a:t>
            </a:r>
            <a:r>
              <a:rPr sz="4400" dirty="0">
                <a:latin typeface="Rockwell"/>
                <a:cs typeface="Rockwell"/>
              </a:rPr>
              <a:t>layanan	bagi	</a:t>
            </a:r>
            <a:r>
              <a:rPr sz="4400" spc="-5" dirty="0">
                <a:latin typeface="Rockwell"/>
                <a:cs typeface="Rockwell"/>
              </a:rPr>
              <a:t>network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0415" y="2201112"/>
            <a:ext cx="3801745" cy="2172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63905" marR="5080" indent="-75184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763905" algn="l"/>
                <a:tab pos="764540" algn="l"/>
              </a:tabLst>
            </a:pPr>
            <a:r>
              <a:rPr sz="4400" spc="-5" dirty="0">
                <a:latin typeface="Rockwell"/>
                <a:cs typeface="Rockwell"/>
              </a:rPr>
              <a:t>Pe</a:t>
            </a:r>
            <a:r>
              <a:rPr sz="4400" spc="-15" dirty="0">
                <a:latin typeface="Rockwell"/>
                <a:cs typeface="Rockwell"/>
              </a:rPr>
              <a:t>n</a:t>
            </a:r>
            <a:r>
              <a:rPr sz="4400" dirty="0">
                <a:latin typeface="Rockwell"/>
                <a:cs typeface="Rockwell"/>
              </a:rPr>
              <a:t>yediaan  layer</a:t>
            </a:r>
            <a:endParaRPr sz="4400">
              <a:latin typeface="Rockwell"/>
              <a:cs typeface="Rockwell"/>
            </a:endParaRPr>
          </a:p>
          <a:p>
            <a:pPr marL="763905" indent="-75184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63905" algn="l"/>
                <a:tab pos="764540" algn="l"/>
              </a:tabLst>
            </a:pPr>
            <a:r>
              <a:rPr sz="4400" spc="-5" dirty="0">
                <a:latin typeface="Rockwell"/>
                <a:cs typeface="Rockwell"/>
              </a:rPr>
              <a:t>Penentuan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33290" y="3676903"/>
            <a:ext cx="92240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727200" algn="l"/>
                <a:tab pos="6882130" algn="l"/>
                <a:tab pos="8169909" algn="l"/>
              </a:tabLst>
            </a:pPr>
            <a:r>
              <a:rPr sz="4400" dirty="0">
                <a:latin typeface="Rockwell"/>
                <a:cs typeface="Rockwell"/>
              </a:rPr>
              <a:t>ca</a:t>
            </a:r>
            <a:r>
              <a:rPr sz="4400" spc="-15" dirty="0">
                <a:latin typeface="Rockwell"/>
                <a:cs typeface="Rockwell"/>
              </a:rPr>
              <a:t>r</a:t>
            </a:r>
            <a:r>
              <a:rPr sz="4400" dirty="0">
                <a:latin typeface="Rockwell"/>
                <a:cs typeface="Rockwell"/>
              </a:rPr>
              <a:t>a	</a:t>
            </a:r>
            <a:r>
              <a:rPr sz="4400" spc="-20" dirty="0">
                <a:latin typeface="Rockwell"/>
                <a:cs typeface="Rockwell"/>
              </a:rPr>
              <a:t>p</a:t>
            </a:r>
            <a:r>
              <a:rPr sz="4400" spc="-5" dirty="0">
                <a:latin typeface="Rockwell"/>
                <a:cs typeface="Rockwell"/>
              </a:rPr>
              <a:t>engelomp</a:t>
            </a:r>
            <a:r>
              <a:rPr sz="4400" spc="5" dirty="0">
                <a:latin typeface="Rockwell"/>
                <a:cs typeface="Rockwell"/>
              </a:rPr>
              <a:t>o</a:t>
            </a:r>
            <a:r>
              <a:rPr sz="4400" spc="-5" dirty="0">
                <a:latin typeface="Rockwell"/>
                <a:cs typeface="Rockwell"/>
              </a:rPr>
              <a:t>kka</a:t>
            </a:r>
            <a:r>
              <a:rPr sz="4400" dirty="0">
                <a:latin typeface="Rockwell"/>
                <a:cs typeface="Rockwell"/>
              </a:rPr>
              <a:t>n	b</a:t>
            </a:r>
            <a:r>
              <a:rPr sz="4400" spc="-15" dirty="0">
                <a:latin typeface="Rockwell"/>
                <a:cs typeface="Rockwell"/>
              </a:rPr>
              <a:t>i</a:t>
            </a:r>
            <a:r>
              <a:rPr sz="4400" dirty="0">
                <a:latin typeface="Rockwell"/>
                <a:cs typeface="Rockwell"/>
              </a:rPr>
              <a:t>t	da</a:t>
            </a:r>
            <a:r>
              <a:rPr sz="4400" spc="-20" dirty="0">
                <a:latin typeface="Rockwell"/>
                <a:cs typeface="Rockwell"/>
              </a:rPr>
              <a:t>r</a:t>
            </a:r>
            <a:r>
              <a:rPr sz="4400" dirty="0">
                <a:latin typeface="Rockwell"/>
                <a:cs typeface="Rockwell"/>
              </a:rPr>
              <a:t>i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0415" y="4213898"/>
            <a:ext cx="13277215" cy="378142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763905" algn="just">
              <a:lnSpc>
                <a:spcPct val="100000"/>
              </a:lnSpc>
              <a:spcBef>
                <a:spcPts val="1155"/>
              </a:spcBef>
            </a:pPr>
            <a:r>
              <a:rPr sz="4400" i="1" dirty="0">
                <a:latin typeface="Rockwell"/>
                <a:cs typeface="Rockwell"/>
              </a:rPr>
              <a:t>physical </a:t>
            </a:r>
            <a:r>
              <a:rPr sz="4400" i="1" spc="-5" dirty="0">
                <a:latin typeface="Rockwell"/>
                <a:cs typeface="Rockwell"/>
              </a:rPr>
              <a:t>layer </a:t>
            </a:r>
            <a:r>
              <a:rPr sz="4400" spc="-5" dirty="0">
                <a:latin typeface="Rockwell"/>
                <a:cs typeface="Rockwell"/>
              </a:rPr>
              <a:t>ke </a:t>
            </a:r>
            <a:r>
              <a:rPr sz="4400" dirty="0">
                <a:latin typeface="Rockwell"/>
                <a:cs typeface="Rockwell"/>
              </a:rPr>
              <a:t>dalam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i="1" dirty="0">
                <a:latin typeface="Rockwell"/>
                <a:cs typeface="Rockwell"/>
              </a:rPr>
              <a:t>frame</a:t>
            </a:r>
            <a:endParaRPr sz="4400">
              <a:latin typeface="Rockwell"/>
              <a:cs typeface="Rockwell"/>
            </a:endParaRPr>
          </a:p>
          <a:p>
            <a:pPr marL="763905" indent="-751840" algn="just">
              <a:lnSpc>
                <a:spcPct val="100000"/>
              </a:lnSpc>
              <a:spcBef>
                <a:spcPts val="1055"/>
              </a:spcBef>
              <a:buAutoNum type="arabicPeriod" startAt="3"/>
              <a:tabLst>
                <a:tab pos="764540" algn="l"/>
              </a:tabLst>
            </a:pPr>
            <a:r>
              <a:rPr sz="4400" spc="-5" dirty="0">
                <a:latin typeface="Rockwell"/>
                <a:cs typeface="Rockwell"/>
              </a:rPr>
              <a:t>Hal-hal </a:t>
            </a:r>
            <a:r>
              <a:rPr sz="4400" dirty="0">
                <a:latin typeface="Rockwell"/>
                <a:cs typeface="Rockwell"/>
              </a:rPr>
              <a:t>yang berkaitan </a:t>
            </a:r>
            <a:r>
              <a:rPr sz="4400" spc="-5" dirty="0">
                <a:latin typeface="Rockwell"/>
                <a:cs typeface="Rockwell"/>
              </a:rPr>
              <a:t>dengan </a:t>
            </a:r>
            <a:r>
              <a:rPr sz="4400" i="1" spc="-5" dirty="0">
                <a:latin typeface="Rockwell"/>
                <a:cs typeface="Rockwell"/>
              </a:rPr>
              <a:t>error</a:t>
            </a:r>
            <a:r>
              <a:rPr sz="4400" i="1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transmisi</a:t>
            </a:r>
            <a:endParaRPr sz="4400">
              <a:latin typeface="Rockwell"/>
              <a:cs typeface="Rockwell"/>
            </a:endParaRPr>
          </a:p>
          <a:p>
            <a:pPr marL="763905" marR="5080" indent="-751840" algn="just">
              <a:lnSpc>
                <a:spcPct val="100000"/>
              </a:lnSpc>
              <a:spcBef>
                <a:spcPts val="1060"/>
              </a:spcBef>
              <a:buAutoNum type="arabicPeriod" startAt="3"/>
              <a:tabLst>
                <a:tab pos="764540" algn="l"/>
              </a:tabLst>
            </a:pPr>
            <a:r>
              <a:rPr sz="4400" spc="-5" dirty="0">
                <a:latin typeface="Rockwell"/>
                <a:cs typeface="Rockwell"/>
              </a:rPr>
              <a:t>Pengaturan </a:t>
            </a:r>
            <a:r>
              <a:rPr sz="4400" dirty="0">
                <a:latin typeface="Rockwell"/>
                <a:cs typeface="Rockwell"/>
              </a:rPr>
              <a:t>aliran </a:t>
            </a:r>
            <a:r>
              <a:rPr sz="4400" i="1" spc="-5" dirty="0">
                <a:latin typeface="Rockwell"/>
                <a:cs typeface="Rockwell"/>
              </a:rPr>
              <a:t>frame </a:t>
            </a:r>
            <a:r>
              <a:rPr sz="4400" spc="-5" dirty="0">
                <a:latin typeface="Rockwell"/>
                <a:cs typeface="Rockwell"/>
              </a:rPr>
              <a:t>sehingga </a:t>
            </a:r>
            <a:r>
              <a:rPr sz="4400" i="1" spc="-5" dirty="0">
                <a:latin typeface="Rockwell"/>
                <a:cs typeface="Rockwell"/>
              </a:rPr>
              <a:t>receiver </a:t>
            </a:r>
            <a:r>
              <a:rPr sz="4400" dirty="0">
                <a:latin typeface="Rockwell"/>
                <a:cs typeface="Rockwell"/>
              </a:rPr>
              <a:t>yang  lambat </a:t>
            </a:r>
            <a:r>
              <a:rPr sz="4400" spc="-5" dirty="0">
                <a:latin typeface="Rockwell"/>
                <a:cs typeface="Rockwell"/>
              </a:rPr>
              <a:t>tidak </a:t>
            </a:r>
            <a:r>
              <a:rPr sz="4400" dirty="0">
                <a:latin typeface="Rockwell"/>
                <a:cs typeface="Rockwell"/>
              </a:rPr>
              <a:t>akan terbanjiri </a:t>
            </a:r>
            <a:r>
              <a:rPr sz="4400" spc="-5" dirty="0">
                <a:latin typeface="Rockwell"/>
                <a:cs typeface="Rockwell"/>
              </a:rPr>
              <a:t>oleh pengirim </a:t>
            </a:r>
            <a:r>
              <a:rPr sz="4400" dirty="0">
                <a:latin typeface="Rockwell"/>
                <a:cs typeface="Rockwell"/>
              </a:rPr>
              <a:t>yang  tepat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49400"/>
          </a:xfrm>
          <a:custGeom>
            <a:avLst/>
            <a:gdLst/>
            <a:ahLst/>
            <a:cxnLst/>
            <a:rect l="l" t="t" r="r" b="b"/>
            <a:pathLst>
              <a:path w="14401800" h="1549400">
                <a:moveTo>
                  <a:pt x="0" y="1549273"/>
                </a:moveTo>
                <a:lnTo>
                  <a:pt x="14401800" y="1549273"/>
                </a:lnTo>
                <a:lnTo>
                  <a:pt x="14401800" y="0"/>
                </a:lnTo>
                <a:lnTo>
                  <a:pt x="0" y="0"/>
                </a:lnTo>
                <a:lnTo>
                  <a:pt x="0" y="1549273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38501" y="671575"/>
            <a:ext cx="992632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spc="-5" dirty="0"/>
              <a:t>Bagan </a:t>
            </a:r>
            <a:r>
              <a:rPr sz="5600" dirty="0"/>
              <a:t>Kerja </a:t>
            </a:r>
            <a:r>
              <a:rPr sz="5600" i="1" dirty="0">
                <a:latin typeface="Rockwell"/>
                <a:cs typeface="Rockwell"/>
              </a:rPr>
              <a:t>Data </a:t>
            </a:r>
            <a:r>
              <a:rPr sz="5600" i="1" spc="-10" dirty="0">
                <a:latin typeface="Rockwell"/>
                <a:cs typeface="Rockwell"/>
              </a:rPr>
              <a:t>Link</a:t>
            </a:r>
            <a:r>
              <a:rPr sz="5600" i="1" spc="-50" dirty="0">
                <a:latin typeface="Rockwell"/>
                <a:cs typeface="Rockwell"/>
              </a:rPr>
              <a:t> </a:t>
            </a:r>
            <a:r>
              <a:rPr sz="5600" i="1" dirty="0">
                <a:latin typeface="Rockwell"/>
                <a:cs typeface="Rockwell"/>
              </a:rPr>
              <a:t>Layer</a:t>
            </a:r>
            <a:endParaRPr sz="5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40554" y="2285999"/>
            <a:ext cx="4680585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755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95"/>
              </a:spcBef>
            </a:pPr>
            <a:r>
              <a:rPr sz="2800" b="1" spc="-70" dirty="0">
                <a:latin typeface="Rockwell"/>
                <a:cs typeface="Rockwell"/>
              </a:rPr>
              <a:t>DATA </a:t>
            </a:r>
            <a:r>
              <a:rPr sz="2800" b="1" spc="-5" dirty="0">
                <a:latin typeface="Rockwell"/>
                <a:cs typeface="Rockwell"/>
              </a:rPr>
              <a:t>LINK</a:t>
            </a:r>
            <a:r>
              <a:rPr sz="2800" b="1" spc="50" dirty="0">
                <a:latin typeface="Rockwell"/>
                <a:cs typeface="Rockwell"/>
              </a:rPr>
              <a:t> </a:t>
            </a:r>
            <a:r>
              <a:rPr sz="2800" b="1" spc="-25" dirty="0"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14500" y="3738562"/>
            <a:ext cx="9993630" cy="748030"/>
          </a:xfrm>
          <a:custGeom>
            <a:avLst/>
            <a:gdLst/>
            <a:ahLst/>
            <a:cxnLst/>
            <a:rect l="l" t="t" r="r" b="b"/>
            <a:pathLst>
              <a:path w="9993630" h="748029">
                <a:moveTo>
                  <a:pt x="0" y="747712"/>
                </a:moveTo>
                <a:lnTo>
                  <a:pt x="9993630" y="747712"/>
                </a:lnTo>
                <a:lnTo>
                  <a:pt x="9993630" y="0"/>
                </a:lnTo>
                <a:lnTo>
                  <a:pt x="0" y="0"/>
                </a:lnTo>
                <a:lnTo>
                  <a:pt x="0" y="7477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14500" y="3738562"/>
            <a:ext cx="9993630" cy="748030"/>
          </a:xfrm>
          <a:prstGeom prst="rect">
            <a:avLst/>
          </a:prstGeom>
          <a:ln w="25400">
            <a:solidFill>
              <a:srgbClr val="88A3A7"/>
            </a:solidFill>
          </a:ln>
        </p:spPr>
        <p:txBody>
          <a:bodyPr vert="horz" wrap="square" lIns="0" tIns="117475" rIns="0" bIns="0" rtlCol="0">
            <a:spAutoFit/>
          </a:bodyPr>
          <a:lstStyle/>
          <a:p>
            <a:pPr marL="211454">
              <a:lnSpc>
                <a:spcPct val="100000"/>
              </a:lnSpc>
              <a:spcBef>
                <a:spcPts val="925"/>
              </a:spcBef>
            </a:pPr>
            <a:r>
              <a:rPr sz="3200" b="1" i="1" spc="-25" dirty="0">
                <a:latin typeface="Rockwell"/>
                <a:cs typeface="Rockwell"/>
              </a:rPr>
              <a:t>Fungsinya</a:t>
            </a:r>
            <a:r>
              <a:rPr sz="3200" i="1" spc="-25" dirty="0">
                <a:latin typeface="Rockwell"/>
                <a:cs typeface="Rockwell"/>
              </a:rPr>
              <a:t>: </a:t>
            </a:r>
            <a:r>
              <a:rPr sz="3200" i="1" spc="-15" dirty="0">
                <a:latin typeface="Rockwell"/>
                <a:cs typeface="Rockwell"/>
              </a:rPr>
              <a:t>Menyediakan </a:t>
            </a:r>
            <a:r>
              <a:rPr sz="3200" i="1" spc="-40" dirty="0">
                <a:latin typeface="Rockwell"/>
                <a:cs typeface="Rockwell"/>
              </a:rPr>
              <a:t>layanan </a:t>
            </a:r>
            <a:r>
              <a:rPr sz="3200" i="1" spc="-15" dirty="0">
                <a:latin typeface="Rockwell"/>
                <a:cs typeface="Rockwell"/>
              </a:rPr>
              <a:t>bagi </a:t>
            </a:r>
            <a:r>
              <a:rPr sz="3200" i="1" spc="-20" dirty="0">
                <a:latin typeface="Rockwell"/>
                <a:cs typeface="Rockwell"/>
              </a:rPr>
              <a:t>network</a:t>
            </a:r>
            <a:r>
              <a:rPr sz="3200" i="1" spc="-185" dirty="0">
                <a:latin typeface="Rockwell"/>
                <a:cs typeface="Rockwell"/>
              </a:rPr>
              <a:t> </a:t>
            </a:r>
            <a:r>
              <a:rPr sz="3200" i="1" spc="-35" dirty="0">
                <a:latin typeface="Rockwell"/>
                <a:cs typeface="Rockwell"/>
              </a:rPr>
              <a:t>layer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3122" y="5486336"/>
            <a:ext cx="12121515" cy="90043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3000375" marR="330200" indent="-2663190">
              <a:lnSpc>
                <a:spcPct val="100000"/>
              </a:lnSpc>
              <a:spcBef>
                <a:spcPts val="105"/>
              </a:spcBef>
              <a:tabLst>
                <a:tab pos="3571875" algn="l"/>
              </a:tabLst>
            </a:pPr>
            <a:r>
              <a:rPr sz="2800" b="1" i="1" spc="-35" dirty="0">
                <a:latin typeface="Rockwell"/>
                <a:cs typeface="Rockwell"/>
              </a:rPr>
              <a:t>Layanan </a:t>
            </a:r>
            <a:r>
              <a:rPr sz="2800" b="1" i="1" spc="-5" dirty="0">
                <a:latin typeface="Rockwell"/>
                <a:cs typeface="Rockwell"/>
              </a:rPr>
              <a:t>Utama: </a:t>
            </a:r>
            <a:r>
              <a:rPr sz="2800" spc="-10" dirty="0">
                <a:latin typeface="Rockwell"/>
                <a:cs typeface="Rockwell"/>
              </a:rPr>
              <a:t>Pemindahan </a:t>
            </a:r>
            <a:r>
              <a:rPr sz="2800" spc="-5" dirty="0">
                <a:latin typeface="Rockwell"/>
                <a:cs typeface="Rockwell"/>
              </a:rPr>
              <a:t>data </a:t>
            </a:r>
            <a:r>
              <a:rPr sz="2800" spc="10" dirty="0">
                <a:latin typeface="Rockwell"/>
                <a:cs typeface="Rockwell"/>
              </a:rPr>
              <a:t>dari </a:t>
            </a:r>
            <a:r>
              <a:rPr sz="2800" spc="-25" dirty="0">
                <a:latin typeface="Rockwell"/>
                <a:cs typeface="Rockwell"/>
              </a:rPr>
              <a:t>network </a:t>
            </a:r>
            <a:r>
              <a:rPr sz="2800" spc="-45" dirty="0">
                <a:latin typeface="Rockwell"/>
                <a:cs typeface="Rockwell"/>
              </a:rPr>
              <a:t>layer </a:t>
            </a:r>
            <a:r>
              <a:rPr sz="2800" spc="-5" dirty="0">
                <a:latin typeface="Rockwell"/>
                <a:cs typeface="Rockwell"/>
              </a:rPr>
              <a:t>dimesin</a:t>
            </a:r>
            <a:r>
              <a:rPr sz="2800" spc="-19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sumber  </a:t>
            </a:r>
            <a:r>
              <a:rPr sz="2800" spc="-45" dirty="0">
                <a:latin typeface="Rockwell"/>
                <a:cs typeface="Rockwell"/>
              </a:rPr>
              <a:t>ke	</a:t>
            </a:r>
            <a:r>
              <a:rPr sz="2800" spc="-25" dirty="0">
                <a:latin typeface="Rockwell"/>
                <a:cs typeface="Rockwell"/>
              </a:rPr>
              <a:t>network </a:t>
            </a:r>
            <a:r>
              <a:rPr sz="2800" spc="-45" dirty="0">
                <a:latin typeface="Rockwell"/>
                <a:cs typeface="Rockwell"/>
              </a:rPr>
              <a:t>layer </a:t>
            </a:r>
            <a:r>
              <a:rPr sz="2800" spc="-5" dirty="0">
                <a:latin typeface="Rockwell"/>
                <a:cs typeface="Rockwell"/>
              </a:rPr>
              <a:t>dimesin </a:t>
            </a:r>
            <a:r>
              <a:rPr sz="2800" spc="-20" dirty="0">
                <a:latin typeface="Rockwell"/>
                <a:cs typeface="Rockwell"/>
              </a:rPr>
              <a:t>yang</a:t>
            </a:r>
            <a:r>
              <a:rPr sz="2800" spc="5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dituju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6188" y="7320394"/>
            <a:ext cx="12121515" cy="112903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27635" rIns="0" bIns="0" rtlCol="0">
            <a:spAutoFit/>
          </a:bodyPr>
          <a:lstStyle/>
          <a:p>
            <a:pPr marL="2519045" marR="262890" indent="-2249805">
              <a:lnSpc>
                <a:spcPct val="100000"/>
              </a:lnSpc>
              <a:spcBef>
                <a:spcPts val="1005"/>
              </a:spcBef>
            </a:pPr>
            <a:r>
              <a:rPr sz="2800" b="1" spc="-5" dirty="0">
                <a:latin typeface="Rockwell"/>
                <a:cs typeface="Rockwell"/>
              </a:rPr>
              <a:t>Tugas Utama: </a:t>
            </a:r>
            <a:r>
              <a:rPr sz="2800" spc="-10" dirty="0">
                <a:latin typeface="Rockwell"/>
                <a:cs typeface="Rockwell"/>
              </a:rPr>
              <a:t>Mentransmisikan </a:t>
            </a:r>
            <a:r>
              <a:rPr sz="2800" spc="-5" dirty="0">
                <a:latin typeface="Rockwell"/>
                <a:cs typeface="Rockwell"/>
              </a:rPr>
              <a:t>bit² dimesin </a:t>
            </a:r>
            <a:r>
              <a:rPr sz="2800" spc="-20" dirty="0">
                <a:latin typeface="Rockwell"/>
                <a:cs typeface="Rockwell"/>
              </a:rPr>
              <a:t>yang </a:t>
            </a:r>
            <a:r>
              <a:rPr sz="2800" spc="-5" dirty="0">
                <a:latin typeface="Rockwell"/>
                <a:cs typeface="Rockwell"/>
              </a:rPr>
              <a:t>dituju, </a:t>
            </a:r>
            <a:r>
              <a:rPr sz="2800" spc="-15" dirty="0">
                <a:latin typeface="Rockwell"/>
                <a:cs typeface="Rockwell"/>
              </a:rPr>
              <a:t>sehingga </a:t>
            </a:r>
            <a:r>
              <a:rPr sz="2800" spc="-5" dirty="0">
                <a:latin typeface="Rockwell"/>
                <a:cs typeface="Rockwell"/>
              </a:rPr>
              <a:t>bit²  </a:t>
            </a:r>
            <a:r>
              <a:rPr sz="2800" spc="-10" dirty="0">
                <a:latin typeface="Rockwell"/>
                <a:cs typeface="Rockwell"/>
              </a:rPr>
              <a:t>tersebut </a:t>
            </a:r>
            <a:r>
              <a:rPr sz="2800" spc="-5" dirty="0">
                <a:latin typeface="Rockwell"/>
                <a:cs typeface="Rockwell"/>
              </a:rPr>
              <a:t>dapat </a:t>
            </a:r>
            <a:r>
              <a:rPr sz="2800" spc="-10" dirty="0">
                <a:latin typeface="Rockwell"/>
                <a:cs typeface="Rockwell"/>
              </a:rPr>
              <a:t>diserahkan </a:t>
            </a:r>
            <a:r>
              <a:rPr sz="2800" spc="-45" dirty="0">
                <a:latin typeface="Rockwell"/>
                <a:cs typeface="Rockwell"/>
              </a:rPr>
              <a:t>ke </a:t>
            </a:r>
            <a:r>
              <a:rPr sz="2800" spc="-25" dirty="0">
                <a:latin typeface="Rockwell"/>
                <a:cs typeface="Rockwell"/>
              </a:rPr>
              <a:t>network</a:t>
            </a:r>
            <a:r>
              <a:rPr sz="2800" dirty="0">
                <a:latin typeface="Rockwell"/>
                <a:cs typeface="Rockwell"/>
              </a:rPr>
              <a:t> </a:t>
            </a:r>
            <a:r>
              <a:rPr sz="2800" spc="-50" dirty="0"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668134" y="2877946"/>
            <a:ext cx="103505" cy="900430"/>
          </a:xfrm>
          <a:custGeom>
            <a:avLst/>
            <a:gdLst/>
            <a:ahLst/>
            <a:cxnLst/>
            <a:rect l="l" t="t" r="r" b="b"/>
            <a:pathLst>
              <a:path w="103504" h="900429">
                <a:moveTo>
                  <a:pt x="7112" y="804037"/>
                </a:moveTo>
                <a:lnTo>
                  <a:pt x="1016" y="807593"/>
                </a:lnTo>
                <a:lnTo>
                  <a:pt x="0" y="811402"/>
                </a:lnTo>
                <a:lnTo>
                  <a:pt x="51435" y="900176"/>
                </a:lnTo>
                <a:lnTo>
                  <a:pt x="58814" y="887602"/>
                </a:lnTo>
                <a:lnTo>
                  <a:pt x="45085" y="887602"/>
                </a:lnTo>
                <a:lnTo>
                  <a:pt x="45152" y="863989"/>
                </a:lnTo>
                <a:lnTo>
                  <a:pt x="10922" y="805052"/>
                </a:lnTo>
                <a:lnTo>
                  <a:pt x="7112" y="804037"/>
                </a:lnTo>
                <a:close/>
              </a:path>
              <a:path w="103504" h="900429">
                <a:moveTo>
                  <a:pt x="45152" y="863989"/>
                </a:moveTo>
                <a:lnTo>
                  <a:pt x="45085" y="887602"/>
                </a:lnTo>
                <a:lnTo>
                  <a:pt x="57785" y="887602"/>
                </a:lnTo>
                <a:lnTo>
                  <a:pt x="57794" y="884427"/>
                </a:lnTo>
                <a:lnTo>
                  <a:pt x="45974" y="884427"/>
                </a:lnTo>
                <a:lnTo>
                  <a:pt x="51530" y="874970"/>
                </a:lnTo>
                <a:lnTo>
                  <a:pt x="45152" y="863989"/>
                </a:lnTo>
                <a:close/>
              </a:path>
              <a:path w="103504" h="900429">
                <a:moveTo>
                  <a:pt x="96393" y="804291"/>
                </a:moveTo>
                <a:lnTo>
                  <a:pt x="92456" y="805307"/>
                </a:lnTo>
                <a:lnTo>
                  <a:pt x="57851" y="864209"/>
                </a:lnTo>
                <a:lnTo>
                  <a:pt x="57785" y="887602"/>
                </a:lnTo>
                <a:lnTo>
                  <a:pt x="58814" y="887602"/>
                </a:lnTo>
                <a:lnTo>
                  <a:pt x="101600" y="814705"/>
                </a:lnTo>
                <a:lnTo>
                  <a:pt x="103378" y="811784"/>
                </a:lnTo>
                <a:lnTo>
                  <a:pt x="102362" y="807847"/>
                </a:lnTo>
                <a:lnTo>
                  <a:pt x="99314" y="806069"/>
                </a:lnTo>
                <a:lnTo>
                  <a:pt x="96393" y="804291"/>
                </a:lnTo>
                <a:close/>
              </a:path>
              <a:path w="103504" h="900429">
                <a:moveTo>
                  <a:pt x="51530" y="874970"/>
                </a:moveTo>
                <a:lnTo>
                  <a:pt x="45974" y="884427"/>
                </a:lnTo>
                <a:lnTo>
                  <a:pt x="57023" y="884427"/>
                </a:lnTo>
                <a:lnTo>
                  <a:pt x="51530" y="874970"/>
                </a:lnTo>
                <a:close/>
              </a:path>
              <a:path w="103504" h="900429">
                <a:moveTo>
                  <a:pt x="57851" y="864209"/>
                </a:moveTo>
                <a:lnTo>
                  <a:pt x="51530" y="874970"/>
                </a:lnTo>
                <a:lnTo>
                  <a:pt x="57023" y="884427"/>
                </a:lnTo>
                <a:lnTo>
                  <a:pt x="57794" y="884427"/>
                </a:lnTo>
                <a:lnTo>
                  <a:pt x="57851" y="864209"/>
                </a:lnTo>
                <a:close/>
              </a:path>
              <a:path w="103504" h="900429">
                <a:moveTo>
                  <a:pt x="47625" y="0"/>
                </a:moveTo>
                <a:lnTo>
                  <a:pt x="45152" y="863989"/>
                </a:lnTo>
                <a:lnTo>
                  <a:pt x="51530" y="874970"/>
                </a:lnTo>
                <a:lnTo>
                  <a:pt x="57851" y="864209"/>
                </a:lnTo>
                <a:lnTo>
                  <a:pt x="60325" y="126"/>
                </a:lnTo>
                <a:lnTo>
                  <a:pt x="476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66865" y="4486274"/>
            <a:ext cx="103505" cy="900430"/>
          </a:xfrm>
          <a:custGeom>
            <a:avLst/>
            <a:gdLst/>
            <a:ahLst/>
            <a:cxnLst/>
            <a:rect l="l" t="t" r="r" b="b"/>
            <a:pathLst>
              <a:path w="103504" h="900429">
                <a:moveTo>
                  <a:pt x="7111" y="803910"/>
                </a:moveTo>
                <a:lnTo>
                  <a:pt x="1015" y="807466"/>
                </a:lnTo>
                <a:lnTo>
                  <a:pt x="0" y="811403"/>
                </a:lnTo>
                <a:lnTo>
                  <a:pt x="51434" y="900176"/>
                </a:lnTo>
                <a:lnTo>
                  <a:pt x="58814" y="887603"/>
                </a:lnTo>
                <a:lnTo>
                  <a:pt x="45211" y="887476"/>
                </a:lnTo>
                <a:lnTo>
                  <a:pt x="45159" y="863870"/>
                </a:lnTo>
                <a:lnTo>
                  <a:pt x="12700" y="807974"/>
                </a:lnTo>
                <a:lnTo>
                  <a:pt x="11049" y="805053"/>
                </a:lnTo>
                <a:lnTo>
                  <a:pt x="7111" y="803910"/>
                </a:lnTo>
                <a:close/>
              </a:path>
              <a:path w="103504" h="900429">
                <a:moveTo>
                  <a:pt x="45275" y="864071"/>
                </a:moveTo>
                <a:lnTo>
                  <a:pt x="45211" y="887476"/>
                </a:lnTo>
                <a:lnTo>
                  <a:pt x="57911" y="887603"/>
                </a:lnTo>
                <a:lnTo>
                  <a:pt x="57920" y="884301"/>
                </a:lnTo>
                <a:lnTo>
                  <a:pt x="45974" y="884301"/>
                </a:lnTo>
                <a:lnTo>
                  <a:pt x="51530" y="874842"/>
                </a:lnTo>
                <a:lnTo>
                  <a:pt x="45275" y="864071"/>
                </a:lnTo>
                <a:close/>
              </a:path>
              <a:path w="103504" h="900429">
                <a:moveTo>
                  <a:pt x="96392" y="804164"/>
                </a:moveTo>
                <a:lnTo>
                  <a:pt x="92455" y="805180"/>
                </a:lnTo>
                <a:lnTo>
                  <a:pt x="57976" y="863870"/>
                </a:lnTo>
                <a:lnTo>
                  <a:pt x="57911" y="887603"/>
                </a:lnTo>
                <a:lnTo>
                  <a:pt x="58814" y="887603"/>
                </a:lnTo>
                <a:lnTo>
                  <a:pt x="103377" y="811657"/>
                </a:lnTo>
                <a:lnTo>
                  <a:pt x="102361" y="807720"/>
                </a:lnTo>
                <a:lnTo>
                  <a:pt x="99440" y="805942"/>
                </a:lnTo>
                <a:lnTo>
                  <a:pt x="96392" y="804164"/>
                </a:lnTo>
                <a:close/>
              </a:path>
              <a:path w="103504" h="900429">
                <a:moveTo>
                  <a:pt x="51530" y="874842"/>
                </a:moveTo>
                <a:lnTo>
                  <a:pt x="45974" y="884301"/>
                </a:lnTo>
                <a:lnTo>
                  <a:pt x="57023" y="884301"/>
                </a:lnTo>
                <a:lnTo>
                  <a:pt x="51530" y="874842"/>
                </a:lnTo>
                <a:close/>
              </a:path>
              <a:path w="103504" h="900429">
                <a:moveTo>
                  <a:pt x="57976" y="863870"/>
                </a:moveTo>
                <a:lnTo>
                  <a:pt x="51530" y="874842"/>
                </a:lnTo>
                <a:lnTo>
                  <a:pt x="57023" y="884301"/>
                </a:lnTo>
                <a:lnTo>
                  <a:pt x="57920" y="884301"/>
                </a:lnTo>
                <a:lnTo>
                  <a:pt x="57976" y="863870"/>
                </a:lnTo>
                <a:close/>
              </a:path>
              <a:path w="103504" h="900429">
                <a:moveTo>
                  <a:pt x="60325" y="0"/>
                </a:moveTo>
                <a:lnTo>
                  <a:pt x="47625" y="0"/>
                </a:lnTo>
                <a:lnTo>
                  <a:pt x="45275" y="864071"/>
                </a:lnTo>
                <a:lnTo>
                  <a:pt x="51530" y="874842"/>
                </a:lnTo>
                <a:lnTo>
                  <a:pt x="57976" y="863870"/>
                </a:lnTo>
                <a:lnTo>
                  <a:pt x="603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669405" y="6386448"/>
            <a:ext cx="103505" cy="900430"/>
          </a:xfrm>
          <a:custGeom>
            <a:avLst/>
            <a:gdLst/>
            <a:ahLst/>
            <a:cxnLst/>
            <a:rect l="l" t="t" r="r" b="b"/>
            <a:pathLst>
              <a:path w="103504" h="900429">
                <a:moveTo>
                  <a:pt x="7112" y="804037"/>
                </a:moveTo>
                <a:lnTo>
                  <a:pt x="1016" y="807593"/>
                </a:lnTo>
                <a:lnTo>
                  <a:pt x="0" y="811403"/>
                </a:lnTo>
                <a:lnTo>
                  <a:pt x="51435" y="900176"/>
                </a:lnTo>
                <a:lnTo>
                  <a:pt x="58814" y="887603"/>
                </a:lnTo>
                <a:lnTo>
                  <a:pt x="45085" y="887603"/>
                </a:lnTo>
                <a:lnTo>
                  <a:pt x="45152" y="863989"/>
                </a:lnTo>
                <a:lnTo>
                  <a:pt x="10922" y="805053"/>
                </a:lnTo>
                <a:lnTo>
                  <a:pt x="7112" y="804037"/>
                </a:lnTo>
                <a:close/>
              </a:path>
              <a:path w="103504" h="900429">
                <a:moveTo>
                  <a:pt x="45152" y="863989"/>
                </a:moveTo>
                <a:lnTo>
                  <a:pt x="45085" y="887603"/>
                </a:lnTo>
                <a:lnTo>
                  <a:pt x="57785" y="887603"/>
                </a:lnTo>
                <a:lnTo>
                  <a:pt x="57794" y="884428"/>
                </a:lnTo>
                <a:lnTo>
                  <a:pt x="45974" y="884428"/>
                </a:lnTo>
                <a:lnTo>
                  <a:pt x="51530" y="874970"/>
                </a:lnTo>
                <a:lnTo>
                  <a:pt x="45152" y="863989"/>
                </a:lnTo>
                <a:close/>
              </a:path>
              <a:path w="103504" h="900429">
                <a:moveTo>
                  <a:pt x="96266" y="804291"/>
                </a:moveTo>
                <a:lnTo>
                  <a:pt x="92455" y="805307"/>
                </a:lnTo>
                <a:lnTo>
                  <a:pt x="57851" y="864209"/>
                </a:lnTo>
                <a:lnTo>
                  <a:pt x="57785" y="887603"/>
                </a:lnTo>
                <a:lnTo>
                  <a:pt x="58814" y="887603"/>
                </a:lnTo>
                <a:lnTo>
                  <a:pt x="103377" y="811657"/>
                </a:lnTo>
                <a:lnTo>
                  <a:pt x="102362" y="807847"/>
                </a:lnTo>
                <a:lnTo>
                  <a:pt x="96266" y="804291"/>
                </a:lnTo>
                <a:close/>
              </a:path>
              <a:path w="103504" h="900429">
                <a:moveTo>
                  <a:pt x="51530" y="874970"/>
                </a:moveTo>
                <a:lnTo>
                  <a:pt x="45974" y="884428"/>
                </a:lnTo>
                <a:lnTo>
                  <a:pt x="57023" y="884428"/>
                </a:lnTo>
                <a:lnTo>
                  <a:pt x="51530" y="874970"/>
                </a:lnTo>
                <a:close/>
              </a:path>
              <a:path w="103504" h="900429">
                <a:moveTo>
                  <a:pt x="57851" y="864209"/>
                </a:moveTo>
                <a:lnTo>
                  <a:pt x="51530" y="874970"/>
                </a:lnTo>
                <a:lnTo>
                  <a:pt x="57023" y="884428"/>
                </a:lnTo>
                <a:lnTo>
                  <a:pt x="57794" y="884428"/>
                </a:lnTo>
                <a:lnTo>
                  <a:pt x="57851" y="864209"/>
                </a:lnTo>
                <a:close/>
              </a:path>
              <a:path w="103504" h="900429">
                <a:moveTo>
                  <a:pt x="47625" y="0"/>
                </a:moveTo>
                <a:lnTo>
                  <a:pt x="45152" y="863989"/>
                </a:lnTo>
                <a:lnTo>
                  <a:pt x="51530" y="874970"/>
                </a:lnTo>
                <a:lnTo>
                  <a:pt x="57851" y="864209"/>
                </a:lnTo>
                <a:lnTo>
                  <a:pt x="60325" y="127"/>
                </a:lnTo>
                <a:lnTo>
                  <a:pt x="476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73426" y="647522"/>
            <a:ext cx="88557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Layanan Data Link</a:t>
            </a:r>
            <a:r>
              <a:rPr sz="5600" spc="-114" dirty="0"/>
              <a:t> </a:t>
            </a:r>
            <a:r>
              <a:rPr sz="5600" dirty="0"/>
              <a:t>Layer</a:t>
            </a:r>
            <a:endParaRPr sz="5600"/>
          </a:p>
        </p:txBody>
      </p:sp>
      <p:sp>
        <p:nvSpPr>
          <p:cNvPr id="4" name="object 4"/>
          <p:cNvSpPr txBox="1"/>
          <p:nvPr/>
        </p:nvSpPr>
        <p:spPr>
          <a:xfrm>
            <a:off x="946505" y="2321750"/>
            <a:ext cx="10746105" cy="2660015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763905" indent="-751840">
              <a:lnSpc>
                <a:spcPct val="100000"/>
              </a:lnSpc>
              <a:spcBef>
                <a:spcPts val="1255"/>
              </a:spcBef>
              <a:buAutoNum type="arabicPeriod"/>
              <a:tabLst>
                <a:tab pos="763905" algn="l"/>
                <a:tab pos="764540" algn="l"/>
              </a:tabLst>
            </a:pPr>
            <a:r>
              <a:rPr sz="4800" i="1" dirty="0">
                <a:latin typeface="Rockwell"/>
                <a:cs typeface="Rockwell"/>
              </a:rPr>
              <a:t>Unacknowledget</a:t>
            </a:r>
            <a:r>
              <a:rPr sz="4800" i="1" spc="-4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Connectionless</a:t>
            </a:r>
            <a:endParaRPr sz="4800">
              <a:latin typeface="Rockwell"/>
              <a:cs typeface="Rockwell"/>
            </a:endParaRPr>
          </a:p>
          <a:p>
            <a:pPr marL="763905" indent="-751840">
              <a:lnSpc>
                <a:spcPct val="100000"/>
              </a:lnSpc>
              <a:spcBef>
                <a:spcPts val="1150"/>
              </a:spcBef>
              <a:buAutoNum type="arabicPeriod"/>
              <a:tabLst>
                <a:tab pos="763905" algn="l"/>
                <a:tab pos="764540" algn="l"/>
                <a:tab pos="5013325" algn="l"/>
              </a:tabLst>
            </a:pPr>
            <a:r>
              <a:rPr sz="4800" i="1" dirty="0">
                <a:latin typeface="Rockwell"/>
                <a:cs typeface="Rockwell"/>
              </a:rPr>
              <a:t>Acknowledged	</a:t>
            </a:r>
            <a:r>
              <a:rPr sz="4800" i="1" spc="-5" dirty="0">
                <a:latin typeface="Rockwell"/>
                <a:cs typeface="Rockwell"/>
              </a:rPr>
              <a:t>Connectionless</a:t>
            </a:r>
            <a:endParaRPr sz="4800">
              <a:latin typeface="Rockwell"/>
              <a:cs typeface="Rockwell"/>
            </a:endParaRPr>
          </a:p>
          <a:p>
            <a:pPr marL="763905" indent="-75184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763905" algn="l"/>
                <a:tab pos="764540" algn="l"/>
              </a:tabLst>
            </a:pPr>
            <a:r>
              <a:rPr sz="4800" i="1" dirty="0">
                <a:latin typeface="Rockwell"/>
                <a:cs typeface="Rockwell"/>
              </a:rPr>
              <a:t>Acknowledged </a:t>
            </a:r>
            <a:r>
              <a:rPr sz="4800" i="1" spc="-5" dirty="0">
                <a:latin typeface="Rockwell"/>
                <a:cs typeface="Rockwell"/>
              </a:rPr>
              <a:t>Connection</a:t>
            </a:r>
            <a:r>
              <a:rPr sz="4800" i="1" spc="-40" dirty="0">
                <a:latin typeface="Rockwell"/>
                <a:cs typeface="Rockwell"/>
              </a:rPr>
              <a:t> </a:t>
            </a:r>
            <a:r>
              <a:rPr sz="4800" i="1" spc="-5" dirty="0">
                <a:latin typeface="Rockwell"/>
                <a:cs typeface="Rockwell"/>
              </a:rPr>
              <a:t>Oriented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473200"/>
          </a:xfrm>
          <a:custGeom>
            <a:avLst/>
            <a:gdLst/>
            <a:ahLst/>
            <a:cxnLst/>
            <a:rect l="l" t="t" r="r" b="b"/>
            <a:pathLst>
              <a:path w="14401800" h="1473200">
                <a:moveTo>
                  <a:pt x="0" y="1473073"/>
                </a:moveTo>
                <a:lnTo>
                  <a:pt x="14401800" y="1473073"/>
                </a:lnTo>
                <a:lnTo>
                  <a:pt x="14401800" y="0"/>
                </a:lnTo>
                <a:lnTo>
                  <a:pt x="0" y="0"/>
                </a:lnTo>
                <a:lnTo>
                  <a:pt x="0" y="1473073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90980" y="633475"/>
            <a:ext cx="1221803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i="1" dirty="0">
                <a:latin typeface="Rockwell"/>
                <a:cs typeface="Rockwell"/>
              </a:rPr>
              <a:t>1. Unacknowledget Connection</a:t>
            </a:r>
            <a:r>
              <a:rPr sz="5600" i="1" spc="-105" dirty="0">
                <a:latin typeface="Rockwell"/>
                <a:cs typeface="Rockwell"/>
              </a:rPr>
              <a:t> </a:t>
            </a:r>
            <a:r>
              <a:rPr sz="5600" i="1" dirty="0">
                <a:latin typeface="Rockwell"/>
                <a:cs typeface="Rockwell"/>
              </a:rPr>
              <a:t>Less</a:t>
            </a:r>
            <a:endParaRPr sz="5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0700" y="2090165"/>
            <a:ext cx="13364210" cy="6166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6350" indent="-428625" algn="just">
              <a:lnSpc>
                <a:spcPct val="100000"/>
              </a:lnSpc>
              <a:spcBef>
                <a:spcPts val="100"/>
              </a:spcBef>
              <a:buFont typeface="Wingdings"/>
              <a:buChar char=""/>
              <a:tabLst>
                <a:tab pos="441325" algn="l"/>
              </a:tabLst>
            </a:pPr>
            <a:r>
              <a:rPr sz="3800" dirty="0">
                <a:latin typeface="Rockwell"/>
                <a:cs typeface="Rockwell"/>
              </a:rPr>
              <a:t>Dimana </a:t>
            </a:r>
            <a:r>
              <a:rPr sz="3800" spc="-5" dirty="0">
                <a:latin typeface="Rockwell"/>
                <a:cs typeface="Rockwell"/>
              </a:rPr>
              <a:t>mesin sumber </a:t>
            </a:r>
            <a:r>
              <a:rPr sz="3800" spc="-10" dirty="0">
                <a:latin typeface="Rockwell"/>
                <a:cs typeface="Rockwell"/>
              </a:rPr>
              <a:t>mengirimkan </a:t>
            </a:r>
            <a:r>
              <a:rPr sz="3800" dirty="0">
                <a:latin typeface="Rockwell"/>
                <a:cs typeface="Rockwell"/>
              </a:rPr>
              <a:t>sejumlah </a:t>
            </a:r>
            <a:r>
              <a:rPr sz="3800" i="1" spc="-5" dirty="0">
                <a:latin typeface="Rockwell"/>
                <a:cs typeface="Rockwell"/>
              </a:rPr>
              <a:t>frame </a:t>
            </a:r>
            <a:r>
              <a:rPr sz="3800" spc="-10" dirty="0">
                <a:latin typeface="Rockwell"/>
                <a:cs typeface="Rockwell"/>
              </a:rPr>
              <a:t>ke  </a:t>
            </a:r>
            <a:r>
              <a:rPr sz="3800" spc="-5" dirty="0">
                <a:latin typeface="Rockwell"/>
                <a:cs typeface="Rockwell"/>
              </a:rPr>
              <a:t>mesin yang </a:t>
            </a:r>
            <a:r>
              <a:rPr sz="3800" dirty="0">
                <a:latin typeface="Rockwell"/>
                <a:cs typeface="Rockwell"/>
              </a:rPr>
              <a:t>dituju </a:t>
            </a:r>
            <a:r>
              <a:rPr sz="3800" spc="-5" dirty="0">
                <a:latin typeface="Rockwell"/>
                <a:cs typeface="Rockwell"/>
              </a:rPr>
              <a:t>dengan </a:t>
            </a:r>
            <a:r>
              <a:rPr sz="3800" dirty="0">
                <a:latin typeface="Rockwell"/>
                <a:cs typeface="Rockwell"/>
              </a:rPr>
              <a:t>tidak </a:t>
            </a:r>
            <a:r>
              <a:rPr sz="3800" spc="-5" dirty="0">
                <a:latin typeface="Rockwell"/>
                <a:cs typeface="Rockwell"/>
              </a:rPr>
              <a:t>memberikan  </a:t>
            </a:r>
            <a:r>
              <a:rPr sz="3800" i="1" dirty="0">
                <a:latin typeface="Rockwell"/>
                <a:cs typeface="Rockwell"/>
              </a:rPr>
              <a:t>acknowledgment </a:t>
            </a:r>
            <a:r>
              <a:rPr sz="3800" dirty="0">
                <a:latin typeface="Rockwell"/>
                <a:cs typeface="Rockwell"/>
              </a:rPr>
              <a:t>bagi diterimanya </a:t>
            </a:r>
            <a:r>
              <a:rPr sz="3800" i="1" dirty="0">
                <a:latin typeface="Rockwell"/>
                <a:cs typeface="Rockwell"/>
              </a:rPr>
              <a:t>frame²</a:t>
            </a:r>
            <a:r>
              <a:rPr sz="3800" i="1" spc="-114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tersebut</a:t>
            </a:r>
            <a:endParaRPr sz="3800">
              <a:latin typeface="Rockwell"/>
              <a:cs typeface="Rockwell"/>
            </a:endParaRPr>
          </a:p>
          <a:p>
            <a:pPr marL="440690" marR="5080" indent="-428625" algn="just">
              <a:lnSpc>
                <a:spcPct val="100000"/>
              </a:lnSpc>
              <a:spcBef>
                <a:spcPts val="915"/>
              </a:spcBef>
              <a:buFont typeface="Wingdings"/>
              <a:buChar char=""/>
              <a:tabLst>
                <a:tab pos="441325" algn="l"/>
              </a:tabLst>
            </a:pPr>
            <a:r>
              <a:rPr sz="3800" dirty="0">
                <a:latin typeface="Rockwell"/>
                <a:cs typeface="Rockwell"/>
              </a:rPr>
              <a:t>Lalu lintas ini </a:t>
            </a:r>
            <a:r>
              <a:rPr sz="3800" spc="-10" dirty="0">
                <a:latin typeface="Rockwell"/>
                <a:cs typeface="Rockwell"/>
              </a:rPr>
              <a:t>sesuai </a:t>
            </a:r>
            <a:r>
              <a:rPr sz="3800" spc="-5" dirty="0">
                <a:latin typeface="Rockwell"/>
                <a:cs typeface="Rockwell"/>
              </a:rPr>
              <a:t>untuk </a:t>
            </a:r>
            <a:r>
              <a:rPr sz="3800" dirty="0">
                <a:latin typeface="Rockwell"/>
                <a:cs typeface="Rockwell"/>
              </a:rPr>
              <a:t>lalu lintas </a:t>
            </a:r>
            <a:r>
              <a:rPr sz="3800" i="1" dirty="0">
                <a:latin typeface="Rockwell"/>
                <a:cs typeface="Rockwell"/>
              </a:rPr>
              <a:t>real time </a:t>
            </a:r>
            <a:r>
              <a:rPr sz="3800" spc="-5" dirty="0">
                <a:latin typeface="Rockwell"/>
                <a:cs typeface="Rockwell"/>
              </a:rPr>
              <a:t>seperti  percakapan, </a:t>
            </a:r>
            <a:r>
              <a:rPr sz="3800" dirty="0">
                <a:latin typeface="Rockwell"/>
                <a:cs typeface="Rockwell"/>
              </a:rPr>
              <a:t>dimana data yang </a:t>
            </a:r>
            <a:r>
              <a:rPr sz="3800" spc="-5" dirty="0">
                <a:latin typeface="Rockwell"/>
                <a:cs typeface="Rockwell"/>
              </a:rPr>
              <a:t>terlambat </a:t>
            </a:r>
            <a:r>
              <a:rPr sz="3800" spc="-10" dirty="0">
                <a:latin typeface="Rockwell"/>
                <a:cs typeface="Rockwell"/>
              </a:rPr>
              <a:t>dianggap </a:t>
            </a:r>
            <a:r>
              <a:rPr sz="3800" dirty="0">
                <a:latin typeface="Rockwell"/>
                <a:cs typeface="Rockwell"/>
              </a:rPr>
              <a:t>lebih  buruk dibandingkan data yang</a:t>
            </a:r>
            <a:r>
              <a:rPr sz="3800" spc="-12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buruk.</a:t>
            </a:r>
            <a:endParaRPr sz="3800">
              <a:latin typeface="Rockwell"/>
              <a:cs typeface="Rockwell"/>
            </a:endParaRPr>
          </a:p>
          <a:p>
            <a:pPr marL="440690" marR="5715" indent="-428625" algn="just">
              <a:lnSpc>
                <a:spcPct val="100000"/>
              </a:lnSpc>
              <a:spcBef>
                <a:spcPts val="915"/>
              </a:spcBef>
              <a:buFont typeface="Wingdings"/>
              <a:buChar char=""/>
              <a:tabLst>
                <a:tab pos="441325" algn="l"/>
              </a:tabLst>
            </a:pPr>
            <a:r>
              <a:rPr sz="3800" spc="-5" dirty="0">
                <a:latin typeface="Rockwell"/>
                <a:cs typeface="Rockwell"/>
              </a:rPr>
              <a:t>Tidak </a:t>
            </a:r>
            <a:r>
              <a:rPr sz="3800" dirty="0">
                <a:latin typeface="Rockwell"/>
                <a:cs typeface="Rockwell"/>
              </a:rPr>
              <a:t>ada </a:t>
            </a:r>
            <a:r>
              <a:rPr sz="3800" spc="-5" dirty="0">
                <a:latin typeface="Rockwell"/>
                <a:cs typeface="Rockwell"/>
              </a:rPr>
              <a:t>koneksi </a:t>
            </a:r>
            <a:r>
              <a:rPr sz="3800" spc="-10" dirty="0">
                <a:latin typeface="Rockwell"/>
                <a:cs typeface="Rockwell"/>
              </a:rPr>
              <a:t>yang </a:t>
            </a:r>
            <a:r>
              <a:rPr sz="3800" spc="-5" dirty="0">
                <a:latin typeface="Rockwell"/>
                <a:cs typeface="Rockwell"/>
              </a:rPr>
              <a:t>dibuat </a:t>
            </a:r>
            <a:r>
              <a:rPr sz="3800" dirty="0">
                <a:latin typeface="Rockwell"/>
                <a:cs typeface="Rockwell"/>
              </a:rPr>
              <a:t>baik </a:t>
            </a:r>
            <a:r>
              <a:rPr sz="3800" spc="-5" dirty="0">
                <a:latin typeface="Rockwell"/>
                <a:cs typeface="Rockwell"/>
              </a:rPr>
              <a:t>sebelum atau  </a:t>
            </a:r>
            <a:r>
              <a:rPr sz="3800" dirty="0">
                <a:latin typeface="Rockwell"/>
                <a:cs typeface="Rockwell"/>
              </a:rPr>
              <a:t>sesudah dikirimnya</a:t>
            </a:r>
            <a:r>
              <a:rPr sz="3800" spc="-75" dirty="0">
                <a:latin typeface="Rockwell"/>
                <a:cs typeface="Rockwell"/>
              </a:rPr>
              <a:t> </a:t>
            </a:r>
            <a:r>
              <a:rPr sz="3800" i="1" dirty="0">
                <a:latin typeface="Rockwell"/>
                <a:cs typeface="Rockwell"/>
              </a:rPr>
              <a:t>frame</a:t>
            </a:r>
            <a:r>
              <a:rPr sz="3800" dirty="0">
                <a:latin typeface="Rockwell"/>
                <a:cs typeface="Rockwell"/>
              </a:rPr>
              <a:t>.</a:t>
            </a:r>
            <a:endParaRPr sz="38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915"/>
              </a:spcBef>
              <a:buFont typeface="Wingdings"/>
              <a:buChar char=""/>
              <a:tabLst>
                <a:tab pos="441325" algn="l"/>
              </a:tabLst>
            </a:pPr>
            <a:r>
              <a:rPr sz="3800" spc="-5" dirty="0">
                <a:latin typeface="Rockwell"/>
                <a:cs typeface="Rockwell"/>
              </a:rPr>
              <a:t>Sebahagian </a:t>
            </a:r>
            <a:r>
              <a:rPr sz="3800" dirty="0">
                <a:latin typeface="Rockwell"/>
                <a:cs typeface="Rockwell"/>
              </a:rPr>
              <a:t>besar LAN </a:t>
            </a:r>
            <a:r>
              <a:rPr sz="3800" spc="-10" dirty="0">
                <a:latin typeface="Rockwell"/>
                <a:cs typeface="Rockwell"/>
              </a:rPr>
              <a:t>menggunakan</a:t>
            </a:r>
            <a:r>
              <a:rPr sz="3800" spc="409" dirty="0">
                <a:latin typeface="Rockwell"/>
                <a:cs typeface="Rockwell"/>
              </a:rPr>
              <a:t> </a:t>
            </a:r>
            <a:r>
              <a:rPr sz="3800" spc="-5" dirty="0">
                <a:latin typeface="Rockwell"/>
                <a:cs typeface="Rockwell"/>
              </a:rPr>
              <a:t>layanan</a:t>
            </a:r>
            <a:endParaRPr sz="3800">
              <a:latin typeface="Rockwell"/>
              <a:cs typeface="Rockwell"/>
            </a:endParaRPr>
          </a:p>
          <a:p>
            <a:pPr marL="440690" algn="just">
              <a:lnSpc>
                <a:spcPct val="100000"/>
              </a:lnSpc>
              <a:spcBef>
                <a:spcPts val="5"/>
              </a:spcBef>
            </a:pPr>
            <a:r>
              <a:rPr sz="3800" i="1" spc="-5" dirty="0">
                <a:latin typeface="Rockwell"/>
                <a:cs typeface="Rockwell"/>
              </a:rPr>
              <a:t>Unacknowledgment Connectionless </a:t>
            </a:r>
            <a:r>
              <a:rPr sz="3800" dirty="0">
                <a:latin typeface="Rockwell"/>
                <a:cs typeface="Rockwell"/>
              </a:rPr>
              <a:t>pada data link</a:t>
            </a:r>
            <a:r>
              <a:rPr sz="3800" spc="-50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layer</a:t>
            </a:r>
            <a:endParaRPr sz="3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552"/>
            <a:ext cx="14401800" cy="1473200"/>
          </a:xfrm>
          <a:custGeom>
            <a:avLst/>
            <a:gdLst/>
            <a:ahLst/>
            <a:cxnLst/>
            <a:rect l="l" t="t" r="r" b="b"/>
            <a:pathLst>
              <a:path w="14401800" h="1473200">
                <a:moveTo>
                  <a:pt x="0" y="1473073"/>
                </a:moveTo>
                <a:lnTo>
                  <a:pt x="14401800" y="1473073"/>
                </a:lnTo>
                <a:lnTo>
                  <a:pt x="14401800" y="0"/>
                </a:lnTo>
                <a:lnTo>
                  <a:pt x="0" y="0"/>
                </a:lnTo>
                <a:lnTo>
                  <a:pt x="0" y="1473073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18233" y="633475"/>
            <a:ext cx="1116203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i="1" dirty="0">
                <a:latin typeface="Rockwell"/>
                <a:cs typeface="Rockwell"/>
              </a:rPr>
              <a:t>2. Acknowledged</a:t>
            </a:r>
            <a:r>
              <a:rPr sz="5600" i="1" spc="-100" dirty="0">
                <a:latin typeface="Rockwell"/>
                <a:cs typeface="Rockwell"/>
              </a:rPr>
              <a:t> </a:t>
            </a:r>
            <a:r>
              <a:rPr sz="5600" i="1" dirty="0">
                <a:latin typeface="Rockwell"/>
                <a:cs typeface="Rockwell"/>
              </a:rPr>
              <a:t>Connectionless</a:t>
            </a:r>
            <a:endParaRPr sz="5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0700" y="2391866"/>
            <a:ext cx="13319760" cy="5659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5"/>
              </a:spcBef>
              <a:buSzPct val="97727"/>
              <a:buFont typeface="Wingdings"/>
              <a:buChar char=""/>
              <a:tabLst>
                <a:tab pos="453390" algn="l"/>
              </a:tabLst>
            </a:pPr>
            <a:r>
              <a:rPr sz="4400" dirty="0">
                <a:latin typeface="Rockwell"/>
                <a:cs typeface="Rockwell"/>
              </a:rPr>
              <a:t>Layanan ini tidak menggunakan </a:t>
            </a:r>
            <a:r>
              <a:rPr sz="4400" spc="-5" dirty="0">
                <a:latin typeface="Rockwell"/>
                <a:cs typeface="Rockwell"/>
              </a:rPr>
              <a:t>koneksi </a:t>
            </a:r>
            <a:r>
              <a:rPr sz="4400" dirty="0">
                <a:latin typeface="Rockwell"/>
                <a:cs typeface="Rockwell"/>
              </a:rPr>
              <a:t>akan  tetapi setiap </a:t>
            </a:r>
            <a:r>
              <a:rPr sz="4400" i="1" dirty="0">
                <a:latin typeface="Rockwell"/>
                <a:cs typeface="Rockwell"/>
              </a:rPr>
              <a:t>frame </a:t>
            </a:r>
            <a:r>
              <a:rPr sz="4400" spc="-5" dirty="0">
                <a:latin typeface="Rockwell"/>
                <a:cs typeface="Rockwell"/>
              </a:rPr>
              <a:t>dikirimkan </a:t>
            </a:r>
            <a:r>
              <a:rPr sz="4400" dirty="0">
                <a:latin typeface="Rockwell"/>
                <a:cs typeface="Rockwell"/>
              </a:rPr>
              <a:t>secara </a:t>
            </a:r>
            <a:r>
              <a:rPr sz="4400" i="1" spc="-5" dirty="0">
                <a:latin typeface="Rockwell"/>
                <a:cs typeface="Rockwell"/>
              </a:rPr>
              <a:t>independent  </a:t>
            </a:r>
            <a:r>
              <a:rPr sz="4400" dirty="0">
                <a:latin typeface="Rockwell"/>
                <a:cs typeface="Rockwell"/>
              </a:rPr>
              <a:t>akan secara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i="1" dirty="0">
                <a:latin typeface="Rockwell"/>
                <a:cs typeface="Rockwell"/>
              </a:rPr>
              <a:t>acknowledgment</a:t>
            </a:r>
            <a:endParaRPr sz="4400">
              <a:latin typeface="Rockwell"/>
              <a:cs typeface="Rockwell"/>
            </a:endParaRPr>
          </a:p>
          <a:p>
            <a:pPr marL="440690" marR="651510" indent="-428625">
              <a:lnSpc>
                <a:spcPct val="100000"/>
              </a:lnSpc>
              <a:spcBef>
                <a:spcPts val="1060"/>
              </a:spcBef>
              <a:buSzPct val="97727"/>
              <a:buFont typeface="Wingdings"/>
              <a:buChar char=""/>
              <a:tabLst>
                <a:tab pos="453390" algn="l"/>
              </a:tabLst>
            </a:pPr>
            <a:r>
              <a:rPr sz="4400" dirty="0">
                <a:latin typeface="Rockwell"/>
                <a:cs typeface="Rockwell"/>
              </a:rPr>
              <a:t>Dalam </a:t>
            </a:r>
            <a:r>
              <a:rPr sz="4400" spc="-5" dirty="0">
                <a:latin typeface="Rockwell"/>
                <a:cs typeface="Rockwell"/>
              </a:rPr>
              <a:t>hal ini, si </a:t>
            </a:r>
            <a:r>
              <a:rPr sz="4400" dirty="0">
                <a:latin typeface="Rockwell"/>
                <a:cs typeface="Rockwell"/>
              </a:rPr>
              <a:t>pengirim akan </a:t>
            </a:r>
            <a:r>
              <a:rPr sz="4400" spc="-5" dirty="0">
                <a:latin typeface="Rockwell"/>
                <a:cs typeface="Rockwell"/>
              </a:rPr>
              <a:t>mengetahui  </a:t>
            </a:r>
            <a:r>
              <a:rPr sz="4400" dirty="0">
                <a:latin typeface="Rockwell"/>
                <a:cs typeface="Rockwell"/>
              </a:rPr>
              <a:t>apakah frame yang akan </a:t>
            </a:r>
            <a:r>
              <a:rPr sz="4400" spc="-5" dirty="0">
                <a:latin typeface="Rockwell"/>
                <a:cs typeface="Rockwell"/>
              </a:rPr>
              <a:t>dikirimkan oleh mesin  </a:t>
            </a:r>
            <a:r>
              <a:rPr sz="4400" dirty="0">
                <a:latin typeface="Rockwell"/>
                <a:cs typeface="Rockwell"/>
              </a:rPr>
              <a:t>tujuan telah diterima dengan baik atau</a:t>
            </a:r>
            <a:r>
              <a:rPr sz="4400" spc="-7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tidak.</a:t>
            </a:r>
            <a:endParaRPr sz="4400">
              <a:latin typeface="Rockwell"/>
              <a:cs typeface="Rockwell"/>
            </a:endParaRPr>
          </a:p>
          <a:p>
            <a:pPr marL="452755" indent="-440690">
              <a:lnSpc>
                <a:spcPct val="100000"/>
              </a:lnSpc>
              <a:spcBef>
                <a:spcPts val="1055"/>
              </a:spcBef>
              <a:buSzPct val="97727"/>
              <a:buFont typeface="Wingdings"/>
              <a:buChar char=""/>
              <a:tabLst>
                <a:tab pos="453390" algn="l"/>
              </a:tabLst>
            </a:pPr>
            <a:r>
              <a:rPr sz="4400" dirty="0">
                <a:latin typeface="Rockwell"/>
                <a:cs typeface="Rockwell"/>
              </a:rPr>
              <a:t>Layanan ini akan bermanfaat untuk</a:t>
            </a:r>
            <a:r>
              <a:rPr sz="4400" spc="-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saluran</a:t>
            </a:r>
            <a:endParaRPr sz="44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</a:pPr>
            <a:r>
              <a:rPr sz="4400" i="1" spc="-5" dirty="0">
                <a:latin typeface="Rockwell"/>
                <a:cs typeface="Rockwell"/>
              </a:rPr>
              <a:t>unreliable </a:t>
            </a:r>
            <a:r>
              <a:rPr sz="4400" dirty="0">
                <a:latin typeface="Rockwell"/>
                <a:cs typeface="Rockwell"/>
              </a:rPr>
              <a:t>seperti sistem tanpa</a:t>
            </a:r>
            <a:r>
              <a:rPr sz="4400" spc="-5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kabel.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625600"/>
          </a:xfrm>
          <a:custGeom>
            <a:avLst/>
            <a:gdLst/>
            <a:ahLst/>
            <a:cxnLst/>
            <a:rect l="l" t="t" r="r" b="b"/>
            <a:pathLst>
              <a:path w="14401800" h="1625600">
                <a:moveTo>
                  <a:pt x="0" y="1625473"/>
                </a:moveTo>
                <a:lnTo>
                  <a:pt x="14401800" y="1625473"/>
                </a:lnTo>
                <a:lnTo>
                  <a:pt x="14401800" y="0"/>
                </a:lnTo>
                <a:lnTo>
                  <a:pt x="0" y="0"/>
                </a:lnTo>
                <a:lnTo>
                  <a:pt x="0" y="1625473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27608" y="726439"/>
            <a:ext cx="125444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83590" algn="l"/>
                <a:tab pos="5711825" algn="l"/>
                <a:tab pos="9639935" algn="l"/>
              </a:tabLst>
            </a:pPr>
            <a:r>
              <a:rPr i="1" dirty="0">
                <a:latin typeface="Rockwell"/>
                <a:cs typeface="Rockwell"/>
              </a:rPr>
              <a:t>3.	Acknowledged	Connection	</a:t>
            </a:r>
            <a:r>
              <a:rPr i="1" spc="-5" dirty="0">
                <a:latin typeface="Rockwell"/>
                <a:cs typeface="Rockwell"/>
              </a:rPr>
              <a:t>Oriented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1868" y="2169667"/>
            <a:ext cx="13219430" cy="5210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3905" marR="5080" indent="-751840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763905" algn="l"/>
                <a:tab pos="764540" algn="l"/>
              </a:tabLst>
            </a:pPr>
            <a:r>
              <a:rPr sz="4000" spc="-5" dirty="0">
                <a:latin typeface="Rockwell"/>
                <a:cs typeface="Rockwell"/>
              </a:rPr>
              <a:t>Dengan layanan ini, </a:t>
            </a:r>
            <a:r>
              <a:rPr sz="4000" spc="-10" dirty="0">
                <a:latin typeface="Rockwell"/>
                <a:cs typeface="Rockwell"/>
              </a:rPr>
              <a:t>mesin </a:t>
            </a:r>
            <a:r>
              <a:rPr sz="4000" spc="-5" dirty="0">
                <a:latin typeface="Rockwell"/>
                <a:cs typeface="Rockwell"/>
              </a:rPr>
              <a:t>sumber ditujuan </a:t>
            </a:r>
            <a:r>
              <a:rPr sz="4000" spc="-10" dirty="0">
                <a:latin typeface="Rockwell"/>
                <a:cs typeface="Rockwell"/>
              </a:rPr>
              <a:t>membuat  </a:t>
            </a:r>
            <a:r>
              <a:rPr sz="4000" spc="-5" dirty="0">
                <a:latin typeface="Rockwell"/>
                <a:cs typeface="Rockwell"/>
              </a:rPr>
              <a:t>koneksi sebelum </a:t>
            </a:r>
            <a:r>
              <a:rPr sz="4000" spc="-10" dirty="0">
                <a:latin typeface="Rockwell"/>
                <a:cs typeface="Rockwell"/>
              </a:rPr>
              <a:t>memindahkan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datanya</a:t>
            </a:r>
            <a:endParaRPr sz="4000">
              <a:latin typeface="Rockwell"/>
              <a:cs typeface="Rockwell"/>
            </a:endParaRPr>
          </a:p>
          <a:p>
            <a:pPr marL="763905" marR="2503170" indent="-751840">
              <a:lnSpc>
                <a:spcPct val="100000"/>
              </a:lnSpc>
              <a:spcBef>
                <a:spcPts val="960"/>
              </a:spcBef>
              <a:buFont typeface="Wingdings"/>
              <a:buChar char=""/>
              <a:tabLst>
                <a:tab pos="763905" algn="l"/>
                <a:tab pos="764540" algn="l"/>
              </a:tabLst>
            </a:pPr>
            <a:r>
              <a:rPr sz="4000" spc="-5" dirty="0">
                <a:latin typeface="Rockwell"/>
                <a:cs typeface="Rockwell"/>
              </a:rPr>
              <a:t>Pada layanan </a:t>
            </a:r>
            <a:r>
              <a:rPr sz="4000" i="1" spc="-5" dirty="0">
                <a:latin typeface="Rockwell"/>
                <a:cs typeface="Rockwell"/>
              </a:rPr>
              <a:t>connection oriented </a:t>
            </a:r>
            <a:r>
              <a:rPr sz="4000" spc="-5" dirty="0">
                <a:latin typeface="Rockwell"/>
                <a:cs typeface="Rockwell"/>
              </a:rPr>
              <a:t>dipakai  pemindahan data </a:t>
            </a:r>
            <a:r>
              <a:rPr sz="4000" spc="-10" dirty="0">
                <a:latin typeface="Rockwell"/>
                <a:cs typeface="Rockwell"/>
              </a:rPr>
              <a:t>mengalami </a:t>
            </a:r>
            <a:r>
              <a:rPr sz="4000" spc="-5" dirty="0">
                <a:latin typeface="Rockwell"/>
                <a:cs typeface="Rockwell"/>
              </a:rPr>
              <a:t>3 (tiga) fase</a:t>
            </a:r>
            <a:r>
              <a:rPr sz="4000" spc="7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:</a:t>
            </a:r>
            <a:endParaRPr sz="4000">
              <a:latin typeface="Rockwell"/>
              <a:cs typeface="Rockwell"/>
            </a:endParaRPr>
          </a:p>
          <a:p>
            <a:pPr marL="1233170" marR="276860" lvl="1" indent="-753110">
              <a:lnSpc>
                <a:spcPct val="100000"/>
              </a:lnSpc>
              <a:spcBef>
                <a:spcPts val="980"/>
              </a:spcBef>
              <a:buAutoNum type="alphaLcPeriod"/>
              <a:tabLst>
                <a:tab pos="1233170" algn="l"/>
                <a:tab pos="1233805" algn="l"/>
              </a:tabLst>
            </a:pPr>
            <a:r>
              <a:rPr sz="4100" dirty="0">
                <a:latin typeface="Rockwell"/>
                <a:cs typeface="Rockwell"/>
              </a:rPr>
              <a:t>Koneksi ditentukan dengan membuat </a:t>
            </a:r>
            <a:r>
              <a:rPr sz="4100" spc="-5" dirty="0">
                <a:latin typeface="Rockwell"/>
                <a:cs typeface="Rockwell"/>
              </a:rPr>
              <a:t>kedua  mesin menginisialisasi </a:t>
            </a:r>
            <a:r>
              <a:rPr sz="4100" dirty="0">
                <a:latin typeface="Rockwell"/>
                <a:cs typeface="Rockwell"/>
              </a:rPr>
              <a:t>variabel² dengan counter  yang diperlukan untuk mengawasi frame yang  </a:t>
            </a:r>
            <a:r>
              <a:rPr sz="4100" spc="-5" dirty="0">
                <a:latin typeface="Rockwell"/>
                <a:cs typeface="Rockwell"/>
              </a:rPr>
              <a:t>mana </a:t>
            </a:r>
            <a:r>
              <a:rPr sz="4100" dirty="0">
                <a:latin typeface="Rockwell"/>
                <a:cs typeface="Rockwell"/>
              </a:rPr>
              <a:t>yang telah diterima dan </a:t>
            </a:r>
            <a:r>
              <a:rPr sz="4100" spc="-5" dirty="0">
                <a:latin typeface="Rockwell"/>
                <a:cs typeface="Rockwell"/>
              </a:rPr>
              <a:t>mana </a:t>
            </a:r>
            <a:r>
              <a:rPr sz="4100" dirty="0">
                <a:latin typeface="Rockwell"/>
                <a:cs typeface="Rockwell"/>
              </a:rPr>
              <a:t>yang</a:t>
            </a:r>
            <a:r>
              <a:rPr sz="4100" spc="-6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belum.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420445"/>
            <a:ext cx="1493520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00" b="0" i="1" spc="-10" dirty="0">
                <a:latin typeface="Rockwell"/>
                <a:cs typeface="Rockwell"/>
              </a:rPr>
              <a:t>Cont…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91488" y="2185517"/>
            <a:ext cx="12089765" cy="297624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765175" indent="-753110" algn="just">
              <a:lnSpc>
                <a:spcPct val="100000"/>
              </a:lnSpc>
              <a:spcBef>
                <a:spcPts val="1155"/>
              </a:spcBef>
              <a:buAutoNum type="alphaLcPeriod" startAt="2"/>
              <a:tabLst>
                <a:tab pos="765810" algn="l"/>
              </a:tabLst>
            </a:pPr>
            <a:r>
              <a:rPr sz="4400" dirty="0">
                <a:latin typeface="Rockwell"/>
                <a:cs typeface="Rockwell"/>
              </a:rPr>
              <a:t>Satu frame atau lebih </a:t>
            </a:r>
            <a:r>
              <a:rPr sz="4400" spc="-5" dirty="0">
                <a:latin typeface="Rockwell"/>
                <a:cs typeface="Rockwell"/>
              </a:rPr>
              <a:t>mulai</a:t>
            </a:r>
            <a:r>
              <a:rPr sz="4400" spc="-6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ditransmisikan</a:t>
            </a:r>
            <a:endParaRPr sz="4400">
              <a:latin typeface="Rockwell"/>
              <a:cs typeface="Rockwell"/>
            </a:endParaRPr>
          </a:p>
          <a:p>
            <a:pPr marL="765175" marR="5080" indent="-753110" algn="just">
              <a:lnSpc>
                <a:spcPct val="100000"/>
              </a:lnSpc>
              <a:spcBef>
                <a:spcPts val="1055"/>
              </a:spcBef>
              <a:buAutoNum type="alphaLcPeriod" startAt="2"/>
              <a:tabLst>
                <a:tab pos="765810" algn="l"/>
              </a:tabLst>
            </a:pPr>
            <a:r>
              <a:rPr sz="4400" dirty="0">
                <a:latin typeface="Rockwell"/>
                <a:cs typeface="Rockwell"/>
              </a:rPr>
              <a:t>Koneksi dilepaskan, pembebasan variabel,  buffer dan resource lainnya yang</a:t>
            </a:r>
            <a:r>
              <a:rPr sz="4400" spc="106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dipakai  untuk </a:t>
            </a:r>
            <a:r>
              <a:rPr sz="4400" spc="-5" dirty="0">
                <a:latin typeface="Rockwell"/>
                <a:cs typeface="Rockwell"/>
              </a:rPr>
              <a:t>menjaga </a:t>
            </a:r>
            <a:r>
              <a:rPr sz="4400" dirty="0">
                <a:latin typeface="Rockwell"/>
                <a:cs typeface="Rockwell"/>
              </a:rPr>
              <a:t>berlangsungnya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koneksi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3293" y="932814"/>
            <a:ext cx="13599160" cy="68535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141730" algn="just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Rockwell"/>
                <a:cs typeface="Rockwell"/>
              </a:rPr>
              <a:t>Untuk </a:t>
            </a:r>
            <a:r>
              <a:rPr sz="4000" spc="-10" dirty="0">
                <a:latin typeface="Rockwell"/>
                <a:cs typeface="Rockwell"/>
              </a:rPr>
              <a:t>melihat </a:t>
            </a:r>
            <a:r>
              <a:rPr sz="4000" spc="-5" dirty="0">
                <a:latin typeface="Rockwell"/>
                <a:cs typeface="Rockwell"/>
              </a:rPr>
              <a:t>lebih jauh akan perlunya </a:t>
            </a:r>
            <a:r>
              <a:rPr sz="4000" i="1" spc="-5" dirty="0">
                <a:latin typeface="Rockwell"/>
                <a:cs typeface="Rockwell"/>
              </a:rPr>
              <a:t>data </a:t>
            </a:r>
            <a:r>
              <a:rPr sz="4000" i="1" dirty="0">
                <a:latin typeface="Rockwell"/>
                <a:cs typeface="Rockwell"/>
              </a:rPr>
              <a:t>link  </a:t>
            </a:r>
            <a:r>
              <a:rPr sz="4000" i="1" spc="-5" dirty="0">
                <a:latin typeface="Rockwell"/>
                <a:cs typeface="Rockwell"/>
              </a:rPr>
              <a:t>control</a:t>
            </a:r>
            <a:r>
              <a:rPr sz="4000" spc="-5" dirty="0">
                <a:latin typeface="Rockwell"/>
                <a:cs typeface="Rockwell"/>
              </a:rPr>
              <a:t>, </a:t>
            </a:r>
            <a:r>
              <a:rPr sz="4000" spc="-10" dirty="0">
                <a:latin typeface="Rockwell"/>
                <a:cs typeface="Rockwell"/>
              </a:rPr>
              <a:t>kita mendaftar </a:t>
            </a:r>
            <a:r>
              <a:rPr sz="4000" spc="-5" dirty="0">
                <a:latin typeface="Rockwell"/>
                <a:cs typeface="Rockwell"/>
              </a:rPr>
              <a:t>beberapa persyaratan dan tujuan  </a:t>
            </a:r>
            <a:r>
              <a:rPr sz="4000" spc="-10" dirty="0">
                <a:latin typeface="Rockwell"/>
                <a:cs typeface="Rockwell"/>
              </a:rPr>
              <a:t>komunikasi </a:t>
            </a:r>
            <a:r>
              <a:rPr sz="4000" spc="-5" dirty="0">
                <a:latin typeface="Rockwell"/>
                <a:cs typeface="Rockwell"/>
              </a:rPr>
              <a:t>data efektif diantara dua </a:t>
            </a:r>
            <a:r>
              <a:rPr sz="4000" i="1" spc="-5" dirty="0">
                <a:latin typeface="Rockwell"/>
                <a:cs typeface="Rockwell"/>
              </a:rPr>
              <a:t>station </a:t>
            </a:r>
            <a:r>
              <a:rPr sz="4000" spc="-5" dirty="0">
                <a:latin typeface="Rockwell"/>
                <a:cs typeface="Rockwell"/>
              </a:rPr>
              <a:t>pentransmisi  dan penerima yang </a:t>
            </a:r>
            <a:r>
              <a:rPr sz="4000" spc="-10" dirty="0">
                <a:latin typeface="Rockwell"/>
                <a:cs typeface="Rockwell"/>
              </a:rPr>
              <a:t>dihubungkan </a:t>
            </a:r>
            <a:r>
              <a:rPr sz="4000" spc="-5" dirty="0">
                <a:latin typeface="Rockwell"/>
                <a:cs typeface="Rockwell"/>
              </a:rPr>
              <a:t>secara langsung yaitu</a:t>
            </a:r>
            <a:r>
              <a:rPr sz="4000" spc="9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:</a:t>
            </a:r>
            <a:endParaRPr sz="4000">
              <a:latin typeface="Rockwell"/>
              <a:cs typeface="Rockwell"/>
            </a:endParaRPr>
          </a:p>
          <a:p>
            <a:pPr marL="765175" indent="-75311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65175" algn="l"/>
                <a:tab pos="765810" algn="l"/>
              </a:tabLst>
            </a:pPr>
            <a:r>
              <a:rPr sz="4000" i="1" spc="-5" dirty="0">
                <a:latin typeface="Rockwell"/>
                <a:cs typeface="Rockwell"/>
              </a:rPr>
              <a:t>Sinkronisasi</a:t>
            </a:r>
            <a:r>
              <a:rPr sz="4000" i="1" spc="5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frame</a:t>
            </a:r>
            <a:endParaRPr sz="4000">
              <a:latin typeface="Rockwell"/>
              <a:cs typeface="Rockwell"/>
            </a:endParaRPr>
          </a:p>
          <a:p>
            <a:pPr marL="765175" indent="-753110">
              <a:lnSpc>
                <a:spcPct val="100000"/>
              </a:lnSpc>
              <a:spcBef>
                <a:spcPts val="965"/>
              </a:spcBef>
              <a:buAutoNum type="arabicPeriod"/>
              <a:tabLst>
                <a:tab pos="765175" algn="l"/>
                <a:tab pos="765810" algn="l"/>
              </a:tabLst>
            </a:pPr>
            <a:r>
              <a:rPr sz="4000" i="1" spc="-10" dirty="0">
                <a:latin typeface="Rockwell"/>
                <a:cs typeface="Rockwell"/>
              </a:rPr>
              <a:t>Flow Control </a:t>
            </a:r>
            <a:r>
              <a:rPr sz="4000" spc="-5" dirty="0">
                <a:latin typeface="Rockwell"/>
                <a:cs typeface="Rockwell"/>
              </a:rPr>
              <a:t>( Kendali aliran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)</a:t>
            </a:r>
            <a:endParaRPr sz="4000">
              <a:latin typeface="Rockwell"/>
              <a:cs typeface="Rockwell"/>
            </a:endParaRPr>
          </a:p>
          <a:p>
            <a:pPr marL="765175" indent="-75311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65175" algn="l"/>
                <a:tab pos="765810" algn="l"/>
              </a:tabLst>
            </a:pPr>
            <a:r>
              <a:rPr sz="4000" spc="-5" dirty="0">
                <a:latin typeface="Rockwell"/>
                <a:cs typeface="Rockwell"/>
              </a:rPr>
              <a:t>Pengkontrolan</a:t>
            </a:r>
            <a:r>
              <a:rPr sz="4000" spc="-4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kesalahan</a:t>
            </a:r>
            <a:endParaRPr sz="4000">
              <a:latin typeface="Rockwell"/>
              <a:cs typeface="Rockwell"/>
            </a:endParaRPr>
          </a:p>
          <a:p>
            <a:pPr marL="765175" indent="-75311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65175" algn="l"/>
                <a:tab pos="765810" algn="l"/>
              </a:tabLst>
            </a:pPr>
            <a:r>
              <a:rPr sz="4000" spc="-10" dirty="0">
                <a:latin typeface="Rockwell"/>
                <a:cs typeface="Rockwell"/>
              </a:rPr>
              <a:t>Pengalamatan</a:t>
            </a:r>
            <a:endParaRPr sz="4000">
              <a:latin typeface="Rockwell"/>
              <a:cs typeface="Rockwell"/>
            </a:endParaRPr>
          </a:p>
          <a:p>
            <a:pPr marL="765175" indent="-75311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65175" algn="l"/>
                <a:tab pos="765810" algn="l"/>
              </a:tabLst>
            </a:pPr>
            <a:r>
              <a:rPr sz="4000" spc="-5" dirty="0">
                <a:latin typeface="Rockwell"/>
                <a:cs typeface="Rockwell"/>
              </a:rPr>
              <a:t>Kontrol dan data pada jalur yang</a:t>
            </a:r>
            <a:r>
              <a:rPr sz="4000" spc="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sama</a:t>
            </a:r>
            <a:endParaRPr sz="4000">
              <a:latin typeface="Rockwell"/>
              <a:cs typeface="Rockwell"/>
            </a:endParaRPr>
          </a:p>
          <a:p>
            <a:pPr marL="765175" indent="-75311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65175" algn="l"/>
                <a:tab pos="765810" algn="l"/>
              </a:tabLst>
            </a:pPr>
            <a:r>
              <a:rPr sz="4000" spc="-5" dirty="0">
                <a:latin typeface="Rockwell"/>
                <a:cs typeface="Rockwell"/>
              </a:rPr>
              <a:t>Manajemen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jalur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0024"/>
            <a:ext cx="14401800" cy="1633855"/>
          </a:xfrm>
          <a:custGeom>
            <a:avLst/>
            <a:gdLst/>
            <a:ahLst/>
            <a:cxnLst/>
            <a:rect l="l" t="t" r="r" b="b"/>
            <a:pathLst>
              <a:path w="14401800" h="1633855">
                <a:moveTo>
                  <a:pt x="0" y="1633474"/>
                </a:moveTo>
                <a:lnTo>
                  <a:pt x="14401800" y="1633474"/>
                </a:lnTo>
                <a:lnTo>
                  <a:pt x="14401800" y="0"/>
                </a:lnTo>
                <a:lnTo>
                  <a:pt x="0" y="0"/>
                </a:lnTo>
                <a:lnTo>
                  <a:pt x="0" y="163347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" y="553034"/>
            <a:ext cx="71812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i="1" dirty="0">
                <a:latin typeface="Rockwell"/>
                <a:cs typeface="Rockwell"/>
              </a:rPr>
              <a:t>1. Sinkronisasi</a:t>
            </a:r>
            <a:r>
              <a:rPr sz="5600" i="1" spc="-75" dirty="0">
                <a:latin typeface="Rockwell"/>
                <a:cs typeface="Rockwell"/>
              </a:rPr>
              <a:t> </a:t>
            </a:r>
            <a:r>
              <a:rPr sz="5600" i="1" dirty="0">
                <a:latin typeface="Rockwell"/>
                <a:cs typeface="Rockwell"/>
              </a:rPr>
              <a:t>frame</a:t>
            </a:r>
            <a:endParaRPr sz="5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7491" y="2245867"/>
            <a:ext cx="13049885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Rockwell"/>
                <a:cs typeface="Rockwell"/>
              </a:rPr>
              <a:t>Data yang dikirim dalam bentuk blok² yang </a:t>
            </a:r>
            <a:r>
              <a:rPr sz="4000" dirty="0">
                <a:latin typeface="Rockwell"/>
                <a:cs typeface="Rockwell"/>
              </a:rPr>
              <a:t>disebut  </a:t>
            </a:r>
            <a:r>
              <a:rPr sz="4000" i="1" spc="-5" dirty="0">
                <a:latin typeface="Rockwell"/>
                <a:cs typeface="Rockwell"/>
              </a:rPr>
              <a:t>frame</a:t>
            </a:r>
            <a:r>
              <a:rPr sz="4000" spc="-5" dirty="0">
                <a:latin typeface="Rockwell"/>
                <a:cs typeface="Rockwell"/>
              </a:rPr>
              <a:t>. </a:t>
            </a:r>
            <a:r>
              <a:rPr sz="4000" spc="-10" dirty="0">
                <a:latin typeface="Rockwell"/>
                <a:cs typeface="Rockwell"/>
              </a:rPr>
              <a:t>Pemulaan </a:t>
            </a:r>
            <a:r>
              <a:rPr sz="4000" spc="-5" dirty="0">
                <a:latin typeface="Rockwell"/>
                <a:cs typeface="Rockwell"/>
              </a:rPr>
              <a:t>dan ujung setiap </a:t>
            </a:r>
            <a:r>
              <a:rPr sz="4000" i="1" spc="-5" dirty="0">
                <a:latin typeface="Rockwell"/>
                <a:cs typeface="Rockwell"/>
              </a:rPr>
              <a:t>frame </a:t>
            </a:r>
            <a:r>
              <a:rPr sz="4000" spc="-5" dirty="0">
                <a:latin typeface="Rockwell"/>
                <a:cs typeface="Rockwell"/>
              </a:rPr>
              <a:t>harus </a:t>
            </a:r>
            <a:r>
              <a:rPr sz="4000" spc="-10" dirty="0">
                <a:latin typeface="Rockwell"/>
                <a:cs typeface="Rockwell"/>
              </a:rPr>
              <a:t>nampak  </a:t>
            </a:r>
            <a:r>
              <a:rPr sz="4000" spc="-5" dirty="0">
                <a:latin typeface="Rockwell"/>
                <a:cs typeface="Rockwell"/>
              </a:rPr>
              <a:t>jelas ( harus dapat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didefenisikan)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7491" y="5575832"/>
            <a:ext cx="13051790" cy="252539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3700" i="1" spc="-5" dirty="0">
                <a:latin typeface="Rockwell"/>
                <a:cs typeface="Rockwell"/>
              </a:rPr>
              <a:t>Ket:</a:t>
            </a:r>
            <a:endParaRPr sz="3700">
              <a:latin typeface="Rockwell"/>
              <a:cs typeface="Rockwell"/>
            </a:endParaRPr>
          </a:p>
          <a:p>
            <a:pPr marL="12700" marR="5080" algn="just">
              <a:lnSpc>
                <a:spcPct val="100000"/>
              </a:lnSpc>
              <a:spcBef>
                <a:spcPts val="960"/>
              </a:spcBef>
            </a:pPr>
            <a:r>
              <a:rPr sz="3700" spc="-10" dirty="0">
                <a:latin typeface="Rockwell"/>
                <a:cs typeface="Rockwell"/>
              </a:rPr>
              <a:t>Frame </a:t>
            </a:r>
            <a:r>
              <a:rPr sz="3700" spc="-5" dirty="0">
                <a:latin typeface="Rockwell"/>
                <a:cs typeface="Rockwell"/>
              </a:rPr>
              <a:t>diawali </a:t>
            </a:r>
            <a:r>
              <a:rPr sz="3700" dirty="0">
                <a:latin typeface="Rockwell"/>
                <a:cs typeface="Rockwell"/>
              </a:rPr>
              <a:t>dgn </a:t>
            </a:r>
            <a:r>
              <a:rPr sz="3700" spc="-5" dirty="0">
                <a:latin typeface="Rockwell"/>
                <a:cs typeface="Rockwell"/>
              </a:rPr>
              <a:t>suatu </a:t>
            </a:r>
            <a:r>
              <a:rPr sz="3700" i="1" spc="-5" dirty="0">
                <a:latin typeface="Rockwell"/>
                <a:cs typeface="Rockwell"/>
              </a:rPr>
              <a:t>preamble </a:t>
            </a:r>
            <a:r>
              <a:rPr sz="3700" spc="-5" dirty="0">
                <a:latin typeface="Rockwell"/>
                <a:cs typeface="Rockwell"/>
              </a:rPr>
              <a:t>yng disebut </a:t>
            </a:r>
            <a:r>
              <a:rPr sz="3700" i="1" spc="-5" dirty="0">
                <a:latin typeface="Rockwell"/>
                <a:cs typeface="Rockwell"/>
              </a:rPr>
              <a:t>flag</a:t>
            </a:r>
            <a:r>
              <a:rPr sz="3700" spc="-5" dirty="0">
                <a:latin typeface="Rockwell"/>
                <a:cs typeface="Rockwell"/>
              </a:rPr>
              <a:t>, </a:t>
            </a:r>
            <a:r>
              <a:rPr sz="3700" dirty="0">
                <a:latin typeface="Rockwell"/>
                <a:cs typeface="Rockwell"/>
              </a:rPr>
              <a:t>yg  </a:t>
            </a:r>
            <a:r>
              <a:rPr sz="3700" spc="-5" dirty="0">
                <a:latin typeface="Rockwell"/>
                <a:cs typeface="Rockwell"/>
              </a:rPr>
              <a:t>panjangnya 8 bit, flag </a:t>
            </a:r>
            <a:r>
              <a:rPr sz="3700" spc="-10" dirty="0">
                <a:latin typeface="Rockwell"/>
                <a:cs typeface="Rockwell"/>
              </a:rPr>
              <a:t>yang </a:t>
            </a:r>
            <a:r>
              <a:rPr sz="3700" dirty="0">
                <a:latin typeface="Rockwell"/>
                <a:cs typeface="Rockwell"/>
              </a:rPr>
              <a:t>sama dipergunakan </a:t>
            </a:r>
            <a:r>
              <a:rPr sz="3700" spc="-5" dirty="0">
                <a:latin typeface="Rockwell"/>
                <a:cs typeface="Rockwell"/>
              </a:rPr>
              <a:t>sebagai  </a:t>
            </a:r>
            <a:r>
              <a:rPr sz="3700" i="1" spc="-5" dirty="0">
                <a:latin typeface="Rockwell"/>
                <a:cs typeface="Rockwell"/>
              </a:rPr>
              <a:t>postamble</a:t>
            </a:r>
            <a:r>
              <a:rPr sz="3700" spc="-5" dirty="0">
                <a:latin typeface="Rockwell"/>
                <a:cs typeface="Rockwell"/>
              </a:rPr>
              <a:t>.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509134" y="4805425"/>
            <a:ext cx="2331720" cy="851535"/>
          </a:xfrm>
          <a:custGeom>
            <a:avLst/>
            <a:gdLst/>
            <a:ahLst/>
            <a:cxnLst/>
            <a:rect l="l" t="t" r="r" b="b"/>
            <a:pathLst>
              <a:path w="2331720" h="851535">
                <a:moveTo>
                  <a:pt x="0" y="851535"/>
                </a:moveTo>
                <a:lnTo>
                  <a:pt x="2331719" y="851535"/>
                </a:lnTo>
                <a:lnTo>
                  <a:pt x="2331719" y="0"/>
                </a:lnTo>
                <a:lnTo>
                  <a:pt x="0" y="0"/>
                </a:lnTo>
                <a:lnTo>
                  <a:pt x="0" y="85153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40855" y="4805425"/>
            <a:ext cx="358140" cy="851535"/>
          </a:xfrm>
          <a:custGeom>
            <a:avLst/>
            <a:gdLst/>
            <a:ahLst/>
            <a:cxnLst/>
            <a:rect l="l" t="t" r="r" b="b"/>
            <a:pathLst>
              <a:path w="358140" h="851535">
                <a:moveTo>
                  <a:pt x="0" y="851535"/>
                </a:moveTo>
                <a:lnTo>
                  <a:pt x="358051" y="851535"/>
                </a:lnTo>
                <a:lnTo>
                  <a:pt x="358051" y="0"/>
                </a:lnTo>
                <a:lnTo>
                  <a:pt x="0" y="0"/>
                </a:lnTo>
                <a:lnTo>
                  <a:pt x="0" y="85153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198868" y="4805425"/>
            <a:ext cx="1834514" cy="851535"/>
          </a:xfrm>
          <a:custGeom>
            <a:avLst/>
            <a:gdLst/>
            <a:ahLst/>
            <a:cxnLst/>
            <a:rect l="l" t="t" r="r" b="b"/>
            <a:pathLst>
              <a:path w="1834515" h="851535">
                <a:moveTo>
                  <a:pt x="0" y="851535"/>
                </a:moveTo>
                <a:lnTo>
                  <a:pt x="1834514" y="851535"/>
                </a:lnTo>
                <a:lnTo>
                  <a:pt x="1834514" y="0"/>
                </a:lnTo>
                <a:lnTo>
                  <a:pt x="0" y="0"/>
                </a:lnTo>
                <a:lnTo>
                  <a:pt x="0" y="85153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74620" y="4798948"/>
            <a:ext cx="0" cy="877569"/>
          </a:xfrm>
          <a:custGeom>
            <a:avLst/>
            <a:gdLst/>
            <a:ahLst/>
            <a:cxnLst/>
            <a:rect l="l" t="t" r="r" b="b"/>
            <a:pathLst>
              <a:path h="877570">
                <a:moveTo>
                  <a:pt x="0" y="0"/>
                </a:moveTo>
                <a:lnTo>
                  <a:pt x="0" y="877062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09134" y="4798948"/>
            <a:ext cx="0" cy="877569"/>
          </a:xfrm>
          <a:custGeom>
            <a:avLst/>
            <a:gdLst/>
            <a:ahLst/>
            <a:cxnLst/>
            <a:rect l="l" t="t" r="r" b="b"/>
            <a:pathLst>
              <a:path h="877570">
                <a:moveTo>
                  <a:pt x="0" y="0"/>
                </a:moveTo>
                <a:lnTo>
                  <a:pt x="0" y="877062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033382" y="4798948"/>
            <a:ext cx="0" cy="877569"/>
          </a:xfrm>
          <a:custGeom>
            <a:avLst/>
            <a:gdLst/>
            <a:ahLst/>
            <a:cxnLst/>
            <a:rect l="l" t="t" r="r" b="b"/>
            <a:pathLst>
              <a:path h="877570">
                <a:moveTo>
                  <a:pt x="0" y="0"/>
                </a:moveTo>
                <a:lnTo>
                  <a:pt x="0" y="877062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67897" y="4798948"/>
            <a:ext cx="0" cy="877569"/>
          </a:xfrm>
          <a:custGeom>
            <a:avLst/>
            <a:gdLst/>
            <a:ahLst/>
            <a:cxnLst/>
            <a:rect l="l" t="t" r="r" b="b"/>
            <a:pathLst>
              <a:path h="877570">
                <a:moveTo>
                  <a:pt x="0" y="0"/>
                </a:moveTo>
                <a:lnTo>
                  <a:pt x="0" y="877062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0105" y="4798948"/>
            <a:ext cx="0" cy="877569"/>
          </a:xfrm>
          <a:custGeom>
            <a:avLst/>
            <a:gdLst/>
            <a:ahLst/>
            <a:cxnLst/>
            <a:rect l="l" t="t" r="r" b="b"/>
            <a:pathLst>
              <a:path h="877570">
                <a:moveTo>
                  <a:pt x="0" y="0"/>
                </a:moveTo>
                <a:lnTo>
                  <a:pt x="0" y="877062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2702413" y="4798948"/>
            <a:ext cx="0" cy="877569"/>
          </a:xfrm>
          <a:custGeom>
            <a:avLst/>
            <a:gdLst/>
            <a:ahLst/>
            <a:cxnLst/>
            <a:rect l="l" t="t" r="r" b="b"/>
            <a:pathLst>
              <a:path h="877570">
                <a:moveTo>
                  <a:pt x="0" y="0"/>
                </a:moveTo>
                <a:lnTo>
                  <a:pt x="0" y="877062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3755" y="4805298"/>
            <a:ext cx="6007100" cy="0"/>
          </a:xfrm>
          <a:custGeom>
            <a:avLst/>
            <a:gdLst/>
            <a:ahLst/>
            <a:cxnLst/>
            <a:rect l="l" t="t" r="r" b="b"/>
            <a:pathLst>
              <a:path w="6007100">
                <a:moveTo>
                  <a:pt x="0" y="0"/>
                </a:moveTo>
                <a:lnTo>
                  <a:pt x="6007100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198868" y="4805298"/>
            <a:ext cx="5509895" cy="0"/>
          </a:xfrm>
          <a:custGeom>
            <a:avLst/>
            <a:gdLst/>
            <a:ahLst/>
            <a:cxnLst/>
            <a:rect l="l" t="t" r="r" b="b"/>
            <a:pathLst>
              <a:path w="5509895">
                <a:moveTo>
                  <a:pt x="0" y="0"/>
                </a:moveTo>
                <a:lnTo>
                  <a:pt x="550989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755" y="5656960"/>
            <a:ext cx="6007100" cy="0"/>
          </a:xfrm>
          <a:custGeom>
            <a:avLst/>
            <a:gdLst/>
            <a:ahLst/>
            <a:cxnLst/>
            <a:rect l="l" t="t" r="r" b="b"/>
            <a:pathLst>
              <a:path w="6007100">
                <a:moveTo>
                  <a:pt x="0" y="0"/>
                </a:moveTo>
                <a:lnTo>
                  <a:pt x="600710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198868" y="5656960"/>
            <a:ext cx="5509895" cy="0"/>
          </a:xfrm>
          <a:custGeom>
            <a:avLst/>
            <a:gdLst/>
            <a:ahLst/>
            <a:cxnLst/>
            <a:rect l="l" t="t" r="r" b="b"/>
            <a:pathLst>
              <a:path w="5509895">
                <a:moveTo>
                  <a:pt x="0" y="0"/>
                </a:moveTo>
                <a:lnTo>
                  <a:pt x="5509895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46455" y="4811648"/>
            <a:ext cx="1821814" cy="826769"/>
          </a:xfrm>
          <a:prstGeom prst="rect">
            <a:avLst/>
          </a:prstGeom>
          <a:solidFill>
            <a:srgbClr val="BADFE2"/>
          </a:solidFill>
        </p:spPr>
        <p:txBody>
          <a:bodyPr vert="horz" wrap="square" lIns="0" tIns="43815" rIns="0" bIns="0" rtlCol="0">
            <a:spAutoFit/>
          </a:bodyPr>
          <a:lstStyle/>
          <a:p>
            <a:pPr marL="212725">
              <a:lnSpc>
                <a:spcPct val="100000"/>
              </a:lnSpc>
              <a:spcBef>
                <a:spcPts val="345"/>
              </a:spcBef>
            </a:pPr>
            <a:r>
              <a:rPr sz="2400" b="1" dirty="0">
                <a:latin typeface="Rockwell"/>
                <a:cs typeface="Rockwell"/>
              </a:rPr>
              <a:t>Flag 8</a:t>
            </a:r>
            <a:r>
              <a:rPr sz="2400" b="1" spc="-55" dirty="0">
                <a:latin typeface="Rockwell"/>
                <a:cs typeface="Rockwell"/>
              </a:rPr>
              <a:t> </a:t>
            </a:r>
            <a:r>
              <a:rPr sz="2400" b="1" dirty="0">
                <a:latin typeface="Rockwell"/>
                <a:cs typeface="Rockwell"/>
              </a:rPr>
              <a:t>bit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80970" y="4811648"/>
            <a:ext cx="1821814" cy="826769"/>
          </a:xfrm>
          <a:prstGeom prst="rect">
            <a:avLst/>
          </a:prstGeom>
          <a:solidFill>
            <a:srgbClr val="BADFE2"/>
          </a:solidFill>
        </p:spPr>
        <p:txBody>
          <a:bodyPr vert="horz" wrap="square" lIns="0" tIns="43815" rIns="0" bIns="0" rtlCol="0">
            <a:spAutoFit/>
          </a:bodyPr>
          <a:lstStyle/>
          <a:p>
            <a:pPr marL="378460" marR="372110" indent="267970">
              <a:lnSpc>
                <a:spcPct val="100000"/>
              </a:lnSpc>
              <a:spcBef>
                <a:spcPts val="345"/>
              </a:spcBef>
            </a:pPr>
            <a:r>
              <a:rPr sz="2400" b="1" spc="-5" dirty="0">
                <a:latin typeface="Rockwell"/>
                <a:cs typeface="Rockwell"/>
              </a:rPr>
              <a:t>Bit²  </a:t>
            </a:r>
            <a:r>
              <a:rPr sz="2400" b="1" dirty="0">
                <a:latin typeface="Rockwell"/>
                <a:cs typeface="Rockwell"/>
              </a:rPr>
              <a:t>cont</a:t>
            </a:r>
            <a:r>
              <a:rPr sz="2400" b="1" spc="5" dirty="0">
                <a:latin typeface="Rockwell"/>
                <a:cs typeface="Rockwell"/>
              </a:rPr>
              <a:t>r</a:t>
            </a:r>
            <a:r>
              <a:rPr sz="2400" b="1" spc="-5" dirty="0">
                <a:latin typeface="Rockwell"/>
                <a:cs typeface="Rockwell"/>
              </a:rPr>
              <a:t>ol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833365" y="4842763"/>
            <a:ext cx="16846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Rockwell"/>
                <a:cs typeface="Rockwell"/>
              </a:rPr>
              <a:t>Bit-bit</a:t>
            </a:r>
            <a:r>
              <a:rPr sz="2400" b="1" spc="-105" dirty="0">
                <a:latin typeface="Rockwell"/>
                <a:cs typeface="Rockwell"/>
              </a:rPr>
              <a:t> </a:t>
            </a:r>
            <a:r>
              <a:rPr sz="2400" b="1" spc="-5" dirty="0">
                <a:latin typeface="Rockwell"/>
                <a:cs typeface="Rockwell"/>
              </a:rPr>
              <a:t>data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636002" y="4842763"/>
            <a:ext cx="96075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305" marR="5080" indent="-14224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Rockwell"/>
                <a:cs typeface="Rockwell"/>
              </a:rPr>
              <a:t>B</a:t>
            </a:r>
            <a:r>
              <a:rPr sz="2400" b="1" dirty="0">
                <a:latin typeface="Rockwell"/>
                <a:cs typeface="Rockwell"/>
              </a:rPr>
              <a:t>it-bit  data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039732" y="4811648"/>
            <a:ext cx="1821814" cy="826769"/>
          </a:xfrm>
          <a:prstGeom prst="rect">
            <a:avLst/>
          </a:prstGeom>
          <a:solidFill>
            <a:srgbClr val="BADFE2"/>
          </a:solidFill>
        </p:spPr>
        <p:txBody>
          <a:bodyPr vert="horz" wrap="square" lIns="0" tIns="43815" rIns="0" bIns="0" rtlCol="0">
            <a:spAutoFit/>
          </a:bodyPr>
          <a:lstStyle/>
          <a:p>
            <a:pPr marL="379730" marR="371475" indent="267970">
              <a:lnSpc>
                <a:spcPct val="100000"/>
              </a:lnSpc>
              <a:spcBef>
                <a:spcPts val="345"/>
              </a:spcBef>
            </a:pPr>
            <a:r>
              <a:rPr sz="2400" b="1" spc="-5" dirty="0">
                <a:latin typeface="Rockwell"/>
                <a:cs typeface="Rockwell"/>
              </a:rPr>
              <a:t>Bit²  </a:t>
            </a:r>
            <a:r>
              <a:rPr sz="2400" b="1" dirty="0">
                <a:latin typeface="Rockwell"/>
                <a:cs typeface="Rockwell"/>
              </a:rPr>
              <a:t>cont</a:t>
            </a:r>
            <a:r>
              <a:rPr sz="2400" b="1" spc="5" dirty="0">
                <a:latin typeface="Rockwell"/>
                <a:cs typeface="Rockwell"/>
              </a:rPr>
              <a:t>r</a:t>
            </a:r>
            <a:r>
              <a:rPr sz="2400" b="1" spc="-5" dirty="0">
                <a:latin typeface="Rockwell"/>
                <a:cs typeface="Rockwell"/>
              </a:rPr>
              <a:t>ol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874247" y="4811648"/>
            <a:ext cx="1821814" cy="826769"/>
          </a:xfrm>
          <a:prstGeom prst="rect">
            <a:avLst/>
          </a:prstGeom>
          <a:solidFill>
            <a:srgbClr val="BADFE2"/>
          </a:solidFill>
        </p:spPr>
        <p:txBody>
          <a:bodyPr vert="horz" wrap="square" lIns="0" tIns="43815" rIns="0" bIns="0" rtlCol="0">
            <a:spAutoFit/>
          </a:bodyPr>
          <a:lstStyle/>
          <a:p>
            <a:pPr marL="213360">
              <a:lnSpc>
                <a:spcPct val="100000"/>
              </a:lnSpc>
              <a:spcBef>
                <a:spcPts val="345"/>
              </a:spcBef>
            </a:pPr>
            <a:r>
              <a:rPr sz="2400" b="1" dirty="0">
                <a:latin typeface="Rockwell"/>
                <a:cs typeface="Rockwell"/>
              </a:rPr>
              <a:t>Flag 8</a:t>
            </a:r>
            <a:r>
              <a:rPr sz="2400" b="1" spc="-55" dirty="0">
                <a:latin typeface="Rockwell"/>
                <a:cs typeface="Rockwell"/>
              </a:rPr>
              <a:t> </a:t>
            </a:r>
            <a:r>
              <a:rPr sz="2400" b="1" dirty="0">
                <a:latin typeface="Rockwell"/>
                <a:cs typeface="Rockwell"/>
              </a:rPr>
              <a:t>bit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633591" y="4864226"/>
            <a:ext cx="432434" cy="240029"/>
          </a:xfrm>
          <a:custGeom>
            <a:avLst/>
            <a:gdLst/>
            <a:ahLst/>
            <a:cxnLst/>
            <a:rect l="l" t="t" r="r" b="b"/>
            <a:pathLst>
              <a:path w="432434" h="240029">
                <a:moveTo>
                  <a:pt x="432053" y="0"/>
                </a:moveTo>
                <a:lnTo>
                  <a:pt x="0" y="24002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004557" y="4864226"/>
            <a:ext cx="432434" cy="240029"/>
          </a:xfrm>
          <a:custGeom>
            <a:avLst/>
            <a:gdLst/>
            <a:ahLst/>
            <a:cxnLst/>
            <a:rect l="l" t="t" r="r" b="b"/>
            <a:pathLst>
              <a:path w="432434" h="240029">
                <a:moveTo>
                  <a:pt x="432053" y="0"/>
                </a:moveTo>
                <a:lnTo>
                  <a:pt x="0" y="24002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677152" y="5355208"/>
            <a:ext cx="432434" cy="240029"/>
          </a:xfrm>
          <a:custGeom>
            <a:avLst/>
            <a:gdLst/>
            <a:ahLst/>
            <a:cxnLst/>
            <a:rect l="l" t="t" r="r" b="b"/>
            <a:pathLst>
              <a:path w="432434" h="240029">
                <a:moveTo>
                  <a:pt x="432053" y="0"/>
                </a:moveTo>
                <a:lnTo>
                  <a:pt x="0" y="24003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004557" y="5355208"/>
            <a:ext cx="432434" cy="240029"/>
          </a:xfrm>
          <a:custGeom>
            <a:avLst/>
            <a:gdLst/>
            <a:ahLst/>
            <a:cxnLst/>
            <a:rect l="l" t="t" r="r" b="b"/>
            <a:pathLst>
              <a:path w="432434" h="240029">
                <a:moveTo>
                  <a:pt x="432053" y="0"/>
                </a:moveTo>
                <a:lnTo>
                  <a:pt x="0" y="24003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332053"/>
            <a:ext cx="179895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i="1" dirty="0">
                <a:latin typeface="Rockwell"/>
                <a:cs typeface="Rockwell"/>
              </a:rPr>
              <a:t>cont…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7880" y="1251965"/>
            <a:ext cx="12760960" cy="7233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algn="just">
              <a:lnSpc>
                <a:spcPct val="100000"/>
              </a:lnSpc>
              <a:spcBef>
                <a:spcPts val="95"/>
              </a:spcBef>
            </a:pPr>
            <a:r>
              <a:rPr sz="4000" i="1" spc="-5" dirty="0">
                <a:latin typeface="Rockwell"/>
                <a:cs typeface="Rockwell"/>
              </a:rPr>
              <a:t>Receiver </a:t>
            </a:r>
            <a:r>
              <a:rPr sz="4000" spc="-5" dirty="0">
                <a:latin typeface="Rockwell"/>
                <a:cs typeface="Rockwell"/>
              </a:rPr>
              <a:t>mencari pola </a:t>
            </a:r>
            <a:r>
              <a:rPr sz="4000" i="1" spc="-5" dirty="0">
                <a:latin typeface="Rockwell"/>
                <a:cs typeface="Rockwell"/>
              </a:rPr>
              <a:t>flag </a:t>
            </a:r>
            <a:r>
              <a:rPr sz="4000" spc="-10" dirty="0">
                <a:latin typeface="Rockwell"/>
                <a:cs typeface="Rockwell"/>
              </a:rPr>
              <a:t>menandai </a:t>
            </a:r>
            <a:r>
              <a:rPr sz="4000" spc="-5" dirty="0">
                <a:latin typeface="Rockwell"/>
                <a:cs typeface="Rockwell"/>
              </a:rPr>
              <a:t>permula an  frame ini diikuti dengan beberapa bit² kontrol.  Kemudian bit² </a:t>
            </a:r>
            <a:r>
              <a:rPr sz="4000" dirty="0">
                <a:latin typeface="Rockwell"/>
                <a:cs typeface="Rockwell"/>
              </a:rPr>
              <a:t>data </a:t>
            </a:r>
            <a:r>
              <a:rPr sz="4000" spc="-5" dirty="0">
                <a:latin typeface="Rockwell"/>
                <a:cs typeface="Rockwell"/>
              </a:rPr>
              <a:t>(panjangnya vaiabel untuk </a:t>
            </a:r>
            <a:r>
              <a:rPr sz="4000" dirty="0">
                <a:latin typeface="Rockwell"/>
                <a:cs typeface="Rockwell"/>
              </a:rPr>
              <a:t>besar  </a:t>
            </a:r>
            <a:r>
              <a:rPr sz="4000" spc="-5" dirty="0">
                <a:latin typeface="Rockwell"/>
                <a:cs typeface="Rockwell"/>
              </a:rPr>
              <a:t>protokol), bit² kontol lagi dan terakhir flag diulang  lagi</a:t>
            </a:r>
            <a:endParaRPr sz="40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5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4000" spc="-5" dirty="0">
                <a:latin typeface="Rockwell"/>
                <a:cs typeface="Rockwell"/>
              </a:rPr>
              <a:t>Bit² control berisi antara lain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:</a:t>
            </a:r>
            <a:endParaRPr sz="4000">
              <a:latin typeface="Rockwell"/>
              <a:cs typeface="Rockwell"/>
            </a:endParaRPr>
          </a:p>
          <a:p>
            <a:pPr marL="881380" indent="-668020">
              <a:lnSpc>
                <a:spcPct val="100000"/>
              </a:lnSpc>
              <a:spcBef>
                <a:spcPts val="880"/>
              </a:spcBef>
              <a:buAutoNum type="arabicPeriod"/>
              <a:tabLst>
                <a:tab pos="880744" algn="l"/>
                <a:tab pos="881380" algn="l"/>
              </a:tabLst>
            </a:pPr>
            <a:r>
              <a:rPr sz="3600" spc="-5" dirty="0">
                <a:latin typeface="Rockwell"/>
                <a:cs typeface="Rockwell"/>
              </a:rPr>
              <a:t>Alamat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pengirim</a:t>
            </a:r>
            <a:endParaRPr sz="3600">
              <a:latin typeface="Rockwell"/>
              <a:cs typeface="Rockwell"/>
            </a:endParaRPr>
          </a:p>
          <a:p>
            <a:pPr marL="965200" indent="-75184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964565" algn="l"/>
                <a:tab pos="965200" algn="l"/>
              </a:tabLst>
            </a:pPr>
            <a:r>
              <a:rPr sz="3600" spc="-5" dirty="0">
                <a:latin typeface="Rockwell"/>
                <a:cs typeface="Rockwell"/>
              </a:rPr>
              <a:t>Alamat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Penerima</a:t>
            </a:r>
            <a:endParaRPr sz="3600">
              <a:latin typeface="Rockwell"/>
              <a:cs typeface="Rockwell"/>
            </a:endParaRPr>
          </a:p>
          <a:p>
            <a:pPr marL="965200" indent="-75184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964565" algn="l"/>
                <a:tab pos="965200" algn="l"/>
              </a:tabLst>
            </a:pPr>
            <a:r>
              <a:rPr sz="3600" spc="-5" dirty="0">
                <a:latin typeface="Rockwell"/>
                <a:cs typeface="Rockwell"/>
              </a:rPr>
              <a:t>Type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frame</a:t>
            </a:r>
            <a:endParaRPr sz="3600">
              <a:latin typeface="Rockwell"/>
              <a:cs typeface="Rockwell"/>
            </a:endParaRPr>
          </a:p>
          <a:p>
            <a:pPr marL="965200" indent="-751840">
              <a:lnSpc>
                <a:spcPct val="100000"/>
              </a:lnSpc>
              <a:spcBef>
                <a:spcPts val="1345"/>
              </a:spcBef>
              <a:buAutoNum type="arabicPeriod"/>
              <a:tabLst>
                <a:tab pos="964565" algn="l"/>
                <a:tab pos="965200" algn="l"/>
              </a:tabLst>
            </a:pPr>
            <a:r>
              <a:rPr sz="3600" spc="-5" dirty="0">
                <a:latin typeface="Rockwell"/>
                <a:cs typeface="Rockwell"/>
              </a:rPr>
              <a:t>Panjang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frame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473200"/>
          </a:xfrm>
          <a:custGeom>
            <a:avLst/>
            <a:gdLst/>
            <a:ahLst/>
            <a:cxnLst/>
            <a:rect l="l" t="t" r="r" b="b"/>
            <a:pathLst>
              <a:path w="14401800" h="1473200">
                <a:moveTo>
                  <a:pt x="0" y="1473073"/>
                </a:moveTo>
                <a:lnTo>
                  <a:pt x="14401800" y="1473073"/>
                </a:lnTo>
                <a:lnTo>
                  <a:pt x="14401800" y="0"/>
                </a:lnTo>
                <a:lnTo>
                  <a:pt x="0" y="0"/>
                </a:lnTo>
                <a:lnTo>
                  <a:pt x="0" y="1473073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" y="633475"/>
            <a:ext cx="1106614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i="1" dirty="0">
                <a:latin typeface="Rockwell"/>
                <a:cs typeface="Rockwell"/>
              </a:rPr>
              <a:t>2. </a:t>
            </a:r>
            <a:r>
              <a:rPr sz="5600" i="1" spc="-10" dirty="0">
                <a:latin typeface="Rockwell"/>
                <a:cs typeface="Rockwell"/>
              </a:rPr>
              <a:t>Flow </a:t>
            </a:r>
            <a:r>
              <a:rPr sz="5600" i="1" dirty="0">
                <a:latin typeface="Rockwell"/>
                <a:cs typeface="Rockwell"/>
              </a:rPr>
              <a:t>Control ( Kendali Aliran</a:t>
            </a:r>
            <a:r>
              <a:rPr sz="5600" i="1" spc="-120" dirty="0">
                <a:latin typeface="Rockwell"/>
                <a:cs typeface="Rockwell"/>
              </a:rPr>
              <a:t> </a:t>
            </a:r>
            <a:r>
              <a:rPr sz="5600" i="1" dirty="0">
                <a:latin typeface="Rockwell"/>
                <a:cs typeface="Rockwell"/>
              </a:rPr>
              <a:t>)</a:t>
            </a:r>
            <a:endParaRPr sz="5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74496" y="2166619"/>
            <a:ext cx="11579860" cy="6464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latin typeface="Rockwell"/>
                <a:cs typeface="Rockwell"/>
              </a:rPr>
              <a:t>Station pengirim tidak </a:t>
            </a:r>
            <a:r>
              <a:rPr sz="4400" spc="-5" dirty="0">
                <a:latin typeface="Rockwell"/>
                <a:cs typeface="Rockwell"/>
              </a:rPr>
              <a:t>harus mengirim </a:t>
            </a:r>
            <a:r>
              <a:rPr sz="4400" dirty="0">
                <a:latin typeface="Rockwell"/>
                <a:cs typeface="Rockwell"/>
              </a:rPr>
              <a:t>frame  pada rate </a:t>
            </a:r>
            <a:r>
              <a:rPr sz="4400" spc="-5" dirty="0">
                <a:latin typeface="Rockwell"/>
                <a:cs typeface="Rockwell"/>
              </a:rPr>
              <a:t>(kecepatan) </a:t>
            </a:r>
            <a:r>
              <a:rPr sz="4400" dirty="0">
                <a:latin typeface="Rockwell"/>
                <a:cs typeface="Rockwell"/>
              </a:rPr>
              <a:t>yang lebih cepat  dibanding setasiun penerima yang dapat  </a:t>
            </a:r>
            <a:r>
              <a:rPr sz="4400" spc="-5" dirty="0">
                <a:latin typeface="Rockwell"/>
                <a:cs typeface="Rockwell"/>
              </a:rPr>
              <a:t>menyerap </a:t>
            </a:r>
            <a:r>
              <a:rPr sz="4400" dirty="0">
                <a:latin typeface="Rockwell"/>
                <a:cs typeface="Rockwell"/>
              </a:rPr>
              <a:t>frame²</a:t>
            </a:r>
            <a:r>
              <a:rPr sz="4400" spc="-1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tersebut.</a:t>
            </a:r>
            <a:endParaRPr sz="44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6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4400" i="1" dirty="0">
                <a:latin typeface="Rockwell"/>
                <a:cs typeface="Rockwell"/>
              </a:rPr>
              <a:t>Flow </a:t>
            </a:r>
            <a:r>
              <a:rPr sz="4400" i="1" spc="-5" dirty="0">
                <a:latin typeface="Rockwell"/>
                <a:cs typeface="Rockwell"/>
              </a:rPr>
              <a:t>Control </a:t>
            </a:r>
            <a:r>
              <a:rPr sz="4400" dirty="0">
                <a:latin typeface="Rockwell"/>
                <a:cs typeface="Rockwell"/>
              </a:rPr>
              <a:t>adalah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:</a:t>
            </a:r>
            <a:endParaRPr sz="4400">
              <a:latin typeface="Rockwell"/>
              <a:cs typeface="Rockwell"/>
            </a:endParaRPr>
          </a:p>
          <a:p>
            <a:pPr marL="12700" marR="804545" algn="just">
              <a:lnSpc>
                <a:spcPct val="100000"/>
              </a:lnSpc>
              <a:spcBef>
                <a:spcPts val="1055"/>
              </a:spcBef>
            </a:pPr>
            <a:r>
              <a:rPr sz="4400" dirty="0">
                <a:latin typeface="Rockwell"/>
                <a:cs typeface="Rockwell"/>
              </a:rPr>
              <a:t>Suatu teknik untuk menjamin bahwa</a:t>
            </a:r>
            <a:r>
              <a:rPr sz="4400" spc="-10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suatu  </a:t>
            </a:r>
            <a:r>
              <a:rPr sz="4400" spc="-5" dirty="0">
                <a:latin typeface="Rockwell"/>
                <a:cs typeface="Rockwell"/>
              </a:rPr>
              <a:t>station </a:t>
            </a:r>
            <a:r>
              <a:rPr sz="4400" dirty="0">
                <a:latin typeface="Rockwell"/>
                <a:cs typeface="Rockwell"/>
              </a:rPr>
              <a:t>pengirim tidak </a:t>
            </a:r>
            <a:r>
              <a:rPr sz="4400" spc="-5" dirty="0">
                <a:latin typeface="Rockwell"/>
                <a:cs typeface="Rockwell"/>
              </a:rPr>
              <a:t>membanjiri station  </a:t>
            </a:r>
            <a:r>
              <a:rPr sz="4400" dirty="0">
                <a:latin typeface="Rockwell"/>
                <a:cs typeface="Rockwell"/>
              </a:rPr>
              <a:t>penerima dengan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data.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8861" y="837056"/>
            <a:ext cx="117862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i="1" dirty="0">
                <a:latin typeface="Rockwell"/>
                <a:cs typeface="Rockwell"/>
              </a:rPr>
              <a:t>Bentuk Sederhana dari pada </a:t>
            </a:r>
            <a:r>
              <a:rPr sz="4800" i="1" spc="-5" dirty="0">
                <a:latin typeface="Rockwell"/>
                <a:cs typeface="Rockwell"/>
              </a:rPr>
              <a:t>Flow</a:t>
            </a:r>
            <a:r>
              <a:rPr sz="4800" i="1" spc="-11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Contol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23619" y="2796641"/>
            <a:ext cx="11405235" cy="230568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763905" indent="-751840">
              <a:lnSpc>
                <a:spcPct val="100000"/>
              </a:lnSpc>
              <a:spcBef>
                <a:spcPts val="1155"/>
              </a:spcBef>
              <a:buAutoNum type="alphaUcPeriod"/>
              <a:tabLst>
                <a:tab pos="764540" algn="l"/>
              </a:tabLst>
            </a:pPr>
            <a:r>
              <a:rPr sz="4400" dirty="0">
                <a:latin typeface="Rockwell"/>
                <a:cs typeface="Rockwell"/>
              </a:rPr>
              <a:t>Stop and Wait </a:t>
            </a:r>
            <a:r>
              <a:rPr sz="4400" spc="-5" dirty="0">
                <a:latin typeface="Rockwell"/>
                <a:cs typeface="Rockwell"/>
              </a:rPr>
              <a:t>Flow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Control</a:t>
            </a:r>
            <a:endParaRPr sz="4400">
              <a:latin typeface="Rockwell"/>
              <a:cs typeface="Rockwell"/>
            </a:endParaRPr>
          </a:p>
          <a:p>
            <a:pPr marL="763905" marR="5080" indent="-751840">
              <a:lnSpc>
                <a:spcPct val="100000"/>
              </a:lnSpc>
              <a:spcBef>
                <a:spcPts val="1055"/>
              </a:spcBef>
              <a:buAutoNum type="alphaUcPeriod"/>
              <a:tabLst>
                <a:tab pos="763905" algn="l"/>
                <a:tab pos="764540" algn="l"/>
              </a:tabLst>
            </a:pPr>
            <a:r>
              <a:rPr sz="4400" i="1" dirty="0">
                <a:latin typeface="Rockwell"/>
                <a:cs typeface="Rockwell"/>
              </a:rPr>
              <a:t>Flow </a:t>
            </a:r>
            <a:r>
              <a:rPr sz="4400" i="1" spc="-5" dirty="0">
                <a:latin typeface="Rockwell"/>
                <a:cs typeface="Rockwell"/>
              </a:rPr>
              <a:t>Control </a:t>
            </a:r>
            <a:r>
              <a:rPr sz="4400" spc="-5" dirty="0">
                <a:latin typeface="Rockwell"/>
                <a:cs typeface="Rockwell"/>
              </a:rPr>
              <a:t>Jendela Pergeseran </a:t>
            </a:r>
            <a:r>
              <a:rPr sz="4400" dirty="0">
                <a:latin typeface="Rockwell"/>
                <a:cs typeface="Rockwell"/>
              </a:rPr>
              <a:t>( </a:t>
            </a:r>
            <a:r>
              <a:rPr sz="4400" i="1" dirty="0">
                <a:latin typeface="Rockwell"/>
                <a:cs typeface="Rockwell"/>
              </a:rPr>
              <a:t>Sliding  </a:t>
            </a:r>
            <a:r>
              <a:rPr sz="4400" i="1" spc="-5" dirty="0">
                <a:latin typeface="Rockwell"/>
                <a:cs typeface="Rockwell"/>
              </a:rPr>
              <a:t>Windows Control</a:t>
            </a:r>
            <a:r>
              <a:rPr sz="4400" i="1" spc="-1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)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64285"/>
            <a:ext cx="1001649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A. </a:t>
            </a:r>
            <a:r>
              <a:rPr dirty="0"/>
              <a:t>Stop </a:t>
            </a:r>
            <a:r>
              <a:rPr spc="-5" dirty="0"/>
              <a:t>and Wait </a:t>
            </a:r>
            <a:r>
              <a:rPr dirty="0"/>
              <a:t>Flow</a:t>
            </a:r>
            <a:r>
              <a:rPr spc="-65" dirty="0"/>
              <a:t> </a:t>
            </a:r>
            <a:r>
              <a:rPr dirty="0"/>
              <a:t>Control</a:t>
            </a:r>
          </a:p>
        </p:txBody>
      </p:sp>
      <p:sp>
        <p:nvSpPr>
          <p:cNvPr id="3" name="object 3"/>
          <p:cNvSpPr/>
          <p:nvPr/>
        </p:nvSpPr>
        <p:spPr>
          <a:xfrm>
            <a:off x="2011679" y="2462275"/>
            <a:ext cx="0" cy="5400675"/>
          </a:xfrm>
          <a:custGeom>
            <a:avLst/>
            <a:gdLst/>
            <a:ahLst/>
            <a:cxnLst/>
            <a:rect l="l" t="t" r="r" b="b"/>
            <a:pathLst>
              <a:path h="5400675">
                <a:moveTo>
                  <a:pt x="0" y="0"/>
                </a:moveTo>
                <a:lnTo>
                  <a:pt x="0" y="540061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51934" y="2462275"/>
            <a:ext cx="0" cy="5400675"/>
          </a:xfrm>
          <a:custGeom>
            <a:avLst/>
            <a:gdLst/>
            <a:ahLst/>
            <a:cxnLst/>
            <a:rect l="l" t="t" r="r" b="b"/>
            <a:pathLst>
              <a:path h="5400675">
                <a:moveTo>
                  <a:pt x="0" y="0"/>
                </a:moveTo>
                <a:lnTo>
                  <a:pt x="0" y="540061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31619" y="2062162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65735">
              <a:lnSpc>
                <a:spcPct val="100000"/>
              </a:lnSpc>
              <a:spcBef>
                <a:spcPts val="45"/>
              </a:spcBef>
            </a:pPr>
            <a:r>
              <a:rPr sz="1800" b="1" dirty="0">
                <a:latin typeface="Rockwell"/>
                <a:cs typeface="Rockwell"/>
              </a:rPr>
              <a:t>Sumber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71875" y="2062162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45"/>
              </a:spcBef>
            </a:pPr>
            <a:r>
              <a:rPr sz="1800" b="1" dirty="0">
                <a:latin typeface="Rockwell"/>
                <a:cs typeface="Rockwell"/>
              </a:rPr>
              <a:t>Tujuan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92565" y="2062162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66370">
              <a:lnSpc>
                <a:spcPct val="100000"/>
              </a:lnSpc>
              <a:spcBef>
                <a:spcPts val="45"/>
              </a:spcBef>
            </a:pPr>
            <a:r>
              <a:rPr sz="1800" b="1" dirty="0">
                <a:latin typeface="Rockwell"/>
                <a:cs typeface="Rockwell"/>
              </a:rPr>
              <a:t>Sumber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012805" y="2062162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201930">
              <a:lnSpc>
                <a:spcPct val="100000"/>
              </a:lnSpc>
              <a:spcBef>
                <a:spcPts val="45"/>
              </a:spcBef>
            </a:pPr>
            <a:r>
              <a:rPr sz="1800" b="1" dirty="0">
                <a:latin typeface="Rockwell"/>
                <a:cs typeface="Rockwell"/>
              </a:rPr>
              <a:t>Tujuan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639432" y="3263391"/>
            <a:ext cx="103505" cy="2000250"/>
          </a:xfrm>
          <a:custGeom>
            <a:avLst/>
            <a:gdLst/>
            <a:ahLst/>
            <a:cxnLst/>
            <a:rect l="l" t="t" r="r" b="b"/>
            <a:pathLst>
              <a:path w="103504" h="2000250">
                <a:moveTo>
                  <a:pt x="7112" y="1904111"/>
                </a:moveTo>
                <a:lnTo>
                  <a:pt x="1016" y="1907666"/>
                </a:lnTo>
                <a:lnTo>
                  <a:pt x="0" y="1911603"/>
                </a:lnTo>
                <a:lnTo>
                  <a:pt x="1851" y="1914652"/>
                </a:lnTo>
                <a:lnTo>
                  <a:pt x="51562" y="2000250"/>
                </a:lnTo>
                <a:lnTo>
                  <a:pt x="58911" y="1987677"/>
                </a:lnTo>
                <a:lnTo>
                  <a:pt x="45212" y="1987677"/>
                </a:lnTo>
                <a:lnTo>
                  <a:pt x="45210" y="1964164"/>
                </a:lnTo>
                <a:lnTo>
                  <a:pt x="10922" y="1905127"/>
                </a:lnTo>
                <a:lnTo>
                  <a:pt x="7112" y="1904111"/>
                </a:lnTo>
                <a:close/>
              </a:path>
              <a:path w="103504" h="2000250">
                <a:moveTo>
                  <a:pt x="45241" y="1964217"/>
                </a:moveTo>
                <a:lnTo>
                  <a:pt x="45212" y="1987677"/>
                </a:lnTo>
                <a:lnTo>
                  <a:pt x="57912" y="1987677"/>
                </a:lnTo>
                <a:lnTo>
                  <a:pt x="57916" y="1984502"/>
                </a:lnTo>
                <a:lnTo>
                  <a:pt x="46100" y="1984375"/>
                </a:lnTo>
                <a:lnTo>
                  <a:pt x="51548" y="1975076"/>
                </a:lnTo>
                <a:lnTo>
                  <a:pt x="45241" y="1964217"/>
                </a:lnTo>
                <a:close/>
              </a:path>
              <a:path w="103504" h="2000250">
                <a:moveTo>
                  <a:pt x="96266" y="1904238"/>
                </a:moveTo>
                <a:lnTo>
                  <a:pt x="92456" y="1905253"/>
                </a:lnTo>
                <a:lnTo>
                  <a:pt x="57942" y="1964164"/>
                </a:lnTo>
                <a:lnTo>
                  <a:pt x="57912" y="1987677"/>
                </a:lnTo>
                <a:lnTo>
                  <a:pt x="58911" y="1987677"/>
                </a:lnTo>
                <a:lnTo>
                  <a:pt x="101677" y="1914525"/>
                </a:lnTo>
                <a:lnTo>
                  <a:pt x="103377" y="1911730"/>
                </a:lnTo>
                <a:lnTo>
                  <a:pt x="102362" y="1907793"/>
                </a:lnTo>
                <a:lnTo>
                  <a:pt x="96266" y="1904238"/>
                </a:lnTo>
                <a:close/>
              </a:path>
              <a:path w="103504" h="2000250">
                <a:moveTo>
                  <a:pt x="51548" y="1975076"/>
                </a:moveTo>
                <a:lnTo>
                  <a:pt x="46100" y="1984375"/>
                </a:lnTo>
                <a:lnTo>
                  <a:pt x="57023" y="1984502"/>
                </a:lnTo>
                <a:lnTo>
                  <a:pt x="51548" y="1975076"/>
                </a:lnTo>
                <a:close/>
              </a:path>
              <a:path w="103504" h="2000250">
                <a:moveTo>
                  <a:pt x="57942" y="1964164"/>
                </a:moveTo>
                <a:lnTo>
                  <a:pt x="51548" y="1975076"/>
                </a:lnTo>
                <a:lnTo>
                  <a:pt x="57023" y="1984502"/>
                </a:lnTo>
                <a:lnTo>
                  <a:pt x="57916" y="1984502"/>
                </a:lnTo>
                <a:lnTo>
                  <a:pt x="57942" y="1964164"/>
                </a:lnTo>
                <a:close/>
              </a:path>
              <a:path w="103504" h="2000250">
                <a:moveTo>
                  <a:pt x="60451" y="0"/>
                </a:moveTo>
                <a:lnTo>
                  <a:pt x="47751" y="0"/>
                </a:lnTo>
                <a:lnTo>
                  <a:pt x="45241" y="1964217"/>
                </a:lnTo>
                <a:lnTo>
                  <a:pt x="51548" y="1975076"/>
                </a:lnTo>
                <a:lnTo>
                  <a:pt x="57910" y="1964217"/>
                </a:lnTo>
                <a:lnTo>
                  <a:pt x="58018" y="1904111"/>
                </a:lnTo>
                <a:lnTo>
                  <a:pt x="6045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212204" y="3862450"/>
            <a:ext cx="360045" cy="100012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vert270" wrap="square" lIns="0" tIns="35560" rIns="0" bIns="0" rtlCol="0">
            <a:spAutoFit/>
          </a:bodyPr>
          <a:lstStyle/>
          <a:p>
            <a:pPr marL="145415">
              <a:lnSpc>
                <a:spcPct val="100000"/>
              </a:lnSpc>
              <a:spcBef>
                <a:spcPts val="280"/>
              </a:spcBef>
            </a:pPr>
            <a:r>
              <a:rPr sz="1800" b="1" spc="-40" dirty="0">
                <a:latin typeface="Rockwell"/>
                <a:cs typeface="Rockwell"/>
              </a:rPr>
              <a:t>Waktu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1515" y="2762313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40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1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1515" y="3662362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45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2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1515" y="4362513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45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3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1515" y="5162613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45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4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1515" y="6162738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50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5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71950" y="3262312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45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1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171950" y="4262437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45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2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71950" y="5062537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50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3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71950" y="5862637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50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4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171950" y="6662737"/>
            <a:ext cx="120015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137160">
              <a:lnSpc>
                <a:spcPct val="100000"/>
              </a:lnSpc>
              <a:spcBef>
                <a:spcPts val="50"/>
              </a:spcBef>
            </a:pPr>
            <a:r>
              <a:rPr sz="1800" b="1" spc="-5" dirty="0">
                <a:latin typeface="Rockwell"/>
                <a:cs typeface="Rockwell"/>
              </a:rPr>
              <a:t>Frame</a:t>
            </a:r>
            <a:r>
              <a:rPr sz="1800" b="1" spc="-25" dirty="0">
                <a:latin typeface="Rockwell"/>
                <a:cs typeface="Rockwell"/>
              </a:rPr>
              <a:t> </a:t>
            </a:r>
            <a:r>
              <a:rPr sz="1800" b="1" dirty="0">
                <a:latin typeface="Rockwell"/>
                <a:cs typeface="Rockwell"/>
              </a:rPr>
              <a:t>5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372475" y="2662237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5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372475" y="2662237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5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372475" y="3562413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372475" y="3562413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372475" y="4362513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372475" y="4362513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372475" y="5162613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372475" y="5162613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372475" y="6162738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372475" y="6162738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732894" y="4062412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732894" y="4062412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1732894" y="3062287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1732894" y="3062287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1732894" y="4962588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1732894" y="4962588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1732894" y="5962713"/>
            <a:ext cx="2304415" cy="300355"/>
          </a:xfrm>
          <a:custGeom>
            <a:avLst/>
            <a:gdLst/>
            <a:ahLst/>
            <a:cxnLst/>
            <a:rect l="l" t="t" r="r" b="b"/>
            <a:pathLst>
              <a:path w="2304415" h="300354">
                <a:moveTo>
                  <a:pt x="0" y="300037"/>
                </a:moveTo>
                <a:lnTo>
                  <a:pt x="2304287" y="300037"/>
                </a:lnTo>
                <a:lnTo>
                  <a:pt x="2304287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1732894" y="5962713"/>
            <a:ext cx="2304415" cy="300355"/>
          </a:xfrm>
          <a:custGeom>
            <a:avLst/>
            <a:gdLst/>
            <a:ahLst/>
            <a:cxnLst/>
            <a:rect l="l" t="t" r="r" b="b"/>
            <a:pathLst>
              <a:path w="2304415" h="300354">
                <a:moveTo>
                  <a:pt x="0" y="300037"/>
                </a:moveTo>
                <a:lnTo>
                  <a:pt x="2304287" y="300037"/>
                </a:lnTo>
                <a:lnTo>
                  <a:pt x="2304287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3028055" y="5956172"/>
            <a:ext cx="699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Rockwell"/>
                <a:cs typeface="Rockwell"/>
              </a:rPr>
              <a:t>fr</a:t>
            </a:r>
            <a:r>
              <a:rPr sz="1800" b="1" spc="-10" dirty="0">
                <a:latin typeface="Rockwell"/>
                <a:cs typeface="Rockwell"/>
              </a:rPr>
              <a:t>a</a:t>
            </a:r>
            <a:r>
              <a:rPr sz="1800" b="1" dirty="0">
                <a:latin typeface="Rockwell"/>
                <a:cs typeface="Rockwell"/>
              </a:rPr>
              <a:t>me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11732894" y="6862762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732894" y="6862762"/>
            <a:ext cx="1200150" cy="300355"/>
          </a:xfrm>
          <a:custGeom>
            <a:avLst/>
            <a:gdLst/>
            <a:ahLst/>
            <a:cxnLst/>
            <a:rect l="l" t="t" r="r" b="b"/>
            <a:pathLst>
              <a:path w="1200150" h="300354">
                <a:moveTo>
                  <a:pt x="0" y="300037"/>
                </a:moveTo>
                <a:lnTo>
                  <a:pt x="1200150" y="300037"/>
                </a:lnTo>
                <a:lnTo>
                  <a:pt x="1200150" y="0"/>
                </a:lnTo>
                <a:lnTo>
                  <a:pt x="0" y="0"/>
                </a:lnTo>
                <a:lnTo>
                  <a:pt x="0" y="300037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010155" y="2856102"/>
            <a:ext cx="2018030" cy="535305"/>
          </a:xfrm>
          <a:custGeom>
            <a:avLst/>
            <a:gdLst/>
            <a:ahLst/>
            <a:cxnLst/>
            <a:rect l="l" t="t" r="r" b="b"/>
            <a:pathLst>
              <a:path w="2018029" h="535304">
                <a:moveTo>
                  <a:pt x="1981126" y="503708"/>
                </a:moveTo>
                <a:lnTo>
                  <a:pt x="1919096" y="521842"/>
                </a:lnTo>
                <a:lnTo>
                  <a:pt x="1915795" y="522858"/>
                </a:lnTo>
                <a:lnTo>
                  <a:pt x="1913890" y="526414"/>
                </a:lnTo>
                <a:lnTo>
                  <a:pt x="1914779" y="529843"/>
                </a:lnTo>
                <a:lnTo>
                  <a:pt x="1915795" y="533145"/>
                </a:lnTo>
                <a:lnTo>
                  <a:pt x="1919351" y="535051"/>
                </a:lnTo>
                <a:lnTo>
                  <a:pt x="1922653" y="534035"/>
                </a:lnTo>
                <a:lnTo>
                  <a:pt x="2006917" y="509396"/>
                </a:lnTo>
                <a:lnTo>
                  <a:pt x="2004059" y="509396"/>
                </a:lnTo>
                <a:lnTo>
                  <a:pt x="1981126" y="503708"/>
                </a:lnTo>
                <a:close/>
              </a:path>
              <a:path w="2018029" h="535304">
                <a:moveTo>
                  <a:pt x="1993317" y="500144"/>
                </a:moveTo>
                <a:lnTo>
                  <a:pt x="1981126" y="503708"/>
                </a:lnTo>
                <a:lnTo>
                  <a:pt x="2004059" y="509396"/>
                </a:lnTo>
                <a:lnTo>
                  <a:pt x="2004468" y="507745"/>
                </a:lnTo>
                <a:lnTo>
                  <a:pt x="2001139" y="507745"/>
                </a:lnTo>
                <a:lnTo>
                  <a:pt x="1993317" y="500144"/>
                </a:lnTo>
                <a:close/>
              </a:path>
              <a:path w="2018029" h="535304">
                <a:moveTo>
                  <a:pt x="1944243" y="434720"/>
                </a:moveTo>
                <a:lnTo>
                  <a:pt x="1940179" y="434720"/>
                </a:lnTo>
                <a:lnTo>
                  <a:pt x="1935353" y="439800"/>
                </a:lnTo>
                <a:lnTo>
                  <a:pt x="1935353" y="443864"/>
                </a:lnTo>
                <a:lnTo>
                  <a:pt x="1937893" y="446277"/>
                </a:lnTo>
                <a:lnTo>
                  <a:pt x="1984355" y="491434"/>
                </a:lnTo>
                <a:lnTo>
                  <a:pt x="2007108" y="497077"/>
                </a:lnTo>
                <a:lnTo>
                  <a:pt x="2004059" y="509396"/>
                </a:lnTo>
                <a:lnTo>
                  <a:pt x="2006917" y="509396"/>
                </a:lnTo>
                <a:lnTo>
                  <a:pt x="2017776" y="506221"/>
                </a:lnTo>
                <a:lnTo>
                  <a:pt x="1946783" y="437133"/>
                </a:lnTo>
                <a:lnTo>
                  <a:pt x="1944243" y="434720"/>
                </a:lnTo>
                <a:close/>
              </a:path>
              <a:path w="2018029" h="535304">
                <a:moveTo>
                  <a:pt x="2003806" y="497077"/>
                </a:moveTo>
                <a:lnTo>
                  <a:pt x="1993317" y="500144"/>
                </a:lnTo>
                <a:lnTo>
                  <a:pt x="2001139" y="507745"/>
                </a:lnTo>
                <a:lnTo>
                  <a:pt x="2003806" y="497077"/>
                </a:lnTo>
                <a:close/>
              </a:path>
              <a:path w="2018029" h="535304">
                <a:moveTo>
                  <a:pt x="2007108" y="497077"/>
                </a:moveTo>
                <a:lnTo>
                  <a:pt x="2003806" y="497077"/>
                </a:lnTo>
                <a:lnTo>
                  <a:pt x="2001139" y="507745"/>
                </a:lnTo>
                <a:lnTo>
                  <a:pt x="2004468" y="507745"/>
                </a:lnTo>
                <a:lnTo>
                  <a:pt x="2007108" y="497077"/>
                </a:lnTo>
                <a:close/>
              </a:path>
              <a:path w="2018029" h="535304">
                <a:moveTo>
                  <a:pt x="3048" y="0"/>
                </a:moveTo>
                <a:lnTo>
                  <a:pt x="0" y="12318"/>
                </a:lnTo>
                <a:lnTo>
                  <a:pt x="1981126" y="503708"/>
                </a:lnTo>
                <a:lnTo>
                  <a:pt x="1993317" y="500144"/>
                </a:lnTo>
                <a:lnTo>
                  <a:pt x="1984355" y="491434"/>
                </a:lnTo>
                <a:lnTo>
                  <a:pt x="3048" y="0"/>
                </a:lnTo>
                <a:close/>
              </a:path>
              <a:path w="2018029" h="535304">
                <a:moveTo>
                  <a:pt x="1984355" y="491434"/>
                </a:moveTo>
                <a:lnTo>
                  <a:pt x="1993317" y="500144"/>
                </a:lnTo>
                <a:lnTo>
                  <a:pt x="2003806" y="497077"/>
                </a:lnTo>
                <a:lnTo>
                  <a:pt x="2007108" y="497077"/>
                </a:lnTo>
                <a:lnTo>
                  <a:pt x="1984355" y="49143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010155" y="3838066"/>
            <a:ext cx="2018030" cy="535305"/>
          </a:xfrm>
          <a:custGeom>
            <a:avLst/>
            <a:gdLst/>
            <a:ahLst/>
            <a:cxnLst/>
            <a:rect l="l" t="t" r="r" b="b"/>
            <a:pathLst>
              <a:path w="2018029" h="535304">
                <a:moveTo>
                  <a:pt x="1981126" y="503708"/>
                </a:moveTo>
                <a:lnTo>
                  <a:pt x="1919096" y="521842"/>
                </a:lnTo>
                <a:lnTo>
                  <a:pt x="1915795" y="522859"/>
                </a:lnTo>
                <a:lnTo>
                  <a:pt x="1913890" y="526414"/>
                </a:lnTo>
                <a:lnTo>
                  <a:pt x="1914779" y="529716"/>
                </a:lnTo>
                <a:lnTo>
                  <a:pt x="1915795" y="533146"/>
                </a:lnTo>
                <a:lnTo>
                  <a:pt x="1919351" y="535051"/>
                </a:lnTo>
                <a:lnTo>
                  <a:pt x="1922653" y="534035"/>
                </a:lnTo>
                <a:lnTo>
                  <a:pt x="2006917" y="509397"/>
                </a:lnTo>
                <a:lnTo>
                  <a:pt x="2004059" y="509397"/>
                </a:lnTo>
                <a:lnTo>
                  <a:pt x="1981126" y="503708"/>
                </a:lnTo>
                <a:close/>
              </a:path>
              <a:path w="2018029" h="535304">
                <a:moveTo>
                  <a:pt x="1993317" y="500144"/>
                </a:moveTo>
                <a:lnTo>
                  <a:pt x="1981126" y="503708"/>
                </a:lnTo>
                <a:lnTo>
                  <a:pt x="2004059" y="509397"/>
                </a:lnTo>
                <a:lnTo>
                  <a:pt x="2004468" y="507746"/>
                </a:lnTo>
                <a:lnTo>
                  <a:pt x="2001139" y="507746"/>
                </a:lnTo>
                <a:lnTo>
                  <a:pt x="1993317" y="500144"/>
                </a:lnTo>
                <a:close/>
              </a:path>
              <a:path w="2018029" h="535304">
                <a:moveTo>
                  <a:pt x="1944243" y="434721"/>
                </a:moveTo>
                <a:lnTo>
                  <a:pt x="1940179" y="434721"/>
                </a:lnTo>
                <a:lnTo>
                  <a:pt x="1935353" y="439800"/>
                </a:lnTo>
                <a:lnTo>
                  <a:pt x="1935353" y="443864"/>
                </a:lnTo>
                <a:lnTo>
                  <a:pt x="1937893" y="446277"/>
                </a:lnTo>
                <a:lnTo>
                  <a:pt x="1984355" y="491434"/>
                </a:lnTo>
                <a:lnTo>
                  <a:pt x="2007108" y="497077"/>
                </a:lnTo>
                <a:lnTo>
                  <a:pt x="2004059" y="509397"/>
                </a:lnTo>
                <a:lnTo>
                  <a:pt x="2006917" y="509397"/>
                </a:lnTo>
                <a:lnTo>
                  <a:pt x="2017776" y="506222"/>
                </a:lnTo>
                <a:lnTo>
                  <a:pt x="1946783" y="437134"/>
                </a:lnTo>
                <a:lnTo>
                  <a:pt x="1944243" y="434721"/>
                </a:lnTo>
                <a:close/>
              </a:path>
              <a:path w="2018029" h="535304">
                <a:moveTo>
                  <a:pt x="2003806" y="497077"/>
                </a:moveTo>
                <a:lnTo>
                  <a:pt x="1993317" y="500144"/>
                </a:lnTo>
                <a:lnTo>
                  <a:pt x="2001139" y="507746"/>
                </a:lnTo>
                <a:lnTo>
                  <a:pt x="2003806" y="497077"/>
                </a:lnTo>
                <a:close/>
              </a:path>
              <a:path w="2018029" h="535304">
                <a:moveTo>
                  <a:pt x="2007108" y="497077"/>
                </a:moveTo>
                <a:lnTo>
                  <a:pt x="2003806" y="497077"/>
                </a:lnTo>
                <a:lnTo>
                  <a:pt x="2001139" y="507746"/>
                </a:lnTo>
                <a:lnTo>
                  <a:pt x="2004468" y="507746"/>
                </a:lnTo>
                <a:lnTo>
                  <a:pt x="2007108" y="497077"/>
                </a:lnTo>
                <a:close/>
              </a:path>
              <a:path w="2018029" h="535304">
                <a:moveTo>
                  <a:pt x="3048" y="0"/>
                </a:moveTo>
                <a:lnTo>
                  <a:pt x="0" y="12318"/>
                </a:lnTo>
                <a:lnTo>
                  <a:pt x="1981126" y="503708"/>
                </a:lnTo>
                <a:lnTo>
                  <a:pt x="1993317" y="500144"/>
                </a:lnTo>
                <a:lnTo>
                  <a:pt x="1984355" y="491434"/>
                </a:lnTo>
                <a:lnTo>
                  <a:pt x="3048" y="0"/>
                </a:lnTo>
                <a:close/>
              </a:path>
              <a:path w="2018029" h="535304">
                <a:moveTo>
                  <a:pt x="1984355" y="491434"/>
                </a:moveTo>
                <a:lnTo>
                  <a:pt x="1993317" y="500144"/>
                </a:lnTo>
                <a:lnTo>
                  <a:pt x="2003806" y="497077"/>
                </a:lnTo>
                <a:lnTo>
                  <a:pt x="2007108" y="497077"/>
                </a:lnTo>
                <a:lnTo>
                  <a:pt x="1984355" y="49143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010155" y="4610861"/>
            <a:ext cx="2018030" cy="535305"/>
          </a:xfrm>
          <a:custGeom>
            <a:avLst/>
            <a:gdLst/>
            <a:ahLst/>
            <a:cxnLst/>
            <a:rect l="l" t="t" r="r" b="b"/>
            <a:pathLst>
              <a:path w="2018029" h="535304">
                <a:moveTo>
                  <a:pt x="1981188" y="503724"/>
                </a:moveTo>
                <a:lnTo>
                  <a:pt x="1919096" y="521970"/>
                </a:lnTo>
                <a:lnTo>
                  <a:pt x="1915795" y="522859"/>
                </a:lnTo>
                <a:lnTo>
                  <a:pt x="1913890" y="526415"/>
                </a:lnTo>
                <a:lnTo>
                  <a:pt x="1914779" y="529844"/>
                </a:lnTo>
                <a:lnTo>
                  <a:pt x="1915795" y="533146"/>
                </a:lnTo>
                <a:lnTo>
                  <a:pt x="1919351" y="535051"/>
                </a:lnTo>
                <a:lnTo>
                  <a:pt x="1922653" y="534162"/>
                </a:lnTo>
                <a:lnTo>
                  <a:pt x="2006966" y="509397"/>
                </a:lnTo>
                <a:lnTo>
                  <a:pt x="2004059" y="509397"/>
                </a:lnTo>
                <a:lnTo>
                  <a:pt x="1981188" y="503724"/>
                </a:lnTo>
                <a:close/>
              </a:path>
              <a:path w="2018029" h="535304">
                <a:moveTo>
                  <a:pt x="1993329" y="500156"/>
                </a:moveTo>
                <a:lnTo>
                  <a:pt x="1981188" y="503724"/>
                </a:lnTo>
                <a:lnTo>
                  <a:pt x="2004059" y="509397"/>
                </a:lnTo>
                <a:lnTo>
                  <a:pt x="2004468" y="507746"/>
                </a:lnTo>
                <a:lnTo>
                  <a:pt x="2001139" y="507746"/>
                </a:lnTo>
                <a:lnTo>
                  <a:pt x="1993329" y="500156"/>
                </a:lnTo>
                <a:close/>
              </a:path>
              <a:path w="2018029" h="535304">
                <a:moveTo>
                  <a:pt x="1944243" y="434721"/>
                </a:moveTo>
                <a:lnTo>
                  <a:pt x="1940179" y="434721"/>
                </a:lnTo>
                <a:lnTo>
                  <a:pt x="1935353" y="439801"/>
                </a:lnTo>
                <a:lnTo>
                  <a:pt x="1935353" y="443865"/>
                </a:lnTo>
                <a:lnTo>
                  <a:pt x="1937893" y="446278"/>
                </a:lnTo>
                <a:lnTo>
                  <a:pt x="1984355" y="491434"/>
                </a:lnTo>
                <a:lnTo>
                  <a:pt x="2007108" y="497078"/>
                </a:lnTo>
                <a:lnTo>
                  <a:pt x="2004059" y="509397"/>
                </a:lnTo>
                <a:lnTo>
                  <a:pt x="2006966" y="509397"/>
                </a:lnTo>
                <a:lnTo>
                  <a:pt x="2017776" y="506222"/>
                </a:lnTo>
                <a:lnTo>
                  <a:pt x="1946783" y="437134"/>
                </a:lnTo>
                <a:lnTo>
                  <a:pt x="1944243" y="434721"/>
                </a:lnTo>
                <a:close/>
              </a:path>
              <a:path w="2018029" h="535304">
                <a:moveTo>
                  <a:pt x="2003806" y="497078"/>
                </a:moveTo>
                <a:lnTo>
                  <a:pt x="1993329" y="500156"/>
                </a:lnTo>
                <a:lnTo>
                  <a:pt x="2001139" y="507746"/>
                </a:lnTo>
                <a:lnTo>
                  <a:pt x="2003806" y="497078"/>
                </a:lnTo>
                <a:close/>
              </a:path>
              <a:path w="2018029" h="535304">
                <a:moveTo>
                  <a:pt x="2007108" y="497078"/>
                </a:moveTo>
                <a:lnTo>
                  <a:pt x="2003806" y="497078"/>
                </a:lnTo>
                <a:lnTo>
                  <a:pt x="2001139" y="507746"/>
                </a:lnTo>
                <a:lnTo>
                  <a:pt x="2004468" y="507746"/>
                </a:lnTo>
                <a:lnTo>
                  <a:pt x="2007108" y="497078"/>
                </a:lnTo>
                <a:close/>
              </a:path>
              <a:path w="2018029" h="535304">
                <a:moveTo>
                  <a:pt x="3048" y="0"/>
                </a:moveTo>
                <a:lnTo>
                  <a:pt x="0" y="12319"/>
                </a:lnTo>
                <a:lnTo>
                  <a:pt x="1981188" y="503724"/>
                </a:lnTo>
                <a:lnTo>
                  <a:pt x="1993329" y="500156"/>
                </a:lnTo>
                <a:lnTo>
                  <a:pt x="1984355" y="491434"/>
                </a:lnTo>
                <a:lnTo>
                  <a:pt x="3048" y="0"/>
                </a:lnTo>
                <a:close/>
              </a:path>
              <a:path w="2018029" h="535304">
                <a:moveTo>
                  <a:pt x="1984355" y="491434"/>
                </a:moveTo>
                <a:lnTo>
                  <a:pt x="1993329" y="500156"/>
                </a:lnTo>
                <a:lnTo>
                  <a:pt x="2003806" y="497078"/>
                </a:lnTo>
                <a:lnTo>
                  <a:pt x="2007108" y="497078"/>
                </a:lnTo>
                <a:lnTo>
                  <a:pt x="1984355" y="49143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009901" y="5292851"/>
            <a:ext cx="2018030" cy="630555"/>
          </a:xfrm>
          <a:custGeom>
            <a:avLst/>
            <a:gdLst/>
            <a:ahLst/>
            <a:cxnLst/>
            <a:rect l="l" t="t" r="r" b="b"/>
            <a:pathLst>
              <a:path w="2018029" h="630554">
                <a:moveTo>
                  <a:pt x="1981513" y="601962"/>
                </a:moveTo>
                <a:lnTo>
                  <a:pt x="1918715" y="617219"/>
                </a:lnTo>
                <a:lnTo>
                  <a:pt x="1915414" y="618108"/>
                </a:lnTo>
                <a:lnTo>
                  <a:pt x="1913255" y="621537"/>
                </a:lnTo>
                <a:lnTo>
                  <a:pt x="1914144" y="624966"/>
                </a:lnTo>
                <a:lnTo>
                  <a:pt x="1914906" y="628395"/>
                </a:lnTo>
                <a:lnTo>
                  <a:pt x="1918335" y="630427"/>
                </a:lnTo>
                <a:lnTo>
                  <a:pt x="1921764" y="629665"/>
                </a:lnTo>
                <a:lnTo>
                  <a:pt x="2007622" y="608710"/>
                </a:lnTo>
                <a:lnTo>
                  <a:pt x="2004187" y="608710"/>
                </a:lnTo>
                <a:lnTo>
                  <a:pt x="1981513" y="601962"/>
                </a:lnTo>
                <a:close/>
              </a:path>
              <a:path w="2018029" h="630554">
                <a:moveTo>
                  <a:pt x="1993900" y="598952"/>
                </a:moveTo>
                <a:lnTo>
                  <a:pt x="1981513" y="601962"/>
                </a:lnTo>
                <a:lnTo>
                  <a:pt x="2004187" y="608710"/>
                </a:lnTo>
                <a:lnTo>
                  <a:pt x="2004724" y="606932"/>
                </a:lnTo>
                <a:lnTo>
                  <a:pt x="2001393" y="606932"/>
                </a:lnTo>
                <a:lnTo>
                  <a:pt x="1993900" y="598952"/>
                </a:lnTo>
                <a:close/>
              </a:path>
              <a:path w="2018029" h="630554">
                <a:moveTo>
                  <a:pt x="1943862" y="531240"/>
                </a:moveTo>
                <a:lnTo>
                  <a:pt x="1941322" y="533653"/>
                </a:lnTo>
                <a:lnTo>
                  <a:pt x="1938782" y="535939"/>
                </a:lnTo>
                <a:lnTo>
                  <a:pt x="1938655" y="540003"/>
                </a:lnTo>
                <a:lnTo>
                  <a:pt x="1940940" y="542543"/>
                </a:lnTo>
                <a:lnTo>
                  <a:pt x="1985312" y="589805"/>
                </a:lnTo>
                <a:lnTo>
                  <a:pt x="2007870" y="596518"/>
                </a:lnTo>
                <a:lnTo>
                  <a:pt x="2004187" y="608710"/>
                </a:lnTo>
                <a:lnTo>
                  <a:pt x="2007622" y="608710"/>
                </a:lnTo>
                <a:lnTo>
                  <a:pt x="2018030" y="606170"/>
                </a:lnTo>
                <a:lnTo>
                  <a:pt x="1950212" y="533907"/>
                </a:lnTo>
                <a:lnTo>
                  <a:pt x="1947799" y="531367"/>
                </a:lnTo>
                <a:lnTo>
                  <a:pt x="1943862" y="531240"/>
                </a:lnTo>
                <a:close/>
              </a:path>
              <a:path w="2018029" h="630554">
                <a:moveTo>
                  <a:pt x="2004440" y="596391"/>
                </a:moveTo>
                <a:lnTo>
                  <a:pt x="1993900" y="598952"/>
                </a:lnTo>
                <a:lnTo>
                  <a:pt x="2001393" y="606932"/>
                </a:lnTo>
                <a:lnTo>
                  <a:pt x="2004440" y="596391"/>
                </a:lnTo>
                <a:close/>
              </a:path>
              <a:path w="2018029" h="630554">
                <a:moveTo>
                  <a:pt x="2007443" y="596391"/>
                </a:moveTo>
                <a:lnTo>
                  <a:pt x="2004440" y="596391"/>
                </a:lnTo>
                <a:lnTo>
                  <a:pt x="2001393" y="606932"/>
                </a:lnTo>
                <a:lnTo>
                  <a:pt x="2004724" y="606932"/>
                </a:lnTo>
                <a:lnTo>
                  <a:pt x="2007870" y="596518"/>
                </a:lnTo>
                <a:lnTo>
                  <a:pt x="2007443" y="596391"/>
                </a:lnTo>
                <a:close/>
              </a:path>
              <a:path w="2018029" h="630554">
                <a:moveTo>
                  <a:pt x="3556" y="0"/>
                </a:moveTo>
                <a:lnTo>
                  <a:pt x="0" y="12191"/>
                </a:lnTo>
                <a:lnTo>
                  <a:pt x="1981513" y="601962"/>
                </a:lnTo>
                <a:lnTo>
                  <a:pt x="1993900" y="598952"/>
                </a:lnTo>
                <a:lnTo>
                  <a:pt x="1985312" y="589805"/>
                </a:lnTo>
                <a:lnTo>
                  <a:pt x="3556" y="0"/>
                </a:lnTo>
                <a:close/>
              </a:path>
              <a:path w="2018029" h="630554">
                <a:moveTo>
                  <a:pt x="1985312" y="589805"/>
                </a:moveTo>
                <a:lnTo>
                  <a:pt x="1993900" y="598952"/>
                </a:lnTo>
                <a:lnTo>
                  <a:pt x="2004440" y="596391"/>
                </a:lnTo>
                <a:lnTo>
                  <a:pt x="2007443" y="596391"/>
                </a:lnTo>
                <a:lnTo>
                  <a:pt x="1985312" y="58980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009901" y="6256654"/>
            <a:ext cx="2018030" cy="630555"/>
          </a:xfrm>
          <a:custGeom>
            <a:avLst/>
            <a:gdLst/>
            <a:ahLst/>
            <a:cxnLst/>
            <a:rect l="l" t="t" r="r" b="b"/>
            <a:pathLst>
              <a:path w="2018029" h="630554">
                <a:moveTo>
                  <a:pt x="1981748" y="601905"/>
                </a:moveTo>
                <a:lnTo>
                  <a:pt x="1918715" y="617219"/>
                </a:lnTo>
                <a:lnTo>
                  <a:pt x="1915414" y="618108"/>
                </a:lnTo>
                <a:lnTo>
                  <a:pt x="1913255" y="621538"/>
                </a:lnTo>
                <a:lnTo>
                  <a:pt x="1914144" y="624839"/>
                </a:lnTo>
                <a:lnTo>
                  <a:pt x="1914906" y="628269"/>
                </a:lnTo>
                <a:lnTo>
                  <a:pt x="1918335" y="630427"/>
                </a:lnTo>
                <a:lnTo>
                  <a:pt x="1921764" y="629538"/>
                </a:lnTo>
                <a:lnTo>
                  <a:pt x="2008089" y="608583"/>
                </a:lnTo>
                <a:lnTo>
                  <a:pt x="2004187" y="608583"/>
                </a:lnTo>
                <a:lnTo>
                  <a:pt x="1981748" y="601905"/>
                </a:lnTo>
                <a:close/>
              </a:path>
              <a:path w="2018029" h="630554">
                <a:moveTo>
                  <a:pt x="1993986" y="598932"/>
                </a:moveTo>
                <a:lnTo>
                  <a:pt x="1981748" y="601905"/>
                </a:lnTo>
                <a:lnTo>
                  <a:pt x="2004187" y="608583"/>
                </a:lnTo>
                <a:lnTo>
                  <a:pt x="2004724" y="606806"/>
                </a:lnTo>
                <a:lnTo>
                  <a:pt x="2001393" y="606806"/>
                </a:lnTo>
                <a:lnTo>
                  <a:pt x="1993986" y="598932"/>
                </a:lnTo>
                <a:close/>
              </a:path>
              <a:path w="2018029" h="630554">
                <a:moveTo>
                  <a:pt x="1943862" y="531113"/>
                </a:moveTo>
                <a:lnTo>
                  <a:pt x="1938782" y="535939"/>
                </a:lnTo>
                <a:lnTo>
                  <a:pt x="1938655" y="540003"/>
                </a:lnTo>
                <a:lnTo>
                  <a:pt x="1940940" y="542544"/>
                </a:lnTo>
                <a:lnTo>
                  <a:pt x="1985270" y="589667"/>
                </a:lnTo>
                <a:lnTo>
                  <a:pt x="2007870" y="596391"/>
                </a:lnTo>
                <a:lnTo>
                  <a:pt x="2004187" y="608583"/>
                </a:lnTo>
                <a:lnTo>
                  <a:pt x="2008089" y="608583"/>
                </a:lnTo>
                <a:lnTo>
                  <a:pt x="2018030" y="606170"/>
                </a:lnTo>
                <a:lnTo>
                  <a:pt x="1950212" y="533781"/>
                </a:lnTo>
                <a:lnTo>
                  <a:pt x="1947799" y="531240"/>
                </a:lnTo>
                <a:lnTo>
                  <a:pt x="1943862" y="531113"/>
                </a:lnTo>
                <a:close/>
              </a:path>
              <a:path w="2018029" h="630554">
                <a:moveTo>
                  <a:pt x="2004440" y="596391"/>
                </a:moveTo>
                <a:lnTo>
                  <a:pt x="1993986" y="598932"/>
                </a:lnTo>
                <a:lnTo>
                  <a:pt x="2001393" y="606806"/>
                </a:lnTo>
                <a:lnTo>
                  <a:pt x="2004440" y="596391"/>
                </a:lnTo>
                <a:close/>
              </a:path>
              <a:path w="2018029" h="630554">
                <a:moveTo>
                  <a:pt x="2007870" y="596391"/>
                </a:moveTo>
                <a:lnTo>
                  <a:pt x="2004440" y="596391"/>
                </a:lnTo>
                <a:lnTo>
                  <a:pt x="2001393" y="606806"/>
                </a:lnTo>
                <a:lnTo>
                  <a:pt x="2004724" y="606806"/>
                </a:lnTo>
                <a:lnTo>
                  <a:pt x="2007870" y="596391"/>
                </a:lnTo>
                <a:close/>
              </a:path>
              <a:path w="2018029" h="630554">
                <a:moveTo>
                  <a:pt x="3556" y="0"/>
                </a:moveTo>
                <a:lnTo>
                  <a:pt x="0" y="12064"/>
                </a:lnTo>
                <a:lnTo>
                  <a:pt x="1981748" y="601905"/>
                </a:lnTo>
                <a:lnTo>
                  <a:pt x="1993986" y="598932"/>
                </a:lnTo>
                <a:lnTo>
                  <a:pt x="1985270" y="589667"/>
                </a:lnTo>
                <a:lnTo>
                  <a:pt x="3556" y="0"/>
                </a:lnTo>
                <a:close/>
              </a:path>
              <a:path w="2018029" h="630554">
                <a:moveTo>
                  <a:pt x="1985270" y="589667"/>
                </a:moveTo>
                <a:lnTo>
                  <a:pt x="1993986" y="598932"/>
                </a:lnTo>
                <a:lnTo>
                  <a:pt x="2004440" y="596391"/>
                </a:lnTo>
                <a:lnTo>
                  <a:pt x="2007870" y="596391"/>
                </a:lnTo>
                <a:lnTo>
                  <a:pt x="1985270" y="58966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736835" y="2737992"/>
            <a:ext cx="1873885" cy="533400"/>
          </a:xfrm>
          <a:custGeom>
            <a:avLst/>
            <a:gdLst/>
            <a:ahLst/>
            <a:cxnLst/>
            <a:rect l="l" t="t" r="r" b="b"/>
            <a:pathLst>
              <a:path w="1873884" h="533400">
                <a:moveTo>
                  <a:pt x="1837474" y="502988"/>
                </a:moveTo>
                <a:lnTo>
                  <a:pt x="1774952" y="520064"/>
                </a:lnTo>
                <a:lnTo>
                  <a:pt x="1771523" y="520953"/>
                </a:lnTo>
                <a:lnTo>
                  <a:pt x="1769618" y="524510"/>
                </a:lnTo>
                <a:lnTo>
                  <a:pt x="1770507" y="527812"/>
                </a:lnTo>
                <a:lnTo>
                  <a:pt x="1771396" y="531240"/>
                </a:lnTo>
                <a:lnTo>
                  <a:pt x="1774952" y="533273"/>
                </a:lnTo>
                <a:lnTo>
                  <a:pt x="1778254" y="532256"/>
                </a:lnTo>
                <a:lnTo>
                  <a:pt x="1863207" y="509015"/>
                </a:lnTo>
                <a:lnTo>
                  <a:pt x="1860042" y="509015"/>
                </a:lnTo>
                <a:lnTo>
                  <a:pt x="1837474" y="502988"/>
                </a:lnTo>
                <a:close/>
              </a:path>
              <a:path w="1873884" h="533400">
                <a:moveTo>
                  <a:pt x="1849604" y="499674"/>
                </a:moveTo>
                <a:lnTo>
                  <a:pt x="1837474" y="502988"/>
                </a:lnTo>
                <a:lnTo>
                  <a:pt x="1860042" y="509015"/>
                </a:lnTo>
                <a:lnTo>
                  <a:pt x="1860489" y="507364"/>
                </a:lnTo>
                <a:lnTo>
                  <a:pt x="1857248" y="507364"/>
                </a:lnTo>
                <a:lnTo>
                  <a:pt x="1849604" y="499674"/>
                </a:lnTo>
                <a:close/>
              </a:path>
              <a:path w="1873884" h="533400">
                <a:moveTo>
                  <a:pt x="1801622" y="433324"/>
                </a:moveTo>
                <a:lnTo>
                  <a:pt x="1797558" y="433324"/>
                </a:lnTo>
                <a:lnTo>
                  <a:pt x="1792605" y="438276"/>
                </a:lnTo>
                <a:lnTo>
                  <a:pt x="1792605" y="442213"/>
                </a:lnTo>
                <a:lnTo>
                  <a:pt x="1795018" y="444753"/>
                </a:lnTo>
                <a:lnTo>
                  <a:pt x="1840781" y="490797"/>
                </a:lnTo>
                <a:lnTo>
                  <a:pt x="1863344" y="496824"/>
                </a:lnTo>
                <a:lnTo>
                  <a:pt x="1860042" y="509015"/>
                </a:lnTo>
                <a:lnTo>
                  <a:pt x="1863207" y="509015"/>
                </a:lnTo>
                <a:lnTo>
                  <a:pt x="1873885" y="506095"/>
                </a:lnTo>
                <a:lnTo>
                  <a:pt x="1804035" y="435863"/>
                </a:lnTo>
                <a:lnTo>
                  <a:pt x="1801622" y="433324"/>
                </a:lnTo>
                <a:close/>
              </a:path>
              <a:path w="1873884" h="533400">
                <a:moveTo>
                  <a:pt x="1860042" y="496824"/>
                </a:moveTo>
                <a:lnTo>
                  <a:pt x="1849604" y="499674"/>
                </a:lnTo>
                <a:lnTo>
                  <a:pt x="1857248" y="507364"/>
                </a:lnTo>
                <a:lnTo>
                  <a:pt x="1860042" y="496824"/>
                </a:lnTo>
                <a:close/>
              </a:path>
              <a:path w="1873884" h="533400">
                <a:moveTo>
                  <a:pt x="1863344" y="496824"/>
                </a:moveTo>
                <a:lnTo>
                  <a:pt x="1860042" y="496824"/>
                </a:lnTo>
                <a:lnTo>
                  <a:pt x="1857248" y="507364"/>
                </a:lnTo>
                <a:lnTo>
                  <a:pt x="1860489" y="507364"/>
                </a:lnTo>
                <a:lnTo>
                  <a:pt x="1863344" y="496824"/>
                </a:lnTo>
                <a:close/>
              </a:path>
              <a:path w="1873884" h="533400">
                <a:moveTo>
                  <a:pt x="3302" y="0"/>
                </a:moveTo>
                <a:lnTo>
                  <a:pt x="0" y="12191"/>
                </a:lnTo>
                <a:lnTo>
                  <a:pt x="1837474" y="502988"/>
                </a:lnTo>
                <a:lnTo>
                  <a:pt x="1849604" y="499674"/>
                </a:lnTo>
                <a:lnTo>
                  <a:pt x="1840781" y="490797"/>
                </a:lnTo>
                <a:lnTo>
                  <a:pt x="3302" y="0"/>
                </a:lnTo>
                <a:close/>
              </a:path>
              <a:path w="1873884" h="533400">
                <a:moveTo>
                  <a:pt x="1840781" y="490797"/>
                </a:moveTo>
                <a:lnTo>
                  <a:pt x="1849604" y="499674"/>
                </a:lnTo>
                <a:lnTo>
                  <a:pt x="1860042" y="496824"/>
                </a:lnTo>
                <a:lnTo>
                  <a:pt x="1863344" y="496824"/>
                </a:lnTo>
                <a:lnTo>
                  <a:pt x="1840781" y="49079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712959" y="3756151"/>
            <a:ext cx="1009650" cy="276225"/>
          </a:xfrm>
          <a:custGeom>
            <a:avLst/>
            <a:gdLst/>
            <a:ahLst/>
            <a:cxnLst/>
            <a:rect l="l" t="t" r="r" b="b"/>
            <a:pathLst>
              <a:path w="1009650" h="276225">
                <a:moveTo>
                  <a:pt x="972990" y="244092"/>
                </a:moveTo>
                <a:lnTo>
                  <a:pt x="907796" y="263905"/>
                </a:lnTo>
                <a:lnTo>
                  <a:pt x="905891" y="267462"/>
                </a:lnTo>
                <a:lnTo>
                  <a:pt x="906907" y="270763"/>
                </a:lnTo>
                <a:lnTo>
                  <a:pt x="907923" y="274192"/>
                </a:lnTo>
                <a:lnTo>
                  <a:pt x="911479" y="275970"/>
                </a:lnTo>
                <a:lnTo>
                  <a:pt x="998735" y="249554"/>
                </a:lnTo>
                <a:lnTo>
                  <a:pt x="995934" y="249554"/>
                </a:lnTo>
                <a:lnTo>
                  <a:pt x="972990" y="244092"/>
                </a:lnTo>
                <a:close/>
              </a:path>
              <a:path w="1009650" h="276225">
                <a:moveTo>
                  <a:pt x="985134" y="240402"/>
                </a:moveTo>
                <a:lnTo>
                  <a:pt x="972990" y="244092"/>
                </a:lnTo>
                <a:lnTo>
                  <a:pt x="995934" y="249554"/>
                </a:lnTo>
                <a:lnTo>
                  <a:pt x="996321" y="247903"/>
                </a:lnTo>
                <a:lnTo>
                  <a:pt x="993013" y="247903"/>
                </a:lnTo>
                <a:lnTo>
                  <a:pt x="985134" y="240402"/>
                </a:lnTo>
                <a:close/>
              </a:path>
              <a:path w="1009650" h="276225">
                <a:moveTo>
                  <a:pt x="935355" y="175387"/>
                </a:moveTo>
                <a:lnTo>
                  <a:pt x="931418" y="175513"/>
                </a:lnTo>
                <a:lnTo>
                  <a:pt x="926592" y="180593"/>
                </a:lnTo>
                <a:lnTo>
                  <a:pt x="926592" y="184657"/>
                </a:lnTo>
                <a:lnTo>
                  <a:pt x="975948" y="231655"/>
                </a:lnTo>
                <a:lnTo>
                  <a:pt x="998855" y="237108"/>
                </a:lnTo>
                <a:lnTo>
                  <a:pt x="995934" y="249554"/>
                </a:lnTo>
                <a:lnTo>
                  <a:pt x="998735" y="249554"/>
                </a:lnTo>
                <a:lnTo>
                  <a:pt x="1009650" y="246252"/>
                </a:lnTo>
                <a:lnTo>
                  <a:pt x="935355" y="175387"/>
                </a:lnTo>
                <a:close/>
              </a:path>
              <a:path w="1009650" h="276225">
                <a:moveTo>
                  <a:pt x="995553" y="237236"/>
                </a:moveTo>
                <a:lnTo>
                  <a:pt x="985134" y="240402"/>
                </a:lnTo>
                <a:lnTo>
                  <a:pt x="993013" y="247903"/>
                </a:lnTo>
                <a:lnTo>
                  <a:pt x="995553" y="237236"/>
                </a:lnTo>
                <a:close/>
              </a:path>
              <a:path w="1009650" h="276225">
                <a:moveTo>
                  <a:pt x="998825" y="237236"/>
                </a:moveTo>
                <a:lnTo>
                  <a:pt x="995553" y="237236"/>
                </a:lnTo>
                <a:lnTo>
                  <a:pt x="993013" y="247903"/>
                </a:lnTo>
                <a:lnTo>
                  <a:pt x="996321" y="247903"/>
                </a:lnTo>
                <a:lnTo>
                  <a:pt x="998825" y="237236"/>
                </a:lnTo>
                <a:close/>
              </a:path>
              <a:path w="1009650" h="276225">
                <a:moveTo>
                  <a:pt x="2921" y="0"/>
                </a:moveTo>
                <a:lnTo>
                  <a:pt x="0" y="12445"/>
                </a:lnTo>
                <a:lnTo>
                  <a:pt x="972990" y="244092"/>
                </a:lnTo>
                <a:lnTo>
                  <a:pt x="985134" y="240402"/>
                </a:lnTo>
                <a:lnTo>
                  <a:pt x="975948" y="231655"/>
                </a:lnTo>
                <a:lnTo>
                  <a:pt x="2921" y="0"/>
                </a:lnTo>
                <a:close/>
              </a:path>
              <a:path w="1009650" h="276225">
                <a:moveTo>
                  <a:pt x="975948" y="231655"/>
                </a:moveTo>
                <a:lnTo>
                  <a:pt x="985134" y="240402"/>
                </a:lnTo>
                <a:lnTo>
                  <a:pt x="995553" y="237236"/>
                </a:lnTo>
                <a:lnTo>
                  <a:pt x="998825" y="237236"/>
                </a:lnTo>
                <a:lnTo>
                  <a:pt x="998855" y="237108"/>
                </a:lnTo>
                <a:lnTo>
                  <a:pt x="975948" y="2316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712832" y="4556378"/>
            <a:ext cx="1873885" cy="533400"/>
          </a:xfrm>
          <a:custGeom>
            <a:avLst/>
            <a:gdLst/>
            <a:ahLst/>
            <a:cxnLst/>
            <a:rect l="l" t="t" r="r" b="b"/>
            <a:pathLst>
              <a:path w="1873884" h="533400">
                <a:moveTo>
                  <a:pt x="1837474" y="502988"/>
                </a:moveTo>
                <a:lnTo>
                  <a:pt x="1774952" y="520064"/>
                </a:lnTo>
                <a:lnTo>
                  <a:pt x="1771523" y="520953"/>
                </a:lnTo>
                <a:lnTo>
                  <a:pt x="1769618" y="524510"/>
                </a:lnTo>
                <a:lnTo>
                  <a:pt x="1770507" y="527812"/>
                </a:lnTo>
                <a:lnTo>
                  <a:pt x="1771396" y="531240"/>
                </a:lnTo>
                <a:lnTo>
                  <a:pt x="1774952" y="533273"/>
                </a:lnTo>
                <a:lnTo>
                  <a:pt x="1778253" y="532256"/>
                </a:lnTo>
                <a:lnTo>
                  <a:pt x="1863622" y="509015"/>
                </a:lnTo>
                <a:lnTo>
                  <a:pt x="1860042" y="509015"/>
                </a:lnTo>
                <a:lnTo>
                  <a:pt x="1837474" y="502988"/>
                </a:lnTo>
                <a:close/>
              </a:path>
              <a:path w="1873884" h="533400">
                <a:moveTo>
                  <a:pt x="1849603" y="499675"/>
                </a:moveTo>
                <a:lnTo>
                  <a:pt x="1837474" y="502988"/>
                </a:lnTo>
                <a:lnTo>
                  <a:pt x="1860042" y="509015"/>
                </a:lnTo>
                <a:lnTo>
                  <a:pt x="1860489" y="507364"/>
                </a:lnTo>
                <a:lnTo>
                  <a:pt x="1857248" y="507364"/>
                </a:lnTo>
                <a:lnTo>
                  <a:pt x="1849603" y="499675"/>
                </a:lnTo>
                <a:close/>
              </a:path>
              <a:path w="1873884" h="533400">
                <a:moveTo>
                  <a:pt x="1801622" y="433324"/>
                </a:moveTo>
                <a:lnTo>
                  <a:pt x="1797558" y="433324"/>
                </a:lnTo>
                <a:lnTo>
                  <a:pt x="1792605" y="438276"/>
                </a:lnTo>
                <a:lnTo>
                  <a:pt x="1792605" y="442340"/>
                </a:lnTo>
                <a:lnTo>
                  <a:pt x="1840776" y="490796"/>
                </a:lnTo>
                <a:lnTo>
                  <a:pt x="1863344" y="496824"/>
                </a:lnTo>
                <a:lnTo>
                  <a:pt x="1860042" y="509015"/>
                </a:lnTo>
                <a:lnTo>
                  <a:pt x="1863622" y="509015"/>
                </a:lnTo>
                <a:lnTo>
                  <a:pt x="1873885" y="506222"/>
                </a:lnTo>
                <a:lnTo>
                  <a:pt x="1804035" y="435863"/>
                </a:lnTo>
                <a:lnTo>
                  <a:pt x="1801622" y="433324"/>
                </a:lnTo>
                <a:close/>
              </a:path>
              <a:path w="1873884" h="533400">
                <a:moveTo>
                  <a:pt x="1860042" y="496824"/>
                </a:moveTo>
                <a:lnTo>
                  <a:pt x="1849603" y="499675"/>
                </a:lnTo>
                <a:lnTo>
                  <a:pt x="1857248" y="507364"/>
                </a:lnTo>
                <a:lnTo>
                  <a:pt x="1860042" y="496824"/>
                </a:lnTo>
                <a:close/>
              </a:path>
              <a:path w="1873884" h="533400">
                <a:moveTo>
                  <a:pt x="1863344" y="496824"/>
                </a:moveTo>
                <a:lnTo>
                  <a:pt x="1860042" y="496824"/>
                </a:lnTo>
                <a:lnTo>
                  <a:pt x="1857248" y="507364"/>
                </a:lnTo>
                <a:lnTo>
                  <a:pt x="1860489" y="507364"/>
                </a:lnTo>
                <a:lnTo>
                  <a:pt x="1863344" y="496824"/>
                </a:lnTo>
                <a:close/>
              </a:path>
              <a:path w="1873884" h="533400">
                <a:moveTo>
                  <a:pt x="3301" y="0"/>
                </a:moveTo>
                <a:lnTo>
                  <a:pt x="0" y="12191"/>
                </a:lnTo>
                <a:lnTo>
                  <a:pt x="1837474" y="502988"/>
                </a:lnTo>
                <a:lnTo>
                  <a:pt x="1849603" y="499675"/>
                </a:lnTo>
                <a:lnTo>
                  <a:pt x="1840776" y="490796"/>
                </a:lnTo>
                <a:lnTo>
                  <a:pt x="3301" y="0"/>
                </a:lnTo>
                <a:close/>
              </a:path>
              <a:path w="1873884" h="533400">
                <a:moveTo>
                  <a:pt x="1840776" y="490796"/>
                </a:moveTo>
                <a:lnTo>
                  <a:pt x="1849603" y="499675"/>
                </a:lnTo>
                <a:lnTo>
                  <a:pt x="1860042" y="496824"/>
                </a:lnTo>
                <a:lnTo>
                  <a:pt x="1863344" y="496824"/>
                </a:lnTo>
                <a:lnTo>
                  <a:pt x="1840776" y="49079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767316" y="5356478"/>
            <a:ext cx="1874520" cy="533400"/>
          </a:xfrm>
          <a:custGeom>
            <a:avLst/>
            <a:gdLst/>
            <a:ahLst/>
            <a:cxnLst/>
            <a:rect l="l" t="t" r="r" b="b"/>
            <a:pathLst>
              <a:path w="1874520" h="533400">
                <a:moveTo>
                  <a:pt x="1837530" y="502969"/>
                </a:moveTo>
                <a:lnTo>
                  <a:pt x="1771650" y="520953"/>
                </a:lnTo>
                <a:lnTo>
                  <a:pt x="1769617" y="524509"/>
                </a:lnTo>
                <a:lnTo>
                  <a:pt x="1770506" y="527812"/>
                </a:lnTo>
                <a:lnTo>
                  <a:pt x="1771523" y="531240"/>
                </a:lnTo>
                <a:lnTo>
                  <a:pt x="1774952" y="533272"/>
                </a:lnTo>
                <a:lnTo>
                  <a:pt x="1778380" y="532257"/>
                </a:lnTo>
                <a:lnTo>
                  <a:pt x="1863749" y="509015"/>
                </a:lnTo>
                <a:lnTo>
                  <a:pt x="1860168" y="509015"/>
                </a:lnTo>
                <a:lnTo>
                  <a:pt x="1837530" y="502969"/>
                </a:lnTo>
                <a:close/>
              </a:path>
              <a:path w="1874520" h="533400">
                <a:moveTo>
                  <a:pt x="1849615" y="499670"/>
                </a:moveTo>
                <a:lnTo>
                  <a:pt x="1837530" y="502969"/>
                </a:lnTo>
                <a:lnTo>
                  <a:pt x="1860168" y="509015"/>
                </a:lnTo>
                <a:lnTo>
                  <a:pt x="1860616" y="507364"/>
                </a:lnTo>
                <a:lnTo>
                  <a:pt x="1857248" y="507364"/>
                </a:lnTo>
                <a:lnTo>
                  <a:pt x="1849615" y="499670"/>
                </a:lnTo>
                <a:close/>
              </a:path>
              <a:path w="1874520" h="533400">
                <a:moveTo>
                  <a:pt x="1801622" y="433323"/>
                </a:moveTo>
                <a:lnTo>
                  <a:pt x="1797684" y="433323"/>
                </a:lnTo>
                <a:lnTo>
                  <a:pt x="1795024" y="435863"/>
                </a:lnTo>
                <a:lnTo>
                  <a:pt x="1792731" y="438276"/>
                </a:lnTo>
                <a:lnTo>
                  <a:pt x="1792604" y="442340"/>
                </a:lnTo>
                <a:lnTo>
                  <a:pt x="1795144" y="444753"/>
                </a:lnTo>
                <a:lnTo>
                  <a:pt x="1840781" y="490764"/>
                </a:lnTo>
                <a:lnTo>
                  <a:pt x="1863470" y="496823"/>
                </a:lnTo>
                <a:lnTo>
                  <a:pt x="1860168" y="509015"/>
                </a:lnTo>
                <a:lnTo>
                  <a:pt x="1863749" y="509015"/>
                </a:lnTo>
                <a:lnTo>
                  <a:pt x="1874011" y="506221"/>
                </a:lnTo>
                <a:lnTo>
                  <a:pt x="1801622" y="433323"/>
                </a:lnTo>
                <a:close/>
              </a:path>
              <a:path w="1874520" h="533400">
                <a:moveTo>
                  <a:pt x="1860041" y="496823"/>
                </a:moveTo>
                <a:lnTo>
                  <a:pt x="1849615" y="499670"/>
                </a:lnTo>
                <a:lnTo>
                  <a:pt x="1857248" y="507364"/>
                </a:lnTo>
                <a:lnTo>
                  <a:pt x="1860041" y="496823"/>
                </a:lnTo>
                <a:close/>
              </a:path>
              <a:path w="1874520" h="533400">
                <a:moveTo>
                  <a:pt x="1863470" y="496823"/>
                </a:moveTo>
                <a:lnTo>
                  <a:pt x="1860041" y="496823"/>
                </a:lnTo>
                <a:lnTo>
                  <a:pt x="1857248" y="507364"/>
                </a:lnTo>
                <a:lnTo>
                  <a:pt x="1860616" y="507364"/>
                </a:lnTo>
                <a:lnTo>
                  <a:pt x="1863470" y="496823"/>
                </a:lnTo>
                <a:close/>
              </a:path>
              <a:path w="1874520" h="533400">
                <a:moveTo>
                  <a:pt x="3301" y="0"/>
                </a:moveTo>
                <a:lnTo>
                  <a:pt x="0" y="12191"/>
                </a:lnTo>
                <a:lnTo>
                  <a:pt x="1837530" y="502969"/>
                </a:lnTo>
                <a:lnTo>
                  <a:pt x="1849615" y="499670"/>
                </a:lnTo>
                <a:lnTo>
                  <a:pt x="1840781" y="490764"/>
                </a:lnTo>
                <a:lnTo>
                  <a:pt x="3301" y="0"/>
                </a:lnTo>
                <a:close/>
              </a:path>
              <a:path w="1874520" h="533400">
                <a:moveTo>
                  <a:pt x="1840781" y="490764"/>
                </a:moveTo>
                <a:lnTo>
                  <a:pt x="1849615" y="499670"/>
                </a:lnTo>
                <a:lnTo>
                  <a:pt x="1860041" y="496823"/>
                </a:lnTo>
                <a:lnTo>
                  <a:pt x="1863470" y="496823"/>
                </a:lnTo>
                <a:lnTo>
                  <a:pt x="1840781" y="49076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9738994" y="6356603"/>
            <a:ext cx="1873885" cy="533400"/>
          </a:xfrm>
          <a:custGeom>
            <a:avLst/>
            <a:gdLst/>
            <a:ahLst/>
            <a:cxnLst/>
            <a:rect l="l" t="t" r="r" b="b"/>
            <a:pathLst>
              <a:path w="1873884" h="533400">
                <a:moveTo>
                  <a:pt x="1837536" y="502971"/>
                </a:moveTo>
                <a:lnTo>
                  <a:pt x="1774952" y="520064"/>
                </a:lnTo>
                <a:lnTo>
                  <a:pt x="1771523" y="520953"/>
                </a:lnTo>
                <a:lnTo>
                  <a:pt x="1769618" y="524509"/>
                </a:lnTo>
                <a:lnTo>
                  <a:pt x="1770506" y="527812"/>
                </a:lnTo>
                <a:lnTo>
                  <a:pt x="1771396" y="531240"/>
                </a:lnTo>
                <a:lnTo>
                  <a:pt x="1774952" y="533272"/>
                </a:lnTo>
                <a:lnTo>
                  <a:pt x="1778380" y="532257"/>
                </a:lnTo>
                <a:lnTo>
                  <a:pt x="1863635" y="509015"/>
                </a:lnTo>
                <a:lnTo>
                  <a:pt x="1860169" y="509015"/>
                </a:lnTo>
                <a:lnTo>
                  <a:pt x="1837536" y="502971"/>
                </a:lnTo>
                <a:close/>
              </a:path>
              <a:path w="1873884" h="533400">
                <a:moveTo>
                  <a:pt x="1849603" y="499675"/>
                </a:moveTo>
                <a:lnTo>
                  <a:pt x="1837536" y="502971"/>
                </a:lnTo>
                <a:lnTo>
                  <a:pt x="1860169" y="509015"/>
                </a:lnTo>
                <a:lnTo>
                  <a:pt x="1860598" y="507364"/>
                </a:lnTo>
                <a:lnTo>
                  <a:pt x="1857248" y="507364"/>
                </a:lnTo>
                <a:lnTo>
                  <a:pt x="1849603" y="499675"/>
                </a:lnTo>
                <a:close/>
              </a:path>
              <a:path w="1873884" h="533400">
                <a:moveTo>
                  <a:pt x="1801622" y="433323"/>
                </a:moveTo>
                <a:lnTo>
                  <a:pt x="1797557" y="433323"/>
                </a:lnTo>
                <a:lnTo>
                  <a:pt x="1792604" y="438276"/>
                </a:lnTo>
                <a:lnTo>
                  <a:pt x="1792604" y="442340"/>
                </a:lnTo>
                <a:lnTo>
                  <a:pt x="1840776" y="490796"/>
                </a:lnTo>
                <a:lnTo>
                  <a:pt x="1863344" y="496823"/>
                </a:lnTo>
                <a:lnTo>
                  <a:pt x="1860169" y="509015"/>
                </a:lnTo>
                <a:lnTo>
                  <a:pt x="1863635" y="509015"/>
                </a:lnTo>
                <a:lnTo>
                  <a:pt x="1873884" y="506221"/>
                </a:lnTo>
                <a:lnTo>
                  <a:pt x="1804034" y="435863"/>
                </a:lnTo>
                <a:lnTo>
                  <a:pt x="1801622" y="433323"/>
                </a:lnTo>
                <a:close/>
              </a:path>
              <a:path w="1873884" h="533400">
                <a:moveTo>
                  <a:pt x="1860041" y="496823"/>
                </a:moveTo>
                <a:lnTo>
                  <a:pt x="1849603" y="499675"/>
                </a:lnTo>
                <a:lnTo>
                  <a:pt x="1857248" y="507364"/>
                </a:lnTo>
                <a:lnTo>
                  <a:pt x="1860041" y="496823"/>
                </a:lnTo>
                <a:close/>
              </a:path>
              <a:path w="1873884" h="533400">
                <a:moveTo>
                  <a:pt x="1863344" y="496823"/>
                </a:moveTo>
                <a:lnTo>
                  <a:pt x="1860041" y="496823"/>
                </a:lnTo>
                <a:lnTo>
                  <a:pt x="1857248" y="507364"/>
                </a:lnTo>
                <a:lnTo>
                  <a:pt x="1860598" y="507364"/>
                </a:lnTo>
                <a:lnTo>
                  <a:pt x="1863344" y="496823"/>
                </a:lnTo>
                <a:close/>
              </a:path>
              <a:path w="1873884" h="533400">
                <a:moveTo>
                  <a:pt x="3301" y="0"/>
                </a:moveTo>
                <a:lnTo>
                  <a:pt x="0" y="12191"/>
                </a:lnTo>
                <a:lnTo>
                  <a:pt x="1837536" y="502971"/>
                </a:lnTo>
                <a:lnTo>
                  <a:pt x="1849603" y="499675"/>
                </a:lnTo>
                <a:lnTo>
                  <a:pt x="1840776" y="490796"/>
                </a:lnTo>
                <a:lnTo>
                  <a:pt x="3301" y="0"/>
                </a:lnTo>
                <a:close/>
              </a:path>
              <a:path w="1873884" h="533400">
                <a:moveTo>
                  <a:pt x="1840776" y="490796"/>
                </a:moveTo>
                <a:lnTo>
                  <a:pt x="1849603" y="499675"/>
                </a:lnTo>
                <a:lnTo>
                  <a:pt x="1860041" y="496823"/>
                </a:lnTo>
                <a:lnTo>
                  <a:pt x="1863344" y="496823"/>
                </a:lnTo>
                <a:lnTo>
                  <a:pt x="1840776" y="49079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92715" y="5262625"/>
            <a:ext cx="480059" cy="700405"/>
          </a:xfrm>
          <a:custGeom>
            <a:avLst/>
            <a:gdLst/>
            <a:ahLst/>
            <a:cxnLst/>
            <a:rect l="l" t="t" r="r" b="b"/>
            <a:pathLst>
              <a:path w="480059" h="700404">
                <a:moveTo>
                  <a:pt x="0" y="0"/>
                </a:moveTo>
                <a:lnTo>
                  <a:pt x="480059" y="70002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92715" y="5262625"/>
            <a:ext cx="480059" cy="700405"/>
          </a:xfrm>
          <a:custGeom>
            <a:avLst/>
            <a:gdLst/>
            <a:ahLst/>
            <a:cxnLst/>
            <a:rect l="l" t="t" r="r" b="b"/>
            <a:pathLst>
              <a:path w="480059" h="700404">
                <a:moveTo>
                  <a:pt x="480059" y="0"/>
                </a:moveTo>
                <a:lnTo>
                  <a:pt x="0" y="70002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4" name="object 54"/>
          <p:cNvGraphicFramePr>
            <a:graphicFrameLocks noGrp="1"/>
          </p:cNvGraphicFramePr>
          <p:nvPr/>
        </p:nvGraphicFramePr>
        <p:xfrm>
          <a:off x="8143747" y="2562224"/>
          <a:ext cx="4935220" cy="6004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6065"/>
                <a:gridCol w="1920239"/>
                <a:gridCol w="1440179"/>
              </a:tblGrid>
              <a:tr h="5391581">
                <a:tc>
                  <a:txBody>
                    <a:bodyPr/>
                    <a:lstStyle/>
                    <a:p>
                      <a:pPr marL="353695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1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3536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2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353695">
                        <a:lnSpc>
                          <a:spcPct val="100000"/>
                        </a:lnSpc>
                        <a:spcBef>
                          <a:spcPts val="1725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3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353695">
                        <a:lnSpc>
                          <a:spcPct val="100000"/>
                        </a:lnSpc>
                        <a:spcBef>
                          <a:spcPts val="1725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4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3536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5</a:t>
                      </a:r>
                      <a:endParaRPr sz="1800">
                        <a:latin typeface="Rockwell"/>
                        <a:cs typeface="Rockwell"/>
                      </a:endParaRPr>
                    </a:p>
                  </a:txBody>
                  <a:tcPr marL="0" marR="0" marT="105410" marB="0">
                    <a:lnR w="1270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88A3A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88A3A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258445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1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58445">
                        <a:lnSpc>
                          <a:spcPct val="100000"/>
                        </a:lnSpc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8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2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 marL="443865" marR="62230" indent="-186055">
                        <a:lnSpc>
                          <a:spcPts val="7880"/>
                        </a:lnSpc>
                        <a:spcBef>
                          <a:spcPts val="425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3  </a:t>
                      </a:r>
                      <a:r>
                        <a:rPr sz="1800" b="1" spc="-5" dirty="0">
                          <a:latin typeface="Rockwell"/>
                          <a:cs typeface="Rockwell"/>
                        </a:rPr>
                        <a:t>Gargled</a:t>
                      </a:r>
                      <a:endParaRPr sz="1800">
                        <a:latin typeface="Rockwell"/>
                        <a:cs typeface="Rockwel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258445">
                        <a:lnSpc>
                          <a:spcPct val="100000"/>
                        </a:lnSpc>
                        <a:spcBef>
                          <a:spcPts val="1295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Frame</a:t>
                      </a:r>
                      <a:r>
                        <a:rPr sz="1800" b="1" spc="-2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5</a:t>
                      </a:r>
                      <a:endParaRPr sz="1800">
                        <a:latin typeface="Rockwell"/>
                        <a:cs typeface="Rockwel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88A3A7"/>
                      </a:solidFill>
                      <a:prstDash val="solid"/>
                    </a:lnB>
                  </a:tcPr>
                </a:tc>
              </a:tr>
              <a:tr h="600075">
                <a:tc gridSpan="3">
                  <a:txBody>
                    <a:bodyPr/>
                    <a:lstStyle/>
                    <a:p>
                      <a:pPr marL="1271270" marR="775970" indent="-486409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800" b="1" spc="-5" dirty="0">
                          <a:latin typeface="Rockwell"/>
                          <a:cs typeface="Rockwell"/>
                        </a:rPr>
                        <a:t>Transmisi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dgn </a:t>
                      </a:r>
                      <a:r>
                        <a:rPr sz="1800" b="1" spc="-10" dirty="0">
                          <a:latin typeface="Rockwell"/>
                          <a:cs typeface="Rockwell"/>
                        </a:rPr>
                        <a:t>kesalahan</a:t>
                      </a:r>
                      <a:r>
                        <a:rPr sz="1800" b="1" spc="-7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dan  </a:t>
                      </a:r>
                      <a:r>
                        <a:rPr sz="1800" b="1" spc="-10" dirty="0">
                          <a:latin typeface="Rockwell"/>
                          <a:cs typeface="Rockwell"/>
                        </a:rPr>
                        <a:t>kemungkinan</a:t>
                      </a:r>
                      <a:r>
                        <a:rPr sz="1800" b="1" spc="-2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1800" b="1" dirty="0">
                          <a:latin typeface="Rockwell"/>
                          <a:cs typeface="Rockwell"/>
                        </a:rPr>
                        <a:t>hilang</a:t>
                      </a:r>
                      <a:endParaRPr sz="1800">
                        <a:latin typeface="Rockwell"/>
                        <a:cs typeface="Rockwell"/>
                      </a:endParaRPr>
                    </a:p>
                  </a:txBody>
                  <a:tcPr marL="0" marR="0" marT="19050" marB="0">
                    <a:lnL w="28575">
                      <a:solidFill>
                        <a:srgbClr val="88A3A7"/>
                      </a:solidFill>
                      <a:prstDash val="solid"/>
                    </a:lnL>
                    <a:lnR w="28575">
                      <a:solidFill>
                        <a:srgbClr val="88A3A7"/>
                      </a:solidFill>
                      <a:prstDash val="solid"/>
                    </a:lnR>
                    <a:lnT w="28575">
                      <a:solidFill>
                        <a:srgbClr val="88A3A7"/>
                      </a:solidFill>
                      <a:prstDash val="solid"/>
                    </a:lnT>
                    <a:lnB w="28575">
                      <a:solidFill>
                        <a:srgbClr val="88A3A7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5" name="object 55"/>
          <p:cNvSpPr txBox="1"/>
          <p:nvPr/>
        </p:nvSpPr>
        <p:spPr>
          <a:xfrm>
            <a:off x="571500" y="8062912"/>
            <a:ext cx="489712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50"/>
              </a:spcBef>
            </a:pPr>
            <a:r>
              <a:rPr sz="1800" b="1" spc="-5" dirty="0">
                <a:latin typeface="Rockwell"/>
                <a:cs typeface="Rockwell"/>
              </a:rPr>
              <a:t>Transmisi bebas</a:t>
            </a:r>
            <a:r>
              <a:rPr sz="1800" b="1" spc="-10" dirty="0">
                <a:latin typeface="Rockwell"/>
                <a:cs typeface="Rockwell"/>
              </a:rPr>
              <a:t> kesalahan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10630027" y="3762374"/>
            <a:ext cx="144145" cy="480059"/>
          </a:xfrm>
          <a:custGeom>
            <a:avLst/>
            <a:gdLst/>
            <a:ahLst/>
            <a:cxnLst/>
            <a:rect l="l" t="t" r="r" b="b"/>
            <a:pathLst>
              <a:path w="144145" h="480060">
                <a:moveTo>
                  <a:pt x="0" y="480060"/>
                </a:moveTo>
                <a:lnTo>
                  <a:pt x="144018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1659" y="791412"/>
            <a:ext cx="13242290" cy="75012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4400" spc="-5" dirty="0">
                <a:latin typeface="Rockwell"/>
                <a:cs typeface="Rockwell"/>
              </a:rPr>
              <a:t>Proses</a:t>
            </a:r>
            <a:r>
              <a:rPr sz="4400" spc="109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kerja</a:t>
            </a:r>
            <a:r>
              <a:rPr sz="4400" spc="109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dari</a:t>
            </a:r>
            <a:r>
              <a:rPr sz="4400" spc="1090" dirty="0">
                <a:latin typeface="Rockwell"/>
                <a:cs typeface="Rockwell"/>
              </a:rPr>
              <a:t> </a:t>
            </a:r>
            <a:r>
              <a:rPr sz="4400" i="1" dirty="0">
                <a:latin typeface="Rockwell"/>
                <a:cs typeface="Rockwell"/>
              </a:rPr>
              <a:t>Stop </a:t>
            </a:r>
            <a:r>
              <a:rPr sz="4400" i="1" spc="-5" dirty="0">
                <a:latin typeface="Rockwell"/>
                <a:cs typeface="Rockwell"/>
              </a:rPr>
              <a:t>and</a:t>
            </a:r>
            <a:r>
              <a:rPr sz="4400" i="1" spc="1090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Wait</a:t>
            </a:r>
            <a:r>
              <a:rPr sz="4400" i="1" spc="1090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Flow</a:t>
            </a:r>
            <a:r>
              <a:rPr sz="4400" i="1" spc="560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Control</a:t>
            </a:r>
            <a:endParaRPr sz="4400">
              <a:latin typeface="Rockwell"/>
              <a:cs typeface="Rockwell"/>
            </a:endParaRPr>
          </a:p>
          <a:p>
            <a:pPr marL="12700" algn="just">
              <a:lnSpc>
                <a:spcPct val="100000"/>
              </a:lnSpc>
            </a:pPr>
            <a:r>
              <a:rPr sz="4400" dirty="0">
                <a:latin typeface="Rockwell"/>
                <a:cs typeface="Rockwell"/>
              </a:rPr>
              <a:t>(Kontrol flow </a:t>
            </a:r>
            <a:r>
              <a:rPr sz="4400" spc="-5" dirty="0">
                <a:latin typeface="Rockwell"/>
                <a:cs typeface="Rockwell"/>
              </a:rPr>
              <a:t>berhenti </a:t>
            </a:r>
            <a:r>
              <a:rPr sz="4400" dirty="0">
                <a:latin typeface="Rockwell"/>
                <a:cs typeface="Rockwell"/>
              </a:rPr>
              <a:t>dan tunggu) adalah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:</a:t>
            </a:r>
            <a:endParaRPr sz="4400">
              <a:latin typeface="Rockwell"/>
              <a:cs typeface="Rockwell"/>
            </a:endParaRPr>
          </a:p>
          <a:p>
            <a:pPr marL="12700" marR="5080" algn="just">
              <a:lnSpc>
                <a:spcPct val="100000"/>
              </a:lnSpc>
              <a:spcBef>
                <a:spcPts val="1060"/>
              </a:spcBef>
            </a:pPr>
            <a:r>
              <a:rPr sz="4400" spc="-5" dirty="0">
                <a:latin typeface="Rockwell"/>
                <a:cs typeface="Rockwell"/>
              </a:rPr>
              <a:t>“Entitas Sumber</a:t>
            </a:r>
            <a:r>
              <a:rPr sz="4400" spc="109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mentransmisikan </a:t>
            </a:r>
            <a:r>
              <a:rPr sz="4400" dirty="0">
                <a:latin typeface="Rockwell"/>
                <a:cs typeface="Rockwell"/>
              </a:rPr>
              <a:t>frame, setelah  </a:t>
            </a:r>
            <a:r>
              <a:rPr sz="4400" spc="-5" dirty="0">
                <a:latin typeface="Rockwell"/>
                <a:cs typeface="Rockwell"/>
              </a:rPr>
              <a:t>entitas tujuan menerima </a:t>
            </a:r>
            <a:r>
              <a:rPr sz="4400" dirty="0">
                <a:latin typeface="Rockwell"/>
                <a:cs typeface="Rockwell"/>
              </a:rPr>
              <a:t>frame, </a:t>
            </a:r>
            <a:r>
              <a:rPr sz="4400" spc="-5" dirty="0">
                <a:latin typeface="Rockwell"/>
                <a:cs typeface="Rockwell"/>
              </a:rPr>
              <a:t>maka entitas tujuan  </a:t>
            </a:r>
            <a:r>
              <a:rPr sz="4400" dirty="0">
                <a:latin typeface="Rockwell"/>
                <a:cs typeface="Rockwell"/>
              </a:rPr>
              <a:t>akan </a:t>
            </a:r>
            <a:r>
              <a:rPr sz="4400" spc="-5" dirty="0">
                <a:latin typeface="Rockwell"/>
                <a:cs typeface="Rockwell"/>
              </a:rPr>
              <a:t>mengirim balasan bahwa </a:t>
            </a:r>
            <a:r>
              <a:rPr sz="4400" dirty="0">
                <a:latin typeface="Rockwell"/>
                <a:cs typeface="Rockwell"/>
              </a:rPr>
              <a:t>frame tersebut </a:t>
            </a:r>
            <a:r>
              <a:rPr sz="4400" spc="-5" dirty="0">
                <a:latin typeface="Rockwell"/>
                <a:cs typeface="Rockwell"/>
              </a:rPr>
              <a:t>baru  </a:t>
            </a:r>
            <a:r>
              <a:rPr sz="4400" dirty="0">
                <a:latin typeface="Rockwell"/>
                <a:cs typeface="Rockwell"/>
              </a:rPr>
              <a:t>diterima dan siap untuk </a:t>
            </a:r>
            <a:r>
              <a:rPr sz="4400" spc="-5" dirty="0">
                <a:latin typeface="Rockwell"/>
                <a:cs typeface="Rockwell"/>
              </a:rPr>
              <a:t>menerima</a:t>
            </a:r>
            <a:r>
              <a:rPr sz="4400" spc="109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frame yang  berikutnya”</a:t>
            </a:r>
            <a:endParaRPr sz="44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3940"/>
              </a:spcBef>
            </a:pPr>
            <a:r>
              <a:rPr sz="4400" b="1" spc="-5" dirty="0">
                <a:latin typeface="Rockwell"/>
                <a:cs typeface="Rockwell"/>
              </a:rPr>
              <a:t>Tujuannya;</a:t>
            </a:r>
            <a:endParaRPr sz="4400">
              <a:latin typeface="Rockwell"/>
              <a:cs typeface="Rockwell"/>
            </a:endParaRPr>
          </a:p>
          <a:p>
            <a:pPr marL="12700" marR="6985">
              <a:lnSpc>
                <a:spcPct val="100000"/>
              </a:lnSpc>
              <a:spcBef>
                <a:spcPts val="1055"/>
              </a:spcBef>
              <a:tabLst>
                <a:tab pos="1943735" algn="l"/>
                <a:tab pos="6060440" algn="l"/>
                <a:tab pos="7570470" algn="l"/>
                <a:tab pos="9093200" algn="l"/>
                <a:tab pos="11461750" algn="l"/>
              </a:tabLst>
            </a:pPr>
            <a:r>
              <a:rPr sz="4400" dirty="0">
                <a:latin typeface="Rockwell"/>
                <a:cs typeface="Rockwell"/>
              </a:rPr>
              <a:t>Dapat	</a:t>
            </a:r>
            <a:r>
              <a:rPr sz="4400" spc="-5" dirty="0">
                <a:latin typeface="Rockwell"/>
                <a:cs typeface="Rockwell"/>
              </a:rPr>
              <a:t>menghe</a:t>
            </a:r>
            <a:r>
              <a:rPr sz="4400" spc="-20" dirty="0">
                <a:latin typeface="Rockwell"/>
                <a:cs typeface="Rockwell"/>
              </a:rPr>
              <a:t>n</a:t>
            </a:r>
            <a:r>
              <a:rPr sz="4400" spc="5" dirty="0">
                <a:latin typeface="Rockwell"/>
                <a:cs typeface="Rockwell"/>
              </a:rPr>
              <a:t>t</a:t>
            </a:r>
            <a:r>
              <a:rPr sz="4400" dirty="0">
                <a:latin typeface="Rockwell"/>
                <a:cs typeface="Rockwell"/>
              </a:rPr>
              <a:t>ikan	arus	data	dengan	</a:t>
            </a:r>
            <a:r>
              <a:rPr sz="4400" spc="-5" dirty="0">
                <a:latin typeface="Rockwell"/>
                <a:cs typeface="Rockwell"/>
              </a:rPr>
              <a:t>mudah  </a:t>
            </a:r>
            <a:r>
              <a:rPr sz="4400" dirty="0">
                <a:latin typeface="Rockwell"/>
                <a:cs typeface="Rockwell"/>
              </a:rPr>
              <a:t>dengan cara tidak </a:t>
            </a:r>
            <a:r>
              <a:rPr sz="4400" spc="-5" dirty="0">
                <a:latin typeface="Rockwell"/>
                <a:cs typeface="Rockwell"/>
              </a:rPr>
              <a:t>memberi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balasan.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23997" y="257631"/>
            <a:ext cx="88068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Stop </a:t>
            </a:r>
            <a:r>
              <a:rPr sz="4400" spc="-5" dirty="0"/>
              <a:t>and Wait </a:t>
            </a:r>
            <a:r>
              <a:rPr sz="4400" dirty="0"/>
              <a:t>Data Link</a:t>
            </a:r>
            <a:r>
              <a:rPr sz="4400" spc="-85" dirty="0"/>
              <a:t> </a:t>
            </a:r>
            <a:r>
              <a:rPr sz="4400" dirty="0"/>
              <a:t>Control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2082164" y="2590736"/>
            <a:ext cx="2160270" cy="70040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89230" rIns="0" bIns="0" rtlCol="0">
            <a:spAutoFit/>
          </a:bodyPr>
          <a:lstStyle/>
          <a:p>
            <a:pPr marL="533400">
              <a:lnSpc>
                <a:spcPct val="100000"/>
              </a:lnSpc>
              <a:spcBef>
                <a:spcPts val="1490"/>
              </a:spcBef>
            </a:pPr>
            <a:r>
              <a:rPr sz="2000" b="1" spc="-5" dirty="0">
                <a:latin typeface="Rockwell"/>
                <a:cs typeface="Rockwell"/>
              </a:rPr>
              <a:t>Station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483215" y="5091112"/>
            <a:ext cx="2160270" cy="70040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89865" rIns="0" bIns="0" rtlCol="0">
            <a:spAutoFit/>
          </a:bodyPr>
          <a:lstStyle/>
          <a:p>
            <a:pPr marL="534035">
              <a:lnSpc>
                <a:spcPct val="100000"/>
              </a:lnSpc>
              <a:spcBef>
                <a:spcPts val="1495"/>
              </a:spcBef>
            </a:pPr>
            <a:r>
              <a:rPr sz="2000" b="1" spc="-5" dirty="0">
                <a:latin typeface="Rockwell"/>
                <a:cs typeface="Rockwell"/>
              </a:rPr>
              <a:t>Station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03230" y="7491412"/>
            <a:ext cx="2160270" cy="70040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89865" rIns="0" bIns="0" rtlCol="0">
            <a:spAutoFit/>
          </a:bodyPr>
          <a:lstStyle/>
          <a:p>
            <a:pPr marL="534035">
              <a:lnSpc>
                <a:spcPct val="100000"/>
              </a:lnSpc>
              <a:spcBef>
                <a:spcPts val="1495"/>
              </a:spcBef>
            </a:pPr>
            <a:r>
              <a:rPr sz="2000" b="1" spc="-5" dirty="0">
                <a:latin typeface="Rockwell"/>
                <a:cs typeface="Rockwell"/>
              </a:rPr>
              <a:t>Station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2164" y="5091112"/>
            <a:ext cx="2160270" cy="70040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89865" rIns="0" bIns="0" rtlCol="0">
            <a:spAutoFit/>
          </a:bodyPr>
          <a:lstStyle/>
          <a:p>
            <a:pPr marL="533400">
              <a:lnSpc>
                <a:spcPct val="100000"/>
              </a:lnSpc>
              <a:spcBef>
                <a:spcPts val="1495"/>
              </a:spcBef>
            </a:pPr>
            <a:r>
              <a:rPr sz="2000" b="1" spc="-5" dirty="0">
                <a:latin typeface="Rockwell"/>
                <a:cs typeface="Rockwell"/>
              </a:rPr>
              <a:t>Station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2164" y="7491412"/>
            <a:ext cx="2160270" cy="70040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89865" rIns="0" bIns="0" rtlCol="0">
            <a:spAutoFit/>
          </a:bodyPr>
          <a:lstStyle/>
          <a:p>
            <a:pPr marL="533400">
              <a:lnSpc>
                <a:spcPct val="100000"/>
              </a:lnSpc>
              <a:spcBef>
                <a:spcPts val="1495"/>
              </a:spcBef>
            </a:pPr>
            <a:r>
              <a:rPr sz="2000" b="1" spc="-5" dirty="0">
                <a:latin typeface="Rockwell"/>
                <a:cs typeface="Rockwell"/>
              </a:rPr>
              <a:t>Station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483215" y="2590736"/>
            <a:ext cx="2160270" cy="70040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89230" rIns="0" bIns="0" rtlCol="0">
            <a:spAutoFit/>
          </a:bodyPr>
          <a:lstStyle/>
          <a:p>
            <a:pPr marL="534035">
              <a:lnSpc>
                <a:spcPct val="100000"/>
              </a:lnSpc>
              <a:spcBef>
                <a:spcPts val="1490"/>
              </a:spcBef>
            </a:pPr>
            <a:r>
              <a:rPr sz="2000" b="1" spc="-5" dirty="0">
                <a:latin typeface="Rockwell"/>
                <a:cs typeface="Rockwell"/>
              </a:rPr>
              <a:t>Station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1235710" y="1284223"/>
          <a:ext cx="499109" cy="19799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0059"/>
              </a:tblGrid>
              <a:tr h="3934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393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…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3934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  <a:tr h="3933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3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3934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1235710" y="4117974"/>
          <a:ext cx="499109" cy="19799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0059"/>
              </a:tblGrid>
              <a:tr h="393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7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3934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…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3933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  <a:tr h="3934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3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393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235710" y="6718300"/>
          <a:ext cx="499109" cy="19799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0059"/>
              </a:tblGrid>
              <a:tr h="393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3934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…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3933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  <a:tr h="3933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3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3933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65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</a:tbl>
          </a:graphicData>
        </a:graphic>
      </p:graphicFrame>
      <p:sp>
        <p:nvSpPr>
          <p:cNvPr id="12" name="object 12"/>
          <p:cNvSpPr/>
          <p:nvPr/>
        </p:nvSpPr>
        <p:spPr>
          <a:xfrm>
            <a:off x="882014" y="3590861"/>
            <a:ext cx="4718685" cy="376555"/>
          </a:xfrm>
          <a:custGeom>
            <a:avLst/>
            <a:gdLst/>
            <a:ahLst/>
            <a:cxnLst/>
            <a:rect l="l" t="t" r="r" b="b"/>
            <a:pathLst>
              <a:path w="4718685" h="376554">
                <a:moveTo>
                  <a:pt x="0" y="376237"/>
                </a:moveTo>
                <a:lnTo>
                  <a:pt x="4718685" y="376237"/>
                </a:lnTo>
                <a:lnTo>
                  <a:pt x="4718685" y="0"/>
                </a:lnTo>
                <a:lnTo>
                  <a:pt x="0" y="0"/>
                </a:lnTo>
                <a:lnTo>
                  <a:pt x="0" y="3762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82014" y="3590861"/>
            <a:ext cx="4718685" cy="376555"/>
          </a:xfrm>
          <a:prstGeom prst="rect">
            <a:avLst/>
          </a:prstGeom>
          <a:ln w="25400">
            <a:solidFill>
              <a:srgbClr val="88A3A7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426720">
              <a:lnSpc>
                <a:spcPct val="100000"/>
              </a:lnSpc>
              <a:spcBef>
                <a:spcPts val="345"/>
              </a:spcBef>
            </a:pPr>
            <a:r>
              <a:rPr sz="1800" b="1" dirty="0">
                <a:latin typeface="Rockwell"/>
                <a:cs typeface="Rockwell"/>
              </a:rPr>
              <a:t>Other </a:t>
            </a:r>
            <a:r>
              <a:rPr sz="1800" b="1" spc="-10" dirty="0">
                <a:latin typeface="Rockwell"/>
                <a:cs typeface="Rockwell"/>
              </a:rPr>
              <a:t>message </a:t>
            </a:r>
            <a:r>
              <a:rPr sz="1800" b="1" spc="-15" dirty="0">
                <a:latin typeface="Rockwell"/>
                <a:cs typeface="Rockwell"/>
              </a:rPr>
              <a:t>awaiting</a:t>
            </a:r>
            <a:r>
              <a:rPr sz="1800" b="1" spc="15" dirty="0">
                <a:latin typeface="Rockwell"/>
                <a:cs typeface="Rockwell"/>
              </a:rPr>
              <a:t> </a:t>
            </a:r>
            <a:r>
              <a:rPr sz="1800" b="1" spc="-5" dirty="0">
                <a:latin typeface="Rockwell"/>
                <a:cs typeface="Rockwell"/>
              </a:rPr>
              <a:t>transmisi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42434" y="2889122"/>
            <a:ext cx="6000750" cy="103505"/>
          </a:xfrm>
          <a:custGeom>
            <a:avLst/>
            <a:gdLst/>
            <a:ahLst/>
            <a:cxnLst/>
            <a:rect l="l" t="t" r="r" b="b"/>
            <a:pathLst>
              <a:path w="6000750" h="103505">
                <a:moveTo>
                  <a:pt x="5975640" y="51689"/>
                </a:moveTo>
                <a:lnTo>
                  <a:pt x="5905754" y="92456"/>
                </a:lnTo>
                <a:lnTo>
                  <a:pt x="5904738" y="96393"/>
                </a:lnTo>
                <a:lnTo>
                  <a:pt x="5906516" y="99313"/>
                </a:lnTo>
                <a:lnTo>
                  <a:pt x="5908294" y="102362"/>
                </a:lnTo>
                <a:lnTo>
                  <a:pt x="5912104" y="103378"/>
                </a:lnTo>
                <a:lnTo>
                  <a:pt x="5989859" y="58038"/>
                </a:lnTo>
                <a:lnTo>
                  <a:pt x="5988304" y="58038"/>
                </a:lnTo>
                <a:lnTo>
                  <a:pt x="5988304" y="57150"/>
                </a:lnTo>
                <a:lnTo>
                  <a:pt x="5985001" y="57150"/>
                </a:lnTo>
                <a:lnTo>
                  <a:pt x="5975640" y="51689"/>
                </a:lnTo>
                <a:close/>
              </a:path>
              <a:path w="6000750" h="103505">
                <a:moveTo>
                  <a:pt x="5964754" y="45338"/>
                </a:moveTo>
                <a:lnTo>
                  <a:pt x="0" y="45338"/>
                </a:lnTo>
                <a:lnTo>
                  <a:pt x="0" y="58038"/>
                </a:lnTo>
                <a:lnTo>
                  <a:pt x="5964754" y="58038"/>
                </a:lnTo>
                <a:lnTo>
                  <a:pt x="5975640" y="51689"/>
                </a:lnTo>
                <a:lnTo>
                  <a:pt x="5964754" y="45338"/>
                </a:lnTo>
                <a:close/>
              </a:path>
              <a:path w="6000750" h="103505">
                <a:moveTo>
                  <a:pt x="5989859" y="45338"/>
                </a:moveTo>
                <a:lnTo>
                  <a:pt x="5988304" y="45338"/>
                </a:lnTo>
                <a:lnTo>
                  <a:pt x="5988304" y="58038"/>
                </a:lnTo>
                <a:lnTo>
                  <a:pt x="5989859" y="58038"/>
                </a:lnTo>
                <a:lnTo>
                  <a:pt x="6000749" y="51689"/>
                </a:lnTo>
                <a:lnTo>
                  <a:pt x="5989859" y="45338"/>
                </a:lnTo>
                <a:close/>
              </a:path>
              <a:path w="6000750" h="103505">
                <a:moveTo>
                  <a:pt x="5985001" y="46228"/>
                </a:moveTo>
                <a:lnTo>
                  <a:pt x="5975640" y="51689"/>
                </a:lnTo>
                <a:lnTo>
                  <a:pt x="5985001" y="57150"/>
                </a:lnTo>
                <a:lnTo>
                  <a:pt x="5985001" y="46228"/>
                </a:lnTo>
                <a:close/>
              </a:path>
              <a:path w="6000750" h="103505">
                <a:moveTo>
                  <a:pt x="5988304" y="46228"/>
                </a:moveTo>
                <a:lnTo>
                  <a:pt x="5985001" y="46228"/>
                </a:lnTo>
                <a:lnTo>
                  <a:pt x="5985001" y="57150"/>
                </a:lnTo>
                <a:lnTo>
                  <a:pt x="5988304" y="57150"/>
                </a:lnTo>
                <a:lnTo>
                  <a:pt x="5988304" y="46228"/>
                </a:lnTo>
                <a:close/>
              </a:path>
              <a:path w="6000750" h="103505">
                <a:moveTo>
                  <a:pt x="5912104" y="0"/>
                </a:moveTo>
                <a:lnTo>
                  <a:pt x="5908294" y="1016"/>
                </a:lnTo>
                <a:lnTo>
                  <a:pt x="5904738" y="7112"/>
                </a:lnTo>
                <a:lnTo>
                  <a:pt x="5905754" y="10922"/>
                </a:lnTo>
                <a:lnTo>
                  <a:pt x="5975640" y="51689"/>
                </a:lnTo>
                <a:lnTo>
                  <a:pt x="5985001" y="46228"/>
                </a:lnTo>
                <a:lnTo>
                  <a:pt x="5988304" y="46228"/>
                </a:lnTo>
                <a:lnTo>
                  <a:pt x="5988304" y="45338"/>
                </a:lnTo>
                <a:lnTo>
                  <a:pt x="5989859" y="45338"/>
                </a:lnTo>
                <a:lnTo>
                  <a:pt x="591210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285996" y="7839760"/>
            <a:ext cx="6001385" cy="103505"/>
          </a:xfrm>
          <a:custGeom>
            <a:avLst/>
            <a:gdLst/>
            <a:ahLst/>
            <a:cxnLst/>
            <a:rect l="l" t="t" r="r" b="b"/>
            <a:pathLst>
              <a:path w="6001384" h="103504">
                <a:moveTo>
                  <a:pt x="88645" y="0"/>
                </a:moveTo>
                <a:lnTo>
                  <a:pt x="0" y="51701"/>
                </a:lnTo>
                <a:lnTo>
                  <a:pt x="88645" y="103403"/>
                </a:lnTo>
                <a:lnTo>
                  <a:pt x="92582" y="102374"/>
                </a:lnTo>
                <a:lnTo>
                  <a:pt x="96138" y="96316"/>
                </a:lnTo>
                <a:lnTo>
                  <a:pt x="95123" y="92430"/>
                </a:lnTo>
                <a:lnTo>
                  <a:pt x="36171" y="58051"/>
                </a:lnTo>
                <a:lnTo>
                  <a:pt x="12700" y="58051"/>
                </a:lnTo>
                <a:lnTo>
                  <a:pt x="12700" y="45351"/>
                </a:lnTo>
                <a:lnTo>
                  <a:pt x="36149" y="45351"/>
                </a:lnTo>
                <a:lnTo>
                  <a:pt x="95123" y="10960"/>
                </a:lnTo>
                <a:lnTo>
                  <a:pt x="96138" y="7073"/>
                </a:lnTo>
                <a:lnTo>
                  <a:pt x="92582" y="1015"/>
                </a:lnTo>
                <a:lnTo>
                  <a:pt x="88645" y="0"/>
                </a:lnTo>
                <a:close/>
              </a:path>
              <a:path w="6001384" h="103504">
                <a:moveTo>
                  <a:pt x="36149" y="45351"/>
                </a:moveTo>
                <a:lnTo>
                  <a:pt x="12700" y="45351"/>
                </a:lnTo>
                <a:lnTo>
                  <a:pt x="12700" y="58051"/>
                </a:lnTo>
                <a:lnTo>
                  <a:pt x="36171" y="58051"/>
                </a:lnTo>
                <a:lnTo>
                  <a:pt x="34668" y="57175"/>
                </a:lnTo>
                <a:lnTo>
                  <a:pt x="15875" y="57175"/>
                </a:lnTo>
                <a:lnTo>
                  <a:pt x="15875" y="46215"/>
                </a:lnTo>
                <a:lnTo>
                  <a:pt x="34668" y="46215"/>
                </a:lnTo>
                <a:lnTo>
                  <a:pt x="36149" y="45351"/>
                </a:lnTo>
                <a:close/>
              </a:path>
              <a:path w="6001384" h="103504">
                <a:moveTo>
                  <a:pt x="6000877" y="45351"/>
                </a:moveTo>
                <a:lnTo>
                  <a:pt x="36149" y="45351"/>
                </a:lnTo>
                <a:lnTo>
                  <a:pt x="25271" y="51695"/>
                </a:lnTo>
                <a:lnTo>
                  <a:pt x="36171" y="58051"/>
                </a:lnTo>
                <a:lnTo>
                  <a:pt x="6000877" y="58051"/>
                </a:lnTo>
                <a:lnTo>
                  <a:pt x="6000877" y="45351"/>
                </a:lnTo>
                <a:close/>
              </a:path>
              <a:path w="6001384" h="103504">
                <a:moveTo>
                  <a:pt x="15875" y="46215"/>
                </a:moveTo>
                <a:lnTo>
                  <a:pt x="15875" y="57175"/>
                </a:lnTo>
                <a:lnTo>
                  <a:pt x="25271" y="51695"/>
                </a:lnTo>
                <a:lnTo>
                  <a:pt x="15875" y="46215"/>
                </a:lnTo>
                <a:close/>
              </a:path>
              <a:path w="6001384" h="103504">
                <a:moveTo>
                  <a:pt x="25271" y="51695"/>
                </a:moveTo>
                <a:lnTo>
                  <a:pt x="15875" y="57175"/>
                </a:lnTo>
                <a:lnTo>
                  <a:pt x="34668" y="57175"/>
                </a:lnTo>
                <a:lnTo>
                  <a:pt x="25271" y="51695"/>
                </a:lnTo>
                <a:close/>
              </a:path>
              <a:path w="6001384" h="103504">
                <a:moveTo>
                  <a:pt x="34668" y="46215"/>
                </a:moveTo>
                <a:lnTo>
                  <a:pt x="15875" y="46215"/>
                </a:lnTo>
                <a:lnTo>
                  <a:pt x="25271" y="51695"/>
                </a:lnTo>
                <a:lnTo>
                  <a:pt x="34668" y="4621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682615" y="2490723"/>
            <a:ext cx="2880360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779780">
              <a:lnSpc>
                <a:spcPct val="100000"/>
              </a:lnSpc>
              <a:spcBef>
                <a:spcPts val="310"/>
              </a:spcBef>
            </a:pPr>
            <a:r>
              <a:rPr sz="2000" b="1" spc="-5" dirty="0">
                <a:latin typeface="Rockwell"/>
                <a:cs typeface="Rockwell"/>
              </a:rPr>
              <a:t>Message</a:t>
            </a:r>
            <a:r>
              <a:rPr sz="2000" b="1" spc="-10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1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82615" y="3090798"/>
            <a:ext cx="2880360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10"/>
              </a:spcBef>
            </a:pPr>
            <a:r>
              <a:rPr sz="2000" b="1" spc="-10" dirty="0">
                <a:latin typeface="Rockwell"/>
                <a:cs typeface="Rockwell"/>
              </a:rPr>
              <a:t>Event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1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82615" y="5591174"/>
            <a:ext cx="2880360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10"/>
              </a:spcBef>
            </a:pPr>
            <a:r>
              <a:rPr sz="2000" b="1" spc="-10" dirty="0">
                <a:latin typeface="Rockwell"/>
                <a:cs typeface="Rockwell"/>
              </a:rPr>
              <a:t>Event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2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82615" y="8091487"/>
            <a:ext cx="2880360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15"/>
              </a:spcBef>
            </a:pPr>
            <a:r>
              <a:rPr sz="2000" b="1" spc="-10" dirty="0">
                <a:latin typeface="Rockwell"/>
                <a:cs typeface="Rockwell"/>
              </a:rPr>
              <a:t>Event</a:t>
            </a:r>
            <a:r>
              <a:rPr sz="2000" b="1" spc="-25" dirty="0">
                <a:latin typeface="Rockwell"/>
                <a:cs typeface="Rockwell"/>
              </a:rPr>
              <a:t> </a:t>
            </a:r>
            <a:r>
              <a:rPr sz="2000" b="1" dirty="0">
                <a:latin typeface="Rockwell"/>
                <a:cs typeface="Rockwell"/>
              </a:rPr>
              <a:t>3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82615" y="7391400"/>
            <a:ext cx="2880360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675640">
              <a:lnSpc>
                <a:spcPct val="100000"/>
              </a:lnSpc>
              <a:spcBef>
                <a:spcPts val="315"/>
              </a:spcBef>
            </a:pPr>
            <a:r>
              <a:rPr sz="2000" b="1" spc="-15" dirty="0">
                <a:latin typeface="Rockwell"/>
                <a:cs typeface="Rockwell"/>
              </a:rPr>
              <a:t>ACK </a:t>
            </a:r>
            <a:r>
              <a:rPr sz="2000" b="1" dirty="0">
                <a:latin typeface="Rockwell"/>
                <a:cs typeface="Rockwell"/>
              </a:rPr>
              <a:t>or</a:t>
            </a:r>
            <a:r>
              <a:rPr sz="2000" b="1" spc="-30" dirty="0">
                <a:latin typeface="Rockwell"/>
                <a:cs typeface="Rockwell"/>
              </a:rPr>
              <a:t> </a:t>
            </a:r>
            <a:r>
              <a:rPr sz="2000" b="1" spc="-15" dirty="0">
                <a:latin typeface="Rockwell"/>
                <a:cs typeface="Rockwell"/>
              </a:rPr>
              <a:t>NAK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82615" y="4991099"/>
            <a:ext cx="2880360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746125">
              <a:lnSpc>
                <a:spcPct val="100000"/>
              </a:lnSpc>
              <a:spcBef>
                <a:spcPts val="315"/>
              </a:spcBef>
            </a:pPr>
            <a:r>
              <a:rPr sz="2000" b="1" dirty="0">
                <a:latin typeface="Rockwell"/>
                <a:cs typeface="Rockwell"/>
              </a:rPr>
              <a:t>Line is</a:t>
            </a:r>
            <a:r>
              <a:rPr sz="2000" b="1" spc="-30" dirty="0">
                <a:latin typeface="Rockwell"/>
                <a:cs typeface="Rockwell"/>
              </a:rPr>
              <a:t> </a:t>
            </a:r>
            <a:r>
              <a:rPr sz="2000" b="1" spc="-5" dirty="0">
                <a:latin typeface="Rockwell"/>
                <a:cs typeface="Rockwell"/>
              </a:rPr>
              <a:t>idle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242434" y="5489066"/>
            <a:ext cx="6193155" cy="2540"/>
          </a:xfrm>
          <a:custGeom>
            <a:avLst/>
            <a:gdLst/>
            <a:ahLst/>
            <a:cxnLst/>
            <a:rect l="l" t="t" r="r" b="b"/>
            <a:pathLst>
              <a:path w="6193155" h="2539">
                <a:moveTo>
                  <a:pt x="0" y="0"/>
                </a:moveTo>
                <a:lnTo>
                  <a:pt x="6192773" y="2031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430400" y="3390899"/>
            <a:ext cx="103505" cy="600075"/>
          </a:xfrm>
          <a:custGeom>
            <a:avLst/>
            <a:gdLst/>
            <a:ahLst/>
            <a:cxnLst/>
            <a:rect l="l" t="t" r="r" b="b"/>
            <a:pathLst>
              <a:path w="103505" h="600075">
                <a:moveTo>
                  <a:pt x="58039" y="549275"/>
                </a:moveTo>
                <a:lnTo>
                  <a:pt x="45339" y="549275"/>
                </a:lnTo>
                <a:lnTo>
                  <a:pt x="45339" y="600075"/>
                </a:lnTo>
                <a:lnTo>
                  <a:pt x="58039" y="600075"/>
                </a:lnTo>
                <a:lnTo>
                  <a:pt x="58039" y="549275"/>
                </a:lnTo>
                <a:close/>
              </a:path>
              <a:path w="103505" h="600075">
                <a:moveTo>
                  <a:pt x="58039" y="460375"/>
                </a:moveTo>
                <a:lnTo>
                  <a:pt x="45339" y="460375"/>
                </a:lnTo>
                <a:lnTo>
                  <a:pt x="45339" y="511175"/>
                </a:lnTo>
                <a:lnTo>
                  <a:pt x="58039" y="511175"/>
                </a:lnTo>
                <a:lnTo>
                  <a:pt x="58039" y="460375"/>
                </a:lnTo>
                <a:close/>
              </a:path>
              <a:path w="103505" h="600075">
                <a:moveTo>
                  <a:pt x="58039" y="371475"/>
                </a:moveTo>
                <a:lnTo>
                  <a:pt x="45339" y="371475"/>
                </a:lnTo>
                <a:lnTo>
                  <a:pt x="45339" y="422275"/>
                </a:lnTo>
                <a:lnTo>
                  <a:pt x="58039" y="422275"/>
                </a:lnTo>
                <a:lnTo>
                  <a:pt x="58039" y="371475"/>
                </a:lnTo>
                <a:close/>
              </a:path>
              <a:path w="103505" h="600075">
                <a:moveTo>
                  <a:pt x="58039" y="282575"/>
                </a:moveTo>
                <a:lnTo>
                  <a:pt x="45339" y="282575"/>
                </a:lnTo>
                <a:lnTo>
                  <a:pt x="45339" y="333375"/>
                </a:lnTo>
                <a:lnTo>
                  <a:pt x="58039" y="333375"/>
                </a:lnTo>
                <a:lnTo>
                  <a:pt x="58039" y="282575"/>
                </a:lnTo>
                <a:close/>
              </a:path>
              <a:path w="103505" h="600075">
                <a:moveTo>
                  <a:pt x="58039" y="193675"/>
                </a:moveTo>
                <a:lnTo>
                  <a:pt x="45339" y="193675"/>
                </a:lnTo>
                <a:lnTo>
                  <a:pt x="45339" y="244475"/>
                </a:lnTo>
                <a:lnTo>
                  <a:pt x="58039" y="244475"/>
                </a:lnTo>
                <a:lnTo>
                  <a:pt x="58039" y="193675"/>
                </a:lnTo>
                <a:close/>
              </a:path>
              <a:path w="103505" h="600075">
                <a:moveTo>
                  <a:pt x="58039" y="104775"/>
                </a:moveTo>
                <a:lnTo>
                  <a:pt x="45339" y="104775"/>
                </a:lnTo>
                <a:lnTo>
                  <a:pt x="45339" y="155575"/>
                </a:lnTo>
                <a:lnTo>
                  <a:pt x="58039" y="155575"/>
                </a:lnTo>
                <a:lnTo>
                  <a:pt x="58039" y="104775"/>
                </a:lnTo>
                <a:close/>
              </a:path>
              <a:path w="103505" h="600075">
                <a:moveTo>
                  <a:pt x="51689" y="0"/>
                </a:moveTo>
                <a:lnTo>
                  <a:pt x="0" y="88646"/>
                </a:lnTo>
                <a:lnTo>
                  <a:pt x="1015" y="92456"/>
                </a:lnTo>
                <a:lnTo>
                  <a:pt x="7112" y="96012"/>
                </a:lnTo>
                <a:lnTo>
                  <a:pt x="10921" y="94996"/>
                </a:lnTo>
                <a:lnTo>
                  <a:pt x="45339" y="35995"/>
                </a:lnTo>
                <a:lnTo>
                  <a:pt x="45339" y="15875"/>
                </a:lnTo>
                <a:lnTo>
                  <a:pt x="46302" y="15875"/>
                </a:lnTo>
                <a:lnTo>
                  <a:pt x="60871" y="15748"/>
                </a:lnTo>
                <a:lnTo>
                  <a:pt x="51689" y="0"/>
                </a:lnTo>
                <a:close/>
              </a:path>
              <a:path w="103505" h="600075">
                <a:moveTo>
                  <a:pt x="60945" y="15875"/>
                </a:moveTo>
                <a:lnTo>
                  <a:pt x="58039" y="15875"/>
                </a:lnTo>
                <a:lnTo>
                  <a:pt x="58039" y="35995"/>
                </a:lnTo>
                <a:lnTo>
                  <a:pt x="92456" y="94996"/>
                </a:lnTo>
                <a:lnTo>
                  <a:pt x="96265" y="96012"/>
                </a:lnTo>
                <a:lnTo>
                  <a:pt x="102362" y="92456"/>
                </a:lnTo>
                <a:lnTo>
                  <a:pt x="103378" y="88646"/>
                </a:lnTo>
                <a:lnTo>
                  <a:pt x="60945" y="15875"/>
                </a:lnTo>
                <a:close/>
              </a:path>
              <a:path w="103505" h="600075">
                <a:moveTo>
                  <a:pt x="51688" y="25109"/>
                </a:moveTo>
                <a:lnTo>
                  <a:pt x="45339" y="35995"/>
                </a:lnTo>
                <a:lnTo>
                  <a:pt x="45339" y="66675"/>
                </a:lnTo>
                <a:lnTo>
                  <a:pt x="58039" y="66675"/>
                </a:lnTo>
                <a:lnTo>
                  <a:pt x="58039" y="35995"/>
                </a:lnTo>
                <a:lnTo>
                  <a:pt x="51688" y="25109"/>
                </a:lnTo>
                <a:close/>
              </a:path>
              <a:path w="103505" h="600075">
                <a:moveTo>
                  <a:pt x="46302" y="15875"/>
                </a:moveTo>
                <a:lnTo>
                  <a:pt x="45339" y="15875"/>
                </a:lnTo>
                <a:lnTo>
                  <a:pt x="45339" y="35995"/>
                </a:lnTo>
                <a:lnTo>
                  <a:pt x="51689" y="25109"/>
                </a:lnTo>
                <a:lnTo>
                  <a:pt x="46302" y="15875"/>
                </a:lnTo>
                <a:close/>
              </a:path>
              <a:path w="103505" h="600075">
                <a:moveTo>
                  <a:pt x="60871" y="15748"/>
                </a:moveTo>
                <a:lnTo>
                  <a:pt x="57150" y="15748"/>
                </a:lnTo>
                <a:lnTo>
                  <a:pt x="51688" y="25109"/>
                </a:lnTo>
                <a:lnTo>
                  <a:pt x="58039" y="35995"/>
                </a:lnTo>
                <a:lnTo>
                  <a:pt x="58039" y="15875"/>
                </a:lnTo>
                <a:lnTo>
                  <a:pt x="60945" y="15875"/>
                </a:lnTo>
                <a:close/>
              </a:path>
              <a:path w="103505" h="600075">
                <a:moveTo>
                  <a:pt x="57150" y="15748"/>
                </a:moveTo>
                <a:lnTo>
                  <a:pt x="46228" y="15748"/>
                </a:lnTo>
                <a:lnTo>
                  <a:pt x="51688" y="25109"/>
                </a:lnTo>
                <a:lnTo>
                  <a:pt x="57150" y="1574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1659" y="329310"/>
            <a:ext cx="13240385" cy="39731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141095" algn="just">
              <a:lnSpc>
                <a:spcPct val="100000"/>
              </a:lnSpc>
              <a:spcBef>
                <a:spcPts val="95"/>
              </a:spcBef>
            </a:pPr>
            <a:r>
              <a:rPr sz="3700" spc="-5" dirty="0">
                <a:latin typeface="Rockwell"/>
                <a:cs typeface="Rockwell"/>
              </a:rPr>
              <a:t>Urutan sederhana ditunjukkan pada gambar dan  menjadi </a:t>
            </a:r>
            <a:r>
              <a:rPr sz="3700" spc="-10" dirty="0">
                <a:latin typeface="Rockwell"/>
                <a:cs typeface="Rockwell"/>
              </a:rPr>
              <a:t>masalah </a:t>
            </a:r>
            <a:r>
              <a:rPr sz="3700" spc="-5" dirty="0">
                <a:latin typeface="Rockwell"/>
                <a:cs typeface="Rockwell"/>
              </a:rPr>
              <a:t>serius ketika </a:t>
            </a:r>
            <a:r>
              <a:rPr sz="3700" spc="-10" dirty="0">
                <a:latin typeface="Rockwell"/>
                <a:cs typeface="Rockwell"/>
              </a:rPr>
              <a:t>ACK atau </a:t>
            </a:r>
            <a:r>
              <a:rPr sz="3700" spc="-5" dirty="0">
                <a:latin typeface="Rockwell"/>
                <a:cs typeface="Rockwell"/>
              </a:rPr>
              <a:t>NAK </a:t>
            </a:r>
            <a:r>
              <a:rPr sz="3700" spc="-10" dirty="0">
                <a:latin typeface="Rockwell"/>
                <a:cs typeface="Rockwell"/>
              </a:rPr>
              <a:t>hilang </a:t>
            </a:r>
            <a:r>
              <a:rPr sz="3700" spc="-5" dirty="0">
                <a:latin typeface="Rockwell"/>
                <a:cs typeface="Rockwell"/>
              </a:rPr>
              <a:t>dalam  jaringan </a:t>
            </a:r>
            <a:r>
              <a:rPr sz="3700" spc="-10" dirty="0">
                <a:latin typeface="Rockwell"/>
                <a:cs typeface="Rockwell"/>
              </a:rPr>
              <a:t>atau </a:t>
            </a:r>
            <a:r>
              <a:rPr sz="3700" spc="-5" dirty="0">
                <a:latin typeface="Rockwell"/>
                <a:cs typeface="Rockwell"/>
              </a:rPr>
              <a:t>jalur, </a:t>
            </a:r>
            <a:r>
              <a:rPr sz="3700" spc="-10" dirty="0">
                <a:latin typeface="Rockwell"/>
                <a:cs typeface="Rockwell"/>
              </a:rPr>
              <a:t>jika </a:t>
            </a:r>
            <a:r>
              <a:rPr sz="3700" spc="-5" dirty="0">
                <a:latin typeface="Rockwell"/>
                <a:cs typeface="Rockwell"/>
              </a:rPr>
              <a:t>ACK </a:t>
            </a:r>
            <a:r>
              <a:rPr sz="3700" dirty="0">
                <a:latin typeface="Rockwell"/>
                <a:cs typeface="Rockwell"/>
              </a:rPr>
              <a:t>pd </a:t>
            </a:r>
            <a:r>
              <a:rPr sz="3700" spc="-5" dirty="0">
                <a:latin typeface="Rockwell"/>
                <a:cs typeface="Rockwell"/>
              </a:rPr>
              <a:t>event 3 hilang, setelah </a:t>
            </a:r>
            <a:r>
              <a:rPr sz="3700" spc="-10" dirty="0">
                <a:latin typeface="Rockwell"/>
                <a:cs typeface="Rockwell"/>
              </a:rPr>
              <a:t>habis  </a:t>
            </a:r>
            <a:r>
              <a:rPr sz="3700" spc="-5" dirty="0">
                <a:latin typeface="Rockwell"/>
                <a:cs typeface="Rockwell"/>
              </a:rPr>
              <a:t>batas waktunya station </a:t>
            </a:r>
            <a:r>
              <a:rPr sz="3700" spc="-10" dirty="0">
                <a:latin typeface="Rockwell"/>
                <a:cs typeface="Rockwell"/>
              </a:rPr>
              <a:t>master </a:t>
            </a:r>
            <a:r>
              <a:rPr sz="3700" spc="-5" dirty="0">
                <a:latin typeface="Rockwell"/>
                <a:cs typeface="Rockwell"/>
              </a:rPr>
              <a:t>mengirim ulang message  yang sama utk </a:t>
            </a:r>
            <a:r>
              <a:rPr sz="3700" dirty="0">
                <a:latin typeface="Rockwell"/>
                <a:cs typeface="Rockwell"/>
              </a:rPr>
              <a:t>kedua </a:t>
            </a:r>
            <a:r>
              <a:rPr sz="3700" spc="-5" dirty="0">
                <a:latin typeface="Rockwell"/>
                <a:cs typeface="Rockwell"/>
              </a:rPr>
              <a:t>kalinya transmisi </a:t>
            </a:r>
            <a:r>
              <a:rPr sz="3700" dirty="0">
                <a:latin typeface="Rockwell"/>
                <a:cs typeface="Rockwell"/>
              </a:rPr>
              <a:t>yg </a:t>
            </a:r>
            <a:r>
              <a:rPr sz="3700" spc="-5" dirty="0">
                <a:latin typeface="Rockwell"/>
                <a:cs typeface="Rockwell"/>
              </a:rPr>
              <a:t>berkelebihan  mungkin terjadi dan menciptakan </a:t>
            </a:r>
            <a:r>
              <a:rPr sz="3700" dirty="0">
                <a:latin typeface="Rockwell"/>
                <a:cs typeface="Rockwell"/>
              </a:rPr>
              <a:t>sebuah duplikasi </a:t>
            </a:r>
            <a:r>
              <a:rPr sz="3700" spc="-5" dirty="0">
                <a:latin typeface="Rockwell"/>
                <a:cs typeface="Rockwell"/>
              </a:rPr>
              <a:t>record  </a:t>
            </a:r>
            <a:r>
              <a:rPr sz="3700" dirty="0">
                <a:latin typeface="Rockwell"/>
                <a:cs typeface="Rockwell"/>
              </a:rPr>
              <a:t>pd </a:t>
            </a:r>
            <a:r>
              <a:rPr sz="3700" spc="-5" dirty="0">
                <a:latin typeface="Rockwell"/>
                <a:cs typeface="Rockwell"/>
              </a:rPr>
              <a:t>tempat kedua dari file data </a:t>
            </a:r>
            <a:r>
              <a:rPr sz="3700" dirty="0">
                <a:latin typeface="Rockwell"/>
                <a:cs typeface="Rockwell"/>
              </a:rPr>
              <a:t>pengguna </a:t>
            </a:r>
            <a:r>
              <a:rPr sz="3700" spc="-5" dirty="0">
                <a:latin typeface="Rockwell"/>
                <a:cs typeface="Rockwell"/>
              </a:rPr>
              <a:t>akibatnya</a:t>
            </a:r>
            <a:r>
              <a:rPr sz="3700" spc="125" dirty="0">
                <a:latin typeface="Rockwell"/>
                <a:cs typeface="Rockwell"/>
              </a:rPr>
              <a:t> </a:t>
            </a:r>
            <a:r>
              <a:rPr sz="3700" dirty="0">
                <a:latin typeface="Rockwell"/>
                <a:cs typeface="Rockwell"/>
              </a:rPr>
              <a:t>DLC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1659" y="4277105"/>
            <a:ext cx="4225290" cy="1153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449705" algn="l"/>
                <a:tab pos="2557780" algn="l"/>
              </a:tabLst>
            </a:pPr>
            <a:r>
              <a:rPr sz="3700" dirty="0">
                <a:latin typeface="Rockwell"/>
                <a:cs typeface="Rockwell"/>
              </a:rPr>
              <a:t>(</a:t>
            </a:r>
            <a:r>
              <a:rPr sz="3700" i="1" spc="-5" dirty="0">
                <a:latin typeface="Rockwell"/>
                <a:cs typeface="Rockwell"/>
              </a:rPr>
              <a:t>data</a:t>
            </a:r>
            <a:r>
              <a:rPr sz="3700" i="1" dirty="0">
                <a:latin typeface="Rockwell"/>
                <a:cs typeface="Rockwell"/>
              </a:rPr>
              <a:t>	</a:t>
            </a:r>
            <a:r>
              <a:rPr sz="3700" i="1" spc="-5" dirty="0">
                <a:latin typeface="Rockwell"/>
                <a:cs typeface="Rockwell"/>
              </a:rPr>
              <a:t>l</a:t>
            </a:r>
            <a:r>
              <a:rPr sz="3700" i="1" spc="-20" dirty="0">
                <a:latin typeface="Rockwell"/>
                <a:cs typeface="Rockwell"/>
              </a:rPr>
              <a:t>i</a:t>
            </a:r>
            <a:r>
              <a:rPr sz="3700" i="1" spc="-5" dirty="0">
                <a:latin typeface="Rockwell"/>
                <a:cs typeface="Rockwell"/>
              </a:rPr>
              <a:t>nk</a:t>
            </a:r>
            <a:r>
              <a:rPr sz="3700" i="1" dirty="0">
                <a:latin typeface="Rockwell"/>
                <a:cs typeface="Rockwell"/>
              </a:rPr>
              <a:t>	c</a:t>
            </a:r>
            <a:r>
              <a:rPr sz="3700" i="1" spc="-5" dirty="0">
                <a:latin typeface="Rockwell"/>
                <a:cs typeface="Rockwell"/>
              </a:rPr>
              <a:t>ontrol</a:t>
            </a:r>
            <a:r>
              <a:rPr sz="3700" spc="-5" dirty="0">
                <a:latin typeface="Rockwell"/>
                <a:cs typeface="Rockwell"/>
              </a:rPr>
              <a:t>)  </a:t>
            </a:r>
            <a:r>
              <a:rPr sz="3700" spc="-10" dirty="0">
                <a:latin typeface="Rockwell"/>
                <a:cs typeface="Rockwell"/>
              </a:rPr>
              <a:t>mengidentifikasi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31409" y="4277105"/>
            <a:ext cx="1412240" cy="1153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2405">
              <a:lnSpc>
                <a:spcPct val="100000"/>
              </a:lnSpc>
              <a:spcBef>
                <a:spcPts val="95"/>
              </a:spcBef>
            </a:pPr>
            <a:r>
              <a:rPr sz="3700" spc="-10" dirty="0">
                <a:latin typeface="Rockwell"/>
                <a:cs typeface="Rockwell"/>
              </a:rPr>
              <a:t>har</a:t>
            </a:r>
            <a:r>
              <a:rPr sz="3700" spc="5" dirty="0">
                <a:latin typeface="Rockwell"/>
                <a:cs typeface="Rockwell"/>
              </a:rPr>
              <a:t>u</a:t>
            </a:r>
            <a:r>
              <a:rPr sz="3700" spc="-5" dirty="0">
                <a:latin typeface="Rockwell"/>
                <a:cs typeface="Rockwell"/>
              </a:rPr>
              <a:t>s  dan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63410" y="4277105"/>
            <a:ext cx="5805805" cy="1153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8120">
              <a:lnSpc>
                <a:spcPct val="100000"/>
              </a:lnSpc>
              <a:spcBef>
                <a:spcPts val="95"/>
              </a:spcBef>
              <a:tabLst>
                <a:tab pos="3374390" algn="l"/>
                <a:tab pos="3627754" algn="l"/>
                <a:tab pos="4853305" algn="l"/>
              </a:tabLst>
            </a:pPr>
            <a:r>
              <a:rPr sz="3700" spc="-10" dirty="0">
                <a:latin typeface="Rockwell"/>
                <a:cs typeface="Rockwell"/>
              </a:rPr>
              <a:t>me</a:t>
            </a:r>
            <a:r>
              <a:rPr sz="3700" spc="5" dirty="0">
                <a:latin typeface="Rockwell"/>
                <a:cs typeface="Rockwell"/>
              </a:rPr>
              <a:t>n</a:t>
            </a:r>
            <a:r>
              <a:rPr sz="3700" spc="-5" dirty="0">
                <a:latin typeface="Rockwell"/>
                <a:cs typeface="Rockwell"/>
              </a:rPr>
              <a:t>gada</a:t>
            </a:r>
            <a:r>
              <a:rPr sz="3700" spc="5" dirty="0">
                <a:latin typeface="Rockwell"/>
                <a:cs typeface="Rockwell"/>
              </a:rPr>
              <a:t>k</a:t>
            </a:r>
            <a:r>
              <a:rPr sz="3700" spc="-5" dirty="0">
                <a:latin typeface="Rockwell"/>
                <a:cs typeface="Rockwell"/>
              </a:rPr>
              <a:t>an</a:t>
            </a:r>
            <a:r>
              <a:rPr sz="3700" dirty="0">
                <a:latin typeface="Rockwell"/>
                <a:cs typeface="Rockwell"/>
              </a:rPr>
              <a:t>	s</a:t>
            </a:r>
            <a:r>
              <a:rPr sz="3700" spc="-5" dirty="0">
                <a:latin typeface="Rockwell"/>
                <a:cs typeface="Rockwell"/>
              </a:rPr>
              <a:t>uatu</a:t>
            </a:r>
            <a:r>
              <a:rPr sz="3700" dirty="0">
                <a:latin typeface="Rockwell"/>
                <a:cs typeface="Rockwell"/>
              </a:rPr>
              <a:t>	</a:t>
            </a:r>
            <a:r>
              <a:rPr sz="3700" spc="-5" dirty="0">
                <a:latin typeface="Rockwell"/>
                <a:cs typeface="Rockwell"/>
              </a:rPr>
              <a:t>c</a:t>
            </a:r>
            <a:r>
              <a:rPr sz="3700" dirty="0">
                <a:latin typeface="Rockwell"/>
                <a:cs typeface="Rockwell"/>
              </a:rPr>
              <a:t>a</a:t>
            </a:r>
            <a:r>
              <a:rPr sz="3700" spc="-5" dirty="0">
                <a:latin typeface="Rockwell"/>
                <a:cs typeface="Rockwell"/>
              </a:rPr>
              <a:t>ra  </a:t>
            </a:r>
            <a:r>
              <a:rPr sz="3700" dirty="0">
                <a:latin typeface="Rockwell"/>
                <a:cs typeface="Rockwell"/>
              </a:rPr>
              <a:t>mengurutkan		</a:t>
            </a:r>
            <a:r>
              <a:rPr sz="3700" spc="-5" dirty="0">
                <a:latin typeface="Rockwell"/>
                <a:cs typeface="Rockwell"/>
              </a:rPr>
              <a:t>message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85954" y="4277105"/>
            <a:ext cx="1235710" cy="1153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4780" marR="5080" indent="-132715">
              <a:lnSpc>
                <a:spcPct val="100000"/>
              </a:lnSpc>
              <a:spcBef>
                <a:spcPts val="95"/>
              </a:spcBef>
            </a:pPr>
            <a:r>
              <a:rPr sz="3700" spc="-5" dirty="0">
                <a:latin typeface="Rockwell"/>
                <a:cs typeface="Rockwell"/>
              </a:rPr>
              <a:t>un</a:t>
            </a:r>
            <a:r>
              <a:rPr sz="3700" spc="5" dirty="0">
                <a:latin typeface="Rockwell"/>
                <a:cs typeface="Rockwell"/>
              </a:rPr>
              <a:t>t</a:t>
            </a:r>
            <a:r>
              <a:rPr sz="3700" spc="-5" dirty="0">
                <a:latin typeface="Rockwell"/>
                <a:cs typeface="Rockwell"/>
              </a:rPr>
              <a:t>uk  yang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1659" y="5405119"/>
            <a:ext cx="13238480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76525" algn="l"/>
                <a:tab pos="4621530" algn="l"/>
                <a:tab pos="7485380" algn="l"/>
                <a:tab pos="8764270" algn="l"/>
                <a:tab pos="9968230" algn="l"/>
                <a:tab pos="11227435" algn="l"/>
              </a:tabLst>
            </a:pPr>
            <a:r>
              <a:rPr sz="3700" spc="-5" dirty="0">
                <a:latin typeface="Rockwell"/>
                <a:cs typeface="Rockwell"/>
              </a:rPr>
              <a:t>dikirimkan	dengan	bedasarkan	</a:t>
            </a:r>
            <a:r>
              <a:rPr sz="3700" spc="-10" dirty="0">
                <a:latin typeface="Rockwell"/>
                <a:cs typeface="Rockwell"/>
              </a:rPr>
              <a:t>ACK	</a:t>
            </a:r>
            <a:r>
              <a:rPr sz="3700" spc="-5" dirty="0">
                <a:latin typeface="Rockwell"/>
                <a:cs typeface="Rockwell"/>
              </a:rPr>
              <a:t>atau	</a:t>
            </a:r>
            <a:r>
              <a:rPr sz="3700" spc="-10" dirty="0">
                <a:latin typeface="Rockwell"/>
                <a:cs typeface="Rockwell"/>
              </a:rPr>
              <a:t>NAK	</a:t>
            </a:r>
            <a:r>
              <a:rPr sz="3700" spc="-5" dirty="0">
                <a:latin typeface="Rockwell"/>
                <a:cs typeface="Rockwell"/>
              </a:rPr>
              <a:t>sehingga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1659" y="5968999"/>
            <a:ext cx="4770755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88135" algn="l"/>
                <a:tab pos="3622675" algn="l"/>
              </a:tabLst>
            </a:pPr>
            <a:r>
              <a:rPr sz="3700" spc="-10" dirty="0">
                <a:latin typeface="Rockwell"/>
                <a:cs typeface="Rockwell"/>
              </a:rPr>
              <a:t>haru</a:t>
            </a:r>
            <a:r>
              <a:rPr sz="3700" spc="-5" dirty="0">
                <a:latin typeface="Rockwell"/>
                <a:cs typeface="Rockwell"/>
              </a:rPr>
              <a:t>s</a:t>
            </a:r>
            <a:r>
              <a:rPr sz="3700" dirty="0">
                <a:latin typeface="Rockwell"/>
                <a:cs typeface="Rockwell"/>
              </a:rPr>
              <a:t>	</a:t>
            </a:r>
            <a:r>
              <a:rPr sz="3700" spc="-5" dirty="0">
                <a:latin typeface="Rockwell"/>
                <a:cs typeface="Rockwell"/>
              </a:rPr>
              <a:t>dimiliki</a:t>
            </a:r>
            <a:r>
              <a:rPr sz="3700" dirty="0">
                <a:latin typeface="Rockwell"/>
                <a:cs typeface="Rockwell"/>
              </a:rPr>
              <a:t>	</a:t>
            </a:r>
            <a:r>
              <a:rPr sz="3700" spc="-5" dirty="0">
                <a:latin typeface="Rockwell"/>
                <a:cs typeface="Rockwell"/>
              </a:rPr>
              <a:t>suatu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09030" y="5968999"/>
            <a:ext cx="8113395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45335" algn="l"/>
                <a:tab pos="3637915" algn="l"/>
                <a:tab pos="6313170" algn="l"/>
              </a:tabLst>
            </a:pPr>
            <a:r>
              <a:rPr sz="3700" spc="-5" dirty="0">
                <a:latin typeface="Rockwell"/>
                <a:cs typeface="Rockwell"/>
              </a:rPr>
              <a:t>metode	untuk	mengecek	duplikat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1659" y="6419430"/>
            <a:ext cx="10085070" cy="2056130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3700" spc="-5" dirty="0">
                <a:latin typeface="Rockwell"/>
                <a:cs typeface="Rockwell"/>
              </a:rPr>
              <a:t>message.</a:t>
            </a:r>
            <a:endParaRPr sz="3700">
              <a:latin typeface="Rockwell"/>
              <a:cs typeface="Rockwell"/>
            </a:endParaRPr>
          </a:p>
          <a:p>
            <a:pPr marL="12700" marR="5080">
              <a:lnSpc>
                <a:spcPct val="120000"/>
              </a:lnSpc>
            </a:pPr>
            <a:r>
              <a:rPr sz="3700" spc="-10" dirty="0">
                <a:latin typeface="Rockwell"/>
                <a:cs typeface="Rockwell"/>
              </a:rPr>
              <a:t>ACK </a:t>
            </a:r>
            <a:r>
              <a:rPr sz="3700" spc="-5" dirty="0">
                <a:latin typeface="Rockwell"/>
                <a:cs typeface="Rockwell"/>
              </a:rPr>
              <a:t>= Data yg dikirim telah diterima </a:t>
            </a:r>
            <a:r>
              <a:rPr sz="3700" dirty="0">
                <a:latin typeface="Rockwell"/>
                <a:cs typeface="Rockwell"/>
              </a:rPr>
              <a:t>dgn </a:t>
            </a:r>
            <a:r>
              <a:rPr sz="3700" spc="-5" dirty="0">
                <a:latin typeface="Rockwell"/>
                <a:cs typeface="Rockwell"/>
              </a:rPr>
              <a:t>baik  </a:t>
            </a:r>
            <a:r>
              <a:rPr sz="3700" spc="-10" dirty="0">
                <a:latin typeface="Rockwell"/>
                <a:cs typeface="Rockwell"/>
              </a:rPr>
              <a:t>NAK </a:t>
            </a:r>
            <a:r>
              <a:rPr sz="3700" spc="-5" dirty="0">
                <a:latin typeface="Rockwell"/>
                <a:cs typeface="Rockwell"/>
              </a:rPr>
              <a:t>= Data </a:t>
            </a:r>
            <a:r>
              <a:rPr sz="3700" spc="-10" dirty="0">
                <a:latin typeface="Rockwell"/>
                <a:cs typeface="Rockwell"/>
              </a:rPr>
              <a:t>yang </a:t>
            </a:r>
            <a:r>
              <a:rPr sz="3700" spc="-5" dirty="0">
                <a:latin typeface="Rockwell"/>
                <a:cs typeface="Rockwell"/>
              </a:rPr>
              <a:t>dikirimkan belum</a:t>
            </a:r>
            <a:r>
              <a:rPr sz="3700" spc="60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sampai</a:t>
            </a:r>
            <a:endParaRPr sz="3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660272"/>
            <a:ext cx="1207325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Bagaimana </a:t>
            </a:r>
            <a:r>
              <a:rPr sz="3200" dirty="0"/>
              <a:t>urutan pendeteksian duplikasi </a:t>
            </a:r>
            <a:r>
              <a:rPr sz="3200" spc="-5" dirty="0"/>
              <a:t>message</a:t>
            </a:r>
            <a:r>
              <a:rPr sz="3200" spc="-30" dirty="0"/>
              <a:t> </a:t>
            </a:r>
            <a:r>
              <a:rPr sz="3200" dirty="0"/>
              <a:t>bekerja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822452" y="2129789"/>
            <a:ext cx="12759055" cy="17170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 algn="just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</a:tabLst>
            </a:pPr>
            <a:r>
              <a:rPr sz="3700" spc="-10" dirty="0">
                <a:latin typeface="Rockwell"/>
                <a:cs typeface="Rockwell"/>
              </a:rPr>
              <a:t>Pada </a:t>
            </a:r>
            <a:r>
              <a:rPr sz="3700" spc="-5" dirty="0">
                <a:latin typeface="Rockwell"/>
                <a:cs typeface="Rockwell"/>
              </a:rPr>
              <a:t>event 1 stasiun pengirim, mengirimkan sebuah  message (pesan) </a:t>
            </a:r>
            <a:r>
              <a:rPr sz="3700" dirty="0">
                <a:latin typeface="Rockwell"/>
                <a:cs typeface="Rockwell"/>
              </a:rPr>
              <a:t>dengan </a:t>
            </a:r>
            <a:r>
              <a:rPr sz="3700" spc="-5" dirty="0">
                <a:latin typeface="Rockwell"/>
                <a:cs typeface="Rockwell"/>
              </a:rPr>
              <a:t>urutan 0 pada headernya  (control)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0270" y="5400674"/>
            <a:ext cx="9241155" cy="80010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40029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889"/>
              </a:spcBef>
            </a:pPr>
            <a:r>
              <a:rPr sz="2000" dirty="0">
                <a:latin typeface="Rockwell"/>
                <a:cs typeface="Rockwell"/>
              </a:rPr>
              <a:t>Data : </a:t>
            </a:r>
            <a:r>
              <a:rPr sz="2000" spc="-5" dirty="0">
                <a:latin typeface="Rockwell"/>
                <a:cs typeface="Rockwell"/>
              </a:rPr>
              <a:t>Sequence,</a:t>
            </a:r>
            <a:r>
              <a:rPr sz="2000" spc="-400" dirty="0">
                <a:latin typeface="Rockwell"/>
                <a:cs typeface="Rockwell"/>
              </a:rPr>
              <a:t> </a:t>
            </a:r>
            <a:r>
              <a:rPr sz="2000" spc="-5" dirty="0">
                <a:latin typeface="Rockwell"/>
                <a:cs typeface="Rockwell"/>
              </a:rPr>
              <a:t>Number </a:t>
            </a:r>
            <a:r>
              <a:rPr sz="2000" dirty="0">
                <a:latin typeface="Rockwell"/>
                <a:cs typeface="Rockwell"/>
              </a:rPr>
              <a:t>0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01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921365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0239" y="6255384"/>
            <a:ext cx="600075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5"/>
              </a:spcBef>
            </a:pPr>
            <a:r>
              <a:rPr sz="2000" dirty="0">
                <a:latin typeface="Rockwell"/>
                <a:cs typeface="Rockwell"/>
              </a:rPr>
              <a:t>1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0329" y="6351142"/>
            <a:ext cx="7680959" cy="103505"/>
          </a:xfrm>
          <a:custGeom>
            <a:avLst/>
            <a:gdLst/>
            <a:ahLst/>
            <a:cxnLst/>
            <a:rect l="l" t="t" r="r" b="b"/>
            <a:pathLst>
              <a:path w="7680959" h="103504">
                <a:moveTo>
                  <a:pt x="7592314" y="0"/>
                </a:moveTo>
                <a:lnTo>
                  <a:pt x="7588504" y="1015"/>
                </a:lnTo>
                <a:lnTo>
                  <a:pt x="7584948" y="7112"/>
                </a:lnTo>
                <a:lnTo>
                  <a:pt x="7585964" y="10921"/>
                </a:lnTo>
                <a:lnTo>
                  <a:pt x="7644792" y="45332"/>
                </a:lnTo>
                <a:lnTo>
                  <a:pt x="7668514" y="45338"/>
                </a:lnTo>
                <a:lnTo>
                  <a:pt x="7668514" y="58038"/>
                </a:lnTo>
                <a:lnTo>
                  <a:pt x="7644964" y="58038"/>
                </a:lnTo>
                <a:lnTo>
                  <a:pt x="7585964" y="92456"/>
                </a:lnTo>
                <a:lnTo>
                  <a:pt x="7584948" y="96393"/>
                </a:lnTo>
                <a:lnTo>
                  <a:pt x="7586726" y="99313"/>
                </a:lnTo>
                <a:lnTo>
                  <a:pt x="7588504" y="102362"/>
                </a:lnTo>
                <a:lnTo>
                  <a:pt x="7592314" y="103377"/>
                </a:lnTo>
                <a:lnTo>
                  <a:pt x="7670069" y="58038"/>
                </a:lnTo>
                <a:lnTo>
                  <a:pt x="7668514" y="58038"/>
                </a:lnTo>
                <a:lnTo>
                  <a:pt x="7670080" y="58032"/>
                </a:lnTo>
                <a:lnTo>
                  <a:pt x="7680960" y="51688"/>
                </a:lnTo>
                <a:lnTo>
                  <a:pt x="7592314" y="0"/>
                </a:lnTo>
                <a:close/>
              </a:path>
              <a:path w="7680959" h="103504">
                <a:moveTo>
                  <a:pt x="7655754" y="51744"/>
                </a:moveTo>
                <a:lnTo>
                  <a:pt x="7644975" y="58032"/>
                </a:lnTo>
                <a:lnTo>
                  <a:pt x="7668514" y="58038"/>
                </a:lnTo>
                <a:lnTo>
                  <a:pt x="7668514" y="57276"/>
                </a:lnTo>
                <a:lnTo>
                  <a:pt x="7665212" y="57276"/>
                </a:lnTo>
                <a:lnTo>
                  <a:pt x="7655754" y="51744"/>
                </a:lnTo>
                <a:close/>
              </a:path>
              <a:path w="7680959" h="103504">
                <a:moveTo>
                  <a:pt x="0" y="43306"/>
                </a:moveTo>
                <a:lnTo>
                  <a:pt x="0" y="56006"/>
                </a:lnTo>
                <a:lnTo>
                  <a:pt x="7644975" y="58032"/>
                </a:lnTo>
                <a:lnTo>
                  <a:pt x="7655754" y="51744"/>
                </a:lnTo>
                <a:lnTo>
                  <a:pt x="7644792" y="45332"/>
                </a:lnTo>
                <a:lnTo>
                  <a:pt x="0" y="43306"/>
                </a:lnTo>
                <a:close/>
              </a:path>
              <a:path w="7680959" h="103504">
                <a:moveTo>
                  <a:pt x="7665212" y="46227"/>
                </a:moveTo>
                <a:lnTo>
                  <a:pt x="7655754" y="51744"/>
                </a:lnTo>
                <a:lnTo>
                  <a:pt x="7665212" y="57276"/>
                </a:lnTo>
                <a:lnTo>
                  <a:pt x="7665212" y="46227"/>
                </a:lnTo>
                <a:close/>
              </a:path>
              <a:path w="7680959" h="103504">
                <a:moveTo>
                  <a:pt x="7668514" y="46227"/>
                </a:moveTo>
                <a:lnTo>
                  <a:pt x="7665212" y="46227"/>
                </a:lnTo>
                <a:lnTo>
                  <a:pt x="7665212" y="57276"/>
                </a:lnTo>
                <a:lnTo>
                  <a:pt x="7668514" y="57276"/>
                </a:lnTo>
                <a:lnTo>
                  <a:pt x="7668514" y="46227"/>
                </a:lnTo>
                <a:close/>
              </a:path>
              <a:path w="7680959" h="103504">
                <a:moveTo>
                  <a:pt x="7644792" y="45332"/>
                </a:moveTo>
                <a:lnTo>
                  <a:pt x="7655754" y="51744"/>
                </a:lnTo>
                <a:lnTo>
                  <a:pt x="7665212" y="46227"/>
                </a:lnTo>
                <a:lnTo>
                  <a:pt x="7668514" y="46227"/>
                </a:lnTo>
                <a:lnTo>
                  <a:pt x="7668514" y="45338"/>
                </a:lnTo>
                <a:lnTo>
                  <a:pt x="7644792" y="45332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80135" y="6700837"/>
            <a:ext cx="5280660" cy="50038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90170" rIns="0" bIns="0" rtlCol="0">
            <a:spAutoFit/>
          </a:bodyPr>
          <a:lstStyle/>
          <a:p>
            <a:pPr marL="133350">
              <a:lnSpc>
                <a:spcPct val="100000"/>
              </a:lnSpc>
              <a:spcBef>
                <a:spcPts val="710"/>
              </a:spcBef>
            </a:pPr>
            <a:r>
              <a:rPr sz="2000" dirty="0">
                <a:latin typeface="Rockwell"/>
                <a:cs typeface="Rockwell"/>
              </a:rPr>
              <a:t>A </a:t>
            </a:r>
            <a:r>
              <a:rPr sz="2000" spc="5" dirty="0">
                <a:latin typeface="Rockwell"/>
                <a:cs typeface="Rockwell"/>
              </a:rPr>
              <a:t>Mengirimkan </a:t>
            </a:r>
            <a:r>
              <a:rPr sz="2000" dirty="0">
                <a:latin typeface="Rockwell"/>
                <a:cs typeface="Rockwell"/>
              </a:rPr>
              <a:t>pesan </a:t>
            </a:r>
            <a:r>
              <a:rPr sz="2000" spc="-5" dirty="0">
                <a:latin typeface="Rockwell"/>
                <a:cs typeface="Rockwell"/>
              </a:rPr>
              <a:t>dengan </a:t>
            </a:r>
            <a:r>
              <a:rPr sz="2000" spc="5" dirty="0">
                <a:latin typeface="Rockwell"/>
                <a:cs typeface="Rockwell"/>
              </a:rPr>
              <a:t>urutan</a:t>
            </a:r>
            <a:r>
              <a:rPr sz="2000" spc="-7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0</a:t>
            </a:r>
            <a:endParaRPr sz="2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346074"/>
            <a:ext cx="23101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0" spc="-5" dirty="0">
                <a:latin typeface="Rockwell"/>
                <a:cs typeface="Rockwell"/>
              </a:rPr>
              <a:t>Cont…(1)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2452" y="2129789"/>
            <a:ext cx="12701270" cy="17170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Stasiun penerima </a:t>
            </a:r>
            <a:r>
              <a:rPr sz="3700" spc="-10" dirty="0">
                <a:latin typeface="Rockwell"/>
                <a:cs typeface="Rockwell"/>
              </a:rPr>
              <a:t>menjawab </a:t>
            </a:r>
            <a:r>
              <a:rPr sz="3700" spc="-5" dirty="0">
                <a:latin typeface="Rockwell"/>
                <a:cs typeface="Rockwell"/>
              </a:rPr>
              <a:t>dengan sebuah </a:t>
            </a:r>
            <a:r>
              <a:rPr sz="3700" spc="-10" dirty="0">
                <a:latin typeface="Rockwell"/>
                <a:cs typeface="Rockwell"/>
              </a:rPr>
              <a:t>ACK </a:t>
            </a:r>
            <a:r>
              <a:rPr sz="3700" spc="-5" dirty="0">
                <a:latin typeface="Rockwell"/>
                <a:cs typeface="Rockwell"/>
              </a:rPr>
              <a:t>(data  dikirim diterima </a:t>
            </a:r>
            <a:r>
              <a:rPr sz="3700" dirty="0">
                <a:latin typeface="Rockwell"/>
                <a:cs typeface="Rockwell"/>
              </a:rPr>
              <a:t>dengan </a:t>
            </a:r>
            <a:r>
              <a:rPr sz="3700" spc="-5" dirty="0">
                <a:latin typeface="Rockwell"/>
                <a:cs typeface="Rockwell"/>
              </a:rPr>
              <a:t>baik) dari sebuah nomor </a:t>
            </a:r>
            <a:r>
              <a:rPr sz="3700" spc="-10" dirty="0">
                <a:latin typeface="Rockwell"/>
                <a:cs typeface="Rockwell"/>
              </a:rPr>
              <a:t>urutan  </a:t>
            </a:r>
            <a:r>
              <a:rPr sz="3700" spc="-5" dirty="0">
                <a:latin typeface="Rockwell"/>
                <a:cs typeface="Rockwell"/>
              </a:rPr>
              <a:t>0 </a:t>
            </a:r>
            <a:r>
              <a:rPr sz="3700" dirty="0">
                <a:latin typeface="Rockwell"/>
                <a:cs typeface="Rockwell"/>
              </a:rPr>
              <a:t>(Event</a:t>
            </a:r>
            <a:r>
              <a:rPr sz="3700" spc="-30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2)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0270" y="5400674"/>
            <a:ext cx="9241155" cy="80010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40029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889"/>
              </a:spcBef>
            </a:pPr>
            <a:r>
              <a:rPr sz="2000" spc="-10" dirty="0">
                <a:latin typeface="Rockwell"/>
                <a:cs typeface="Rockwell"/>
              </a:rPr>
              <a:t>ACK </a:t>
            </a:r>
            <a:r>
              <a:rPr sz="2000" dirty="0">
                <a:latin typeface="Rockwell"/>
                <a:cs typeface="Rockwell"/>
              </a:rPr>
              <a:t>: </a:t>
            </a:r>
            <a:r>
              <a:rPr sz="2000" spc="-5" dirty="0">
                <a:latin typeface="Rockwell"/>
                <a:cs typeface="Rockwell"/>
              </a:rPr>
              <a:t>Sequence,</a:t>
            </a:r>
            <a:r>
              <a:rPr sz="2000" spc="-390" dirty="0">
                <a:latin typeface="Rockwell"/>
                <a:cs typeface="Rockwell"/>
              </a:rPr>
              <a:t> </a:t>
            </a:r>
            <a:r>
              <a:rPr sz="2000" spc="-5" dirty="0">
                <a:latin typeface="Rockwell"/>
                <a:cs typeface="Rockwell"/>
              </a:rPr>
              <a:t>Number </a:t>
            </a:r>
            <a:r>
              <a:rPr sz="2000" dirty="0">
                <a:latin typeface="Rockwell"/>
                <a:cs typeface="Rockwell"/>
              </a:rPr>
              <a:t>0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01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13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81334" y="6255384"/>
            <a:ext cx="600075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15"/>
              </a:spcBef>
            </a:pPr>
            <a:r>
              <a:rPr sz="2000" dirty="0">
                <a:latin typeface="Rockwell"/>
                <a:cs typeface="Rockwell"/>
              </a:rPr>
              <a:t>2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0329" y="6349110"/>
            <a:ext cx="7680959" cy="103505"/>
          </a:xfrm>
          <a:custGeom>
            <a:avLst/>
            <a:gdLst/>
            <a:ahLst/>
            <a:cxnLst/>
            <a:rect l="l" t="t" r="r" b="b"/>
            <a:pathLst>
              <a:path w="7680959" h="103504">
                <a:moveTo>
                  <a:pt x="88645" y="0"/>
                </a:moveTo>
                <a:lnTo>
                  <a:pt x="0" y="51688"/>
                </a:lnTo>
                <a:lnTo>
                  <a:pt x="88645" y="103377"/>
                </a:lnTo>
                <a:lnTo>
                  <a:pt x="92456" y="102361"/>
                </a:lnTo>
                <a:lnTo>
                  <a:pt x="96012" y="96265"/>
                </a:lnTo>
                <a:lnTo>
                  <a:pt x="94995" y="92455"/>
                </a:lnTo>
                <a:lnTo>
                  <a:pt x="36006" y="58045"/>
                </a:lnTo>
                <a:lnTo>
                  <a:pt x="12700" y="58038"/>
                </a:lnTo>
                <a:lnTo>
                  <a:pt x="12700" y="45338"/>
                </a:lnTo>
                <a:lnTo>
                  <a:pt x="35995" y="45338"/>
                </a:lnTo>
                <a:lnTo>
                  <a:pt x="94995" y="10921"/>
                </a:lnTo>
                <a:lnTo>
                  <a:pt x="96012" y="7111"/>
                </a:lnTo>
                <a:lnTo>
                  <a:pt x="92456" y="1015"/>
                </a:lnTo>
                <a:lnTo>
                  <a:pt x="88645" y="0"/>
                </a:lnTo>
                <a:close/>
              </a:path>
              <a:path w="7680959" h="103504">
                <a:moveTo>
                  <a:pt x="35984" y="45345"/>
                </a:moveTo>
                <a:lnTo>
                  <a:pt x="25109" y="51688"/>
                </a:lnTo>
                <a:lnTo>
                  <a:pt x="36006" y="58045"/>
                </a:lnTo>
                <a:lnTo>
                  <a:pt x="7680960" y="60070"/>
                </a:lnTo>
                <a:lnTo>
                  <a:pt x="7680960" y="47370"/>
                </a:lnTo>
                <a:lnTo>
                  <a:pt x="35984" y="45345"/>
                </a:lnTo>
                <a:close/>
              </a:path>
              <a:path w="7680959" h="103504">
                <a:moveTo>
                  <a:pt x="12700" y="45338"/>
                </a:moveTo>
                <a:lnTo>
                  <a:pt x="12700" y="58038"/>
                </a:lnTo>
                <a:lnTo>
                  <a:pt x="36006" y="58045"/>
                </a:lnTo>
                <a:lnTo>
                  <a:pt x="34471" y="57149"/>
                </a:lnTo>
                <a:lnTo>
                  <a:pt x="15747" y="57149"/>
                </a:lnTo>
                <a:lnTo>
                  <a:pt x="15747" y="46227"/>
                </a:lnTo>
                <a:lnTo>
                  <a:pt x="34471" y="46227"/>
                </a:lnTo>
                <a:lnTo>
                  <a:pt x="35984" y="45345"/>
                </a:lnTo>
                <a:lnTo>
                  <a:pt x="12700" y="45338"/>
                </a:lnTo>
                <a:close/>
              </a:path>
              <a:path w="7680959" h="103504">
                <a:moveTo>
                  <a:pt x="15747" y="46227"/>
                </a:moveTo>
                <a:lnTo>
                  <a:pt x="15747" y="57149"/>
                </a:lnTo>
                <a:lnTo>
                  <a:pt x="25109" y="51688"/>
                </a:lnTo>
                <a:lnTo>
                  <a:pt x="15747" y="46227"/>
                </a:lnTo>
                <a:close/>
              </a:path>
              <a:path w="7680959" h="103504">
                <a:moveTo>
                  <a:pt x="25109" y="51688"/>
                </a:moveTo>
                <a:lnTo>
                  <a:pt x="15747" y="57149"/>
                </a:lnTo>
                <a:lnTo>
                  <a:pt x="34471" y="57149"/>
                </a:lnTo>
                <a:lnTo>
                  <a:pt x="25109" y="51688"/>
                </a:lnTo>
                <a:close/>
              </a:path>
              <a:path w="7680959" h="103504">
                <a:moveTo>
                  <a:pt x="34471" y="46227"/>
                </a:moveTo>
                <a:lnTo>
                  <a:pt x="15747" y="46227"/>
                </a:lnTo>
                <a:lnTo>
                  <a:pt x="25109" y="51688"/>
                </a:lnTo>
                <a:lnTo>
                  <a:pt x="34471" y="4622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680959" y="6700837"/>
            <a:ext cx="5760720" cy="50038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90170" rIns="0" bIns="0" rtlCol="0">
            <a:spAutoFit/>
          </a:bodyPr>
          <a:lstStyle/>
          <a:p>
            <a:pPr marL="134620">
              <a:lnSpc>
                <a:spcPct val="100000"/>
              </a:lnSpc>
              <a:spcBef>
                <a:spcPts val="710"/>
              </a:spcBef>
              <a:tabLst>
                <a:tab pos="4926330" algn="l"/>
              </a:tabLst>
            </a:pPr>
            <a:r>
              <a:rPr sz="2000" dirty="0">
                <a:latin typeface="Rockwell"/>
                <a:cs typeface="Rockwell"/>
              </a:rPr>
              <a:t>B checks </a:t>
            </a:r>
            <a:r>
              <a:rPr sz="2000" spc="10" dirty="0">
                <a:latin typeface="Rockwell"/>
                <a:cs typeface="Rockwell"/>
              </a:rPr>
              <a:t>for </a:t>
            </a:r>
            <a:r>
              <a:rPr sz="2000" spc="-10" dirty="0">
                <a:latin typeface="Rockwell"/>
                <a:cs typeface="Rockwell"/>
              </a:rPr>
              <a:t>error </a:t>
            </a:r>
            <a:r>
              <a:rPr sz="2000" spc="-15" dirty="0">
                <a:latin typeface="Rockwell"/>
                <a:cs typeface="Rockwell"/>
              </a:rPr>
              <a:t>responds </a:t>
            </a:r>
            <a:r>
              <a:rPr sz="2000" dirty="0">
                <a:latin typeface="Rockwell"/>
                <a:cs typeface="Rockwell"/>
              </a:rPr>
              <a:t>with</a:t>
            </a:r>
            <a:r>
              <a:rPr sz="2000" spc="-5" dirty="0">
                <a:latin typeface="Rockwell"/>
                <a:cs typeface="Rockwell"/>
              </a:rPr>
              <a:t> </a:t>
            </a:r>
            <a:r>
              <a:rPr sz="2000" spc="-10" dirty="0">
                <a:latin typeface="Rockwell"/>
                <a:cs typeface="Rockwell"/>
              </a:rPr>
              <a:t>ACK</a:t>
            </a:r>
            <a:r>
              <a:rPr sz="2000" spc="-5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of	0</a:t>
            </a:r>
            <a:endParaRPr sz="2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396061"/>
            <a:ext cx="23101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0" spc="-5" dirty="0">
                <a:latin typeface="Rockwell"/>
                <a:cs typeface="Rockwell"/>
              </a:rPr>
              <a:t>Cont…(</a:t>
            </a:r>
            <a:r>
              <a:rPr sz="4000" b="0" spc="-20" dirty="0">
                <a:latin typeface="Rockwell"/>
                <a:cs typeface="Rockwell"/>
              </a:rPr>
              <a:t>2</a:t>
            </a:r>
            <a:r>
              <a:rPr sz="4000" b="0" spc="-5" dirty="0">
                <a:latin typeface="Rockwell"/>
                <a:cs typeface="Rockwell"/>
              </a:rPr>
              <a:t>)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2452" y="2129789"/>
            <a:ext cx="12569190" cy="17170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Pengirim menerima </a:t>
            </a:r>
            <a:r>
              <a:rPr sz="3700" spc="-10" dirty="0">
                <a:latin typeface="Rockwell"/>
                <a:cs typeface="Rockwell"/>
              </a:rPr>
              <a:t>ACK memeriksa </a:t>
            </a:r>
            <a:r>
              <a:rPr sz="3700" spc="-5" dirty="0">
                <a:latin typeface="Rockwell"/>
                <a:cs typeface="Rockwell"/>
              </a:rPr>
              <a:t>nomor urutan 0  </a:t>
            </a:r>
            <a:r>
              <a:rPr sz="3700" dirty="0">
                <a:latin typeface="Rockwell"/>
                <a:cs typeface="Rockwell"/>
              </a:rPr>
              <a:t>diheadernya </a:t>
            </a:r>
            <a:r>
              <a:rPr sz="3700" spc="-5" dirty="0">
                <a:latin typeface="Rockwell"/>
                <a:cs typeface="Rockwell"/>
              </a:rPr>
              <a:t>(control) </a:t>
            </a:r>
            <a:r>
              <a:rPr sz="3700" spc="-10" dirty="0">
                <a:latin typeface="Rockwell"/>
                <a:cs typeface="Rockwell"/>
              </a:rPr>
              <a:t>mengubah </a:t>
            </a:r>
            <a:r>
              <a:rPr sz="3700" spc="-5" dirty="0">
                <a:latin typeface="Rockwell"/>
                <a:cs typeface="Rockwell"/>
              </a:rPr>
              <a:t>nomor </a:t>
            </a:r>
            <a:r>
              <a:rPr sz="3700" spc="-10" dirty="0">
                <a:latin typeface="Rockwell"/>
                <a:cs typeface="Rockwell"/>
              </a:rPr>
              <a:t>urutan menjadi  </a:t>
            </a:r>
            <a:r>
              <a:rPr sz="3700" spc="-5" dirty="0">
                <a:latin typeface="Rockwell"/>
                <a:cs typeface="Rockwell"/>
              </a:rPr>
              <a:t>1 dan mengirimkan </a:t>
            </a:r>
            <a:r>
              <a:rPr sz="3700" spc="-10" dirty="0">
                <a:latin typeface="Rockwell"/>
                <a:cs typeface="Rockwell"/>
              </a:rPr>
              <a:t>message </a:t>
            </a:r>
            <a:r>
              <a:rPr sz="3700" spc="-5" dirty="0">
                <a:latin typeface="Rockwell"/>
                <a:cs typeface="Rockwell"/>
              </a:rPr>
              <a:t>berikutnya </a:t>
            </a:r>
            <a:r>
              <a:rPr sz="3700" dirty="0">
                <a:latin typeface="Rockwell"/>
                <a:cs typeface="Rockwell"/>
              </a:rPr>
              <a:t>(Event</a:t>
            </a:r>
            <a:r>
              <a:rPr sz="3700" spc="75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3)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0270" y="5400674"/>
            <a:ext cx="9241155" cy="80010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2352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60"/>
              </a:spcBef>
            </a:pPr>
            <a:r>
              <a:rPr sz="2200" spc="-10" dirty="0">
                <a:latin typeface="Rockwell"/>
                <a:cs typeface="Rockwell"/>
              </a:rPr>
              <a:t>Data </a:t>
            </a:r>
            <a:r>
              <a:rPr sz="2200" spc="-5" dirty="0">
                <a:latin typeface="Rockwell"/>
                <a:cs typeface="Rockwell"/>
              </a:rPr>
              <a:t>: </a:t>
            </a:r>
            <a:r>
              <a:rPr sz="2200" spc="-10" dirty="0">
                <a:latin typeface="Rockwell"/>
                <a:cs typeface="Rockwell"/>
              </a:rPr>
              <a:t>Sequence, Number</a:t>
            </a:r>
            <a:r>
              <a:rPr sz="2200" spc="-335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1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01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921365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0239" y="6255384"/>
            <a:ext cx="600075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2200" spc="-5" dirty="0">
                <a:latin typeface="Rockwell"/>
                <a:cs typeface="Rockwell"/>
              </a:rPr>
              <a:t>3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0329" y="6351142"/>
            <a:ext cx="7680959" cy="103505"/>
          </a:xfrm>
          <a:custGeom>
            <a:avLst/>
            <a:gdLst/>
            <a:ahLst/>
            <a:cxnLst/>
            <a:rect l="l" t="t" r="r" b="b"/>
            <a:pathLst>
              <a:path w="7680959" h="103504">
                <a:moveTo>
                  <a:pt x="7592314" y="0"/>
                </a:moveTo>
                <a:lnTo>
                  <a:pt x="7588504" y="1015"/>
                </a:lnTo>
                <a:lnTo>
                  <a:pt x="7584948" y="7112"/>
                </a:lnTo>
                <a:lnTo>
                  <a:pt x="7585964" y="10921"/>
                </a:lnTo>
                <a:lnTo>
                  <a:pt x="7644792" y="45332"/>
                </a:lnTo>
                <a:lnTo>
                  <a:pt x="7668514" y="45338"/>
                </a:lnTo>
                <a:lnTo>
                  <a:pt x="7668514" y="58038"/>
                </a:lnTo>
                <a:lnTo>
                  <a:pt x="7644964" y="58038"/>
                </a:lnTo>
                <a:lnTo>
                  <a:pt x="7585964" y="92456"/>
                </a:lnTo>
                <a:lnTo>
                  <a:pt x="7584948" y="96393"/>
                </a:lnTo>
                <a:lnTo>
                  <a:pt x="7586726" y="99313"/>
                </a:lnTo>
                <a:lnTo>
                  <a:pt x="7588504" y="102362"/>
                </a:lnTo>
                <a:lnTo>
                  <a:pt x="7592314" y="103377"/>
                </a:lnTo>
                <a:lnTo>
                  <a:pt x="7670069" y="58038"/>
                </a:lnTo>
                <a:lnTo>
                  <a:pt x="7668514" y="58038"/>
                </a:lnTo>
                <a:lnTo>
                  <a:pt x="7670080" y="58032"/>
                </a:lnTo>
                <a:lnTo>
                  <a:pt x="7680960" y="51688"/>
                </a:lnTo>
                <a:lnTo>
                  <a:pt x="7592314" y="0"/>
                </a:lnTo>
                <a:close/>
              </a:path>
              <a:path w="7680959" h="103504">
                <a:moveTo>
                  <a:pt x="7655754" y="51744"/>
                </a:moveTo>
                <a:lnTo>
                  <a:pt x="7644975" y="58032"/>
                </a:lnTo>
                <a:lnTo>
                  <a:pt x="7668514" y="58038"/>
                </a:lnTo>
                <a:lnTo>
                  <a:pt x="7668514" y="57276"/>
                </a:lnTo>
                <a:lnTo>
                  <a:pt x="7665212" y="57276"/>
                </a:lnTo>
                <a:lnTo>
                  <a:pt x="7655754" y="51744"/>
                </a:lnTo>
                <a:close/>
              </a:path>
              <a:path w="7680959" h="103504">
                <a:moveTo>
                  <a:pt x="0" y="43306"/>
                </a:moveTo>
                <a:lnTo>
                  <a:pt x="0" y="56006"/>
                </a:lnTo>
                <a:lnTo>
                  <a:pt x="7644975" y="58032"/>
                </a:lnTo>
                <a:lnTo>
                  <a:pt x="7655754" y="51744"/>
                </a:lnTo>
                <a:lnTo>
                  <a:pt x="7644792" y="45332"/>
                </a:lnTo>
                <a:lnTo>
                  <a:pt x="0" y="43306"/>
                </a:lnTo>
                <a:close/>
              </a:path>
              <a:path w="7680959" h="103504">
                <a:moveTo>
                  <a:pt x="7665212" y="46227"/>
                </a:moveTo>
                <a:lnTo>
                  <a:pt x="7655754" y="51744"/>
                </a:lnTo>
                <a:lnTo>
                  <a:pt x="7665212" y="57276"/>
                </a:lnTo>
                <a:lnTo>
                  <a:pt x="7665212" y="46227"/>
                </a:lnTo>
                <a:close/>
              </a:path>
              <a:path w="7680959" h="103504">
                <a:moveTo>
                  <a:pt x="7668514" y="46227"/>
                </a:moveTo>
                <a:lnTo>
                  <a:pt x="7665212" y="46227"/>
                </a:lnTo>
                <a:lnTo>
                  <a:pt x="7665212" y="57276"/>
                </a:lnTo>
                <a:lnTo>
                  <a:pt x="7668514" y="57276"/>
                </a:lnTo>
                <a:lnTo>
                  <a:pt x="7668514" y="46227"/>
                </a:lnTo>
                <a:close/>
              </a:path>
              <a:path w="7680959" h="103504">
                <a:moveTo>
                  <a:pt x="7644792" y="45332"/>
                </a:moveTo>
                <a:lnTo>
                  <a:pt x="7655754" y="51744"/>
                </a:lnTo>
                <a:lnTo>
                  <a:pt x="7665212" y="46227"/>
                </a:lnTo>
                <a:lnTo>
                  <a:pt x="7668514" y="46227"/>
                </a:lnTo>
                <a:lnTo>
                  <a:pt x="7668514" y="45338"/>
                </a:lnTo>
                <a:lnTo>
                  <a:pt x="7644792" y="45332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00150" y="6700773"/>
            <a:ext cx="6153150" cy="84772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133350">
              <a:lnSpc>
                <a:spcPct val="100000"/>
              </a:lnSpc>
            </a:pPr>
            <a:r>
              <a:rPr sz="2000" spc="5" dirty="0">
                <a:latin typeface="Rockwell"/>
                <a:cs typeface="Rockwell"/>
              </a:rPr>
              <a:t>Menerima </a:t>
            </a:r>
            <a:r>
              <a:rPr sz="2000" spc="-10" dirty="0">
                <a:latin typeface="Rockwell"/>
                <a:cs typeface="Rockwell"/>
              </a:rPr>
              <a:t>ACK, </a:t>
            </a:r>
            <a:r>
              <a:rPr sz="2000" dirty="0">
                <a:latin typeface="Rockwell"/>
                <a:cs typeface="Rockwell"/>
              </a:rPr>
              <a:t>mengirimkan data dg </a:t>
            </a:r>
            <a:r>
              <a:rPr sz="2000" spc="5" dirty="0">
                <a:latin typeface="Rockwell"/>
                <a:cs typeface="Rockwell"/>
              </a:rPr>
              <a:t>urutan</a:t>
            </a:r>
            <a:r>
              <a:rPr sz="2000" spc="-2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1</a:t>
            </a:r>
            <a:endParaRPr sz="2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378078"/>
            <a:ext cx="20847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dirty="0">
                <a:latin typeface="Rockwell"/>
                <a:cs typeface="Rockwell"/>
              </a:rPr>
              <a:t>Cont</a:t>
            </a:r>
            <a:r>
              <a:rPr sz="3600" b="0" spc="5" dirty="0">
                <a:latin typeface="Rockwell"/>
                <a:cs typeface="Rockwell"/>
              </a:rPr>
              <a:t>…</a:t>
            </a:r>
            <a:r>
              <a:rPr sz="3600" b="0" dirty="0">
                <a:latin typeface="Rockwell"/>
                <a:cs typeface="Rockwell"/>
              </a:rPr>
              <a:t>(3)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2452" y="2129789"/>
            <a:ext cx="12539345" cy="17170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Stasiun penerima mendapatkan </a:t>
            </a:r>
            <a:r>
              <a:rPr sz="3700" spc="-10" dirty="0">
                <a:latin typeface="Rockwell"/>
                <a:cs typeface="Rockwell"/>
              </a:rPr>
              <a:t>message </a:t>
            </a:r>
            <a:r>
              <a:rPr sz="3700" spc="-5" dirty="0">
                <a:latin typeface="Rockwell"/>
                <a:cs typeface="Rockwell"/>
              </a:rPr>
              <a:t>dengan </a:t>
            </a:r>
            <a:r>
              <a:rPr sz="3700" spc="-10" dirty="0">
                <a:latin typeface="Rockwell"/>
                <a:cs typeface="Rockwell"/>
              </a:rPr>
              <a:t>ACK </a:t>
            </a:r>
            <a:r>
              <a:rPr sz="3700" spc="-5" dirty="0">
                <a:latin typeface="Rockwell"/>
                <a:cs typeface="Rockwell"/>
              </a:rPr>
              <a:t>1  di </a:t>
            </a:r>
            <a:r>
              <a:rPr sz="3700" dirty="0">
                <a:latin typeface="Rockwell"/>
                <a:cs typeface="Rockwell"/>
              </a:rPr>
              <a:t>Event </a:t>
            </a:r>
            <a:r>
              <a:rPr sz="3700" spc="-5" dirty="0">
                <a:latin typeface="Rockwell"/>
                <a:cs typeface="Rockwell"/>
              </a:rPr>
              <a:t>4, akan tetapi </a:t>
            </a:r>
            <a:r>
              <a:rPr sz="3700" spc="-10" dirty="0">
                <a:latin typeface="Rockwell"/>
                <a:cs typeface="Rockwell"/>
              </a:rPr>
              <a:t>message </a:t>
            </a:r>
            <a:r>
              <a:rPr sz="3700" spc="-5" dirty="0">
                <a:latin typeface="Rockwell"/>
                <a:cs typeface="Rockwell"/>
              </a:rPr>
              <a:t>ini diterima dalam  keadaan </a:t>
            </a:r>
            <a:r>
              <a:rPr sz="3700" spc="-10" dirty="0">
                <a:latin typeface="Rockwell"/>
                <a:cs typeface="Rockwell"/>
              </a:rPr>
              <a:t>rusak atau hilang </a:t>
            </a:r>
            <a:r>
              <a:rPr sz="3700" spc="-5" dirty="0">
                <a:latin typeface="Rockwell"/>
                <a:cs typeface="Rockwell"/>
              </a:rPr>
              <a:t>pada</a:t>
            </a:r>
            <a:r>
              <a:rPr sz="3700" spc="105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jalan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0270" y="5400674"/>
            <a:ext cx="9241155" cy="80010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2352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60"/>
              </a:spcBef>
            </a:pPr>
            <a:r>
              <a:rPr sz="2200" spc="-20" dirty="0">
                <a:latin typeface="Rockwell"/>
                <a:cs typeface="Rockwell"/>
              </a:rPr>
              <a:t>ACK </a:t>
            </a:r>
            <a:r>
              <a:rPr sz="2200" spc="-5" dirty="0">
                <a:latin typeface="Rockwell"/>
                <a:cs typeface="Rockwell"/>
              </a:rPr>
              <a:t>: </a:t>
            </a:r>
            <a:r>
              <a:rPr sz="2200" spc="-10" dirty="0">
                <a:latin typeface="Rockwell"/>
                <a:cs typeface="Rockwell"/>
              </a:rPr>
              <a:t>Sequence, Number</a:t>
            </a:r>
            <a:r>
              <a:rPr sz="2200" spc="-31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1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01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13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81334" y="6255384"/>
            <a:ext cx="600075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85"/>
              </a:spcBef>
            </a:pPr>
            <a:r>
              <a:rPr sz="2200" spc="-5" dirty="0">
                <a:latin typeface="Rockwell"/>
                <a:cs typeface="Rockwell"/>
              </a:rPr>
              <a:t>4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0329" y="6349110"/>
            <a:ext cx="7680959" cy="103505"/>
          </a:xfrm>
          <a:custGeom>
            <a:avLst/>
            <a:gdLst/>
            <a:ahLst/>
            <a:cxnLst/>
            <a:rect l="l" t="t" r="r" b="b"/>
            <a:pathLst>
              <a:path w="7680959" h="103504">
                <a:moveTo>
                  <a:pt x="88645" y="0"/>
                </a:moveTo>
                <a:lnTo>
                  <a:pt x="0" y="51688"/>
                </a:lnTo>
                <a:lnTo>
                  <a:pt x="88645" y="103377"/>
                </a:lnTo>
                <a:lnTo>
                  <a:pt x="92456" y="102361"/>
                </a:lnTo>
                <a:lnTo>
                  <a:pt x="96012" y="96265"/>
                </a:lnTo>
                <a:lnTo>
                  <a:pt x="94995" y="92455"/>
                </a:lnTo>
                <a:lnTo>
                  <a:pt x="36006" y="58045"/>
                </a:lnTo>
                <a:lnTo>
                  <a:pt x="12700" y="58038"/>
                </a:lnTo>
                <a:lnTo>
                  <a:pt x="12700" y="45338"/>
                </a:lnTo>
                <a:lnTo>
                  <a:pt x="35995" y="45338"/>
                </a:lnTo>
                <a:lnTo>
                  <a:pt x="94995" y="10921"/>
                </a:lnTo>
                <a:lnTo>
                  <a:pt x="96012" y="7111"/>
                </a:lnTo>
                <a:lnTo>
                  <a:pt x="92456" y="1015"/>
                </a:lnTo>
                <a:lnTo>
                  <a:pt x="88645" y="0"/>
                </a:lnTo>
                <a:close/>
              </a:path>
              <a:path w="7680959" h="103504">
                <a:moveTo>
                  <a:pt x="35984" y="45345"/>
                </a:moveTo>
                <a:lnTo>
                  <a:pt x="25109" y="51688"/>
                </a:lnTo>
                <a:lnTo>
                  <a:pt x="36006" y="58045"/>
                </a:lnTo>
                <a:lnTo>
                  <a:pt x="7680960" y="60070"/>
                </a:lnTo>
                <a:lnTo>
                  <a:pt x="7680960" y="47370"/>
                </a:lnTo>
                <a:lnTo>
                  <a:pt x="35984" y="45345"/>
                </a:lnTo>
                <a:close/>
              </a:path>
              <a:path w="7680959" h="103504">
                <a:moveTo>
                  <a:pt x="12700" y="45338"/>
                </a:moveTo>
                <a:lnTo>
                  <a:pt x="12700" y="58038"/>
                </a:lnTo>
                <a:lnTo>
                  <a:pt x="36006" y="58045"/>
                </a:lnTo>
                <a:lnTo>
                  <a:pt x="34471" y="57149"/>
                </a:lnTo>
                <a:lnTo>
                  <a:pt x="15747" y="57149"/>
                </a:lnTo>
                <a:lnTo>
                  <a:pt x="15747" y="46227"/>
                </a:lnTo>
                <a:lnTo>
                  <a:pt x="34471" y="46227"/>
                </a:lnTo>
                <a:lnTo>
                  <a:pt x="35984" y="45345"/>
                </a:lnTo>
                <a:lnTo>
                  <a:pt x="12700" y="45338"/>
                </a:lnTo>
                <a:close/>
              </a:path>
              <a:path w="7680959" h="103504">
                <a:moveTo>
                  <a:pt x="15747" y="46227"/>
                </a:moveTo>
                <a:lnTo>
                  <a:pt x="15747" y="57149"/>
                </a:lnTo>
                <a:lnTo>
                  <a:pt x="25109" y="51688"/>
                </a:lnTo>
                <a:lnTo>
                  <a:pt x="15747" y="46227"/>
                </a:lnTo>
                <a:close/>
              </a:path>
              <a:path w="7680959" h="103504">
                <a:moveTo>
                  <a:pt x="25109" y="51688"/>
                </a:moveTo>
                <a:lnTo>
                  <a:pt x="15747" y="57149"/>
                </a:lnTo>
                <a:lnTo>
                  <a:pt x="34471" y="57149"/>
                </a:lnTo>
                <a:lnTo>
                  <a:pt x="25109" y="51688"/>
                </a:lnTo>
                <a:close/>
              </a:path>
              <a:path w="7680959" h="103504">
                <a:moveTo>
                  <a:pt x="34471" y="46227"/>
                </a:moveTo>
                <a:lnTo>
                  <a:pt x="15747" y="46227"/>
                </a:lnTo>
                <a:lnTo>
                  <a:pt x="25109" y="51688"/>
                </a:lnTo>
                <a:lnTo>
                  <a:pt x="34471" y="4622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0059" y="6400799"/>
            <a:ext cx="3600450" cy="1500505"/>
          </a:xfrm>
          <a:custGeom>
            <a:avLst/>
            <a:gdLst/>
            <a:ahLst/>
            <a:cxnLst/>
            <a:rect l="l" t="t" r="r" b="b"/>
            <a:pathLst>
              <a:path w="3600450" h="1500504">
                <a:moveTo>
                  <a:pt x="1720140" y="1085342"/>
                </a:moveTo>
                <a:lnTo>
                  <a:pt x="1286002" y="1085342"/>
                </a:lnTo>
                <a:lnTo>
                  <a:pt x="1414398" y="1500187"/>
                </a:lnTo>
                <a:lnTo>
                  <a:pt x="1720140" y="1085342"/>
                </a:lnTo>
                <a:close/>
              </a:path>
              <a:path w="3600450" h="1500504">
                <a:moveTo>
                  <a:pt x="2325243" y="1037336"/>
                </a:moveTo>
                <a:lnTo>
                  <a:pt x="1755521" y="1037336"/>
                </a:lnTo>
                <a:lnTo>
                  <a:pt x="2208149" y="1370799"/>
                </a:lnTo>
                <a:lnTo>
                  <a:pt x="2325243" y="1037336"/>
                </a:lnTo>
                <a:close/>
              </a:path>
              <a:path w="3600450" h="1500504">
                <a:moveTo>
                  <a:pt x="2870606" y="1004062"/>
                </a:moveTo>
                <a:lnTo>
                  <a:pt x="2336927" y="1004062"/>
                </a:lnTo>
                <a:lnTo>
                  <a:pt x="3024504" y="1256792"/>
                </a:lnTo>
                <a:lnTo>
                  <a:pt x="2870606" y="1004062"/>
                </a:lnTo>
                <a:close/>
              </a:path>
              <a:path w="3600450" h="1500504">
                <a:moveTo>
                  <a:pt x="2848643" y="967994"/>
                </a:moveTo>
                <a:lnTo>
                  <a:pt x="944626" y="967994"/>
                </a:lnTo>
                <a:lnTo>
                  <a:pt x="793750" y="1223518"/>
                </a:lnTo>
                <a:lnTo>
                  <a:pt x="1286002" y="1085342"/>
                </a:lnTo>
                <a:lnTo>
                  <a:pt x="1720140" y="1085342"/>
                </a:lnTo>
                <a:lnTo>
                  <a:pt x="1755521" y="1037336"/>
                </a:lnTo>
                <a:lnTo>
                  <a:pt x="2325243" y="1037336"/>
                </a:lnTo>
                <a:lnTo>
                  <a:pt x="2336927" y="1004062"/>
                </a:lnTo>
                <a:lnTo>
                  <a:pt x="2870606" y="1004062"/>
                </a:lnTo>
                <a:lnTo>
                  <a:pt x="2848643" y="967994"/>
                </a:lnTo>
                <a:close/>
              </a:path>
              <a:path w="3600450" h="1500504">
                <a:moveTo>
                  <a:pt x="61671" y="159385"/>
                </a:moveTo>
                <a:lnTo>
                  <a:pt x="771258" y="529082"/>
                </a:lnTo>
                <a:lnTo>
                  <a:pt x="0" y="598297"/>
                </a:lnTo>
                <a:lnTo>
                  <a:pt x="620407" y="817753"/>
                </a:lnTo>
                <a:lnTo>
                  <a:pt x="22504" y="1013079"/>
                </a:lnTo>
                <a:lnTo>
                  <a:pt x="944626" y="967994"/>
                </a:lnTo>
                <a:lnTo>
                  <a:pt x="2848643" y="967994"/>
                </a:lnTo>
                <a:lnTo>
                  <a:pt x="2806573" y="898906"/>
                </a:lnTo>
                <a:lnTo>
                  <a:pt x="3518276" y="898906"/>
                </a:lnTo>
                <a:lnTo>
                  <a:pt x="2934842" y="727583"/>
                </a:lnTo>
                <a:lnTo>
                  <a:pt x="3516629" y="565150"/>
                </a:lnTo>
                <a:lnTo>
                  <a:pt x="2783966" y="508000"/>
                </a:lnTo>
                <a:lnTo>
                  <a:pt x="2881344" y="438912"/>
                </a:lnTo>
                <a:lnTo>
                  <a:pt x="1218819" y="438912"/>
                </a:lnTo>
                <a:lnTo>
                  <a:pt x="61671" y="159385"/>
                </a:lnTo>
                <a:close/>
              </a:path>
              <a:path w="3600450" h="1500504">
                <a:moveTo>
                  <a:pt x="3518276" y="898906"/>
                </a:moveTo>
                <a:lnTo>
                  <a:pt x="2806573" y="898906"/>
                </a:lnTo>
                <a:lnTo>
                  <a:pt x="3600450" y="923036"/>
                </a:lnTo>
                <a:lnTo>
                  <a:pt x="3518276" y="898906"/>
                </a:lnTo>
                <a:close/>
              </a:path>
              <a:path w="3600450" h="1500504">
                <a:moveTo>
                  <a:pt x="1392173" y="159385"/>
                </a:moveTo>
                <a:lnTo>
                  <a:pt x="1218819" y="438912"/>
                </a:lnTo>
                <a:lnTo>
                  <a:pt x="2881344" y="438912"/>
                </a:lnTo>
                <a:lnTo>
                  <a:pt x="2932181" y="402844"/>
                </a:lnTo>
                <a:lnTo>
                  <a:pt x="1800225" y="402844"/>
                </a:lnTo>
                <a:lnTo>
                  <a:pt x="1392173" y="159385"/>
                </a:lnTo>
                <a:close/>
              </a:path>
              <a:path w="3600450" h="1500504">
                <a:moveTo>
                  <a:pt x="2420620" y="0"/>
                </a:moveTo>
                <a:lnTo>
                  <a:pt x="1800225" y="402844"/>
                </a:lnTo>
                <a:lnTo>
                  <a:pt x="2932181" y="402844"/>
                </a:lnTo>
                <a:lnTo>
                  <a:pt x="2978721" y="369824"/>
                </a:lnTo>
                <a:lnTo>
                  <a:pt x="2359406" y="369824"/>
                </a:lnTo>
                <a:lnTo>
                  <a:pt x="2420620" y="0"/>
                </a:lnTo>
                <a:close/>
              </a:path>
              <a:path w="3600450" h="1500504">
                <a:moveTo>
                  <a:pt x="3063748" y="309499"/>
                </a:moveTo>
                <a:lnTo>
                  <a:pt x="2359406" y="369824"/>
                </a:lnTo>
                <a:lnTo>
                  <a:pt x="2978721" y="369824"/>
                </a:lnTo>
                <a:lnTo>
                  <a:pt x="3063748" y="30949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0059" y="6400799"/>
            <a:ext cx="3600450" cy="1500505"/>
          </a:xfrm>
          <a:custGeom>
            <a:avLst/>
            <a:gdLst/>
            <a:ahLst/>
            <a:cxnLst/>
            <a:rect l="l" t="t" r="r" b="b"/>
            <a:pathLst>
              <a:path w="3600450" h="1500504">
                <a:moveTo>
                  <a:pt x="1800225" y="402844"/>
                </a:moveTo>
                <a:lnTo>
                  <a:pt x="2420620" y="0"/>
                </a:lnTo>
                <a:lnTo>
                  <a:pt x="2359406" y="369824"/>
                </a:lnTo>
                <a:lnTo>
                  <a:pt x="3063748" y="309499"/>
                </a:lnTo>
                <a:lnTo>
                  <a:pt x="2783966" y="508000"/>
                </a:lnTo>
                <a:lnTo>
                  <a:pt x="3516629" y="565150"/>
                </a:lnTo>
                <a:lnTo>
                  <a:pt x="2934842" y="727583"/>
                </a:lnTo>
                <a:lnTo>
                  <a:pt x="3600450" y="923036"/>
                </a:lnTo>
                <a:lnTo>
                  <a:pt x="2806573" y="898906"/>
                </a:lnTo>
                <a:lnTo>
                  <a:pt x="3024504" y="1256792"/>
                </a:lnTo>
                <a:lnTo>
                  <a:pt x="2336927" y="1004062"/>
                </a:lnTo>
                <a:lnTo>
                  <a:pt x="2208149" y="1370799"/>
                </a:lnTo>
                <a:lnTo>
                  <a:pt x="1755521" y="1037336"/>
                </a:lnTo>
                <a:lnTo>
                  <a:pt x="1414398" y="1500187"/>
                </a:lnTo>
                <a:lnTo>
                  <a:pt x="1286002" y="1085342"/>
                </a:lnTo>
                <a:lnTo>
                  <a:pt x="793750" y="1223518"/>
                </a:lnTo>
                <a:lnTo>
                  <a:pt x="944626" y="967994"/>
                </a:lnTo>
                <a:lnTo>
                  <a:pt x="22504" y="1013079"/>
                </a:lnTo>
                <a:lnTo>
                  <a:pt x="620407" y="817753"/>
                </a:lnTo>
                <a:lnTo>
                  <a:pt x="0" y="598297"/>
                </a:lnTo>
                <a:lnTo>
                  <a:pt x="771258" y="529082"/>
                </a:lnTo>
                <a:lnTo>
                  <a:pt x="61671" y="159385"/>
                </a:lnTo>
                <a:lnTo>
                  <a:pt x="1218819" y="438912"/>
                </a:lnTo>
                <a:lnTo>
                  <a:pt x="1392173" y="159385"/>
                </a:lnTo>
                <a:lnTo>
                  <a:pt x="1800225" y="402844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491488" y="6778878"/>
            <a:ext cx="153352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8145" marR="5080" indent="-38608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latin typeface="Rockwell"/>
                <a:cs typeface="Rockwell"/>
              </a:rPr>
              <a:t>Pesan</a:t>
            </a:r>
            <a:r>
              <a:rPr sz="2000" spc="-85" dirty="0">
                <a:latin typeface="Rockwell"/>
                <a:cs typeface="Rockwell"/>
              </a:rPr>
              <a:t> </a:t>
            </a:r>
            <a:r>
              <a:rPr sz="2000" spc="5" dirty="0">
                <a:latin typeface="Rockwell"/>
                <a:cs typeface="Rockwell"/>
              </a:rPr>
              <a:t>rusak/  </a:t>
            </a:r>
            <a:r>
              <a:rPr sz="2000" dirty="0">
                <a:latin typeface="Rockwell"/>
                <a:cs typeface="Rockwell"/>
              </a:rPr>
              <a:t>hilang</a:t>
            </a:r>
            <a:endParaRPr sz="2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346074"/>
            <a:ext cx="23101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0" spc="-5" dirty="0">
                <a:latin typeface="Rockwell"/>
                <a:cs typeface="Rockwell"/>
              </a:rPr>
              <a:t>Cont…(4)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1537" y="1529587"/>
            <a:ext cx="12403455" cy="3333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36880" indent="-428625">
              <a:lnSpc>
                <a:spcPct val="100000"/>
              </a:lnSpc>
              <a:spcBef>
                <a:spcPts val="100"/>
              </a:spcBef>
              <a:buFont typeface="Wingdings"/>
              <a:buChar char=""/>
              <a:tabLst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Stasiun pengirim </a:t>
            </a:r>
            <a:r>
              <a:rPr sz="3500" spc="-5" dirty="0">
                <a:latin typeface="Rockwell"/>
                <a:cs typeface="Rockwell"/>
              </a:rPr>
              <a:t>mengenali </a:t>
            </a:r>
            <a:r>
              <a:rPr sz="3500" dirty="0">
                <a:latin typeface="Rockwell"/>
                <a:cs typeface="Rockwell"/>
              </a:rPr>
              <a:t>bahwa </a:t>
            </a:r>
            <a:r>
              <a:rPr sz="3500" spc="-5" dirty="0">
                <a:latin typeface="Rockwell"/>
                <a:cs typeface="Rockwell"/>
              </a:rPr>
              <a:t>message </a:t>
            </a:r>
            <a:r>
              <a:rPr sz="3500" dirty="0">
                <a:latin typeface="Rockwell"/>
                <a:cs typeface="Rockwell"/>
              </a:rPr>
              <a:t>di </a:t>
            </a:r>
            <a:r>
              <a:rPr sz="3500" spc="-5" dirty="0">
                <a:latin typeface="Rockwell"/>
                <a:cs typeface="Rockwell"/>
              </a:rPr>
              <a:t>event </a:t>
            </a:r>
            <a:r>
              <a:rPr sz="3500" dirty="0">
                <a:latin typeface="Rockwell"/>
                <a:cs typeface="Rockwell"/>
              </a:rPr>
              <a:t>3  tidak </a:t>
            </a:r>
            <a:r>
              <a:rPr sz="3500" spc="-5" dirty="0">
                <a:latin typeface="Rockwell"/>
                <a:cs typeface="Rockwell"/>
              </a:rPr>
              <a:t>dikenali, </a:t>
            </a:r>
            <a:r>
              <a:rPr sz="3500" dirty="0">
                <a:latin typeface="Rockwell"/>
                <a:cs typeface="Rockwell"/>
              </a:rPr>
              <a:t>setelah batas waktu terlampaui (timeout),  stasiun pengirim </a:t>
            </a:r>
            <a:r>
              <a:rPr sz="3500" spc="-5" dirty="0">
                <a:latin typeface="Rockwell"/>
                <a:cs typeface="Rockwell"/>
              </a:rPr>
              <a:t>mengirim ulang message ini </a:t>
            </a:r>
            <a:r>
              <a:rPr sz="3500" dirty="0">
                <a:latin typeface="Rockwell"/>
                <a:cs typeface="Rockwell"/>
              </a:rPr>
              <a:t>(Event</a:t>
            </a:r>
            <a:r>
              <a:rPr sz="3500" spc="3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5)</a:t>
            </a:r>
            <a:endParaRPr sz="35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44"/>
              </a:spcBef>
              <a:buFont typeface="Wingdings"/>
              <a:buChar char=""/>
              <a:tabLst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Stasiun penerima </a:t>
            </a:r>
            <a:r>
              <a:rPr sz="3500" spc="-5" dirty="0">
                <a:latin typeface="Rockwell"/>
                <a:cs typeface="Rockwell"/>
              </a:rPr>
              <a:t>mencari </a:t>
            </a:r>
            <a:r>
              <a:rPr sz="3500" dirty="0">
                <a:latin typeface="Rockwell"/>
                <a:cs typeface="Rockwell"/>
              </a:rPr>
              <a:t>sebuah </a:t>
            </a:r>
            <a:r>
              <a:rPr sz="3500" spc="-5" dirty="0">
                <a:latin typeface="Rockwell"/>
                <a:cs typeface="Rockwell"/>
              </a:rPr>
              <a:t>message </a:t>
            </a:r>
            <a:r>
              <a:rPr sz="3500" dirty="0">
                <a:latin typeface="Rockwell"/>
                <a:cs typeface="Rockwell"/>
              </a:rPr>
              <a:t>dengan urutan  0, dia </a:t>
            </a:r>
            <a:r>
              <a:rPr sz="3500" spc="-5" dirty="0">
                <a:latin typeface="Rockwell"/>
                <a:cs typeface="Rockwell"/>
              </a:rPr>
              <a:t>membuang message, </a:t>
            </a:r>
            <a:r>
              <a:rPr sz="3500" dirty="0">
                <a:latin typeface="Rockwell"/>
                <a:cs typeface="Rockwell"/>
              </a:rPr>
              <a:t>sejak </a:t>
            </a:r>
            <a:r>
              <a:rPr sz="3500" spc="-5" dirty="0">
                <a:latin typeface="Rockwell"/>
                <a:cs typeface="Rockwell"/>
              </a:rPr>
              <a:t>itu </a:t>
            </a:r>
            <a:r>
              <a:rPr sz="3500" dirty="0">
                <a:latin typeface="Rockwell"/>
                <a:cs typeface="Rockwell"/>
              </a:rPr>
              <a:t>dia adl duplikat dari  </a:t>
            </a:r>
            <a:r>
              <a:rPr sz="3500" spc="-5" dirty="0">
                <a:latin typeface="Rockwell"/>
                <a:cs typeface="Rockwell"/>
              </a:rPr>
              <a:t>message yg </a:t>
            </a:r>
            <a:r>
              <a:rPr sz="3500" dirty="0">
                <a:latin typeface="Rockwell"/>
                <a:cs typeface="Rockwell"/>
              </a:rPr>
              <a:t>dikirm pada </a:t>
            </a:r>
            <a:r>
              <a:rPr sz="3500" spc="-5" dirty="0">
                <a:latin typeface="Rockwell"/>
                <a:cs typeface="Rockwell"/>
              </a:rPr>
              <a:t>event</a:t>
            </a:r>
            <a:r>
              <a:rPr sz="3500" spc="-2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3</a:t>
            </a:r>
            <a:endParaRPr sz="35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0270" y="6200774"/>
            <a:ext cx="9241155" cy="80010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235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760"/>
              </a:spcBef>
            </a:pPr>
            <a:r>
              <a:rPr sz="2200" spc="-5" dirty="0">
                <a:latin typeface="Rockwell"/>
                <a:cs typeface="Rockwell"/>
              </a:rPr>
              <a:t>Data : </a:t>
            </a:r>
            <a:r>
              <a:rPr sz="2200" spc="-10" dirty="0">
                <a:latin typeface="Rockwell"/>
                <a:cs typeface="Rockwell"/>
              </a:rPr>
              <a:t>Sequence, Number</a:t>
            </a:r>
            <a:r>
              <a:rPr sz="2200" spc="-34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1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0180" y="53007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1380" y="53007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0239" y="7055484"/>
            <a:ext cx="600075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2200" spc="-5" dirty="0">
                <a:latin typeface="Rockwell"/>
                <a:cs typeface="Rockwell"/>
              </a:rPr>
              <a:t>5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0329" y="7149210"/>
            <a:ext cx="7680959" cy="103505"/>
          </a:xfrm>
          <a:custGeom>
            <a:avLst/>
            <a:gdLst/>
            <a:ahLst/>
            <a:cxnLst/>
            <a:rect l="l" t="t" r="r" b="b"/>
            <a:pathLst>
              <a:path w="7680959" h="103504">
                <a:moveTo>
                  <a:pt x="7670069" y="45338"/>
                </a:moveTo>
                <a:lnTo>
                  <a:pt x="7668514" y="45338"/>
                </a:lnTo>
                <a:lnTo>
                  <a:pt x="7668514" y="58038"/>
                </a:lnTo>
                <a:lnTo>
                  <a:pt x="7644953" y="58045"/>
                </a:lnTo>
                <a:lnTo>
                  <a:pt x="7585964" y="92455"/>
                </a:lnTo>
                <a:lnTo>
                  <a:pt x="7584948" y="96392"/>
                </a:lnTo>
                <a:lnTo>
                  <a:pt x="7586726" y="99313"/>
                </a:lnTo>
                <a:lnTo>
                  <a:pt x="7588504" y="102361"/>
                </a:lnTo>
                <a:lnTo>
                  <a:pt x="7592314" y="103377"/>
                </a:lnTo>
                <a:lnTo>
                  <a:pt x="7680960" y="51688"/>
                </a:lnTo>
                <a:lnTo>
                  <a:pt x="7670069" y="45338"/>
                </a:lnTo>
                <a:close/>
              </a:path>
              <a:path w="7680959" h="103504">
                <a:moveTo>
                  <a:pt x="7644975" y="45345"/>
                </a:moveTo>
                <a:lnTo>
                  <a:pt x="0" y="47370"/>
                </a:lnTo>
                <a:lnTo>
                  <a:pt x="0" y="60070"/>
                </a:lnTo>
                <a:lnTo>
                  <a:pt x="7644964" y="58038"/>
                </a:lnTo>
                <a:lnTo>
                  <a:pt x="7655850" y="51688"/>
                </a:lnTo>
                <a:lnTo>
                  <a:pt x="7644975" y="45345"/>
                </a:lnTo>
                <a:close/>
              </a:path>
              <a:path w="7680959" h="103504">
                <a:moveTo>
                  <a:pt x="7655850" y="51688"/>
                </a:moveTo>
                <a:lnTo>
                  <a:pt x="7644953" y="58045"/>
                </a:lnTo>
                <a:lnTo>
                  <a:pt x="7668514" y="58038"/>
                </a:lnTo>
                <a:lnTo>
                  <a:pt x="7668514" y="57149"/>
                </a:lnTo>
                <a:lnTo>
                  <a:pt x="7665212" y="57149"/>
                </a:lnTo>
                <a:lnTo>
                  <a:pt x="7655850" y="51688"/>
                </a:lnTo>
                <a:close/>
              </a:path>
              <a:path w="7680959" h="103504">
                <a:moveTo>
                  <a:pt x="7665212" y="46227"/>
                </a:moveTo>
                <a:lnTo>
                  <a:pt x="7655850" y="51688"/>
                </a:lnTo>
                <a:lnTo>
                  <a:pt x="7665212" y="57149"/>
                </a:lnTo>
                <a:lnTo>
                  <a:pt x="7665212" y="46227"/>
                </a:lnTo>
                <a:close/>
              </a:path>
              <a:path w="7680959" h="103504">
                <a:moveTo>
                  <a:pt x="7668514" y="46227"/>
                </a:moveTo>
                <a:lnTo>
                  <a:pt x="7665212" y="46227"/>
                </a:lnTo>
                <a:lnTo>
                  <a:pt x="7665212" y="57149"/>
                </a:lnTo>
                <a:lnTo>
                  <a:pt x="7668514" y="57149"/>
                </a:lnTo>
                <a:lnTo>
                  <a:pt x="7668514" y="46227"/>
                </a:lnTo>
                <a:close/>
              </a:path>
              <a:path w="7680959" h="103504">
                <a:moveTo>
                  <a:pt x="7668514" y="45338"/>
                </a:moveTo>
                <a:lnTo>
                  <a:pt x="7644975" y="45345"/>
                </a:lnTo>
                <a:lnTo>
                  <a:pt x="7655850" y="51688"/>
                </a:lnTo>
                <a:lnTo>
                  <a:pt x="7665212" y="46227"/>
                </a:lnTo>
                <a:lnTo>
                  <a:pt x="7668514" y="46227"/>
                </a:lnTo>
                <a:lnTo>
                  <a:pt x="7668514" y="45338"/>
                </a:lnTo>
                <a:close/>
              </a:path>
              <a:path w="7680959" h="103504">
                <a:moveTo>
                  <a:pt x="7592314" y="0"/>
                </a:moveTo>
                <a:lnTo>
                  <a:pt x="7588504" y="1015"/>
                </a:lnTo>
                <a:lnTo>
                  <a:pt x="7584948" y="7111"/>
                </a:lnTo>
                <a:lnTo>
                  <a:pt x="7585964" y="10921"/>
                </a:lnTo>
                <a:lnTo>
                  <a:pt x="7644975" y="45345"/>
                </a:lnTo>
                <a:lnTo>
                  <a:pt x="7670069" y="45338"/>
                </a:lnTo>
                <a:lnTo>
                  <a:pt x="7592314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0059" y="7500937"/>
            <a:ext cx="5280660" cy="500380"/>
          </a:xfrm>
          <a:custGeom>
            <a:avLst/>
            <a:gdLst/>
            <a:ahLst/>
            <a:cxnLst/>
            <a:rect l="l" t="t" r="r" b="b"/>
            <a:pathLst>
              <a:path w="5280660" h="500379">
                <a:moveTo>
                  <a:pt x="0" y="500062"/>
                </a:moveTo>
                <a:lnTo>
                  <a:pt x="5280660" y="500062"/>
                </a:lnTo>
                <a:lnTo>
                  <a:pt x="5280660" y="0"/>
                </a:lnTo>
                <a:lnTo>
                  <a:pt x="0" y="0"/>
                </a:lnTo>
                <a:lnTo>
                  <a:pt x="0" y="50006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0059" y="7500937"/>
            <a:ext cx="5280660" cy="500380"/>
          </a:xfrm>
          <a:custGeom>
            <a:avLst/>
            <a:gdLst/>
            <a:ahLst/>
            <a:cxnLst/>
            <a:rect l="l" t="t" r="r" b="b"/>
            <a:pathLst>
              <a:path w="5280660" h="500379">
                <a:moveTo>
                  <a:pt x="0" y="500062"/>
                </a:moveTo>
                <a:lnTo>
                  <a:pt x="5280660" y="500062"/>
                </a:lnTo>
                <a:lnTo>
                  <a:pt x="5280660" y="0"/>
                </a:lnTo>
                <a:lnTo>
                  <a:pt x="0" y="0"/>
                </a:lnTo>
                <a:lnTo>
                  <a:pt x="0" y="500062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01167" y="7425689"/>
            <a:ext cx="503936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Rockwell"/>
                <a:cs typeface="Rockwell"/>
              </a:rPr>
              <a:t>A performs a </a:t>
            </a:r>
            <a:r>
              <a:rPr sz="2000" spc="-5" dirty="0">
                <a:latin typeface="Rockwell"/>
                <a:cs typeface="Rockwell"/>
              </a:rPr>
              <a:t>timeout </a:t>
            </a:r>
            <a:r>
              <a:rPr sz="2000" spc="-15" dirty="0">
                <a:latin typeface="Rockwell"/>
                <a:cs typeface="Rockwell"/>
              </a:rPr>
              <a:t>resends </a:t>
            </a:r>
            <a:r>
              <a:rPr sz="2000" spc="-5" dirty="0">
                <a:latin typeface="Rockwell"/>
                <a:cs typeface="Rockwell"/>
              </a:rPr>
              <a:t>data </a:t>
            </a:r>
            <a:r>
              <a:rPr sz="2000" dirty="0">
                <a:latin typeface="Rockwell"/>
                <a:cs typeface="Rockwell"/>
              </a:rPr>
              <a:t>with a  sequence of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1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881109" y="7500937"/>
            <a:ext cx="5280660" cy="500380"/>
          </a:xfrm>
          <a:custGeom>
            <a:avLst/>
            <a:gdLst/>
            <a:ahLst/>
            <a:cxnLst/>
            <a:rect l="l" t="t" r="r" b="b"/>
            <a:pathLst>
              <a:path w="5280659" h="500379">
                <a:moveTo>
                  <a:pt x="0" y="500062"/>
                </a:moveTo>
                <a:lnTo>
                  <a:pt x="5280659" y="500062"/>
                </a:lnTo>
                <a:lnTo>
                  <a:pt x="5280659" y="0"/>
                </a:lnTo>
                <a:lnTo>
                  <a:pt x="0" y="0"/>
                </a:lnTo>
                <a:lnTo>
                  <a:pt x="0" y="50006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881109" y="7500937"/>
            <a:ext cx="5280660" cy="500380"/>
          </a:xfrm>
          <a:custGeom>
            <a:avLst/>
            <a:gdLst/>
            <a:ahLst/>
            <a:cxnLst/>
            <a:rect l="l" t="t" r="r" b="b"/>
            <a:pathLst>
              <a:path w="5280659" h="500379">
                <a:moveTo>
                  <a:pt x="0" y="500062"/>
                </a:moveTo>
                <a:lnTo>
                  <a:pt x="5280659" y="500062"/>
                </a:lnTo>
                <a:lnTo>
                  <a:pt x="5280659" y="0"/>
                </a:lnTo>
                <a:lnTo>
                  <a:pt x="0" y="0"/>
                </a:lnTo>
                <a:lnTo>
                  <a:pt x="0" y="500062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003283" y="7425689"/>
            <a:ext cx="503809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94970" algn="l"/>
                <a:tab pos="1541145" algn="l"/>
                <a:tab pos="1911350" algn="l"/>
                <a:tab pos="3275329" algn="l"/>
                <a:tab pos="4432300" algn="l"/>
                <a:tab pos="4886960" algn="l"/>
              </a:tabLst>
            </a:pPr>
            <a:r>
              <a:rPr sz="2000" dirty="0">
                <a:latin typeface="Rockwell"/>
                <a:cs typeface="Rockwell"/>
              </a:rPr>
              <a:t>B	</a:t>
            </a:r>
            <a:r>
              <a:rPr sz="2000" spc="-25" dirty="0">
                <a:latin typeface="Rockwell"/>
                <a:cs typeface="Rockwell"/>
              </a:rPr>
              <a:t>e</a:t>
            </a:r>
            <a:r>
              <a:rPr sz="2000" dirty="0">
                <a:latin typeface="Rockwell"/>
                <a:cs typeface="Rockwell"/>
              </a:rPr>
              <a:t>x</a:t>
            </a:r>
            <a:r>
              <a:rPr sz="2000" spc="-10" dirty="0">
                <a:latin typeface="Rockwell"/>
                <a:cs typeface="Rockwell"/>
              </a:rPr>
              <a:t>p</a:t>
            </a:r>
            <a:r>
              <a:rPr sz="2000" spc="-5" dirty="0">
                <a:latin typeface="Rockwell"/>
                <a:cs typeface="Rockwell"/>
              </a:rPr>
              <a:t>ect</a:t>
            </a:r>
            <a:r>
              <a:rPr sz="2000" dirty="0">
                <a:latin typeface="Rockwell"/>
                <a:cs typeface="Rockwell"/>
              </a:rPr>
              <a:t>s	a	s</a:t>
            </a:r>
            <a:r>
              <a:rPr sz="2000" spc="-15" dirty="0">
                <a:latin typeface="Rockwell"/>
                <a:cs typeface="Rockwell"/>
              </a:rPr>
              <a:t>e</a:t>
            </a:r>
            <a:r>
              <a:rPr sz="2000" spc="-5" dirty="0">
                <a:latin typeface="Rockwell"/>
                <a:cs typeface="Rockwell"/>
              </a:rPr>
              <a:t>qu</a:t>
            </a:r>
            <a:r>
              <a:rPr sz="2000" dirty="0">
                <a:latin typeface="Rockwell"/>
                <a:cs typeface="Rockwell"/>
              </a:rPr>
              <a:t>e</a:t>
            </a:r>
            <a:r>
              <a:rPr sz="2000" spc="-10" dirty="0">
                <a:latin typeface="Rockwell"/>
                <a:cs typeface="Rockwell"/>
              </a:rPr>
              <a:t>n</a:t>
            </a:r>
            <a:r>
              <a:rPr sz="2000" dirty="0">
                <a:latin typeface="Rockwell"/>
                <a:cs typeface="Rockwell"/>
              </a:rPr>
              <a:t>ce	</a:t>
            </a:r>
            <a:r>
              <a:rPr sz="2000" spc="-25" dirty="0">
                <a:latin typeface="Rockwell"/>
                <a:cs typeface="Rockwell"/>
              </a:rPr>
              <a:t>n</a:t>
            </a:r>
            <a:r>
              <a:rPr sz="2000" dirty="0">
                <a:latin typeface="Rockwell"/>
                <a:cs typeface="Rockwell"/>
              </a:rPr>
              <a:t>umb</a:t>
            </a:r>
            <a:r>
              <a:rPr sz="2000" spc="-15" dirty="0">
                <a:latin typeface="Rockwell"/>
                <a:cs typeface="Rockwell"/>
              </a:rPr>
              <a:t>e</a:t>
            </a:r>
            <a:r>
              <a:rPr sz="2000" dirty="0">
                <a:latin typeface="Rockwell"/>
                <a:cs typeface="Rockwell"/>
              </a:rPr>
              <a:t>r	</a:t>
            </a:r>
            <a:r>
              <a:rPr sz="2000" spc="-10" dirty="0">
                <a:latin typeface="Rockwell"/>
                <a:cs typeface="Rockwell"/>
              </a:rPr>
              <a:t>o</a:t>
            </a:r>
            <a:r>
              <a:rPr sz="2000" dirty="0">
                <a:latin typeface="Rockwell"/>
                <a:cs typeface="Rockwell"/>
              </a:rPr>
              <a:t>f	0  </a:t>
            </a:r>
            <a:r>
              <a:rPr sz="2000" spc="-10" dirty="0">
                <a:latin typeface="Rockwell"/>
                <a:cs typeface="Rockwell"/>
              </a:rPr>
              <a:t>discards </a:t>
            </a:r>
            <a:r>
              <a:rPr sz="2000" dirty="0">
                <a:latin typeface="Rockwell"/>
                <a:cs typeface="Rockwell"/>
              </a:rPr>
              <a:t>this</a:t>
            </a:r>
            <a:r>
              <a:rPr sz="2000" spc="-30" dirty="0">
                <a:latin typeface="Rockwell"/>
                <a:cs typeface="Rockwell"/>
              </a:rPr>
              <a:t> </a:t>
            </a:r>
            <a:r>
              <a:rPr sz="2000" spc="-10" dirty="0">
                <a:latin typeface="Rockwell"/>
                <a:cs typeface="Rockwell"/>
              </a:rPr>
              <a:t>message</a:t>
            </a:r>
            <a:endParaRPr sz="2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420445"/>
            <a:ext cx="2141220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00" b="0" spc="-5" dirty="0">
                <a:latin typeface="Rockwell"/>
                <a:cs typeface="Rockwell"/>
              </a:rPr>
              <a:t>Cont…</a:t>
            </a:r>
            <a:r>
              <a:rPr sz="3700" b="0" spc="5" dirty="0">
                <a:latin typeface="Rockwell"/>
                <a:cs typeface="Rockwell"/>
              </a:rPr>
              <a:t>(</a:t>
            </a:r>
            <a:r>
              <a:rPr sz="3700" b="0" spc="-5" dirty="0">
                <a:latin typeface="Rockwell"/>
                <a:cs typeface="Rockwell"/>
              </a:rPr>
              <a:t>5)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17919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Untuk melengkapi </a:t>
            </a:r>
            <a:r>
              <a:rPr sz="4000" spc="-5" dirty="0">
                <a:latin typeface="Rockwell"/>
                <a:cs typeface="Rockwell"/>
              </a:rPr>
              <a:t>pertanggungjawaban, stasiun  penerima </a:t>
            </a:r>
            <a:r>
              <a:rPr sz="4000" spc="-10" dirty="0">
                <a:latin typeface="Rockwell"/>
                <a:cs typeface="Rockwell"/>
              </a:rPr>
              <a:t>mengirim </a:t>
            </a:r>
            <a:r>
              <a:rPr sz="4000" spc="-5" dirty="0">
                <a:latin typeface="Rockwell"/>
                <a:cs typeface="Rockwell"/>
              </a:rPr>
              <a:t>ulang </a:t>
            </a:r>
            <a:r>
              <a:rPr sz="4000" spc="-10" dirty="0">
                <a:latin typeface="Rockwell"/>
                <a:cs typeface="Rockwell"/>
              </a:rPr>
              <a:t>ACK </a:t>
            </a:r>
            <a:r>
              <a:rPr sz="4000" spc="-5" dirty="0">
                <a:latin typeface="Rockwell"/>
                <a:cs typeface="Rockwell"/>
              </a:rPr>
              <a:t>1 (event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6)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0270" y="5400674"/>
            <a:ext cx="9241155" cy="80010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2352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60"/>
              </a:spcBef>
            </a:pPr>
            <a:r>
              <a:rPr sz="2200" spc="-20" dirty="0">
                <a:latin typeface="Rockwell"/>
                <a:cs typeface="Rockwell"/>
              </a:rPr>
              <a:t>ACK </a:t>
            </a:r>
            <a:r>
              <a:rPr sz="2200" spc="-5" dirty="0">
                <a:latin typeface="Rockwell"/>
                <a:cs typeface="Rockwell"/>
              </a:rPr>
              <a:t>: </a:t>
            </a:r>
            <a:r>
              <a:rPr sz="2200" spc="-10" dirty="0">
                <a:latin typeface="Rockwell"/>
                <a:cs typeface="Rockwell"/>
              </a:rPr>
              <a:t>Sequence, Number</a:t>
            </a:r>
            <a:r>
              <a:rPr sz="2200" spc="-31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1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01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1380" y="4500625"/>
            <a:ext cx="1680210" cy="60007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100"/>
              </a:spcBef>
            </a:pPr>
            <a:r>
              <a:rPr sz="2000" dirty="0">
                <a:latin typeface="Rockwell"/>
                <a:cs typeface="Rockwell"/>
              </a:rPr>
              <a:t>Station</a:t>
            </a:r>
            <a:r>
              <a:rPr sz="2000" spc="-4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81334" y="6255384"/>
            <a:ext cx="600075" cy="400050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85"/>
              </a:spcBef>
            </a:pPr>
            <a:r>
              <a:rPr sz="2200" spc="-5" dirty="0">
                <a:latin typeface="Rockwell"/>
                <a:cs typeface="Rockwell"/>
              </a:rPr>
              <a:t>6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0329" y="6349110"/>
            <a:ext cx="7680959" cy="103505"/>
          </a:xfrm>
          <a:custGeom>
            <a:avLst/>
            <a:gdLst/>
            <a:ahLst/>
            <a:cxnLst/>
            <a:rect l="l" t="t" r="r" b="b"/>
            <a:pathLst>
              <a:path w="7680959" h="103504">
                <a:moveTo>
                  <a:pt x="88645" y="0"/>
                </a:moveTo>
                <a:lnTo>
                  <a:pt x="0" y="51688"/>
                </a:lnTo>
                <a:lnTo>
                  <a:pt x="88645" y="103377"/>
                </a:lnTo>
                <a:lnTo>
                  <a:pt x="92456" y="102361"/>
                </a:lnTo>
                <a:lnTo>
                  <a:pt x="96012" y="96265"/>
                </a:lnTo>
                <a:lnTo>
                  <a:pt x="94995" y="92455"/>
                </a:lnTo>
                <a:lnTo>
                  <a:pt x="36006" y="58045"/>
                </a:lnTo>
                <a:lnTo>
                  <a:pt x="12700" y="58038"/>
                </a:lnTo>
                <a:lnTo>
                  <a:pt x="12700" y="45338"/>
                </a:lnTo>
                <a:lnTo>
                  <a:pt x="35995" y="45338"/>
                </a:lnTo>
                <a:lnTo>
                  <a:pt x="94995" y="10921"/>
                </a:lnTo>
                <a:lnTo>
                  <a:pt x="96012" y="7111"/>
                </a:lnTo>
                <a:lnTo>
                  <a:pt x="92456" y="1015"/>
                </a:lnTo>
                <a:lnTo>
                  <a:pt x="88645" y="0"/>
                </a:lnTo>
                <a:close/>
              </a:path>
              <a:path w="7680959" h="103504">
                <a:moveTo>
                  <a:pt x="35984" y="45345"/>
                </a:moveTo>
                <a:lnTo>
                  <a:pt x="25109" y="51688"/>
                </a:lnTo>
                <a:lnTo>
                  <a:pt x="36006" y="58045"/>
                </a:lnTo>
                <a:lnTo>
                  <a:pt x="7680960" y="60070"/>
                </a:lnTo>
                <a:lnTo>
                  <a:pt x="7680960" y="47370"/>
                </a:lnTo>
                <a:lnTo>
                  <a:pt x="35984" y="45345"/>
                </a:lnTo>
                <a:close/>
              </a:path>
              <a:path w="7680959" h="103504">
                <a:moveTo>
                  <a:pt x="12700" y="45338"/>
                </a:moveTo>
                <a:lnTo>
                  <a:pt x="12700" y="58038"/>
                </a:lnTo>
                <a:lnTo>
                  <a:pt x="36006" y="58045"/>
                </a:lnTo>
                <a:lnTo>
                  <a:pt x="34471" y="57149"/>
                </a:lnTo>
                <a:lnTo>
                  <a:pt x="15747" y="57149"/>
                </a:lnTo>
                <a:lnTo>
                  <a:pt x="15747" y="46227"/>
                </a:lnTo>
                <a:lnTo>
                  <a:pt x="34471" y="46227"/>
                </a:lnTo>
                <a:lnTo>
                  <a:pt x="35984" y="45345"/>
                </a:lnTo>
                <a:lnTo>
                  <a:pt x="12700" y="45338"/>
                </a:lnTo>
                <a:close/>
              </a:path>
              <a:path w="7680959" h="103504">
                <a:moveTo>
                  <a:pt x="15747" y="46227"/>
                </a:moveTo>
                <a:lnTo>
                  <a:pt x="15747" y="57149"/>
                </a:lnTo>
                <a:lnTo>
                  <a:pt x="25109" y="51688"/>
                </a:lnTo>
                <a:lnTo>
                  <a:pt x="15747" y="46227"/>
                </a:lnTo>
                <a:close/>
              </a:path>
              <a:path w="7680959" h="103504">
                <a:moveTo>
                  <a:pt x="25109" y="51688"/>
                </a:moveTo>
                <a:lnTo>
                  <a:pt x="15747" y="57149"/>
                </a:lnTo>
                <a:lnTo>
                  <a:pt x="34471" y="57149"/>
                </a:lnTo>
                <a:lnTo>
                  <a:pt x="25109" y="51688"/>
                </a:lnTo>
                <a:close/>
              </a:path>
              <a:path w="7680959" h="103504">
                <a:moveTo>
                  <a:pt x="34471" y="46227"/>
                </a:moveTo>
                <a:lnTo>
                  <a:pt x="15747" y="46227"/>
                </a:lnTo>
                <a:lnTo>
                  <a:pt x="25109" y="51688"/>
                </a:lnTo>
                <a:lnTo>
                  <a:pt x="34471" y="4622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9300" y="520395"/>
            <a:ext cx="118802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B. Flow </a:t>
            </a:r>
            <a:r>
              <a:rPr sz="3600" dirty="0"/>
              <a:t>Control Jendela </a:t>
            </a:r>
            <a:r>
              <a:rPr sz="3600" spc="-5" dirty="0"/>
              <a:t>Pergeseran </a:t>
            </a:r>
            <a:r>
              <a:rPr sz="3600" dirty="0"/>
              <a:t>(</a:t>
            </a:r>
            <a:r>
              <a:rPr sz="3600" i="1" dirty="0">
                <a:latin typeface="Rockwell"/>
                <a:cs typeface="Rockwell"/>
              </a:rPr>
              <a:t>Sliding Windows  </a:t>
            </a:r>
            <a:r>
              <a:rPr sz="3600" i="1" spc="-5" dirty="0">
                <a:latin typeface="Rockwell"/>
                <a:cs typeface="Rockwell"/>
              </a:rPr>
              <a:t>Control</a:t>
            </a:r>
            <a:r>
              <a:rPr sz="3600" spc="-5" dirty="0"/>
              <a:t>)</a:t>
            </a:r>
            <a:endParaRPr sz="3600">
              <a:latin typeface="Rockwell"/>
              <a:cs typeface="Rockwel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673860" y="3594099"/>
          <a:ext cx="10821035" cy="1203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  <a:gridCol w="620395"/>
                <a:gridCol w="579120"/>
                <a:gridCol w="620395"/>
                <a:gridCol w="579120"/>
                <a:gridCol w="599440"/>
                <a:gridCol w="599440"/>
                <a:gridCol w="599440"/>
                <a:gridCol w="598170"/>
                <a:gridCol w="600709"/>
                <a:gridCol w="599440"/>
                <a:gridCol w="599440"/>
                <a:gridCol w="600075"/>
              </a:tblGrid>
              <a:tr h="219710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C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86816"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C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89813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C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75864" y="3091433"/>
            <a:ext cx="27863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dirty="0">
                <a:latin typeface="Rockwell"/>
                <a:cs typeface="Rockwell"/>
              </a:rPr>
              <a:t>siap</a:t>
            </a:r>
            <a:r>
              <a:rPr sz="1800" spc="-85" dirty="0">
                <a:latin typeface="Rockwell"/>
                <a:cs typeface="Rockwell"/>
              </a:rPr>
              <a:t> </a:t>
            </a:r>
            <a:r>
              <a:rPr sz="1800" spc="-5" dirty="0">
                <a:latin typeface="Rockwell"/>
                <a:cs typeface="Rockwell"/>
              </a:rPr>
              <a:t>ditransmisikan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64169" y="3027628"/>
            <a:ext cx="3897629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Rockwell"/>
                <a:cs typeface="Rockwell"/>
              </a:rPr>
              <a:t>Jendela </a:t>
            </a:r>
            <a:r>
              <a:rPr sz="1800" spc="10" dirty="0">
                <a:latin typeface="Rockwell"/>
                <a:cs typeface="Rockwell"/>
              </a:rPr>
              <a:t>dari </a:t>
            </a: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spc="-5" dirty="0">
                <a:latin typeface="Rockwell"/>
                <a:cs typeface="Rockwell"/>
              </a:rPr>
              <a:t>yg</a:t>
            </a:r>
            <a:r>
              <a:rPr sz="1800" spc="-65" dirty="0">
                <a:latin typeface="Rockwell"/>
                <a:cs typeface="Rockwell"/>
              </a:rPr>
              <a:t> </a:t>
            </a:r>
            <a:r>
              <a:rPr sz="1800" spc="-5" dirty="0">
                <a:latin typeface="Rockwell"/>
                <a:cs typeface="Rockwell"/>
              </a:rPr>
              <a:t>ditransmisikan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9979" y="2427477"/>
            <a:ext cx="40881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dirty="0">
                <a:latin typeface="Rockwell"/>
                <a:cs typeface="Rockwell"/>
              </a:rPr>
              <a:t>ditahan sampai </a:t>
            </a:r>
            <a:r>
              <a:rPr sz="1800" spc="-5" dirty="0">
                <a:latin typeface="Rockwell"/>
                <a:cs typeface="Rockwell"/>
              </a:rPr>
              <a:t>mendpt</a:t>
            </a:r>
            <a:r>
              <a:rPr sz="1800" spc="-100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balasan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88765" y="6294500"/>
            <a:ext cx="5034280" cy="785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spc="-5" dirty="0">
                <a:latin typeface="Rockwell"/>
                <a:cs typeface="Rockwell"/>
              </a:rPr>
              <a:t>terakhir </a:t>
            </a:r>
            <a:r>
              <a:rPr sz="1800" spc="-15" dirty="0">
                <a:latin typeface="Rockwell"/>
                <a:cs typeface="Rockwell"/>
              </a:rPr>
              <a:t>yang </a:t>
            </a:r>
            <a:r>
              <a:rPr sz="1800" dirty="0">
                <a:latin typeface="Rockwell"/>
                <a:cs typeface="Rockwell"/>
              </a:rPr>
              <a:t>dibalas</a:t>
            </a:r>
            <a:endParaRPr sz="1800">
              <a:latin typeface="Rockwell"/>
              <a:cs typeface="Rockwell"/>
            </a:endParaRPr>
          </a:p>
          <a:p>
            <a:pPr marL="1530350">
              <a:lnSpc>
                <a:spcPct val="100000"/>
              </a:lnSpc>
              <a:spcBef>
                <a:spcPts val="1660"/>
              </a:spcBef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spc="-5" dirty="0">
                <a:latin typeface="Rockwell"/>
                <a:cs typeface="Rockwell"/>
              </a:rPr>
              <a:t>terakhir yg</a:t>
            </a:r>
            <a:r>
              <a:rPr sz="1800" spc="-70" dirty="0">
                <a:latin typeface="Rockwell"/>
                <a:cs typeface="Rockwell"/>
              </a:rPr>
              <a:t> </a:t>
            </a:r>
            <a:r>
              <a:rPr sz="1800" spc="-5" dirty="0">
                <a:latin typeface="Rockwell"/>
                <a:cs typeface="Rockwell"/>
              </a:rPr>
              <a:t>ditransmisikan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4977" y="5294121"/>
            <a:ext cx="21380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Rockwell"/>
                <a:cs typeface="Rockwell"/>
              </a:rPr>
              <a:t>Urutan </a:t>
            </a:r>
            <a:r>
              <a:rPr sz="1800" spc="-5" dirty="0">
                <a:latin typeface="Rockwell"/>
                <a:cs typeface="Rockwell"/>
              </a:rPr>
              <a:t>nomor</a:t>
            </a:r>
            <a:r>
              <a:rPr sz="1800" spc="-60" dirty="0">
                <a:latin typeface="Rockwell"/>
                <a:cs typeface="Rockwell"/>
              </a:rPr>
              <a:t> </a:t>
            </a:r>
            <a:r>
              <a:rPr sz="1800" spc="-10" dirty="0">
                <a:latin typeface="Rockwell"/>
                <a:cs typeface="Rockwell"/>
              </a:rPr>
              <a:t>frame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00086" y="5306313"/>
            <a:ext cx="36899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653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Rockwell"/>
                <a:cs typeface="Rockwell"/>
              </a:rPr>
              <a:t>Jendela </a:t>
            </a:r>
            <a:r>
              <a:rPr sz="1800" spc="-5" dirty="0">
                <a:latin typeface="Rockwell"/>
                <a:cs typeface="Rockwell"/>
              </a:rPr>
              <a:t>melebar </a:t>
            </a:r>
            <a:r>
              <a:rPr sz="1800" spc="10" dirty="0">
                <a:latin typeface="Rockwell"/>
                <a:cs typeface="Rockwell"/>
              </a:rPr>
              <a:t>dari </a:t>
            </a:r>
            <a:r>
              <a:rPr sz="1800" spc="-10" dirty="0">
                <a:latin typeface="Rockwell"/>
                <a:cs typeface="Rockwell"/>
              </a:rPr>
              <a:t>pinggiran  </a:t>
            </a:r>
            <a:r>
              <a:rPr sz="1800" spc="-15" dirty="0">
                <a:latin typeface="Rockwell"/>
                <a:cs typeface="Rockwell"/>
              </a:rPr>
              <a:t>yang </a:t>
            </a:r>
            <a:r>
              <a:rPr sz="1800" spc="-5" dirty="0">
                <a:latin typeface="Rockwell"/>
                <a:cs typeface="Rockwell"/>
              </a:rPr>
              <a:t>memimpin </a:t>
            </a:r>
            <a:r>
              <a:rPr sz="1800" dirty="0">
                <a:latin typeface="Rockwell"/>
                <a:cs typeface="Rockwell"/>
              </a:rPr>
              <a:t>saat </a:t>
            </a:r>
            <a:r>
              <a:rPr sz="1800" spc="-15" dirty="0">
                <a:latin typeface="Rockwell"/>
                <a:cs typeface="Rockwell"/>
              </a:rPr>
              <a:t>ACK</a:t>
            </a:r>
            <a:r>
              <a:rPr sz="1800" spc="-20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diterima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19547" y="8118754"/>
            <a:ext cx="38576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Rockwell"/>
                <a:cs typeface="Rockwell"/>
              </a:rPr>
              <a:t>A. </a:t>
            </a:r>
            <a:r>
              <a:rPr sz="2000" b="1" spc="15" dirty="0">
                <a:latin typeface="Rockwell"/>
                <a:cs typeface="Rockwell"/>
              </a:rPr>
              <a:t>Menurut </a:t>
            </a:r>
            <a:r>
              <a:rPr sz="2000" b="1" spc="-5" dirty="0">
                <a:latin typeface="Rockwell"/>
                <a:cs typeface="Rockwell"/>
              </a:rPr>
              <a:t>perseptif</a:t>
            </a:r>
            <a:r>
              <a:rPr sz="2000" b="1" spc="-220" dirty="0">
                <a:latin typeface="Rockwell"/>
                <a:cs typeface="Rockwell"/>
              </a:rPr>
              <a:t> </a:t>
            </a:r>
            <a:r>
              <a:rPr sz="2000" b="1" spc="5" dirty="0">
                <a:latin typeface="Rockwell"/>
                <a:cs typeface="Rockwell"/>
              </a:rPr>
              <a:t>pengirim</a:t>
            </a:r>
            <a:endParaRPr sz="2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473404"/>
            <a:ext cx="1485900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00" b="0" spc="-10" dirty="0">
                <a:latin typeface="Arial"/>
                <a:cs typeface="Arial"/>
              </a:rPr>
              <a:t>Co</a:t>
            </a:r>
            <a:r>
              <a:rPr sz="3700" b="0" spc="-20" dirty="0">
                <a:latin typeface="Arial"/>
                <a:cs typeface="Arial"/>
              </a:rPr>
              <a:t>n</a:t>
            </a:r>
            <a:r>
              <a:rPr sz="3700" b="0" spc="-5" dirty="0">
                <a:latin typeface="Arial"/>
                <a:cs typeface="Arial"/>
              </a:rPr>
              <a:t>t…</a:t>
            </a:r>
            <a:endParaRPr sz="37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673860" y="3330447"/>
          <a:ext cx="10821035" cy="1231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  <a:gridCol w="620395"/>
                <a:gridCol w="579120"/>
                <a:gridCol w="620395"/>
                <a:gridCol w="579120"/>
                <a:gridCol w="599440"/>
                <a:gridCol w="599440"/>
                <a:gridCol w="599440"/>
                <a:gridCol w="598170"/>
                <a:gridCol w="600709"/>
                <a:gridCol w="599440"/>
                <a:gridCol w="599440"/>
                <a:gridCol w="600075"/>
              </a:tblGrid>
              <a:tr h="247015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C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86688"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C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89940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C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300476" y="2757042"/>
            <a:ext cx="2135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dirty="0">
                <a:latin typeface="Rockwell"/>
                <a:cs typeface="Rockwell"/>
              </a:rPr>
              <a:t>siap</a:t>
            </a:r>
            <a:r>
              <a:rPr sz="1800" spc="-75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diterima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97826" y="2693288"/>
            <a:ext cx="32467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Rockwell"/>
                <a:cs typeface="Rockwell"/>
              </a:rPr>
              <a:t>Jendela </a:t>
            </a:r>
            <a:r>
              <a:rPr sz="1800" spc="10" dirty="0">
                <a:latin typeface="Rockwell"/>
                <a:cs typeface="Rockwell"/>
              </a:rPr>
              <a:t>dari </a:t>
            </a: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spc="-5" dirty="0">
                <a:latin typeface="Rockwell"/>
                <a:cs typeface="Rockwell"/>
              </a:rPr>
              <a:t>yg</a:t>
            </a:r>
            <a:r>
              <a:rPr sz="1800" spc="-50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diterima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88765" y="6058026"/>
            <a:ext cx="4780280" cy="1000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spc="-5" dirty="0">
                <a:latin typeface="Rockwell"/>
                <a:cs typeface="Rockwell"/>
              </a:rPr>
              <a:t>terakhir </a:t>
            </a:r>
            <a:r>
              <a:rPr sz="1800" spc="-15" dirty="0">
                <a:latin typeface="Rockwell"/>
                <a:cs typeface="Rockwell"/>
              </a:rPr>
              <a:t>yang </a:t>
            </a:r>
            <a:r>
              <a:rPr sz="1800" dirty="0">
                <a:latin typeface="Rockwell"/>
                <a:cs typeface="Rockwell"/>
              </a:rPr>
              <a:t>dibalas</a:t>
            </a:r>
            <a:endParaRPr sz="18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00">
              <a:latin typeface="Times New Roman"/>
              <a:cs typeface="Times New Roman"/>
            </a:endParaRPr>
          </a:p>
          <a:p>
            <a:pPr marL="1927225">
              <a:lnSpc>
                <a:spcPct val="100000"/>
              </a:lnSpc>
            </a:pPr>
            <a:r>
              <a:rPr sz="1800" spc="-10" dirty="0">
                <a:latin typeface="Rockwell"/>
                <a:cs typeface="Rockwell"/>
              </a:rPr>
              <a:t>Frame </a:t>
            </a:r>
            <a:r>
              <a:rPr sz="1800" spc="-5" dirty="0">
                <a:latin typeface="Rockwell"/>
                <a:cs typeface="Rockwell"/>
              </a:rPr>
              <a:t>terakhir yg</a:t>
            </a:r>
            <a:r>
              <a:rPr sz="1800" spc="-65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diterima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47331" y="5183504"/>
            <a:ext cx="275590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Rockwell"/>
                <a:cs typeface="Rockwell"/>
              </a:rPr>
              <a:t>Jendela </a:t>
            </a:r>
            <a:r>
              <a:rPr sz="1800" spc="-10" dirty="0">
                <a:latin typeface="Rockwell"/>
                <a:cs typeface="Rockwell"/>
              </a:rPr>
              <a:t>menyusut </a:t>
            </a:r>
            <a:r>
              <a:rPr sz="1800" spc="10" dirty="0">
                <a:latin typeface="Rockwell"/>
                <a:cs typeface="Rockwell"/>
              </a:rPr>
              <a:t>dari  </a:t>
            </a:r>
            <a:r>
              <a:rPr sz="1800" spc="-10" dirty="0">
                <a:latin typeface="Rockwell"/>
                <a:cs typeface="Rockwell"/>
              </a:rPr>
              <a:t>pinggiran </a:t>
            </a:r>
            <a:r>
              <a:rPr sz="1800" spc="-15" dirty="0">
                <a:latin typeface="Rockwell"/>
                <a:cs typeface="Rockwell"/>
              </a:rPr>
              <a:t>yang</a:t>
            </a:r>
            <a:r>
              <a:rPr sz="1800" spc="-45" dirty="0">
                <a:latin typeface="Rockwell"/>
                <a:cs typeface="Rockwell"/>
              </a:rPr>
              <a:t> </a:t>
            </a:r>
            <a:r>
              <a:rPr sz="1800" spc="-5" dirty="0">
                <a:latin typeface="Rockwell"/>
                <a:cs typeface="Rockwell"/>
              </a:rPr>
              <a:t>mengikuti  </a:t>
            </a:r>
            <a:r>
              <a:rPr sz="1800" dirty="0">
                <a:latin typeface="Rockwell"/>
                <a:cs typeface="Rockwell"/>
              </a:rPr>
              <a:t>saat </a:t>
            </a:r>
            <a:r>
              <a:rPr sz="1800" spc="-10" dirty="0">
                <a:latin typeface="Rockwell"/>
                <a:cs typeface="Rockwell"/>
              </a:rPr>
              <a:t>frame²</a:t>
            </a:r>
            <a:r>
              <a:rPr sz="1800" spc="-65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diterima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687061" y="7941664"/>
            <a:ext cx="3780154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40" dirty="0">
                <a:latin typeface="Rockwell"/>
                <a:cs typeface="Rockwell"/>
              </a:rPr>
              <a:t>B. </a:t>
            </a:r>
            <a:r>
              <a:rPr sz="2000" b="1" spc="15" dirty="0">
                <a:latin typeface="Rockwell"/>
                <a:cs typeface="Rockwell"/>
              </a:rPr>
              <a:t>Menurut </a:t>
            </a:r>
            <a:r>
              <a:rPr sz="2000" b="1" spc="-5" dirty="0">
                <a:latin typeface="Rockwell"/>
                <a:cs typeface="Rockwell"/>
              </a:rPr>
              <a:t>peseptif</a:t>
            </a:r>
            <a:r>
              <a:rPr sz="2000" b="1" spc="-195" dirty="0">
                <a:latin typeface="Rockwell"/>
                <a:cs typeface="Rockwell"/>
              </a:rPr>
              <a:t> </a:t>
            </a:r>
            <a:r>
              <a:rPr sz="2000" b="1" spc="5" dirty="0">
                <a:latin typeface="Rockwell"/>
                <a:cs typeface="Rockwell"/>
              </a:rPr>
              <a:t>penerima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434319" y="5183504"/>
            <a:ext cx="282511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Rockwell"/>
                <a:cs typeface="Rockwell"/>
              </a:rPr>
              <a:t>Jendela </a:t>
            </a:r>
            <a:r>
              <a:rPr sz="1800" spc="-5" dirty="0">
                <a:latin typeface="Rockwell"/>
                <a:cs typeface="Rockwell"/>
              </a:rPr>
              <a:t>melebar </a:t>
            </a:r>
            <a:r>
              <a:rPr sz="1800" spc="10" dirty="0">
                <a:latin typeface="Rockwell"/>
                <a:cs typeface="Rockwell"/>
              </a:rPr>
              <a:t>dari  </a:t>
            </a:r>
            <a:r>
              <a:rPr sz="1800" spc="-10" dirty="0">
                <a:latin typeface="Rockwell"/>
                <a:cs typeface="Rockwell"/>
              </a:rPr>
              <a:t>pinggiran </a:t>
            </a:r>
            <a:r>
              <a:rPr sz="1800" spc="-15" dirty="0">
                <a:latin typeface="Rockwell"/>
                <a:cs typeface="Rockwell"/>
              </a:rPr>
              <a:t>yang </a:t>
            </a:r>
            <a:r>
              <a:rPr sz="1800" spc="-5" dirty="0">
                <a:latin typeface="Rockwell"/>
                <a:cs typeface="Rockwell"/>
              </a:rPr>
              <a:t>memimpin  </a:t>
            </a:r>
            <a:r>
              <a:rPr sz="1800" dirty="0">
                <a:latin typeface="Rockwell"/>
                <a:cs typeface="Rockwell"/>
              </a:rPr>
              <a:t>saat </a:t>
            </a:r>
            <a:r>
              <a:rPr sz="1800" spc="-15" dirty="0">
                <a:latin typeface="Rockwell"/>
                <a:cs typeface="Rockwell"/>
              </a:rPr>
              <a:t>ACK</a:t>
            </a:r>
            <a:r>
              <a:rPr sz="1800" spc="-65" dirty="0">
                <a:latin typeface="Rockwell"/>
                <a:cs typeface="Rockwell"/>
              </a:rPr>
              <a:t> </a:t>
            </a:r>
            <a:r>
              <a:rPr sz="1800" dirty="0">
                <a:latin typeface="Rockwell"/>
                <a:cs typeface="Rockwell"/>
              </a:rPr>
              <a:t>diterima</a:t>
            </a:r>
            <a:endParaRPr sz="1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1751" y="505167"/>
            <a:ext cx="13001625" cy="709803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4000" b="1" spc="-5" dirty="0">
                <a:latin typeface="Rockwell"/>
                <a:cs typeface="Rockwell"/>
              </a:rPr>
              <a:t>Keterangan</a:t>
            </a:r>
            <a:r>
              <a:rPr sz="4000" b="1" spc="-25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:</a:t>
            </a:r>
            <a:endParaRPr sz="4000">
              <a:latin typeface="Rockwell"/>
              <a:cs typeface="Rockwell"/>
            </a:endParaRPr>
          </a:p>
          <a:p>
            <a:pPr marL="756285" marR="5080" indent="-744220" algn="just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Gambar diatas menggambarkan proses </a:t>
            </a:r>
            <a:r>
              <a:rPr sz="4000" spc="-10" dirty="0">
                <a:latin typeface="Rockwell"/>
                <a:cs typeface="Rockwell"/>
              </a:rPr>
              <a:t>jendela  </a:t>
            </a:r>
            <a:r>
              <a:rPr sz="4000" spc="-5" dirty="0">
                <a:latin typeface="Rockwell"/>
                <a:cs typeface="Rockwell"/>
              </a:rPr>
              <a:t>penggeseran, frame² tersebut diberi </a:t>
            </a:r>
            <a:r>
              <a:rPr sz="4000" spc="-15" dirty="0">
                <a:latin typeface="Rockwell"/>
                <a:cs typeface="Rockwell"/>
              </a:rPr>
              <a:t>nomor </a:t>
            </a:r>
            <a:r>
              <a:rPr sz="4000" spc="-5" dirty="0">
                <a:latin typeface="Rockwell"/>
                <a:cs typeface="Rockwell"/>
              </a:rPr>
              <a:t>yang  berurut mulai 0 sampai </a:t>
            </a:r>
            <a:r>
              <a:rPr sz="4000" spc="-10" dirty="0">
                <a:latin typeface="Rockwell"/>
                <a:cs typeface="Rockwell"/>
              </a:rPr>
              <a:t>7, </a:t>
            </a:r>
            <a:r>
              <a:rPr sz="4000" spc="-5" dirty="0">
                <a:latin typeface="Rockwell"/>
                <a:cs typeface="Rockwell"/>
              </a:rPr>
              <a:t>lalu yang </a:t>
            </a:r>
            <a:r>
              <a:rPr sz="4000" dirty="0">
                <a:latin typeface="Rockwell"/>
                <a:cs typeface="Rockwell"/>
              </a:rPr>
              <a:t>sama </a:t>
            </a:r>
            <a:r>
              <a:rPr sz="4000" spc="-5" dirty="0">
                <a:latin typeface="Rockwell"/>
                <a:cs typeface="Rockwell"/>
              </a:rPr>
              <a:t>digunakan  </a:t>
            </a:r>
            <a:r>
              <a:rPr sz="4000" spc="-10" dirty="0">
                <a:latin typeface="Rockwell"/>
                <a:cs typeface="Rockwell"/>
              </a:rPr>
              <a:t>kembali untuk </a:t>
            </a:r>
            <a:r>
              <a:rPr sz="4000" spc="-5" dirty="0">
                <a:latin typeface="Rockwell"/>
                <a:cs typeface="Rockwell"/>
              </a:rPr>
              <a:t>frame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berikutnya.</a:t>
            </a:r>
            <a:endParaRPr sz="4000">
              <a:latin typeface="Rockwell"/>
              <a:cs typeface="Rockwell"/>
            </a:endParaRPr>
          </a:p>
          <a:p>
            <a:pPr marL="756285" marR="5080" indent="-744220" algn="just">
              <a:lnSpc>
                <a:spcPct val="100000"/>
              </a:lnSpc>
              <a:spcBef>
                <a:spcPts val="965"/>
              </a:spcBef>
              <a:buFont typeface="Arial"/>
              <a:buChar char="•"/>
              <a:tabLst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Kotak pesegi yang diarsir </a:t>
            </a:r>
            <a:r>
              <a:rPr sz="4000" spc="-10" dirty="0">
                <a:latin typeface="Rockwell"/>
                <a:cs typeface="Rockwell"/>
              </a:rPr>
              <a:t>menunjukkan frame </a:t>
            </a:r>
            <a:r>
              <a:rPr sz="4000" spc="-5" dirty="0">
                <a:latin typeface="Rockwell"/>
                <a:cs typeface="Rockwell"/>
              </a:rPr>
              <a:t>yang  dikirim, dalam gambar diatas, pengirim  </a:t>
            </a:r>
            <a:r>
              <a:rPr sz="4000" spc="-10" dirty="0">
                <a:latin typeface="Rockwell"/>
                <a:cs typeface="Rockwell"/>
              </a:rPr>
              <a:t>mentransmisikan </a:t>
            </a:r>
            <a:r>
              <a:rPr sz="4000" spc="-5" dirty="0">
                <a:latin typeface="Rockwell"/>
                <a:cs typeface="Rockwell"/>
              </a:rPr>
              <a:t>lima frame dimulai dengan frame  </a:t>
            </a:r>
            <a:r>
              <a:rPr sz="4000" spc="-10" dirty="0">
                <a:latin typeface="Rockwell"/>
                <a:cs typeface="Rockwell"/>
              </a:rPr>
              <a:t>0, </a:t>
            </a:r>
            <a:r>
              <a:rPr sz="4000" spc="-5" dirty="0">
                <a:latin typeface="Rockwell"/>
                <a:cs typeface="Rockwell"/>
              </a:rPr>
              <a:t>tiap frame yang dikirim jendela yang diarsir  </a:t>
            </a:r>
            <a:r>
              <a:rPr sz="4000" spc="-10" dirty="0">
                <a:latin typeface="Rockwell"/>
                <a:cs typeface="Rockwell"/>
              </a:rPr>
              <a:t>menjadi menyusut </a:t>
            </a:r>
            <a:r>
              <a:rPr sz="4000" spc="-5" dirty="0">
                <a:latin typeface="Rockwell"/>
                <a:cs typeface="Rockwell"/>
              </a:rPr>
              <a:t>dan tiap balasan yang diterima  jendela yang diarsir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mengembang.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537" y="420445"/>
            <a:ext cx="1680210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00" spc="-5" dirty="0"/>
              <a:t>Contoh</a:t>
            </a:r>
            <a:endParaRPr sz="37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7620" indent="-428625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</a:tabLst>
            </a:pPr>
            <a:r>
              <a:rPr spc="-10" dirty="0"/>
              <a:t>Awalnya </a:t>
            </a:r>
            <a:r>
              <a:rPr spc="-5" dirty="0"/>
              <a:t>A dan B yang </a:t>
            </a:r>
            <a:r>
              <a:rPr spc="-10" dirty="0"/>
              <a:t>memiliki </a:t>
            </a:r>
            <a:r>
              <a:rPr spc="-5" dirty="0"/>
              <a:t>jendela </a:t>
            </a:r>
            <a:r>
              <a:rPr spc="-10" dirty="0"/>
              <a:t>menunjukkan, </a:t>
            </a:r>
            <a:r>
              <a:rPr spc="-5" dirty="0"/>
              <a:t>Bahwa A  </a:t>
            </a:r>
            <a:r>
              <a:rPr spc="-10" dirty="0"/>
              <a:t>mentransmisikan </a:t>
            </a:r>
            <a:r>
              <a:rPr spc="-5" dirty="0"/>
              <a:t>7 frame, dimulai dengan frame 0</a:t>
            </a:r>
            <a:r>
              <a:rPr spc="30" dirty="0"/>
              <a:t> </a:t>
            </a:r>
            <a:r>
              <a:rPr spc="-10" dirty="0"/>
              <a:t>(F0).</a:t>
            </a:r>
          </a:p>
          <a:p>
            <a:pPr marL="440690" marR="5080" indent="-428625">
              <a:lnSpc>
                <a:spcPct val="100000"/>
              </a:lnSpc>
              <a:spcBef>
                <a:spcPts val="815"/>
              </a:spcBef>
              <a:buFont typeface="Wingdings"/>
              <a:buChar char=""/>
              <a:tabLst>
                <a:tab pos="441325" algn="l"/>
                <a:tab pos="3418840" algn="l"/>
                <a:tab pos="5959475" algn="l"/>
                <a:tab pos="7398384" algn="l"/>
                <a:tab pos="7962265" algn="l"/>
                <a:tab pos="9444990" algn="l"/>
                <a:tab pos="12360910" algn="l"/>
              </a:tabLst>
            </a:pPr>
            <a:r>
              <a:rPr spc="-10" dirty="0"/>
              <a:t>Setelah </a:t>
            </a:r>
            <a:r>
              <a:rPr spc="-5" dirty="0"/>
              <a:t>A </a:t>
            </a:r>
            <a:r>
              <a:rPr spc="-10" dirty="0"/>
              <a:t>mentransmisikan </a:t>
            </a:r>
            <a:r>
              <a:rPr spc="-5" dirty="0"/>
              <a:t>3 frame </a:t>
            </a:r>
            <a:r>
              <a:rPr spc="-10" dirty="0"/>
              <a:t>(F0,F1.F2) </a:t>
            </a:r>
            <a:r>
              <a:rPr spc="-5" dirty="0"/>
              <a:t>tanpa balasan, A  </a:t>
            </a:r>
            <a:r>
              <a:rPr spc="-10" dirty="0"/>
              <a:t>menyu</a:t>
            </a:r>
            <a:r>
              <a:rPr spc="10" dirty="0"/>
              <a:t>s</a:t>
            </a:r>
            <a:r>
              <a:rPr spc="-5" dirty="0"/>
              <a:t>ut</a:t>
            </a:r>
            <a:r>
              <a:rPr spc="-20" dirty="0"/>
              <a:t>k</a:t>
            </a:r>
            <a:r>
              <a:rPr spc="-5" dirty="0"/>
              <a:t>an</a:t>
            </a:r>
            <a:r>
              <a:rPr dirty="0"/>
              <a:t>	</a:t>
            </a:r>
            <a:r>
              <a:rPr spc="-5" dirty="0"/>
              <a:t>jen</a:t>
            </a:r>
            <a:r>
              <a:rPr spc="5" dirty="0"/>
              <a:t>d</a:t>
            </a:r>
            <a:r>
              <a:rPr spc="-10" dirty="0"/>
              <a:t>elany</a:t>
            </a:r>
            <a:r>
              <a:rPr spc="-5" dirty="0"/>
              <a:t>a</a:t>
            </a:r>
            <a:r>
              <a:rPr dirty="0"/>
              <a:t>	</a:t>
            </a:r>
            <a:r>
              <a:rPr spc="-5" dirty="0"/>
              <a:t>untuk</a:t>
            </a:r>
            <a:r>
              <a:rPr dirty="0"/>
              <a:t>	</a:t>
            </a:r>
            <a:r>
              <a:rPr spc="-5" dirty="0"/>
              <a:t>4</a:t>
            </a:r>
            <a:r>
              <a:rPr dirty="0"/>
              <a:t>	</a:t>
            </a:r>
            <a:r>
              <a:rPr spc="-5" dirty="0"/>
              <a:t>frame</a:t>
            </a:r>
            <a:r>
              <a:rPr dirty="0"/>
              <a:t>	</a:t>
            </a:r>
            <a:r>
              <a:rPr spc="-10" dirty="0"/>
              <a:t>(F3</a:t>
            </a:r>
            <a:r>
              <a:rPr spc="-5" dirty="0"/>
              <a:t>,F</a:t>
            </a:r>
            <a:r>
              <a:rPr spc="-10" dirty="0"/>
              <a:t>4</a:t>
            </a:r>
            <a:r>
              <a:rPr spc="-5" dirty="0"/>
              <a:t>,</a:t>
            </a:r>
            <a:r>
              <a:rPr spc="-10" dirty="0"/>
              <a:t>F5</a:t>
            </a:r>
            <a:r>
              <a:rPr spc="-5" dirty="0"/>
              <a:t>,</a:t>
            </a:r>
            <a:r>
              <a:rPr spc="-10" dirty="0"/>
              <a:t>F6</a:t>
            </a:r>
            <a:r>
              <a:rPr spc="-5" dirty="0"/>
              <a:t>)</a:t>
            </a:r>
            <a:r>
              <a:rPr dirty="0"/>
              <a:t>	</a:t>
            </a:r>
            <a:r>
              <a:rPr spc="-5" dirty="0"/>
              <a:t>dan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062841" y="4229556"/>
            <a:ext cx="175768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88645" algn="l"/>
              </a:tabLst>
            </a:pPr>
            <a:r>
              <a:rPr sz="3400" spc="-5" dirty="0">
                <a:latin typeface="Rockwell"/>
                <a:cs typeface="Rockwell"/>
              </a:rPr>
              <a:t>4	frame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1751" y="3503444"/>
            <a:ext cx="11043285" cy="178752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440690">
              <a:lnSpc>
                <a:spcPct val="100000"/>
              </a:lnSpc>
              <a:spcBef>
                <a:spcPts val="915"/>
              </a:spcBef>
            </a:pPr>
            <a:r>
              <a:rPr sz="3400" spc="-10" dirty="0">
                <a:latin typeface="Rockwell"/>
                <a:cs typeface="Rockwell"/>
              </a:rPr>
              <a:t>mempertahankan </a:t>
            </a:r>
            <a:r>
              <a:rPr sz="3400" spc="-5" dirty="0">
                <a:latin typeface="Rockwell"/>
                <a:cs typeface="Rockwell"/>
              </a:rPr>
              <a:t>tiruan tiga frame</a:t>
            </a:r>
            <a:r>
              <a:rPr sz="3400" spc="15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(F0,F1,F2)</a:t>
            </a:r>
            <a:endParaRPr sz="3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19"/>
              </a:spcBef>
              <a:buFont typeface="Wingdings"/>
              <a:buChar char=""/>
              <a:tabLst>
                <a:tab pos="441325" algn="l"/>
                <a:tab pos="2284730" algn="l"/>
                <a:tab pos="5325745" algn="l"/>
                <a:tab pos="6985000" algn="l"/>
                <a:tab pos="7631430" algn="l"/>
              </a:tabLst>
            </a:pPr>
            <a:r>
              <a:rPr sz="3400" spc="-5" dirty="0">
                <a:latin typeface="Rockwell"/>
                <a:cs typeface="Rockwell"/>
              </a:rPr>
              <a:t>Jendela	</a:t>
            </a:r>
            <a:r>
              <a:rPr sz="3400" spc="-10" dirty="0">
                <a:latin typeface="Rockwell"/>
                <a:cs typeface="Rockwell"/>
              </a:rPr>
              <a:t>menunjuk</a:t>
            </a:r>
            <a:r>
              <a:rPr sz="3400" spc="-20" dirty="0">
                <a:latin typeface="Rockwell"/>
                <a:cs typeface="Rockwell"/>
              </a:rPr>
              <a:t>k</a:t>
            </a:r>
            <a:r>
              <a:rPr sz="3400" spc="-5" dirty="0">
                <a:latin typeface="Rockwell"/>
                <a:cs typeface="Rockwell"/>
              </a:rPr>
              <a:t>an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bahwa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A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10" dirty="0">
                <a:latin typeface="Rockwell"/>
                <a:cs typeface="Rockwell"/>
              </a:rPr>
              <a:t>men</a:t>
            </a:r>
            <a:r>
              <a:rPr sz="3400" spc="-20" dirty="0">
                <a:latin typeface="Rockwell"/>
                <a:cs typeface="Rockwell"/>
              </a:rPr>
              <a:t>t</a:t>
            </a:r>
            <a:r>
              <a:rPr sz="3400" spc="-5" dirty="0">
                <a:latin typeface="Rockwell"/>
                <a:cs typeface="Rockwell"/>
              </a:rPr>
              <a:t>ransm</a:t>
            </a:r>
            <a:r>
              <a:rPr sz="3400" dirty="0">
                <a:latin typeface="Rockwell"/>
                <a:cs typeface="Rockwell"/>
              </a:rPr>
              <a:t>i</a:t>
            </a:r>
            <a:r>
              <a:rPr sz="3400" spc="-5" dirty="0">
                <a:latin typeface="Rockwell"/>
                <a:cs typeface="Rockwell"/>
              </a:rPr>
              <a:t>sikan  dimulai dengan frane</a:t>
            </a:r>
            <a:r>
              <a:rPr sz="3400" spc="-2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3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1751" y="5369813"/>
            <a:ext cx="13119100" cy="1061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41325" algn="l"/>
                <a:tab pos="2720975" algn="l"/>
                <a:tab pos="3248025" algn="l"/>
                <a:tab pos="6922770" algn="l"/>
                <a:tab pos="7718425" algn="l"/>
                <a:tab pos="9922510" algn="l"/>
                <a:tab pos="11607800" algn="l"/>
                <a:tab pos="12117070" algn="l"/>
              </a:tabLst>
            </a:pPr>
            <a:r>
              <a:rPr sz="3400" spc="-5" dirty="0">
                <a:latin typeface="Rockwell"/>
                <a:cs typeface="Rockwell"/>
              </a:rPr>
              <a:t>Kemudian	B	</a:t>
            </a:r>
            <a:r>
              <a:rPr sz="3400" spc="-10" dirty="0">
                <a:latin typeface="Rockwell"/>
                <a:cs typeface="Rockwell"/>
              </a:rPr>
              <a:t>mentransm</a:t>
            </a:r>
            <a:r>
              <a:rPr sz="3400" dirty="0">
                <a:latin typeface="Rockwell"/>
                <a:cs typeface="Rockwell"/>
              </a:rPr>
              <a:t>i</a:t>
            </a:r>
            <a:r>
              <a:rPr sz="3400" spc="-5" dirty="0">
                <a:latin typeface="Rockwell"/>
                <a:cs typeface="Rockwell"/>
              </a:rPr>
              <a:t>sikan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RR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(Receiver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Ready)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3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yang  </a:t>
            </a:r>
            <a:r>
              <a:rPr sz="3400" spc="-10" dirty="0">
                <a:latin typeface="Rockwell"/>
                <a:cs typeface="Rockwell"/>
              </a:rPr>
              <a:t>maksudnya </a:t>
            </a:r>
            <a:r>
              <a:rPr sz="3400" spc="-5" dirty="0">
                <a:latin typeface="Rockwell"/>
                <a:cs typeface="Rockwell"/>
              </a:rPr>
              <a:t>“saya sudah </a:t>
            </a:r>
            <a:r>
              <a:rPr sz="3400" spc="-10" dirty="0">
                <a:latin typeface="Rockwell"/>
                <a:cs typeface="Rockwell"/>
              </a:rPr>
              <a:t>menerima semua </a:t>
            </a:r>
            <a:r>
              <a:rPr sz="3400" spc="-5" dirty="0">
                <a:latin typeface="Rockwell"/>
                <a:cs typeface="Rockwell"/>
              </a:rPr>
              <a:t>frame, </a:t>
            </a:r>
            <a:r>
              <a:rPr sz="3400" spc="-10" dirty="0">
                <a:latin typeface="Rockwell"/>
                <a:cs typeface="Rockwell"/>
              </a:rPr>
              <a:t>melalui</a:t>
            </a:r>
            <a:r>
              <a:rPr sz="3400" spc="70" dirty="0">
                <a:latin typeface="Rockwell"/>
                <a:cs typeface="Rockwell"/>
              </a:rPr>
              <a:t> </a:t>
            </a:r>
            <a:r>
              <a:rPr sz="3400" spc="-10" dirty="0">
                <a:latin typeface="Rockwell"/>
                <a:cs typeface="Rockwell"/>
              </a:rPr>
              <a:t>frame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9995" y="6406387"/>
            <a:ext cx="2938780" cy="1061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627505" algn="l"/>
                <a:tab pos="2181225" algn="l"/>
              </a:tabLst>
            </a:pPr>
            <a:r>
              <a:rPr sz="3400" spc="-10" dirty="0">
                <a:latin typeface="Rockwell"/>
                <a:cs typeface="Rockwell"/>
              </a:rPr>
              <a:t>nomo</a:t>
            </a:r>
            <a:r>
              <a:rPr sz="3400" spc="-5" dirty="0">
                <a:latin typeface="Rockwell"/>
                <a:cs typeface="Rockwell"/>
              </a:rPr>
              <a:t>r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2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d</a:t>
            </a:r>
            <a:r>
              <a:rPr sz="3400" spc="-20" dirty="0">
                <a:latin typeface="Rockwell"/>
                <a:cs typeface="Rockwell"/>
              </a:rPr>
              <a:t>a</a:t>
            </a:r>
            <a:r>
              <a:rPr sz="3400" spc="-5" dirty="0">
                <a:latin typeface="Rockwell"/>
                <a:cs typeface="Rockwell"/>
              </a:rPr>
              <a:t>n  </a:t>
            </a:r>
            <a:r>
              <a:rPr sz="3400" spc="-10" dirty="0">
                <a:latin typeface="Rockwell"/>
                <a:cs typeface="Rockwell"/>
              </a:rPr>
              <a:t>kenyataannya,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62703" y="6406387"/>
            <a:ext cx="9459595" cy="1061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5080" indent="-20320">
              <a:lnSpc>
                <a:spcPct val="100000"/>
              </a:lnSpc>
              <a:spcBef>
                <a:spcPts val="95"/>
              </a:spcBef>
              <a:tabLst>
                <a:tab pos="1287780" algn="l"/>
                <a:tab pos="1475740" algn="l"/>
                <a:tab pos="2693035" algn="l"/>
                <a:tab pos="3584575" algn="l"/>
                <a:tab pos="3834765" algn="l"/>
                <a:tab pos="4561840" algn="l"/>
                <a:tab pos="5999480" algn="l"/>
                <a:tab pos="6943090" algn="l"/>
                <a:tab pos="7471409" algn="l"/>
                <a:tab pos="8288655" algn="l"/>
                <a:tab pos="9086850" algn="l"/>
              </a:tabLst>
            </a:pPr>
            <a:r>
              <a:rPr sz="3400" spc="-5" dirty="0">
                <a:latin typeface="Rockwell"/>
                <a:cs typeface="Rockwell"/>
              </a:rPr>
              <a:t>skr</a:t>
            </a:r>
            <a:r>
              <a:rPr sz="3400" spc="5" dirty="0">
                <a:latin typeface="Rockwell"/>
                <a:cs typeface="Rockwell"/>
              </a:rPr>
              <a:t>n</a:t>
            </a:r>
            <a:r>
              <a:rPr sz="3400" spc="-5" dirty="0">
                <a:latin typeface="Rockwell"/>
                <a:cs typeface="Rockwell"/>
              </a:rPr>
              <a:t>g</a:t>
            </a:r>
            <a:r>
              <a:rPr sz="3400" dirty="0">
                <a:latin typeface="Rockwell"/>
                <a:cs typeface="Rockwell"/>
              </a:rPr>
              <a:t>		</a:t>
            </a:r>
            <a:r>
              <a:rPr sz="3400" spc="-5" dirty="0">
                <a:latin typeface="Rockwell"/>
                <a:cs typeface="Rockwell"/>
              </a:rPr>
              <a:t>saya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siap</a:t>
            </a:r>
            <a:r>
              <a:rPr sz="3400" dirty="0">
                <a:latin typeface="Rockwell"/>
                <a:cs typeface="Rockwell"/>
              </a:rPr>
              <a:t>		</a:t>
            </a:r>
            <a:r>
              <a:rPr sz="3400" spc="-10" dirty="0">
                <a:latin typeface="Rockwell"/>
                <a:cs typeface="Rockwell"/>
              </a:rPr>
              <a:t>mene</a:t>
            </a:r>
            <a:r>
              <a:rPr sz="3400" dirty="0">
                <a:latin typeface="Rockwell"/>
                <a:cs typeface="Rockwell"/>
              </a:rPr>
              <a:t>i</a:t>
            </a:r>
            <a:r>
              <a:rPr sz="3400" spc="-10" dirty="0">
                <a:latin typeface="Rockwell"/>
                <a:cs typeface="Rockwell"/>
              </a:rPr>
              <a:t>m</a:t>
            </a:r>
            <a:r>
              <a:rPr sz="3400" spc="-5" dirty="0">
                <a:latin typeface="Rockwell"/>
                <a:cs typeface="Rockwell"/>
              </a:rPr>
              <a:t>a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fr</a:t>
            </a:r>
            <a:r>
              <a:rPr sz="3400" spc="-30" dirty="0">
                <a:latin typeface="Rockwell"/>
                <a:cs typeface="Rockwell"/>
              </a:rPr>
              <a:t>a</a:t>
            </a:r>
            <a:r>
              <a:rPr sz="3400" spc="-10" dirty="0">
                <a:latin typeface="Rockwell"/>
                <a:cs typeface="Rockwell"/>
              </a:rPr>
              <a:t>m</a:t>
            </a:r>
            <a:r>
              <a:rPr sz="3400" spc="-5" dirty="0">
                <a:latin typeface="Rockwell"/>
                <a:cs typeface="Rockwell"/>
              </a:rPr>
              <a:t>e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10" dirty="0">
                <a:latin typeface="Rockwell"/>
                <a:cs typeface="Rockwell"/>
              </a:rPr>
              <a:t>no</a:t>
            </a:r>
            <a:r>
              <a:rPr sz="3400" dirty="0">
                <a:latin typeface="Rockwell"/>
                <a:cs typeface="Rockwell"/>
              </a:rPr>
              <a:t>m</a:t>
            </a:r>
            <a:r>
              <a:rPr sz="3400" spc="-10" dirty="0">
                <a:latin typeface="Rockwell"/>
                <a:cs typeface="Rockwell"/>
              </a:rPr>
              <a:t>o</a:t>
            </a:r>
            <a:r>
              <a:rPr sz="3400" spc="-5" dirty="0">
                <a:latin typeface="Rockwell"/>
                <a:cs typeface="Rockwell"/>
              </a:rPr>
              <a:t>r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10" dirty="0">
                <a:latin typeface="Rockwell"/>
                <a:cs typeface="Rockwell"/>
              </a:rPr>
              <a:t>3</a:t>
            </a:r>
            <a:r>
              <a:rPr sz="3400" spc="-5" dirty="0">
                <a:latin typeface="Rockwell"/>
                <a:cs typeface="Rockwell"/>
              </a:rPr>
              <a:t>,  saya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disi</a:t>
            </a:r>
            <a:r>
              <a:rPr sz="3400" spc="-20" dirty="0">
                <a:latin typeface="Rockwell"/>
                <a:cs typeface="Rockwell"/>
              </a:rPr>
              <a:t>a</a:t>
            </a:r>
            <a:r>
              <a:rPr sz="3400" spc="-5" dirty="0">
                <a:latin typeface="Rockwell"/>
                <a:cs typeface="Rockwell"/>
              </a:rPr>
              <a:t>pkan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utk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10" dirty="0">
                <a:latin typeface="Rockwell"/>
                <a:cs typeface="Rockwell"/>
              </a:rPr>
              <a:t>menerim</a:t>
            </a:r>
            <a:r>
              <a:rPr sz="3400" spc="-5" dirty="0">
                <a:latin typeface="Rockwell"/>
                <a:cs typeface="Rockwell"/>
              </a:rPr>
              <a:t>a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tujuh</a:t>
            </a:r>
            <a:r>
              <a:rPr sz="3400" dirty="0">
                <a:latin typeface="Rockwell"/>
                <a:cs typeface="Rockwell"/>
              </a:rPr>
              <a:t>	</a:t>
            </a:r>
            <a:r>
              <a:rPr sz="3400" spc="-5" dirty="0">
                <a:latin typeface="Rockwell"/>
                <a:cs typeface="Rockwell"/>
              </a:rPr>
              <a:t>frame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29995" y="7442707"/>
            <a:ext cx="4725035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717675" algn="l"/>
              </a:tabLst>
            </a:pPr>
            <a:r>
              <a:rPr sz="3400" spc="-5" dirty="0">
                <a:latin typeface="Rockwell"/>
                <a:cs typeface="Rockwell"/>
              </a:rPr>
              <a:t>dimulai	dgn frame no</a:t>
            </a:r>
            <a:r>
              <a:rPr sz="3400" spc="-65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3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1537" y="420445"/>
            <a:ext cx="12472035" cy="75507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00" b="1" spc="-5" dirty="0">
                <a:latin typeface="Rockwell"/>
                <a:cs typeface="Rockwell"/>
              </a:rPr>
              <a:t>Cont…</a:t>
            </a:r>
            <a:endParaRPr sz="37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400">
              <a:latin typeface="Times New Roman"/>
              <a:cs typeface="Times New Roman"/>
            </a:endParaRPr>
          </a:p>
          <a:p>
            <a:pPr marL="440690" marR="665480" indent="-428625">
              <a:lnSpc>
                <a:spcPct val="90000"/>
              </a:lnSpc>
              <a:buFont typeface="Wingdings"/>
              <a:buChar char=""/>
              <a:tabLst>
                <a:tab pos="441325" algn="l"/>
              </a:tabLst>
            </a:pPr>
            <a:r>
              <a:rPr sz="3700" dirty="0">
                <a:latin typeface="Rockwell"/>
                <a:cs typeface="Rockwell"/>
              </a:rPr>
              <a:t>Dengan </a:t>
            </a:r>
            <a:r>
              <a:rPr sz="3700" spc="-5" dirty="0">
                <a:latin typeface="Rockwell"/>
                <a:cs typeface="Rockwell"/>
              </a:rPr>
              <a:t>balasan ini A </a:t>
            </a:r>
            <a:r>
              <a:rPr sz="3700" spc="-10" dirty="0">
                <a:latin typeface="Rockwell"/>
                <a:cs typeface="Rockwell"/>
              </a:rPr>
              <a:t>mundur </a:t>
            </a:r>
            <a:r>
              <a:rPr sz="3700" spc="-5" dirty="0">
                <a:latin typeface="Rockwell"/>
                <a:cs typeface="Rockwell"/>
              </a:rPr>
              <a:t>untuk </a:t>
            </a:r>
            <a:r>
              <a:rPr sz="3700" spc="-10" dirty="0">
                <a:latin typeface="Rockwell"/>
                <a:cs typeface="Rockwell"/>
              </a:rPr>
              <a:t>meminta </a:t>
            </a:r>
            <a:r>
              <a:rPr sz="3700" spc="-5" dirty="0">
                <a:latin typeface="Rockwell"/>
                <a:cs typeface="Rockwell"/>
              </a:rPr>
              <a:t>izin  </a:t>
            </a:r>
            <a:r>
              <a:rPr sz="3700" spc="-10" dirty="0">
                <a:latin typeface="Rockwell"/>
                <a:cs typeface="Rockwell"/>
              </a:rPr>
              <a:t>mentransmisikan </a:t>
            </a:r>
            <a:r>
              <a:rPr sz="3700" spc="-5" dirty="0">
                <a:latin typeface="Rockwell"/>
                <a:cs typeface="Rockwell"/>
              </a:rPr>
              <a:t>tujuh </a:t>
            </a:r>
            <a:r>
              <a:rPr sz="3700" spc="-10" dirty="0">
                <a:latin typeface="Rockwell"/>
                <a:cs typeface="Rockwell"/>
              </a:rPr>
              <a:t>frame masih </a:t>
            </a:r>
            <a:r>
              <a:rPr sz="3700" spc="-5" dirty="0">
                <a:latin typeface="Rockwell"/>
                <a:cs typeface="Rockwell"/>
              </a:rPr>
              <a:t>dimulai dengan  </a:t>
            </a:r>
            <a:r>
              <a:rPr sz="3700" spc="-10" dirty="0">
                <a:latin typeface="Rockwell"/>
                <a:cs typeface="Rockwell"/>
              </a:rPr>
              <a:t>frame </a:t>
            </a:r>
            <a:r>
              <a:rPr sz="3700" dirty="0">
                <a:latin typeface="Rockwell"/>
                <a:cs typeface="Rockwell"/>
              </a:rPr>
              <a:t>no </a:t>
            </a:r>
            <a:r>
              <a:rPr sz="3700" spc="-5" dirty="0">
                <a:latin typeface="Rockwell"/>
                <a:cs typeface="Rockwell"/>
              </a:rPr>
              <a:t>3, A juga </a:t>
            </a:r>
            <a:r>
              <a:rPr sz="3700" spc="-10" dirty="0">
                <a:latin typeface="Rockwell"/>
                <a:cs typeface="Rockwell"/>
              </a:rPr>
              <a:t>membuang frame² yang </a:t>
            </a:r>
            <a:r>
              <a:rPr sz="3700" spc="-5" dirty="0">
                <a:latin typeface="Rockwell"/>
                <a:cs typeface="Rockwell"/>
              </a:rPr>
              <a:t>disangga  </a:t>
            </a:r>
            <a:r>
              <a:rPr sz="3700" spc="-10" dirty="0">
                <a:latin typeface="Rockwell"/>
                <a:cs typeface="Rockwell"/>
              </a:rPr>
              <a:t>yang </a:t>
            </a:r>
            <a:r>
              <a:rPr sz="3700" spc="-5" dirty="0">
                <a:latin typeface="Rockwell"/>
                <a:cs typeface="Rockwell"/>
              </a:rPr>
              <a:t>belum</a:t>
            </a:r>
            <a:r>
              <a:rPr sz="3700" spc="35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dibalas.</a:t>
            </a:r>
            <a:endParaRPr sz="3700">
              <a:latin typeface="Rockwell"/>
              <a:cs typeface="Rockwell"/>
            </a:endParaRPr>
          </a:p>
          <a:p>
            <a:pPr marL="440690" marR="5080" indent="-428625">
              <a:lnSpc>
                <a:spcPct val="90000"/>
              </a:lnSpc>
              <a:spcBef>
                <a:spcPts val="890"/>
              </a:spcBef>
              <a:buFont typeface="Wingdings"/>
              <a:buChar char=""/>
              <a:tabLst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A </a:t>
            </a:r>
            <a:r>
              <a:rPr sz="3700" spc="-10" dirty="0">
                <a:latin typeface="Rockwell"/>
                <a:cs typeface="Rockwell"/>
              </a:rPr>
              <a:t>mulai </a:t>
            </a:r>
            <a:r>
              <a:rPr sz="3700" spc="-5" dirty="0">
                <a:latin typeface="Rockwell"/>
                <a:cs typeface="Rockwell"/>
              </a:rPr>
              <a:t>mentransmisikan frame 3,4,5 dan 6 (F3,F4,F5  dan F6), B </a:t>
            </a:r>
            <a:r>
              <a:rPr sz="3700" spc="-10" dirty="0">
                <a:latin typeface="Rockwell"/>
                <a:cs typeface="Rockwell"/>
              </a:rPr>
              <a:t>mengembalikan </a:t>
            </a:r>
            <a:r>
              <a:rPr sz="3700" spc="-5" dirty="0">
                <a:latin typeface="Rockwell"/>
                <a:cs typeface="Rockwell"/>
              </a:rPr>
              <a:t>RR 4 yang dibalas F3, dan  </a:t>
            </a:r>
            <a:r>
              <a:rPr sz="3700" spc="-10" dirty="0">
                <a:latin typeface="Rockwell"/>
                <a:cs typeface="Rockwell"/>
              </a:rPr>
              <a:t>membiarkan transmisi </a:t>
            </a:r>
            <a:r>
              <a:rPr sz="3700" spc="-5" dirty="0">
                <a:latin typeface="Rockwell"/>
                <a:cs typeface="Rockwell"/>
              </a:rPr>
              <a:t>F4 </a:t>
            </a:r>
            <a:r>
              <a:rPr sz="3700" spc="-10" dirty="0">
                <a:latin typeface="Rockwell"/>
                <a:cs typeface="Rockwell"/>
              </a:rPr>
              <a:t>melalui </a:t>
            </a:r>
            <a:r>
              <a:rPr sz="3700" spc="-5" dirty="0">
                <a:latin typeface="Rockwell"/>
                <a:cs typeface="Rockwell"/>
              </a:rPr>
              <a:t>contoh F2 berikutnya.  </a:t>
            </a:r>
            <a:r>
              <a:rPr sz="3700" spc="-10" dirty="0">
                <a:latin typeface="Rockwell"/>
                <a:cs typeface="Rockwell"/>
              </a:rPr>
              <a:t>Sampai saat </a:t>
            </a:r>
            <a:r>
              <a:rPr sz="3700" spc="-5" dirty="0">
                <a:latin typeface="Rockwell"/>
                <a:cs typeface="Rockwell"/>
              </a:rPr>
              <a:t>ini RR tersbt </a:t>
            </a:r>
            <a:r>
              <a:rPr sz="3700" spc="-10" dirty="0">
                <a:latin typeface="Rockwell"/>
                <a:cs typeface="Rockwell"/>
              </a:rPr>
              <a:t>mencapai </a:t>
            </a:r>
            <a:r>
              <a:rPr sz="3700" spc="-5" dirty="0">
                <a:latin typeface="Rockwell"/>
                <a:cs typeface="Rockwell"/>
              </a:rPr>
              <a:t>A </a:t>
            </a:r>
            <a:r>
              <a:rPr sz="3700" spc="-10" dirty="0">
                <a:latin typeface="Rockwell"/>
                <a:cs typeface="Rockwell"/>
              </a:rPr>
              <a:t>yang </a:t>
            </a:r>
            <a:r>
              <a:rPr sz="3700" spc="-5" dirty="0">
                <a:latin typeface="Rockwell"/>
                <a:cs typeface="Rockwell"/>
              </a:rPr>
              <a:t>sudah  </a:t>
            </a:r>
            <a:r>
              <a:rPr sz="3700" spc="-10" dirty="0">
                <a:latin typeface="Rockwell"/>
                <a:cs typeface="Rockwell"/>
              </a:rPr>
              <a:t>mentransmisikan </a:t>
            </a:r>
            <a:r>
              <a:rPr sz="3700" spc="-5" dirty="0">
                <a:latin typeface="Rockwell"/>
                <a:cs typeface="Rockwell"/>
              </a:rPr>
              <a:t>F4,F5 dan</a:t>
            </a:r>
            <a:r>
              <a:rPr sz="3700" spc="30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F6</a:t>
            </a:r>
            <a:endParaRPr sz="3700">
              <a:latin typeface="Rockwell"/>
              <a:cs typeface="Rockwell"/>
            </a:endParaRPr>
          </a:p>
          <a:p>
            <a:pPr marL="440690" marR="724535" indent="-428625">
              <a:lnSpc>
                <a:spcPct val="90000"/>
              </a:lnSpc>
              <a:spcBef>
                <a:spcPts val="890"/>
              </a:spcBef>
              <a:buFont typeface="Wingdings"/>
              <a:buChar char=""/>
              <a:tabLst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Karena A </a:t>
            </a:r>
            <a:r>
              <a:rPr sz="3700" spc="-10" dirty="0">
                <a:latin typeface="Rockwell"/>
                <a:cs typeface="Rockwell"/>
              </a:rPr>
              <a:t>hanya </a:t>
            </a:r>
            <a:r>
              <a:rPr sz="3700" spc="-5" dirty="0">
                <a:latin typeface="Rockwell"/>
                <a:cs typeface="Rockwell"/>
              </a:rPr>
              <a:t>akan </a:t>
            </a:r>
            <a:r>
              <a:rPr sz="3700" spc="-10" dirty="0">
                <a:latin typeface="Rockwell"/>
                <a:cs typeface="Rockwell"/>
              </a:rPr>
              <a:t>membuka </a:t>
            </a:r>
            <a:r>
              <a:rPr sz="3700" spc="-5" dirty="0">
                <a:latin typeface="Rockwell"/>
                <a:cs typeface="Rockwell"/>
              </a:rPr>
              <a:t>jendelanya untuk  </a:t>
            </a:r>
            <a:r>
              <a:rPr sz="3700" spc="-10" dirty="0">
                <a:latin typeface="Rockwell"/>
                <a:cs typeface="Rockwell"/>
              </a:rPr>
              <a:t>membiarkan </a:t>
            </a:r>
            <a:r>
              <a:rPr sz="3700" spc="-5" dirty="0">
                <a:latin typeface="Rockwell"/>
                <a:cs typeface="Rockwell"/>
              </a:rPr>
              <a:t>pengiriman empat frame </a:t>
            </a:r>
            <a:r>
              <a:rPr sz="3700" spc="-10" dirty="0">
                <a:latin typeface="Rockwell"/>
                <a:cs typeface="Rockwell"/>
              </a:rPr>
              <a:t>yang </a:t>
            </a:r>
            <a:r>
              <a:rPr sz="3700" spc="-5" dirty="0">
                <a:latin typeface="Rockwell"/>
                <a:cs typeface="Rockwell"/>
              </a:rPr>
              <a:t>di </a:t>
            </a:r>
            <a:r>
              <a:rPr sz="3700" spc="-10" dirty="0">
                <a:latin typeface="Rockwell"/>
                <a:cs typeface="Rockwell"/>
              </a:rPr>
              <a:t>mulai  </a:t>
            </a:r>
            <a:r>
              <a:rPr sz="3700" spc="-5" dirty="0">
                <a:latin typeface="Rockwell"/>
                <a:cs typeface="Rockwell"/>
              </a:rPr>
              <a:t>dengan</a:t>
            </a:r>
            <a:r>
              <a:rPr sz="3700" spc="-10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F7.</a:t>
            </a:r>
            <a:endParaRPr sz="3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1751" y="342137"/>
            <a:ext cx="312483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b="0" dirty="0">
                <a:latin typeface="Rockwell"/>
                <a:cs typeface="Rockwell"/>
              </a:rPr>
              <a:t>Gambar</a:t>
            </a:r>
            <a:r>
              <a:rPr sz="3300" b="0" spc="-110" dirty="0">
                <a:latin typeface="Rockwell"/>
                <a:cs typeface="Rockwell"/>
              </a:rPr>
              <a:t> </a:t>
            </a:r>
            <a:r>
              <a:rPr sz="3300" b="0" dirty="0">
                <a:latin typeface="Rockwell"/>
                <a:cs typeface="Rockwell"/>
              </a:rPr>
              <a:t>Contoh</a:t>
            </a:r>
            <a:endParaRPr sz="3300">
              <a:latin typeface="Rockwell"/>
              <a:cs typeface="Rockwel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52450" y="1593621"/>
          <a:ext cx="5597525" cy="11156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8295"/>
                <a:gridCol w="328294"/>
                <a:gridCol w="328294"/>
                <a:gridCol w="328294"/>
                <a:gridCol w="331469"/>
                <a:gridCol w="325755"/>
                <a:gridCol w="328930"/>
                <a:gridCol w="328929"/>
                <a:gridCol w="328929"/>
                <a:gridCol w="328929"/>
                <a:gridCol w="328929"/>
                <a:gridCol w="328929"/>
                <a:gridCol w="328929"/>
                <a:gridCol w="328929"/>
                <a:gridCol w="328929"/>
              </a:tblGrid>
              <a:tr h="232409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01040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17702" y="3192017"/>
          <a:ext cx="5596255" cy="1115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1309"/>
                <a:gridCol w="335280"/>
                <a:gridCol w="328294"/>
                <a:gridCol w="328294"/>
                <a:gridCol w="337185"/>
                <a:gridCol w="318769"/>
                <a:gridCol w="327660"/>
                <a:gridCol w="327660"/>
                <a:gridCol w="327660"/>
                <a:gridCol w="327660"/>
                <a:gridCol w="327660"/>
                <a:gridCol w="327660"/>
                <a:gridCol w="327660"/>
                <a:gridCol w="327660"/>
                <a:gridCol w="327659"/>
              </a:tblGrid>
              <a:tr h="234442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19894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97688" y="6194424"/>
          <a:ext cx="5596255" cy="1104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8295"/>
                <a:gridCol w="328294"/>
                <a:gridCol w="328294"/>
                <a:gridCol w="328294"/>
                <a:gridCol w="325119"/>
                <a:gridCol w="331469"/>
                <a:gridCol w="328294"/>
                <a:gridCol w="330835"/>
                <a:gridCol w="325754"/>
                <a:gridCol w="328295"/>
                <a:gridCol w="328295"/>
                <a:gridCol w="328295"/>
                <a:gridCol w="328295"/>
                <a:gridCol w="328295"/>
                <a:gridCol w="328295"/>
              </a:tblGrid>
              <a:tr h="232409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189865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353695" y="4676012"/>
          <a:ext cx="5596255" cy="1085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1945"/>
                <a:gridCol w="335280"/>
                <a:gridCol w="328930"/>
                <a:gridCol w="328930"/>
                <a:gridCol w="328930"/>
                <a:gridCol w="328930"/>
                <a:gridCol w="328930"/>
                <a:gridCol w="336550"/>
                <a:gridCol w="321945"/>
                <a:gridCol w="328929"/>
                <a:gridCol w="328929"/>
                <a:gridCol w="328929"/>
                <a:gridCol w="328929"/>
                <a:gridCol w="328929"/>
                <a:gridCol w="328929"/>
              </a:tblGrid>
              <a:tr h="150558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53491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97688" y="7792542"/>
          <a:ext cx="5596255" cy="1115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8295"/>
                <a:gridCol w="328294"/>
                <a:gridCol w="328294"/>
                <a:gridCol w="328294"/>
                <a:gridCol w="321310"/>
                <a:gridCol w="335914"/>
                <a:gridCol w="328294"/>
                <a:gridCol w="328295"/>
                <a:gridCol w="330200"/>
                <a:gridCol w="325754"/>
                <a:gridCol w="327660"/>
                <a:gridCol w="327660"/>
                <a:gridCol w="327660"/>
                <a:gridCol w="327660"/>
                <a:gridCol w="327660"/>
              </a:tblGrid>
              <a:tr h="234403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198981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8274684" y="7549133"/>
          <a:ext cx="5596255" cy="1078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8295"/>
                <a:gridCol w="328294"/>
                <a:gridCol w="328294"/>
                <a:gridCol w="328294"/>
                <a:gridCol w="318769"/>
                <a:gridCol w="337185"/>
                <a:gridCol w="327660"/>
                <a:gridCol w="327660"/>
                <a:gridCol w="316864"/>
                <a:gridCol w="338454"/>
                <a:gridCol w="327660"/>
                <a:gridCol w="327660"/>
                <a:gridCol w="327660"/>
                <a:gridCol w="327660"/>
                <a:gridCol w="327660"/>
              </a:tblGrid>
              <a:tr h="177800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19252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8274684" y="4303267"/>
          <a:ext cx="5596255" cy="1113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0675"/>
                <a:gridCol w="336550"/>
                <a:gridCol w="328929"/>
                <a:gridCol w="328930"/>
                <a:gridCol w="328930"/>
                <a:gridCol w="328930"/>
                <a:gridCol w="328930"/>
                <a:gridCol w="318769"/>
                <a:gridCol w="339725"/>
                <a:gridCol w="329564"/>
                <a:gridCol w="329564"/>
                <a:gridCol w="329564"/>
                <a:gridCol w="329564"/>
                <a:gridCol w="329564"/>
                <a:gridCol w="329564"/>
              </a:tblGrid>
              <a:tr h="123253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308038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338693" y="3121278"/>
          <a:ext cx="5596255" cy="10947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2579"/>
                <a:gridCol w="334009"/>
                <a:gridCol w="328295"/>
                <a:gridCol w="328294"/>
                <a:gridCol w="337185"/>
                <a:gridCol w="318769"/>
                <a:gridCol w="327660"/>
                <a:gridCol w="327660"/>
                <a:gridCol w="327660"/>
                <a:gridCol w="327660"/>
                <a:gridCol w="327660"/>
                <a:gridCol w="327660"/>
                <a:gridCol w="327660"/>
                <a:gridCol w="327660"/>
                <a:gridCol w="327659"/>
              </a:tblGrid>
              <a:tr h="305117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1080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8333993" y="1602993"/>
          <a:ext cx="5600700" cy="1103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2740"/>
                <a:gridCol w="328295"/>
                <a:gridCol w="328295"/>
                <a:gridCol w="328294"/>
                <a:gridCol w="328294"/>
                <a:gridCol w="328294"/>
                <a:gridCol w="332105"/>
                <a:gridCol w="325119"/>
                <a:gridCol w="328930"/>
                <a:gridCol w="328930"/>
                <a:gridCol w="328929"/>
                <a:gridCol w="328929"/>
                <a:gridCol w="328929"/>
                <a:gridCol w="328929"/>
                <a:gridCol w="328929"/>
                <a:gridCol w="328929"/>
                <a:gridCol w="328929"/>
              </a:tblGrid>
              <a:tr h="189865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32283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338693" y="5728588"/>
          <a:ext cx="5596255" cy="1115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295"/>
                <a:gridCol w="328295"/>
                <a:gridCol w="328295"/>
                <a:gridCol w="332740"/>
                <a:gridCol w="323215"/>
                <a:gridCol w="327660"/>
                <a:gridCol w="327660"/>
                <a:gridCol w="327660"/>
                <a:gridCol w="327660"/>
                <a:gridCol w="331469"/>
                <a:gridCol w="323850"/>
                <a:gridCol w="327660"/>
                <a:gridCol w="327660"/>
                <a:gridCol w="327660"/>
                <a:gridCol w="327660"/>
                <a:gridCol w="327660"/>
                <a:gridCol w="327660"/>
              </a:tblGrid>
              <a:tr h="198056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6675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235331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2640329" y="1200213"/>
            <a:ext cx="1584325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14629">
              <a:lnSpc>
                <a:spcPts val="2315"/>
              </a:lnSpc>
            </a:pPr>
            <a:r>
              <a:rPr sz="2000" dirty="0">
                <a:latin typeface="Rockwell"/>
                <a:cs typeface="Rockwell"/>
              </a:rPr>
              <a:t>Sumber</a:t>
            </a:r>
            <a:r>
              <a:rPr sz="2000" spc="-50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681334" y="1200213"/>
            <a:ext cx="1440180" cy="300355"/>
          </a:xfrm>
          <a:prstGeom prst="rect">
            <a:avLst/>
          </a:prstGeom>
          <a:solidFill>
            <a:srgbClr val="BADFE2"/>
          </a:solidFill>
          <a:ln w="25400">
            <a:solidFill>
              <a:srgbClr val="88A3A7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22250">
              <a:lnSpc>
                <a:spcPts val="2315"/>
              </a:lnSpc>
            </a:pPr>
            <a:r>
              <a:rPr sz="2000" spc="-5" dirty="0">
                <a:latin typeface="Rockwell"/>
                <a:cs typeface="Rockwell"/>
              </a:rPr>
              <a:t>Tujuan</a:t>
            </a:r>
            <a:r>
              <a:rPr sz="2000" spc="-45" dirty="0">
                <a:latin typeface="Rockwell"/>
                <a:cs typeface="Rockwell"/>
              </a:rPr>
              <a:t> </a:t>
            </a:r>
            <a:r>
              <a:rPr sz="2000" dirty="0"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477634" y="2082037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19">
                <a:moveTo>
                  <a:pt x="1408796" y="832865"/>
                </a:moveTo>
                <a:lnTo>
                  <a:pt x="1340739" y="832865"/>
                </a:lnTo>
                <a:lnTo>
                  <a:pt x="1337944" y="835786"/>
                </a:lnTo>
                <a:lnTo>
                  <a:pt x="1337944" y="842771"/>
                </a:lnTo>
                <a:lnTo>
                  <a:pt x="1340739" y="845565"/>
                </a:lnTo>
                <a:lnTo>
                  <a:pt x="1443355" y="845565"/>
                </a:lnTo>
                <a:lnTo>
                  <a:pt x="1442924" y="844803"/>
                </a:lnTo>
                <a:lnTo>
                  <a:pt x="1429258" y="844803"/>
                </a:lnTo>
                <a:lnTo>
                  <a:pt x="1408796" y="832865"/>
                </a:lnTo>
                <a:close/>
              </a:path>
              <a:path w="1443354" h="845819">
                <a:moveTo>
                  <a:pt x="6350" y="0"/>
                </a:moveTo>
                <a:lnTo>
                  <a:pt x="0" y="10922"/>
                </a:lnTo>
                <a:lnTo>
                  <a:pt x="1429258" y="844803"/>
                </a:lnTo>
                <a:lnTo>
                  <a:pt x="1430672" y="842390"/>
                </a:lnTo>
                <a:lnTo>
                  <a:pt x="1426971" y="842390"/>
                </a:lnTo>
                <a:lnTo>
                  <a:pt x="1415377" y="821880"/>
                </a:lnTo>
                <a:lnTo>
                  <a:pt x="6350" y="0"/>
                </a:lnTo>
                <a:close/>
              </a:path>
              <a:path w="1443354" h="845819">
                <a:moveTo>
                  <a:pt x="1388998" y="755268"/>
                </a:moveTo>
                <a:lnTo>
                  <a:pt x="1385950" y="756919"/>
                </a:lnTo>
                <a:lnTo>
                  <a:pt x="1382903" y="758697"/>
                </a:lnTo>
                <a:lnTo>
                  <a:pt x="1381760" y="762507"/>
                </a:lnTo>
                <a:lnTo>
                  <a:pt x="1383538" y="765555"/>
                </a:lnTo>
                <a:lnTo>
                  <a:pt x="1415377" y="821880"/>
                </a:lnTo>
                <a:lnTo>
                  <a:pt x="1435735" y="833754"/>
                </a:lnTo>
                <a:lnTo>
                  <a:pt x="1429258" y="844803"/>
                </a:lnTo>
                <a:lnTo>
                  <a:pt x="1442924" y="844803"/>
                </a:lnTo>
                <a:lnTo>
                  <a:pt x="1394587" y="759332"/>
                </a:lnTo>
                <a:lnTo>
                  <a:pt x="1392809" y="756284"/>
                </a:lnTo>
                <a:lnTo>
                  <a:pt x="1388998" y="755268"/>
                </a:lnTo>
                <a:close/>
              </a:path>
              <a:path w="1443354" h="845819">
                <a:moveTo>
                  <a:pt x="1415377" y="821880"/>
                </a:moveTo>
                <a:lnTo>
                  <a:pt x="1426971" y="842390"/>
                </a:lnTo>
                <a:lnTo>
                  <a:pt x="1432433" y="832865"/>
                </a:lnTo>
                <a:lnTo>
                  <a:pt x="1434210" y="832865"/>
                </a:lnTo>
                <a:lnTo>
                  <a:pt x="1415377" y="821880"/>
                </a:lnTo>
                <a:close/>
              </a:path>
              <a:path w="1443354" h="845819">
                <a:moveTo>
                  <a:pt x="1434210" y="832865"/>
                </a:moveTo>
                <a:lnTo>
                  <a:pt x="1432433" y="832865"/>
                </a:lnTo>
                <a:lnTo>
                  <a:pt x="1426971" y="842390"/>
                </a:lnTo>
                <a:lnTo>
                  <a:pt x="1430672" y="842390"/>
                </a:lnTo>
                <a:lnTo>
                  <a:pt x="1435735" y="833754"/>
                </a:lnTo>
                <a:lnTo>
                  <a:pt x="1434210" y="8328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477634" y="2554858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20">
                <a:moveTo>
                  <a:pt x="1409011" y="832865"/>
                </a:moveTo>
                <a:lnTo>
                  <a:pt x="1340739" y="832865"/>
                </a:lnTo>
                <a:lnTo>
                  <a:pt x="1337944" y="835660"/>
                </a:lnTo>
                <a:lnTo>
                  <a:pt x="1337944" y="842772"/>
                </a:lnTo>
                <a:lnTo>
                  <a:pt x="1340739" y="845565"/>
                </a:lnTo>
                <a:lnTo>
                  <a:pt x="1443355" y="845565"/>
                </a:lnTo>
                <a:lnTo>
                  <a:pt x="1442852" y="844676"/>
                </a:lnTo>
                <a:lnTo>
                  <a:pt x="1429258" y="844676"/>
                </a:lnTo>
                <a:lnTo>
                  <a:pt x="1409011" y="832865"/>
                </a:lnTo>
                <a:close/>
              </a:path>
              <a:path w="1443354" h="845820">
                <a:moveTo>
                  <a:pt x="6350" y="0"/>
                </a:moveTo>
                <a:lnTo>
                  <a:pt x="0" y="10922"/>
                </a:lnTo>
                <a:lnTo>
                  <a:pt x="1429258" y="844676"/>
                </a:lnTo>
                <a:lnTo>
                  <a:pt x="1430613" y="842390"/>
                </a:lnTo>
                <a:lnTo>
                  <a:pt x="1426971" y="842390"/>
                </a:lnTo>
                <a:lnTo>
                  <a:pt x="1415377" y="821880"/>
                </a:lnTo>
                <a:lnTo>
                  <a:pt x="6350" y="0"/>
                </a:lnTo>
                <a:close/>
              </a:path>
              <a:path w="1443354" h="845820">
                <a:moveTo>
                  <a:pt x="1388998" y="755142"/>
                </a:moveTo>
                <a:lnTo>
                  <a:pt x="1382903" y="758698"/>
                </a:lnTo>
                <a:lnTo>
                  <a:pt x="1381760" y="762508"/>
                </a:lnTo>
                <a:lnTo>
                  <a:pt x="1383538" y="765556"/>
                </a:lnTo>
                <a:lnTo>
                  <a:pt x="1415377" y="821880"/>
                </a:lnTo>
                <a:lnTo>
                  <a:pt x="1435735" y="833755"/>
                </a:lnTo>
                <a:lnTo>
                  <a:pt x="1429258" y="844676"/>
                </a:lnTo>
                <a:lnTo>
                  <a:pt x="1442852" y="844676"/>
                </a:lnTo>
                <a:lnTo>
                  <a:pt x="1394587" y="759333"/>
                </a:lnTo>
                <a:lnTo>
                  <a:pt x="1392809" y="756285"/>
                </a:lnTo>
                <a:lnTo>
                  <a:pt x="1388998" y="755142"/>
                </a:lnTo>
                <a:close/>
              </a:path>
              <a:path w="1443354" h="845820">
                <a:moveTo>
                  <a:pt x="1415377" y="821880"/>
                </a:moveTo>
                <a:lnTo>
                  <a:pt x="1426971" y="842390"/>
                </a:lnTo>
                <a:lnTo>
                  <a:pt x="1432433" y="832865"/>
                </a:lnTo>
                <a:lnTo>
                  <a:pt x="1434210" y="832865"/>
                </a:lnTo>
                <a:lnTo>
                  <a:pt x="1415377" y="821880"/>
                </a:lnTo>
                <a:close/>
              </a:path>
              <a:path w="1443354" h="845820">
                <a:moveTo>
                  <a:pt x="1434210" y="832865"/>
                </a:moveTo>
                <a:lnTo>
                  <a:pt x="1432433" y="832865"/>
                </a:lnTo>
                <a:lnTo>
                  <a:pt x="1426971" y="842390"/>
                </a:lnTo>
                <a:lnTo>
                  <a:pt x="1430613" y="842390"/>
                </a:lnTo>
                <a:lnTo>
                  <a:pt x="1435735" y="833755"/>
                </a:lnTo>
                <a:lnTo>
                  <a:pt x="1434210" y="8328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7634" y="3054857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20">
                <a:moveTo>
                  <a:pt x="1409011" y="832993"/>
                </a:moveTo>
                <a:lnTo>
                  <a:pt x="1340739" y="832993"/>
                </a:lnTo>
                <a:lnTo>
                  <a:pt x="1337944" y="835787"/>
                </a:lnTo>
                <a:lnTo>
                  <a:pt x="1337944" y="842772"/>
                </a:lnTo>
                <a:lnTo>
                  <a:pt x="1340739" y="845693"/>
                </a:lnTo>
                <a:lnTo>
                  <a:pt x="1443355" y="845693"/>
                </a:lnTo>
                <a:lnTo>
                  <a:pt x="1442852" y="844803"/>
                </a:lnTo>
                <a:lnTo>
                  <a:pt x="1429258" y="844803"/>
                </a:lnTo>
                <a:lnTo>
                  <a:pt x="1409011" y="832993"/>
                </a:lnTo>
                <a:close/>
              </a:path>
              <a:path w="1443354" h="845820">
                <a:moveTo>
                  <a:pt x="6350" y="0"/>
                </a:moveTo>
                <a:lnTo>
                  <a:pt x="0" y="11049"/>
                </a:lnTo>
                <a:lnTo>
                  <a:pt x="1429258" y="844803"/>
                </a:lnTo>
                <a:lnTo>
                  <a:pt x="1430688" y="842390"/>
                </a:lnTo>
                <a:lnTo>
                  <a:pt x="1426971" y="842390"/>
                </a:lnTo>
                <a:lnTo>
                  <a:pt x="1415454" y="822050"/>
                </a:lnTo>
                <a:lnTo>
                  <a:pt x="6350" y="0"/>
                </a:lnTo>
                <a:close/>
              </a:path>
              <a:path w="1443354" h="845820">
                <a:moveTo>
                  <a:pt x="1388998" y="755269"/>
                </a:moveTo>
                <a:lnTo>
                  <a:pt x="1385950" y="756920"/>
                </a:lnTo>
                <a:lnTo>
                  <a:pt x="1382903" y="758698"/>
                </a:lnTo>
                <a:lnTo>
                  <a:pt x="1381760" y="762635"/>
                </a:lnTo>
                <a:lnTo>
                  <a:pt x="1383538" y="765683"/>
                </a:lnTo>
                <a:lnTo>
                  <a:pt x="1415454" y="822050"/>
                </a:lnTo>
                <a:lnTo>
                  <a:pt x="1435735" y="833882"/>
                </a:lnTo>
                <a:lnTo>
                  <a:pt x="1429258" y="844803"/>
                </a:lnTo>
                <a:lnTo>
                  <a:pt x="1442852" y="844803"/>
                </a:lnTo>
                <a:lnTo>
                  <a:pt x="1394587" y="759333"/>
                </a:lnTo>
                <a:lnTo>
                  <a:pt x="1392809" y="756285"/>
                </a:lnTo>
                <a:lnTo>
                  <a:pt x="1388998" y="755269"/>
                </a:lnTo>
                <a:close/>
              </a:path>
              <a:path w="1443354" h="845820">
                <a:moveTo>
                  <a:pt x="1415454" y="822050"/>
                </a:moveTo>
                <a:lnTo>
                  <a:pt x="1426971" y="842390"/>
                </a:lnTo>
                <a:lnTo>
                  <a:pt x="1432433" y="832993"/>
                </a:lnTo>
                <a:lnTo>
                  <a:pt x="1434211" y="832993"/>
                </a:lnTo>
                <a:lnTo>
                  <a:pt x="1415454" y="822050"/>
                </a:lnTo>
                <a:close/>
              </a:path>
              <a:path w="1443354" h="845820">
                <a:moveTo>
                  <a:pt x="1434211" y="832993"/>
                </a:moveTo>
                <a:lnTo>
                  <a:pt x="1432433" y="832993"/>
                </a:lnTo>
                <a:lnTo>
                  <a:pt x="1426971" y="842390"/>
                </a:lnTo>
                <a:lnTo>
                  <a:pt x="1430688" y="842390"/>
                </a:lnTo>
                <a:lnTo>
                  <a:pt x="1435735" y="833882"/>
                </a:lnTo>
                <a:lnTo>
                  <a:pt x="1434211" y="8329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477634" y="5155183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20">
                <a:moveTo>
                  <a:pt x="1409011" y="832866"/>
                </a:moveTo>
                <a:lnTo>
                  <a:pt x="1340739" y="832866"/>
                </a:lnTo>
                <a:lnTo>
                  <a:pt x="1337944" y="835660"/>
                </a:lnTo>
                <a:lnTo>
                  <a:pt x="1337944" y="842772"/>
                </a:lnTo>
                <a:lnTo>
                  <a:pt x="1340739" y="845566"/>
                </a:lnTo>
                <a:lnTo>
                  <a:pt x="1443355" y="845566"/>
                </a:lnTo>
                <a:lnTo>
                  <a:pt x="1442852" y="844677"/>
                </a:lnTo>
                <a:lnTo>
                  <a:pt x="1429258" y="844677"/>
                </a:lnTo>
                <a:lnTo>
                  <a:pt x="1409011" y="832866"/>
                </a:lnTo>
                <a:close/>
              </a:path>
              <a:path w="1443354" h="845820">
                <a:moveTo>
                  <a:pt x="6350" y="0"/>
                </a:moveTo>
                <a:lnTo>
                  <a:pt x="0" y="10922"/>
                </a:lnTo>
                <a:lnTo>
                  <a:pt x="1429258" y="844677"/>
                </a:lnTo>
                <a:lnTo>
                  <a:pt x="1430613" y="842391"/>
                </a:lnTo>
                <a:lnTo>
                  <a:pt x="1426971" y="842391"/>
                </a:lnTo>
                <a:lnTo>
                  <a:pt x="1415377" y="821880"/>
                </a:lnTo>
                <a:lnTo>
                  <a:pt x="6350" y="0"/>
                </a:lnTo>
                <a:close/>
              </a:path>
              <a:path w="1443354" h="845820">
                <a:moveTo>
                  <a:pt x="1388998" y="755142"/>
                </a:moveTo>
                <a:lnTo>
                  <a:pt x="1382903" y="758698"/>
                </a:lnTo>
                <a:lnTo>
                  <a:pt x="1381760" y="762508"/>
                </a:lnTo>
                <a:lnTo>
                  <a:pt x="1383538" y="765556"/>
                </a:lnTo>
                <a:lnTo>
                  <a:pt x="1415377" y="821880"/>
                </a:lnTo>
                <a:lnTo>
                  <a:pt x="1435735" y="833755"/>
                </a:lnTo>
                <a:lnTo>
                  <a:pt x="1429258" y="844677"/>
                </a:lnTo>
                <a:lnTo>
                  <a:pt x="1442852" y="844677"/>
                </a:lnTo>
                <a:lnTo>
                  <a:pt x="1394587" y="759333"/>
                </a:lnTo>
                <a:lnTo>
                  <a:pt x="1392936" y="756285"/>
                </a:lnTo>
                <a:lnTo>
                  <a:pt x="1388998" y="755142"/>
                </a:lnTo>
                <a:close/>
              </a:path>
              <a:path w="1443354" h="845820">
                <a:moveTo>
                  <a:pt x="1415377" y="821880"/>
                </a:moveTo>
                <a:lnTo>
                  <a:pt x="1426971" y="842391"/>
                </a:lnTo>
                <a:lnTo>
                  <a:pt x="1432433" y="832866"/>
                </a:lnTo>
                <a:lnTo>
                  <a:pt x="1434210" y="832866"/>
                </a:lnTo>
                <a:lnTo>
                  <a:pt x="1415377" y="821880"/>
                </a:lnTo>
                <a:close/>
              </a:path>
              <a:path w="1443354" h="845820">
                <a:moveTo>
                  <a:pt x="1434210" y="832866"/>
                </a:moveTo>
                <a:lnTo>
                  <a:pt x="1432433" y="832866"/>
                </a:lnTo>
                <a:lnTo>
                  <a:pt x="1426971" y="842391"/>
                </a:lnTo>
                <a:lnTo>
                  <a:pt x="1430613" y="842391"/>
                </a:lnTo>
                <a:lnTo>
                  <a:pt x="1435735" y="833755"/>
                </a:lnTo>
                <a:lnTo>
                  <a:pt x="1434210" y="8328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237604" y="6855332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20">
                <a:moveTo>
                  <a:pt x="1409011" y="832993"/>
                </a:moveTo>
                <a:lnTo>
                  <a:pt x="1340739" y="832993"/>
                </a:lnTo>
                <a:lnTo>
                  <a:pt x="1337945" y="835787"/>
                </a:lnTo>
                <a:lnTo>
                  <a:pt x="1337945" y="842772"/>
                </a:lnTo>
                <a:lnTo>
                  <a:pt x="1340739" y="845693"/>
                </a:lnTo>
                <a:lnTo>
                  <a:pt x="1443354" y="845693"/>
                </a:lnTo>
                <a:lnTo>
                  <a:pt x="1442852" y="844804"/>
                </a:lnTo>
                <a:lnTo>
                  <a:pt x="1429258" y="844804"/>
                </a:lnTo>
                <a:lnTo>
                  <a:pt x="1409011" y="832993"/>
                </a:lnTo>
                <a:close/>
              </a:path>
              <a:path w="1443354" h="845820">
                <a:moveTo>
                  <a:pt x="6350" y="0"/>
                </a:moveTo>
                <a:lnTo>
                  <a:pt x="0" y="11049"/>
                </a:lnTo>
                <a:lnTo>
                  <a:pt x="1429258" y="844804"/>
                </a:lnTo>
                <a:lnTo>
                  <a:pt x="1430672" y="842391"/>
                </a:lnTo>
                <a:lnTo>
                  <a:pt x="1426972" y="842391"/>
                </a:lnTo>
                <a:lnTo>
                  <a:pt x="1415349" y="821863"/>
                </a:lnTo>
                <a:lnTo>
                  <a:pt x="6350" y="0"/>
                </a:lnTo>
                <a:close/>
              </a:path>
              <a:path w="1443354" h="845820">
                <a:moveTo>
                  <a:pt x="1388999" y="755269"/>
                </a:moveTo>
                <a:lnTo>
                  <a:pt x="1385951" y="756920"/>
                </a:lnTo>
                <a:lnTo>
                  <a:pt x="1382902" y="758698"/>
                </a:lnTo>
                <a:lnTo>
                  <a:pt x="1381760" y="762635"/>
                </a:lnTo>
                <a:lnTo>
                  <a:pt x="1383538" y="765683"/>
                </a:lnTo>
                <a:lnTo>
                  <a:pt x="1415349" y="821863"/>
                </a:lnTo>
                <a:lnTo>
                  <a:pt x="1435735" y="833755"/>
                </a:lnTo>
                <a:lnTo>
                  <a:pt x="1429258" y="844804"/>
                </a:lnTo>
                <a:lnTo>
                  <a:pt x="1442852" y="844804"/>
                </a:lnTo>
                <a:lnTo>
                  <a:pt x="1394587" y="759333"/>
                </a:lnTo>
                <a:lnTo>
                  <a:pt x="1392936" y="756285"/>
                </a:lnTo>
                <a:lnTo>
                  <a:pt x="1388999" y="755269"/>
                </a:lnTo>
                <a:close/>
              </a:path>
              <a:path w="1443354" h="845820">
                <a:moveTo>
                  <a:pt x="1415349" y="821863"/>
                </a:moveTo>
                <a:lnTo>
                  <a:pt x="1426972" y="842391"/>
                </a:lnTo>
                <a:lnTo>
                  <a:pt x="1432433" y="832993"/>
                </a:lnTo>
                <a:lnTo>
                  <a:pt x="1434428" y="832993"/>
                </a:lnTo>
                <a:lnTo>
                  <a:pt x="1415349" y="821863"/>
                </a:lnTo>
                <a:close/>
              </a:path>
              <a:path w="1443354" h="845820">
                <a:moveTo>
                  <a:pt x="1434428" y="832993"/>
                </a:moveTo>
                <a:lnTo>
                  <a:pt x="1432433" y="832993"/>
                </a:lnTo>
                <a:lnTo>
                  <a:pt x="1426972" y="842391"/>
                </a:lnTo>
                <a:lnTo>
                  <a:pt x="1430672" y="842391"/>
                </a:lnTo>
                <a:lnTo>
                  <a:pt x="1435735" y="833755"/>
                </a:lnTo>
                <a:lnTo>
                  <a:pt x="1434428" y="8329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357620" y="6355333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20">
                <a:moveTo>
                  <a:pt x="1409011" y="832866"/>
                </a:moveTo>
                <a:lnTo>
                  <a:pt x="1340738" y="832866"/>
                </a:lnTo>
                <a:lnTo>
                  <a:pt x="1337945" y="835660"/>
                </a:lnTo>
                <a:lnTo>
                  <a:pt x="1337945" y="842772"/>
                </a:lnTo>
                <a:lnTo>
                  <a:pt x="1340738" y="845566"/>
                </a:lnTo>
                <a:lnTo>
                  <a:pt x="1443354" y="845566"/>
                </a:lnTo>
                <a:lnTo>
                  <a:pt x="1442852" y="844677"/>
                </a:lnTo>
                <a:lnTo>
                  <a:pt x="1429257" y="844677"/>
                </a:lnTo>
                <a:lnTo>
                  <a:pt x="1409011" y="832866"/>
                </a:lnTo>
                <a:close/>
              </a:path>
              <a:path w="1443354" h="845820">
                <a:moveTo>
                  <a:pt x="6350" y="0"/>
                </a:moveTo>
                <a:lnTo>
                  <a:pt x="0" y="10922"/>
                </a:lnTo>
                <a:lnTo>
                  <a:pt x="1429257" y="844677"/>
                </a:lnTo>
                <a:lnTo>
                  <a:pt x="1430613" y="842391"/>
                </a:lnTo>
                <a:lnTo>
                  <a:pt x="1426972" y="842391"/>
                </a:lnTo>
                <a:lnTo>
                  <a:pt x="1415377" y="821880"/>
                </a:lnTo>
                <a:lnTo>
                  <a:pt x="6350" y="0"/>
                </a:lnTo>
                <a:close/>
              </a:path>
              <a:path w="1443354" h="845820">
                <a:moveTo>
                  <a:pt x="1388999" y="755142"/>
                </a:moveTo>
                <a:lnTo>
                  <a:pt x="1382902" y="758698"/>
                </a:lnTo>
                <a:lnTo>
                  <a:pt x="1381759" y="762508"/>
                </a:lnTo>
                <a:lnTo>
                  <a:pt x="1383537" y="765556"/>
                </a:lnTo>
                <a:lnTo>
                  <a:pt x="1415377" y="821880"/>
                </a:lnTo>
                <a:lnTo>
                  <a:pt x="1435734" y="833755"/>
                </a:lnTo>
                <a:lnTo>
                  <a:pt x="1429257" y="844677"/>
                </a:lnTo>
                <a:lnTo>
                  <a:pt x="1442852" y="844677"/>
                </a:lnTo>
                <a:lnTo>
                  <a:pt x="1394586" y="759333"/>
                </a:lnTo>
                <a:lnTo>
                  <a:pt x="1392935" y="756285"/>
                </a:lnTo>
                <a:lnTo>
                  <a:pt x="1388999" y="755142"/>
                </a:lnTo>
                <a:close/>
              </a:path>
              <a:path w="1443354" h="845820">
                <a:moveTo>
                  <a:pt x="1415377" y="821880"/>
                </a:moveTo>
                <a:lnTo>
                  <a:pt x="1426972" y="842391"/>
                </a:lnTo>
                <a:lnTo>
                  <a:pt x="1432432" y="832866"/>
                </a:lnTo>
                <a:lnTo>
                  <a:pt x="1434210" y="832866"/>
                </a:lnTo>
                <a:lnTo>
                  <a:pt x="1415377" y="821880"/>
                </a:lnTo>
                <a:close/>
              </a:path>
              <a:path w="1443354" h="845820">
                <a:moveTo>
                  <a:pt x="1434210" y="832866"/>
                </a:moveTo>
                <a:lnTo>
                  <a:pt x="1432432" y="832866"/>
                </a:lnTo>
                <a:lnTo>
                  <a:pt x="1426972" y="842391"/>
                </a:lnTo>
                <a:lnTo>
                  <a:pt x="1430613" y="842391"/>
                </a:lnTo>
                <a:lnTo>
                  <a:pt x="1435734" y="833755"/>
                </a:lnTo>
                <a:lnTo>
                  <a:pt x="1434210" y="8328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357620" y="5755258"/>
            <a:ext cx="1443355" cy="845819"/>
          </a:xfrm>
          <a:custGeom>
            <a:avLst/>
            <a:gdLst/>
            <a:ahLst/>
            <a:cxnLst/>
            <a:rect l="l" t="t" r="r" b="b"/>
            <a:pathLst>
              <a:path w="1443354" h="845820">
                <a:moveTo>
                  <a:pt x="1409011" y="832866"/>
                </a:moveTo>
                <a:lnTo>
                  <a:pt x="1340738" y="832866"/>
                </a:lnTo>
                <a:lnTo>
                  <a:pt x="1337945" y="835660"/>
                </a:lnTo>
                <a:lnTo>
                  <a:pt x="1337945" y="842772"/>
                </a:lnTo>
                <a:lnTo>
                  <a:pt x="1340738" y="845566"/>
                </a:lnTo>
                <a:lnTo>
                  <a:pt x="1443354" y="845566"/>
                </a:lnTo>
                <a:lnTo>
                  <a:pt x="1442852" y="844677"/>
                </a:lnTo>
                <a:lnTo>
                  <a:pt x="1429257" y="844677"/>
                </a:lnTo>
                <a:lnTo>
                  <a:pt x="1409011" y="832866"/>
                </a:lnTo>
                <a:close/>
              </a:path>
              <a:path w="1443354" h="845820">
                <a:moveTo>
                  <a:pt x="6350" y="0"/>
                </a:moveTo>
                <a:lnTo>
                  <a:pt x="0" y="10922"/>
                </a:lnTo>
                <a:lnTo>
                  <a:pt x="1429257" y="844677"/>
                </a:lnTo>
                <a:lnTo>
                  <a:pt x="1430613" y="842391"/>
                </a:lnTo>
                <a:lnTo>
                  <a:pt x="1426972" y="842391"/>
                </a:lnTo>
                <a:lnTo>
                  <a:pt x="1415377" y="821880"/>
                </a:lnTo>
                <a:lnTo>
                  <a:pt x="6350" y="0"/>
                </a:lnTo>
                <a:close/>
              </a:path>
              <a:path w="1443354" h="845820">
                <a:moveTo>
                  <a:pt x="1388999" y="755142"/>
                </a:moveTo>
                <a:lnTo>
                  <a:pt x="1382902" y="758698"/>
                </a:lnTo>
                <a:lnTo>
                  <a:pt x="1381759" y="762508"/>
                </a:lnTo>
                <a:lnTo>
                  <a:pt x="1383537" y="765556"/>
                </a:lnTo>
                <a:lnTo>
                  <a:pt x="1415377" y="821880"/>
                </a:lnTo>
                <a:lnTo>
                  <a:pt x="1435734" y="833755"/>
                </a:lnTo>
                <a:lnTo>
                  <a:pt x="1429257" y="844677"/>
                </a:lnTo>
                <a:lnTo>
                  <a:pt x="1442852" y="844677"/>
                </a:lnTo>
                <a:lnTo>
                  <a:pt x="1394586" y="759333"/>
                </a:lnTo>
                <a:lnTo>
                  <a:pt x="1392808" y="756285"/>
                </a:lnTo>
                <a:lnTo>
                  <a:pt x="1388999" y="755142"/>
                </a:lnTo>
                <a:close/>
              </a:path>
              <a:path w="1443354" h="845820">
                <a:moveTo>
                  <a:pt x="1415377" y="821880"/>
                </a:moveTo>
                <a:lnTo>
                  <a:pt x="1426972" y="842391"/>
                </a:lnTo>
                <a:lnTo>
                  <a:pt x="1432432" y="832866"/>
                </a:lnTo>
                <a:lnTo>
                  <a:pt x="1434210" y="832866"/>
                </a:lnTo>
                <a:lnTo>
                  <a:pt x="1415377" y="821880"/>
                </a:lnTo>
                <a:close/>
              </a:path>
              <a:path w="1443354" h="845820">
                <a:moveTo>
                  <a:pt x="1434210" y="832866"/>
                </a:moveTo>
                <a:lnTo>
                  <a:pt x="1432432" y="832866"/>
                </a:lnTo>
                <a:lnTo>
                  <a:pt x="1426972" y="842391"/>
                </a:lnTo>
                <a:lnTo>
                  <a:pt x="1430613" y="842391"/>
                </a:lnTo>
                <a:lnTo>
                  <a:pt x="1435734" y="833755"/>
                </a:lnTo>
                <a:lnTo>
                  <a:pt x="1434210" y="8328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240779" y="4134865"/>
            <a:ext cx="1875155" cy="971550"/>
          </a:xfrm>
          <a:custGeom>
            <a:avLst/>
            <a:gdLst/>
            <a:ahLst/>
            <a:cxnLst/>
            <a:rect l="l" t="t" r="r" b="b"/>
            <a:pathLst>
              <a:path w="1875154" h="971550">
                <a:moveTo>
                  <a:pt x="59182" y="878458"/>
                </a:moveTo>
                <a:lnTo>
                  <a:pt x="55245" y="879348"/>
                </a:lnTo>
                <a:lnTo>
                  <a:pt x="53340" y="882268"/>
                </a:lnTo>
                <a:lnTo>
                  <a:pt x="0" y="965835"/>
                </a:lnTo>
                <a:lnTo>
                  <a:pt x="98933" y="971168"/>
                </a:lnTo>
                <a:lnTo>
                  <a:pt x="102489" y="971295"/>
                </a:lnTo>
                <a:lnTo>
                  <a:pt x="105410" y="968628"/>
                </a:lnTo>
                <a:lnTo>
                  <a:pt x="105626" y="965707"/>
                </a:lnTo>
                <a:lnTo>
                  <a:pt x="14097" y="965707"/>
                </a:lnTo>
                <a:lnTo>
                  <a:pt x="8255" y="954404"/>
                </a:lnTo>
                <a:lnTo>
                  <a:pt x="29113" y="943708"/>
                </a:lnTo>
                <a:lnTo>
                  <a:pt x="64008" y="889126"/>
                </a:lnTo>
                <a:lnTo>
                  <a:pt x="65912" y="886205"/>
                </a:lnTo>
                <a:lnTo>
                  <a:pt x="65024" y="882268"/>
                </a:lnTo>
                <a:lnTo>
                  <a:pt x="59182" y="878458"/>
                </a:lnTo>
                <a:close/>
              </a:path>
              <a:path w="1875154" h="971550">
                <a:moveTo>
                  <a:pt x="29113" y="943708"/>
                </a:moveTo>
                <a:lnTo>
                  <a:pt x="8255" y="954404"/>
                </a:lnTo>
                <a:lnTo>
                  <a:pt x="14097" y="965707"/>
                </a:lnTo>
                <a:lnTo>
                  <a:pt x="18554" y="963422"/>
                </a:lnTo>
                <a:lnTo>
                  <a:pt x="16510" y="963422"/>
                </a:lnTo>
                <a:lnTo>
                  <a:pt x="11557" y="953642"/>
                </a:lnTo>
                <a:lnTo>
                  <a:pt x="22761" y="953642"/>
                </a:lnTo>
                <a:lnTo>
                  <a:pt x="29113" y="943708"/>
                </a:lnTo>
                <a:close/>
              </a:path>
              <a:path w="1875154" h="971550">
                <a:moveTo>
                  <a:pt x="35105" y="954934"/>
                </a:moveTo>
                <a:lnTo>
                  <a:pt x="14097" y="965707"/>
                </a:lnTo>
                <a:lnTo>
                  <a:pt x="105626" y="965707"/>
                </a:lnTo>
                <a:lnTo>
                  <a:pt x="105791" y="961643"/>
                </a:lnTo>
                <a:lnTo>
                  <a:pt x="103124" y="958595"/>
                </a:lnTo>
                <a:lnTo>
                  <a:pt x="99568" y="958468"/>
                </a:lnTo>
                <a:lnTo>
                  <a:pt x="35105" y="954934"/>
                </a:lnTo>
                <a:close/>
              </a:path>
              <a:path w="1875154" h="971550">
                <a:moveTo>
                  <a:pt x="11557" y="953642"/>
                </a:moveTo>
                <a:lnTo>
                  <a:pt x="16510" y="963422"/>
                </a:lnTo>
                <a:lnTo>
                  <a:pt x="22382" y="954236"/>
                </a:lnTo>
                <a:lnTo>
                  <a:pt x="11557" y="953642"/>
                </a:lnTo>
                <a:close/>
              </a:path>
              <a:path w="1875154" h="971550">
                <a:moveTo>
                  <a:pt x="22382" y="954236"/>
                </a:moveTo>
                <a:lnTo>
                  <a:pt x="16510" y="963422"/>
                </a:lnTo>
                <a:lnTo>
                  <a:pt x="18554" y="963422"/>
                </a:lnTo>
                <a:lnTo>
                  <a:pt x="35105" y="954934"/>
                </a:lnTo>
                <a:lnTo>
                  <a:pt x="22382" y="954236"/>
                </a:lnTo>
                <a:close/>
              </a:path>
              <a:path w="1875154" h="971550">
                <a:moveTo>
                  <a:pt x="1869313" y="0"/>
                </a:moveTo>
                <a:lnTo>
                  <a:pt x="29113" y="943708"/>
                </a:lnTo>
                <a:lnTo>
                  <a:pt x="22382" y="954236"/>
                </a:lnTo>
                <a:lnTo>
                  <a:pt x="35105" y="954934"/>
                </a:lnTo>
                <a:lnTo>
                  <a:pt x="1875154" y="11302"/>
                </a:lnTo>
                <a:lnTo>
                  <a:pt x="1869313" y="0"/>
                </a:lnTo>
                <a:close/>
              </a:path>
              <a:path w="1875154" h="971550">
                <a:moveTo>
                  <a:pt x="22761" y="953642"/>
                </a:moveTo>
                <a:lnTo>
                  <a:pt x="11557" y="953642"/>
                </a:lnTo>
                <a:lnTo>
                  <a:pt x="22382" y="954236"/>
                </a:lnTo>
                <a:lnTo>
                  <a:pt x="22761" y="95364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480809" y="7035164"/>
            <a:ext cx="1875155" cy="971550"/>
          </a:xfrm>
          <a:custGeom>
            <a:avLst/>
            <a:gdLst/>
            <a:ahLst/>
            <a:cxnLst/>
            <a:rect l="l" t="t" r="r" b="b"/>
            <a:pathLst>
              <a:path w="1875154" h="971550">
                <a:moveTo>
                  <a:pt x="59182" y="878535"/>
                </a:moveTo>
                <a:lnTo>
                  <a:pt x="55244" y="879398"/>
                </a:lnTo>
                <a:lnTo>
                  <a:pt x="53339" y="882345"/>
                </a:lnTo>
                <a:lnTo>
                  <a:pt x="0" y="965847"/>
                </a:lnTo>
                <a:lnTo>
                  <a:pt x="102488" y="971410"/>
                </a:lnTo>
                <a:lnTo>
                  <a:pt x="105410" y="968717"/>
                </a:lnTo>
                <a:lnTo>
                  <a:pt x="105625" y="965746"/>
                </a:lnTo>
                <a:lnTo>
                  <a:pt x="14097" y="965746"/>
                </a:lnTo>
                <a:lnTo>
                  <a:pt x="8254" y="954443"/>
                </a:lnTo>
                <a:lnTo>
                  <a:pt x="29160" y="943721"/>
                </a:lnTo>
                <a:lnTo>
                  <a:pt x="65912" y="886231"/>
                </a:lnTo>
                <a:lnTo>
                  <a:pt x="65023" y="882307"/>
                </a:lnTo>
                <a:lnTo>
                  <a:pt x="59182" y="878535"/>
                </a:lnTo>
                <a:close/>
              </a:path>
              <a:path w="1875154" h="971550">
                <a:moveTo>
                  <a:pt x="29160" y="943721"/>
                </a:moveTo>
                <a:lnTo>
                  <a:pt x="8254" y="954443"/>
                </a:lnTo>
                <a:lnTo>
                  <a:pt x="14097" y="965746"/>
                </a:lnTo>
                <a:lnTo>
                  <a:pt x="18455" y="963510"/>
                </a:lnTo>
                <a:lnTo>
                  <a:pt x="16510" y="963510"/>
                </a:lnTo>
                <a:lnTo>
                  <a:pt x="11556" y="953757"/>
                </a:lnTo>
                <a:lnTo>
                  <a:pt x="22745" y="953757"/>
                </a:lnTo>
                <a:lnTo>
                  <a:pt x="29160" y="943721"/>
                </a:lnTo>
                <a:close/>
              </a:path>
              <a:path w="1875154" h="971550">
                <a:moveTo>
                  <a:pt x="34995" y="955028"/>
                </a:moveTo>
                <a:lnTo>
                  <a:pt x="14097" y="965746"/>
                </a:lnTo>
                <a:lnTo>
                  <a:pt x="105625" y="965746"/>
                </a:lnTo>
                <a:lnTo>
                  <a:pt x="105790" y="961720"/>
                </a:lnTo>
                <a:lnTo>
                  <a:pt x="103123" y="958722"/>
                </a:lnTo>
                <a:lnTo>
                  <a:pt x="34995" y="955028"/>
                </a:lnTo>
                <a:close/>
              </a:path>
              <a:path w="1875154" h="971550">
                <a:moveTo>
                  <a:pt x="11556" y="953757"/>
                </a:moveTo>
                <a:lnTo>
                  <a:pt x="16510" y="963510"/>
                </a:lnTo>
                <a:lnTo>
                  <a:pt x="22370" y="954343"/>
                </a:lnTo>
                <a:lnTo>
                  <a:pt x="11556" y="953757"/>
                </a:lnTo>
                <a:close/>
              </a:path>
              <a:path w="1875154" h="971550">
                <a:moveTo>
                  <a:pt x="22370" y="954343"/>
                </a:moveTo>
                <a:lnTo>
                  <a:pt x="16510" y="963510"/>
                </a:lnTo>
                <a:lnTo>
                  <a:pt x="18455" y="963510"/>
                </a:lnTo>
                <a:lnTo>
                  <a:pt x="34995" y="955028"/>
                </a:lnTo>
                <a:lnTo>
                  <a:pt x="22370" y="954343"/>
                </a:lnTo>
                <a:close/>
              </a:path>
              <a:path w="1875154" h="971550">
                <a:moveTo>
                  <a:pt x="1869313" y="0"/>
                </a:moveTo>
                <a:lnTo>
                  <a:pt x="29160" y="943721"/>
                </a:lnTo>
                <a:lnTo>
                  <a:pt x="22370" y="954343"/>
                </a:lnTo>
                <a:lnTo>
                  <a:pt x="34995" y="955028"/>
                </a:lnTo>
                <a:lnTo>
                  <a:pt x="1875155" y="11302"/>
                </a:lnTo>
                <a:lnTo>
                  <a:pt x="1869313" y="0"/>
                </a:lnTo>
                <a:close/>
              </a:path>
              <a:path w="1875154" h="971550">
                <a:moveTo>
                  <a:pt x="22745" y="953757"/>
                </a:moveTo>
                <a:lnTo>
                  <a:pt x="11556" y="953757"/>
                </a:lnTo>
                <a:lnTo>
                  <a:pt x="22370" y="954343"/>
                </a:lnTo>
                <a:lnTo>
                  <a:pt x="22745" y="95375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613017" y="5943091"/>
            <a:ext cx="592455" cy="1939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11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F4</a:t>
            </a:r>
            <a:endParaRPr sz="1400">
              <a:latin typeface="Arial"/>
              <a:cs typeface="Arial"/>
            </a:endParaRPr>
          </a:p>
          <a:p>
            <a:pPr marL="252095" marR="5080" indent="120014">
              <a:lnSpc>
                <a:spcPct val="234400"/>
              </a:lnSpc>
              <a:spcBef>
                <a:spcPts val="79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F5  F6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RR4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852919" y="4442586"/>
            <a:ext cx="3803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RR3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Pengkontrolan</a:t>
            </a:r>
            <a:r>
              <a:rPr spc="-25" dirty="0"/>
              <a:t> </a:t>
            </a:r>
            <a:r>
              <a:rPr spc="-5" dirty="0"/>
              <a:t>Kesalahan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1537" y="2728416"/>
            <a:ext cx="12251055" cy="3195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527050" indent="-744220">
              <a:lnSpc>
                <a:spcPct val="100000"/>
              </a:lnSpc>
              <a:spcBef>
                <a:spcPts val="95"/>
              </a:spcBef>
              <a:buChar char="•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Bit² </a:t>
            </a:r>
            <a:r>
              <a:rPr sz="4000" spc="-5" dirty="0">
                <a:latin typeface="Rockwell"/>
                <a:cs typeface="Rockwell"/>
              </a:rPr>
              <a:t>error yang dihasilkan oleh sistem transmisi  </a:t>
            </a:r>
            <a:r>
              <a:rPr sz="4000" spc="-10" dirty="0">
                <a:latin typeface="Rockwell"/>
                <a:cs typeface="Rockwell"/>
              </a:rPr>
              <a:t>harus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diperbaiki.</a:t>
            </a:r>
            <a:endParaRPr sz="40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960"/>
              </a:spcBef>
              <a:buChar char="•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Pengkontrolan kesalahan dengan </a:t>
            </a:r>
            <a:r>
              <a:rPr sz="4000" spc="-10" dirty="0">
                <a:latin typeface="Rockwell"/>
                <a:cs typeface="Rockwell"/>
              </a:rPr>
              <a:t>mekanisme  </a:t>
            </a:r>
            <a:r>
              <a:rPr sz="4000" spc="-5" dirty="0">
                <a:latin typeface="Rockwell"/>
                <a:cs typeface="Rockwell"/>
              </a:rPr>
              <a:t>untuk </a:t>
            </a:r>
            <a:r>
              <a:rPr sz="4000" spc="-10" dirty="0">
                <a:latin typeface="Rockwell"/>
                <a:cs typeface="Rockwell"/>
              </a:rPr>
              <a:t>mendeteksi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spc="-10" dirty="0">
                <a:latin typeface="Rockwell"/>
                <a:cs typeface="Rockwell"/>
              </a:rPr>
              <a:t>mempebaiki kesalahan </a:t>
            </a:r>
            <a:r>
              <a:rPr sz="4000" spc="-15" dirty="0">
                <a:latin typeface="Rockwell"/>
                <a:cs typeface="Rockwell"/>
              </a:rPr>
              <a:t>yg  </a:t>
            </a:r>
            <a:r>
              <a:rPr sz="4000" spc="-5" dirty="0">
                <a:latin typeface="Rockwell"/>
                <a:cs typeface="Rockwell"/>
              </a:rPr>
              <a:t>terjadi pada pentransmisian frame.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13277" y="570737"/>
            <a:ext cx="8176895" cy="58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00" b="1" spc="-5" dirty="0">
                <a:latin typeface="Rockwell"/>
                <a:cs typeface="Rockwell"/>
              </a:rPr>
              <a:t>Tipe Kesalahan ( Error ) </a:t>
            </a:r>
            <a:r>
              <a:rPr sz="3700" b="1" dirty="0">
                <a:latin typeface="Rockwell"/>
                <a:cs typeface="Rockwell"/>
              </a:rPr>
              <a:t>ada dua</a:t>
            </a:r>
            <a:r>
              <a:rPr sz="3700" b="1" spc="60" dirty="0">
                <a:latin typeface="Rockwell"/>
                <a:cs typeface="Rockwell"/>
              </a:rPr>
              <a:t> </a:t>
            </a:r>
            <a:r>
              <a:rPr sz="3700" b="1" spc="-10" dirty="0">
                <a:latin typeface="Rockwell"/>
                <a:cs typeface="Rockwell"/>
              </a:rPr>
              <a:t>(2)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22705" y="2305963"/>
            <a:ext cx="12350750" cy="429323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763905" indent="-75184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63905" algn="l"/>
                <a:tab pos="764540" algn="l"/>
              </a:tabLst>
            </a:pPr>
            <a:r>
              <a:rPr sz="4000" i="1" spc="-5" dirty="0">
                <a:latin typeface="Rockwell"/>
                <a:cs typeface="Rockwell"/>
              </a:rPr>
              <a:t>Frame</a:t>
            </a:r>
            <a:r>
              <a:rPr sz="4000" i="1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Hilang</a:t>
            </a:r>
            <a:endParaRPr sz="4000">
              <a:latin typeface="Rockwell"/>
              <a:cs typeface="Rockwell"/>
            </a:endParaRPr>
          </a:p>
          <a:p>
            <a:pPr marL="763905">
              <a:lnSpc>
                <a:spcPct val="100000"/>
              </a:lnSpc>
              <a:spcBef>
                <a:spcPts val="960"/>
              </a:spcBef>
            </a:pPr>
            <a:r>
              <a:rPr sz="4000" spc="-5" dirty="0">
                <a:latin typeface="Rockwell"/>
                <a:cs typeface="Rockwell"/>
              </a:rPr>
              <a:t>Frame gagal </a:t>
            </a:r>
            <a:r>
              <a:rPr sz="4000" spc="-10" dirty="0">
                <a:latin typeface="Rockwell"/>
                <a:cs typeface="Rockwell"/>
              </a:rPr>
              <a:t>mencapai </a:t>
            </a:r>
            <a:r>
              <a:rPr sz="4000" spc="-5" dirty="0">
                <a:latin typeface="Rockwell"/>
                <a:cs typeface="Rockwell"/>
              </a:rPr>
              <a:t>sisi yang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lain</a:t>
            </a:r>
            <a:endParaRPr sz="40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5800">
              <a:latin typeface="Times New Roman"/>
              <a:cs typeface="Times New Roman"/>
            </a:endParaRPr>
          </a:p>
          <a:p>
            <a:pPr marL="763905" indent="-751840">
              <a:lnSpc>
                <a:spcPct val="100000"/>
              </a:lnSpc>
              <a:buAutoNum type="arabicPeriod" startAt="2"/>
              <a:tabLst>
                <a:tab pos="763905" algn="l"/>
                <a:tab pos="764540" algn="l"/>
              </a:tabLst>
            </a:pPr>
            <a:r>
              <a:rPr sz="4000" i="1" spc="-5" dirty="0">
                <a:latin typeface="Rockwell"/>
                <a:cs typeface="Rockwell"/>
              </a:rPr>
              <a:t>Frame</a:t>
            </a:r>
            <a:r>
              <a:rPr sz="4000" i="1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Rusak</a:t>
            </a:r>
            <a:endParaRPr sz="4000">
              <a:latin typeface="Rockwell"/>
              <a:cs typeface="Rockwell"/>
            </a:endParaRPr>
          </a:p>
          <a:p>
            <a:pPr marL="763905" marR="5080">
              <a:lnSpc>
                <a:spcPct val="100000"/>
              </a:lnSpc>
              <a:spcBef>
                <a:spcPts val="965"/>
              </a:spcBef>
            </a:pPr>
            <a:r>
              <a:rPr sz="4000" spc="-5" dirty="0">
                <a:latin typeface="Rockwell"/>
                <a:cs typeface="Rockwell"/>
              </a:rPr>
              <a:t>Frame diakui sudah (telah) tiba, namun beberapa  bit </a:t>
            </a:r>
            <a:r>
              <a:rPr sz="4000" spc="-10" dirty="0">
                <a:latin typeface="Rockwell"/>
                <a:cs typeface="Rockwell"/>
              </a:rPr>
              <a:t>mengalami </a:t>
            </a:r>
            <a:r>
              <a:rPr sz="4000" spc="-5" dirty="0">
                <a:latin typeface="Rockwell"/>
                <a:cs typeface="Rockwell"/>
              </a:rPr>
              <a:t>kesalahan (sudah berubah</a:t>
            </a:r>
            <a:r>
              <a:rPr sz="4000" spc="5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selama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4317" y="6574281"/>
            <a:ext cx="21520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Rockwell"/>
                <a:cs typeface="Rockwell"/>
              </a:rPr>
              <a:t>transmisi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161394" y="2400299"/>
            <a:ext cx="1270" cy="1320165"/>
          </a:xfrm>
          <a:custGeom>
            <a:avLst/>
            <a:gdLst/>
            <a:ahLst/>
            <a:cxnLst/>
            <a:rect l="l" t="t" r="r" b="b"/>
            <a:pathLst>
              <a:path w="1270" h="1320164">
                <a:moveTo>
                  <a:pt x="1270" y="0"/>
                </a:moveTo>
                <a:lnTo>
                  <a:pt x="0" y="13201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480290" y="2400299"/>
            <a:ext cx="1270" cy="1320165"/>
          </a:xfrm>
          <a:custGeom>
            <a:avLst/>
            <a:gdLst/>
            <a:ahLst/>
            <a:cxnLst/>
            <a:rect l="l" t="t" r="r" b="b"/>
            <a:pathLst>
              <a:path w="1270" h="1320164">
                <a:moveTo>
                  <a:pt x="1269" y="0"/>
                </a:moveTo>
                <a:lnTo>
                  <a:pt x="0" y="13201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921365" y="2000249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50"/>
                </a:moveTo>
                <a:lnTo>
                  <a:pt x="480059" y="400050"/>
                </a:lnTo>
                <a:lnTo>
                  <a:pt x="480059" y="0"/>
                </a:lnTo>
                <a:lnTo>
                  <a:pt x="0" y="0"/>
                </a:lnTo>
                <a:lnTo>
                  <a:pt x="0" y="4000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21365" y="2000249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50"/>
                </a:moveTo>
                <a:lnTo>
                  <a:pt x="480059" y="400050"/>
                </a:lnTo>
                <a:lnTo>
                  <a:pt x="480059" y="0"/>
                </a:lnTo>
                <a:lnTo>
                  <a:pt x="0" y="0"/>
                </a:lnTo>
                <a:lnTo>
                  <a:pt x="0" y="4000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1060938" y="2026411"/>
            <a:ext cx="2032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Rockwell"/>
                <a:cs typeface="Rockwell"/>
              </a:rPr>
              <a:t>A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2297029" y="2000249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50"/>
                </a:moveTo>
                <a:lnTo>
                  <a:pt x="480059" y="400050"/>
                </a:lnTo>
                <a:lnTo>
                  <a:pt x="480059" y="0"/>
                </a:lnTo>
                <a:lnTo>
                  <a:pt x="0" y="0"/>
                </a:lnTo>
                <a:lnTo>
                  <a:pt x="0" y="4000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297029" y="2000249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50"/>
                </a:moveTo>
                <a:lnTo>
                  <a:pt x="480059" y="400050"/>
                </a:lnTo>
                <a:lnTo>
                  <a:pt x="480059" y="0"/>
                </a:lnTo>
                <a:lnTo>
                  <a:pt x="0" y="0"/>
                </a:lnTo>
                <a:lnTo>
                  <a:pt x="0" y="4000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2452095" y="2026411"/>
            <a:ext cx="1739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Rockwell"/>
                <a:cs typeface="Rockwell"/>
              </a:rPr>
              <a:t>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160632" y="2793999"/>
            <a:ext cx="1009015" cy="167640"/>
          </a:xfrm>
          <a:custGeom>
            <a:avLst/>
            <a:gdLst/>
            <a:ahLst/>
            <a:cxnLst/>
            <a:rect l="l" t="t" r="r" b="b"/>
            <a:pathLst>
              <a:path w="1009015" h="167639">
                <a:moveTo>
                  <a:pt x="972271" y="128405"/>
                </a:moveTo>
                <a:lnTo>
                  <a:pt x="913002" y="154178"/>
                </a:lnTo>
                <a:lnTo>
                  <a:pt x="909701" y="155575"/>
                </a:lnTo>
                <a:lnTo>
                  <a:pt x="908303" y="159258"/>
                </a:lnTo>
                <a:lnTo>
                  <a:pt x="909701" y="162560"/>
                </a:lnTo>
                <a:lnTo>
                  <a:pt x="911098" y="165735"/>
                </a:lnTo>
                <a:lnTo>
                  <a:pt x="914781" y="167259"/>
                </a:lnTo>
                <a:lnTo>
                  <a:pt x="997777" y="131191"/>
                </a:lnTo>
                <a:lnTo>
                  <a:pt x="995680" y="131191"/>
                </a:lnTo>
                <a:lnTo>
                  <a:pt x="972271" y="128405"/>
                </a:lnTo>
                <a:close/>
              </a:path>
              <a:path w="1009015" h="167639">
                <a:moveTo>
                  <a:pt x="983903" y="123346"/>
                </a:moveTo>
                <a:lnTo>
                  <a:pt x="972271" y="128405"/>
                </a:lnTo>
                <a:lnTo>
                  <a:pt x="995680" y="131191"/>
                </a:lnTo>
                <a:lnTo>
                  <a:pt x="995833" y="129921"/>
                </a:lnTo>
                <a:lnTo>
                  <a:pt x="992632" y="129921"/>
                </a:lnTo>
                <a:lnTo>
                  <a:pt x="983903" y="123346"/>
                </a:lnTo>
                <a:close/>
              </a:path>
              <a:path w="1009015" h="167639">
                <a:moveTo>
                  <a:pt x="926973" y="64516"/>
                </a:moveTo>
                <a:lnTo>
                  <a:pt x="923036" y="65151"/>
                </a:lnTo>
                <a:lnTo>
                  <a:pt x="920876" y="67945"/>
                </a:lnTo>
                <a:lnTo>
                  <a:pt x="918845" y="70739"/>
                </a:lnTo>
                <a:lnTo>
                  <a:pt x="919352" y="74676"/>
                </a:lnTo>
                <a:lnTo>
                  <a:pt x="922147" y="76835"/>
                </a:lnTo>
                <a:lnTo>
                  <a:pt x="973945" y="115847"/>
                </a:lnTo>
                <a:lnTo>
                  <a:pt x="997203" y="118618"/>
                </a:lnTo>
                <a:lnTo>
                  <a:pt x="995680" y="131191"/>
                </a:lnTo>
                <a:lnTo>
                  <a:pt x="997777" y="131191"/>
                </a:lnTo>
                <a:lnTo>
                  <a:pt x="1008888" y="126365"/>
                </a:lnTo>
                <a:lnTo>
                  <a:pt x="929767" y="66675"/>
                </a:lnTo>
                <a:lnTo>
                  <a:pt x="926973" y="64516"/>
                </a:lnTo>
                <a:close/>
              </a:path>
              <a:path w="1009015" h="167639">
                <a:moveTo>
                  <a:pt x="993901" y="118999"/>
                </a:moveTo>
                <a:lnTo>
                  <a:pt x="983903" y="123346"/>
                </a:lnTo>
                <a:lnTo>
                  <a:pt x="992632" y="129921"/>
                </a:lnTo>
                <a:lnTo>
                  <a:pt x="993901" y="118999"/>
                </a:lnTo>
                <a:close/>
              </a:path>
              <a:path w="1009015" h="167639">
                <a:moveTo>
                  <a:pt x="997157" y="118999"/>
                </a:moveTo>
                <a:lnTo>
                  <a:pt x="993901" y="118999"/>
                </a:lnTo>
                <a:lnTo>
                  <a:pt x="992632" y="129921"/>
                </a:lnTo>
                <a:lnTo>
                  <a:pt x="995833" y="129921"/>
                </a:lnTo>
                <a:lnTo>
                  <a:pt x="997157" y="118999"/>
                </a:lnTo>
                <a:close/>
              </a:path>
              <a:path w="1009015" h="167639">
                <a:moveTo>
                  <a:pt x="1524" y="0"/>
                </a:moveTo>
                <a:lnTo>
                  <a:pt x="0" y="12700"/>
                </a:lnTo>
                <a:lnTo>
                  <a:pt x="972271" y="128405"/>
                </a:lnTo>
                <a:lnTo>
                  <a:pt x="983903" y="123346"/>
                </a:lnTo>
                <a:lnTo>
                  <a:pt x="973945" y="115847"/>
                </a:lnTo>
                <a:lnTo>
                  <a:pt x="1524" y="0"/>
                </a:lnTo>
                <a:close/>
              </a:path>
              <a:path w="1009015" h="167639">
                <a:moveTo>
                  <a:pt x="973945" y="115847"/>
                </a:moveTo>
                <a:lnTo>
                  <a:pt x="983903" y="123346"/>
                </a:lnTo>
                <a:lnTo>
                  <a:pt x="993901" y="118999"/>
                </a:lnTo>
                <a:lnTo>
                  <a:pt x="997157" y="118999"/>
                </a:lnTo>
                <a:lnTo>
                  <a:pt x="997203" y="118618"/>
                </a:lnTo>
                <a:lnTo>
                  <a:pt x="973945" y="1158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2121515" y="2700400"/>
            <a:ext cx="120014" cy="400050"/>
          </a:xfrm>
          <a:custGeom>
            <a:avLst/>
            <a:gdLst/>
            <a:ahLst/>
            <a:cxnLst/>
            <a:rect l="l" t="t" r="r" b="b"/>
            <a:pathLst>
              <a:path w="120015" h="400050">
                <a:moveTo>
                  <a:pt x="120014" y="0"/>
                </a:moveTo>
                <a:lnTo>
                  <a:pt x="0" y="4000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690606" y="7218933"/>
            <a:ext cx="1270" cy="1320800"/>
          </a:xfrm>
          <a:custGeom>
            <a:avLst/>
            <a:gdLst/>
            <a:ahLst/>
            <a:cxnLst/>
            <a:rect l="l" t="t" r="r" b="b"/>
            <a:pathLst>
              <a:path w="1270" h="1320800">
                <a:moveTo>
                  <a:pt x="1270" y="0"/>
                </a:moveTo>
                <a:lnTo>
                  <a:pt x="0" y="132022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009501" y="7218933"/>
            <a:ext cx="1270" cy="1320800"/>
          </a:xfrm>
          <a:custGeom>
            <a:avLst/>
            <a:gdLst/>
            <a:ahLst/>
            <a:cxnLst/>
            <a:rect l="l" t="t" r="r" b="b"/>
            <a:pathLst>
              <a:path w="1270" h="1320800">
                <a:moveTo>
                  <a:pt x="1270" y="0"/>
                </a:moveTo>
                <a:lnTo>
                  <a:pt x="0" y="132022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450576" y="6818883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49"/>
                </a:moveTo>
                <a:lnTo>
                  <a:pt x="480059" y="400049"/>
                </a:lnTo>
                <a:lnTo>
                  <a:pt x="480059" y="0"/>
                </a:lnTo>
                <a:lnTo>
                  <a:pt x="0" y="0"/>
                </a:lnTo>
                <a:lnTo>
                  <a:pt x="0" y="40004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450576" y="6818883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49"/>
                </a:moveTo>
                <a:lnTo>
                  <a:pt x="480059" y="400049"/>
                </a:lnTo>
                <a:lnTo>
                  <a:pt x="480059" y="0"/>
                </a:lnTo>
                <a:lnTo>
                  <a:pt x="0" y="0"/>
                </a:lnTo>
                <a:lnTo>
                  <a:pt x="0" y="400049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826240" y="6818883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49"/>
                </a:moveTo>
                <a:lnTo>
                  <a:pt x="480059" y="400049"/>
                </a:lnTo>
                <a:lnTo>
                  <a:pt x="480059" y="0"/>
                </a:lnTo>
                <a:lnTo>
                  <a:pt x="0" y="0"/>
                </a:lnTo>
                <a:lnTo>
                  <a:pt x="0" y="40004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826240" y="6818883"/>
            <a:ext cx="480059" cy="400050"/>
          </a:xfrm>
          <a:custGeom>
            <a:avLst/>
            <a:gdLst/>
            <a:ahLst/>
            <a:cxnLst/>
            <a:rect l="l" t="t" r="r" b="b"/>
            <a:pathLst>
              <a:path w="480059" h="400050">
                <a:moveTo>
                  <a:pt x="0" y="400049"/>
                </a:moveTo>
                <a:lnTo>
                  <a:pt x="480059" y="400049"/>
                </a:lnTo>
                <a:lnTo>
                  <a:pt x="480059" y="0"/>
                </a:lnTo>
                <a:lnTo>
                  <a:pt x="0" y="0"/>
                </a:lnTo>
                <a:lnTo>
                  <a:pt x="0" y="400049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0590021" y="6845934"/>
            <a:ext cx="15652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03350" algn="l"/>
              </a:tabLst>
            </a:pPr>
            <a:r>
              <a:rPr sz="2000" dirty="0">
                <a:solidFill>
                  <a:srgbClr val="FFFFFF"/>
                </a:solidFill>
                <a:latin typeface="Rockwell"/>
                <a:cs typeface="Rockwell"/>
              </a:rPr>
              <a:t>A	B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0689970" y="7612760"/>
            <a:ext cx="1297305" cy="170180"/>
          </a:xfrm>
          <a:custGeom>
            <a:avLst/>
            <a:gdLst/>
            <a:ahLst/>
            <a:cxnLst/>
            <a:rect l="l" t="t" r="r" b="b"/>
            <a:pathLst>
              <a:path w="1297304" h="170179">
                <a:moveTo>
                  <a:pt x="1260274" y="129286"/>
                </a:moveTo>
                <a:lnTo>
                  <a:pt x="1198372" y="158102"/>
                </a:lnTo>
                <a:lnTo>
                  <a:pt x="1196975" y="161874"/>
                </a:lnTo>
                <a:lnTo>
                  <a:pt x="1200023" y="168236"/>
                </a:lnTo>
                <a:lnTo>
                  <a:pt x="1203832" y="169608"/>
                </a:lnTo>
                <a:lnTo>
                  <a:pt x="1285728" y="131457"/>
                </a:lnTo>
                <a:lnTo>
                  <a:pt x="1283715" y="131457"/>
                </a:lnTo>
                <a:lnTo>
                  <a:pt x="1260274" y="129286"/>
                </a:lnTo>
                <a:close/>
              </a:path>
              <a:path w="1297304" h="170179">
                <a:moveTo>
                  <a:pt x="1271689" y="123973"/>
                </a:moveTo>
                <a:lnTo>
                  <a:pt x="1260274" y="129286"/>
                </a:lnTo>
                <a:lnTo>
                  <a:pt x="1283715" y="131457"/>
                </a:lnTo>
                <a:lnTo>
                  <a:pt x="1283820" y="130301"/>
                </a:lnTo>
                <a:lnTo>
                  <a:pt x="1280540" y="130301"/>
                </a:lnTo>
                <a:lnTo>
                  <a:pt x="1271689" y="123973"/>
                </a:lnTo>
                <a:close/>
              </a:path>
              <a:path w="1297304" h="170179">
                <a:moveTo>
                  <a:pt x="1213357" y="66674"/>
                </a:moveTo>
                <a:lnTo>
                  <a:pt x="1209294" y="67309"/>
                </a:lnTo>
                <a:lnTo>
                  <a:pt x="1207261" y="70103"/>
                </a:lnTo>
                <a:lnTo>
                  <a:pt x="1205229" y="73024"/>
                </a:lnTo>
                <a:lnTo>
                  <a:pt x="1205864" y="76961"/>
                </a:lnTo>
                <a:lnTo>
                  <a:pt x="1208785" y="78993"/>
                </a:lnTo>
                <a:lnTo>
                  <a:pt x="1261455" y="116654"/>
                </a:lnTo>
                <a:lnTo>
                  <a:pt x="1284858" y="118821"/>
                </a:lnTo>
                <a:lnTo>
                  <a:pt x="1283715" y="131457"/>
                </a:lnTo>
                <a:lnTo>
                  <a:pt x="1285728" y="131457"/>
                </a:lnTo>
                <a:lnTo>
                  <a:pt x="1296797" y="126301"/>
                </a:lnTo>
                <a:lnTo>
                  <a:pt x="1216152" y="68706"/>
                </a:lnTo>
                <a:lnTo>
                  <a:pt x="1213357" y="66674"/>
                </a:lnTo>
                <a:close/>
              </a:path>
              <a:path w="1297304" h="170179">
                <a:moveTo>
                  <a:pt x="1281556" y="119379"/>
                </a:moveTo>
                <a:lnTo>
                  <a:pt x="1271689" y="123973"/>
                </a:lnTo>
                <a:lnTo>
                  <a:pt x="1280540" y="130301"/>
                </a:lnTo>
                <a:lnTo>
                  <a:pt x="1281556" y="119379"/>
                </a:lnTo>
                <a:close/>
              </a:path>
              <a:path w="1297304" h="170179">
                <a:moveTo>
                  <a:pt x="1284808" y="119379"/>
                </a:moveTo>
                <a:lnTo>
                  <a:pt x="1281556" y="119379"/>
                </a:lnTo>
                <a:lnTo>
                  <a:pt x="1280540" y="130301"/>
                </a:lnTo>
                <a:lnTo>
                  <a:pt x="1283820" y="130301"/>
                </a:lnTo>
                <a:lnTo>
                  <a:pt x="1284808" y="119379"/>
                </a:lnTo>
                <a:close/>
              </a:path>
              <a:path w="1297304" h="170179">
                <a:moveTo>
                  <a:pt x="1143" y="0"/>
                </a:moveTo>
                <a:lnTo>
                  <a:pt x="0" y="12572"/>
                </a:lnTo>
                <a:lnTo>
                  <a:pt x="1260274" y="129286"/>
                </a:lnTo>
                <a:lnTo>
                  <a:pt x="1271689" y="123973"/>
                </a:lnTo>
                <a:lnTo>
                  <a:pt x="1261455" y="116654"/>
                </a:lnTo>
                <a:lnTo>
                  <a:pt x="1143" y="0"/>
                </a:lnTo>
                <a:close/>
              </a:path>
              <a:path w="1297304" h="170179">
                <a:moveTo>
                  <a:pt x="1261455" y="116654"/>
                </a:moveTo>
                <a:lnTo>
                  <a:pt x="1271689" y="123973"/>
                </a:lnTo>
                <a:lnTo>
                  <a:pt x="1281556" y="119379"/>
                </a:lnTo>
                <a:lnTo>
                  <a:pt x="1284808" y="119379"/>
                </a:lnTo>
                <a:lnTo>
                  <a:pt x="1284858" y="118821"/>
                </a:lnTo>
                <a:lnTo>
                  <a:pt x="1261455" y="1166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1170666" y="7446517"/>
            <a:ext cx="240029" cy="400050"/>
          </a:xfrm>
          <a:custGeom>
            <a:avLst/>
            <a:gdLst/>
            <a:ahLst/>
            <a:cxnLst/>
            <a:rect l="l" t="t" r="r" b="b"/>
            <a:pathLst>
              <a:path w="240029" h="400050">
                <a:moveTo>
                  <a:pt x="0" y="0"/>
                </a:moveTo>
                <a:lnTo>
                  <a:pt x="240029" y="400024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159743" y="7446517"/>
            <a:ext cx="240029" cy="400050"/>
          </a:xfrm>
          <a:custGeom>
            <a:avLst/>
            <a:gdLst/>
            <a:ahLst/>
            <a:cxnLst/>
            <a:rect l="l" t="t" r="r" b="b"/>
            <a:pathLst>
              <a:path w="240029" h="400050">
                <a:moveTo>
                  <a:pt x="240029" y="0"/>
                </a:moveTo>
                <a:lnTo>
                  <a:pt x="0" y="400024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33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1688</Words>
  <Application>Microsoft Office PowerPoint</Application>
  <PresentationFormat>Custom</PresentationFormat>
  <Paragraphs>467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Fungsi spesifik Data Link Layer</vt:lpstr>
      <vt:lpstr>Bagan Kerja Data Link Layer</vt:lpstr>
      <vt:lpstr>Layanan Data Link Layer</vt:lpstr>
      <vt:lpstr>1. Unacknowledget Connection Less</vt:lpstr>
      <vt:lpstr>2. Acknowledged Connectionless</vt:lpstr>
      <vt:lpstr>3. Acknowledged Connection Oriented</vt:lpstr>
      <vt:lpstr>Cont…</vt:lpstr>
      <vt:lpstr>PowerPoint Presentation</vt:lpstr>
      <vt:lpstr>1. Sinkronisasi frame</vt:lpstr>
      <vt:lpstr>cont…</vt:lpstr>
      <vt:lpstr>2. Flow Control ( Kendali Aliran )</vt:lpstr>
      <vt:lpstr>Bentuk Sederhana dari pada Flow Contol</vt:lpstr>
      <vt:lpstr>A. Stop and Wait Flow Control</vt:lpstr>
      <vt:lpstr>PowerPoint Presentation</vt:lpstr>
      <vt:lpstr>Stop and Wait Data Link Control</vt:lpstr>
      <vt:lpstr>PowerPoint Presentation</vt:lpstr>
      <vt:lpstr>Bagaimana urutan pendeteksian duplikasi message bekerja</vt:lpstr>
      <vt:lpstr>Cont…(1)</vt:lpstr>
      <vt:lpstr>Cont…(2)</vt:lpstr>
      <vt:lpstr>Cont…(3)</vt:lpstr>
      <vt:lpstr>Cont…(4)</vt:lpstr>
      <vt:lpstr>Cont…(5)</vt:lpstr>
      <vt:lpstr>B. Flow Control Jendela Pergeseran (Sliding Windows  Control)</vt:lpstr>
      <vt:lpstr>Cont…</vt:lpstr>
      <vt:lpstr>PowerPoint Presentation</vt:lpstr>
      <vt:lpstr>Contoh</vt:lpstr>
      <vt:lpstr>PowerPoint Presentation</vt:lpstr>
      <vt:lpstr>Gambar Contoh</vt:lpstr>
      <vt:lpstr>Pengkontrolan Kesalahan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2019-08-27T07:42:34Z</dcterms:created>
  <dcterms:modified xsi:type="dcterms:W3CDTF">2019-08-28T06:17:37Z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