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5" r:id="rId6"/>
    <p:sldId id="266" r:id="rId7"/>
    <p:sldId id="267" r:id="rId8"/>
    <p:sldId id="264" r:id="rId9"/>
    <p:sldId id="268" r:id="rId10"/>
    <p:sldId id="263" r:id="rId11"/>
    <p:sldId id="269" r:id="rId12"/>
    <p:sldId id="261" r:id="rId13"/>
    <p:sldId id="275" r:id="rId14"/>
    <p:sldId id="262" r:id="rId15"/>
    <p:sldId id="260" r:id="rId16"/>
    <p:sldId id="276" r:id="rId17"/>
    <p:sldId id="278" r:id="rId18"/>
    <p:sldId id="277" r:id="rId19"/>
    <p:sldId id="282" r:id="rId20"/>
    <p:sldId id="283" r:id="rId21"/>
    <p:sldId id="284" r:id="rId22"/>
    <p:sldId id="285" r:id="rId23"/>
    <p:sldId id="286" r:id="rId24"/>
    <p:sldId id="287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0000FF"/>
    <a:srgbClr val="CF8F0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1267" y="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8AB6A-B54C-45C8-B28F-852DA07E8BB4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EABBF-DB62-458A-9640-97F02BB6604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8AB6A-B54C-45C8-B28F-852DA07E8BB4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EABBF-DB62-458A-9640-97F02BB660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8AB6A-B54C-45C8-B28F-852DA07E8BB4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EABBF-DB62-458A-9640-97F02BB660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8AB6A-B54C-45C8-B28F-852DA07E8BB4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EABBF-DB62-458A-9640-97F02BB660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8AB6A-B54C-45C8-B28F-852DA07E8BB4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EABBF-DB62-458A-9640-97F02BB660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8AB6A-B54C-45C8-B28F-852DA07E8BB4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EABBF-DB62-458A-9640-97F02BB660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8AB6A-B54C-45C8-B28F-852DA07E8BB4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EABBF-DB62-458A-9640-97F02BB660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8AB6A-B54C-45C8-B28F-852DA07E8BB4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EABBF-DB62-458A-9640-97F02BB6604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>
    <p:pu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52A8AB6A-B54C-45C8-B28F-852DA07E8BB4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608EABBF-DB62-458A-9640-97F02BB660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pu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8AB6A-B54C-45C8-B28F-852DA07E8BB4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EABBF-DB62-458A-9640-97F02BB660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8AB6A-B54C-45C8-B28F-852DA07E8BB4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EABBF-DB62-458A-9640-97F02BB660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u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52A8AB6A-B54C-45C8-B28F-852DA07E8BB4}" type="datetimeFigureOut">
              <a:rPr lang="en-US" smtClean="0"/>
              <a:pPr/>
              <a:t>9/19/2019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608EABBF-DB62-458A-9640-97F02BB6604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push/>
  </p:transition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slide" Target="slide4.xml"/><Relationship Id="rId7" Type="http://schemas.openxmlformats.org/officeDocument/2006/relationships/oleObject" Target="../embeddings/oleObject2.bin"/><Relationship Id="rId12" Type="http://schemas.openxmlformats.org/officeDocument/2006/relationships/slide" Target="slide1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slide" Target="slide15.xml"/><Relationship Id="rId11" Type="http://schemas.openxmlformats.org/officeDocument/2006/relationships/image" Target="../media/image5.wmf"/><Relationship Id="rId5" Type="http://schemas.openxmlformats.org/officeDocument/2006/relationships/image" Target="../media/image3.wmf"/><Relationship Id="rId10" Type="http://schemas.openxmlformats.org/officeDocument/2006/relationships/oleObject" Target="../embeddings/oleObject3.bin"/><Relationship Id="rId4" Type="http://schemas.openxmlformats.org/officeDocument/2006/relationships/oleObject" Target="../embeddings/oleObject1.bin"/><Relationship Id="rId9" Type="http://schemas.openxmlformats.org/officeDocument/2006/relationships/slide" Target="slide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Empat%20Kompetensi%20Dosen.pptx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81200"/>
            <a:ext cx="8077200" cy="1673352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angle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800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0"/>
                    </a:prstClr>
                  </a:outerShdw>
                </a:effectLst>
                <a:latin typeface="Matura MT Script Capitals" pitchFamily="66" charset="0"/>
              </a:rPr>
              <a:t>Etika</a:t>
            </a:r>
            <a:r>
              <a:rPr lang="en-US" sz="80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0"/>
                    </a:prstClr>
                  </a:outerShdw>
                </a:effectLst>
                <a:latin typeface="Matura MT Script Capitals" pitchFamily="66" charset="0"/>
              </a:rPr>
              <a:t> &amp; Moral</a:t>
            </a:r>
            <a:r>
              <a:rPr lang="en-US" sz="80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chemeClr val="tx1">
                      <a:alpha val="30000"/>
                    </a:schemeClr>
                  </a:outerShdw>
                </a:effectLst>
                <a:latin typeface="Matura MT Script Capitals" pitchFamily="66" charset="0"/>
              </a:rPr>
              <a:t/>
            </a:r>
            <a:br>
              <a:rPr lang="en-US" sz="80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chemeClr val="tx1">
                      <a:alpha val="30000"/>
                    </a:schemeClr>
                  </a:outerShdw>
                </a:effectLst>
                <a:latin typeface="Matura MT Script Capitals" pitchFamily="66" charset="0"/>
              </a:rPr>
            </a:br>
            <a:r>
              <a:rPr lang="en-US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dalam</a:t>
            </a:r>
            <a:r>
              <a:rPr lang="en-US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</a:t>
            </a:r>
            <a:r>
              <a:rPr lang="en-US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Pembelajaran</a:t>
            </a:r>
            <a:endParaRPr lang="en-US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3505200"/>
            <a:ext cx="8077200" cy="1499616"/>
          </a:xfrm>
        </p:spPr>
        <p:txBody>
          <a:bodyPr/>
          <a:lstStyle/>
          <a:p>
            <a:r>
              <a:rPr lang="id-ID" dirty="0" smtClean="0"/>
              <a:t>BAGUS PRIYATNO</a:t>
            </a:r>
            <a:endParaRPr lang="en-US" dirty="0"/>
          </a:p>
        </p:txBody>
      </p:sp>
    </p:spTree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CAPAIAN PEMBELAJARAN</a:t>
            </a:r>
            <a:endParaRPr lang="en-US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229600" cy="1676400"/>
          </a:xfrm>
        </p:spPr>
        <p:txBody>
          <a:bodyPr/>
          <a:lstStyle/>
          <a:p>
            <a:pPr marL="120650" lvl="2" indent="-1588">
              <a:spcBef>
                <a:spcPts val="0"/>
              </a:spcBef>
              <a:buClr>
                <a:schemeClr val="accent1"/>
              </a:buClr>
              <a:buSzPct val="80000"/>
              <a:buNone/>
            </a:pPr>
            <a:r>
              <a:rPr lang="en-US" sz="2800" smtClean="0">
                <a:solidFill>
                  <a:schemeClr val="bg1"/>
                </a:solidFill>
                <a:latin typeface="Arial" charset="0"/>
                <a:cs typeface="Arial" charset="0"/>
              </a:rPr>
              <a:t>Peserta dapat menjelaskan cara menyikapi penerapan etika dan moral dalam pem-belajaran/perkuliahan di perguruan tinggi</a:t>
            </a:r>
          </a:p>
          <a:p>
            <a:pPr algn="ctr">
              <a:buNone/>
            </a:pPr>
            <a:endParaRPr lang="en-US">
              <a:solidFill>
                <a:schemeClr val="bg1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200" y="3048000"/>
            <a:ext cx="8229600" cy="914400"/>
          </a:xfrm>
          <a:prstGeom prst="rect">
            <a:avLst/>
          </a:prstGeom>
        </p:spPr>
        <p:txBody>
          <a:bodyPr vert="horz" lIns="91440" r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noProof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+mj-lt"/>
                <a:ea typeface="+mj-ea"/>
                <a:cs typeface="+mj-cs"/>
              </a:rPr>
              <a:t>Kemampuan Akhir yang Diharapkan</a:t>
            </a:r>
            <a:endParaRPr kumimoji="0" lang="en-US" sz="3200" b="1" i="0" u="none" strike="noStrike" kern="1200" normalizeH="0" baseline="0" noProof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33400" y="3962400"/>
            <a:ext cx="8229600" cy="2819400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L="508000" marR="0" lvl="2" indent="-449263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chemeClr val="accent3"/>
              </a:buClr>
              <a:buSzTx/>
              <a:buFont typeface="Wingdings" pitchFamily="2" charset="2"/>
              <a:buChar char="l"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Peserta dapat menjelaskan pengertian etika dan moral dalam pembelajaran	</a:t>
            </a:r>
          </a:p>
          <a:p>
            <a:pPr marL="508000" marR="0" lvl="2" indent="-449263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chemeClr val="accent3"/>
              </a:buClr>
              <a:buSzTx/>
              <a:buFont typeface="Wingdings" pitchFamily="2" charset="2"/>
              <a:buChar char="l"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Peserta dapat menjelaskan alasan penerapan etika dan moral dalam pembelajaran</a:t>
            </a:r>
          </a:p>
          <a:p>
            <a:pPr marL="508000" marR="0" lvl="2" indent="-449263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chemeClr val="accent3"/>
              </a:buClr>
              <a:buSzTx/>
              <a:buFont typeface="Wingdings" pitchFamily="2" charset="2"/>
              <a:buChar char="l"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Peserta dapat menerapkan etika dan moral dalam pembelajaran</a:t>
            </a:r>
          </a:p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"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590800"/>
            <a:ext cx="8229600" cy="1252728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Apa ? </a:t>
            </a:r>
            <a:r>
              <a:rPr lang="en-US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–</a:t>
            </a:r>
            <a:r>
              <a:rPr lang="en-US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Mengapa ? </a:t>
            </a:r>
            <a:r>
              <a:rPr lang="en-US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–</a:t>
            </a:r>
            <a:r>
              <a:rPr lang="en-US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Bagaimana ?</a:t>
            </a:r>
            <a:endParaRPr lang="en-US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pSp>
        <p:nvGrpSpPr>
          <p:cNvPr id="4" name="Group 90"/>
          <p:cNvGrpSpPr>
            <a:grpSpLocks/>
          </p:cNvGrpSpPr>
          <p:nvPr/>
        </p:nvGrpSpPr>
        <p:grpSpPr bwMode="auto">
          <a:xfrm>
            <a:off x="6934200" y="847164"/>
            <a:ext cx="1828800" cy="1506072"/>
            <a:chOff x="432" y="816"/>
            <a:chExt cx="1392" cy="1296"/>
          </a:xfrm>
        </p:grpSpPr>
        <p:sp>
          <p:nvSpPr>
            <p:cNvPr id="5" name="Oval 40">
              <a:hlinkClick r:id="rId3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624" y="1056"/>
              <a:ext cx="1104" cy="1052"/>
            </a:xfrm>
            <a:prstGeom prst="ellipse">
              <a:avLst/>
            </a:prstGeom>
            <a:gradFill rotWithShape="0">
              <a:gsLst>
                <a:gs pos="0">
                  <a:srgbClr val="FFCCFF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  <p:grpSp>
          <p:nvGrpSpPr>
            <p:cNvPr id="6" name="Group 39"/>
            <p:cNvGrpSpPr>
              <a:grpSpLocks/>
            </p:cNvGrpSpPr>
            <p:nvPr/>
          </p:nvGrpSpPr>
          <p:grpSpPr bwMode="auto">
            <a:xfrm>
              <a:off x="798" y="1167"/>
              <a:ext cx="862" cy="788"/>
              <a:chOff x="524" y="545"/>
              <a:chExt cx="712" cy="683"/>
            </a:xfrm>
          </p:grpSpPr>
          <p:sp>
            <p:nvSpPr>
              <p:cNvPr id="9" name="Freeform 23"/>
              <p:cNvSpPr>
                <a:spLocks/>
              </p:cNvSpPr>
              <p:nvPr/>
            </p:nvSpPr>
            <p:spPr bwMode="auto">
              <a:xfrm>
                <a:off x="739" y="545"/>
                <a:ext cx="185" cy="249"/>
              </a:xfrm>
              <a:custGeom>
                <a:avLst/>
                <a:gdLst>
                  <a:gd name="T0" fmla="*/ 1 w 370"/>
                  <a:gd name="T1" fmla="*/ 1 h 498"/>
                  <a:gd name="T2" fmla="*/ 1 w 370"/>
                  <a:gd name="T3" fmla="*/ 1 h 498"/>
                  <a:gd name="T4" fmla="*/ 1 w 370"/>
                  <a:gd name="T5" fmla="*/ 1 h 498"/>
                  <a:gd name="T6" fmla="*/ 1 w 370"/>
                  <a:gd name="T7" fmla="*/ 1 h 498"/>
                  <a:gd name="T8" fmla="*/ 1 w 370"/>
                  <a:gd name="T9" fmla="*/ 1 h 498"/>
                  <a:gd name="T10" fmla="*/ 1 w 370"/>
                  <a:gd name="T11" fmla="*/ 1 h 498"/>
                  <a:gd name="T12" fmla="*/ 1 w 370"/>
                  <a:gd name="T13" fmla="*/ 1 h 498"/>
                  <a:gd name="T14" fmla="*/ 1 w 370"/>
                  <a:gd name="T15" fmla="*/ 1 h 498"/>
                  <a:gd name="T16" fmla="*/ 1 w 370"/>
                  <a:gd name="T17" fmla="*/ 1 h 498"/>
                  <a:gd name="T18" fmla="*/ 1 w 370"/>
                  <a:gd name="T19" fmla="*/ 1 h 498"/>
                  <a:gd name="T20" fmla="*/ 1 w 370"/>
                  <a:gd name="T21" fmla="*/ 1 h 498"/>
                  <a:gd name="T22" fmla="*/ 1 w 370"/>
                  <a:gd name="T23" fmla="*/ 1 h 498"/>
                  <a:gd name="T24" fmla="*/ 1 w 370"/>
                  <a:gd name="T25" fmla="*/ 1 h 498"/>
                  <a:gd name="T26" fmla="*/ 1 w 370"/>
                  <a:gd name="T27" fmla="*/ 1 h 498"/>
                  <a:gd name="T28" fmla="*/ 1 w 370"/>
                  <a:gd name="T29" fmla="*/ 1 h 498"/>
                  <a:gd name="T30" fmla="*/ 1 w 370"/>
                  <a:gd name="T31" fmla="*/ 1 h 498"/>
                  <a:gd name="T32" fmla="*/ 1 w 370"/>
                  <a:gd name="T33" fmla="*/ 1 h 498"/>
                  <a:gd name="T34" fmla="*/ 0 w 370"/>
                  <a:gd name="T35" fmla="*/ 1 h 498"/>
                  <a:gd name="T36" fmla="*/ 1 w 370"/>
                  <a:gd name="T37" fmla="*/ 1 h 498"/>
                  <a:gd name="T38" fmla="*/ 1 w 370"/>
                  <a:gd name="T39" fmla="*/ 1 h 498"/>
                  <a:gd name="T40" fmla="*/ 1 w 370"/>
                  <a:gd name="T41" fmla="*/ 1 h 498"/>
                  <a:gd name="T42" fmla="*/ 1 w 370"/>
                  <a:gd name="T43" fmla="*/ 1 h 498"/>
                  <a:gd name="T44" fmla="*/ 1 w 370"/>
                  <a:gd name="T45" fmla="*/ 1 h 498"/>
                  <a:gd name="T46" fmla="*/ 1 w 370"/>
                  <a:gd name="T47" fmla="*/ 1 h 498"/>
                  <a:gd name="T48" fmla="*/ 1 w 370"/>
                  <a:gd name="T49" fmla="*/ 1 h 498"/>
                  <a:gd name="T50" fmla="*/ 1 w 370"/>
                  <a:gd name="T51" fmla="*/ 1 h 498"/>
                  <a:gd name="T52" fmla="*/ 1 w 370"/>
                  <a:gd name="T53" fmla="*/ 1 h 498"/>
                  <a:gd name="T54" fmla="*/ 1 w 370"/>
                  <a:gd name="T55" fmla="*/ 1 h 498"/>
                  <a:gd name="T56" fmla="*/ 1 w 370"/>
                  <a:gd name="T57" fmla="*/ 1 h 498"/>
                  <a:gd name="T58" fmla="*/ 1 w 370"/>
                  <a:gd name="T59" fmla="*/ 1 h 498"/>
                  <a:gd name="T60" fmla="*/ 1 w 370"/>
                  <a:gd name="T61" fmla="*/ 1 h 498"/>
                  <a:gd name="T62" fmla="*/ 1 w 370"/>
                  <a:gd name="T63" fmla="*/ 1 h 498"/>
                  <a:gd name="T64" fmla="*/ 1 w 370"/>
                  <a:gd name="T65" fmla="*/ 1 h 498"/>
                  <a:gd name="T66" fmla="*/ 1 w 370"/>
                  <a:gd name="T67" fmla="*/ 0 h 498"/>
                  <a:gd name="T68" fmla="*/ 1 w 370"/>
                  <a:gd name="T69" fmla="*/ 1 h 498"/>
                  <a:gd name="T70" fmla="*/ 1 w 370"/>
                  <a:gd name="T71" fmla="*/ 1 h 498"/>
                  <a:gd name="T72" fmla="*/ 1 w 370"/>
                  <a:gd name="T73" fmla="*/ 1 h 498"/>
                  <a:gd name="T74" fmla="*/ 1 w 370"/>
                  <a:gd name="T75" fmla="*/ 1 h 498"/>
                  <a:gd name="T76" fmla="*/ 1 w 370"/>
                  <a:gd name="T77" fmla="*/ 1 h 498"/>
                  <a:gd name="T78" fmla="*/ 1 w 370"/>
                  <a:gd name="T79" fmla="*/ 1 h 498"/>
                  <a:gd name="T80" fmla="*/ 1 w 370"/>
                  <a:gd name="T81" fmla="*/ 1 h 498"/>
                  <a:gd name="T82" fmla="*/ 1 w 370"/>
                  <a:gd name="T83" fmla="*/ 1 h 498"/>
                  <a:gd name="T84" fmla="*/ 1 w 370"/>
                  <a:gd name="T85" fmla="*/ 1 h 498"/>
                  <a:gd name="T86" fmla="*/ 1 w 370"/>
                  <a:gd name="T87" fmla="*/ 1 h 498"/>
                  <a:gd name="T88" fmla="*/ 1 w 370"/>
                  <a:gd name="T89" fmla="*/ 1 h 498"/>
                  <a:gd name="T90" fmla="*/ 1 w 370"/>
                  <a:gd name="T91" fmla="*/ 1 h 498"/>
                  <a:gd name="T92" fmla="*/ 1 w 370"/>
                  <a:gd name="T93" fmla="*/ 1 h 498"/>
                  <a:gd name="T94" fmla="*/ 1 w 370"/>
                  <a:gd name="T95" fmla="*/ 1 h 498"/>
                  <a:gd name="T96" fmla="*/ 1 w 370"/>
                  <a:gd name="T97" fmla="*/ 1 h 498"/>
                  <a:gd name="T98" fmla="*/ 1 w 370"/>
                  <a:gd name="T99" fmla="*/ 1 h 498"/>
                  <a:gd name="T100" fmla="*/ 1 w 370"/>
                  <a:gd name="T101" fmla="*/ 1 h 498"/>
                  <a:gd name="T102" fmla="*/ 1 w 370"/>
                  <a:gd name="T103" fmla="*/ 1 h 498"/>
                  <a:gd name="T104" fmla="*/ 1 w 370"/>
                  <a:gd name="T105" fmla="*/ 1 h 498"/>
                  <a:gd name="T106" fmla="*/ 1 w 370"/>
                  <a:gd name="T107" fmla="*/ 1 h 498"/>
                  <a:gd name="T108" fmla="*/ 1 w 370"/>
                  <a:gd name="T109" fmla="*/ 1 h 498"/>
                  <a:gd name="T110" fmla="*/ 1 w 370"/>
                  <a:gd name="T111" fmla="*/ 1 h 498"/>
                  <a:gd name="T112" fmla="*/ 1 w 370"/>
                  <a:gd name="T113" fmla="*/ 1 h 498"/>
                  <a:gd name="T114" fmla="*/ 1 w 370"/>
                  <a:gd name="T115" fmla="*/ 1 h 498"/>
                  <a:gd name="T116" fmla="*/ 1 w 370"/>
                  <a:gd name="T117" fmla="*/ 1 h 498"/>
                  <a:gd name="T118" fmla="*/ 1 w 370"/>
                  <a:gd name="T119" fmla="*/ 1 h 498"/>
                  <a:gd name="T120" fmla="*/ 1 w 370"/>
                  <a:gd name="T121" fmla="*/ 1 h 498"/>
                  <a:gd name="T122" fmla="*/ 1 w 370"/>
                  <a:gd name="T123" fmla="*/ 1 h 498"/>
                  <a:gd name="T124" fmla="*/ 1 w 370"/>
                  <a:gd name="T125" fmla="*/ 1 h 498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  <a:gd name="T189" fmla="*/ 0 w 370"/>
                  <a:gd name="T190" fmla="*/ 0 h 498"/>
                  <a:gd name="T191" fmla="*/ 370 w 370"/>
                  <a:gd name="T192" fmla="*/ 498 h 498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T189" t="T190" r="T191" b="T192"/>
                <a:pathLst>
                  <a:path w="370" h="498">
                    <a:moveTo>
                      <a:pt x="278" y="469"/>
                    </a:moveTo>
                    <a:lnTo>
                      <a:pt x="251" y="488"/>
                    </a:lnTo>
                    <a:lnTo>
                      <a:pt x="218" y="497"/>
                    </a:lnTo>
                    <a:lnTo>
                      <a:pt x="183" y="498"/>
                    </a:lnTo>
                    <a:lnTo>
                      <a:pt x="147" y="494"/>
                    </a:lnTo>
                    <a:lnTo>
                      <a:pt x="113" y="486"/>
                    </a:lnTo>
                    <a:lnTo>
                      <a:pt x="84" y="477"/>
                    </a:lnTo>
                    <a:lnTo>
                      <a:pt x="63" y="468"/>
                    </a:lnTo>
                    <a:lnTo>
                      <a:pt x="52" y="460"/>
                    </a:lnTo>
                    <a:lnTo>
                      <a:pt x="66" y="437"/>
                    </a:lnTo>
                    <a:lnTo>
                      <a:pt x="70" y="405"/>
                    </a:lnTo>
                    <a:lnTo>
                      <a:pt x="67" y="373"/>
                    </a:lnTo>
                    <a:lnTo>
                      <a:pt x="59" y="349"/>
                    </a:lnTo>
                    <a:lnTo>
                      <a:pt x="46" y="350"/>
                    </a:lnTo>
                    <a:lnTo>
                      <a:pt x="37" y="344"/>
                    </a:lnTo>
                    <a:lnTo>
                      <a:pt x="32" y="335"/>
                    </a:lnTo>
                    <a:lnTo>
                      <a:pt x="32" y="323"/>
                    </a:lnTo>
                    <a:lnTo>
                      <a:pt x="29" y="307"/>
                    </a:lnTo>
                    <a:lnTo>
                      <a:pt x="27" y="298"/>
                    </a:lnTo>
                    <a:lnTo>
                      <a:pt x="24" y="289"/>
                    </a:lnTo>
                    <a:lnTo>
                      <a:pt x="20" y="283"/>
                    </a:lnTo>
                    <a:lnTo>
                      <a:pt x="11" y="262"/>
                    </a:lnTo>
                    <a:lnTo>
                      <a:pt x="12" y="242"/>
                    </a:lnTo>
                    <a:lnTo>
                      <a:pt x="20" y="232"/>
                    </a:lnTo>
                    <a:lnTo>
                      <a:pt x="37" y="240"/>
                    </a:lnTo>
                    <a:lnTo>
                      <a:pt x="33" y="226"/>
                    </a:lnTo>
                    <a:lnTo>
                      <a:pt x="24" y="219"/>
                    </a:lnTo>
                    <a:lnTo>
                      <a:pt x="15" y="214"/>
                    </a:lnTo>
                    <a:lnTo>
                      <a:pt x="12" y="208"/>
                    </a:lnTo>
                    <a:lnTo>
                      <a:pt x="11" y="199"/>
                    </a:lnTo>
                    <a:lnTo>
                      <a:pt x="12" y="193"/>
                    </a:lnTo>
                    <a:lnTo>
                      <a:pt x="12" y="188"/>
                    </a:lnTo>
                    <a:lnTo>
                      <a:pt x="8" y="185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171"/>
                    </a:lnTo>
                    <a:lnTo>
                      <a:pt x="0" y="170"/>
                    </a:lnTo>
                    <a:lnTo>
                      <a:pt x="14" y="167"/>
                    </a:lnTo>
                    <a:lnTo>
                      <a:pt x="20" y="161"/>
                    </a:lnTo>
                    <a:lnTo>
                      <a:pt x="21" y="156"/>
                    </a:lnTo>
                    <a:lnTo>
                      <a:pt x="21" y="153"/>
                    </a:lnTo>
                    <a:lnTo>
                      <a:pt x="21" y="144"/>
                    </a:lnTo>
                    <a:lnTo>
                      <a:pt x="23" y="133"/>
                    </a:lnTo>
                    <a:lnTo>
                      <a:pt x="26" y="121"/>
                    </a:lnTo>
                    <a:lnTo>
                      <a:pt x="32" y="109"/>
                    </a:lnTo>
                    <a:lnTo>
                      <a:pt x="40" y="98"/>
                    </a:lnTo>
                    <a:lnTo>
                      <a:pt x="49" y="90"/>
                    </a:lnTo>
                    <a:lnTo>
                      <a:pt x="61" y="86"/>
                    </a:lnTo>
                    <a:lnTo>
                      <a:pt x="75" y="86"/>
                    </a:lnTo>
                    <a:lnTo>
                      <a:pt x="75" y="73"/>
                    </a:lnTo>
                    <a:lnTo>
                      <a:pt x="79" y="60"/>
                    </a:lnTo>
                    <a:lnTo>
                      <a:pt x="87" y="48"/>
                    </a:lnTo>
                    <a:lnTo>
                      <a:pt x="98" y="37"/>
                    </a:lnTo>
                    <a:lnTo>
                      <a:pt x="108" y="28"/>
                    </a:lnTo>
                    <a:lnTo>
                      <a:pt x="119" y="18"/>
                    </a:lnTo>
                    <a:lnTo>
                      <a:pt x="128" y="14"/>
                    </a:lnTo>
                    <a:lnTo>
                      <a:pt x="134" y="11"/>
                    </a:lnTo>
                    <a:lnTo>
                      <a:pt x="139" y="9"/>
                    </a:lnTo>
                    <a:lnTo>
                      <a:pt x="145" y="8"/>
                    </a:lnTo>
                    <a:lnTo>
                      <a:pt x="150" y="8"/>
                    </a:lnTo>
                    <a:lnTo>
                      <a:pt x="156" y="8"/>
                    </a:lnTo>
                    <a:lnTo>
                      <a:pt x="162" y="8"/>
                    </a:lnTo>
                    <a:lnTo>
                      <a:pt x="168" y="8"/>
                    </a:lnTo>
                    <a:lnTo>
                      <a:pt x="176" y="9"/>
                    </a:lnTo>
                    <a:lnTo>
                      <a:pt x="183" y="11"/>
                    </a:lnTo>
                    <a:lnTo>
                      <a:pt x="192" y="6"/>
                    </a:lnTo>
                    <a:lnTo>
                      <a:pt x="205" y="2"/>
                    </a:lnTo>
                    <a:lnTo>
                      <a:pt x="218" y="0"/>
                    </a:lnTo>
                    <a:lnTo>
                      <a:pt x="234" y="0"/>
                    </a:lnTo>
                    <a:lnTo>
                      <a:pt x="247" y="2"/>
                    </a:lnTo>
                    <a:lnTo>
                      <a:pt x="261" y="5"/>
                    </a:lnTo>
                    <a:lnTo>
                      <a:pt x="273" y="11"/>
                    </a:lnTo>
                    <a:lnTo>
                      <a:pt x="284" y="20"/>
                    </a:lnTo>
                    <a:lnTo>
                      <a:pt x="295" y="31"/>
                    </a:lnTo>
                    <a:lnTo>
                      <a:pt x="304" y="40"/>
                    </a:lnTo>
                    <a:lnTo>
                      <a:pt x="312" y="46"/>
                    </a:lnTo>
                    <a:lnTo>
                      <a:pt x="318" y="51"/>
                    </a:lnTo>
                    <a:lnTo>
                      <a:pt x="322" y="55"/>
                    </a:lnTo>
                    <a:lnTo>
                      <a:pt x="327" y="58"/>
                    </a:lnTo>
                    <a:lnTo>
                      <a:pt x="330" y="63"/>
                    </a:lnTo>
                    <a:lnTo>
                      <a:pt x="335" y="66"/>
                    </a:lnTo>
                    <a:lnTo>
                      <a:pt x="341" y="78"/>
                    </a:lnTo>
                    <a:lnTo>
                      <a:pt x="342" y="92"/>
                    </a:lnTo>
                    <a:lnTo>
                      <a:pt x="345" y="107"/>
                    </a:lnTo>
                    <a:lnTo>
                      <a:pt x="353" y="118"/>
                    </a:lnTo>
                    <a:lnTo>
                      <a:pt x="361" y="121"/>
                    </a:lnTo>
                    <a:lnTo>
                      <a:pt x="364" y="122"/>
                    </a:lnTo>
                    <a:lnTo>
                      <a:pt x="367" y="119"/>
                    </a:lnTo>
                    <a:lnTo>
                      <a:pt x="370" y="115"/>
                    </a:lnTo>
                    <a:lnTo>
                      <a:pt x="370" y="121"/>
                    </a:lnTo>
                    <a:lnTo>
                      <a:pt x="368" y="127"/>
                    </a:lnTo>
                    <a:lnTo>
                      <a:pt x="364" y="132"/>
                    </a:lnTo>
                    <a:lnTo>
                      <a:pt x="357" y="136"/>
                    </a:lnTo>
                    <a:lnTo>
                      <a:pt x="351" y="144"/>
                    </a:lnTo>
                    <a:lnTo>
                      <a:pt x="354" y="150"/>
                    </a:lnTo>
                    <a:lnTo>
                      <a:pt x="359" y="155"/>
                    </a:lnTo>
                    <a:lnTo>
                      <a:pt x="361" y="156"/>
                    </a:lnTo>
                    <a:lnTo>
                      <a:pt x="367" y="164"/>
                    </a:lnTo>
                    <a:lnTo>
                      <a:pt x="370" y="176"/>
                    </a:lnTo>
                    <a:lnTo>
                      <a:pt x="368" y="188"/>
                    </a:lnTo>
                    <a:lnTo>
                      <a:pt x="364" y="197"/>
                    </a:lnTo>
                    <a:lnTo>
                      <a:pt x="367" y="211"/>
                    </a:lnTo>
                    <a:lnTo>
                      <a:pt x="367" y="225"/>
                    </a:lnTo>
                    <a:lnTo>
                      <a:pt x="361" y="239"/>
                    </a:lnTo>
                    <a:lnTo>
                      <a:pt x="350" y="249"/>
                    </a:lnTo>
                    <a:lnTo>
                      <a:pt x="341" y="260"/>
                    </a:lnTo>
                    <a:lnTo>
                      <a:pt x="359" y="252"/>
                    </a:lnTo>
                    <a:lnTo>
                      <a:pt x="368" y="260"/>
                    </a:lnTo>
                    <a:lnTo>
                      <a:pt x="368" y="275"/>
                    </a:lnTo>
                    <a:lnTo>
                      <a:pt x="365" y="287"/>
                    </a:lnTo>
                    <a:lnTo>
                      <a:pt x="361" y="301"/>
                    </a:lnTo>
                    <a:lnTo>
                      <a:pt x="356" y="317"/>
                    </a:lnTo>
                    <a:lnTo>
                      <a:pt x="353" y="330"/>
                    </a:lnTo>
                    <a:lnTo>
                      <a:pt x="348" y="339"/>
                    </a:lnTo>
                    <a:lnTo>
                      <a:pt x="342" y="344"/>
                    </a:lnTo>
                    <a:lnTo>
                      <a:pt x="336" y="344"/>
                    </a:lnTo>
                    <a:lnTo>
                      <a:pt x="332" y="344"/>
                    </a:lnTo>
                    <a:lnTo>
                      <a:pt x="330" y="355"/>
                    </a:lnTo>
                    <a:lnTo>
                      <a:pt x="330" y="385"/>
                    </a:lnTo>
                    <a:lnTo>
                      <a:pt x="327" y="402"/>
                    </a:lnTo>
                    <a:lnTo>
                      <a:pt x="321" y="414"/>
                    </a:lnTo>
                    <a:lnTo>
                      <a:pt x="312" y="427"/>
                    </a:lnTo>
                    <a:lnTo>
                      <a:pt x="304" y="436"/>
                    </a:lnTo>
                    <a:lnTo>
                      <a:pt x="298" y="443"/>
                    </a:lnTo>
                    <a:lnTo>
                      <a:pt x="290" y="454"/>
                    </a:lnTo>
                    <a:lnTo>
                      <a:pt x="278" y="46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endParaRPr lang="en-US"/>
              </a:p>
            </p:txBody>
          </p:sp>
          <p:sp>
            <p:nvSpPr>
              <p:cNvPr id="10" name="Freeform 24"/>
              <p:cNvSpPr>
                <a:spLocks/>
              </p:cNvSpPr>
              <p:nvPr/>
            </p:nvSpPr>
            <p:spPr bwMode="auto">
              <a:xfrm>
                <a:off x="1084" y="634"/>
                <a:ext cx="152" cy="221"/>
              </a:xfrm>
              <a:custGeom>
                <a:avLst/>
                <a:gdLst>
                  <a:gd name="T0" fmla="*/ 1 w 302"/>
                  <a:gd name="T1" fmla="*/ 1 h 442"/>
                  <a:gd name="T2" fmla="*/ 1 w 302"/>
                  <a:gd name="T3" fmla="*/ 1 h 442"/>
                  <a:gd name="T4" fmla="*/ 1 w 302"/>
                  <a:gd name="T5" fmla="*/ 1 h 442"/>
                  <a:gd name="T6" fmla="*/ 1 w 302"/>
                  <a:gd name="T7" fmla="*/ 1 h 442"/>
                  <a:gd name="T8" fmla="*/ 1 w 302"/>
                  <a:gd name="T9" fmla="*/ 1 h 442"/>
                  <a:gd name="T10" fmla="*/ 1 w 302"/>
                  <a:gd name="T11" fmla="*/ 1 h 442"/>
                  <a:gd name="T12" fmla="*/ 1 w 302"/>
                  <a:gd name="T13" fmla="*/ 1 h 442"/>
                  <a:gd name="T14" fmla="*/ 1 w 302"/>
                  <a:gd name="T15" fmla="*/ 1 h 442"/>
                  <a:gd name="T16" fmla="*/ 1 w 302"/>
                  <a:gd name="T17" fmla="*/ 1 h 442"/>
                  <a:gd name="T18" fmla="*/ 1 w 302"/>
                  <a:gd name="T19" fmla="*/ 1 h 442"/>
                  <a:gd name="T20" fmla="*/ 1 w 302"/>
                  <a:gd name="T21" fmla="*/ 1 h 442"/>
                  <a:gd name="T22" fmla="*/ 1 w 302"/>
                  <a:gd name="T23" fmla="*/ 1 h 442"/>
                  <a:gd name="T24" fmla="*/ 1 w 302"/>
                  <a:gd name="T25" fmla="*/ 1 h 442"/>
                  <a:gd name="T26" fmla="*/ 1 w 302"/>
                  <a:gd name="T27" fmla="*/ 1 h 442"/>
                  <a:gd name="T28" fmla="*/ 1 w 302"/>
                  <a:gd name="T29" fmla="*/ 1 h 442"/>
                  <a:gd name="T30" fmla="*/ 1 w 302"/>
                  <a:gd name="T31" fmla="*/ 1 h 442"/>
                  <a:gd name="T32" fmla="*/ 1 w 302"/>
                  <a:gd name="T33" fmla="*/ 1 h 442"/>
                  <a:gd name="T34" fmla="*/ 1 w 302"/>
                  <a:gd name="T35" fmla="*/ 1 h 442"/>
                  <a:gd name="T36" fmla="*/ 1 w 302"/>
                  <a:gd name="T37" fmla="*/ 1 h 442"/>
                  <a:gd name="T38" fmla="*/ 1 w 302"/>
                  <a:gd name="T39" fmla="*/ 1 h 442"/>
                  <a:gd name="T40" fmla="*/ 1 w 302"/>
                  <a:gd name="T41" fmla="*/ 1 h 442"/>
                  <a:gd name="T42" fmla="*/ 1 w 302"/>
                  <a:gd name="T43" fmla="*/ 1 h 442"/>
                  <a:gd name="T44" fmla="*/ 1 w 302"/>
                  <a:gd name="T45" fmla="*/ 1 h 442"/>
                  <a:gd name="T46" fmla="*/ 1 w 302"/>
                  <a:gd name="T47" fmla="*/ 1 h 442"/>
                  <a:gd name="T48" fmla="*/ 1 w 302"/>
                  <a:gd name="T49" fmla="*/ 1 h 442"/>
                  <a:gd name="T50" fmla="*/ 1 w 302"/>
                  <a:gd name="T51" fmla="*/ 1 h 442"/>
                  <a:gd name="T52" fmla="*/ 1 w 302"/>
                  <a:gd name="T53" fmla="*/ 1 h 442"/>
                  <a:gd name="T54" fmla="*/ 1 w 302"/>
                  <a:gd name="T55" fmla="*/ 1 h 442"/>
                  <a:gd name="T56" fmla="*/ 1 w 302"/>
                  <a:gd name="T57" fmla="*/ 1 h 442"/>
                  <a:gd name="T58" fmla="*/ 1 w 302"/>
                  <a:gd name="T59" fmla="*/ 1 h 442"/>
                  <a:gd name="T60" fmla="*/ 1 w 302"/>
                  <a:gd name="T61" fmla="*/ 1 h 442"/>
                  <a:gd name="T62" fmla="*/ 1 w 302"/>
                  <a:gd name="T63" fmla="*/ 1 h 442"/>
                  <a:gd name="T64" fmla="*/ 1 w 302"/>
                  <a:gd name="T65" fmla="*/ 1 h 442"/>
                  <a:gd name="T66" fmla="*/ 1 w 302"/>
                  <a:gd name="T67" fmla="*/ 1 h 442"/>
                  <a:gd name="T68" fmla="*/ 1 w 302"/>
                  <a:gd name="T69" fmla="*/ 1 h 442"/>
                  <a:gd name="T70" fmla="*/ 1 w 302"/>
                  <a:gd name="T71" fmla="*/ 1 h 442"/>
                  <a:gd name="T72" fmla="*/ 1 w 302"/>
                  <a:gd name="T73" fmla="*/ 1 h 442"/>
                  <a:gd name="T74" fmla="*/ 1 w 302"/>
                  <a:gd name="T75" fmla="*/ 1 h 442"/>
                  <a:gd name="T76" fmla="*/ 1 w 302"/>
                  <a:gd name="T77" fmla="*/ 1 h 442"/>
                  <a:gd name="T78" fmla="*/ 1 w 302"/>
                  <a:gd name="T79" fmla="*/ 1 h 442"/>
                  <a:gd name="T80" fmla="*/ 1 w 302"/>
                  <a:gd name="T81" fmla="*/ 1 h 442"/>
                  <a:gd name="T82" fmla="*/ 1 w 302"/>
                  <a:gd name="T83" fmla="*/ 1 h 442"/>
                  <a:gd name="T84" fmla="*/ 1 w 302"/>
                  <a:gd name="T85" fmla="*/ 1 h 44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302"/>
                  <a:gd name="T130" fmla="*/ 0 h 442"/>
                  <a:gd name="T131" fmla="*/ 302 w 302"/>
                  <a:gd name="T132" fmla="*/ 442 h 44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302" h="442">
                    <a:moveTo>
                      <a:pt x="223" y="408"/>
                    </a:moveTo>
                    <a:lnTo>
                      <a:pt x="215" y="417"/>
                    </a:lnTo>
                    <a:lnTo>
                      <a:pt x="207" y="425"/>
                    </a:lnTo>
                    <a:lnTo>
                      <a:pt x="200" y="433"/>
                    </a:lnTo>
                    <a:lnTo>
                      <a:pt x="191" y="437"/>
                    </a:lnTo>
                    <a:lnTo>
                      <a:pt x="178" y="442"/>
                    </a:lnTo>
                    <a:lnTo>
                      <a:pt x="162" y="442"/>
                    </a:lnTo>
                    <a:lnTo>
                      <a:pt x="142" y="440"/>
                    </a:lnTo>
                    <a:lnTo>
                      <a:pt x="116" y="434"/>
                    </a:lnTo>
                    <a:lnTo>
                      <a:pt x="96" y="428"/>
                    </a:lnTo>
                    <a:lnTo>
                      <a:pt x="79" y="422"/>
                    </a:lnTo>
                    <a:lnTo>
                      <a:pt x="67" y="417"/>
                    </a:lnTo>
                    <a:lnTo>
                      <a:pt x="56" y="411"/>
                    </a:lnTo>
                    <a:lnTo>
                      <a:pt x="49" y="407"/>
                    </a:lnTo>
                    <a:lnTo>
                      <a:pt x="42" y="402"/>
                    </a:lnTo>
                    <a:lnTo>
                      <a:pt x="39" y="399"/>
                    </a:lnTo>
                    <a:lnTo>
                      <a:pt x="36" y="397"/>
                    </a:lnTo>
                    <a:lnTo>
                      <a:pt x="39" y="365"/>
                    </a:lnTo>
                    <a:lnTo>
                      <a:pt x="39" y="322"/>
                    </a:lnTo>
                    <a:lnTo>
                      <a:pt x="33" y="283"/>
                    </a:lnTo>
                    <a:lnTo>
                      <a:pt x="23" y="260"/>
                    </a:lnTo>
                    <a:lnTo>
                      <a:pt x="9" y="229"/>
                    </a:lnTo>
                    <a:lnTo>
                      <a:pt x="0" y="203"/>
                    </a:lnTo>
                    <a:lnTo>
                      <a:pt x="3" y="185"/>
                    </a:lnTo>
                    <a:lnTo>
                      <a:pt x="23" y="173"/>
                    </a:lnTo>
                    <a:lnTo>
                      <a:pt x="27" y="173"/>
                    </a:lnTo>
                    <a:lnTo>
                      <a:pt x="33" y="171"/>
                    </a:lnTo>
                    <a:lnTo>
                      <a:pt x="38" y="170"/>
                    </a:lnTo>
                    <a:lnTo>
                      <a:pt x="39" y="170"/>
                    </a:lnTo>
                    <a:lnTo>
                      <a:pt x="44" y="164"/>
                    </a:lnTo>
                    <a:lnTo>
                      <a:pt x="50" y="160"/>
                    </a:lnTo>
                    <a:lnTo>
                      <a:pt x="56" y="162"/>
                    </a:lnTo>
                    <a:lnTo>
                      <a:pt x="59" y="173"/>
                    </a:lnTo>
                    <a:lnTo>
                      <a:pt x="62" y="180"/>
                    </a:lnTo>
                    <a:lnTo>
                      <a:pt x="61" y="186"/>
                    </a:lnTo>
                    <a:lnTo>
                      <a:pt x="58" y="193"/>
                    </a:lnTo>
                    <a:lnTo>
                      <a:pt x="53" y="197"/>
                    </a:lnTo>
                    <a:lnTo>
                      <a:pt x="49" y="203"/>
                    </a:lnTo>
                    <a:lnTo>
                      <a:pt x="53" y="208"/>
                    </a:lnTo>
                    <a:lnTo>
                      <a:pt x="61" y="211"/>
                    </a:lnTo>
                    <a:lnTo>
                      <a:pt x="70" y="217"/>
                    </a:lnTo>
                    <a:lnTo>
                      <a:pt x="76" y="214"/>
                    </a:lnTo>
                    <a:lnTo>
                      <a:pt x="76" y="209"/>
                    </a:lnTo>
                    <a:lnTo>
                      <a:pt x="76" y="197"/>
                    </a:lnTo>
                    <a:lnTo>
                      <a:pt x="76" y="182"/>
                    </a:lnTo>
                    <a:lnTo>
                      <a:pt x="78" y="168"/>
                    </a:lnTo>
                    <a:lnTo>
                      <a:pt x="79" y="156"/>
                    </a:lnTo>
                    <a:lnTo>
                      <a:pt x="84" y="151"/>
                    </a:lnTo>
                    <a:lnTo>
                      <a:pt x="87" y="147"/>
                    </a:lnTo>
                    <a:lnTo>
                      <a:pt x="91" y="136"/>
                    </a:lnTo>
                    <a:lnTo>
                      <a:pt x="97" y="119"/>
                    </a:lnTo>
                    <a:lnTo>
                      <a:pt x="102" y="104"/>
                    </a:lnTo>
                    <a:lnTo>
                      <a:pt x="104" y="92"/>
                    </a:lnTo>
                    <a:lnTo>
                      <a:pt x="102" y="84"/>
                    </a:lnTo>
                    <a:lnTo>
                      <a:pt x="107" y="72"/>
                    </a:lnTo>
                    <a:lnTo>
                      <a:pt x="110" y="64"/>
                    </a:lnTo>
                    <a:lnTo>
                      <a:pt x="114" y="61"/>
                    </a:lnTo>
                    <a:lnTo>
                      <a:pt x="120" y="55"/>
                    </a:lnTo>
                    <a:lnTo>
                      <a:pt x="125" y="49"/>
                    </a:lnTo>
                    <a:lnTo>
                      <a:pt x="128" y="44"/>
                    </a:lnTo>
                    <a:lnTo>
                      <a:pt x="128" y="41"/>
                    </a:lnTo>
                    <a:lnTo>
                      <a:pt x="131" y="35"/>
                    </a:lnTo>
                    <a:lnTo>
                      <a:pt x="139" y="14"/>
                    </a:lnTo>
                    <a:lnTo>
                      <a:pt x="151" y="0"/>
                    </a:lnTo>
                    <a:lnTo>
                      <a:pt x="162" y="1"/>
                    </a:lnTo>
                    <a:lnTo>
                      <a:pt x="169" y="27"/>
                    </a:lnTo>
                    <a:lnTo>
                      <a:pt x="169" y="41"/>
                    </a:lnTo>
                    <a:lnTo>
                      <a:pt x="166" y="50"/>
                    </a:lnTo>
                    <a:lnTo>
                      <a:pt x="163" y="61"/>
                    </a:lnTo>
                    <a:lnTo>
                      <a:pt x="159" y="70"/>
                    </a:lnTo>
                    <a:lnTo>
                      <a:pt x="156" y="75"/>
                    </a:lnTo>
                    <a:lnTo>
                      <a:pt x="154" y="78"/>
                    </a:lnTo>
                    <a:lnTo>
                      <a:pt x="152" y="81"/>
                    </a:lnTo>
                    <a:lnTo>
                      <a:pt x="152" y="87"/>
                    </a:lnTo>
                    <a:lnTo>
                      <a:pt x="151" y="105"/>
                    </a:lnTo>
                    <a:lnTo>
                      <a:pt x="151" y="121"/>
                    </a:lnTo>
                    <a:lnTo>
                      <a:pt x="151" y="131"/>
                    </a:lnTo>
                    <a:lnTo>
                      <a:pt x="151" y="136"/>
                    </a:lnTo>
                    <a:lnTo>
                      <a:pt x="151" y="144"/>
                    </a:lnTo>
                    <a:lnTo>
                      <a:pt x="154" y="147"/>
                    </a:lnTo>
                    <a:lnTo>
                      <a:pt x="157" y="147"/>
                    </a:lnTo>
                    <a:lnTo>
                      <a:pt x="163" y="141"/>
                    </a:lnTo>
                    <a:lnTo>
                      <a:pt x="168" y="133"/>
                    </a:lnTo>
                    <a:lnTo>
                      <a:pt x="175" y="128"/>
                    </a:lnTo>
                    <a:lnTo>
                      <a:pt x="185" y="125"/>
                    </a:lnTo>
                    <a:lnTo>
                      <a:pt x="194" y="125"/>
                    </a:lnTo>
                    <a:lnTo>
                      <a:pt x="204" y="128"/>
                    </a:lnTo>
                    <a:lnTo>
                      <a:pt x="212" y="134"/>
                    </a:lnTo>
                    <a:lnTo>
                      <a:pt x="218" y="142"/>
                    </a:lnTo>
                    <a:lnTo>
                      <a:pt x="220" y="153"/>
                    </a:lnTo>
                    <a:lnTo>
                      <a:pt x="220" y="160"/>
                    </a:lnTo>
                    <a:lnTo>
                      <a:pt x="221" y="167"/>
                    </a:lnTo>
                    <a:lnTo>
                      <a:pt x="224" y="168"/>
                    </a:lnTo>
                    <a:lnTo>
                      <a:pt x="235" y="165"/>
                    </a:lnTo>
                    <a:lnTo>
                      <a:pt x="255" y="156"/>
                    </a:lnTo>
                    <a:lnTo>
                      <a:pt x="266" y="167"/>
                    </a:lnTo>
                    <a:lnTo>
                      <a:pt x="269" y="183"/>
                    </a:lnTo>
                    <a:lnTo>
                      <a:pt x="269" y="191"/>
                    </a:lnTo>
                    <a:lnTo>
                      <a:pt x="264" y="203"/>
                    </a:lnTo>
                    <a:lnTo>
                      <a:pt x="266" y="209"/>
                    </a:lnTo>
                    <a:lnTo>
                      <a:pt x="270" y="209"/>
                    </a:lnTo>
                    <a:lnTo>
                      <a:pt x="276" y="209"/>
                    </a:lnTo>
                    <a:lnTo>
                      <a:pt x="292" y="211"/>
                    </a:lnTo>
                    <a:lnTo>
                      <a:pt x="298" y="219"/>
                    </a:lnTo>
                    <a:lnTo>
                      <a:pt x="301" y="234"/>
                    </a:lnTo>
                    <a:lnTo>
                      <a:pt x="302" y="254"/>
                    </a:lnTo>
                    <a:lnTo>
                      <a:pt x="302" y="264"/>
                    </a:lnTo>
                    <a:lnTo>
                      <a:pt x="299" y="275"/>
                    </a:lnTo>
                    <a:lnTo>
                      <a:pt x="293" y="284"/>
                    </a:lnTo>
                    <a:lnTo>
                      <a:pt x="284" y="292"/>
                    </a:lnTo>
                    <a:lnTo>
                      <a:pt x="276" y="297"/>
                    </a:lnTo>
                    <a:lnTo>
                      <a:pt x="269" y="300"/>
                    </a:lnTo>
                    <a:lnTo>
                      <a:pt x="262" y="300"/>
                    </a:lnTo>
                    <a:lnTo>
                      <a:pt x="259" y="297"/>
                    </a:lnTo>
                    <a:lnTo>
                      <a:pt x="256" y="290"/>
                    </a:lnTo>
                    <a:lnTo>
                      <a:pt x="255" y="284"/>
                    </a:lnTo>
                    <a:lnTo>
                      <a:pt x="255" y="280"/>
                    </a:lnTo>
                    <a:lnTo>
                      <a:pt x="255" y="278"/>
                    </a:lnTo>
                    <a:lnTo>
                      <a:pt x="252" y="283"/>
                    </a:lnTo>
                    <a:lnTo>
                      <a:pt x="250" y="286"/>
                    </a:lnTo>
                    <a:lnTo>
                      <a:pt x="250" y="289"/>
                    </a:lnTo>
                    <a:lnTo>
                      <a:pt x="250" y="290"/>
                    </a:lnTo>
                    <a:lnTo>
                      <a:pt x="255" y="309"/>
                    </a:lnTo>
                    <a:lnTo>
                      <a:pt x="253" y="329"/>
                    </a:lnTo>
                    <a:lnTo>
                      <a:pt x="247" y="350"/>
                    </a:lnTo>
                    <a:lnTo>
                      <a:pt x="240" y="367"/>
                    </a:lnTo>
                    <a:lnTo>
                      <a:pt x="238" y="373"/>
                    </a:lnTo>
                    <a:lnTo>
                      <a:pt x="233" y="382"/>
                    </a:lnTo>
                    <a:lnTo>
                      <a:pt x="229" y="394"/>
                    </a:lnTo>
                    <a:lnTo>
                      <a:pt x="223" y="40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endParaRPr lang="en-US"/>
              </a:p>
            </p:txBody>
          </p:sp>
          <p:sp>
            <p:nvSpPr>
              <p:cNvPr id="11" name="Freeform 25"/>
              <p:cNvSpPr>
                <a:spLocks/>
              </p:cNvSpPr>
              <p:nvPr/>
            </p:nvSpPr>
            <p:spPr bwMode="auto">
              <a:xfrm>
                <a:off x="682" y="1104"/>
                <a:ext cx="120" cy="109"/>
              </a:xfrm>
              <a:custGeom>
                <a:avLst/>
                <a:gdLst>
                  <a:gd name="T0" fmla="*/ 1 w 238"/>
                  <a:gd name="T1" fmla="*/ 1 h 218"/>
                  <a:gd name="T2" fmla="*/ 1 w 238"/>
                  <a:gd name="T3" fmla="*/ 1 h 218"/>
                  <a:gd name="T4" fmla="*/ 1 w 238"/>
                  <a:gd name="T5" fmla="*/ 1 h 218"/>
                  <a:gd name="T6" fmla="*/ 1 w 238"/>
                  <a:gd name="T7" fmla="*/ 1 h 218"/>
                  <a:gd name="T8" fmla="*/ 1 w 238"/>
                  <a:gd name="T9" fmla="*/ 1 h 218"/>
                  <a:gd name="T10" fmla="*/ 1 w 238"/>
                  <a:gd name="T11" fmla="*/ 1 h 218"/>
                  <a:gd name="T12" fmla="*/ 1 w 238"/>
                  <a:gd name="T13" fmla="*/ 1 h 218"/>
                  <a:gd name="T14" fmla="*/ 1 w 238"/>
                  <a:gd name="T15" fmla="*/ 1 h 218"/>
                  <a:gd name="T16" fmla="*/ 1 w 238"/>
                  <a:gd name="T17" fmla="*/ 1 h 218"/>
                  <a:gd name="T18" fmla="*/ 1 w 238"/>
                  <a:gd name="T19" fmla="*/ 1 h 218"/>
                  <a:gd name="T20" fmla="*/ 1 w 238"/>
                  <a:gd name="T21" fmla="*/ 1 h 218"/>
                  <a:gd name="T22" fmla="*/ 1 w 238"/>
                  <a:gd name="T23" fmla="*/ 1 h 218"/>
                  <a:gd name="T24" fmla="*/ 1 w 238"/>
                  <a:gd name="T25" fmla="*/ 1 h 218"/>
                  <a:gd name="T26" fmla="*/ 1 w 238"/>
                  <a:gd name="T27" fmla="*/ 1 h 218"/>
                  <a:gd name="T28" fmla="*/ 1 w 238"/>
                  <a:gd name="T29" fmla="*/ 1 h 218"/>
                  <a:gd name="T30" fmla="*/ 1 w 238"/>
                  <a:gd name="T31" fmla="*/ 1 h 218"/>
                  <a:gd name="T32" fmla="*/ 1 w 238"/>
                  <a:gd name="T33" fmla="*/ 1 h 218"/>
                  <a:gd name="T34" fmla="*/ 1 w 238"/>
                  <a:gd name="T35" fmla="*/ 1 h 218"/>
                  <a:gd name="T36" fmla="*/ 1 w 238"/>
                  <a:gd name="T37" fmla="*/ 1 h 218"/>
                  <a:gd name="T38" fmla="*/ 1 w 238"/>
                  <a:gd name="T39" fmla="*/ 1 h 218"/>
                  <a:gd name="T40" fmla="*/ 1 w 238"/>
                  <a:gd name="T41" fmla="*/ 1 h 218"/>
                  <a:gd name="T42" fmla="*/ 1 w 238"/>
                  <a:gd name="T43" fmla="*/ 1 h 218"/>
                  <a:gd name="T44" fmla="*/ 1 w 238"/>
                  <a:gd name="T45" fmla="*/ 1 h 218"/>
                  <a:gd name="T46" fmla="*/ 1 w 238"/>
                  <a:gd name="T47" fmla="*/ 1 h 218"/>
                  <a:gd name="T48" fmla="*/ 1 w 238"/>
                  <a:gd name="T49" fmla="*/ 1 h 218"/>
                  <a:gd name="T50" fmla="*/ 1 w 238"/>
                  <a:gd name="T51" fmla="*/ 1 h 218"/>
                  <a:gd name="T52" fmla="*/ 1 w 238"/>
                  <a:gd name="T53" fmla="*/ 1 h 218"/>
                  <a:gd name="T54" fmla="*/ 1 w 238"/>
                  <a:gd name="T55" fmla="*/ 1 h 218"/>
                  <a:gd name="T56" fmla="*/ 1 w 238"/>
                  <a:gd name="T57" fmla="*/ 0 h 218"/>
                  <a:gd name="T58" fmla="*/ 1 w 238"/>
                  <a:gd name="T59" fmla="*/ 0 h 218"/>
                  <a:gd name="T60" fmla="*/ 1 w 238"/>
                  <a:gd name="T61" fmla="*/ 1 h 218"/>
                  <a:gd name="T62" fmla="*/ 1 w 238"/>
                  <a:gd name="T63" fmla="*/ 1 h 218"/>
                  <a:gd name="T64" fmla="*/ 1 w 238"/>
                  <a:gd name="T65" fmla="*/ 1 h 218"/>
                  <a:gd name="T66" fmla="*/ 1 w 238"/>
                  <a:gd name="T67" fmla="*/ 1 h 218"/>
                  <a:gd name="T68" fmla="*/ 1 w 238"/>
                  <a:gd name="T69" fmla="*/ 1 h 218"/>
                  <a:gd name="T70" fmla="*/ 1 w 238"/>
                  <a:gd name="T71" fmla="*/ 1 h 218"/>
                  <a:gd name="T72" fmla="*/ 1 w 238"/>
                  <a:gd name="T73" fmla="*/ 1 h 218"/>
                  <a:gd name="T74" fmla="*/ 0 w 238"/>
                  <a:gd name="T75" fmla="*/ 1 h 218"/>
                  <a:gd name="T76" fmla="*/ 1 w 238"/>
                  <a:gd name="T77" fmla="*/ 1 h 218"/>
                  <a:gd name="T78" fmla="*/ 1 w 238"/>
                  <a:gd name="T79" fmla="*/ 1 h 218"/>
                  <a:gd name="T80" fmla="*/ 1 w 238"/>
                  <a:gd name="T81" fmla="*/ 1 h 218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238"/>
                  <a:gd name="T124" fmla="*/ 0 h 218"/>
                  <a:gd name="T125" fmla="*/ 238 w 238"/>
                  <a:gd name="T126" fmla="*/ 218 h 218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238" h="218">
                    <a:moveTo>
                      <a:pt x="35" y="217"/>
                    </a:moveTo>
                    <a:lnTo>
                      <a:pt x="43" y="218"/>
                    </a:lnTo>
                    <a:lnTo>
                      <a:pt x="55" y="218"/>
                    </a:lnTo>
                    <a:lnTo>
                      <a:pt x="69" y="217"/>
                    </a:lnTo>
                    <a:lnTo>
                      <a:pt x="84" y="217"/>
                    </a:lnTo>
                    <a:lnTo>
                      <a:pt x="99" y="214"/>
                    </a:lnTo>
                    <a:lnTo>
                      <a:pt x="113" y="212"/>
                    </a:lnTo>
                    <a:lnTo>
                      <a:pt x="125" y="210"/>
                    </a:lnTo>
                    <a:lnTo>
                      <a:pt x="134" y="207"/>
                    </a:lnTo>
                    <a:lnTo>
                      <a:pt x="140" y="206"/>
                    </a:lnTo>
                    <a:lnTo>
                      <a:pt x="150" y="204"/>
                    </a:lnTo>
                    <a:lnTo>
                      <a:pt x="157" y="201"/>
                    </a:lnTo>
                    <a:lnTo>
                      <a:pt x="168" y="200"/>
                    </a:lnTo>
                    <a:lnTo>
                      <a:pt x="168" y="195"/>
                    </a:lnTo>
                    <a:lnTo>
                      <a:pt x="168" y="186"/>
                    </a:lnTo>
                    <a:lnTo>
                      <a:pt x="166" y="175"/>
                    </a:lnTo>
                    <a:lnTo>
                      <a:pt x="165" y="169"/>
                    </a:lnTo>
                    <a:lnTo>
                      <a:pt x="168" y="169"/>
                    </a:lnTo>
                    <a:lnTo>
                      <a:pt x="177" y="171"/>
                    </a:lnTo>
                    <a:lnTo>
                      <a:pt x="186" y="172"/>
                    </a:lnTo>
                    <a:lnTo>
                      <a:pt x="192" y="171"/>
                    </a:lnTo>
                    <a:lnTo>
                      <a:pt x="197" y="166"/>
                    </a:lnTo>
                    <a:lnTo>
                      <a:pt x="205" y="160"/>
                    </a:lnTo>
                    <a:lnTo>
                      <a:pt x="209" y="154"/>
                    </a:lnTo>
                    <a:lnTo>
                      <a:pt x="212" y="151"/>
                    </a:lnTo>
                    <a:lnTo>
                      <a:pt x="212" y="149"/>
                    </a:lnTo>
                    <a:lnTo>
                      <a:pt x="212" y="145"/>
                    </a:lnTo>
                    <a:lnTo>
                      <a:pt x="212" y="139"/>
                    </a:lnTo>
                    <a:lnTo>
                      <a:pt x="212" y="134"/>
                    </a:lnTo>
                    <a:lnTo>
                      <a:pt x="211" y="126"/>
                    </a:lnTo>
                    <a:lnTo>
                      <a:pt x="209" y="116"/>
                    </a:lnTo>
                    <a:lnTo>
                      <a:pt x="206" y="103"/>
                    </a:lnTo>
                    <a:lnTo>
                      <a:pt x="200" y="90"/>
                    </a:lnTo>
                    <a:lnTo>
                      <a:pt x="203" y="91"/>
                    </a:lnTo>
                    <a:lnTo>
                      <a:pt x="211" y="93"/>
                    </a:lnTo>
                    <a:lnTo>
                      <a:pt x="221" y="93"/>
                    </a:lnTo>
                    <a:lnTo>
                      <a:pt x="232" y="90"/>
                    </a:lnTo>
                    <a:lnTo>
                      <a:pt x="238" y="84"/>
                    </a:lnTo>
                    <a:lnTo>
                      <a:pt x="237" y="77"/>
                    </a:lnTo>
                    <a:lnTo>
                      <a:pt x="231" y="73"/>
                    </a:lnTo>
                    <a:lnTo>
                      <a:pt x="224" y="70"/>
                    </a:lnTo>
                    <a:lnTo>
                      <a:pt x="220" y="68"/>
                    </a:lnTo>
                    <a:lnTo>
                      <a:pt x="218" y="65"/>
                    </a:lnTo>
                    <a:lnTo>
                      <a:pt x="218" y="62"/>
                    </a:lnTo>
                    <a:lnTo>
                      <a:pt x="217" y="58"/>
                    </a:lnTo>
                    <a:lnTo>
                      <a:pt x="217" y="55"/>
                    </a:lnTo>
                    <a:lnTo>
                      <a:pt x="215" y="50"/>
                    </a:lnTo>
                    <a:lnTo>
                      <a:pt x="214" y="45"/>
                    </a:lnTo>
                    <a:lnTo>
                      <a:pt x="211" y="39"/>
                    </a:lnTo>
                    <a:lnTo>
                      <a:pt x="205" y="32"/>
                    </a:lnTo>
                    <a:lnTo>
                      <a:pt x="197" y="25"/>
                    </a:lnTo>
                    <a:lnTo>
                      <a:pt x="185" y="18"/>
                    </a:lnTo>
                    <a:lnTo>
                      <a:pt x="169" y="9"/>
                    </a:lnTo>
                    <a:lnTo>
                      <a:pt x="160" y="6"/>
                    </a:lnTo>
                    <a:lnTo>
                      <a:pt x="151" y="3"/>
                    </a:lnTo>
                    <a:lnTo>
                      <a:pt x="142" y="1"/>
                    </a:lnTo>
                    <a:lnTo>
                      <a:pt x="133" y="0"/>
                    </a:lnTo>
                    <a:lnTo>
                      <a:pt x="124" y="0"/>
                    </a:lnTo>
                    <a:lnTo>
                      <a:pt x="116" y="0"/>
                    </a:lnTo>
                    <a:lnTo>
                      <a:pt x="110" y="0"/>
                    </a:lnTo>
                    <a:lnTo>
                      <a:pt x="104" y="1"/>
                    </a:lnTo>
                    <a:lnTo>
                      <a:pt x="96" y="9"/>
                    </a:lnTo>
                    <a:lnTo>
                      <a:pt x="87" y="21"/>
                    </a:lnTo>
                    <a:lnTo>
                      <a:pt x="76" y="32"/>
                    </a:lnTo>
                    <a:lnTo>
                      <a:pt x="61" y="41"/>
                    </a:lnTo>
                    <a:lnTo>
                      <a:pt x="56" y="42"/>
                    </a:lnTo>
                    <a:lnTo>
                      <a:pt x="50" y="47"/>
                    </a:lnTo>
                    <a:lnTo>
                      <a:pt x="44" y="53"/>
                    </a:lnTo>
                    <a:lnTo>
                      <a:pt x="36" y="58"/>
                    </a:lnTo>
                    <a:lnTo>
                      <a:pt x="30" y="65"/>
                    </a:lnTo>
                    <a:lnTo>
                      <a:pt x="24" y="71"/>
                    </a:lnTo>
                    <a:lnTo>
                      <a:pt x="18" y="76"/>
                    </a:lnTo>
                    <a:lnTo>
                      <a:pt x="15" y="81"/>
                    </a:lnTo>
                    <a:lnTo>
                      <a:pt x="3" y="116"/>
                    </a:lnTo>
                    <a:lnTo>
                      <a:pt x="0" y="158"/>
                    </a:lnTo>
                    <a:lnTo>
                      <a:pt x="1" y="194"/>
                    </a:lnTo>
                    <a:lnTo>
                      <a:pt x="6" y="209"/>
                    </a:lnTo>
                    <a:lnTo>
                      <a:pt x="15" y="210"/>
                    </a:lnTo>
                    <a:lnTo>
                      <a:pt x="23" y="212"/>
                    </a:lnTo>
                    <a:lnTo>
                      <a:pt x="29" y="215"/>
                    </a:lnTo>
                    <a:lnTo>
                      <a:pt x="35" y="21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endParaRPr lang="en-US"/>
              </a:p>
            </p:txBody>
          </p:sp>
          <p:sp>
            <p:nvSpPr>
              <p:cNvPr id="12" name="Freeform 26"/>
              <p:cNvSpPr>
                <a:spLocks/>
              </p:cNvSpPr>
              <p:nvPr/>
            </p:nvSpPr>
            <p:spPr bwMode="auto">
              <a:xfrm>
                <a:off x="524" y="776"/>
                <a:ext cx="243" cy="442"/>
              </a:xfrm>
              <a:custGeom>
                <a:avLst/>
                <a:gdLst>
                  <a:gd name="T0" fmla="*/ 1 w 486"/>
                  <a:gd name="T1" fmla="*/ 1 h 883"/>
                  <a:gd name="T2" fmla="*/ 1 w 486"/>
                  <a:gd name="T3" fmla="*/ 1 h 883"/>
                  <a:gd name="T4" fmla="*/ 1 w 486"/>
                  <a:gd name="T5" fmla="*/ 1 h 883"/>
                  <a:gd name="T6" fmla="*/ 1 w 486"/>
                  <a:gd name="T7" fmla="*/ 1 h 883"/>
                  <a:gd name="T8" fmla="*/ 1 w 486"/>
                  <a:gd name="T9" fmla="*/ 1 h 883"/>
                  <a:gd name="T10" fmla="*/ 1 w 486"/>
                  <a:gd name="T11" fmla="*/ 1 h 883"/>
                  <a:gd name="T12" fmla="*/ 1 w 486"/>
                  <a:gd name="T13" fmla="*/ 1 h 883"/>
                  <a:gd name="T14" fmla="*/ 1 w 486"/>
                  <a:gd name="T15" fmla="*/ 1 h 883"/>
                  <a:gd name="T16" fmla="*/ 1 w 486"/>
                  <a:gd name="T17" fmla="*/ 1 h 883"/>
                  <a:gd name="T18" fmla="*/ 1 w 486"/>
                  <a:gd name="T19" fmla="*/ 1 h 883"/>
                  <a:gd name="T20" fmla="*/ 1 w 486"/>
                  <a:gd name="T21" fmla="*/ 1 h 883"/>
                  <a:gd name="T22" fmla="*/ 1 w 486"/>
                  <a:gd name="T23" fmla="*/ 1 h 883"/>
                  <a:gd name="T24" fmla="*/ 0 w 486"/>
                  <a:gd name="T25" fmla="*/ 1 h 883"/>
                  <a:gd name="T26" fmla="*/ 1 w 486"/>
                  <a:gd name="T27" fmla="*/ 1 h 883"/>
                  <a:gd name="T28" fmla="*/ 1 w 486"/>
                  <a:gd name="T29" fmla="*/ 1 h 883"/>
                  <a:gd name="T30" fmla="*/ 1 w 486"/>
                  <a:gd name="T31" fmla="*/ 1 h 883"/>
                  <a:gd name="T32" fmla="*/ 1 w 486"/>
                  <a:gd name="T33" fmla="*/ 1 h 883"/>
                  <a:gd name="T34" fmla="*/ 1 w 486"/>
                  <a:gd name="T35" fmla="*/ 1 h 883"/>
                  <a:gd name="T36" fmla="*/ 1 w 486"/>
                  <a:gd name="T37" fmla="*/ 1 h 883"/>
                  <a:gd name="T38" fmla="*/ 1 w 486"/>
                  <a:gd name="T39" fmla="*/ 1 h 883"/>
                  <a:gd name="T40" fmla="*/ 1 w 486"/>
                  <a:gd name="T41" fmla="*/ 1 h 883"/>
                  <a:gd name="T42" fmla="*/ 1 w 486"/>
                  <a:gd name="T43" fmla="*/ 1 h 883"/>
                  <a:gd name="T44" fmla="*/ 1 w 486"/>
                  <a:gd name="T45" fmla="*/ 1 h 883"/>
                  <a:gd name="T46" fmla="*/ 1 w 486"/>
                  <a:gd name="T47" fmla="*/ 1 h 883"/>
                  <a:gd name="T48" fmla="*/ 1 w 486"/>
                  <a:gd name="T49" fmla="*/ 1 h 883"/>
                  <a:gd name="T50" fmla="*/ 1 w 486"/>
                  <a:gd name="T51" fmla="*/ 1 h 883"/>
                  <a:gd name="T52" fmla="*/ 1 w 486"/>
                  <a:gd name="T53" fmla="*/ 1 h 883"/>
                  <a:gd name="T54" fmla="*/ 1 w 486"/>
                  <a:gd name="T55" fmla="*/ 1 h 883"/>
                  <a:gd name="T56" fmla="*/ 1 w 486"/>
                  <a:gd name="T57" fmla="*/ 1 h 883"/>
                  <a:gd name="T58" fmla="*/ 1 w 486"/>
                  <a:gd name="T59" fmla="*/ 1 h 883"/>
                  <a:gd name="T60" fmla="*/ 1 w 486"/>
                  <a:gd name="T61" fmla="*/ 0 h 883"/>
                  <a:gd name="T62" fmla="*/ 1 w 486"/>
                  <a:gd name="T63" fmla="*/ 1 h 883"/>
                  <a:gd name="T64" fmla="*/ 1 w 486"/>
                  <a:gd name="T65" fmla="*/ 1 h 883"/>
                  <a:gd name="T66" fmla="*/ 1 w 486"/>
                  <a:gd name="T67" fmla="*/ 1 h 883"/>
                  <a:gd name="T68" fmla="*/ 1 w 486"/>
                  <a:gd name="T69" fmla="*/ 1 h 883"/>
                  <a:gd name="T70" fmla="*/ 1 w 486"/>
                  <a:gd name="T71" fmla="*/ 1 h 883"/>
                  <a:gd name="T72" fmla="*/ 1 w 486"/>
                  <a:gd name="T73" fmla="*/ 1 h 883"/>
                  <a:gd name="T74" fmla="*/ 1 w 486"/>
                  <a:gd name="T75" fmla="*/ 1 h 883"/>
                  <a:gd name="T76" fmla="*/ 1 w 486"/>
                  <a:gd name="T77" fmla="*/ 1 h 883"/>
                  <a:gd name="T78" fmla="*/ 1 w 486"/>
                  <a:gd name="T79" fmla="*/ 1 h 883"/>
                  <a:gd name="T80" fmla="*/ 1 w 486"/>
                  <a:gd name="T81" fmla="*/ 1 h 883"/>
                  <a:gd name="T82" fmla="*/ 1 w 486"/>
                  <a:gd name="T83" fmla="*/ 1 h 883"/>
                  <a:gd name="T84" fmla="*/ 1 w 486"/>
                  <a:gd name="T85" fmla="*/ 1 h 883"/>
                  <a:gd name="T86" fmla="*/ 1 w 486"/>
                  <a:gd name="T87" fmla="*/ 1 h 883"/>
                  <a:gd name="T88" fmla="*/ 1 w 486"/>
                  <a:gd name="T89" fmla="*/ 1 h 883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486"/>
                  <a:gd name="T136" fmla="*/ 0 h 883"/>
                  <a:gd name="T137" fmla="*/ 486 w 486"/>
                  <a:gd name="T138" fmla="*/ 883 h 883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486" h="883">
                    <a:moveTo>
                      <a:pt x="254" y="868"/>
                    </a:moveTo>
                    <a:lnTo>
                      <a:pt x="245" y="870"/>
                    </a:lnTo>
                    <a:lnTo>
                      <a:pt x="236" y="871"/>
                    </a:lnTo>
                    <a:lnTo>
                      <a:pt x="228" y="873"/>
                    </a:lnTo>
                    <a:lnTo>
                      <a:pt x="221" y="874"/>
                    </a:lnTo>
                    <a:lnTo>
                      <a:pt x="213" y="877"/>
                    </a:lnTo>
                    <a:lnTo>
                      <a:pt x="205" y="879"/>
                    </a:lnTo>
                    <a:lnTo>
                      <a:pt x="198" y="882"/>
                    </a:lnTo>
                    <a:lnTo>
                      <a:pt x="191" y="883"/>
                    </a:lnTo>
                    <a:lnTo>
                      <a:pt x="191" y="877"/>
                    </a:lnTo>
                    <a:lnTo>
                      <a:pt x="191" y="871"/>
                    </a:lnTo>
                    <a:lnTo>
                      <a:pt x="190" y="866"/>
                    </a:lnTo>
                    <a:lnTo>
                      <a:pt x="184" y="860"/>
                    </a:lnTo>
                    <a:lnTo>
                      <a:pt x="173" y="854"/>
                    </a:lnTo>
                    <a:lnTo>
                      <a:pt x="156" y="845"/>
                    </a:lnTo>
                    <a:lnTo>
                      <a:pt x="133" y="833"/>
                    </a:lnTo>
                    <a:lnTo>
                      <a:pt x="107" y="818"/>
                    </a:lnTo>
                    <a:lnTo>
                      <a:pt x="83" y="801"/>
                    </a:lnTo>
                    <a:lnTo>
                      <a:pt x="62" y="782"/>
                    </a:lnTo>
                    <a:lnTo>
                      <a:pt x="48" y="763"/>
                    </a:lnTo>
                    <a:lnTo>
                      <a:pt x="42" y="744"/>
                    </a:lnTo>
                    <a:lnTo>
                      <a:pt x="36" y="732"/>
                    </a:lnTo>
                    <a:lnTo>
                      <a:pt x="29" y="717"/>
                    </a:lnTo>
                    <a:lnTo>
                      <a:pt x="25" y="703"/>
                    </a:lnTo>
                    <a:lnTo>
                      <a:pt x="19" y="695"/>
                    </a:lnTo>
                    <a:lnTo>
                      <a:pt x="14" y="691"/>
                    </a:lnTo>
                    <a:lnTo>
                      <a:pt x="11" y="683"/>
                    </a:lnTo>
                    <a:lnTo>
                      <a:pt x="8" y="677"/>
                    </a:lnTo>
                    <a:lnTo>
                      <a:pt x="8" y="671"/>
                    </a:lnTo>
                    <a:lnTo>
                      <a:pt x="10" y="668"/>
                    </a:lnTo>
                    <a:lnTo>
                      <a:pt x="13" y="665"/>
                    </a:lnTo>
                    <a:lnTo>
                      <a:pt x="16" y="662"/>
                    </a:lnTo>
                    <a:lnTo>
                      <a:pt x="17" y="656"/>
                    </a:lnTo>
                    <a:lnTo>
                      <a:pt x="16" y="651"/>
                    </a:lnTo>
                    <a:lnTo>
                      <a:pt x="11" y="649"/>
                    </a:lnTo>
                    <a:lnTo>
                      <a:pt x="7" y="649"/>
                    </a:lnTo>
                    <a:lnTo>
                      <a:pt x="3" y="646"/>
                    </a:lnTo>
                    <a:lnTo>
                      <a:pt x="2" y="640"/>
                    </a:lnTo>
                    <a:lnTo>
                      <a:pt x="0" y="631"/>
                    </a:lnTo>
                    <a:lnTo>
                      <a:pt x="2" y="623"/>
                    </a:lnTo>
                    <a:lnTo>
                      <a:pt x="7" y="617"/>
                    </a:lnTo>
                    <a:lnTo>
                      <a:pt x="14" y="605"/>
                    </a:lnTo>
                    <a:lnTo>
                      <a:pt x="25" y="587"/>
                    </a:lnTo>
                    <a:lnTo>
                      <a:pt x="36" y="565"/>
                    </a:lnTo>
                    <a:lnTo>
                      <a:pt x="43" y="544"/>
                    </a:lnTo>
                    <a:lnTo>
                      <a:pt x="46" y="516"/>
                    </a:lnTo>
                    <a:lnTo>
                      <a:pt x="52" y="478"/>
                    </a:lnTo>
                    <a:lnTo>
                      <a:pt x="62" y="434"/>
                    </a:lnTo>
                    <a:lnTo>
                      <a:pt x="78" y="391"/>
                    </a:lnTo>
                    <a:lnTo>
                      <a:pt x="94" y="359"/>
                    </a:lnTo>
                    <a:lnTo>
                      <a:pt x="100" y="338"/>
                    </a:lnTo>
                    <a:lnTo>
                      <a:pt x="101" y="322"/>
                    </a:lnTo>
                    <a:lnTo>
                      <a:pt x="104" y="307"/>
                    </a:lnTo>
                    <a:lnTo>
                      <a:pt x="109" y="289"/>
                    </a:lnTo>
                    <a:lnTo>
                      <a:pt x="112" y="267"/>
                    </a:lnTo>
                    <a:lnTo>
                      <a:pt x="123" y="241"/>
                    </a:lnTo>
                    <a:lnTo>
                      <a:pt x="146" y="208"/>
                    </a:lnTo>
                    <a:lnTo>
                      <a:pt x="152" y="180"/>
                    </a:lnTo>
                    <a:lnTo>
                      <a:pt x="161" y="156"/>
                    </a:lnTo>
                    <a:lnTo>
                      <a:pt x="167" y="136"/>
                    </a:lnTo>
                    <a:lnTo>
                      <a:pt x="170" y="122"/>
                    </a:lnTo>
                    <a:lnTo>
                      <a:pt x="172" y="116"/>
                    </a:lnTo>
                    <a:lnTo>
                      <a:pt x="175" y="107"/>
                    </a:lnTo>
                    <a:lnTo>
                      <a:pt x="179" y="98"/>
                    </a:lnTo>
                    <a:lnTo>
                      <a:pt x="185" y="88"/>
                    </a:lnTo>
                    <a:lnTo>
                      <a:pt x="193" y="79"/>
                    </a:lnTo>
                    <a:lnTo>
                      <a:pt x="202" y="72"/>
                    </a:lnTo>
                    <a:lnTo>
                      <a:pt x="213" y="65"/>
                    </a:lnTo>
                    <a:lnTo>
                      <a:pt x="225" y="64"/>
                    </a:lnTo>
                    <a:lnTo>
                      <a:pt x="234" y="64"/>
                    </a:lnTo>
                    <a:lnTo>
                      <a:pt x="246" y="62"/>
                    </a:lnTo>
                    <a:lnTo>
                      <a:pt x="259" y="62"/>
                    </a:lnTo>
                    <a:lnTo>
                      <a:pt x="271" y="61"/>
                    </a:lnTo>
                    <a:lnTo>
                      <a:pt x="283" y="61"/>
                    </a:lnTo>
                    <a:lnTo>
                      <a:pt x="295" y="59"/>
                    </a:lnTo>
                    <a:lnTo>
                      <a:pt x="308" y="59"/>
                    </a:lnTo>
                    <a:lnTo>
                      <a:pt x="317" y="58"/>
                    </a:lnTo>
                    <a:lnTo>
                      <a:pt x="326" y="58"/>
                    </a:lnTo>
                    <a:lnTo>
                      <a:pt x="340" y="56"/>
                    </a:lnTo>
                    <a:lnTo>
                      <a:pt x="355" y="55"/>
                    </a:lnTo>
                    <a:lnTo>
                      <a:pt x="370" y="52"/>
                    </a:lnTo>
                    <a:lnTo>
                      <a:pt x="387" y="49"/>
                    </a:lnTo>
                    <a:lnTo>
                      <a:pt x="404" y="44"/>
                    </a:lnTo>
                    <a:lnTo>
                      <a:pt x="419" y="36"/>
                    </a:lnTo>
                    <a:lnTo>
                      <a:pt x="431" y="29"/>
                    </a:lnTo>
                    <a:lnTo>
                      <a:pt x="442" y="20"/>
                    </a:lnTo>
                    <a:lnTo>
                      <a:pt x="453" y="14"/>
                    </a:lnTo>
                    <a:lnTo>
                      <a:pt x="460" y="9"/>
                    </a:lnTo>
                    <a:lnTo>
                      <a:pt x="468" y="4"/>
                    </a:lnTo>
                    <a:lnTo>
                      <a:pt x="474" y="3"/>
                    </a:lnTo>
                    <a:lnTo>
                      <a:pt x="479" y="1"/>
                    </a:lnTo>
                    <a:lnTo>
                      <a:pt x="480" y="0"/>
                    </a:lnTo>
                    <a:lnTo>
                      <a:pt x="482" y="0"/>
                    </a:lnTo>
                    <a:lnTo>
                      <a:pt x="480" y="15"/>
                    </a:lnTo>
                    <a:lnTo>
                      <a:pt x="477" y="41"/>
                    </a:lnTo>
                    <a:lnTo>
                      <a:pt x="476" y="67"/>
                    </a:lnTo>
                    <a:lnTo>
                      <a:pt x="477" y="87"/>
                    </a:lnTo>
                    <a:lnTo>
                      <a:pt x="479" y="104"/>
                    </a:lnTo>
                    <a:lnTo>
                      <a:pt x="476" y="119"/>
                    </a:lnTo>
                    <a:lnTo>
                      <a:pt x="473" y="134"/>
                    </a:lnTo>
                    <a:lnTo>
                      <a:pt x="468" y="146"/>
                    </a:lnTo>
                    <a:lnTo>
                      <a:pt x="465" y="215"/>
                    </a:lnTo>
                    <a:lnTo>
                      <a:pt x="465" y="354"/>
                    </a:lnTo>
                    <a:lnTo>
                      <a:pt x="467" y="495"/>
                    </a:lnTo>
                    <a:lnTo>
                      <a:pt x="471" y="567"/>
                    </a:lnTo>
                    <a:lnTo>
                      <a:pt x="473" y="588"/>
                    </a:lnTo>
                    <a:lnTo>
                      <a:pt x="471" y="616"/>
                    </a:lnTo>
                    <a:lnTo>
                      <a:pt x="473" y="643"/>
                    </a:lnTo>
                    <a:lnTo>
                      <a:pt x="486" y="665"/>
                    </a:lnTo>
                    <a:lnTo>
                      <a:pt x="477" y="662"/>
                    </a:lnTo>
                    <a:lnTo>
                      <a:pt x="468" y="659"/>
                    </a:lnTo>
                    <a:lnTo>
                      <a:pt x="459" y="657"/>
                    </a:lnTo>
                    <a:lnTo>
                      <a:pt x="450" y="656"/>
                    </a:lnTo>
                    <a:lnTo>
                      <a:pt x="441" y="656"/>
                    </a:lnTo>
                    <a:lnTo>
                      <a:pt x="433" y="656"/>
                    </a:lnTo>
                    <a:lnTo>
                      <a:pt x="427" y="656"/>
                    </a:lnTo>
                    <a:lnTo>
                      <a:pt x="421" y="657"/>
                    </a:lnTo>
                    <a:lnTo>
                      <a:pt x="412" y="666"/>
                    </a:lnTo>
                    <a:lnTo>
                      <a:pt x="401" y="678"/>
                    </a:lnTo>
                    <a:lnTo>
                      <a:pt x="390" y="691"/>
                    </a:lnTo>
                    <a:lnTo>
                      <a:pt x="378" y="697"/>
                    </a:lnTo>
                    <a:lnTo>
                      <a:pt x="367" y="694"/>
                    </a:lnTo>
                    <a:lnTo>
                      <a:pt x="355" y="692"/>
                    </a:lnTo>
                    <a:lnTo>
                      <a:pt x="343" y="692"/>
                    </a:lnTo>
                    <a:lnTo>
                      <a:pt x="331" y="692"/>
                    </a:lnTo>
                    <a:lnTo>
                      <a:pt x="318" y="695"/>
                    </a:lnTo>
                    <a:lnTo>
                      <a:pt x="306" y="701"/>
                    </a:lnTo>
                    <a:lnTo>
                      <a:pt x="297" y="709"/>
                    </a:lnTo>
                    <a:lnTo>
                      <a:pt x="288" y="720"/>
                    </a:lnTo>
                    <a:lnTo>
                      <a:pt x="274" y="740"/>
                    </a:lnTo>
                    <a:lnTo>
                      <a:pt x="265" y="756"/>
                    </a:lnTo>
                    <a:lnTo>
                      <a:pt x="257" y="773"/>
                    </a:lnTo>
                    <a:lnTo>
                      <a:pt x="253" y="796"/>
                    </a:lnTo>
                    <a:lnTo>
                      <a:pt x="250" y="821"/>
                    </a:lnTo>
                    <a:lnTo>
                      <a:pt x="251" y="840"/>
                    </a:lnTo>
                    <a:lnTo>
                      <a:pt x="253" y="857"/>
                    </a:lnTo>
                    <a:lnTo>
                      <a:pt x="254" y="86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endParaRPr lang="en-US"/>
              </a:p>
            </p:txBody>
          </p:sp>
          <p:sp>
            <p:nvSpPr>
              <p:cNvPr id="13" name="Freeform 28"/>
              <p:cNvSpPr>
                <a:spLocks/>
              </p:cNvSpPr>
              <p:nvPr/>
            </p:nvSpPr>
            <p:spPr bwMode="auto">
              <a:xfrm>
                <a:off x="880" y="778"/>
                <a:ext cx="334" cy="422"/>
              </a:xfrm>
              <a:custGeom>
                <a:avLst/>
                <a:gdLst>
                  <a:gd name="T0" fmla="*/ 0 w 669"/>
                  <a:gd name="T1" fmla="*/ 0 h 1193"/>
                  <a:gd name="T2" fmla="*/ 0 w 669"/>
                  <a:gd name="T3" fmla="*/ 0 h 1193"/>
                  <a:gd name="T4" fmla="*/ 0 w 669"/>
                  <a:gd name="T5" fmla="*/ 0 h 1193"/>
                  <a:gd name="T6" fmla="*/ 0 w 669"/>
                  <a:gd name="T7" fmla="*/ 0 h 1193"/>
                  <a:gd name="T8" fmla="*/ 0 w 669"/>
                  <a:gd name="T9" fmla="*/ 0 h 1193"/>
                  <a:gd name="T10" fmla="*/ 0 w 669"/>
                  <a:gd name="T11" fmla="*/ 0 h 1193"/>
                  <a:gd name="T12" fmla="*/ 0 w 669"/>
                  <a:gd name="T13" fmla="*/ 0 h 1193"/>
                  <a:gd name="T14" fmla="*/ 0 w 669"/>
                  <a:gd name="T15" fmla="*/ 0 h 1193"/>
                  <a:gd name="T16" fmla="*/ 0 w 669"/>
                  <a:gd name="T17" fmla="*/ 0 h 1193"/>
                  <a:gd name="T18" fmla="*/ 0 w 669"/>
                  <a:gd name="T19" fmla="*/ 0 h 1193"/>
                  <a:gd name="T20" fmla="*/ 0 w 669"/>
                  <a:gd name="T21" fmla="*/ 0 h 1193"/>
                  <a:gd name="T22" fmla="*/ 0 w 669"/>
                  <a:gd name="T23" fmla="*/ 0 h 1193"/>
                  <a:gd name="T24" fmla="*/ 0 w 669"/>
                  <a:gd name="T25" fmla="*/ 0 h 1193"/>
                  <a:gd name="T26" fmla="*/ 0 w 669"/>
                  <a:gd name="T27" fmla="*/ 0 h 1193"/>
                  <a:gd name="T28" fmla="*/ 0 w 669"/>
                  <a:gd name="T29" fmla="*/ 0 h 1193"/>
                  <a:gd name="T30" fmla="*/ 0 w 669"/>
                  <a:gd name="T31" fmla="*/ 0 h 1193"/>
                  <a:gd name="T32" fmla="*/ 0 w 669"/>
                  <a:gd name="T33" fmla="*/ 0 h 1193"/>
                  <a:gd name="T34" fmla="*/ 0 w 669"/>
                  <a:gd name="T35" fmla="*/ 0 h 1193"/>
                  <a:gd name="T36" fmla="*/ 0 w 669"/>
                  <a:gd name="T37" fmla="*/ 0 h 1193"/>
                  <a:gd name="T38" fmla="*/ 0 w 669"/>
                  <a:gd name="T39" fmla="*/ 0 h 1193"/>
                  <a:gd name="T40" fmla="*/ 0 w 669"/>
                  <a:gd name="T41" fmla="*/ 0 h 1193"/>
                  <a:gd name="T42" fmla="*/ 0 w 669"/>
                  <a:gd name="T43" fmla="*/ 0 h 1193"/>
                  <a:gd name="T44" fmla="*/ 0 w 669"/>
                  <a:gd name="T45" fmla="*/ 0 h 1193"/>
                  <a:gd name="T46" fmla="*/ 0 w 669"/>
                  <a:gd name="T47" fmla="*/ 0 h 1193"/>
                  <a:gd name="T48" fmla="*/ 0 w 669"/>
                  <a:gd name="T49" fmla="*/ 0 h 1193"/>
                  <a:gd name="T50" fmla="*/ 0 w 669"/>
                  <a:gd name="T51" fmla="*/ 0 h 1193"/>
                  <a:gd name="T52" fmla="*/ 0 w 669"/>
                  <a:gd name="T53" fmla="*/ 0 h 1193"/>
                  <a:gd name="T54" fmla="*/ 0 w 669"/>
                  <a:gd name="T55" fmla="*/ 0 h 1193"/>
                  <a:gd name="T56" fmla="*/ 0 w 669"/>
                  <a:gd name="T57" fmla="*/ 0 h 1193"/>
                  <a:gd name="T58" fmla="*/ 0 w 669"/>
                  <a:gd name="T59" fmla="*/ 0 h 1193"/>
                  <a:gd name="T60" fmla="*/ 0 w 669"/>
                  <a:gd name="T61" fmla="*/ 0 h 1193"/>
                  <a:gd name="T62" fmla="*/ 0 w 669"/>
                  <a:gd name="T63" fmla="*/ 0 h 1193"/>
                  <a:gd name="T64" fmla="*/ 0 w 669"/>
                  <a:gd name="T65" fmla="*/ 0 h 1193"/>
                  <a:gd name="T66" fmla="*/ 0 w 669"/>
                  <a:gd name="T67" fmla="*/ 0 h 1193"/>
                  <a:gd name="T68" fmla="*/ 0 w 669"/>
                  <a:gd name="T69" fmla="*/ 0 h 1193"/>
                  <a:gd name="T70" fmla="*/ 0 w 669"/>
                  <a:gd name="T71" fmla="*/ 0 h 1193"/>
                  <a:gd name="T72" fmla="*/ 0 w 669"/>
                  <a:gd name="T73" fmla="*/ 0 h 1193"/>
                  <a:gd name="T74" fmla="*/ 0 w 669"/>
                  <a:gd name="T75" fmla="*/ 0 h 1193"/>
                  <a:gd name="T76" fmla="*/ 0 w 669"/>
                  <a:gd name="T77" fmla="*/ 0 h 1193"/>
                  <a:gd name="T78" fmla="*/ 0 w 669"/>
                  <a:gd name="T79" fmla="*/ 0 h 1193"/>
                  <a:gd name="T80" fmla="*/ 0 w 669"/>
                  <a:gd name="T81" fmla="*/ 0 h 1193"/>
                  <a:gd name="T82" fmla="*/ 0 w 669"/>
                  <a:gd name="T83" fmla="*/ 0 h 1193"/>
                  <a:gd name="T84" fmla="*/ 0 w 669"/>
                  <a:gd name="T85" fmla="*/ 0 h 1193"/>
                  <a:gd name="T86" fmla="*/ 0 w 669"/>
                  <a:gd name="T87" fmla="*/ 0 h 1193"/>
                  <a:gd name="T88" fmla="*/ 0 w 669"/>
                  <a:gd name="T89" fmla="*/ 0 h 1193"/>
                  <a:gd name="T90" fmla="*/ 0 w 669"/>
                  <a:gd name="T91" fmla="*/ 0 h 1193"/>
                  <a:gd name="T92" fmla="*/ 0 w 669"/>
                  <a:gd name="T93" fmla="*/ 0 h 1193"/>
                  <a:gd name="T94" fmla="*/ 0 w 669"/>
                  <a:gd name="T95" fmla="*/ 0 h 1193"/>
                  <a:gd name="T96" fmla="*/ 0 w 669"/>
                  <a:gd name="T97" fmla="*/ 0 h 1193"/>
                  <a:gd name="T98" fmla="*/ 0 w 669"/>
                  <a:gd name="T99" fmla="*/ 0 h 1193"/>
                  <a:gd name="T100" fmla="*/ 0 w 669"/>
                  <a:gd name="T101" fmla="*/ 0 h 1193"/>
                  <a:gd name="T102" fmla="*/ 0 w 669"/>
                  <a:gd name="T103" fmla="*/ 0 h 1193"/>
                  <a:gd name="T104" fmla="*/ 0 w 669"/>
                  <a:gd name="T105" fmla="*/ 0 h 1193"/>
                  <a:gd name="T106" fmla="*/ 0 w 669"/>
                  <a:gd name="T107" fmla="*/ 0 h 1193"/>
                  <a:gd name="T108" fmla="*/ 0 w 669"/>
                  <a:gd name="T109" fmla="*/ 0 h 1193"/>
                  <a:gd name="T110" fmla="*/ 0 w 669"/>
                  <a:gd name="T111" fmla="*/ 0 h 1193"/>
                  <a:gd name="T112" fmla="*/ 0 w 669"/>
                  <a:gd name="T113" fmla="*/ 0 h 1193"/>
                  <a:gd name="T114" fmla="*/ 0 w 669"/>
                  <a:gd name="T115" fmla="*/ 0 h 1193"/>
                  <a:gd name="T116" fmla="*/ 0 w 669"/>
                  <a:gd name="T117" fmla="*/ 0 h 1193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669"/>
                  <a:gd name="T178" fmla="*/ 0 h 1193"/>
                  <a:gd name="T179" fmla="*/ 669 w 669"/>
                  <a:gd name="T180" fmla="*/ 1193 h 1193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669" h="1193">
                    <a:moveTo>
                      <a:pt x="199" y="1188"/>
                    </a:moveTo>
                    <a:lnTo>
                      <a:pt x="205" y="1187"/>
                    </a:lnTo>
                    <a:lnTo>
                      <a:pt x="212" y="1187"/>
                    </a:lnTo>
                    <a:lnTo>
                      <a:pt x="222" y="1187"/>
                    </a:lnTo>
                    <a:lnTo>
                      <a:pt x="234" y="1188"/>
                    </a:lnTo>
                    <a:lnTo>
                      <a:pt x="245" y="1190"/>
                    </a:lnTo>
                    <a:lnTo>
                      <a:pt x="257" y="1191"/>
                    </a:lnTo>
                    <a:lnTo>
                      <a:pt x="266" y="1193"/>
                    </a:lnTo>
                    <a:lnTo>
                      <a:pt x="275" y="1193"/>
                    </a:lnTo>
                    <a:lnTo>
                      <a:pt x="274" y="1138"/>
                    </a:lnTo>
                    <a:lnTo>
                      <a:pt x="280" y="1035"/>
                    </a:lnTo>
                    <a:lnTo>
                      <a:pt x="283" y="919"/>
                    </a:lnTo>
                    <a:lnTo>
                      <a:pt x="274" y="823"/>
                    </a:lnTo>
                    <a:lnTo>
                      <a:pt x="268" y="791"/>
                    </a:lnTo>
                    <a:lnTo>
                      <a:pt x="268" y="739"/>
                    </a:lnTo>
                    <a:lnTo>
                      <a:pt x="271" y="673"/>
                    </a:lnTo>
                    <a:lnTo>
                      <a:pt x="277" y="600"/>
                    </a:lnTo>
                    <a:lnTo>
                      <a:pt x="284" y="525"/>
                    </a:lnTo>
                    <a:lnTo>
                      <a:pt x="292" y="456"/>
                    </a:lnTo>
                    <a:lnTo>
                      <a:pt x="301" y="398"/>
                    </a:lnTo>
                    <a:lnTo>
                      <a:pt x="310" y="356"/>
                    </a:lnTo>
                    <a:lnTo>
                      <a:pt x="313" y="358"/>
                    </a:lnTo>
                    <a:lnTo>
                      <a:pt x="323" y="363"/>
                    </a:lnTo>
                    <a:lnTo>
                      <a:pt x="335" y="369"/>
                    </a:lnTo>
                    <a:lnTo>
                      <a:pt x="350" y="375"/>
                    </a:lnTo>
                    <a:lnTo>
                      <a:pt x="368" y="382"/>
                    </a:lnTo>
                    <a:lnTo>
                      <a:pt x="385" y="390"/>
                    </a:lnTo>
                    <a:lnTo>
                      <a:pt x="404" y="398"/>
                    </a:lnTo>
                    <a:lnTo>
                      <a:pt x="419" y="402"/>
                    </a:lnTo>
                    <a:lnTo>
                      <a:pt x="433" y="405"/>
                    </a:lnTo>
                    <a:lnTo>
                      <a:pt x="443" y="407"/>
                    </a:lnTo>
                    <a:lnTo>
                      <a:pt x="454" y="408"/>
                    </a:lnTo>
                    <a:lnTo>
                      <a:pt x="463" y="407"/>
                    </a:lnTo>
                    <a:lnTo>
                      <a:pt x="474" y="405"/>
                    </a:lnTo>
                    <a:lnTo>
                      <a:pt x="485" y="404"/>
                    </a:lnTo>
                    <a:lnTo>
                      <a:pt x="497" y="402"/>
                    </a:lnTo>
                    <a:lnTo>
                      <a:pt x="511" y="401"/>
                    </a:lnTo>
                    <a:lnTo>
                      <a:pt x="524" y="399"/>
                    </a:lnTo>
                    <a:lnTo>
                      <a:pt x="535" y="396"/>
                    </a:lnTo>
                    <a:lnTo>
                      <a:pt x="543" y="393"/>
                    </a:lnTo>
                    <a:lnTo>
                      <a:pt x="549" y="389"/>
                    </a:lnTo>
                    <a:lnTo>
                      <a:pt x="553" y="386"/>
                    </a:lnTo>
                    <a:lnTo>
                      <a:pt x="556" y="382"/>
                    </a:lnTo>
                    <a:lnTo>
                      <a:pt x="558" y="379"/>
                    </a:lnTo>
                    <a:lnTo>
                      <a:pt x="559" y="376"/>
                    </a:lnTo>
                    <a:lnTo>
                      <a:pt x="562" y="370"/>
                    </a:lnTo>
                    <a:lnTo>
                      <a:pt x="567" y="360"/>
                    </a:lnTo>
                    <a:lnTo>
                      <a:pt x="570" y="349"/>
                    </a:lnTo>
                    <a:lnTo>
                      <a:pt x="572" y="340"/>
                    </a:lnTo>
                    <a:lnTo>
                      <a:pt x="581" y="337"/>
                    </a:lnTo>
                    <a:lnTo>
                      <a:pt x="590" y="334"/>
                    </a:lnTo>
                    <a:lnTo>
                      <a:pt x="598" y="332"/>
                    </a:lnTo>
                    <a:lnTo>
                      <a:pt x="601" y="332"/>
                    </a:lnTo>
                    <a:lnTo>
                      <a:pt x="611" y="338"/>
                    </a:lnTo>
                    <a:lnTo>
                      <a:pt x="614" y="335"/>
                    </a:lnTo>
                    <a:lnTo>
                      <a:pt x="621" y="324"/>
                    </a:lnTo>
                    <a:lnTo>
                      <a:pt x="630" y="311"/>
                    </a:lnTo>
                    <a:lnTo>
                      <a:pt x="640" y="292"/>
                    </a:lnTo>
                    <a:lnTo>
                      <a:pt x="651" y="274"/>
                    </a:lnTo>
                    <a:lnTo>
                      <a:pt x="660" y="256"/>
                    </a:lnTo>
                    <a:lnTo>
                      <a:pt x="668" y="239"/>
                    </a:lnTo>
                    <a:lnTo>
                      <a:pt x="669" y="225"/>
                    </a:lnTo>
                    <a:lnTo>
                      <a:pt x="648" y="243"/>
                    </a:lnTo>
                    <a:lnTo>
                      <a:pt x="625" y="256"/>
                    </a:lnTo>
                    <a:lnTo>
                      <a:pt x="601" y="262"/>
                    </a:lnTo>
                    <a:lnTo>
                      <a:pt x="576" y="263"/>
                    </a:lnTo>
                    <a:lnTo>
                      <a:pt x="553" y="262"/>
                    </a:lnTo>
                    <a:lnTo>
                      <a:pt x="532" y="257"/>
                    </a:lnTo>
                    <a:lnTo>
                      <a:pt x="515" y="253"/>
                    </a:lnTo>
                    <a:lnTo>
                      <a:pt x="504" y="248"/>
                    </a:lnTo>
                    <a:lnTo>
                      <a:pt x="483" y="240"/>
                    </a:lnTo>
                    <a:lnTo>
                      <a:pt x="468" y="228"/>
                    </a:lnTo>
                    <a:lnTo>
                      <a:pt x="455" y="214"/>
                    </a:lnTo>
                    <a:lnTo>
                      <a:pt x="448" y="198"/>
                    </a:lnTo>
                    <a:lnTo>
                      <a:pt x="443" y="179"/>
                    </a:lnTo>
                    <a:lnTo>
                      <a:pt x="440" y="159"/>
                    </a:lnTo>
                    <a:lnTo>
                      <a:pt x="439" y="139"/>
                    </a:lnTo>
                    <a:lnTo>
                      <a:pt x="439" y="118"/>
                    </a:lnTo>
                    <a:lnTo>
                      <a:pt x="436" y="118"/>
                    </a:lnTo>
                    <a:lnTo>
                      <a:pt x="430" y="117"/>
                    </a:lnTo>
                    <a:lnTo>
                      <a:pt x="423" y="117"/>
                    </a:lnTo>
                    <a:lnTo>
                      <a:pt x="416" y="117"/>
                    </a:lnTo>
                    <a:lnTo>
                      <a:pt x="408" y="118"/>
                    </a:lnTo>
                    <a:lnTo>
                      <a:pt x="400" y="118"/>
                    </a:lnTo>
                    <a:lnTo>
                      <a:pt x="393" y="120"/>
                    </a:lnTo>
                    <a:lnTo>
                      <a:pt x="387" y="121"/>
                    </a:lnTo>
                    <a:lnTo>
                      <a:pt x="387" y="118"/>
                    </a:lnTo>
                    <a:lnTo>
                      <a:pt x="384" y="110"/>
                    </a:lnTo>
                    <a:lnTo>
                      <a:pt x="379" y="97"/>
                    </a:lnTo>
                    <a:lnTo>
                      <a:pt x="373" y="80"/>
                    </a:lnTo>
                    <a:lnTo>
                      <a:pt x="368" y="71"/>
                    </a:lnTo>
                    <a:lnTo>
                      <a:pt x="364" y="65"/>
                    </a:lnTo>
                    <a:lnTo>
                      <a:pt x="356" y="58"/>
                    </a:lnTo>
                    <a:lnTo>
                      <a:pt x="350" y="54"/>
                    </a:lnTo>
                    <a:lnTo>
                      <a:pt x="342" y="51"/>
                    </a:lnTo>
                    <a:lnTo>
                      <a:pt x="336" y="49"/>
                    </a:lnTo>
                    <a:lnTo>
                      <a:pt x="330" y="48"/>
                    </a:lnTo>
                    <a:lnTo>
                      <a:pt x="326" y="48"/>
                    </a:lnTo>
                    <a:lnTo>
                      <a:pt x="321" y="48"/>
                    </a:lnTo>
                    <a:lnTo>
                      <a:pt x="315" y="48"/>
                    </a:lnTo>
                    <a:lnTo>
                      <a:pt x="307" y="48"/>
                    </a:lnTo>
                    <a:lnTo>
                      <a:pt x="300" y="46"/>
                    </a:lnTo>
                    <a:lnTo>
                      <a:pt x="290" y="46"/>
                    </a:lnTo>
                    <a:lnTo>
                      <a:pt x="284" y="45"/>
                    </a:lnTo>
                    <a:lnTo>
                      <a:pt x="278" y="43"/>
                    </a:lnTo>
                    <a:lnTo>
                      <a:pt x="274" y="42"/>
                    </a:lnTo>
                    <a:lnTo>
                      <a:pt x="269" y="34"/>
                    </a:lnTo>
                    <a:lnTo>
                      <a:pt x="263" y="22"/>
                    </a:lnTo>
                    <a:lnTo>
                      <a:pt x="255" y="11"/>
                    </a:lnTo>
                    <a:lnTo>
                      <a:pt x="251" y="3"/>
                    </a:lnTo>
                    <a:lnTo>
                      <a:pt x="246" y="2"/>
                    </a:lnTo>
                    <a:lnTo>
                      <a:pt x="238" y="0"/>
                    </a:lnTo>
                    <a:lnTo>
                      <a:pt x="231" y="0"/>
                    </a:lnTo>
                    <a:lnTo>
                      <a:pt x="222" y="0"/>
                    </a:lnTo>
                    <a:lnTo>
                      <a:pt x="212" y="0"/>
                    </a:lnTo>
                    <a:lnTo>
                      <a:pt x="203" y="2"/>
                    </a:lnTo>
                    <a:lnTo>
                      <a:pt x="194" y="3"/>
                    </a:lnTo>
                    <a:lnTo>
                      <a:pt x="188" y="3"/>
                    </a:lnTo>
                    <a:lnTo>
                      <a:pt x="182" y="5"/>
                    </a:lnTo>
                    <a:lnTo>
                      <a:pt x="176" y="6"/>
                    </a:lnTo>
                    <a:lnTo>
                      <a:pt x="170" y="8"/>
                    </a:lnTo>
                    <a:lnTo>
                      <a:pt x="164" y="11"/>
                    </a:lnTo>
                    <a:lnTo>
                      <a:pt x="157" y="16"/>
                    </a:lnTo>
                    <a:lnTo>
                      <a:pt x="150" y="19"/>
                    </a:lnTo>
                    <a:lnTo>
                      <a:pt x="144" y="23"/>
                    </a:lnTo>
                    <a:lnTo>
                      <a:pt x="138" y="28"/>
                    </a:lnTo>
                    <a:lnTo>
                      <a:pt x="130" y="32"/>
                    </a:lnTo>
                    <a:lnTo>
                      <a:pt x="122" y="35"/>
                    </a:lnTo>
                    <a:lnTo>
                      <a:pt x="113" y="39"/>
                    </a:lnTo>
                    <a:lnTo>
                      <a:pt x="106" y="40"/>
                    </a:lnTo>
                    <a:lnTo>
                      <a:pt x="98" y="40"/>
                    </a:lnTo>
                    <a:lnTo>
                      <a:pt x="90" y="40"/>
                    </a:lnTo>
                    <a:lnTo>
                      <a:pt x="84" y="37"/>
                    </a:lnTo>
                    <a:lnTo>
                      <a:pt x="78" y="34"/>
                    </a:lnTo>
                    <a:lnTo>
                      <a:pt x="73" y="31"/>
                    </a:lnTo>
                    <a:lnTo>
                      <a:pt x="63" y="28"/>
                    </a:lnTo>
                    <a:lnTo>
                      <a:pt x="51" y="23"/>
                    </a:lnTo>
                    <a:lnTo>
                      <a:pt x="37" y="19"/>
                    </a:lnTo>
                    <a:lnTo>
                      <a:pt x="23" y="16"/>
                    </a:lnTo>
                    <a:lnTo>
                      <a:pt x="11" y="11"/>
                    </a:lnTo>
                    <a:lnTo>
                      <a:pt x="3" y="10"/>
                    </a:lnTo>
                    <a:lnTo>
                      <a:pt x="0" y="8"/>
                    </a:lnTo>
                    <a:lnTo>
                      <a:pt x="8" y="29"/>
                    </a:lnTo>
                    <a:lnTo>
                      <a:pt x="20" y="66"/>
                    </a:lnTo>
                    <a:lnTo>
                      <a:pt x="38" y="115"/>
                    </a:lnTo>
                    <a:lnTo>
                      <a:pt x="58" y="168"/>
                    </a:lnTo>
                    <a:lnTo>
                      <a:pt x="78" y="222"/>
                    </a:lnTo>
                    <a:lnTo>
                      <a:pt x="95" y="269"/>
                    </a:lnTo>
                    <a:lnTo>
                      <a:pt x="110" y="305"/>
                    </a:lnTo>
                    <a:lnTo>
                      <a:pt x="118" y="321"/>
                    </a:lnTo>
                    <a:lnTo>
                      <a:pt x="128" y="360"/>
                    </a:lnTo>
                    <a:lnTo>
                      <a:pt x="136" y="412"/>
                    </a:lnTo>
                    <a:lnTo>
                      <a:pt x="138" y="467"/>
                    </a:lnTo>
                    <a:lnTo>
                      <a:pt x="130" y="514"/>
                    </a:lnTo>
                    <a:lnTo>
                      <a:pt x="127" y="535"/>
                    </a:lnTo>
                    <a:lnTo>
                      <a:pt x="116" y="575"/>
                    </a:lnTo>
                    <a:lnTo>
                      <a:pt x="102" y="626"/>
                    </a:lnTo>
                    <a:lnTo>
                      <a:pt x="87" y="681"/>
                    </a:lnTo>
                    <a:lnTo>
                      <a:pt x="72" y="736"/>
                    </a:lnTo>
                    <a:lnTo>
                      <a:pt x="57" y="784"/>
                    </a:lnTo>
                    <a:lnTo>
                      <a:pt x="46" y="820"/>
                    </a:lnTo>
                    <a:lnTo>
                      <a:pt x="41" y="835"/>
                    </a:lnTo>
                    <a:lnTo>
                      <a:pt x="34" y="850"/>
                    </a:lnTo>
                    <a:lnTo>
                      <a:pt x="29" y="867"/>
                    </a:lnTo>
                    <a:lnTo>
                      <a:pt x="26" y="879"/>
                    </a:lnTo>
                    <a:lnTo>
                      <a:pt x="25" y="885"/>
                    </a:lnTo>
                    <a:lnTo>
                      <a:pt x="17" y="940"/>
                    </a:lnTo>
                    <a:lnTo>
                      <a:pt x="11" y="1028"/>
                    </a:lnTo>
                    <a:lnTo>
                      <a:pt x="6" y="1113"/>
                    </a:lnTo>
                    <a:lnTo>
                      <a:pt x="5" y="1162"/>
                    </a:lnTo>
                    <a:lnTo>
                      <a:pt x="21" y="1165"/>
                    </a:lnTo>
                    <a:lnTo>
                      <a:pt x="41" y="1168"/>
                    </a:lnTo>
                    <a:lnTo>
                      <a:pt x="64" y="1173"/>
                    </a:lnTo>
                    <a:lnTo>
                      <a:pt x="90" y="1176"/>
                    </a:lnTo>
                    <a:lnTo>
                      <a:pt x="116" y="1180"/>
                    </a:lnTo>
                    <a:lnTo>
                      <a:pt x="145" y="1183"/>
                    </a:lnTo>
                    <a:lnTo>
                      <a:pt x="173" y="1187"/>
                    </a:lnTo>
                    <a:lnTo>
                      <a:pt x="199" y="118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endParaRPr lang="en-US"/>
              </a:p>
            </p:txBody>
          </p:sp>
          <p:sp>
            <p:nvSpPr>
              <p:cNvPr id="14" name="Freeform 30"/>
              <p:cNvSpPr>
                <a:spLocks/>
              </p:cNvSpPr>
              <p:nvPr/>
            </p:nvSpPr>
            <p:spPr bwMode="auto">
              <a:xfrm>
                <a:off x="649" y="1122"/>
                <a:ext cx="64" cy="88"/>
              </a:xfrm>
              <a:custGeom>
                <a:avLst/>
                <a:gdLst>
                  <a:gd name="T0" fmla="*/ 1 w 128"/>
                  <a:gd name="T1" fmla="*/ 1 h 176"/>
                  <a:gd name="T2" fmla="*/ 0 w 128"/>
                  <a:gd name="T3" fmla="*/ 1 h 176"/>
                  <a:gd name="T4" fmla="*/ 1 w 128"/>
                  <a:gd name="T5" fmla="*/ 1 h 176"/>
                  <a:gd name="T6" fmla="*/ 1 w 128"/>
                  <a:gd name="T7" fmla="*/ 1 h 176"/>
                  <a:gd name="T8" fmla="*/ 1 w 128"/>
                  <a:gd name="T9" fmla="*/ 1 h 176"/>
                  <a:gd name="T10" fmla="*/ 1 w 128"/>
                  <a:gd name="T11" fmla="*/ 1 h 176"/>
                  <a:gd name="T12" fmla="*/ 1 w 128"/>
                  <a:gd name="T13" fmla="*/ 1 h 176"/>
                  <a:gd name="T14" fmla="*/ 1 w 128"/>
                  <a:gd name="T15" fmla="*/ 1 h 176"/>
                  <a:gd name="T16" fmla="*/ 1 w 128"/>
                  <a:gd name="T17" fmla="*/ 1 h 176"/>
                  <a:gd name="T18" fmla="*/ 1 w 128"/>
                  <a:gd name="T19" fmla="*/ 1 h 176"/>
                  <a:gd name="T20" fmla="*/ 1 w 128"/>
                  <a:gd name="T21" fmla="*/ 1 h 176"/>
                  <a:gd name="T22" fmla="*/ 1 w 128"/>
                  <a:gd name="T23" fmla="*/ 1 h 176"/>
                  <a:gd name="T24" fmla="*/ 1 w 128"/>
                  <a:gd name="T25" fmla="*/ 1 h 176"/>
                  <a:gd name="T26" fmla="*/ 1 w 128"/>
                  <a:gd name="T27" fmla="*/ 1 h 176"/>
                  <a:gd name="T28" fmla="*/ 1 w 128"/>
                  <a:gd name="T29" fmla="*/ 1 h 176"/>
                  <a:gd name="T30" fmla="*/ 1 w 128"/>
                  <a:gd name="T31" fmla="*/ 1 h 176"/>
                  <a:gd name="T32" fmla="*/ 1 w 128"/>
                  <a:gd name="T33" fmla="*/ 1 h 176"/>
                  <a:gd name="T34" fmla="*/ 1 w 128"/>
                  <a:gd name="T35" fmla="*/ 1 h 176"/>
                  <a:gd name="T36" fmla="*/ 1 w 128"/>
                  <a:gd name="T37" fmla="*/ 1 h 176"/>
                  <a:gd name="T38" fmla="*/ 1 w 128"/>
                  <a:gd name="T39" fmla="*/ 1 h 176"/>
                  <a:gd name="T40" fmla="*/ 1 w 128"/>
                  <a:gd name="T41" fmla="*/ 1 h 176"/>
                  <a:gd name="T42" fmla="*/ 1 w 128"/>
                  <a:gd name="T43" fmla="*/ 1 h 176"/>
                  <a:gd name="T44" fmla="*/ 1 w 128"/>
                  <a:gd name="T45" fmla="*/ 1 h 176"/>
                  <a:gd name="T46" fmla="*/ 1 w 128"/>
                  <a:gd name="T47" fmla="*/ 1 h 176"/>
                  <a:gd name="T48" fmla="*/ 1 w 128"/>
                  <a:gd name="T49" fmla="*/ 1 h 176"/>
                  <a:gd name="T50" fmla="*/ 1 w 128"/>
                  <a:gd name="T51" fmla="*/ 1 h 176"/>
                  <a:gd name="T52" fmla="*/ 1 w 128"/>
                  <a:gd name="T53" fmla="*/ 1 h 176"/>
                  <a:gd name="T54" fmla="*/ 1 w 128"/>
                  <a:gd name="T55" fmla="*/ 1 h 176"/>
                  <a:gd name="T56" fmla="*/ 1 w 128"/>
                  <a:gd name="T57" fmla="*/ 1 h 176"/>
                  <a:gd name="T58" fmla="*/ 1 w 128"/>
                  <a:gd name="T59" fmla="*/ 0 h 176"/>
                  <a:gd name="T60" fmla="*/ 1 w 128"/>
                  <a:gd name="T61" fmla="*/ 0 h 176"/>
                  <a:gd name="T62" fmla="*/ 1 w 128"/>
                  <a:gd name="T63" fmla="*/ 0 h 176"/>
                  <a:gd name="T64" fmla="*/ 1 w 128"/>
                  <a:gd name="T65" fmla="*/ 1 h 176"/>
                  <a:gd name="T66" fmla="*/ 1 w 128"/>
                  <a:gd name="T67" fmla="*/ 1 h 176"/>
                  <a:gd name="T68" fmla="*/ 1 w 128"/>
                  <a:gd name="T69" fmla="*/ 1 h 176"/>
                  <a:gd name="T70" fmla="*/ 1 w 128"/>
                  <a:gd name="T71" fmla="*/ 1 h 176"/>
                  <a:gd name="T72" fmla="*/ 1 w 128"/>
                  <a:gd name="T73" fmla="*/ 1 h 176"/>
                  <a:gd name="T74" fmla="*/ 1 w 128"/>
                  <a:gd name="T75" fmla="*/ 1 h 176"/>
                  <a:gd name="T76" fmla="*/ 1 w 128"/>
                  <a:gd name="T77" fmla="*/ 1 h 176"/>
                  <a:gd name="T78" fmla="*/ 1 w 128"/>
                  <a:gd name="T79" fmla="*/ 1 h 17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w 128"/>
                  <a:gd name="T121" fmla="*/ 0 h 176"/>
                  <a:gd name="T122" fmla="*/ 128 w 128"/>
                  <a:gd name="T123" fmla="*/ 176 h 17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T120" t="T121" r="T122" b="T123"/>
                <a:pathLst>
                  <a:path w="128" h="176">
                    <a:moveTo>
                      <a:pt x="3" y="104"/>
                    </a:moveTo>
                    <a:lnTo>
                      <a:pt x="0" y="129"/>
                    </a:lnTo>
                    <a:lnTo>
                      <a:pt x="1" y="148"/>
                    </a:lnTo>
                    <a:lnTo>
                      <a:pt x="3" y="165"/>
                    </a:lnTo>
                    <a:lnTo>
                      <a:pt x="4" y="176"/>
                    </a:lnTo>
                    <a:lnTo>
                      <a:pt x="13" y="174"/>
                    </a:lnTo>
                    <a:lnTo>
                      <a:pt x="22" y="174"/>
                    </a:lnTo>
                    <a:lnTo>
                      <a:pt x="32" y="173"/>
                    </a:lnTo>
                    <a:lnTo>
                      <a:pt x="39" y="173"/>
                    </a:lnTo>
                    <a:lnTo>
                      <a:pt x="48" y="173"/>
                    </a:lnTo>
                    <a:lnTo>
                      <a:pt x="56" y="173"/>
                    </a:lnTo>
                    <a:lnTo>
                      <a:pt x="65" y="173"/>
                    </a:lnTo>
                    <a:lnTo>
                      <a:pt x="73" y="174"/>
                    </a:lnTo>
                    <a:lnTo>
                      <a:pt x="73" y="173"/>
                    </a:lnTo>
                    <a:lnTo>
                      <a:pt x="68" y="158"/>
                    </a:lnTo>
                    <a:lnTo>
                      <a:pt x="67" y="122"/>
                    </a:lnTo>
                    <a:lnTo>
                      <a:pt x="70" y="80"/>
                    </a:lnTo>
                    <a:lnTo>
                      <a:pt x="82" y="45"/>
                    </a:lnTo>
                    <a:lnTo>
                      <a:pt x="85" y="40"/>
                    </a:lnTo>
                    <a:lnTo>
                      <a:pt x="91" y="35"/>
                    </a:lnTo>
                    <a:lnTo>
                      <a:pt x="97" y="29"/>
                    </a:lnTo>
                    <a:lnTo>
                      <a:pt x="103" y="22"/>
                    </a:lnTo>
                    <a:lnTo>
                      <a:pt x="111" y="17"/>
                    </a:lnTo>
                    <a:lnTo>
                      <a:pt x="117" y="11"/>
                    </a:lnTo>
                    <a:lnTo>
                      <a:pt x="123" y="6"/>
                    </a:lnTo>
                    <a:lnTo>
                      <a:pt x="128" y="5"/>
                    </a:lnTo>
                    <a:lnTo>
                      <a:pt x="117" y="2"/>
                    </a:lnTo>
                    <a:lnTo>
                      <a:pt x="105" y="0"/>
                    </a:lnTo>
                    <a:lnTo>
                      <a:pt x="93" y="0"/>
                    </a:lnTo>
                    <a:lnTo>
                      <a:pt x="81" y="0"/>
                    </a:lnTo>
                    <a:lnTo>
                      <a:pt x="68" y="3"/>
                    </a:lnTo>
                    <a:lnTo>
                      <a:pt x="56" y="9"/>
                    </a:lnTo>
                    <a:lnTo>
                      <a:pt x="47" y="17"/>
                    </a:lnTo>
                    <a:lnTo>
                      <a:pt x="38" y="28"/>
                    </a:lnTo>
                    <a:lnTo>
                      <a:pt x="24" y="48"/>
                    </a:lnTo>
                    <a:lnTo>
                      <a:pt x="15" y="64"/>
                    </a:lnTo>
                    <a:lnTo>
                      <a:pt x="7" y="81"/>
                    </a:lnTo>
                    <a:lnTo>
                      <a:pt x="3" y="104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endParaRPr lang="en-US"/>
              </a:p>
            </p:txBody>
          </p:sp>
          <p:sp>
            <p:nvSpPr>
              <p:cNvPr id="15" name="Freeform 31"/>
              <p:cNvSpPr>
                <a:spLocks/>
              </p:cNvSpPr>
              <p:nvPr/>
            </p:nvSpPr>
            <p:spPr bwMode="auto">
              <a:xfrm>
                <a:off x="1099" y="833"/>
                <a:ext cx="105" cy="77"/>
              </a:xfrm>
              <a:custGeom>
                <a:avLst/>
                <a:gdLst>
                  <a:gd name="T0" fmla="*/ 0 w 211"/>
                  <a:gd name="T1" fmla="*/ 0 h 155"/>
                  <a:gd name="T2" fmla="*/ 0 w 211"/>
                  <a:gd name="T3" fmla="*/ 0 h 155"/>
                  <a:gd name="T4" fmla="*/ 0 w 211"/>
                  <a:gd name="T5" fmla="*/ 0 h 155"/>
                  <a:gd name="T6" fmla="*/ 0 w 211"/>
                  <a:gd name="T7" fmla="*/ 0 h 155"/>
                  <a:gd name="T8" fmla="*/ 0 w 211"/>
                  <a:gd name="T9" fmla="*/ 0 h 155"/>
                  <a:gd name="T10" fmla="*/ 0 w 211"/>
                  <a:gd name="T11" fmla="*/ 0 h 155"/>
                  <a:gd name="T12" fmla="*/ 0 w 211"/>
                  <a:gd name="T13" fmla="*/ 0 h 155"/>
                  <a:gd name="T14" fmla="*/ 0 w 211"/>
                  <a:gd name="T15" fmla="*/ 0 h 155"/>
                  <a:gd name="T16" fmla="*/ 0 w 211"/>
                  <a:gd name="T17" fmla="*/ 0 h 155"/>
                  <a:gd name="T18" fmla="*/ 0 w 211"/>
                  <a:gd name="T19" fmla="*/ 0 h 155"/>
                  <a:gd name="T20" fmla="*/ 0 w 211"/>
                  <a:gd name="T21" fmla="*/ 0 h 155"/>
                  <a:gd name="T22" fmla="*/ 0 w 211"/>
                  <a:gd name="T23" fmla="*/ 0 h 155"/>
                  <a:gd name="T24" fmla="*/ 0 w 211"/>
                  <a:gd name="T25" fmla="*/ 0 h 155"/>
                  <a:gd name="T26" fmla="*/ 0 w 211"/>
                  <a:gd name="T27" fmla="*/ 0 h 155"/>
                  <a:gd name="T28" fmla="*/ 0 w 211"/>
                  <a:gd name="T29" fmla="*/ 0 h 155"/>
                  <a:gd name="T30" fmla="*/ 0 w 211"/>
                  <a:gd name="T31" fmla="*/ 0 h 155"/>
                  <a:gd name="T32" fmla="*/ 0 w 211"/>
                  <a:gd name="T33" fmla="*/ 0 h 155"/>
                  <a:gd name="T34" fmla="*/ 0 w 211"/>
                  <a:gd name="T35" fmla="*/ 0 h 155"/>
                  <a:gd name="T36" fmla="*/ 0 w 211"/>
                  <a:gd name="T37" fmla="*/ 0 h 155"/>
                  <a:gd name="T38" fmla="*/ 0 w 211"/>
                  <a:gd name="T39" fmla="*/ 0 h 155"/>
                  <a:gd name="T40" fmla="*/ 0 w 211"/>
                  <a:gd name="T41" fmla="*/ 0 h 155"/>
                  <a:gd name="T42" fmla="*/ 0 w 211"/>
                  <a:gd name="T43" fmla="*/ 0 h 155"/>
                  <a:gd name="T44" fmla="*/ 0 w 211"/>
                  <a:gd name="T45" fmla="*/ 0 h 155"/>
                  <a:gd name="T46" fmla="*/ 0 w 211"/>
                  <a:gd name="T47" fmla="*/ 0 h 155"/>
                  <a:gd name="T48" fmla="*/ 0 w 211"/>
                  <a:gd name="T49" fmla="*/ 0 h 155"/>
                  <a:gd name="T50" fmla="*/ 0 w 211"/>
                  <a:gd name="T51" fmla="*/ 0 h 155"/>
                  <a:gd name="T52" fmla="*/ 0 w 211"/>
                  <a:gd name="T53" fmla="*/ 0 h 155"/>
                  <a:gd name="T54" fmla="*/ 0 w 211"/>
                  <a:gd name="T55" fmla="*/ 0 h 155"/>
                  <a:gd name="T56" fmla="*/ 0 w 211"/>
                  <a:gd name="T57" fmla="*/ 0 h 155"/>
                  <a:gd name="T58" fmla="*/ 0 w 211"/>
                  <a:gd name="T59" fmla="*/ 0 h 155"/>
                  <a:gd name="T60" fmla="*/ 0 w 211"/>
                  <a:gd name="T61" fmla="*/ 0 h 155"/>
                  <a:gd name="T62" fmla="*/ 0 w 211"/>
                  <a:gd name="T63" fmla="*/ 0 h 155"/>
                  <a:gd name="T64" fmla="*/ 0 w 211"/>
                  <a:gd name="T65" fmla="*/ 0 h 155"/>
                  <a:gd name="T66" fmla="*/ 0 w 211"/>
                  <a:gd name="T67" fmla="*/ 0 h 155"/>
                  <a:gd name="T68" fmla="*/ 0 w 211"/>
                  <a:gd name="T69" fmla="*/ 0 h 155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211"/>
                  <a:gd name="T106" fmla="*/ 0 h 155"/>
                  <a:gd name="T107" fmla="*/ 211 w 211"/>
                  <a:gd name="T108" fmla="*/ 155 h 155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211" h="155">
                    <a:moveTo>
                      <a:pt x="65" y="138"/>
                    </a:moveTo>
                    <a:lnTo>
                      <a:pt x="75" y="143"/>
                    </a:lnTo>
                    <a:lnTo>
                      <a:pt x="88" y="147"/>
                    </a:lnTo>
                    <a:lnTo>
                      <a:pt x="105" y="150"/>
                    </a:lnTo>
                    <a:lnTo>
                      <a:pt x="125" y="153"/>
                    </a:lnTo>
                    <a:lnTo>
                      <a:pt x="146" y="155"/>
                    </a:lnTo>
                    <a:lnTo>
                      <a:pt x="169" y="152"/>
                    </a:lnTo>
                    <a:lnTo>
                      <a:pt x="191" y="146"/>
                    </a:lnTo>
                    <a:lnTo>
                      <a:pt x="211" y="133"/>
                    </a:lnTo>
                    <a:lnTo>
                      <a:pt x="194" y="11"/>
                    </a:lnTo>
                    <a:lnTo>
                      <a:pt x="186" y="20"/>
                    </a:lnTo>
                    <a:lnTo>
                      <a:pt x="178" y="28"/>
                    </a:lnTo>
                    <a:lnTo>
                      <a:pt x="171" y="36"/>
                    </a:lnTo>
                    <a:lnTo>
                      <a:pt x="162" y="40"/>
                    </a:lnTo>
                    <a:lnTo>
                      <a:pt x="149" y="45"/>
                    </a:lnTo>
                    <a:lnTo>
                      <a:pt x="133" y="45"/>
                    </a:lnTo>
                    <a:lnTo>
                      <a:pt x="113" y="43"/>
                    </a:lnTo>
                    <a:lnTo>
                      <a:pt x="87" y="37"/>
                    </a:lnTo>
                    <a:lnTo>
                      <a:pt x="67" y="31"/>
                    </a:lnTo>
                    <a:lnTo>
                      <a:pt x="50" y="25"/>
                    </a:lnTo>
                    <a:lnTo>
                      <a:pt x="38" y="20"/>
                    </a:lnTo>
                    <a:lnTo>
                      <a:pt x="27" y="14"/>
                    </a:lnTo>
                    <a:lnTo>
                      <a:pt x="20" y="10"/>
                    </a:lnTo>
                    <a:lnTo>
                      <a:pt x="13" y="5"/>
                    </a:lnTo>
                    <a:lnTo>
                      <a:pt x="10" y="2"/>
                    </a:lnTo>
                    <a:lnTo>
                      <a:pt x="7" y="0"/>
                    </a:lnTo>
                    <a:lnTo>
                      <a:pt x="0" y="8"/>
                    </a:lnTo>
                    <a:lnTo>
                      <a:pt x="0" y="29"/>
                    </a:lnTo>
                    <a:lnTo>
                      <a:pt x="1" y="49"/>
                    </a:lnTo>
                    <a:lnTo>
                      <a:pt x="4" y="69"/>
                    </a:lnTo>
                    <a:lnTo>
                      <a:pt x="9" y="88"/>
                    </a:lnTo>
                    <a:lnTo>
                      <a:pt x="16" y="104"/>
                    </a:lnTo>
                    <a:lnTo>
                      <a:pt x="29" y="118"/>
                    </a:lnTo>
                    <a:lnTo>
                      <a:pt x="44" y="130"/>
                    </a:lnTo>
                    <a:lnTo>
                      <a:pt x="65" y="13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endParaRPr lang="en-US"/>
              </a:p>
            </p:txBody>
          </p:sp>
          <p:sp>
            <p:nvSpPr>
              <p:cNvPr id="16" name="Freeform 32"/>
              <p:cNvSpPr>
                <a:spLocks/>
              </p:cNvSpPr>
              <p:nvPr/>
            </p:nvSpPr>
            <p:spPr bwMode="auto">
              <a:xfrm>
                <a:off x="757" y="775"/>
                <a:ext cx="191" cy="453"/>
              </a:xfrm>
              <a:custGeom>
                <a:avLst/>
                <a:gdLst>
                  <a:gd name="T0" fmla="*/ 0 w 384"/>
                  <a:gd name="T1" fmla="*/ 0 h 907"/>
                  <a:gd name="T2" fmla="*/ 0 w 384"/>
                  <a:gd name="T3" fmla="*/ 0 h 907"/>
                  <a:gd name="T4" fmla="*/ 0 w 384"/>
                  <a:gd name="T5" fmla="*/ 0 h 907"/>
                  <a:gd name="T6" fmla="*/ 0 w 384"/>
                  <a:gd name="T7" fmla="*/ 0 h 907"/>
                  <a:gd name="T8" fmla="*/ 0 w 384"/>
                  <a:gd name="T9" fmla="*/ 0 h 907"/>
                  <a:gd name="T10" fmla="*/ 0 w 384"/>
                  <a:gd name="T11" fmla="*/ 0 h 907"/>
                  <a:gd name="T12" fmla="*/ 0 w 384"/>
                  <a:gd name="T13" fmla="*/ 0 h 907"/>
                  <a:gd name="T14" fmla="*/ 0 w 384"/>
                  <a:gd name="T15" fmla="*/ 0 h 907"/>
                  <a:gd name="T16" fmla="*/ 0 w 384"/>
                  <a:gd name="T17" fmla="*/ 0 h 907"/>
                  <a:gd name="T18" fmla="*/ 0 w 384"/>
                  <a:gd name="T19" fmla="*/ 0 h 907"/>
                  <a:gd name="T20" fmla="*/ 0 w 384"/>
                  <a:gd name="T21" fmla="*/ 0 h 907"/>
                  <a:gd name="T22" fmla="*/ 0 w 384"/>
                  <a:gd name="T23" fmla="*/ 0 h 907"/>
                  <a:gd name="T24" fmla="*/ 0 w 384"/>
                  <a:gd name="T25" fmla="*/ 0 h 907"/>
                  <a:gd name="T26" fmla="*/ 0 w 384"/>
                  <a:gd name="T27" fmla="*/ 0 h 907"/>
                  <a:gd name="T28" fmla="*/ 0 w 384"/>
                  <a:gd name="T29" fmla="*/ 0 h 907"/>
                  <a:gd name="T30" fmla="*/ 0 w 384"/>
                  <a:gd name="T31" fmla="*/ 0 h 907"/>
                  <a:gd name="T32" fmla="*/ 0 w 384"/>
                  <a:gd name="T33" fmla="*/ 0 h 907"/>
                  <a:gd name="T34" fmla="*/ 0 w 384"/>
                  <a:gd name="T35" fmla="*/ 0 h 907"/>
                  <a:gd name="T36" fmla="*/ 0 w 384"/>
                  <a:gd name="T37" fmla="*/ 0 h 907"/>
                  <a:gd name="T38" fmla="*/ 0 w 384"/>
                  <a:gd name="T39" fmla="*/ 0 h 907"/>
                  <a:gd name="T40" fmla="*/ 0 w 384"/>
                  <a:gd name="T41" fmla="*/ 0 h 907"/>
                  <a:gd name="T42" fmla="*/ 0 w 384"/>
                  <a:gd name="T43" fmla="*/ 0 h 907"/>
                  <a:gd name="T44" fmla="*/ 0 w 384"/>
                  <a:gd name="T45" fmla="*/ 0 h 907"/>
                  <a:gd name="T46" fmla="*/ 0 w 384"/>
                  <a:gd name="T47" fmla="*/ 0 h 907"/>
                  <a:gd name="T48" fmla="*/ 0 w 384"/>
                  <a:gd name="T49" fmla="*/ 0 h 907"/>
                  <a:gd name="T50" fmla="*/ 0 w 384"/>
                  <a:gd name="T51" fmla="*/ 0 h 907"/>
                  <a:gd name="T52" fmla="*/ 0 w 384"/>
                  <a:gd name="T53" fmla="*/ 0 h 907"/>
                  <a:gd name="T54" fmla="*/ 0 w 384"/>
                  <a:gd name="T55" fmla="*/ 0 h 907"/>
                  <a:gd name="T56" fmla="*/ 0 w 384"/>
                  <a:gd name="T57" fmla="*/ 0 h 907"/>
                  <a:gd name="T58" fmla="*/ 0 w 384"/>
                  <a:gd name="T59" fmla="*/ 0 h 907"/>
                  <a:gd name="T60" fmla="*/ 0 w 384"/>
                  <a:gd name="T61" fmla="*/ 0 h 907"/>
                  <a:gd name="T62" fmla="*/ 0 w 384"/>
                  <a:gd name="T63" fmla="*/ 0 h 907"/>
                  <a:gd name="T64" fmla="*/ 0 w 384"/>
                  <a:gd name="T65" fmla="*/ 0 h 907"/>
                  <a:gd name="T66" fmla="*/ 0 w 384"/>
                  <a:gd name="T67" fmla="*/ 0 h 907"/>
                  <a:gd name="T68" fmla="*/ 0 w 384"/>
                  <a:gd name="T69" fmla="*/ 0 h 907"/>
                  <a:gd name="T70" fmla="*/ 0 w 384"/>
                  <a:gd name="T71" fmla="*/ 0 h 907"/>
                  <a:gd name="T72" fmla="*/ 0 w 384"/>
                  <a:gd name="T73" fmla="*/ 0 h 907"/>
                  <a:gd name="T74" fmla="*/ 0 w 384"/>
                  <a:gd name="T75" fmla="*/ 0 h 907"/>
                  <a:gd name="T76" fmla="*/ 0 w 384"/>
                  <a:gd name="T77" fmla="*/ 0 h 907"/>
                  <a:gd name="T78" fmla="*/ 0 w 384"/>
                  <a:gd name="T79" fmla="*/ 0 h 907"/>
                  <a:gd name="T80" fmla="*/ 0 w 384"/>
                  <a:gd name="T81" fmla="*/ 0 h 907"/>
                  <a:gd name="T82" fmla="*/ 0 w 384"/>
                  <a:gd name="T83" fmla="*/ 0 h 907"/>
                  <a:gd name="T84" fmla="*/ 0 w 384"/>
                  <a:gd name="T85" fmla="*/ 0 h 907"/>
                  <a:gd name="T86" fmla="*/ 0 w 384"/>
                  <a:gd name="T87" fmla="*/ 0 h 907"/>
                  <a:gd name="T88" fmla="*/ 0 w 384"/>
                  <a:gd name="T89" fmla="*/ 0 h 907"/>
                  <a:gd name="T90" fmla="*/ 0 w 384"/>
                  <a:gd name="T91" fmla="*/ 0 h 907"/>
                  <a:gd name="T92" fmla="*/ 0 w 384"/>
                  <a:gd name="T93" fmla="*/ 0 h 907"/>
                  <a:gd name="T94" fmla="*/ 0 w 384"/>
                  <a:gd name="T95" fmla="*/ 0 h 907"/>
                  <a:gd name="T96" fmla="*/ 0 w 384"/>
                  <a:gd name="T97" fmla="*/ 0 h 907"/>
                  <a:gd name="T98" fmla="*/ 0 w 384"/>
                  <a:gd name="T99" fmla="*/ 0 h 907"/>
                  <a:gd name="T100" fmla="*/ 0 w 384"/>
                  <a:gd name="T101" fmla="*/ 0 h 907"/>
                  <a:gd name="T102" fmla="*/ 0 w 384"/>
                  <a:gd name="T103" fmla="*/ 0 h 907"/>
                  <a:gd name="T104" fmla="*/ 0 w 384"/>
                  <a:gd name="T105" fmla="*/ 0 h 907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384"/>
                  <a:gd name="T160" fmla="*/ 0 h 907"/>
                  <a:gd name="T161" fmla="*/ 384 w 384"/>
                  <a:gd name="T162" fmla="*/ 907 h 907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384" h="907">
                    <a:moveTo>
                      <a:pt x="287" y="841"/>
                    </a:moveTo>
                    <a:lnTo>
                      <a:pt x="283" y="849"/>
                    </a:lnTo>
                    <a:lnTo>
                      <a:pt x="278" y="859"/>
                    </a:lnTo>
                    <a:lnTo>
                      <a:pt x="274" y="875"/>
                    </a:lnTo>
                    <a:lnTo>
                      <a:pt x="271" y="891"/>
                    </a:lnTo>
                    <a:lnTo>
                      <a:pt x="243" y="899"/>
                    </a:lnTo>
                    <a:lnTo>
                      <a:pt x="211" y="904"/>
                    </a:lnTo>
                    <a:lnTo>
                      <a:pt x="176" y="905"/>
                    </a:lnTo>
                    <a:lnTo>
                      <a:pt x="139" y="907"/>
                    </a:lnTo>
                    <a:lnTo>
                      <a:pt x="104" y="905"/>
                    </a:lnTo>
                    <a:lnTo>
                      <a:pt x="72" y="904"/>
                    </a:lnTo>
                    <a:lnTo>
                      <a:pt x="46" y="902"/>
                    </a:lnTo>
                    <a:lnTo>
                      <a:pt x="28" y="901"/>
                    </a:lnTo>
                    <a:lnTo>
                      <a:pt x="28" y="894"/>
                    </a:lnTo>
                    <a:lnTo>
                      <a:pt x="24" y="888"/>
                    </a:lnTo>
                    <a:lnTo>
                      <a:pt x="21" y="878"/>
                    </a:lnTo>
                    <a:lnTo>
                      <a:pt x="20" y="858"/>
                    </a:lnTo>
                    <a:lnTo>
                      <a:pt x="20" y="853"/>
                    </a:lnTo>
                    <a:lnTo>
                      <a:pt x="20" y="844"/>
                    </a:lnTo>
                    <a:lnTo>
                      <a:pt x="18" y="833"/>
                    </a:lnTo>
                    <a:lnTo>
                      <a:pt x="17" y="827"/>
                    </a:lnTo>
                    <a:lnTo>
                      <a:pt x="20" y="827"/>
                    </a:lnTo>
                    <a:lnTo>
                      <a:pt x="29" y="829"/>
                    </a:lnTo>
                    <a:lnTo>
                      <a:pt x="38" y="829"/>
                    </a:lnTo>
                    <a:lnTo>
                      <a:pt x="44" y="829"/>
                    </a:lnTo>
                    <a:lnTo>
                      <a:pt x="49" y="826"/>
                    </a:lnTo>
                    <a:lnTo>
                      <a:pt x="57" y="818"/>
                    </a:lnTo>
                    <a:lnTo>
                      <a:pt x="61" y="812"/>
                    </a:lnTo>
                    <a:lnTo>
                      <a:pt x="64" y="809"/>
                    </a:lnTo>
                    <a:lnTo>
                      <a:pt x="64" y="807"/>
                    </a:lnTo>
                    <a:lnTo>
                      <a:pt x="64" y="803"/>
                    </a:lnTo>
                    <a:lnTo>
                      <a:pt x="64" y="797"/>
                    </a:lnTo>
                    <a:lnTo>
                      <a:pt x="64" y="792"/>
                    </a:lnTo>
                    <a:lnTo>
                      <a:pt x="63" y="784"/>
                    </a:lnTo>
                    <a:lnTo>
                      <a:pt x="61" y="774"/>
                    </a:lnTo>
                    <a:lnTo>
                      <a:pt x="58" y="761"/>
                    </a:lnTo>
                    <a:lnTo>
                      <a:pt x="52" y="748"/>
                    </a:lnTo>
                    <a:lnTo>
                      <a:pt x="55" y="749"/>
                    </a:lnTo>
                    <a:lnTo>
                      <a:pt x="63" y="751"/>
                    </a:lnTo>
                    <a:lnTo>
                      <a:pt x="73" y="751"/>
                    </a:lnTo>
                    <a:lnTo>
                      <a:pt x="84" y="748"/>
                    </a:lnTo>
                    <a:lnTo>
                      <a:pt x="90" y="742"/>
                    </a:lnTo>
                    <a:lnTo>
                      <a:pt x="89" y="735"/>
                    </a:lnTo>
                    <a:lnTo>
                      <a:pt x="83" y="731"/>
                    </a:lnTo>
                    <a:lnTo>
                      <a:pt x="76" y="728"/>
                    </a:lnTo>
                    <a:lnTo>
                      <a:pt x="72" y="726"/>
                    </a:lnTo>
                    <a:lnTo>
                      <a:pt x="70" y="723"/>
                    </a:lnTo>
                    <a:lnTo>
                      <a:pt x="70" y="720"/>
                    </a:lnTo>
                    <a:lnTo>
                      <a:pt x="69" y="716"/>
                    </a:lnTo>
                    <a:lnTo>
                      <a:pt x="69" y="713"/>
                    </a:lnTo>
                    <a:lnTo>
                      <a:pt x="67" y="708"/>
                    </a:lnTo>
                    <a:lnTo>
                      <a:pt x="66" y="703"/>
                    </a:lnTo>
                    <a:lnTo>
                      <a:pt x="63" y="697"/>
                    </a:lnTo>
                    <a:lnTo>
                      <a:pt x="57" y="690"/>
                    </a:lnTo>
                    <a:lnTo>
                      <a:pt x="49" y="683"/>
                    </a:lnTo>
                    <a:lnTo>
                      <a:pt x="37" y="676"/>
                    </a:lnTo>
                    <a:lnTo>
                      <a:pt x="21" y="667"/>
                    </a:lnTo>
                    <a:lnTo>
                      <a:pt x="9" y="648"/>
                    </a:lnTo>
                    <a:lnTo>
                      <a:pt x="8" y="619"/>
                    </a:lnTo>
                    <a:lnTo>
                      <a:pt x="9" y="590"/>
                    </a:lnTo>
                    <a:lnTo>
                      <a:pt x="6" y="569"/>
                    </a:lnTo>
                    <a:lnTo>
                      <a:pt x="2" y="497"/>
                    </a:lnTo>
                    <a:lnTo>
                      <a:pt x="0" y="356"/>
                    </a:lnTo>
                    <a:lnTo>
                      <a:pt x="0" y="217"/>
                    </a:lnTo>
                    <a:lnTo>
                      <a:pt x="3" y="148"/>
                    </a:lnTo>
                    <a:lnTo>
                      <a:pt x="8" y="136"/>
                    </a:lnTo>
                    <a:lnTo>
                      <a:pt x="11" y="121"/>
                    </a:lnTo>
                    <a:lnTo>
                      <a:pt x="14" y="106"/>
                    </a:lnTo>
                    <a:lnTo>
                      <a:pt x="12" y="89"/>
                    </a:lnTo>
                    <a:lnTo>
                      <a:pt x="11" y="69"/>
                    </a:lnTo>
                    <a:lnTo>
                      <a:pt x="12" y="43"/>
                    </a:lnTo>
                    <a:lnTo>
                      <a:pt x="15" y="17"/>
                    </a:lnTo>
                    <a:lnTo>
                      <a:pt x="17" y="2"/>
                    </a:lnTo>
                    <a:lnTo>
                      <a:pt x="17" y="0"/>
                    </a:lnTo>
                    <a:lnTo>
                      <a:pt x="28" y="8"/>
                    </a:lnTo>
                    <a:lnTo>
                      <a:pt x="49" y="17"/>
                    </a:lnTo>
                    <a:lnTo>
                      <a:pt x="78" y="26"/>
                    </a:lnTo>
                    <a:lnTo>
                      <a:pt x="112" y="34"/>
                    </a:lnTo>
                    <a:lnTo>
                      <a:pt x="148" y="38"/>
                    </a:lnTo>
                    <a:lnTo>
                      <a:pt x="183" y="37"/>
                    </a:lnTo>
                    <a:lnTo>
                      <a:pt x="216" y="28"/>
                    </a:lnTo>
                    <a:lnTo>
                      <a:pt x="243" y="9"/>
                    </a:lnTo>
                    <a:lnTo>
                      <a:pt x="246" y="11"/>
                    </a:lnTo>
                    <a:lnTo>
                      <a:pt x="252" y="32"/>
                    </a:lnTo>
                    <a:lnTo>
                      <a:pt x="266" y="71"/>
                    </a:lnTo>
                    <a:lnTo>
                      <a:pt x="283" y="119"/>
                    </a:lnTo>
                    <a:lnTo>
                      <a:pt x="303" y="174"/>
                    </a:lnTo>
                    <a:lnTo>
                      <a:pt x="322" y="228"/>
                    </a:lnTo>
                    <a:lnTo>
                      <a:pt x="341" y="275"/>
                    </a:lnTo>
                    <a:lnTo>
                      <a:pt x="356" y="311"/>
                    </a:lnTo>
                    <a:lnTo>
                      <a:pt x="364" y="327"/>
                    </a:lnTo>
                    <a:lnTo>
                      <a:pt x="374" y="366"/>
                    </a:lnTo>
                    <a:lnTo>
                      <a:pt x="382" y="418"/>
                    </a:lnTo>
                    <a:lnTo>
                      <a:pt x="384" y="473"/>
                    </a:lnTo>
                    <a:lnTo>
                      <a:pt x="376" y="520"/>
                    </a:lnTo>
                    <a:lnTo>
                      <a:pt x="373" y="541"/>
                    </a:lnTo>
                    <a:lnTo>
                      <a:pt x="362" y="581"/>
                    </a:lnTo>
                    <a:lnTo>
                      <a:pt x="348" y="632"/>
                    </a:lnTo>
                    <a:lnTo>
                      <a:pt x="333" y="687"/>
                    </a:lnTo>
                    <a:lnTo>
                      <a:pt x="318" y="742"/>
                    </a:lnTo>
                    <a:lnTo>
                      <a:pt x="303" y="790"/>
                    </a:lnTo>
                    <a:lnTo>
                      <a:pt x="292" y="826"/>
                    </a:lnTo>
                    <a:lnTo>
                      <a:pt x="287" y="8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endParaRPr lang="en-US"/>
              </a:p>
            </p:txBody>
          </p:sp>
          <p:sp>
            <p:nvSpPr>
              <p:cNvPr id="17" name="Freeform 33"/>
              <p:cNvSpPr>
                <a:spLocks/>
              </p:cNvSpPr>
              <p:nvPr/>
            </p:nvSpPr>
            <p:spPr bwMode="auto">
              <a:xfrm>
                <a:off x="960" y="858"/>
                <a:ext cx="70" cy="49"/>
              </a:xfrm>
              <a:custGeom>
                <a:avLst/>
                <a:gdLst>
                  <a:gd name="T0" fmla="*/ 0 w 140"/>
                  <a:gd name="T1" fmla="*/ 0 h 100"/>
                  <a:gd name="T2" fmla="*/ 1 w 140"/>
                  <a:gd name="T3" fmla="*/ 0 h 100"/>
                  <a:gd name="T4" fmla="*/ 1 w 140"/>
                  <a:gd name="T5" fmla="*/ 0 h 100"/>
                  <a:gd name="T6" fmla="*/ 1 w 140"/>
                  <a:gd name="T7" fmla="*/ 0 h 100"/>
                  <a:gd name="T8" fmla="*/ 1 w 140"/>
                  <a:gd name="T9" fmla="*/ 0 h 100"/>
                  <a:gd name="T10" fmla="*/ 1 w 140"/>
                  <a:gd name="T11" fmla="*/ 0 h 100"/>
                  <a:gd name="T12" fmla="*/ 1 w 140"/>
                  <a:gd name="T13" fmla="*/ 0 h 100"/>
                  <a:gd name="T14" fmla="*/ 1 w 140"/>
                  <a:gd name="T15" fmla="*/ 0 h 100"/>
                  <a:gd name="T16" fmla="*/ 1 w 140"/>
                  <a:gd name="T17" fmla="*/ 0 h 100"/>
                  <a:gd name="T18" fmla="*/ 1 w 140"/>
                  <a:gd name="T19" fmla="*/ 0 h 100"/>
                  <a:gd name="T20" fmla="*/ 1 w 140"/>
                  <a:gd name="T21" fmla="*/ 0 h 100"/>
                  <a:gd name="T22" fmla="*/ 1 w 140"/>
                  <a:gd name="T23" fmla="*/ 0 h 100"/>
                  <a:gd name="T24" fmla="*/ 1 w 140"/>
                  <a:gd name="T25" fmla="*/ 0 h 100"/>
                  <a:gd name="T26" fmla="*/ 1 w 140"/>
                  <a:gd name="T27" fmla="*/ 0 h 100"/>
                  <a:gd name="T28" fmla="*/ 1 w 140"/>
                  <a:gd name="T29" fmla="*/ 0 h 100"/>
                  <a:gd name="T30" fmla="*/ 1 w 140"/>
                  <a:gd name="T31" fmla="*/ 0 h 100"/>
                  <a:gd name="T32" fmla="*/ 1 w 140"/>
                  <a:gd name="T33" fmla="*/ 0 h 100"/>
                  <a:gd name="T34" fmla="*/ 1 w 140"/>
                  <a:gd name="T35" fmla="*/ 0 h 100"/>
                  <a:gd name="T36" fmla="*/ 1 w 140"/>
                  <a:gd name="T37" fmla="*/ 0 h 100"/>
                  <a:gd name="T38" fmla="*/ 1 w 140"/>
                  <a:gd name="T39" fmla="*/ 0 h 100"/>
                  <a:gd name="T40" fmla="*/ 1 w 140"/>
                  <a:gd name="T41" fmla="*/ 0 h 100"/>
                  <a:gd name="T42" fmla="*/ 1 w 140"/>
                  <a:gd name="T43" fmla="*/ 0 h 100"/>
                  <a:gd name="T44" fmla="*/ 1 w 140"/>
                  <a:gd name="T45" fmla="*/ 0 h 100"/>
                  <a:gd name="T46" fmla="*/ 1 w 140"/>
                  <a:gd name="T47" fmla="*/ 0 h 100"/>
                  <a:gd name="T48" fmla="*/ 1 w 140"/>
                  <a:gd name="T49" fmla="*/ 0 h 100"/>
                  <a:gd name="T50" fmla="*/ 1 w 140"/>
                  <a:gd name="T51" fmla="*/ 0 h 100"/>
                  <a:gd name="T52" fmla="*/ 1 w 140"/>
                  <a:gd name="T53" fmla="*/ 0 h 100"/>
                  <a:gd name="T54" fmla="*/ 1 w 140"/>
                  <a:gd name="T55" fmla="*/ 0 h 100"/>
                  <a:gd name="T56" fmla="*/ 1 w 140"/>
                  <a:gd name="T57" fmla="*/ 0 h 100"/>
                  <a:gd name="T58" fmla="*/ 1 w 140"/>
                  <a:gd name="T59" fmla="*/ 0 h 100"/>
                  <a:gd name="T60" fmla="*/ 1 w 140"/>
                  <a:gd name="T61" fmla="*/ 0 h 100"/>
                  <a:gd name="T62" fmla="*/ 1 w 140"/>
                  <a:gd name="T63" fmla="*/ 0 h 100"/>
                  <a:gd name="T64" fmla="*/ 1 w 140"/>
                  <a:gd name="T65" fmla="*/ 0 h 100"/>
                  <a:gd name="T66" fmla="*/ 1 w 140"/>
                  <a:gd name="T67" fmla="*/ 0 h 100"/>
                  <a:gd name="T68" fmla="*/ 1 w 140"/>
                  <a:gd name="T69" fmla="*/ 0 h 100"/>
                  <a:gd name="T70" fmla="*/ 1 w 140"/>
                  <a:gd name="T71" fmla="*/ 0 h 100"/>
                  <a:gd name="T72" fmla="*/ 1 w 140"/>
                  <a:gd name="T73" fmla="*/ 0 h 100"/>
                  <a:gd name="T74" fmla="*/ 1 w 140"/>
                  <a:gd name="T75" fmla="*/ 0 h 100"/>
                  <a:gd name="T76" fmla="*/ 1 w 140"/>
                  <a:gd name="T77" fmla="*/ 0 h 100"/>
                  <a:gd name="T78" fmla="*/ 1 w 140"/>
                  <a:gd name="T79" fmla="*/ 0 h 100"/>
                  <a:gd name="T80" fmla="*/ 1 w 140"/>
                  <a:gd name="T81" fmla="*/ 0 h 100"/>
                  <a:gd name="T82" fmla="*/ 0 w 140"/>
                  <a:gd name="T83" fmla="*/ 0 h 100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40"/>
                  <a:gd name="T127" fmla="*/ 0 h 100"/>
                  <a:gd name="T128" fmla="*/ 140 w 140"/>
                  <a:gd name="T129" fmla="*/ 100 h 100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40" h="100">
                    <a:moveTo>
                      <a:pt x="0" y="95"/>
                    </a:moveTo>
                    <a:lnTo>
                      <a:pt x="1" y="84"/>
                    </a:lnTo>
                    <a:lnTo>
                      <a:pt x="6" y="75"/>
                    </a:lnTo>
                    <a:lnTo>
                      <a:pt x="10" y="66"/>
                    </a:lnTo>
                    <a:lnTo>
                      <a:pt x="18" y="58"/>
                    </a:lnTo>
                    <a:lnTo>
                      <a:pt x="24" y="51"/>
                    </a:lnTo>
                    <a:lnTo>
                      <a:pt x="32" y="46"/>
                    </a:lnTo>
                    <a:lnTo>
                      <a:pt x="39" y="42"/>
                    </a:lnTo>
                    <a:lnTo>
                      <a:pt x="45" y="40"/>
                    </a:lnTo>
                    <a:lnTo>
                      <a:pt x="51" y="40"/>
                    </a:lnTo>
                    <a:lnTo>
                      <a:pt x="58" y="42"/>
                    </a:lnTo>
                    <a:lnTo>
                      <a:pt x="62" y="42"/>
                    </a:lnTo>
                    <a:lnTo>
                      <a:pt x="68" y="40"/>
                    </a:lnTo>
                    <a:lnTo>
                      <a:pt x="76" y="35"/>
                    </a:lnTo>
                    <a:lnTo>
                      <a:pt x="85" y="28"/>
                    </a:lnTo>
                    <a:lnTo>
                      <a:pt x="93" y="20"/>
                    </a:lnTo>
                    <a:lnTo>
                      <a:pt x="100" y="13"/>
                    </a:lnTo>
                    <a:lnTo>
                      <a:pt x="107" y="8"/>
                    </a:lnTo>
                    <a:lnTo>
                      <a:pt x="114" y="5"/>
                    </a:lnTo>
                    <a:lnTo>
                      <a:pt x="120" y="2"/>
                    </a:lnTo>
                    <a:lnTo>
                      <a:pt x="128" y="0"/>
                    </a:lnTo>
                    <a:lnTo>
                      <a:pt x="132" y="2"/>
                    </a:lnTo>
                    <a:lnTo>
                      <a:pt x="136" y="6"/>
                    </a:lnTo>
                    <a:lnTo>
                      <a:pt x="137" y="14"/>
                    </a:lnTo>
                    <a:lnTo>
                      <a:pt x="134" y="28"/>
                    </a:lnTo>
                    <a:lnTo>
                      <a:pt x="131" y="34"/>
                    </a:lnTo>
                    <a:lnTo>
                      <a:pt x="128" y="40"/>
                    </a:lnTo>
                    <a:lnTo>
                      <a:pt x="125" y="43"/>
                    </a:lnTo>
                    <a:lnTo>
                      <a:pt x="122" y="48"/>
                    </a:lnTo>
                    <a:lnTo>
                      <a:pt x="123" y="52"/>
                    </a:lnTo>
                    <a:lnTo>
                      <a:pt x="129" y="57"/>
                    </a:lnTo>
                    <a:lnTo>
                      <a:pt x="137" y="61"/>
                    </a:lnTo>
                    <a:lnTo>
                      <a:pt x="140" y="63"/>
                    </a:lnTo>
                    <a:lnTo>
                      <a:pt x="125" y="100"/>
                    </a:lnTo>
                    <a:lnTo>
                      <a:pt x="120" y="100"/>
                    </a:lnTo>
                    <a:lnTo>
                      <a:pt x="108" y="98"/>
                    </a:lnTo>
                    <a:lnTo>
                      <a:pt x="91" y="97"/>
                    </a:lnTo>
                    <a:lnTo>
                      <a:pt x="71" y="95"/>
                    </a:lnTo>
                    <a:lnTo>
                      <a:pt x="50" y="94"/>
                    </a:lnTo>
                    <a:lnTo>
                      <a:pt x="29" y="94"/>
                    </a:lnTo>
                    <a:lnTo>
                      <a:pt x="12" y="94"/>
                    </a:lnTo>
                    <a:lnTo>
                      <a:pt x="0" y="9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endParaRPr lang="en-US"/>
              </a:p>
            </p:txBody>
          </p:sp>
          <p:sp>
            <p:nvSpPr>
              <p:cNvPr id="18" name="Freeform 34"/>
              <p:cNvSpPr>
                <a:spLocks/>
              </p:cNvSpPr>
              <p:nvPr/>
            </p:nvSpPr>
            <p:spPr bwMode="auto">
              <a:xfrm>
                <a:off x="811" y="800"/>
                <a:ext cx="67" cy="393"/>
              </a:xfrm>
              <a:custGeom>
                <a:avLst/>
                <a:gdLst>
                  <a:gd name="T0" fmla="*/ 1 w 134"/>
                  <a:gd name="T1" fmla="*/ 0 h 787"/>
                  <a:gd name="T2" fmla="*/ 1 w 134"/>
                  <a:gd name="T3" fmla="*/ 0 h 787"/>
                  <a:gd name="T4" fmla="*/ 1 w 134"/>
                  <a:gd name="T5" fmla="*/ 0 h 787"/>
                  <a:gd name="T6" fmla="*/ 1 w 134"/>
                  <a:gd name="T7" fmla="*/ 0 h 787"/>
                  <a:gd name="T8" fmla="*/ 1 w 134"/>
                  <a:gd name="T9" fmla="*/ 0 h 787"/>
                  <a:gd name="T10" fmla="*/ 1 w 134"/>
                  <a:gd name="T11" fmla="*/ 0 h 787"/>
                  <a:gd name="T12" fmla="*/ 1 w 134"/>
                  <a:gd name="T13" fmla="*/ 0 h 787"/>
                  <a:gd name="T14" fmla="*/ 1 w 134"/>
                  <a:gd name="T15" fmla="*/ 0 h 787"/>
                  <a:gd name="T16" fmla="*/ 1 w 134"/>
                  <a:gd name="T17" fmla="*/ 0 h 787"/>
                  <a:gd name="T18" fmla="*/ 1 w 134"/>
                  <a:gd name="T19" fmla="*/ 0 h 787"/>
                  <a:gd name="T20" fmla="*/ 1 w 134"/>
                  <a:gd name="T21" fmla="*/ 0 h 787"/>
                  <a:gd name="T22" fmla="*/ 1 w 134"/>
                  <a:gd name="T23" fmla="*/ 0 h 787"/>
                  <a:gd name="T24" fmla="*/ 1 w 134"/>
                  <a:gd name="T25" fmla="*/ 0 h 787"/>
                  <a:gd name="T26" fmla="*/ 1 w 134"/>
                  <a:gd name="T27" fmla="*/ 0 h 787"/>
                  <a:gd name="T28" fmla="*/ 1 w 134"/>
                  <a:gd name="T29" fmla="*/ 0 h 787"/>
                  <a:gd name="T30" fmla="*/ 1 w 134"/>
                  <a:gd name="T31" fmla="*/ 0 h 787"/>
                  <a:gd name="T32" fmla="*/ 1 w 134"/>
                  <a:gd name="T33" fmla="*/ 0 h 787"/>
                  <a:gd name="T34" fmla="*/ 1 w 134"/>
                  <a:gd name="T35" fmla="*/ 0 h 787"/>
                  <a:gd name="T36" fmla="*/ 1 w 134"/>
                  <a:gd name="T37" fmla="*/ 0 h 787"/>
                  <a:gd name="T38" fmla="*/ 1 w 134"/>
                  <a:gd name="T39" fmla="*/ 0 h 787"/>
                  <a:gd name="T40" fmla="*/ 1 w 134"/>
                  <a:gd name="T41" fmla="*/ 0 h 787"/>
                  <a:gd name="T42" fmla="*/ 1 w 134"/>
                  <a:gd name="T43" fmla="*/ 0 h 787"/>
                  <a:gd name="T44" fmla="*/ 1 w 134"/>
                  <a:gd name="T45" fmla="*/ 0 h 787"/>
                  <a:gd name="T46" fmla="*/ 1 w 134"/>
                  <a:gd name="T47" fmla="*/ 0 h 787"/>
                  <a:gd name="T48" fmla="*/ 1 w 134"/>
                  <a:gd name="T49" fmla="*/ 0 h 787"/>
                  <a:gd name="T50" fmla="*/ 1 w 134"/>
                  <a:gd name="T51" fmla="*/ 0 h 787"/>
                  <a:gd name="T52" fmla="*/ 0 w 134"/>
                  <a:gd name="T53" fmla="*/ 0 h 787"/>
                  <a:gd name="T54" fmla="*/ 1 w 134"/>
                  <a:gd name="T55" fmla="*/ 0 h 787"/>
                  <a:gd name="T56" fmla="*/ 1 w 134"/>
                  <a:gd name="T57" fmla="*/ 0 h 787"/>
                  <a:gd name="T58" fmla="*/ 1 w 134"/>
                  <a:gd name="T59" fmla="*/ 0 h 787"/>
                  <a:gd name="T60" fmla="*/ 1 w 134"/>
                  <a:gd name="T61" fmla="*/ 0 h 787"/>
                  <a:gd name="T62" fmla="*/ 1 w 134"/>
                  <a:gd name="T63" fmla="*/ 0 h 787"/>
                  <a:gd name="T64" fmla="*/ 1 w 134"/>
                  <a:gd name="T65" fmla="*/ 0 h 787"/>
                  <a:gd name="T66" fmla="*/ 1 w 134"/>
                  <a:gd name="T67" fmla="*/ 0 h 787"/>
                  <a:gd name="T68" fmla="*/ 1 w 134"/>
                  <a:gd name="T69" fmla="*/ 0 h 787"/>
                  <a:gd name="T70" fmla="*/ 1 w 134"/>
                  <a:gd name="T71" fmla="*/ 0 h 787"/>
                  <a:gd name="T72" fmla="*/ 1 w 134"/>
                  <a:gd name="T73" fmla="*/ 0 h 787"/>
                  <a:gd name="T74" fmla="*/ 1 w 134"/>
                  <a:gd name="T75" fmla="*/ 0 h 787"/>
                  <a:gd name="T76" fmla="*/ 1 w 134"/>
                  <a:gd name="T77" fmla="*/ 0 h 787"/>
                  <a:gd name="T78" fmla="*/ 1 w 134"/>
                  <a:gd name="T79" fmla="*/ 0 h 787"/>
                  <a:gd name="T80" fmla="*/ 1 w 134"/>
                  <a:gd name="T81" fmla="*/ 0 h 787"/>
                  <a:gd name="T82" fmla="*/ 1 w 134"/>
                  <a:gd name="T83" fmla="*/ 0 h 787"/>
                  <a:gd name="T84" fmla="*/ 1 w 134"/>
                  <a:gd name="T85" fmla="*/ 0 h 787"/>
                  <a:gd name="T86" fmla="*/ 1 w 134"/>
                  <a:gd name="T87" fmla="*/ 0 h 787"/>
                  <a:gd name="T88" fmla="*/ 1 w 134"/>
                  <a:gd name="T89" fmla="*/ 0 h 787"/>
                  <a:gd name="T90" fmla="*/ 1 w 134"/>
                  <a:gd name="T91" fmla="*/ 0 h 787"/>
                  <a:gd name="T92" fmla="*/ 1 w 134"/>
                  <a:gd name="T93" fmla="*/ 0 h 787"/>
                  <a:gd name="T94" fmla="*/ 1 w 134"/>
                  <a:gd name="T95" fmla="*/ 0 h 787"/>
                  <a:gd name="T96" fmla="*/ 1 w 134"/>
                  <a:gd name="T97" fmla="*/ 0 h 787"/>
                  <a:gd name="T98" fmla="*/ 1 w 134"/>
                  <a:gd name="T99" fmla="*/ 0 h 787"/>
                  <a:gd name="T100" fmla="*/ 1 w 134"/>
                  <a:gd name="T101" fmla="*/ 0 h 787"/>
                  <a:gd name="T102" fmla="*/ 1 w 134"/>
                  <a:gd name="T103" fmla="*/ 0 h 787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134"/>
                  <a:gd name="T157" fmla="*/ 0 h 787"/>
                  <a:gd name="T158" fmla="*/ 134 w 134"/>
                  <a:gd name="T159" fmla="*/ 787 h 787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134" h="787">
                    <a:moveTo>
                      <a:pt x="53" y="2"/>
                    </a:moveTo>
                    <a:lnTo>
                      <a:pt x="64" y="12"/>
                    </a:lnTo>
                    <a:lnTo>
                      <a:pt x="73" y="23"/>
                    </a:lnTo>
                    <a:lnTo>
                      <a:pt x="82" y="32"/>
                    </a:lnTo>
                    <a:lnTo>
                      <a:pt x="88" y="41"/>
                    </a:lnTo>
                    <a:lnTo>
                      <a:pt x="93" y="52"/>
                    </a:lnTo>
                    <a:lnTo>
                      <a:pt x="91" y="64"/>
                    </a:lnTo>
                    <a:lnTo>
                      <a:pt x="88" y="75"/>
                    </a:lnTo>
                    <a:lnTo>
                      <a:pt x="85" y="83"/>
                    </a:lnTo>
                    <a:lnTo>
                      <a:pt x="82" y="89"/>
                    </a:lnTo>
                    <a:lnTo>
                      <a:pt x="77" y="95"/>
                    </a:lnTo>
                    <a:lnTo>
                      <a:pt x="74" y="101"/>
                    </a:lnTo>
                    <a:lnTo>
                      <a:pt x="73" y="103"/>
                    </a:lnTo>
                    <a:lnTo>
                      <a:pt x="79" y="121"/>
                    </a:lnTo>
                    <a:lnTo>
                      <a:pt x="87" y="142"/>
                    </a:lnTo>
                    <a:lnTo>
                      <a:pt x="94" y="167"/>
                    </a:lnTo>
                    <a:lnTo>
                      <a:pt x="103" y="193"/>
                    </a:lnTo>
                    <a:lnTo>
                      <a:pt x="111" y="219"/>
                    </a:lnTo>
                    <a:lnTo>
                      <a:pt x="119" y="242"/>
                    </a:lnTo>
                    <a:lnTo>
                      <a:pt x="123" y="262"/>
                    </a:lnTo>
                    <a:lnTo>
                      <a:pt x="125" y="275"/>
                    </a:lnTo>
                    <a:lnTo>
                      <a:pt x="129" y="352"/>
                    </a:lnTo>
                    <a:lnTo>
                      <a:pt x="134" y="494"/>
                    </a:lnTo>
                    <a:lnTo>
                      <a:pt x="134" y="638"/>
                    </a:lnTo>
                    <a:lnTo>
                      <a:pt x="125" y="712"/>
                    </a:lnTo>
                    <a:lnTo>
                      <a:pt x="61" y="787"/>
                    </a:lnTo>
                    <a:lnTo>
                      <a:pt x="0" y="712"/>
                    </a:lnTo>
                    <a:lnTo>
                      <a:pt x="4" y="621"/>
                    </a:lnTo>
                    <a:lnTo>
                      <a:pt x="4" y="479"/>
                    </a:lnTo>
                    <a:lnTo>
                      <a:pt x="3" y="344"/>
                    </a:lnTo>
                    <a:lnTo>
                      <a:pt x="3" y="275"/>
                    </a:lnTo>
                    <a:lnTo>
                      <a:pt x="9" y="242"/>
                    </a:lnTo>
                    <a:lnTo>
                      <a:pt x="21" y="188"/>
                    </a:lnTo>
                    <a:lnTo>
                      <a:pt x="32" y="135"/>
                    </a:lnTo>
                    <a:lnTo>
                      <a:pt x="36" y="103"/>
                    </a:lnTo>
                    <a:lnTo>
                      <a:pt x="35" y="90"/>
                    </a:lnTo>
                    <a:lnTo>
                      <a:pt x="30" y="84"/>
                    </a:lnTo>
                    <a:lnTo>
                      <a:pt x="26" y="81"/>
                    </a:lnTo>
                    <a:lnTo>
                      <a:pt x="24" y="80"/>
                    </a:lnTo>
                    <a:lnTo>
                      <a:pt x="21" y="83"/>
                    </a:lnTo>
                    <a:lnTo>
                      <a:pt x="15" y="89"/>
                    </a:lnTo>
                    <a:lnTo>
                      <a:pt x="7" y="96"/>
                    </a:lnTo>
                    <a:lnTo>
                      <a:pt x="3" y="103"/>
                    </a:lnTo>
                    <a:lnTo>
                      <a:pt x="3" y="83"/>
                    </a:lnTo>
                    <a:lnTo>
                      <a:pt x="9" y="74"/>
                    </a:lnTo>
                    <a:lnTo>
                      <a:pt x="18" y="60"/>
                    </a:lnTo>
                    <a:lnTo>
                      <a:pt x="26" y="44"/>
                    </a:lnTo>
                    <a:lnTo>
                      <a:pt x="35" y="28"/>
                    </a:lnTo>
                    <a:lnTo>
                      <a:pt x="42" y="15"/>
                    </a:lnTo>
                    <a:lnTo>
                      <a:pt x="48" y="5"/>
                    </a:lnTo>
                    <a:lnTo>
                      <a:pt x="51" y="0"/>
                    </a:lnTo>
                    <a:lnTo>
                      <a:pt x="53" y="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endParaRPr lang="en-US"/>
              </a:p>
            </p:txBody>
          </p:sp>
          <p:sp>
            <p:nvSpPr>
              <p:cNvPr id="19" name="Freeform 36"/>
              <p:cNvSpPr>
                <a:spLocks/>
              </p:cNvSpPr>
              <p:nvPr/>
            </p:nvSpPr>
            <p:spPr bwMode="auto">
              <a:xfrm>
                <a:off x="601" y="1192"/>
                <a:ext cx="503" cy="27"/>
              </a:xfrm>
              <a:custGeom>
                <a:avLst/>
                <a:gdLst>
                  <a:gd name="T0" fmla="*/ 1 w 1005"/>
                  <a:gd name="T1" fmla="*/ 1 h 53"/>
                  <a:gd name="T2" fmla="*/ 1 w 1005"/>
                  <a:gd name="T3" fmla="*/ 1 h 53"/>
                  <a:gd name="T4" fmla="*/ 1 w 1005"/>
                  <a:gd name="T5" fmla="*/ 1 h 53"/>
                  <a:gd name="T6" fmla="*/ 1 w 1005"/>
                  <a:gd name="T7" fmla="*/ 1 h 53"/>
                  <a:gd name="T8" fmla="*/ 1 w 1005"/>
                  <a:gd name="T9" fmla="*/ 1 h 53"/>
                  <a:gd name="T10" fmla="*/ 1 w 1005"/>
                  <a:gd name="T11" fmla="*/ 1 h 53"/>
                  <a:gd name="T12" fmla="*/ 1 w 1005"/>
                  <a:gd name="T13" fmla="*/ 1 h 53"/>
                  <a:gd name="T14" fmla="*/ 1 w 1005"/>
                  <a:gd name="T15" fmla="*/ 1 h 53"/>
                  <a:gd name="T16" fmla="*/ 1 w 1005"/>
                  <a:gd name="T17" fmla="*/ 1 h 53"/>
                  <a:gd name="T18" fmla="*/ 1 w 1005"/>
                  <a:gd name="T19" fmla="*/ 1 h 53"/>
                  <a:gd name="T20" fmla="*/ 1 w 1005"/>
                  <a:gd name="T21" fmla="*/ 1 h 53"/>
                  <a:gd name="T22" fmla="*/ 1 w 1005"/>
                  <a:gd name="T23" fmla="*/ 1 h 53"/>
                  <a:gd name="T24" fmla="*/ 1 w 1005"/>
                  <a:gd name="T25" fmla="*/ 1 h 53"/>
                  <a:gd name="T26" fmla="*/ 1 w 1005"/>
                  <a:gd name="T27" fmla="*/ 1 h 53"/>
                  <a:gd name="T28" fmla="*/ 1 w 1005"/>
                  <a:gd name="T29" fmla="*/ 1 h 53"/>
                  <a:gd name="T30" fmla="*/ 1 w 1005"/>
                  <a:gd name="T31" fmla="*/ 1 h 53"/>
                  <a:gd name="T32" fmla="*/ 1 w 1005"/>
                  <a:gd name="T33" fmla="*/ 1 h 53"/>
                  <a:gd name="T34" fmla="*/ 1 w 1005"/>
                  <a:gd name="T35" fmla="*/ 1 h 53"/>
                  <a:gd name="T36" fmla="*/ 1 w 1005"/>
                  <a:gd name="T37" fmla="*/ 1 h 53"/>
                  <a:gd name="T38" fmla="*/ 1 w 1005"/>
                  <a:gd name="T39" fmla="*/ 1 h 53"/>
                  <a:gd name="T40" fmla="*/ 1 w 1005"/>
                  <a:gd name="T41" fmla="*/ 1 h 53"/>
                  <a:gd name="T42" fmla="*/ 1 w 1005"/>
                  <a:gd name="T43" fmla="*/ 1 h 53"/>
                  <a:gd name="T44" fmla="*/ 1 w 1005"/>
                  <a:gd name="T45" fmla="*/ 1 h 53"/>
                  <a:gd name="T46" fmla="*/ 1 w 1005"/>
                  <a:gd name="T47" fmla="*/ 1 h 53"/>
                  <a:gd name="T48" fmla="*/ 1 w 1005"/>
                  <a:gd name="T49" fmla="*/ 1 h 53"/>
                  <a:gd name="T50" fmla="*/ 1 w 1005"/>
                  <a:gd name="T51" fmla="*/ 1 h 53"/>
                  <a:gd name="T52" fmla="*/ 1 w 1005"/>
                  <a:gd name="T53" fmla="*/ 1 h 53"/>
                  <a:gd name="T54" fmla="*/ 1 w 1005"/>
                  <a:gd name="T55" fmla="*/ 1 h 53"/>
                  <a:gd name="T56" fmla="*/ 1 w 1005"/>
                  <a:gd name="T57" fmla="*/ 1 h 53"/>
                  <a:gd name="T58" fmla="*/ 1 w 1005"/>
                  <a:gd name="T59" fmla="*/ 1 h 53"/>
                  <a:gd name="T60" fmla="*/ 1 w 1005"/>
                  <a:gd name="T61" fmla="*/ 1 h 53"/>
                  <a:gd name="T62" fmla="*/ 1 w 1005"/>
                  <a:gd name="T63" fmla="*/ 1 h 53"/>
                  <a:gd name="T64" fmla="*/ 1 w 1005"/>
                  <a:gd name="T65" fmla="*/ 1 h 53"/>
                  <a:gd name="T66" fmla="*/ 1 w 1005"/>
                  <a:gd name="T67" fmla="*/ 1 h 53"/>
                  <a:gd name="T68" fmla="*/ 1 w 1005"/>
                  <a:gd name="T69" fmla="*/ 1 h 53"/>
                  <a:gd name="T70" fmla="*/ 1 w 1005"/>
                  <a:gd name="T71" fmla="*/ 1 h 53"/>
                  <a:gd name="T72" fmla="*/ 1 w 1005"/>
                  <a:gd name="T73" fmla="*/ 1 h 53"/>
                  <a:gd name="T74" fmla="*/ 1 w 1005"/>
                  <a:gd name="T75" fmla="*/ 1 h 53"/>
                  <a:gd name="T76" fmla="*/ 1 w 1005"/>
                  <a:gd name="T77" fmla="*/ 1 h 53"/>
                  <a:gd name="T78" fmla="*/ 1 w 1005"/>
                  <a:gd name="T79" fmla="*/ 1 h 53"/>
                  <a:gd name="T80" fmla="*/ 1 w 1005"/>
                  <a:gd name="T81" fmla="*/ 1 h 53"/>
                  <a:gd name="T82" fmla="*/ 1 w 1005"/>
                  <a:gd name="T83" fmla="*/ 1 h 53"/>
                  <a:gd name="T84" fmla="*/ 1 w 1005"/>
                  <a:gd name="T85" fmla="*/ 1 h 53"/>
                  <a:gd name="T86" fmla="*/ 1 w 1005"/>
                  <a:gd name="T87" fmla="*/ 1 h 53"/>
                  <a:gd name="T88" fmla="*/ 1 w 1005"/>
                  <a:gd name="T89" fmla="*/ 1 h 53"/>
                  <a:gd name="T90" fmla="*/ 1 w 1005"/>
                  <a:gd name="T91" fmla="*/ 1 h 53"/>
                  <a:gd name="T92" fmla="*/ 1 w 1005"/>
                  <a:gd name="T93" fmla="*/ 1 h 53"/>
                  <a:gd name="T94" fmla="*/ 1 w 1005"/>
                  <a:gd name="T95" fmla="*/ 1 h 53"/>
                  <a:gd name="T96" fmla="*/ 1 w 1005"/>
                  <a:gd name="T97" fmla="*/ 1 h 53"/>
                  <a:gd name="T98" fmla="*/ 1 w 1005"/>
                  <a:gd name="T99" fmla="*/ 1 h 53"/>
                  <a:gd name="T100" fmla="*/ 1 w 1005"/>
                  <a:gd name="T101" fmla="*/ 1 h 53"/>
                  <a:gd name="T102" fmla="*/ 1 w 1005"/>
                  <a:gd name="T103" fmla="*/ 1 h 53"/>
                  <a:gd name="T104" fmla="*/ 1 w 1005"/>
                  <a:gd name="T105" fmla="*/ 1 h 53"/>
                  <a:gd name="T106" fmla="*/ 1 w 1005"/>
                  <a:gd name="T107" fmla="*/ 1 h 53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005"/>
                  <a:gd name="T163" fmla="*/ 0 h 53"/>
                  <a:gd name="T164" fmla="*/ 1005 w 1005"/>
                  <a:gd name="T165" fmla="*/ 53 h 53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005" h="53">
                    <a:moveTo>
                      <a:pt x="197" y="40"/>
                    </a:moveTo>
                    <a:lnTo>
                      <a:pt x="209" y="40"/>
                    </a:lnTo>
                    <a:lnTo>
                      <a:pt x="221" y="40"/>
                    </a:lnTo>
                    <a:lnTo>
                      <a:pt x="237" y="38"/>
                    </a:lnTo>
                    <a:lnTo>
                      <a:pt x="250" y="37"/>
                    </a:lnTo>
                    <a:lnTo>
                      <a:pt x="264" y="37"/>
                    </a:lnTo>
                    <a:lnTo>
                      <a:pt x="276" y="35"/>
                    </a:lnTo>
                    <a:lnTo>
                      <a:pt x="289" y="32"/>
                    </a:lnTo>
                    <a:lnTo>
                      <a:pt x="296" y="30"/>
                    </a:lnTo>
                    <a:lnTo>
                      <a:pt x="307" y="27"/>
                    </a:lnTo>
                    <a:lnTo>
                      <a:pt x="322" y="24"/>
                    </a:lnTo>
                    <a:lnTo>
                      <a:pt x="338" y="21"/>
                    </a:lnTo>
                    <a:lnTo>
                      <a:pt x="356" y="20"/>
                    </a:lnTo>
                    <a:lnTo>
                      <a:pt x="373" y="17"/>
                    </a:lnTo>
                    <a:lnTo>
                      <a:pt x="388" y="15"/>
                    </a:lnTo>
                    <a:lnTo>
                      <a:pt x="403" y="14"/>
                    </a:lnTo>
                    <a:lnTo>
                      <a:pt x="414" y="14"/>
                    </a:lnTo>
                    <a:lnTo>
                      <a:pt x="425" y="14"/>
                    </a:lnTo>
                    <a:lnTo>
                      <a:pt x="438" y="14"/>
                    </a:lnTo>
                    <a:lnTo>
                      <a:pt x="452" y="15"/>
                    </a:lnTo>
                    <a:lnTo>
                      <a:pt x="466" y="17"/>
                    </a:lnTo>
                    <a:lnTo>
                      <a:pt x="478" y="20"/>
                    </a:lnTo>
                    <a:lnTo>
                      <a:pt x="490" y="26"/>
                    </a:lnTo>
                    <a:lnTo>
                      <a:pt x="501" y="33"/>
                    </a:lnTo>
                    <a:lnTo>
                      <a:pt x="507" y="46"/>
                    </a:lnTo>
                    <a:lnTo>
                      <a:pt x="521" y="35"/>
                    </a:lnTo>
                    <a:lnTo>
                      <a:pt x="535" y="26"/>
                    </a:lnTo>
                    <a:lnTo>
                      <a:pt x="548" y="18"/>
                    </a:lnTo>
                    <a:lnTo>
                      <a:pt x="561" y="14"/>
                    </a:lnTo>
                    <a:lnTo>
                      <a:pt x="573" y="11"/>
                    </a:lnTo>
                    <a:lnTo>
                      <a:pt x="584" y="7"/>
                    </a:lnTo>
                    <a:lnTo>
                      <a:pt x="591" y="7"/>
                    </a:lnTo>
                    <a:lnTo>
                      <a:pt x="597" y="6"/>
                    </a:lnTo>
                    <a:lnTo>
                      <a:pt x="610" y="4"/>
                    </a:lnTo>
                    <a:lnTo>
                      <a:pt x="623" y="3"/>
                    </a:lnTo>
                    <a:lnTo>
                      <a:pt x="637" y="3"/>
                    </a:lnTo>
                    <a:lnTo>
                      <a:pt x="651" y="4"/>
                    </a:lnTo>
                    <a:lnTo>
                      <a:pt x="663" y="6"/>
                    </a:lnTo>
                    <a:lnTo>
                      <a:pt x="677" y="7"/>
                    </a:lnTo>
                    <a:lnTo>
                      <a:pt x="689" y="11"/>
                    </a:lnTo>
                    <a:lnTo>
                      <a:pt x="700" y="12"/>
                    </a:lnTo>
                    <a:lnTo>
                      <a:pt x="710" y="14"/>
                    </a:lnTo>
                    <a:lnTo>
                      <a:pt x="724" y="17"/>
                    </a:lnTo>
                    <a:lnTo>
                      <a:pt x="738" y="21"/>
                    </a:lnTo>
                    <a:lnTo>
                      <a:pt x="755" y="24"/>
                    </a:lnTo>
                    <a:lnTo>
                      <a:pt x="772" y="26"/>
                    </a:lnTo>
                    <a:lnTo>
                      <a:pt x="790" y="29"/>
                    </a:lnTo>
                    <a:lnTo>
                      <a:pt x="808" y="29"/>
                    </a:lnTo>
                    <a:lnTo>
                      <a:pt x="827" y="27"/>
                    </a:lnTo>
                    <a:lnTo>
                      <a:pt x="845" y="29"/>
                    </a:lnTo>
                    <a:lnTo>
                      <a:pt x="860" y="30"/>
                    </a:lnTo>
                    <a:lnTo>
                      <a:pt x="874" y="30"/>
                    </a:lnTo>
                    <a:lnTo>
                      <a:pt x="886" y="30"/>
                    </a:lnTo>
                    <a:lnTo>
                      <a:pt x="897" y="29"/>
                    </a:lnTo>
                    <a:lnTo>
                      <a:pt x="908" y="27"/>
                    </a:lnTo>
                    <a:lnTo>
                      <a:pt x="918" y="26"/>
                    </a:lnTo>
                    <a:lnTo>
                      <a:pt x="930" y="24"/>
                    </a:lnTo>
                    <a:lnTo>
                      <a:pt x="941" y="23"/>
                    </a:lnTo>
                    <a:lnTo>
                      <a:pt x="950" y="21"/>
                    </a:lnTo>
                    <a:lnTo>
                      <a:pt x="960" y="20"/>
                    </a:lnTo>
                    <a:lnTo>
                      <a:pt x="969" y="18"/>
                    </a:lnTo>
                    <a:lnTo>
                      <a:pt x="976" y="15"/>
                    </a:lnTo>
                    <a:lnTo>
                      <a:pt x="984" y="12"/>
                    </a:lnTo>
                    <a:lnTo>
                      <a:pt x="993" y="6"/>
                    </a:lnTo>
                    <a:lnTo>
                      <a:pt x="1002" y="0"/>
                    </a:lnTo>
                    <a:lnTo>
                      <a:pt x="999" y="9"/>
                    </a:lnTo>
                    <a:lnTo>
                      <a:pt x="992" y="18"/>
                    </a:lnTo>
                    <a:lnTo>
                      <a:pt x="978" y="27"/>
                    </a:lnTo>
                    <a:lnTo>
                      <a:pt x="963" y="33"/>
                    </a:lnTo>
                    <a:lnTo>
                      <a:pt x="975" y="33"/>
                    </a:lnTo>
                    <a:lnTo>
                      <a:pt x="987" y="32"/>
                    </a:lnTo>
                    <a:lnTo>
                      <a:pt x="998" y="30"/>
                    </a:lnTo>
                    <a:lnTo>
                      <a:pt x="1005" y="27"/>
                    </a:lnTo>
                    <a:lnTo>
                      <a:pt x="1001" y="32"/>
                    </a:lnTo>
                    <a:lnTo>
                      <a:pt x="995" y="35"/>
                    </a:lnTo>
                    <a:lnTo>
                      <a:pt x="987" y="40"/>
                    </a:lnTo>
                    <a:lnTo>
                      <a:pt x="979" y="44"/>
                    </a:lnTo>
                    <a:lnTo>
                      <a:pt x="972" y="47"/>
                    </a:lnTo>
                    <a:lnTo>
                      <a:pt x="963" y="50"/>
                    </a:lnTo>
                    <a:lnTo>
                      <a:pt x="955" y="52"/>
                    </a:lnTo>
                    <a:lnTo>
                      <a:pt x="949" y="53"/>
                    </a:lnTo>
                    <a:lnTo>
                      <a:pt x="935" y="53"/>
                    </a:lnTo>
                    <a:lnTo>
                      <a:pt x="905" y="53"/>
                    </a:lnTo>
                    <a:lnTo>
                      <a:pt x="857" y="53"/>
                    </a:lnTo>
                    <a:lnTo>
                      <a:pt x="798" y="53"/>
                    </a:lnTo>
                    <a:lnTo>
                      <a:pt x="729" y="53"/>
                    </a:lnTo>
                    <a:lnTo>
                      <a:pt x="651" y="53"/>
                    </a:lnTo>
                    <a:lnTo>
                      <a:pt x="568" y="53"/>
                    </a:lnTo>
                    <a:lnTo>
                      <a:pt x="483" y="53"/>
                    </a:lnTo>
                    <a:lnTo>
                      <a:pt x="397" y="53"/>
                    </a:lnTo>
                    <a:lnTo>
                      <a:pt x="316" y="53"/>
                    </a:lnTo>
                    <a:lnTo>
                      <a:pt x="238" y="53"/>
                    </a:lnTo>
                    <a:lnTo>
                      <a:pt x="171" y="53"/>
                    </a:lnTo>
                    <a:lnTo>
                      <a:pt x="113" y="53"/>
                    </a:lnTo>
                    <a:lnTo>
                      <a:pt x="67" y="53"/>
                    </a:lnTo>
                    <a:lnTo>
                      <a:pt x="40" y="53"/>
                    </a:lnTo>
                    <a:lnTo>
                      <a:pt x="29" y="53"/>
                    </a:lnTo>
                    <a:lnTo>
                      <a:pt x="20" y="47"/>
                    </a:lnTo>
                    <a:lnTo>
                      <a:pt x="10" y="40"/>
                    </a:lnTo>
                    <a:lnTo>
                      <a:pt x="4" y="35"/>
                    </a:lnTo>
                    <a:lnTo>
                      <a:pt x="0" y="30"/>
                    </a:lnTo>
                    <a:lnTo>
                      <a:pt x="12" y="32"/>
                    </a:lnTo>
                    <a:lnTo>
                      <a:pt x="32" y="33"/>
                    </a:lnTo>
                    <a:lnTo>
                      <a:pt x="56" y="35"/>
                    </a:lnTo>
                    <a:lnTo>
                      <a:pt x="84" y="37"/>
                    </a:lnTo>
                    <a:lnTo>
                      <a:pt x="114" y="38"/>
                    </a:lnTo>
                    <a:lnTo>
                      <a:pt x="143" y="38"/>
                    </a:lnTo>
                    <a:lnTo>
                      <a:pt x="172" y="40"/>
                    </a:lnTo>
                    <a:lnTo>
                      <a:pt x="197" y="4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endParaRPr lang="en-US"/>
              </a:p>
            </p:txBody>
          </p:sp>
        </p:grpSp>
        <p:sp>
          <p:nvSpPr>
            <p:cNvPr id="7" name="WordArt 61">
              <a:hlinkClick r:id="rId3" action="ppaction://hlinksldjump"/>
            </p:cNvPr>
            <p:cNvSpPr>
              <a:spLocks noChangeArrowheads="1" noChangeShapeType="1" noTextEdit="1"/>
            </p:cNvSpPr>
            <p:nvPr/>
          </p:nvSpPr>
          <p:spPr bwMode="auto">
            <a:xfrm>
              <a:off x="576" y="936"/>
              <a:ext cx="1152" cy="600"/>
            </a:xfrm>
            <a:prstGeom prst="rect">
              <a:avLst/>
            </a:prstGeom>
          </p:spPr>
          <p:txBody>
            <a:bodyPr spcFirstLastPara="1" wrap="none" fromWordArt="1" anchor="ctr">
              <a:prstTxWarp prst="textArchUp">
                <a:avLst>
                  <a:gd name="adj" fmla="val 10800004"/>
                </a:avLst>
              </a:prstTxWarp>
            </a:bodyPr>
            <a:lstStyle/>
            <a:p>
              <a:pPr algn="ctr"/>
              <a:r>
                <a:rPr lang="en-US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FFFF00"/>
                      </a:gs>
                      <a:gs pos="100000">
                        <a:srgbClr val="FF0000"/>
                      </a:gs>
                    </a:gsLst>
                    <a:lin ang="5400000" scaled="1"/>
                  </a:gradFill>
                  <a:latin typeface="Arial Black"/>
                </a:rPr>
                <a:t>ETIKA</a:t>
              </a:r>
            </a:p>
          </p:txBody>
        </p:sp>
        <p:sp>
          <p:nvSpPr>
            <p:cNvPr id="8" name="Rectangle 70">
              <a:hlinkClick r:id="rId3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432" y="816"/>
              <a:ext cx="1392" cy="12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</p:grpSp>
      <p:grpSp>
        <p:nvGrpSpPr>
          <p:cNvPr id="20" name="Group 91"/>
          <p:cNvGrpSpPr>
            <a:grpSpLocks/>
          </p:cNvGrpSpPr>
          <p:nvPr/>
        </p:nvGrpSpPr>
        <p:grpSpPr bwMode="auto">
          <a:xfrm>
            <a:off x="4775200" y="762000"/>
            <a:ext cx="1828800" cy="1676400"/>
            <a:chOff x="2352" y="720"/>
            <a:chExt cx="1248" cy="1344"/>
          </a:xfrm>
        </p:grpSpPr>
        <p:grpSp>
          <p:nvGrpSpPr>
            <p:cNvPr id="21" name="Group 66"/>
            <p:cNvGrpSpPr>
              <a:grpSpLocks/>
            </p:cNvGrpSpPr>
            <p:nvPr/>
          </p:nvGrpSpPr>
          <p:grpSpPr bwMode="auto">
            <a:xfrm>
              <a:off x="2400" y="960"/>
              <a:ext cx="1152" cy="1104"/>
              <a:chOff x="3001" y="1190"/>
              <a:chExt cx="912" cy="912"/>
            </a:xfrm>
          </p:grpSpPr>
          <p:sp>
            <p:nvSpPr>
              <p:cNvPr id="24" name="Oval 44"/>
              <p:cNvSpPr>
                <a:spLocks noChangeArrowheads="1"/>
              </p:cNvSpPr>
              <p:nvPr/>
            </p:nvSpPr>
            <p:spPr bwMode="auto">
              <a:xfrm>
                <a:off x="3001" y="1190"/>
                <a:ext cx="912" cy="912"/>
              </a:xfrm>
              <a:prstGeom prst="ellipse">
                <a:avLst/>
              </a:prstGeom>
              <a:gradFill rotWithShape="0">
                <a:gsLst>
                  <a:gs pos="0">
                    <a:srgbClr val="FF9900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graphicFrame>
            <p:nvGraphicFramePr>
              <p:cNvPr id="25" name="Object 60"/>
              <p:cNvGraphicFramePr>
                <a:graphicFrameLocks noChangeAspect="1"/>
              </p:cNvGraphicFramePr>
              <p:nvPr/>
            </p:nvGraphicFramePr>
            <p:xfrm>
              <a:off x="3072" y="1344"/>
              <a:ext cx="768" cy="63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59" name="Clip" r:id="rId4" imgW="4046400" imgH="3352320" progId="">
                      <p:embed/>
                    </p:oleObj>
                  </mc:Choice>
                  <mc:Fallback>
                    <p:oleObj name="Clip" r:id="rId4" imgW="4046400" imgH="3352320" progId="">
                      <p:embed/>
                      <p:pic>
                        <p:nvPicPr>
                          <p:cNvPr id="0" name="Object 60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072" y="1344"/>
                            <a:ext cx="768" cy="636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22" name="WordArt 63"/>
            <p:cNvSpPr>
              <a:spLocks noChangeArrowheads="1" noChangeShapeType="1" noTextEdit="1"/>
            </p:cNvSpPr>
            <p:nvPr/>
          </p:nvSpPr>
          <p:spPr bwMode="auto">
            <a:xfrm>
              <a:off x="2352" y="873"/>
              <a:ext cx="1248" cy="663"/>
            </a:xfrm>
            <a:prstGeom prst="rect">
              <a:avLst/>
            </a:prstGeom>
          </p:spPr>
          <p:txBody>
            <a:bodyPr spcFirstLastPara="1" wrap="none" fromWordArt="1" anchor="ctr">
              <a:prstTxWarp prst="textArchUp">
                <a:avLst>
                  <a:gd name="adj" fmla="val 10800004"/>
                </a:avLst>
              </a:prstTxWarp>
            </a:bodyPr>
            <a:lstStyle/>
            <a:p>
              <a:pPr algn="ctr"/>
              <a:r>
                <a:rPr lang="en-US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FFFF00"/>
                      </a:gs>
                      <a:gs pos="100000">
                        <a:srgbClr val="FF0000"/>
                      </a:gs>
                    </a:gsLst>
                    <a:lin ang="5400000" scaled="1"/>
                  </a:gradFill>
                  <a:latin typeface="Arial Black"/>
                </a:rPr>
                <a:t>MORAL</a:t>
              </a:r>
            </a:p>
          </p:txBody>
        </p:sp>
        <p:sp>
          <p:nvSpPr>
            <p:cNvPr id="23" name="Rectangle 71">
              <a:hlinkClick r:id="rId6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2352" y="720"/>
              <a:ext cx="1200" cy="12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</p:grpSp>
      <p:grpSp>
        <p:nvGrpSpPr>
          <p:cNvPr id="26" name="Group 93"/>
          <p:cNvGrpSpPr>
            <a:grpSpLocks/>
          </p:cNvGrpSpPr>
          <p:nvPr/>
        </p:nvGrpSpPr>
        <p:grpSpPr bwMode="auto">
          <a:xfrm>
            <a:off x="2616200" y="762001"/>
            <a:ext cx="1828800" cy="1676399"/>
            <a:chOff x="2352" y="2256"/>
            <a:chExt cx="1340" cy="1392"/>
          </a:xfrm>
        </p:grpSpPr>
        <p:grpSp>
          <p:nvGrpSpPr>
            <p:cNvPr id="27" name="Group 65"/>
            <p:cNvGrpSpPr>
              <a:grpSpLocks/>
            </p:cNvGrpSpPr>
            <p:nvPr/>
          </p:nvGrpSpPr>
          <p:grpSpPr bwMode="auto">
            <a:xfrm>
              <a:off x="2400" y="2256"/>
              <a:ext cx="1104" cy="1104"/>
              <a:chOff x="3049" y="2246"/>
              <a:chExt cx="912" cy="912"/>
            </a:xfrm>
          </p:grpSpPr>
          <p:sp>
            <p:nvSpPr>
              <p:cNvPr id="30" name="Oval 45"/>
              <p:cNvSpPr>
                <a:spLocks noChangeArrowheads="1"/>
              </p:cNvSpPr>
              <p:nvPr/>
            </p:nvSpPr>
            <p:spPr bwMode="auto">
              <a:xfrm>
                <a:off x="3049" y="2246"/>
                <a:ext cx="912" cy="912"/>
              </a:xfrm>
              <a:prstGeom prst="ellipse">
                <a:avLst/>
              </a:prstGeom>
              <a:gradFill rotWithShape="0">
                <a:gsLst>
                  <a:gs pos="0">
                    <a:srgbClr val="FFCCFF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graphicFrame>
            <p:nvGraphicFramePr>
              <p:cNvPr id="31" name="Object 59"/>
              <p:cNvGraphicFramePr>
                <a:graphicFrameLocks noChangeAspect="1"/>
              </p:cNvGraphicFramePr>
              <p:nvPr/>
            </p:nvGraphicFramePr>
            <p:xfrm>
              <a:off x="3193" y="2342"/>
              <a:ext cx="622" cy="65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60" name="Clip" r:id="rId7" imgW="3276000" imgH="3458880" progId="">
                      <p:embed/>
                    </p:oleObj>
                  </mc:Choice>
                  <mc:Fallback>
                    <p:oleObj name="Clip" r:id="rId7" imgW="3276000" imgH="3458880" progId="">
                      <p:embed/>
                      <p:pic>
                        <p:nvPicPr>
                          <p:cNvPr id="0" name="Object 59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193" y="2342"/>
                            <a:ext cx="622" cy="657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28" name="WordArt 67"/>
            <p:cNvSpPr>
              <a:spLocks noChangeArrowheads="1" noChangeShapeType="1" noTextEdit="1"/>
            </p:cNvSpPr>
            <p:nvPr/>
          </p:nvSpPr>
          <p:spPr bwMode="auto">
            <a:xfrm>
              <a:off x="2352" y="2949"/>
              <a:ext cx="1287" cy="651"/>
            </a:xfrm>
            <a:prstGeom prst="rect">
              <a:avLst/>
            </a:prstGeom>
          </p:spPr>
          <p:txBody>
            <a:bodyPr spcFirstLastPara="1" wrap="none" fromWordArt="1" anchor="ctr">
              <a:prstTxWarp prst="textArchDown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en-US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FFFF00"/>
                      </a:gs>
                      <a:gs pos="100000">
                        <a:srgbClr val="FF0000"/>
                      </a:gs>
                    </a:gsLst>
                    <a:lin ang="5400000" scaled="1"/>
                  </a:gradFill>
                  <a:latin typeface="Arial Black"/>
                </a:rPr>
                <a:t>NORMA</a:t>
              </a:r>
            </a:p>
          </p:txBody>
        </p:sp>
        <p:sp>
          <p:nvSpPr>
            <p:cNvPr id="29" name="Rectangle 72">
              <a:hlinkClick r:id="rId9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2400" y="2256"/>
              <a:ext cx="1292" cy="1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</p:grpSp>
      <p:grpSp>
        <p:nvGrpSpPr>
          <p:cNvPr id="32" name="Group 92"/>
          <p:cNvGrpSpPr>
            <a:grpSpLocks/>
          </p:cNvGrpSpPr>
          <p:nvPr/>
        </p:nvGrpSpPr>
        <p:grpSpPr bwMode="auto">
          <a:xfrm>
            <a:off x="533400" y="838201"/>
            <a:ext cx="1752600" cy="1523999"/>
            <a:chOff x="672" y="2256"/>
            <a:chExt cx="1152" cy="1440"/>
          </a:xfrm>
        </p:grpSpPr>
        <p:grpSp>
          <p:nvGrpSpPr>
            <p:cNvPr id="33" name="Group 43"/>
            <p:cNvGrpSpPr>
              <a:grpSpLocks/>
            </p:cNvGrpSpPr>
            <p:nvPr/>
          </p:nvGrpSpPr>
          <p:grpSpPr bwMode="auto">
            <a:xfrm>
              <a:off x="672" y="2256"/>
              <a:ext cx="1129" cy="1129"/>
              <a:chOff x="1392" y="2016"/>
              <a:chExt cx="912" cy="912"/>
            </a:xfrm>
          </p:grpSpPr>
          <p:sp>
            <p:nvSpPr>
              <p:cNvPr id="36" name="Oval 42"/>
              <p:cNvSpPr>
                <a:spLocks noChangeArrowheads="1"/>
              </p:cNvSpPr>
              <p:nvPr/>
            </p:nvSpPr>
            <p:spPr bwMode="auto">
              <a:xfrm>
                <a:off x="1392" y="2016"/>
                <a:ext cx="912" cy="912"/>
              </a:xfrm>
              <a:prstGeom prst="ellipse">
                <a:avLst/>
              </a:prstGeom>
              <a:gradFill rotWithShape="0">
                <a:gsLst>
                  <a:gs pos="0">
                    <a:srgbClr val="66FFFF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d-ID"/>
              </a:p>
            </p:txBody>
          </p:sp>
          <p:graphicFrame>
            <p:nvGraphicFramePr>
              <p:cNvPr id="37" name="Object 41"/>
              <p:cNvGraphicFramePr>
                <a:graphicFrameLocks noChangeAspect="1"/>
              </p:cNvGraphicFramePr>
              <p:nvPr/>
            </p:nvGraphicFramePr>
            <p:xfrm>
              <a:off x="1536" y="2304"/>
              <a:ext cx="655" cy="40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61" name="Clip" r:id="rId10" imgW="1040040" imgH="642240" progId="">
                      <p:embed/>
                    </p:oleObj>
                  </mc:Choice>
                  <mc:Fallback>
                    <p:oleObj name="Clip" r:id="rId10" imgW="1040040" imgH="642240" progId="">
                      <p:embed/>
                      <p:pic>
                        <p:nvPicPr>
                          <p:cNvPr id="0" name="Object 41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1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536" y="2304"/>
                            <a:ext cx="655" cy="404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34" name="WordArt 64"/>
            <p:cNvSpPr>
              <a:spLocks noChangeArrowheads="1" noChangeShapeType="1" noTextEdit="1"/>
            </p:cNvSpPr>
            <p:nvPr/>
          </p:nvSpPr>
          <p:spPr bwMode="auto">
            <a:xfrm>
              <a:off x="672" y="3312"/>
              <a:ext cx="1152" cy="336"/>
            </a:xfrm>
            <a:prstGeom prst="rect">
              <a:avLst/>
            </a:prstGeom>
          </p:spPr>
          <p:txBody>
            <a:bodyPr spcFirstLastPara="1" wrap="none" fromWordArt="1" anchor="ctr">
              <a:prstTxWarp prst="textArchDown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en-US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FFFF00"/>
                      </a:gs>
                      <a:gs pos="100000">
                        <a:srgbClr val="FF0000"/>
                      </a:gs>
                    </a:gsLst>
                    <a:lin ang="5400000" scaled="1"/>
                  </a:gradFill>
                  <a:latin typeface="Arial Black"/>
                </a:rPr>
                <a:t>NILAI</a:t>
              </a:r>
            </a:p>
          </p:txBody>
        </p:sp>
        <p:sp>
          <p:nvSpPr>
            <p:cNvPr id="35" name="Rectangle 88">
              <a:hlinkClick r:id="rId12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690" y="2256"/>
              <a:ext cx="1104" cy="14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id-ID"/>
            </a:p>
          </p:txBody>
        </p:sp>
      </p:grpSp>
      <p:sp>
        <p:nvSpPr>
          <p:cNvPr id="39" name="Content Placeholder 2"/>
          <p:cNvSpPr>
            <a:spLocks noGrp="1"/>
          </p:cNvSpPr>
          <p:nvPr>
            <p:ph idx="1"/>
          </p:nvPr>
        </p:nvSpPr>
        <p:spPr>
          <a:xfrm>
            <a:off x="685800" y="4343400"/>
            <a:ext cx="7772400" cy="1905000"/>
          </a:xfrm>
        </p:spPr>
        <p:txBody>
          <a:bodyPr>
            <a:normAutofit fontScale="92500" lnSpcReduction="20000"/>
          </a:bodyPr>
          <a:lstStyle/>
          <a:p>
            <a:pPr marL="115888" indent="0" algn="ctr">
              <a:buFontTx/>
              <a:buNone/>
            </a:pPr>
            <a:r>
              <a:rPr lang="en-US" sz="36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semuanya berusaha </a:t>
            </a:r>
            <a:r>
              <a:rPr lang="en-US" sz="360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mengarahkan manusia agar memiliki pola pikir, sikap, dan perilaku yang baik</a:t>
            </a:r>
            <a:r>
              <a:rPr lang="en-US" sz="36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dalam hidup bermasyarakat, berbangsa, dan bernegara</a:t>
            </a:r>
          </a:p>
        </p:txBody>
      </p:sp>
    </p:spTree>
  </p:cSld>
  <p:clrMapOvr>
    <a:masterClrMapping/>
  </p:clrMapOvr>
  <p:transition spd="med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5715000" y="1447800"/>
            <a:ext cx="3276600" cy="3505200"/>
            <a:chOff x="4267200" y="228600"/>
            <a:chExt cx="2209800" cy="2667000"/>
          </a:xfrm>
        </p:grpSpPr>
        <p:sp>
          <p:nvSpPr>
            <p:cNvPr id="8" name="Rectangle 7"/>
            <p:cNvSpPr/>
            <p:nvPr/>
          </p:nvSpPr>
          <p:spPr>
            <a:xfrm>
              <a:off x="4267200" y="304800"/>
              <a:ext cx="2209800" cy="25908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z="4400" b="1" smtClean="0">
                <a:solidFill>
                  <a:srgbClr val="CF8F0F"/>
                </a:solidFill>
                <a:latin typeface="Calibri" pitchFamily="34" charset="0"/>
                <a:cs typeface="Calibri" pitchFamily="34" charset="0"/>
              </a:endParaRPr>
            </a:p>
            <a:p>
              <a:pPr algn="ctr"/>
              <a:r>
                <a:rPr lang="en-US" sz="4400" b="1" smtClean="0">
                  <a:solidFill>
                    <a:srgbClr val="CF8F0F"/>
                  </a:solidFill>
                  <a:latin typeface="Calibri" pitchFamily="34" charset="0"/>
                  <a:cs typeface="Calibri" pitchFamily="34" charset="0"/>
                </a:rPr>
                <a:t>APA ?</a:t>
              </a:r>
            </a:p>
            <a:p>
              <a:pPr algn="ctr"/>
              <a:endParaRPr lang="en-US" sz="800" b="1"/>
            </a:p>
          </p:txBody>
        </p:sp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60B5CC"/>
                </a:clrFrom>
                <a:clrTo>
                  <a:srgbClr val="60B5CC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343400" y="228600"/>
              <a:ext cx="2114550" cy="2143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447800"/>
            <a:ext cx="5638800" cy="3711209"/>
          </a:xfrm>
        </p:spPr>
        <p:txBody>
          <a:bodyPr>
            <a:normAutofit fontScale="92500" lnSpcReduction="10000"/>
          </a:bodyPr>
          <a:lstStyle/>
          <a:p>
            <a:pPr marL="234950" lvl="1" indent="26988">
              <a:spcBef>
                <a:spcPts val="0"/>
              </a:spcBef>
              <a:buClr>
                <a:schemeClr val="accent1"/>
              </a:buClr>
              <a:buSzPct val="80000"/>
              <a:buNone/>
            </a:pPr>
            <a:r>
              <a:rPr lang="en-US" sz="3200" b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Etika dan Moral </a:t>
            </a:r>
            <a:r>
              <a:rPr lang="en-US" sz="320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mempunyai pengertian yang hampir bersamaan/berkaitan, </a:t>
            </a:r>
          </a:p>
          <a:p>
            <a:pPr marL="234950" lvl="1" indent="26988">
              <a:spcBef>
                <a:spcPts val="0"/>
              </a:spcBef>
              <a:buClr>
                <a:schemeClr val="accent1"/>
              </a:buClr>
              <a:buSzPct val="80000"/>
              <a:buNone/>
            </a:pPr>
            <a:r>
              <a:rPr lang="en-US" sz="320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karena keduanya mengandung </a:t>
            </a:r>
            <a:r>
              <a:rPr lang="en-US" sz="3200" b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nilai dan norma </a:t>
            </a:r>
            <a:r>
              <a:rPr lang="en-US" sz="320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untuk </a:t>
            </a:r>
            <a:r>
              <a:rPr lang="en-US" sz="3200" i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mengatur tingkah laku </a:t>
            </a:r>
            <a:r>
              <a:rPr lang="en-US" sz="320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manusia, </a:t>
            </a:r>
            <a:r>
              <a:rPr lang="id-ID" sz="320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yang mengacu </a:t>
            </a:r>
            <a:r>
              <a:rPr lang="en-US" sz="320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pada </a:t>
            </a:r>
            <a:r>
              <a:rPr lang="en-US" sz="3200" i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kebiasaan</a:t>
            </a:r>
            <a:r>
              <a:rPr lang="en-US" sz="320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yang berlaku dalam masyarakat</a:t>
            </a:r>
          </a:p>
          <a:p>
            <a:endParaRPr lang="en-US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85800"/>
            <a:ext cx="8229600" cy="1252728"/>
          </a:xfrm>
        </p:spPr>
        <p:txBody>
          <a:bodyPr>
            <a:normAutofit/>
          </a:bodyPr>
          <a:lstStyle/>
          <a:p>
            <a:r>
              <a:rPr lang="en-US" sz="66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  <a:t>Nilai</a:t>
            </a:r>
            <a:endParaRPr lang="en-US" sz="660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743200"/>
            <a:ext cx="8458200" cy="2209800"/>
          </a:xfrm>
        </p:spPr>
        <p:txBody>
          <a:bodyPr>
            <a:noAutofit/>
          </a:bodyPr>
          <a:lstStyle/>
          <a:p>
            <a:pPr marL="457200" indent="7938" algn="ctr">
              <a:spcBef>
                <a:spcPct val="50000"/>
              </a:spcBef>
              <a:buNone/>
            </a:pPr>
            <a:r>
              <a:rPr lang="en-US" sz="2800" smtClean="0">
                <a:solidFill>
                  <a:schemeClr val="bg1"/>
                </a:solidFill>
                <a:latin typeface="Arial" charset="0"/>
              </a:rPr>
              <a:t>Sesuatu yang memberi </a:t>
            </a:r>
            <a:r>
              <a:rPr lang="en-US" sz="2800" b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charset="0"/>
              </a:rPr>
              <a:t>makna</a:t>
            </a:r>
            <a:r>
              <a:rPr lang="en-US" sz="2800" b="1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z="2800" smtClean="0">
                <a:solidFill>
                  <a:schemeClr val="bg1"/>
                </a:solidFill>
                <a:latin typeface="Arial" charset="0"/>
              </a:rPr>
              <a:t>hidup/yang dijunjung tinggi, yang mewarnai dan menjiwai tindakan seseorang </a:t>
            </a:r>
            <a:r>
              <a:rPr lang="en-US" sz="2800" i="1" smtClean="0">
                <a:solidFill>
                  <a:schemeClr val="bg1"/>
                </a:solidFill>
              </a:rPr>
              <a:t>(Steeman dalam Eka Darma Putra, 1999)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7162800" y="0"/>
            <a:ext cx="1828800" cy="2057400"/>
            <a:chOff x="4267200" y="228600"/>
            <a:chExt cx="2209800" cy="2667000"/>
          </a:xfrm>
        </p:grpSpPr>
        <p:sp>
          <p:nvSpPr>
            <p:cNvPr id="5" name="Rectangle 4"/>
            <p:cNvSpPr/>
            <p:nvPr/>
          </p:nvSpPr>
          <p:spPr>
            <a:xfrm>
              <a:off x="4267200" y="304800"/>
              <a:ext cx="2209800" cy="25908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r>
                <a:rPr lang="en-US" sz="2400" b="1" smtClean="0">
                  <a:solidFill>
                    <a:srgbClr val="CF8F0F"/>
                  </a:solidFill>
                  <a:latin typeface="Calibri" pitchFamily="34" charset="0"/>
                  <a:cs typeface="Calibri" pitchFamily="34" charset="0"/>
                </a:rPr>
                <a:t>APA ?</a:t>
              </a:r>
            </a:p>
            <a:p>
              <a:pPr algn="ctr"/>
              <a:endParaRPr lang="en-US" sz="800" b="1"/>
            </a:p>
          </p:txBody>
        </p:sp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60B5CC"/>
                </a:clrFrom>
                <a:clrTo>
                  <a:srgbClr val="60B5CC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343400" y="228600"/>
              <a:ext cx="2114550" cy="2143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85800"/>
            <a:ext cx="8229600" cy="1252728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sz="4400" spc="30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alibri" pitchFamily="34" charset="0"/>
                <a:cs typeface="Calibri" pitchFamily="34" charset="0"/>
              </a:rPr>
              <a:t>Sifat</a:t>
            </a:r>
            <a:r>
              <a:rPr lang="en-US" sz="6600" spc="30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Matura MT Script Capitals" pitchFamily="66" charset="0"/>
              </a:rPr>
              <a:t> </a:t>
            </a:r>
            <a:r>
              <a:rPr lang="en-US" sz="66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chemeClr val="bg1">
                      <a:alpha val="33000"/>
                    </a:schemeClr>
                  </a:outerShdw>
                </a:effectLst>
                <a:latin typeface="Matura MT Script Capitals" pitchFamily="66" charset="0"/>
              </a:rPr>
              <a:t>Nilai</a:t>
            </a:r>
            <a:endParaRPr lang="en-US" sz="660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chemeClr val="bg1">
                    <a:alpha val="33000"/>
                  </a:scheme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743200"/>
            <a:ext cx="8458200" cy="2209800"/>
          </a:xfrm>
        </p:spPr>
        <p:txBody>
          <a:bodyPr>
            <a:noAutofit/>
          </a:bodyPr>
          <a:lstStyle/>
          <a:p>
            <a:pPr marL="514350" indent="-514350">
              <a:spcBef>
                <a:spcPts val="600"/>
              </a:spcBef>
            </a:pPr>
            <a:r>
              <a:rPr lang="en-US" sz="2800" b="1" smtClean="0">
                <a:solidFill>
                  <a:schemeClr val="accent1">
                    <a:lumMod val="40000"/>
                    <a:lumOff val="60000"/>
                  </a:schemeClr>
                </a:solidFill>
                <a:latin typeface="Arial" charset="0"/>
                <a:sym typeface="Monotype Sorts" pitchFamily="2" charset="2"/>
              </a:rPr>
              <a:t>R</a:t>
            </a:r>
            <a:r>
              <a:rPr lang="en-US" sz="2800" b="1" smtClean="0">
                <a:solidFill>
                  <a:schemeClr val="accent1">
                    <a:lumMod val="40000"/>
                    <a:lumOff val="60000"/>
                  </a:schemeClr>
                </a:solidFill>
                <a:latin typeface="Arial" charset="0"/>
              </a:rPr>
              <a:t>elatif</a:t>
            </a:r>
            <a:r>
              <a:rPr lang="en-US" sz="2800" smtClean="0">
                <a:solidFill>
                  <a:schemeClr val="bg1"/>
                </a:solidFill>
                <a:latin typeface="Arial" charset="0"/>
              </a:rPr>
              <a:t>, artinya nilai </a:t>
            </a:r>
            <a:r>
              <a:rPr lang="id-ID" sz="2800" smtClean="0">
                <a:solidFill>
                  <a:schemeClr val="bg1"/>
                </a:solidFill>
                <a:latin typeface="Arial" charset="0"/>
              </a:rPr>
              <a:t>bergantung oleh tempat dan waktu</a:t>
            </a:r>
            <a:endParaRPr lang="en-US" sz="2800" smtClean="0">
              <a:solidFill>
                <a:schemeClr val="bg1"/>
              </a:solidFill>
              <a:latin typeface="Arial" charset="0"/>
            </a:endParaRPr>
          </a:p>
          <a:p>
            <a:pPr marL="514350" indent="-514350">
              <a:spcBef>
                <a:spcPts val="600"/>
              </a:spcBef>
              <a:buNone/>
            </a:pPr>
            <a:endParaRPr lang="id-ID" sz="2800" smtClean="0">
              <a:solidFill>
                <a:schemeClr val="bg1"/>
              </a:solidFill>
              <a:latin typeface="Arial" charset="0"/>
            </a:endParaRPr>
          </a:p>
          <a:p>
            <a:pPr marL="514350" indent="-514350">
              <a:spcBef>
                <a:spcPts val="600"/>
              </a:spcBef>
            </a:pPr>
            <a:r>
              <a:rPr lang="id-ID" sz="2800" smtClean="0">
                <a:solidFill>
                  <a:schemeClr val="bg1"/>
                </a:solidFill>
                <a:latin typeface="Arial" charset="0"/>
              </a:rPr>
              <a:t>Lebih bersifat </a:t>
            </a:r>
            <a:r>
              <a:rPr lang="id-ID" sz="2800" b="1" smtClean="0">
                <a:solidFill>
                  <a:schemeClr val="accent1">
                    <a:lumMod val="40000"/>
                    <a:lumOff val="60000"/>
                  </a:schemeClr>
                </a:solidFill>
                <a:latin typeface="Arial" charset="0"/>
              </a:rPr>
              <a:t>subjektif</a:t>
            </a:r>
            <a:r>
              <a:rPr lang="id-ID" sz="2800" smtClean="0">
                <a:solidFill>
                  <a:schemeClr val="bg1"/>
                </a:solidFill>
                <a:latin typeface="Arial" charset="0"/>
              </a:rPr>
              <a:t>, nilai </a:t>
            </a:r>
            <a:r>
              <a:rPr lang="en-US" sz="2800" smtClean="0">
                <a:solidFill>
                  <a:schemeClr val="bg1"/>
                </a:solidFill>
                <a:latin typeface="Arial" charset="0"/>
              </a:rPr>
              <a:t>berbeda-beda </a:t>
            </a:r>
            <a:r>
              <a:rPr lang="id-ID" sz="2800" smtClean="0">
                <a:solidFill>
                  <a:schemeClr val="bg1"/>
                </a:solidFill>
                <a:latin typeface="Arial" charset="0"/>
              </a:rPr>
              <a:t>bagi setiap orang</a:t>
            </a:r>
            <a:endParaRPr lang="en-US" sz="2800">
              <a:solidFill>
                <a:schemeClr val="bg1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7162800" y="0"/>
            <a:ext cx="1828800" cy="2057400"/>
            <a:chOff x="4267200" y="228600"/>
            <a:chExt cx="2209800" cy="2667000"/>
          </a:xfrm>
        </p:grpSpPr>
        <p:sp>
          <p:nvSpPr>
            <p:cNvPr id="5" name="Rectangle 4"/>
            <p:cNvSpPr/>
            <p:nvPr/>
          </p:nvSpPr>
          <p:spPr>
            <a:xfrm>
              <a:off x="4267200" y="304800"/>
              <a:ext cx="2209800" cy="25908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r>
                <a:rPr lang="en-US" sz="2400" b="1" smtClean="0">
                  <a:solidFill>
                    <a:srgbClr val="CF8F0F"/>
                  </a:solidFill>
                  <a:latin typeface="Calibri" pitchFamily="34" charset="0"/>
                  <a:cs typeface="Calibri" pitchFamily="34" charset="0"/>
                </a:rPr>
                <a:t>APA ?</a:t>
              </a:r>
            </a:p>
            <a:p>
              <a:pPr algn="ctr"/>
              <a:endParaRPr lang="en-US" sz="800" b="1"/>
            </a:p>
          </p:txBody>
        </p:sp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60B5CC"/>
                </a:clrFrom>
                <a:clrTo>
                  <a:srgbClr val="60B5CC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343400" y="228600"/>
              <a:ext cx="2114550" cy="2143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85800"/>
            <a:ext cx="8229600" cy="1252728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sz="4400" spc="30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alibri" pitchFamily="34" charset="0"/>
                <a:cs typeface="Calibri" pitchFamily="34" charset="0"/>
              </a:rPr>
              <a:t>Jenis</a:t>
            </a:r>
            <a:r>
              <a:rPr lang="en-US" sz="6600" spc="30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Matura MT Script Capitals" pitchFamily="66" charset="0"/>
              </a:rPr>
              <a:t> </a:t>
            </a:r>
            <a:r>
              <a:rPr lang="en-US" sz="66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chemeClr val="bg1">
                      <a:alpha val="33000"/>
                    </a:schemeClr>
                  </a:outerShdw>
                </a:effectLst>
                <a:latin typeface="Matura MT Script Capitals" pitchFamily="66" charset="0"/>
              </a:rPr>
              <a:t>Nilai</a:t>
            </a:r>
            <a:endParaRPr lang="en-US" sz="660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chemeClr val="bg1">
                    <a:alpha val="33000"/>
                  </a:scheme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458200" cy="3810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28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PROF. DR. NOTONAGORO membagi nilai:</a:t>
            </a:r>
          </a:p>
          <a:p>
            <a:pPr marL="914400" indent="-449263">
              <a:buFont typeface="+mj-lt"/>
              <a:buAutoNum type="arabicPeriod"/>
              <a:defRPr/>
            </a:pPr>
            <a:r>
              <a:rPr lang="en-US" sz="28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Nilai Material</a:t>
            </a:r>
          </a:p>
          <a:p>
            <a:pPr marL="914400" indent="-449263">
              <a:buFont typeface="+mj-lt"/>
              <a:buAutoNum type="arabicPeriod"/>
              <a:defRPr/>
            </a:pPr>
            <a:r>
              <a:rPr lang="en-US" sz="28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Nilai Vitalitas/Kehidupan</a:t>
            </a:r>
          </a:p>
          <a:p>
            <a:pPr marL="914400" indent="-449263">
              <a:buFont typeface="+mj-lt"/>
              <a:buAutoNum type="arabicPeriod"/>
              <a:defRPr/>
            </a:pPr>
            <a:r>
              <a:rPr lang="en-US" sz="28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Nilai Kerohanian : </a:t>
            </a:r>
          </a:p>
          <a:p>
            <a:pPr marL="1374775" lvl="1" indent="-457200">
              <a:buFont typeface="+mj-lt"/>
              <a:buAutoNum type="alphaLcPeriod"/>
              <a:defRPr/>
            </a:pPr>
            <a:r>
              <a:rPr lang="en-US" sz="24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Nilai Kebenaran</a:t>
            </a:r>
          </a:p>
          <a:p>
            <a:pPr marL="1374775" lvl="1" indent="-457200">
              <a:buFont typeface="+mj-lt"/>
              <a:buAutoNum type="alphaLcPeriod"/>
              <a:defRPr/>
            </a:pPr>
            <a:r>
              <a:rPr lang="en-US" sz="24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Nilai Keindahan</a:t>
            </a:r>
          </a:p>
          <a:p>
            <a:pPr marL="1374775" lvl="1" indent="-457200">
              <a:buFont typeface="+mj-lt"/>
              <a:buAutoNum type="alphaLcPeriod"/>
              <a:defRPr/>
            </a:pPr>
            <a:r>
              <a:rPr lang="en-US" sz="24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Nilai Moral</a:t>
            </a:r>
            <a:r>
              <a:rPr lang="id-ID" sz="24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itas</a:t>
            </a:r>
            <a:r>
              <a:rPr lang="en-US" sz="24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/Kesusilaa</a:t>
            </a:r>
            <a:r>
              <a:rPr lang="id-ID" sz="24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n</a:t>
            </a:r>
            <a:endParaRPr lang="en-US" sz="240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1374775" lvl="1" indent="-457200">
              <a:buFont typeface="+mj-lt"/>
              <a:buAutoNum type="alphaLcPeriod"/>
              <a:defRPr/>
            </a:pPr>
            <a:r>
              <a:rPr lang="en-US" sz="24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Nilai Religius</a:t>
            </a:r>
            <a:endParaRPr lang="en-US" sz="24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7162800" y="0"/>
            <a:ext cx="1828800" cy="2057400"/>
            <a:chOff x="4267200" y="228600"/>
            <a:chExt cx="2209800" cy="2667000"/>
          </a:xfrm>
        </p:grpSpPr>
        <p:sp>
          <p:nvSpPr>
            <p:cNvPr id="5" name="Rectangle 4"/>
            <p:cNvSpPr/>
            <p:nvPr/>
          </p:nvSpPr>
          <p:spPr>
            <a:xfrm>
              <a:off x="4267200" y="304800"/>
              <a:ext cx="2209800" cy="25908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r>
                <a:rPr lang="en-US" sz="2400" b="1" smtClean="0">
                  <a:solidFill>
                    <a:srgbClr val="CF8F0F"/>
                  </a:solidFill>
                  <a:latin typeface="Calibri" pitchFamily="34" charset="0"/>
                  <a:cs typeface="Calibri" pitchFamily="34" charset="0"/>
                </a:rPr>
                <a:t>APA ?</a:t>
              </a:r>
            </a:p>
            <a:p>
              <a:pPr algn="ctr"/>
              <a:endParaRPr lang="en-US" sz="800" b="1"/>
            </a:p>
          </p:txBody>
        </p:sp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60B5CC"/>
                </a:clrFrom>
                <a:clrTo>
                  <a:srgbClr val="60B5CC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343400" y="228600"/>
              <a:ext cx="2114550" cy="2143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85800"/>
            <a:ext cx="8229600" cy="1252728"/>
          </a:xfrm>
        </p:spPr>
        <p:txBody>
          <a:bodyPr>
            <a:normAutofit/>
          </a:bodyPr>
          <a:lstStyle/>
          <a:p>
            <a:r>
              <a:rPr lang="en-US" sz="66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  <a:t>Norma</a:t>
            </a:r>
            <a:endParaRPr lang="en-US" sz="660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743200"/>
            <a:ext cx="8458200" cy="2209800"/>
          </a:xfrm>
        </p:spPr>
        <p:txBody>
          <a:bodyPr>
            <a:noAutofit/>
          </a:bodyPr>
          <a:lstStyle/>
          <a:p>
            <a:pPr marL="114300" lvl="1" indent="1588" algn="ctr" defTabSz="1087438">
              <a:lnSpc>
                <a:spcPct val="120000"/>
              </a:lnSpc>
              <a:buNone/>
            </a:pPr>
            <a:r>
              <a:rPr lang="en-US" i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charset="0"/>
              </a:rPr>
              <a:t>Ukuran, pedoman, aturan </a:t>
            </a:r>
            <a:r>
              <a:rPr lang="en-US" smtClean="0">
                <a:solidFill>
                  <a:schemeClr val="bg1"/>
                </a:solidFill>
                <a:latin typeface="Arial" charset="0"/>
              </a:rPr>
              <a:t>atau</a:t>
            </a:r>
            <a:r>
              <a:rPr lang="en-US" i="1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i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charset="0"/>
              </a:rPr>
              <a:t>kaidah</a:t>
            </a:r>
            <a:r>
              <a:rPr lang="en-US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charset="0"/>
              </a:rPr>
              <a:t> </a:t>
            </a:r>
            <a:r>
              <a:rPr lang="en-US" smtClean="0">
                <a:solidFill>
                  <a:schemeClr val="bg1"/>
                </a:solidFill>
                <a:latin typeface="Arial" charset="0"/>
              </a:rPr>
              <a:t>yang menjadi dasar pertimbangan dan penilaian yang mengandung </a:t>
            </a:r>
            <a:r>
              <a:rPr lang="en-US" i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Arial" charset="0"/>
              </a:rPr>
              <a:t>sanksi</a:t>
            </a:r>
            <a:r>
              <a:rPr lang="en-US" smtClean="0">
                <a:solidFill>
                  <a:schemeClr val="accent3">
                    <a:lumMod val="40000"/>
                    <a:lumOff val="60000"/>
                  </a:schemeClr>
                </a:solidFill>
                <a:latin typeface="Arial" charset="0"/>
              </a:rPr>
              <a:t> </a:t>
            </a:r>
            <a:r>
              <a:rPr lang="en-US" smtClean="0">
                <a:solidFill>
                  <a:schemeClr val="bg1"/>
                </a:solidFill>
                <a:latin typeface="Arial" charset="0"/>
              </a:rPr>
              <a:t>dan </a:t>
            </a:r>
            <a:r>
              <a:rPr lang="en-US" i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Arial" charset="0"/>
              </a:rPr>
              <a:t>penguatan</a:t>
            </a:r>
            <a:endParaRPr lang="en-US" i="1" smtClean="0">
              <a:solidFill>
                <a:schemeClr val="accent3">
                  <a:lumMod val="40000"/>
                  <a:lumOff val="60000"/>
                </a:schemeClr>
              </a:solidFill>
            </a:endParaRPr>
          </a:p>
          <a:p>
            <a:pPr lvl="1">
              <a:buNone/>
            </a:pPr>
            <a:endParaRPr lang="en-US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7162800" y="0"/>
            <a:ext cx="1828800" cy="2057400"/>
            <a:chOff x="4267200" y="228600"/>
            <a:chExt cx="2209800" cy="2667000"/>
          </a:xfrm>
        </p:grpSpPr>
        <p:sp>
          <p:nvSpPr>
            <p:cNvPr id="5" name="Rectangle 4"/>
            <p:cNvSpPr/>
            <p:nvPr/>
          </p:nvSpPr>
          <p:spPr>
            <a:xfrm>
              <a:off x="4267200" y="304800"/>
              <a:ext cx="2209800" cy="25908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r>
                <a:rPr lang="en-US" sz="2400" b="1" smtClean="0">
                  <a:solidFill>
                    <a:srgbClr val="CF8F0F"/>
                  </a:solidFill>
                  <a:latin typeface="Calibri" pitchFamily="34" charset="0"/>
                  <a:cs typeface="Calibri" pitchFamily="34" charset="0"/>
                </a:rPr>
                <a:t>APA ?</a:t>
              </a:r>
            </a:p>
            <a:p>
              <a:pPr algn="ctr"/>
              <a:endParaRPr lang="en-US" sz="800" b="1"/>
            </a:p>
          </p:txBody>
        </p:sp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60B5CC"/>
                </a:clrFrom>
                <a:clrTo>
                  <a:srgbClr val="60B5CC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343400" y="228600"/>
              <a:ext cx="2114550" cy="2143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85800"/>
            <a:ext cx="8229600" cy="1252728"/>
          </a:xfrm>
        </p:spPr>
        <p:txBody>
          <a:bodyPr>
            <a:normAutofit/>
          </a:bodyPr>
          <a:lstStyle/>
          <a:p>
            <a:r>
              <a:rPr lang="en-US" sz="40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Macam </a:t>
            </a:r>
            <a:r>
              <a:rPr lang="en-US" sz="66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  <a:t>Norma</a:t>
            </a:r>
            <a:endParaRPr lang="en-US" sz="660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458200" cy="2209800"/>
          </a:xfrm>
        </p:spPr>
        <p:txBody>
          <a:bodyPr>
            <a:noAutofit/>
          </a:bodyPr>
          <a:lstStyle/>
          <a:p>
            <a:pPr marL="1030288" indent="-565150">
              <a:buFont typeface="Times New Roman" pitchFamily="18" charset="0"/>
              <a:buAutoNum type="arabicPeriod"/>
            </a:pPr>
            <a:r>
              <a:rPr lang="en-US" sz="36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Norma Kesopanan</a:t>
            </a:r>
          </a:p>
          <a:p>
            <a:pPr marL="1030288" indent="-565150">
              <a:buFont typeface="Times New Roman" pitchFamily="18" charset="0"/>
              <a:buAutoNum type="arabicPeriod"/>
            </a:pPr>
            <a:r>
              <a:rPr lang="en-US" sz="36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Norma Kesusilaan</a:t>
            </a:r>
          </a:p>
          <a:p>
            <a:pPr marL="1030288" indent="-565150">
              <a:buFont typeface="Times New Roman" pitchFamily="18" charset="0"/>
              <a:buAutoNum type="arabicPeriod"/>
            </a:pPr>
            <a:r>
              <a:rPr lang="en-US" sz="36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Norma Agama</a:t>
            </a:r>
          </a:p>
          <a:p>
            <a:pPr marL="1030288" indent="-565150">
              <a:buFont typeface="Times New Roman" pitchFamily="18" charset="0"/>
              <a:buAutoNum type="arabicPeriod"/>
            </a:pPr>
            <a:r>
              <a:rPr lang="en-US" sz="36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Norma Hukum</a:t>
            </a:r>
            <a:endParaRPr lang="en-US" sz="360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7162800" y="0"/>
            <a:ext cx="1828800" cy="2057400"/>
            <a:chOff x="4267200" y="228600"/>
            <a:chExt cx="2209800" cy="2667000"/>
          </a:xfrm>
        </p:grpSpPr>
        <p:sp>
          <p:nvSpPr>
            <p:cNvPr id="5" name="Rectangle 4"/>
            <p:cNvSpPr/>
            <p:nvPr/>
          </p:nvSpPr>
          <p:spPr>
            <a:xfrm>
              <a:off x="4267200" y="304800"/>
              <a:ext cx="2209800" cy="25908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r>
                <a:rPr lang="en-US" sz="2400" b="1" smtClean="0">
                  <a:solidFill>
                    <a:srgbClr val="CF8F0F"/>
                  </a:solidFill>
                  <a:latin typeface="Calibri" pitchFamily="34" charset="0"/>
                  <a:cs typeface="Calibri" pitchFamily="34" charset="0"/>
                </a:rPr>
                <a:t>APA ?</a:t>
              </a:r>
            </a:p>
            <a:p>
              <a:pPr algn="ctr"/>
              <a:endParaRPr lang="en-US" sz="800" b="1"/>
            </a:p>
          </p:txBody>
        </p:sp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60B5CC"/>
                </a:clrFrom>
                <a:clrTo>
                  <a:srgbClr val="60B5CC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343400" y="228600"/>
              <a:ext cx="2114550" cy="2143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7" name="Rectangle 6"/>
          <p:cNvSpPr/>
          <p:nvPr/>
        </p:nvSpPr>
        <p:spPr>
          <a:xfrm>
            <a:off x="457200" y="4800600"/>
            <a:ext cx="7924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smtClean="0">
                <a:solidFill>
                  <a:srgbClr val="FFFF00"/>
                </a:solidFill>
                <a:latin typeface="Arial Narrow" pitchFamily="34" charset="0"/>
              </a:rPr>
              <a:t>Norma Hukum</a:t>
            </a:r>
            <a:r>
              <a:rPr lang="en-US" sz="2800" smtClean="0">
                <a:solidFill>
                  <a:schemeClr val="bg1"/>
                </a:solidFill>
                <a:latin typeface="Arial Narrow" pitchFamily="34" charset="0"/>
              </a:rPr>
              <a:t>,</a:t>
            </a:r>
            <a:r>
              <a:rPr lang="id-ID" sz="2800" smtClean="0">
                <a:solidFill>
                  <a:schemeClr val="bg1"/>
                </a:solidFill>
                <a:latin typeface="Arial Narrow" pitchFamily="34" charset="0"/>
              </a:rPr>
              <a:t> punya karakteristik tersendiri, yakni berupa </a:t>
            </a:r>
            <a:r>
              <a:rPr lang="en-US" sz="2800" smtClean="0">
                <a:solidFill>
                  <a:srgbClr val="FFFF00"/>
                </a:solidFill>
                <a:latin typeface="Arial Narrow" pitchFamily="34" charset="0"/>
              </a:rPr>
              <a:t>sanksi yang tegas dan imperatif</a:t>
            </a:r>
            <a:r>
              <a:rPr lang="en-US" sz="2800" smtClean="0">
                <a:solidFill>
                  <a:schemeClr val="bg1"/>
                </a:solidFill>
                <a:latin typeface="Arial Narrow" pitchFamily="34" charset="0"/>
              </a:rPr>
              <a:t>, </a:t>
            </a:r>
            <a:r>
              <a:rPr lang="id-ID" sz="2800" smtClean="0">
                <a:solidFill>
                  <a:schemeClr val="bg1"/>
                </a:solidFill>
                <a:latin typeface="Arial Narrow" pitchFamily="34" charset="0"/>
              </a:rPr>
              <a:t>jika</a:t>
            </a:r>
            <a:r>
              <a:rPr lang="en-US" sz="2800" smtClean="0">
                <a:solidFill>
                  <a:schemeClr val="bg1"/>
                </a:solidFill>
                <a:latin typeface="Arial Narrow" pitchFamily="34" charset="0"/>
              </a:rPr>
              <a:t> dibanding dengan norma-norma yang lain</a:t>
            </a:r>
            <a:endParaRPr lang="en-US" sz="2800">
              <a:solidFill>
                <a:schemeClr val="bg1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 spd="med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81000"/>
            <a:ext cx="8229600" cy="1252728"/>
          </a:xfrm>
        </p:spPr>
        <p:txBody>
          <a:bodyPr>
            <a:normAutofit/>
          </a:bodyPr>
          <a:lstStyle/>
          <a:p>
            <a:r>
              <a:rPr lang="en-US" sz="66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  <a:t>Moral</a:t>
            </a:r>
            <a:endParaRPr lang="en-US" sz="660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286000"/>
            <a:ext cx="8458200" cy="3429000"/>
          </a:xfrm>
        </p:spPr>
        <p:txBody>
          <a:bodyPr>
            <a:noAutofit/>
          </a:bodyPr>
          <a:lstStyle/>
          <a:p>
            <a:pPr marL="457200" indent="-457200">
              <a:spcAft>
                <a:spcPct val="40000"/>
              </a:spcAft>
              <a:buClr>
                <a:schemeClr val="accent2"/>
              </a:buClr>
              <a:buFont typeface="Wingdings" pitchFamily="2" charset="2"/>
              <a:buChar char="Ø"/>
            </a:pPr>
            <a:r>
              <a:rPr lang="en-US" sz="28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Hal yang mendorong manusia untuk melakukan </a:t>
            </a:r>
            <a:r>
              <a:rPr lang="en-US" sz="280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Calibri" pitchFamily="34" charset="0"/>
                <a:cs typeface="Calibri" pitchFamily="34" charset="0"/>
              </a:rPr>
              <a:t>tindakan yang baik sebagai “kewajiban”</a:t>
            </a:r>
          </a:p>
          <a:p>
            <a:pPr marL="457200" indent="-457200">
              <a:spcAft>
                <a:spcPct val="40000"/>
              </a:spcAft>
              <a:buClr>
                <a:schemeClr val="accent2"/>
              </a:buClr>
              <a:buFont typeface="Wingdings" pitchFamily="2" charset="2"/>
              <a:buChar char="Ø"/>
            </a:pPr>
            <a:r>
              <a:rPr lang="en-US" sz="28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Sarana untuk mengukur </a:t>
            </a:r>
            <a:r>
              <a:rPr lang="en-US" sz="280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Calibri" pitchFamily="34" charset="0"/>
                <a:cs typeface="Calibri" pitchFamily="34" charset="0"/>
              </a:rPr>
              <a:t>benar tidaknya </a:t>
            </a:r>
            <a:r>
              <a:rPr lang="en-US" sz="28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tindakan manusia</a:t>
            </a:r>
          </a:p>
          <a:p>
            <a:pPr marL="457200" indent="-457200">
              <a:spcAft>
                <a:spcPct val="40000"/>
              </a:spcAft>
              <a:buClr>
                <a:schemeClr val="accent2"/>
              </a:buClr>
              <a:buFont typeface="Wingdings" pitchFamily="2" charset="2"/>
              <a:buChar char="Ø"/>
            </a:pPr>
            <a:r>
              <a:rPr lang="en-US" sz="28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Pandangan tentang </a:t>
            </a:r>
            <a:r>
              <a:rPr lang="en-US" sz="280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Calibri" pitchFamily="34" charset="0"/>
                <a:cs typeface="Calibri" pitchFamily="34" charset="0"/>
              </a:rPr>
              <a:t>baik dan buruk</a:t>
            </a:r>
            <a:r>
              <a:rPr lang="en-US" sz="28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, </a:t>
            </a:r>
            <a:r>
              <a:rPr lang="en-US" sz="28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Calibri" pitchFamily="34" charset="0"/>
                <a:cs typeface="Calibri" pitchFamily="34" charset="0"/>
              </a:rPr>
              <a:t>benar dan salah</a:t>
            </a:r>
            <a:r>
              <a:rPr lang="en-US" sz="28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, apa yang </a:t>
            </a:r>
            <a:r>
              <a:rPr lang="en-US" sz="280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alibri" pitchFamily="34" charset="0"/>
                <a:cs typeface="Calibri" pitchFamily="34" charset="0"/>
              </a:rPr>
              <a:t>dapat dan tidak dapat dilakukan </a:t>
            </a:r>
            <a:r>
              <a:rPr lang="en-US" sz="28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manusia (Atkinson, 1969)</a:t>
            </a:r>
          </a:p>
          <a:p>
            <a:pPr lvl="1">
              <a:buNone/>
            </a:pPr>
            <a:endParaRPr lang="en-US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7162800" y="0"/>
            <a:ext cx="1828800" cy="2057400"/>
            <a:chOff x="4267200" y="228600"/>
            <a:chExt cx="2209800" cy="2667000"/>
          </a:xfrm>
        </p:grpSpPr>
        <p:sp>
          <p:nvSpPr>
            <p:cNvPr id="5" name="Rectangle 4"/>
            <p:cNvSpPr/>
            <p:nvPr/>
          </p:nvSpPr>
          <p:spPr>
            <a:xfrm>
              <a:off x="4267200" y="304800"/>
              <a:ext cx="2209800" cy="25908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r>
                <a:rPr lang="en-US" sz="2400" b="1" smtClean="0">
                  <a:solidFill>
                    <a:srgbClr val="CF8F0F"/>
                  </a:solidFill>
                  <a:latin typeface="Calibri" pitchFamily="34" charset="0"/>
                  <a:cs typeface="Calibri" pitchFamily="34" charset="0"/>
                </a:rPr>
                <a:t>APA ?</a:t>
              </a:r>
            </a:p>
            <a:p>
              <a:pPr algn="ctr"/>
              <a:endParaRPr lang="en-US" sz="800" b="1"/>
            </a:p>
          </p:txBody>
        </p:sp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60B5CC"/>
                </a:clrFrom>
                <a:clrTo>
                  <a:srgbClr val="60B5CC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343400" y="228600"/>
              <a:ext cx="2114550" cy="2143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7" name="Rectangle 6"/>
          <p:cNvSpPr/>
          <p:nvPr/>
        </p:nvSpPr>
        <p:spPr>
          <a:xfrm>
            <a:off x="381000" y="1524000"/>
            <a:ext cx="662354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smtClean="0">
                <a:solidFill>
                  <a:srgbClr val="FFFF00"/>
                </a:solidFill>
              </a:rPr>
              <a:t>Akhlaq – Kesusilaan  : budi pekerti dan perilaku yang mulia</a:t>
            </a:r>
            <a:endParaRPr lang="en-US" sz="2000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81000"/>
            <a:ext cx="8229600" cy="1252728"/>
          </a:xfrm>
        </p:spPr>
        <p:txBody>
          <a:bodyPr>
            <a:normAutofit/>
          </a:bodyPr>
          <a:lstStyle/>
          <a:p>
            <a:r>
              <a:rPr lang="en-US" sz="40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Macam </a:t>
            </a:r>
            <a:r>
              <a:rPr lang="en-US" sz="66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  <a:t>Moral</a:t>
            </a:r>
            <a:endParaRPr lang="en-US" sz="660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905000"/>
            <a:ext cx="7010400" cy="1295400"/>
          </a:xfrm>
        </p:spPr>
        <p:txBody>
          <a:bodyPr>
            <a:noAutofit/>
          </a:bodyPr>
          <a:lstStyle/>
          <a:p>
            <a:pPr marL="514350" indent="-514350">
              <a:spcAft>
                <a:spcPct val="40000"/>
              </a:spcAft>
              <a:buClr>
                <a:schemeClr val="accent2"/>
              </a:buClr>
              <a:buFont typeface="+mj-lt"/>
              <a:buAutoNum type="arabicPeriod"/>
            </a:pPr>
            <a:r>
              <a:rPr lang="en-US" sz="2800" b="1" smtClean="0">
                <a:solidFill>
                  <a:srgbClr val="FFFF00"/>
                </a:solidFill>
              </a:rPr>
              <a:t>MORAL UMUM </a:t>
            </a:r>
          </a:p>
          <a:p>
            <a:pPr marL="514350" indent="-514350">
              <a:spcAft>
                <a:spcPct val="40000"/>
              </a:spcAft>
              <a:buClr>
                <a:schemeClr val="accent2"/>
              </a:buClr>
              <a:buFont typeface="+mj-lt"/>
              <a:buAutoNum type="arabicPeriod"/>
            </a:pPr>
            <a:r>
              <a:rPr lang="en-US" sz="2800" b="1" smtClean="0">
                <a:solidFill>
                  <a:srgbClr val="FFFF00"/>
                </a:solidFill>
              </a:rPr>
              <a:t>MORAL KHUSUS</a:t>
            </a:r>
            <a:endParaRPr lang="en-US">
              <a:solidFill>
                <a:srgbClr val="FFFF00"/>
              </a:solidFill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7162800" y="0"/>
            <a:ext cx="1828800" cy="2057400"/>
            <a:chOff x="4267200" y="228600"/>
            <a:chExt cx="2209800" cy="2667000"/>
          </a:xfrm>
        </p:grpSpPr>
        <p:sp>
          <p:nvSpPr>
            <p:cNvPr id="5" name="Rectangle 4"/>
            <p:cNvSpPr/>
            <p:nvPr/>
          </p:nvSpPr>
          <p:spPr>
            <a:xfrm>
              <a:off x="4267200" y="304800"/>
              <a:ext cx="2209800" cy="25908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r>
                <a:rPr lang="en-US" sz="2400" b="1" smtClean="0">
                  <a:solidFill>
                    <a:srgbClr val="CF8F0F"/>
                  </a:solidFill>
                  <a:latin typeface="Calibri" pitchFamily="34" charset="0"/>
                  <a:cs typeface="Calibri" pitchFamily="34" charset="0"/>
                </a:rPr>
                <a:t>APA ?</a:t>
              </a:r>
            </a:p>
            <a:p>
              <a:pPr algn="ctr"/>
              <a:endParaRPr lang="en-US" sz="800" b="1"/>
            </a:p>
          </p:txBody>
        </p:sp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60B5CC"/>
                </a:clrFrom>
                <a:clrTo>
                  <a:srgbClr val="60B5CC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343400" y="228600"/>
              <a:ext cx="2114550" cy="2143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7" name="Rectangle 6"/>
          <p:cNvSpPr/>
          <p:nvPr/>
        </p:nvSpPr>
        <p:spPr>
          <a:xfrm>
            <a:off x="838200" y="3048000"/>
            <a:ext cx="7467600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</a:pPr>
            <a:endParaRPr lang="en-US" sz="2800" b="1" i="1" dirty="0" smtClean="0">
              <a:solidFill>
                <a:schemeClr val="bg1"/>
              </a:solidFill>
            </a:endParaRPr>
          </a:p>
          <a:p>
            <a:pPr algn="ctr">
              <a:buFontTx/>
              <a:buNone/>
            </a:pPr>
            <a:r>
              <a:rPr lang="en-US" sz="2800" b="1" i="1" dirty="0" smtClean="0">
                <a:solidFill>
                  <a:schemeClr val="bg1"/>
                </a:solidFill>
              </a:rPr>
              <a:t>MORAL KHUSUS = ETIKA PROFESI</a:t>
            </a:r>
          </a:p>
          <a:p>
            <a:pPr algn="ctr">
              <a:buFontTx/>
              <a:buNone/>
            </a:pPr>
            <a:r>
              <a:rPr lang="en-US" sz="2800" b="1" i="1" dirty="0" smtClean="0">
                <a:solidFill>
                  <a:schemeClr val="bg1"/>
                </a:solidFill>
              </a:rPr>
              <a:t> </a:t>
            </a:r>
          </a:p>
          <a:p>
            <a:pPr>
              <a:buFontTx/>
              <a:buNone/>
            </a:pPr>
            <a:r>
              <a:rPr lang="en-US" sz="2800" dirty="0" err="1" smtClean="0">
                <a:solidFill>
                  <a:schemeClr val="bg1"/>
                </a:solidFill>
              </a:rPr>
              <a:t>Contoh</a:t>
            </a:r>
            <a:r>
              <a:rPr lang="en-US" sz="2800" dirty="0" smtClean="0">
                <a:solidFill>
                  <a:schemeClr val="bg1"/>
                </a:solidFill>
              </a:rPr>
              <a:t>:</a:t>
            </a:r>
          </a:p>
          <a:p>
            <a:pPr marL="465138"/>
            <a:r>
              <a:rPr lang="en-US" sz="2400" b="1" dirty="0" err="1" smtClean="0">
                <a:solidFill>
                  <a:schemeClr val="bg1"/>
                </a:solidFill>
              </a:rPr>
              <a:t>Etika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Profesi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Insinyur</a:t>
            </a:r>
            <a:endParaRPr lang="en-US" sz="2400" b="1" dirty="0" smtClean="0">
              <a:solidFill>
                <a:schemeClr val="bg1"/>
              </a:solidFill>
            </a:endParaRPr>
          </a:p>
          <a:p>
            <a:pPr marL="465138"/>
            <a:r>
              <a:rPr lang="en-US" sz="2400" b="1" dirty="0" err="1" smtClean="0">
                <a:solidFill>
                  <a:schemeClr val="bg1"/>
                </a:solidFill>
              </a:rPr>
              <a:t>Etika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Profesi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Dokter</a:t>
            </a:r>
            <a:endParaRPr lang="en-US" sz="2400" b="1" dirty="0" smtClean="0">
              <a:solidFill>
                <a:schemeClr val="bg1"/>
              </a:solidFill>
            </a:endParaRPr>
          </a:p>
          <a:p>
            <a:pPr marL="465138"/>
            <a:r>
              <a:rPr lang="en-US" sz="2400" b="1" dirty="0" err="1" smtClean="0">
                <a:solidFill>
                  <a:schemeClr val="bg1"/>
                </a:solidFill>
              </a:rPr>
              <a:t>Etika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Profesi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Wartawan</a:t>
            </a:r>
            <a:endParaRPr lang="en-US" sz="2400" b="1" dirty="0" smtClean="0">
              <a:solidFill>
                <a:schemeClr val="bg1"/>
              </a:solidFill>
            </a:endParaRPr>
          </a:p>
          <a:p>
            <a:pPr marL="465138"/>
            <a:r>
              <a:rPr lang="en-US" sz="2400" b="1" dirty="0" err="1" smtClean="0">
                <a:solidFill>
                  <a:schemeClr val="bg1"/>
                </a:solidFill>
              </a:rPr>
              <a:t>Etika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Profesi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Advokat</a:t>
            </a:r>
            <a:endParaRPr lang="en-US" sz="2400" b="1" dirty="0" smtClean="0">
              <a:solidFill>
                <a:schemeClr val="bg1"/>
              </a:solidFill>
            </a:endParaRPr>
          </a:p>
          <a:p>
            <a:pPr marL="465138"/>
            <a:r>
              <a:rPr lang="en-US" sz="2400" b="1" dirty="0" err="1" smtClean="0">
                <a:solidFill>
                  <a:schemeClr val="bg1"/>
                </a:solidFill>
              </a:rPr>
              <a:t>Etika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Profesi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Dosen</a:t>
            </a:r>
            <a:endParaRPr lang="en-US" sz="24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57200"/>
            <a:ext cx="8229600" cy="1252728"/>
          </a:xfrm>
        </p:spPr>
        <p:txBody>
          <a:bodyPr>
            <a:normAutofit/>
          </a:bodyPr>
          <a:lstStyle/>
          <a:p>
            <a:r>
              <a:rPr lang="en-US" sz="66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  <a:t>Etika</a:t>
            </a:r>
            <a:endParaRPr lang="en-US" sz="660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057400"/>
            <a:ext cx="8229600" cy="5105400"/>
          </a:xfrm>
        </p:spPr>
        <p:txBody>
          <a:bodyPr>
            <a:normAutofit/>
          </a:bodyPr>
          <a:lstStyle/>
          <a:p>
            <a:r>
              <a:rPr lang="en-US" b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BERTEN (1993)</a:t>
            </a:r>
          </a:p>
          <a:p>
            <a:pPr marL="635000" lvl="1" indent="-11113">
              <a:spcBef>
                <a:spcPct val="30000"/>
              </a:spcBef>
              <a:buNone/>
            </a:pPr>
            <a:r>
              <a:rPr lang="en-US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Kumpulan azas/nilai moral dan kode etik yang dijadikan pegangan orang/kelompok</a:t>
            </a:r>
          </a:p>
          <a:p>
            <a:pPr marL="635508" lvl="1" indent="-342900">
              <a:spcBef>
                <a:spcPct val="30000"/>
              </a:spcBef>
              <a:buNone/>
            </a:pPr>
            <a:endParaRPr lang="en-US" smtClean="0"/>
          </a:p>
          <a:p>
            <a:pPr lvl="1">
              <a:buNone/>
            </a:pPr>
            <a:endParaRPr lang="en-US"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7162800" y="0"/>
            <a:ext cx="1828800" cy="2057400"/>
            <a:chOff x="4267200" y="228600"/>
            <a:chExt cx="2209800" cy="2667000"/>
          </a:xfrm>
        </p:grpSpPr>
        <p:sp>
          <p:nvSpPr>
            <p:cNvPr id="5" name="Rectangle 4"/>
            <p:cNvSpPr/>
            <p:nvPr/>
          </p:nvSpPr>
          <p:spPr>
            <a:xfrm>
              <a:off x="4267200" y="304800"/>
              <a:ext cx="2209800" cy="25908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r>
                <a:rPr lang="en-US" sz="2400" b="1" smtClean="0">
                  <a:solidFill>
                    <a:srgbClr val="CF8F0F"/>
                  </a:solidFill>
                  <a:latin typeface="Calibri" pitchFamily="34" charset="0"/>
                  <a:cs typeface="Calibri" pitchFamily="34" charset="0"/>
                </a:rPr>
                <a:t>APA ?</a:t>
              </a:r>
            </a:p>
            <a:p>
              <a:pPr algn="ctr"/>
              <a:endParaRPr lang="en-US" sz="800" b="1"/>
            </a:p>
          </p:txBody>
        </p:sp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60B5CC"/>
                </a:clrFrom>
                <a:clrTo>
                  <a:srgbClr val="60B5CC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343400" y="228600"/>
              <a:ext cx="2114550" cy="2143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85800"/>
            <a:ext cx="6400800" cy="1447800"/>
          </a:xfrm>
        </p:spPr>
        <p:txBody>
          <a:bodyPr>
            <a:normAutofit/>
          </a:bodyPr>
          <a:lstStyle/>
          <a:p>
            <a:r>
              <a:rPr lang="en-US" sz="32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Mengapa Dosen Perlu </a:t>
            </a:r>
            <a:r>
              <a:rPr lang="en-US" sz="240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Matura MT Script Capitals" pitchFamily="66" charset="0"/>
              </a:rPr>
              <a:t/>
            </a:r>
            <a:br>
              <a:rPr lang="en-US" sz="240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n-US" sz="480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Matura MT Script Capitals" pitchFamily="66" charset="0"/>
              </a:rPr>
              <a:t>Etika &amp; Moral</a:t>
            </a:r>
            <a:endParaRPr lang="en-US" sz="4800" smtClean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590800"/>
            <a:ext cx="8610600" cy="4114800"/>
          </a:xfrm>
        </p:spPr>
        <p:txBody>
          <a:bodyPr>
            <a:normAutofit/>
          </a:bodyPr>
          <a:lstStyle/>
          <a:p>
            <a:pPr marL="571500" lvl="1" indent="-457200" defTabSz="1087438">
              <a:lnSpc>
                <a:spcPct val="120000"/>
              </a:lnSpc>
              <a:buClr>
                <a:schemeClr val="bg1"/>
              </a:buClr>
              <a:buFontTx/>
              <a:buAutoNum type="arabicPeriod"/>
            </a:pPr>
            <a:r>
              <a:rPr lang="en-US" smtClean="0">
                <a:solidFill>
                  <a:schemeClr val="bg1"/>
                </a:solidFill>
                <a:latin typeface="Arial" charset="0"/>
              </a:rPr>
              <a:t>Dosen merupakan </a:t>
            </a:r>
            <a:r>
              <a:rPr lang="en-US" i="1" smtClean="0">
                <a:solidFill>
                  <a:schemeClr val="bg1"/>
                </a:solidFill>
                <a:latin typeface="Arial" charset="0"/>
              </a:rPr>
              <a:t>panutan </a:t>
            </a:r>
            <a:r>
              <a:rPr lang="en-US" smtClean="0">
                <a:solidFill>
                  <a:schemeClr val="bg1"/>
                </a:solidFill>
                <a:latin typeface="Arial" charset="0"/>
              </a:rPr>
              <a:t>bagi</a:t>
            </a:r>
            <a:r>
              <a:rPr lang="en-US" i="1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mtClean="0">
                <a:solidFill>
                  <a:schemeClr val="bg1"/>
                </a:solidFill>
                <a:latin typeface="Arial" charset="0"/>
              </a:rPr>
              <a:t>mahasiswa/orang lain dalam segala pemikiran dan tingkah lakunya</a:t>
            </a:r>
          </a:p>
          <a:p>
            <a:pPr marL="571500" lvl="1" indent="-457200" defTabSz="1087438">
              <a:lnSpc>
                <a:spcPct val="120000"/>
              </a:lnSpc>
              <a:buClr>
                <a:schemeClr val="bg1"/>
              </a:buClr>
              <a:buFontTx/>
              <a:buAutoNum type="arabicPeriod"/>
            </a:pPr>
            <a:r>
              <a:rPr lang="en-US" smtClean="0">
                <a:solidFill>
                  <a:schemeClr val="bg1"/>
                </a:solidFill>
                <a:latin typeface="Arial" charset="0"/>
              </a:rPr>
              <a:t>Dosen sebagai Pengajar dan Pendidik</a:t>
            </a:r>
          </a:p>
          <a:p>
            <a:pPr marL="571500" lvl="1" indent="-457200" defTabSz="1087438">
              <a:lnSpc>
                <a:spcPct val="120000"/>
              </a:lnSpc>
              <a:buClr>
                <a:schemeClr val="bg1"/>
              </a:buClr>
              <a:buFontTx/>
              <a:buAutoNum type="arabicPeriod"/>
            </a:pPr>
            <a:r>
              <a:rPr lang="en-US" smtClean="0">
                <a:solidFill>
                  <a:schemeClr val="bg1"/>
                </a:solidFill>
                <a:latin typeface="Arial" charset="0"/>
              </a:rPr>
              <a:t>Dosen sebagai Profesi (perlu Etika Profesi Dosen)</a:t>
            </a:r>
          </a:p>
        </p:txBody>
      </p:sp>
      <p:grpSp>
        <p:nvGrpSpPr>
          <p:cNvPr id="4" name="Group 6"/>
          <p:cNvGrpSpPr/>
          <p:nvPr/>
        </p:nvGrpSpPr>
        <p:grpSpPr>
          <a:xfrm>
            <a:off x="7162800" y="152400"/>
            <a:ext cx="1828800" cy="2362200"/>
            <a:chOff x="7162800" y="0"/>
            <a:chExt cx="1828800" cy="2438400"/>
          </a:xfrm>
        </p:grpSpPr>
        <p:sp>
          <p:nvSpPr>
            <p:cNvPr id="5" name="Rectangle 4"/>
            <p:cNvSpPr/>
            <p:nvPr/>
          </p:nvSpPr>
          <p:spPr>
            <a:xfrm>
              <a:off x="7162800" y="58783"/>
              <a:ext cx="1828800" cy="2379617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 smtClean="0"/>
            </a:p>
            <a:p>
              <a:pPr algn="ctr"/>
              <a:r>
                <a:rPr lang="en-US" sz="1600" smtClean="0">
                  <a:ln w="3175" cmpd="sng">
                    <a:noFill/>
                    <a:prstDash val="solid"/>
                    <a:miter lim="800000"/>
                  </a:ln>
                  <a:solidFill>
                    <a:srgbClr val="0000FF"/>
                  </a:solidFill>
                  <a:effectLst>
                    <a:outerShdw blurRad="55000" dist="50800" dir="5400000" algn="tl">
                      <a:srgbClr val="000000">
                        <a:alpha val="33000"/>
                      </a:srgbClr>
                    </a:outerShdw>
                  </a:effectLst>
                  <a:latin typeface="Matura MT Script Capitals" pitchFamily="66" charset="0"/>
                </a:rPr>
                <a:t>Etika &amp; Moral</a:t>
              </a:r>
              <a:endParaRPr lang="en-US" sz="1600" b="1" smtClean="0">
                <a:ln w="3175" cmpd="sng">
                  <a:noFill/>
                  <a:prstDash val="solid"/>
                  <a:miter lim="800000"/>
                </a:ln>
                <a:solidFill>
                  <a:srgbClr val="0000FF"/>
                </a:solidFill>
                <a:latin typeface="Calibri" pitchFamily="34" charset="0"/>
                <a:cs typeface="Calibri" pitchFamily="34" charset="0"/>
              </a:endParaRPr>
            </a:p>
            <a:p>
              <a:pPr algn="ctr"/>
              <a:r>
                <a:rPr lang="en-US" sz="2400" b="1" smtClean="0">
                  <a:solidFill>
                    <a:srgbClr val="0000FF"/>
                  </a:solidFill>
                  <a:latin typeface="Calibri" pitchFamily="34" charset="0"/>
                  <a:cs typeface="Calibri" pitchFamily="34" charset="0"/>
                </a:rPr>
                <a:t>MENGAPA ?</a:t>
              </a:r>
            </a:p>
            <a:p>
              <a:pPr algn="ctr"/>
              <a:endParaRPr lang="en-US" sz="800" b="1"/>
            </a:p>
          </p:txBody>
        </p:sp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60B5CC"/>
                </a:clrFrom>
                <a:clrTo>
                  <a:srgbClr val="60B5CC">
                    <a:alpha val="0"/>
                  </a:srgbClr>
                </a:clrTo>
              </a:clrChange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p:blipFill>
          <p:spPr bwMode="auto">
            <a:xfrm>
              <a:off x="7225862" y="0"/>
              <a:ext cx="1749972" cy="16532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914400"/>
            <a:ext cx="6400800" cy="1252728"/>
          </a:xfrm>
        </p:spPr>
        <p:txBody>
          <a:bodyPr>
            <a:normAutofit/>
          </a:bodyPr>
          <a:lstStyle/>
          <a:p>
            <a:r>
              <a:rPr lang="en-US" sz="4400" smtClean="0">
                <a:solidFill>
                  <a:srgbClr val="FFFF00"/>
                </a:solidFill>
                <a:latin typeface="Harlow Solid Italic" pitchFamily="82" charset="0"/>
              </a:rPr>
              <a:t>Empat Kompetensi Dosen</a:t>
            </a:r>
            <a:endParaRPr lang="en-US" sz="4400">
              <a:latin typeface="Harlow Solid Italic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590800"/>
            <a:ext cx="8229600" cy="4625609"/>
          </a:xfrm>
        </p:spPr>
        <p:txBody>
          <a:bodyPr/>
          <a:lstStyle/>
          <a:p>
            <a:pPr marL="623888" indent="-623888">
              <a:spcBef>
                <a:spcPct val="50000"/>
              </a:spcBef>
              <a:buClr>
                <a:srgbClr val="FFFF99"/>
              </a:buClr>
              <a:buFont typeface="+mj-lt"/>
              <a:buAutoNum type="arabicPeriod"/>
              <a:defRPr/>
            </a:pPr>
            <a:r>
              <a:rPr lang="en-US" dirty="0" err="1" smtClean="0">
                <a:solidFill>
                  <a:srgbClr val="FFFF99"/>
                </a:solidFill>
                <a:latin typeface="Arial" charset="0"/>
              </a:rPr>
              <a:t>Kompetensi</a:t>
            </a:r>
            <a:r>
              <a:rPr lang="en-US" dirty="0" smtClean="0">
                <a:solidFill>
                  <a:srgbClr val="FFFF99"/>
                </a:solidFill>
                <a:latin typeface="Arial" charset="0"/>
              </a:rPr>
              <a:t> </a:t>
            </a:r>
            <a:r>
              <a:rPr lang="en-US" dirty="0" err="1" smtClean="0">
                <a:solidFill>
                  <a:srgbClr val="FFFF99"/>
                </a:solidFill>
                <a:latin typeface="Arial" charset="0"/>
              </a:rPr>
              <a:t>Kepribadian</a:t>
            </a:r>
            <a:r>
              <a:rPr lang="en-US" dirty="0" smtClean="0">
                <a:solidFill>
                  <a:srgbClr val="FFFF99"/>
                </a:solidFill>
                <a:latin typeface="Arial" charset="0"/>
              </a:rPr>
              <a:t> </a:t>
            </a:r>
          </a:p>
          <a:p>
            <a:pPr marL="623888" indent="-623888">
              <a:spcBef>
                <a:spcPct val="50000"/>
              </a:spcBef>
              <a:buClr>
                <a:srgbClr val="FFFF99"/>
              </a:buClr>
              <a:buFont typeface="+mj-lt"/>
              <a:buAutoNum type="arabicPeriod"/>
              <a:defRPr/>
            </a:pPr>
            <a:r>
              <a:rPr lang="en-US" dirty="0" err="1" smtClean="0">
                <a:solidFill>
                  <a:srgbClr val="FFFF99"/>
                </a:solidFill>
                <a:latin typeface="Arial" charset="0"/>
              </a:rPr>
              <a:t>Kompetensi</a:t>
            </a:r>
            <a:r>
              <a:rPr lang="en-US" dirty="0" smtClean="0">
                <a:solidFill>
                  <a:srgbClr val="FFFF99"/>
                </a:solidFill>
                <a:latin typeface="Arial" charset="0"/>
              </a:rPr>
              <a:t> </a:t>
            </a:r>
            <a:r>
              <a:rPr lang="en-US" dirty="0" err="1" smtClean="0">
                <a:solidFill>
                  <a:srgbClr val="FFFF99"/>
                </a:solidFill>
                <a:latin typeface="Arial" charset="0"/>
              </a:rPr>
              <a:t>Profesional</a:t>
            </a:r>
            <a:r>
              <a:rPr lang="en-US" dirty="0" smtClean="0">
                <a:solidFill>
                  <a:srgbClr val="FFFF99"/>
                </a:solidFill>
                <a:latin typeface="Arial" charset="0"/>
              </a:rPr>
              <a:t> (</a:t>
            </a:r>
            <a:r>
              <a:rPr lang="en-US" dirty="0" err="1" smtClean="0">
                <a:solidFill>
                  <a:srgbClr val="FFFF99"/>
                </a:solidFill>
                <a:latin typeface="Arial" charset="0"/>
              </a:rPr>
              <a:t>Keilmuan</a:t>
            </a:r>
            <a:r>
              <a:rPr lang="en-US" dirty="0" smtClean="0">
                <a:solidFill>
                  <a:srgbClr val="FFFF99"/>
                </a:solidFill>
                <a:latin typeface="Arial" charset="0"/>
              </a:rPr>
              <a:t> </a:t>
            </a:r>
            <a:r>
              <a:rPr lang="en-US" dirty="0" err="1" smtClean="0">
                <a:solidFill>
                  <a:srgbClr val="FFFF99"/>
                </a:solidFill>
                <a:latin typeface="Arial" charset="0"/>
              </a:rPr>
              <a:t>dan</a:t>
            </a:r>
            <a:r>
              <a:rPr lang="en-US" dirty="0" smtClean="0">
                <a:solidFill>
                  <a:srgbClr val="FFFF99"/>
                </a:solidFill>
                <a:latin typeface="Arial" charset="0"/>
              </a:rPr>
              <a:t> </a:t>
            </a:r>
            <a:r>
              <a:rPr lang="en-US" dirty="0" err="1" smtClean="0">
                <a:solidFill>
                  <a:srgbClr val="FFFF99"/>
                </a:solidFill>
                <a:latin typeface="Arial" charset="0"/>
              </a:rPr>
              <a:t>Keterampilan</a:t>
            </a:r>
            <a:r>
              <a:rPr lang="en-US" dirty="0" smtClean="0">
                <a:solidFill>
                  <a:srgbClr val="FFFF99"/>
                </a:solidFill>
                <a:latin typeface="Arial" charset="0"/>
              </a:rPr>
              <a:t>)</a:t>
            </a:r>
          </a:p>
          <a:p>
            <a:pPr marL="623888" indent="-623888">
              <a:spcBef>
                <a:spcPct val="50000"/>
              </a:spcBef>
              <a:buClr>
                <a:srgbClr val="FFFF99"/>
              </a:buClr>
              <a:buFont typeface="+mj-lt"/>
              <a:buAutoNum type="arabicPeriod"/>
              <a:defRPr/>
            </a:pPr>
            <a:r>
              <a:rPr lang="en-US" dirty="0" err="1" smtClean="0">
                <a:solidFill>
                  <a:srgbClr val="FFFF99"/>
                </a:solidFill>
                <a:latin typeface="Arial" charset="0"/>
              </a:rPr>
              <a:t>Kompetensi</a:t>
            </a:r>
            <a:r>
              <a:rPr lang="en-US" dirty="0" smtClean="0">
                <a:solidFill>
                  <a:srgbClr val="FFFF99"/>
                </a:solidFill>
                <a:latin typeface="Arial" charset="0"/>
              </a:rPr>
              <a:t> </a:t>
            </a:r>
            <a:r>
              <a:rPr lang="en-US" dirty="0" err="1" smtClean="0">
                <a:solidFill>
                  <a:srgbClr val="FFFF99"/>
                </a:solidFill>
                <a:latin typeface="Arial" charset="0"/>
              </a:rPr>
              <a:t>Pedagogik</a:t>
            </a:r>
            <a:endParaRPr lang="en-US" dirty="0" smtClean="0">
              <a:solidFill>
                <a:srgbClr val="FFFF99"/>
              </a:solidFill>
              <a:latin typeface="Arial" charset="0"/>
            </a:endParaRPr>
          </a:p>
          <a:p>
            <a:pPr marL="623888" indent="-623888">
              <a:spcBef>
                <a:spcPct val="50000"/>
              </a:spcBef>
              <a:buClr>
                <a:srgbClr val="FFFF99"/>
              </a:buClr>
              <a:buFont typeface="+mj-lt"/>
              <a:buAutoNum type="arabicPeriod"/>
              <a:defRPr/>
            </a:pPr>
            <a:r>
              <a:rPr lang="en-US" dirty="0" err="1" smtClean="0">
                <a:solidFill>
                  <a:srgbClr val="FFFF99"/>
                </a:solidFill>
                <a:latin typeface="Arial" charset="0"/>
              </a:rPr>
              <a:t>Kompetensi</a:t>
            </a:r>
            <a:r>
              <a:rPr lang="en-US" dirty="0" smtClean="0">
                <a:solidFill>
                  <a:srgbClr val="FFFF99"/>
                </a:solidFill>
                <a:latin typeface="Arial" charset="0"/>
              </a:rPr>
              <a:t> </a:t>
            </a:r>
            <a:r>
              <a:rPr lang="en-US" dirty="0" err="1" smtClean="0">
                <a:solidFill>
                  <a:srgbClr val="FFFF99"/>
                </a:solidFill>
                <a:latin typeface="Arial" charset="0"/>
              </a:rPr>
              <a:t>Sosial</a:t>
            </a:r>
            <a:endParaRPr lang="en-US" dirty="0" smtClean="0">
              <a:solidFill>
                <a:srgbClr val="FFFF99"/>
              </a:solidFill>
              <a:latin typeface="Arial" charset="0"/>
            </a:endParaRPr>
          </a:p>
          <a:p>
            <a:pPr>
              <a:buClr>
                <a:srgbClr val="FFFF99"/>
              </a:buClr>
            </a:pPr>
            <a:endParaRPr lang="en-US" dirty="0">
              <a:solidFill>
                <a:srgbClr val="FFFF9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7162800" y="152400"/>
            <a:ext cx="1828800" cy="2438400"/>
            <a:chOff x="7162800" y="0"/>
            <a:chExt cx="1828800" cy="2438400"/>
          </a:xfrm>
        </p:grpSpPr>
        <p:sp>
          <p:nvSpPr>
            <p:cNvPr id="5" name="Rectangle 4"/>
            <p:cNvSpPr/>
            <p:nvPr/>
          </p:nvSpPr>
          <p:spPr>
            <a:xfrm>
              <a:off x="7162800" y="58783"/>
              <a:ext cx="1828800" cy="2379617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 smtClean="0"/>
            </a:p>
            <a:p>
              <a:pPr algn="ctr"/>
              <a:r>
                <a:rPr lang="en-US" sz="1600" smtClean="0">
                  <a:ln w="3175" cmpd="sng">
                    <a:noFill/>
                    <a:prstDash val="solid"/>
                    <a:miter lim="800000"/>
                  </a:ln>
                  <a:solidFill>
                    <a:srgbClr val="0000FF"/>
                  </a:solidFill>
                  <a:effectLst>
                    <a:outerShdw blurRad="55000" dist="50800" dir="5400000" algn="tl">
                      <a:srgbClr val="000000">
                        <a:alpha val="33000"/>
                      </a:srgbClr>
                    </a:outerShdw>
                  </a:effectLst>
                  <a:latin typeface="Matura MT Script Capitals" pitchFamily="66" charset="0"/>
                </a:rPr>
                <a:t>Etika &amp; Moral</a:t>
              </a:r>
              <a:endParaRPr lang="en-US" sz="1600" b="1" smtClean="0">
                <a:ln w="3175" cmpd="sng">
                  <a:noFill/>
                  <a:prstDash val="solid"/>
                  <a:miter lim="800000"/>
                </a:ln>
                <a:solidFill>
                  <a:srgbClr val="0000FF"/>
                </a:solidFill>
                <a:latin typeface="Calibri" pitchFamily="34" charset="0"/>
                <a:cs typeface="Calibri" pitchFamily="34" charset="0"/>
              </a:endParaRPr>
            </a:p>
            <a:p>
              <a:pPr algn="ctr"/>
              <a:r>
                <a:rPr lang="en-US" sz="2400" b="1" smtClean="0">
                  <a:solidFill>
                    <a:srgbClr val="0000FF"/>
                  </a:solidFill>
                  <a:latin typeface="Calibri" pitchFamily="34" charset="0"/>
                  <a:cs typeface="Calibri" pitchFamily="34" charset="0"/>
                </a:rPr>
                <a:t>MENGAPA ?</a:t>
              </a:r>
            </a:p>
            <a:p>
              <a:pPr algn="ctr"/>
              <a:endParaRPr lang="en-US" sz="800" b="1"/>
            </a:p>
          </p:txBody>
        </p:sp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60B5CC"/>
                </a:clrFrom>
                <a:clrTo>
                  <a:srgbClr val="60B5CC">
                    <a:alpha val="0"/>
                  </a:srgbClr>
                </a:clrTo>
              </a:clrChange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p:blipFill>
          <p:spPr bwMode="auto">
            <a:xfrm>
              <a:off x="7225862" y="0"/>
              <a:ext cx="1749972" cy="16532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Oval 7">
            <a:hlinkClick r:id="rId3" action="ppaction://hlinkpres?slideindex=1&amp;slidetitle="/>
          </p:cNvPr>
          <p:cNvSpPr/>
          <p:nvPr/>
        </p:nvSpPr>
        <p:spPr>
          <a:xfrm>
            <a:off x="7772400" y="6096000"/>
            <a:ext cx="1219200" cy="53340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/>
              <a:t>Link</a:t>
            </a:r>
            <a:endParaRPr lang="en-US"/>
          </a:p>
        </p:txBody>
      </p:sp>
    </p:spTree>
  </p:cSld>
  <p:clrMapOvr>
    <a:masterClrMapping/>
  </p:clrMapOvr>
  <p:transition spd="med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990600"/>
            <a:ext cx="8382000" cy="1252728"/>
          </a:xfrm>
        </p:spPr>
        <p:txBody>
          <a:bodyPr>
            <a:noAutofit/>
          </a:bodyPr>
          <a:lstStyle/>
          <a:p>
            <a:pPr>
              <a:spcBef>
                <a:spcPct val="50000"/>
              </a:spcBef>
            </a:pPr>
            <a:r>
              <a:rPr lang="en-US" sz="28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Bagaimana Menerapkan </a:t>
            </a:r>
            <a:r>
              <a:rPr lang="en-US" sz="4000" smtClean="0">
                <a:solidFill>
                  <a:srgbClr val="0000FF"/>
                </a:solidFill>
              </a:rPr>
              <a:t/>
            </a:r>
            <a:br>
              <a:rPr lang="en-US" sz="4000" smtClean="0">
                <a:solidFill>
                  <a:srgbClr val="0000FF"/>
                </a:solidFill>
              </a:rPr>
            </a:br>
            <a:r>
              <a:rPr lang="en-US" sz="40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  <a:t>Etika Dan Moral?</a:t>
            </a:r>
            <a:endParaRPr lang="en-US" sz="4000">
              <a:solidFill>
                <a:srgbClr val="92D050"/>
              </a:solidFill>
              <a:latin typeface="Matura MT Script Capital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514600"/>
            <a:ext cx="8229600" cy="3886200"/>
          </a:xfrm>
        </p:spPr>
        <p:txBody>
          <a:bodyPr>
            <a:normAutofit/>
          </a:bodyPr>
          <a:lstStyle/>
          <a:p>
            <a:pPr marL="514350" indent="-514350">
              <a:spcBef>
                <a:spcPct val="50000"/>
              </a:spcBef>
              <a:buClr>
                <a:schemeClr val="accent4">
                  <a:lumMod val="20000"/>
                  <a:lumOff val="80000"/>
                </a:schemeClr>
              </a:buClr>
              <a:buFont typeface="+mj-lt"/>
              <a:buAutoNum type="arabicPeriod"/>
            </a:pPr>
            <a:r>
              <a:rPr lang="en-US" sz="280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0"/>
              </a:rPr>
              <a:t>Dosen harus memiliki dan </a:t>
            </a:r>
            <a:r>
              <a:rPr lang="id-ID" sz="280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0"/>
              </a:rPr>
              <a:t>mampu </a:t>
            </a:r>
            <a:r>
              <a:rPr lang="en-US" sz="280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0"/>
              </a:rPr>
              <a:t>menerapkan nilai-nilai dan norma dalam pembelajaran</a:t>
            </a:r>
          </a:p>
          <a:p>
            <a:pPr marL="514350" indent="-514350">
              <a:spcBef>
                <a:spcPct val="50000"/>
              </a:spcBef>
              <a:buClr>
                <a:schemeClr val="accent4">
                  <a:lumMod val="20000"/>
                  <a:lumOff val="80000"/>
                </a:schemeClr>
              </a:buClr>
              <a:buFont typeface="+mj-lt"/>
              <a:buAutoNum type="arabicPeriod"/>
            </a:pPr>
            <a:r>
              <a:rPr lang="en-US" sz="280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0"/>
              </a:rPr>
              <a:t>Dosen harus dapat menerima perbedaan nilai dan norma yang dianut oleh mahasiswa / orang lain</a:t>
            </a:r>
          </a:p>
          <a:p>
            <a:pPr marL="514350" indent="-514350">
              <a:spcBef>
                <a:spcPct val="50000"/>
              </a:spcBef>
              <a:buClr>
                <a:schemeClr val="accent4">
                  <a:lumMod val="20000"/>
                  <a:lumOff val="80000"/>
                </a:schemeClr>
              </a:buClr>
              <a:buFont typeface="+mj-lt"/>
              <a:buAutoNum type="arabicPeriod"/>
            </a:pPr>
            <a:r>
              <a:rPr lang="en-US" sz="280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0"/>
              </a:rPr>
              <a:t>Dosen harus menyadari bahwa masalah pembelajaran merupakan kegiatan yang berkaitan dengan aspek etika dan moral</a:t>
            </a:r>
          </a:p>
          <a:p>
            <a:pPr marL="571500" lvl="1" indent="-457200" defTabSz="1087438">
              <a:lnSpc>
                <a:spcPct val="120000"/>
              </a:lnSpc>
              <a:buClr>
                <a:schemeClr val="accent4">
                  <a:lumMod val="20000"/>
                  <a:lumOff val="80000"/>
                </a:schemeClr>
              </a:buClr>
              <a:buFontTx/>
              <a:buAutoNum type="arabicPeriod"/>
            </a:pPr>
            <a:endParaRPr lang="en-US" smtClean="0">
              <a:solidFill>
                <a:schemeClr val="accent4">
                  <a:lumMod val="20000"/>
                  <a:lumOff val="8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633222" indent="-514350">
              <a:buClr>
                <a:schemeClr val="accent4">
                  <a:lumMod val="20000"/>
                  <a:lumOff val="80000"/>
                </a:schemeClr>
              </a:buClr>
              <a:buFont typeface="+mj-lt"/>
              <a:buAutoNum type="arabicPeriod"/>
            </a:pPr>
            <a:endParaRPr lang="en-US">
              <a:solidFill>
                <a:schemeClr val="accent4">
                  <a:lumMod val="20000"/>
                  <a:lumOff val="8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4" name="Group 6"/>
          <p:cNvGrpSpPr/>
          <p:nvPr/>
        </p:nvGrpSpPr>
        <p:grpSpPr>
          <a:xfrm>
            <a:off x="7086600" y="152400"/>
            <a:ext cx="1905000" cy="2362200"/>
            <a:chOff x="7162800" y="0"/>
            <a:chExt cx="1828800" cy="2438400"/>
          </a:xfrm>
        </p:grpSpPr>
        <p:sp>
          <p:nvSpPr>
            <p:cNvPr id="5" name="Rectangle 4"/>
            <p:cNvSpPr/>
            <p:nvPr/>
          </p:nvSpPr>
          <p:spPr>
            <a:xfrm>
              <a:off x="7162800" y="58783"/>
              <a:ext cx="1828800" cy="2379617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 smtClean="0"/>
            </a:p>
            <a:p>
              <a:pPr algn="ctr"/>
              <a:r>
                <a:rPr lang="en-US" sz="1600" smtClean="0">
                  <a:ln w="3175" cmpd="sng">
                    <a:noFill/>
                    <a:prstDash val="solid"/>
                    <a:miter lim="800000"/>
                  </a:ln>
                  <a:solidFill>
                    <a:srgbClr val="00B050"/>
                  </a:solidFill>
                  <a:effectLst>
                    <a:outerShdw blurRad="55000" dist="50800" dir="5400000" algn="tl">
                      <a:srgbClr val="000000">
                        <a:alpha val="33000"/>
                      </a:srgbClr>
                    </a:outerShdw>
                  </a:effectLst>
                  <a:latin typeface="Matura MT Script Capitals" pitchFamily="66" charset="0"/>
                </a:rPr>
                <a:t>Etika &amp; Moral</a:t>
              </a:r>
              <a:endParaRPr lang="en-US" sz="1600" b="1" smtClean="0">
                <a:ln w="3175" cmpd="sng">
                  <a:noFill/>
                  <a:prstDash val="solid"/>
                  <a:miter lim="800000"/>
                </a:ln>
                <a:solidFill>
                  <a:srgbClr val="00B050"/>
                </a:solidFill>
                <a:latin typeface="Calibri" pitchFamily="34" charset="0"/>
                <a:cs typeface="Calibri" pitchFamily="34" charset="0"/>
              </a:endParaRPr>
            </a:p>
            <a:p>
              <a:pPr algn="ctr"/>
              <a:r>
                <a:rPr lang="en-US" sz="2200" b="1" smtClean="0">
                  <a:solidFill>
                    <a:srgbClr val="00B050"/>
                  </a:solidFill>
                  <a:latin typeface="Calibri" pitchFamily="34" charset="0"/>
                  <a:cs typeface="Calibri" pitchFamily="34" charset="0"/>
                </a:rPr>
                <a:t>BAGAIMANA ?</a:t>
              </a:r>
            </a:p>
            <a:p>
              <a:pPr algn="ctr"/>
              <a:endParaRPr lang="en-US" sz="800" b="1"/>
            </a:p>
          </p:txBody>
        </p:sp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60B5CC"/>
                </a:clrFrom>
                <a:clrTo>
                  <a:srgbClr val="60B5CC">
                    <a:alpha val="0"/>
                  </a:srgbClr>
                </a:clrTo>
              </a:clrChange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7225862" y="0"/>
              <a:ext cx="1749972" cy="16532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990600"/>
            <a:ext cx="8382000" cy="1252728"/>
          </a:xfrm>
        </p:spPr>
        <p:txBody>
          <a:bodyPr>
            <a:noAutofit/>
          </a:bodyPr>
          <a:lstStyle/>
          <a:p>
            <a:pPr>
              <a:spcBef>
                <a:spcPct val="50000"/>
              </a:spcBef>
            </a:pPr>
            <a:r>
              <a:rPr lang="en-US" sz="28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Bagaimana Menerapkan </a:t>
            </a:r>
            <a:r>
              <a:rPr lang="en-US" sz="4000" smtClean="0">
                <a:solidFill>
                  <a:srgbClr val="0000FF"/>
                </a:solidFill>
              </a:rPr>
              <a:t/>
            </a:r>
            <a:br>
              <a:rPr lang="en-US" sz="4000" smtClean="0">
                <a:solidFill>
                  <a:srgbClr val="0000FF"/>
                </a:solidFill>
              </a:rPr>
            </a:br>
            <a:r>
              <a:rPr lang="en-US" sz="40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  <a:t>Etika Dan Moral?</a:t>
            </a:r>
            <a:endParaRPr lang="en-US" sz="4000">
              <a:solidFill>
                <a:srgbClr val="92D050"/>
              </a:solidFill>
              <a:latin typeface="Matura MT Script Capital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514600"/>
            <a:ext cx="8229600" cy="3886200"/>
          </a:xfrm>
        </p:spPr>
        <p:txBody>
          <a:bodyPr>
            <a:normAutofit/>
          </a:bodyPr>
          <a:lstStyle/>
          <a:p>
            <a:pPr marL="514350" indent="-514350">
              <a:spcBef>
                <a:spcPct val="50000"/>
              </a:spcBef>
              <a:buClr>
                <a:schemeClr val="accent4">
                  <a:lumMod val="20000"/>
                  <a:lumOff val="80000"/>
                </a:schemeClr>
              </a:buClr>
              <a:buFont typeface="+mj-lt"/>
              <a:buAutoNum type="arabicPeriod" startAt="4"/>
              <a:defRPr/>
            </a:pPr>
            <a:r>
              <a:rPr lang="en-US" sz="280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0"/>
              </a:rPr>
              <a:t>Dosen harus dapat menjawab secara</a:t>
            </a:r>
            <a:r>
              <a:rPr lang="id-ID" sz="280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280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0"/>
              </a:rPr>
              <a:t>jujur pertanyaan-pertanyaan yang berkaitan dengan aspek etika dan moral secara umum.</a:t>
            </a:r>
          </a:p>
          <a:p>
            <a:pPr marL="514350" indent="-514350">
              <a:spcBef>
                <a:spcPct val="50000"/>
              </a:spcBef>
              <a:buClr>
                <a:schemeClr val="accent4">
                  <a:lumMod val="20000"/>
                  <a:lumOff val="80000"/>
                </a:schemeClr>
              </a:buClr>
              <a:buFontTx/>
              <a:buAutoNum type="arabicPeriod" startAt="5"/>
              <a:defRPr/>
            </a:pPr>
            <a:r>
              <a:rPr lang="en-US" sz="280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0"/>
              </a:rPr>
              <a:t>Dosen harus dapat menerapkan 4 (empat) kompetensi dosen: (kepribadian/personal, profesional/keahlian, pedagogik, dan sosial/kemasyarakatan).</a:t>
            </a:r>
          </a:p>
          <a:p>
            <a:pPr marL="571500" lvl="1" indent="-457200" defTabSz="1087438">
              <a:lnSpc>
                <a:spcPct val="120000"/>
              </a:lnSpc>
              <a:buClr>
                <a:schemeClr val="accent4">
                  <a:lumMod val="20000"/>
                  <a:lumOff val="80000"/>
                </a:schemeClr>
              </a:buClr>
              <a:buFontTx/>
              <a:buAutoNum type="arabicPeriod"/>
            </a:pPr>
            <a:endParaRPr lang="en-US" smtClean="0">
              <a:solidFill>
                <a:schemeClr val="accent4">
                  <a:lumMod val="20000"/>
                  <a:lumOff val="8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633222" indent="-514350">
              <a:buClr>
                <a:schemeClr val="accent4">
                  <a:lumMod val="20000"/>
                  <a:lumOff val="80000"/>
                </a:schemeClr>
              </a:buClr>
              <a:buFont typeface="+mj-lt"/>
              <a:buAutoNum type="arabicPeriod"/>
            </a:pPr>
            <a:endParaRPr lang="en-US">
              <a:solidFill>
                <a:schemeClr val="accent4">
                  <a:lumMod val="20000"/>
                  <a:lumOff val="8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4" name="Group 6"/>
          <p:cNvGrpSpPr/>
          <p:nvPr/>
        </p:nvGrpSpPr>
        <p:grpSpPr>
          <a:xfrm>
            <a:off x="7086600" y="152400"/>
            <a:ext cx="1905000" cy="2362200"/>
            <a:chOff x="7162800" y="0"/>
            <a:chExt cx="1828800" cy="2438400"/>
          </a:xfrm>
        </p:grpSpPr>
        <p:sp>
          <p:nvSpPr>
            <p:cNvPr id="5" name="Rectangle 4"/>
            <p:cNvSpPr/>
            <p:nvPr/>
          </p:nvSpPr>
          <p:spPr>
            <a:xfrm>
              <a:off x="7162800" y="58783"/>
              <a:ext cx="1828800" cy="2379617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 smtClean="0"/>
            </a:p>
            <a:p>
              <a:pPr algn="ctr"/>
              <a:r>
                <a:rPr lang="en-US" sz="1600" smtClean="0">
                  <a:ln w="3175" cmpd="sng">
                    <a:noFill/>
                    <a:prstDash val="solid"/>
                    <a:miter lim="800000"/>
                  </a:ln>
                  <a:solidFill>
                    <a:srgbClr val="00B050"/>
                  </a:solidFill>
                  <a:effectLst>
                    <a:outerShdw blurRad="55000" dist="50800" dir="5400000" algn="tl">
                      <a:srgbClr val="000000">
                        <a:alpha val="33000"/>
                      </a:srgbClr>
                    </a:outerShdw>
                  </a:effectLst>
                  <a:latin typeface="Matura MT Script Capitals" pitchFamily="66" charset="0"/>
                </a:rPr>
                <a:t>Etika &amp; Moral</a:t>
              </a:r>
              <a:endParaRPr lang="en-US" sz="1600" b="1" smtClean="0">
                <a:ln w="3175" cmpd="sng">
                  <a:noFill/>
                  <a:prstDash val="solid"/>
                  <a:miter lim="800000"/>
                </a:ln>
                <a:solidFill>
                  <a:srgbClr val="00B050"/>
                </a:solidFill>
                <a:latin typeface="Calibri" pitchFamily="34" charset="0"/>
                <a:cs typeface="Calibri" pitchFamily="34" charset="0"/>
              </a:endParaRPr>
            </a:p>
            <a:p>
              <a:pPr algn="ctr"/>
              <a:r>
                <a:rPr lang="en-US" sz="2200" b="1" smtClean="0">
                  <a:solidFill>
                    <a:srgbClr val="00B050"/>
                  </a:solidFill>
                  <a:latin typeface="Calibri" pitchFamily="34" charset="0"/>
                  <a:cs typeface="Calibri" pitchFamily="34" charset="0"/>
                </a:rPr>
                <a:t>BAGAIMANA ?</a:t>
              </a:r>
            </a:p>
            <a:p>
              <a:pPr algn="ctr"/>
              <a:endParaRPr lang="en-US" sz="800" b="1"/>
            </a:p>
          </p:txBody>
        </p:sp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60B5CC"/>
                </a:clrFrom>
                <a:clrTo>
                  <a:srgbClr val="60B5CC">
                    <a:alpha val="0"/>
                  </a:srgbClr>
                </a:clrTo>
              </a:clrChange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7225862" y="0"/>
              <a:ext cx="1749972" cy="16532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7" name="TextBox 6"/>
          <p:cNvSpPr txBox="1"/>
          <p:nvPr/>
        </p:nvSpPr>
        <p:spPr>
          <a:xfrm>
            <a:off x="533400" y="152400"/>
            <a:ext cx="12875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smtClean="0"/>
              <a:t>lanjutan</a:t>
            </a:r>
            <a:endParaRPr lang="en-US" sz="2400" b="1"/>
          </a:p>
        </p:txBody>
      </p:sp>
    </p:spTree>
  </p:cSld>
  <p:clrMapOvr>
    <a:masterClrMapping/>
  </p:clrMapOvr>
  <p:transition spd="med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95072"/>
            <a:ext cx="8382000" cy="1252728"/>
          </a:xfrm>
        </p:spPr>
        <p:txBody>
          <a:bodyPr>
            <a:noAutofit/>
          </a:bodyPr>
          <a:lstStyle/>
          <a:p>
            <a:pPr>
              <a:spcBef>
                <a:spcPct val="50000"/>
              </a:spcBef>
            </a:pPr>
            <a:r>
              <a:rPr lang="en-US" sz="280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Cara Melaksanakan </a:t>
            </a:r>
            <a:r>
              <a:rPr lang="en-US" sz="28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en-US" sz="28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en-US" sz="1200" smtClean="0">
                <a:solidFill>
                  <a:srgbClr val="0000FF"/>
                </a:solidFill>
              </a:rPr>
              <a:t/>
            </a:r>
            <a:br>
              <a:rPr lang="en-US" sz="1200" smtClean="0">
                <a:solidFill>
                  <a:srgbClr val="0000FF"/>
                </a:solidFill>
              </a:rPr>
            </a:br>
            <a:r>
              <a:rPr lang="en-US" sz="40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  <a:t>Etika Dan Moral?</a:t>
            </a:r>
            <a:endParaRPr lang="en-US" sz="4000">
              <a:solidFill>
                <a:srgbClr val="92D050"/>
              </a:solidFill>
              <a:latin typeface="Matura MT Script Capital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438400"/>
            <a:ext cx="8229600" cy="3886200"/>
          </a:xfrm>
        </p:spPr>
        <p:txBody>
          <a:bodyPr>
            <a:normAutofit/>
          </a:bodyPr>
          <a:lstStyle/>
          <a:p>
            <a:pPr marL="406400" indent="-406400">
              <a:spcAft>
                <a:spcPts val="1200"/>
              </a:spcAft>
              <a:buClr>
                <a:schemeClr val="accent4">
                  <a:lumMod val="20000"/>
                  <a:lumOff val="80000"/>
                </a:schemeClr>
              </a:buClr>
              <a:buFontTx/>
              <a:buAutoNum type="arabicPeriod"/>
              <a:defRPr/>
            </a:pPr>
            <a:r>
              <a:rPr lang="en-US" sz="240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0"/>
              </a:rPr>
              <a:t>Selalu menampilkan sikap dan perilaku yang mendekati standar ideal</a:t>
            </a:r>
          </a:p>
          <a:p>
            <a:pPr marL="406400" indent="-406400">
              <a:spcAft>
                <a:spcPts val="1200"/>
              </a:spcAft>
              <a:buClr>
                <a:schemeClr val="accent4">
                  <a:lumMod val="20000"/>
                  <a:lumOff val="80000"/>
                </a:schemeClr>
              </a:buClr>
              <a:buFontTx/>
              <a:buAutoNum type="arabicPeriod"/>
              <a:defRPr/>
            </a:pPr>
            <a:r>
              <a:rPr lang="en-US" sz="240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0"/>
              </a:rPr>
              <a:t>Selalu mencari kesempatan untuk meningkatkan dan memperbaiki kualitas pengetahuan dan keterampilan atau keahlian profesinya</a:t>
            </a:r>
          </a:p>
          <a:p>
            <a:pPr marL="406400" indent="-406400">
              <a:spcAft>
                <a:spcPts val="1200"/>
              </a:spcAft>
              <a:buClr>
                <a:schemeClr val="accent4">
                  <a:lumMod val="20000"/>
                  <a:lumOff val="80000"/>
                </a:schemeClr>
              </a:buClr>
              <a:buFontTx/>
              <a:buAutoNum type="arabicPeriod"/>
              <a:defRPr/>
            </a:pPr>
            <a:r>
              <a:rPr lang="en-US" sz="240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0"/>
              </a:rPr>
              <a:t>Memelihara dan meningkatkan citra profesi</a:t>
            </a:r>
          </a:p>
          <a:p>
            <a:pPr marL="406400" indent="-406400">
              <a:spcAft>
                <a:spcPts val="1200"/>
              </a:spcAft>
              <a:buClr>
                <a:schemeClr val="accent4">
                  <a:lumMod val="20000"/>
                  <a:lumOff val="80000"/>
                </a:schemeClr>
              </a:buClr>
              <a:buFontTx/>
              <a:buAutoNum type="arabicPeriod"/>
              <a:defRPr/>
            </a:pPr>
            <a:r>
              <a:rPr lang="en-US" sz="240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0"/>
              </a:rPr>
              <a:t>Meningkatkan kualitas layanan profesi dosen</a:t>
            </a:r>
          </a:p>
          <a:p>
            <a:pPr marL="406400" indent="-406400">
              <a:spcAft>
                <a:spcPts val="1200"/>
              </a:spcAft>
              <a:buClr>
                <a:schemeClr val="accent4">
                  <a:lumMod val="20000"/>
                  <a:lumOff val="80000"/>
                </a:schemeClr>
              </a:buClr>
              <a:buFontTx/>
              <a:buAutoNum type="arabicPeriod"/>
              <a:defRPr/>
            </a:pPr>
            <a:r>
              <a:rPr lang="en-US" sz="240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0"/>
              </a:rPr>
              <a:t>Memiliki kebanggaan terhadap profesi dosen</a:t>
            </a:r>
          </a:p>
          <a:p>
            <a:pPr marL="571500" lvl="1" indent="-457200" defTabSz="1087438">
              <a:lnSpc>
                <a:spcPct val="120000"/>
              </a:lnSpc>
              <a:spcAft>
                <a:spcPts val="1200"/>
              </a:spcAft>
              <a:buClr>
                <a:schemeClr val="accent4">
                  <a:lumMod val="20000"/>
                  <a:lumOff val="80000"/>
                </a:schemeClr>
              </a:buClr>
              <a:buFontTx/>
              <a:buAutoNum type="arabicPeriod"/>
            </a:pPr>
            <a:endParaRPr lang="en-US" sz="2400" smtClean="0">
              <a:solidFill>
                <a:schemeClr val="accent4">
                  <a:lumMod val="20000"/>
                  <a:lumOff val="8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633222" indent="-514350">
              <a:spcAft>
                <a:spcPts val="1200"/>
              </a:spcAft>
              <a:buClr>
                <a:schemeClr val="accent4">
                  <a:lumMod val="20000"/>
                  <a:lumOff val="80000"/>
                </a:schemeClr>
              </a:buClr>
              <a:buFont typeface="+mj-lt"/>
              <a:buAutoNum type="arabicPeriod"/>
            </a:pPr>
            <a:endParaRPr lang="en-US" sz="2400">
              <a:solidFill>
                <a:schemeClr val="accent4">
                  <a:lumMod val="20000"/>
                  <a:lumOff val="8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4" name="Group 6"/>
          <p:cNvGrpSpPr/>
          <p:nvPr/>
        </p:nvGrpSpPr>
        <p:grpSpPr>
          <a:xfrm>
            <a:off x="7162800" y="0"/>
            <a:ext cx="1905000" cy="2362200"/>
            <a:chOff x="7162800" y="0"/>
            <a:chExt cx="1828800" cy="2438400"/>
          </a:xfrm>
        </p:grpSpPr>
        <p:sp>
          <p:nvSpPr>
            <p:cNvPr id="5" name="Rectangle 4"/>
            <p:cNvSpPr/>
            <p:nvPr/>
          </p:nvSpPr>
          <p:spPr>
            <a:xfrm>
              <a:off x="7162800" y="58783"/>
              <a:ext cx="1828800" cy="2379617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 smtClean="0"/>
            </a:p>
            <a:p>
              <a:pPr algn="ctr"/>
              <a:r>
                <a:rPr lang="en-US" sz="1600" smtClean="0">
                  <a:ln w="3175" cmpd="sng">
                    <a:noFill/>
                    <a:prstDash val="solid"/>
                    <a:miter lim="800000"/>
                  </a:ln>
                  <a:solidFill>
                    <a:srgbClr val="00B050"/>
                  </a:solidFill>
                  <a:effectLst>
                    <a:outerShdw blurRad="55000" dist="50800" dir="5400000" algn="tl">
                      <a:srgbClr val="000000">
                        <a:alpha val="33000"/>
                      </a:srgbClr>
                    </a:outerShdw>
                  </a:effectLst>
                  <a:latin typeface="Matura MT Script Capitals" pitchFamily="66" charset="0"/>
                </a:rPr>
                <a:t>Etika &amp; Moral</a:t>
              </a:r>
              <a:endParaRPr lang="en-US" sz="1600" b="1" smtClean="0">
                <a:ln w="3175" cmpd="sng">
                  <a:noFill/>
                  <a:prstDash val="solid"/>
                  <a:miter lim="800000"/>
                </a:ln>
                <a:solidFill>
                  <a:srgbClr val="00B050"/>
                </a:solidFill>
                <a:latin typeface="Calibri" pitchFamily="34" charset="0"/>
                <a:cs typeface="Calibri" pitchFamily="34" charset="0"/>
              </a:endParaRPr>
            </a:p>
            <a:p>
              <a:pPr algn="ctr"/>
              <a:r>
                <a:rPr lang="en-US" sz="2200" b="1" smtClean="0">
                  <a:solidFill>
                    <a:srgbClr val="00B050"/>
                  </a:solidFill>
                  <a:latin typeface="Calibri" pitchFamily="34" charset="0"/>
                  <a:cs typeface="Calibri" pitchFamily="34" charset="0"/>
                </a:rPr>
                <a:t>BAGAIMANA ?</a:t>
              </a:r>
            </a:p>
            <a:p>
              <a:pPr algn="ctr"/>
              <a:endParaRPr lang="en-US" sz="800" b="1"/>
            </a:p>
          </p:txBody>
        </p:sp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60B5CC"/>
                </a:clrFrom>
                <a:clrTo>
                  <a:srgbClr val="60B5CC">
                    <a:alpha val="0"/>
                  </a:srgbClr>
                </a:clrTo>
              </a:clrChange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7225862" y="0"/>
              <a:ext cx="1749972" cy="16532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Rectangle 7"/>
          <p:cNvSpPr/>
          <p:nvPr/>
        </p:nvSpPr>
        <p:spPr>
          <a:xfrm>
            <a:off x="228600" y="1600200"/>
            <a:ext cx="6629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8738" algn="ctr">
              <a:defRPr/>
            </a:pPr>
            <a:r>
              <a:rPr lang="en-US" sz="240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Lima Unjuk Kerja Kualitas </a:t>
            </a:r>
            <a:r>
              <a:rPr lang="id-ID" sz="240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Dosen </a:t>
            </a:r>
            <a:r>
              <a:rPr lang="en-US" sz="240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Profesional     (C.E. Vandzandt (1990): </a:t>
            </a:r>
          </a:p>
        </p:txBody>
      </p:sp>
    </p:spTree>
  </p:cSld>
  <p:clrMapOvr>
    <a:masterClrMapping/>
  </p:clrMapOvr>
  <p:transition spd="med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382000" cy="1252728"/>
          </a:xfrm>
        </p:spPr>
        <p:txBody>
          <a:bodyPr>
            <a:noAutofit/>
          </a:bodyPr>
          <a:lstStyle/>
          <a:p>
            <a:pPr>
              <a:spcBef>
                <a:spcPct val="50000"/>
              </a:spcBef>
            </a:pPr>
            <a:r>
              <a:rPr lang="en-US" sz="32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  <a:t>Etika Dan Moral</a:t>
            </a:r>
            <a:br>
              <a:rPr lang="en-US" sz="32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n-US" sz="14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  <a:t/>
            </a:r>
            <a:br>
              <a:rPr lang="en-US" sz="14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n-US" sz="36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Ranah yang Mendasari </a:t>
            </a:r>
            <a:br>
              <a:rPr lang="en-US" sz="36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en-US" sz="36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dalam Pembelajaran</a:t>
            </a:r>
            <a:endParaRPr lang="en-US" sz="3600">
              <a:solidFill>
                <a:srgbClr val="92D050"/>
              </a:solidFill>
              <a:latin typeface="Matura MT Script Capital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438400"/>
            <a:ext cx="8229600" cy="3886200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en-US" sz="2400" b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Ranah Kognitif </a:t>
            </a:r>
            <a:r>
              <a:rPr lang="en-US" sz="240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adalah kawasan atau bidang kemampuan manusia/dosen dalam </a:t>
            </a:r>
            <a:r>
              <a:rPr lang="en-US" sz="2400" b="1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berpikir</a:t>
            </a:r>
          </a:p>
          <a:p>
            <a:pPr>
              <a:spcAft>
                <a:spcPts val="1200"/>
              </a:spcAft>
            </a:pPr>
            <a:r>
              <a:rPr lang="en-US" sz="2400" b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Ranah Afektif </a:t>
            </a:r>
            <a:r>
              <a:rPr lang="en-US" sz="240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adalah kawasan atau bidang kamampuan manusia/dosen dalam </a:t>
            </a:r>
            <a:r>
              <a:rPr lang="en-US" sz="2400" b="1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bersikap</a:t>
            </a:r>
          </a:p>
          <a:p>
            <a:pPr>
              <a:spcAft>
                <a:spcPts val="1200"/>
              </a:spcAft>
            </a:pPr>
            <a:r>
              <a:rPr lang="en-US" sz="2400" b="1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Ranah Psikomatorik </a:t>
            </a:r>
            <a:r>
              <a:rPr lang="en-US" sz="240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adalah kawasan atau bidang kemampuan manusia/dosen dalam melakukan </a:t>
            </a:r>
            <a:r>
              <a:rPr lang="en-US" sz="2400" b="1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gerakan fisik (keterampilan)</a:t>
            </a:r>
          </a:p>
          <a:p>
            <a:pPr marL="571500" lvl="1" indent="-457200" defTabSz="1087438">
              <a:lnSpc>
                <a:spcPct val="120000"/>
              </a:lnSpc>
              <a:spcAft>
                <a:spcPts val="1200"/>
              </a:spcAft>
              <a:buClr>
                <a:schemeClr val="accent4">
                  <a:lumMod val="20000"/>
                  <a:lumOff val="80000"/>
                </a:schemeClr>
              </a:buClr>
              <a:buFontTx/>
              <a:buAutoNum type="arabicPeriod"/>
            </a:pPr>
            <a:endParaRPr lang="en-US" sz="2400" smtClean="0">
              <a:solidFill>
                <a:schemeClr val="accent4">
                  <a:lumMod val="20000"/>
                  <a:lumOff val="8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633222" indent="-514350">
              <a:spcAft>
                <a:spcPts val="1200"/>
              </a:spcAft>
              <a:buClr>
                <a:schemeClr val="accent4">
                  <a:lumMod val="20000"/>
                  <a:lumOff val="80000"/>
                </a:schemeClr>
              </a:buClr>
              <a:buFont typeface="+mj-lt"/>
              <a:buAutoNum type="arabicPeriod"/>
            </a:pPr>
            <a:endParaRPr lang="en-US" sz="2400">
              <a:solidFill>
                <a:schemeClr val="accent4">
                  <a:lumMod val="20000"/>
                  <a:lumOff val="8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4" name="Group 6"/>
          <p:cNvGrpSpPr/>
          <p:nvPr/>
        </p:nvGrpSpPr>
        <p:grpSpPr>
          <a:xfrm>
            <a:off x="7162800" y="0"/>
            <a:ext cx="1905000" cy="2362200"/>
            <a:chOff x="7162800" y="0"/>
            <a:chExt cx="1828800" cy="2438400"/>
          </a:xfrm>
        </p:grpSpPr>
        <p:sp>
          <p:nvSpPr>
            <p:cNvPr id="5" name="Rectangle 4"/>
            <p:cNvSpPr/>
            <p:nvPr/>
          </p:nvSpPr>
          <p:spPr>
            <a:xfrm>
              <a:off x="7162800" y="58783"/>
              <a:ext cx="1828800" cy="2379617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 smtClean="0"/>
            </a:p>
            <a:p>
              <a:pPr algn="ctr"/>
              <a:r>
                <a:rPr lang="en-US" sz="1600" smtClean="0">
                  <a:ln w="3175" cmpd="sng">
                    <a:noFill/>
                    <a:prstDash val="solid"/>
                    <a:miter lim="800000"/>
                  </a:ln>
                  <a:solidFill>
                    <a:srgbClr val="00B050"/>
                  </a:solidFill>
                  <a:effectLst>
                    <a:outerShdw blurRad="55000" dist="50800" dir="5400000" algn="tl">
                      <a:srgbClr val="000000">
                        <a:alpha val="33000"/>
                      </a:srgbClr>
                    </a:outerShdw>
                  </a:effectLst>
                  <a:latin typeface="Matura MT Script Capitals" pitchFamily="66" charset="0"/>
                </a:rPr>
                <a:t>Etika &amp; Moral</a:t>
              </a:r>
              <a:endParaRPr lang="en-US" sz="1600" b="1" smtClean="0">
                <a:ln w="3175" cmpd="sng">
                  <a:noFill/>
                  <a:prstDash val="solid"/>
                  <a:miter lim="800000"/>
                </a:ln>
                <a:solidFill>
                  <a:srgbClr val="00B050"/>
                </a:solidFill>
                <a:latin typeface="Calibri" pitchFamily="34" charset="0"/>
                <a:cs typeface="Calibri" pitchFamily="34" charset="0"/>
              </a:endParaRPr>
            </a:p>
            <a:p>
              <a:pPr algn="ctr"/>
              <a:r>
                <a:rPr lang="en-US" sz="2200" b="1" smtClean="0">
                  <a:solidFill>
                    <a:srgbClr val="00B050"/>
                  </a:solidFill>
                  <a:latin typeface="Calibri" pitchFamily="34" charset="0"/>
                  <a:cs typeface="Calibri" pitchFamily="34" charset="0"/>
                </a:rPr>
                <a:t>BAGAIMANA ?</a:t>
              </a:r>
            </a:p>
            <a:p>
              <a:pPr algn="ctr"/>
              <a:endParaRPr lang="en-US" sz="800" b="1"/>
            </a:p>
          </p:txBody>
        </p:sp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60B5CC"/>
                </a:clrFrom>
                <a:clrTo>
                  <a:srgbClr val="60B5CC">
                    <a:alpha val="0"/>
                  </a:srgbClr>
                </a:clrTo>
              </a:clrChange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7225862" y="0"/>
              <a:ext cx="1749972" cy="16532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23672"/>
            <a:ext cx="8382000" cy="1252728"/>
          </a:xfrm>
        </p:spPr>
        <p:txBody>
          <a:bodyPr>
            <a:noAutofit/>
          </a:bodyPr>
          <a:lstStyle/>
          <a:p>
            <a:pPr>
              <a:spcBef>
                <a:spcPct val="50000"/>
              </a:spcBef>
            </a:pPr>
            <a:r>
              <a:rPr lang="en-US" sz="32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  <a:t>Etika Dan Moral - </a:t>
            </a:r>
            <a:r>
              <a:rPr lang="en-US" sz="32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Ranah</a:t>
            </a:r>
            <a:r>
              <a:rPr lang="en-US" sz="32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  <a:t/>
            </a:r>
            <a:br>
              <a:rPr lang="en-US" sz="32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n-US" sz="14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  <a:t/>
            </a:r>
            <a:br>
              <a:rPr lang="en-US" sz="14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n-US" sz="360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 </a:t>
            </a:r>
            <a:br>
              <a:rPr lang="en-US" sz="360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</a:br>
            <a:r>
              <a:rPr lang="en-US" sz="360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Unsur-Unsur Kognisi </a:t>
            </a:r>
            <a:endParaRPr lang="en-US" sz="3600">
              <a:solidFill>
                <a:srgbClr val="92D050"/>
              </a:solidFill>
              <a:latin typeface="Matura MT Script Capital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362200"/>
            <a:ext cx="8229600" cy="3886200"/>
          </a:xfrm>
        </p:spPr>
        <p:txBody>
          <a:bodyPr>
            <a:normAutofit fontScale="92500"/>
          </a:bodyPr>
          <a:lstStyle/>
          <a:p>
            <a:pPr marL="457200" indent="-457200" defTabSz="115888">
              <a:spcAft>
                <a:spcPts val="1200"/>
              </a:spcAft>
              <a:buClr>
                <a:schemeClr val="accent6">
                  <a:lumMod val="20000"/>
                  <a:lumOff val="80000"/>
                </a:schemeClr>
              </a:buClr>
              <a:buFontTx/>
              <a:buAutoNum type="arabicPeriod"/>
            </a:pPr>
            <a:r>
              <a:rPr lang="en-US" sz="240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0"/>
              </a:rPr>
              <a:t>Yakin bahwa mahasiswa adalah makhluk sosial yang etika dan moralnya sedang berkembang</a:t>
            </a:r>
          </a:p>
          <a:p>
            <a:pPr marL="457200" indent="-457200" defTabSz="115888">
              <a:spcAft>
                <a:spcPts val="1200"/>
              </a:spcAft>
              <a:buClr>
                <a:schemeClr val="accent6">
                  <a:lumMod val="20000"/>
                  <a:lumOff val="80000"/>
                </a:schemeClr>
              </a:buClr>
              <a:buFontTx/>
              <a:buAutoNum type="arabicPeriod"/>
            </a:pPr>
            <a:r>
              <a:rPr lang="en-US" sz="240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0"/>
              </a:rPr>
              <a:t>Memahami bahwa mahasiswa dapat belajar etika dan moral dari berbagai sumber  </a:t>
            </a:r>
          </a:p>
          <a:p>
            <a:pPr marL="457200" indent="-457200" defTabSz="115888">
              <a:spcAft>
                <a:spcPts val="1200"/>
              </a:spcAft>
              <a:buClr>
                <a:schemeClr val="accent6">
                  <a:lumMod val="20000"/>
                  <a:lumOff val="80000"/>
                </a:schemeClr>
              </a:buClr>
              <a:buFontTx/>
              <a:buAutoNum type="arabicPeriod"/>
            </a:pPr>
            <a:r>
              <a:rPr lang="en-US" sz="240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0"/>
              </a:rPr>
              <a:t>Memahami bahwa pembelajaran dari dosen akan lebih bermanfaat bagi mahasiswa bila didasarkan pada etika dan moral</a:t>
            </a:r>
          </a:p>
          <a:p>
            <a:pPr marL="457200" indent="-457200" defTabSz="115888">
              <a:spcAft>
                <a:spcPts val="1200"/>
              </a:spcAft>
              <a:buClr>
                <a:schemeClr val="accent6">
                  <a:lumMod val="20000"/>
                  <a:lumOff val="80000"/>
                </a:schemeClr>
              </a:buClr>
              <a:buFontTx/>
              <a:buAutoNum type="arabicPeriod"/>
            </a:pPr>
            <a:r>
              <a:rPr lang="en-US" sz="240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0"/>
              </a:rPr>
              <a:t>Sikap dan pikiran yang jernih, cermat, teliti, dan tanggungjawab yang dilandasi etika dan moral mampu membelajarkan mahasiswa mencapai tujuannya</a:t>
            </a:r>
          </a:p>
          <a:p>
            <a:pPr marL="571500" lvl="1" indent="-457200" defTabSz="1087438">
              <a:lnSpc>
                <a:spcPct val="120000"/>
              </a:lnSpc>
              <a:spcAft>
                <a:spcPts val="1200"/>
              </a:spcAft>
              <a:buClr>
                <a:schemeClr val="accent6">
                  <a:lumMod val="20000"/>
                  <a:lumOff val="80000"/>
                </a:schemeClr>
              </a:buClr>
              <a:buFontTx/>
              <a:buAutoNum type="arabicPeriod"/>
            </a:pPr>
            <a:endParaRPr lang="en-US" sz="2400" smtClean="0">
              <a:solidFill>
                <a:schemeClr val="accent6">
                  <a:lumMod val="20000"/>
                  <a:lumOff val="8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633222" indent="-514350">
              <a:spcAft>
                <a:spcPts val="1200"/>
              </a:spcAft>
              <a:buClr>
                <a:schemeClr val="accent6">
                  <a:lumMod val="20000"/>
                  <a:lumOff val="80000"/>
                </a:schemeClr>
              </a:buClr>
              <a:buFont typeface="+mj-lt"/>
              <a:buAutoNum type="arabicPeriod"/>
            </a:pPr>
            <a:endParaRPr lang="en-US" sz="2400">
              <a:solidFill>
                <a:schemeClr val="accent6">
                  <a:lumMod val="20000"/>
                  <a:lumOff val="8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4" name="Group 6"/>
          <p:cNvGrpSpPr/>
          <p:nvPr/>
        </p:nvGrpSpPr>
        <p:grpSpPr>
          <a:xfrm>
            <a:off x="7162800" y="0"/>
            <a:ext cx="1905000" cy="2362200"/>
            <a:chOff x="7162800" y="0"/>
            <a:chExt cx="1828800" cy="2438400"/>
          </a:xfrm>
        </p:grpSpPr>
        <p:sp>
          <p:nvSpPr>
            <p:cNvPr id="5" name="Rectangle 4"/>
            <p:cNvSpPr/>
            <p:nvPr/>
          </p:nvSpPr>
          <p:spPr>
            <a:xfrm>
              <a:off x="7162800" y="58783"/>
              <a:ext cx="1828800" cy="2379617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 smtClean="0"/>
            </a:p>
            <a:p>
              <a:pPr algn="ctr"/>
              <a:r>
                <a:rPr lang="en-US" sz="1600" smtClean="0">
                  <a:ln w="3175" cmpd="sng">
                    <a:noFill/>
                    <a:prstDash val="solid"/>
                    <a:miter lim="800000"/>
                  </a:ln>
                  <a:solidFill>
                    <a:srgbClr val="00B050"/>
                  </a:solidFill>
                  <a:effectLst>
                    <a:outerShdw blurRad="55000" dist="50800" dir="5400000" algn="tl">
                      <a:srgbClr val="000000">
                        <a:alpha val="33000"/>
                      </a:srgbClr>
                    </a:outerShdw>
                  </a:effectLst>
                  <a:latin typeface="Matura MT Script Capitals" pitchFamily="66" charset="0"/>
                </a:rPr>
                <a:t>Etika &amp; Moral</a:t>
              </a:r>
              <a:endParaRPr lang="en-US" sz="1600" b="1" smtClean="0">
                <a:ln w="3175" cmpd="sng">
                  <a:noFill/>
                  <a:prstDash val="solid"/>
                  <a:miter lim="800000"/>
                </a:ln>
                <a:solidFill>
                  <a:srgbClr val="00B050"/>
                </a:solidFill>
                <a:latin typeface="Calibri" pitchFamily="34" charset="0"/>
                <a:cs typeface="Calibri" pitchFamily="34" charset="0"/>
              </a:endParaRPr>
            </a:p>
            <a:p>
              <a:pPr algn="ctr"/>
              <a:r>
                <a:rPr lang="en-US" sz="2200" b="1" smtClean="0">
                  <a:solidFill>
                    <a:srgbClr val="00B050"/>
                  </a:solidFill>
                  <a:latin typeface="Calibri" pitchFamily="34" charset="0"/>
                  <a:cs typeface="Calibri" pitchFamily="34" charset="0"/>
                </a:rPr>
                <a:t>BAGAIMANA ?</a:t>
              </a:r>
            </a:p>
            <a:p>
              <a:pPr algn="ctr"/>
              <a:endParaRPr lang="en-US" sz="800" b="1"/>
            </a:p>
          </p:txBody>
        </p:sp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60B5CC"/>
                </a:clrFrom>
                <a:clrTo>
                  <a:srgbClr val="60B5CC">
                    <a:alpha val="0"/>
                  </a:srgbClr>
                </a:clrTo>
              </a:clrChange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7225862" y="0"/>
              <a:ext cx="1749972" cy="16532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23672"/>
            <a:ext cx="8382000" cy="1252728"/>
          </a:xfrm>
        </p:spPr>
        <p:txBody>
          <a:bodyPr>
            <a:noAutofit/>
          </a:bodyPr>
          <a:lstStyle/>
          <a:p>
            <a:pPr>
              <a:spcBef>
                <a:spcPct val="50000"/>
              </a:spcBef>
            </a:pPr>
            <a:r>
              <a:rPr lang="en-US" sz="32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  <a:t>Etika Dan Moral - </a:t>
            </a:r>
            <a:r>
              <a:rPr lang="en-US" sz="32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Ranah</a:t>
            </a:r>
            <a:r>
              <a:rPr lang="en-US" sz="32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  <a:t/>
            </a:r>
            <a:br>
              <a:rPr lang="en-US" sz="32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n-US" sz="14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  <a:t/>
            </a:r>
            <a:br>
              <a:rPr lang="en-US" sz="14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n-US" sz="360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 </a:t>
            </a:r>
            <a:br>
              <a:rPr lang="en-US" sz="360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</a:br>
            <a:r>
              <a:rPr lang="en-US" sz="360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Unsur-Unsur Afektif </a:t>
            </a:r>
            <a:endParaRPr lang="en-US" sz="3600">
              <a:solidFill>
                <a:srgbClr val="92D050"/>
              </a:solidFill>
              <a:latin typeface="Matura MT Script Capital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514600"/>
            <a:ext cx="8229600" cy="3886200"/>
          </a:xfrm>
        </p:spPr>
        <p:txBody>
          <a:bodyPr>
            <a:normAutofit lnSpcReduction="10000"/>
          </a:bodyPr>
          <a:lstStyle/>
          <a:p>
            <a:pPr marL="457200" indent="-457200" defTabSz="115888">
              <a:spcAft>
                <a:spcPts val="1200"/>
              </a:spcAft>
              <a:buClr>
                <a:schemeClr val="accent6">
                  <a:lumMod val="20000"/>
                  <a:lumOff val="80000"/>
                </a:schemeClr>
              </a:buClr>
              <a:buFontTx/>
              <a:buAutoNum type="arabicPeriod"/>
            </a:pPr>
            <a:r>
              <a:rPr lang="en-US" sz="240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Penghormatan dan penghargaan tinggi terhadap kehidupan manusia yang penuh muatan etika dan moral</a:t>
            </a:r>
          </a:p>
          <a:p>
            <a:pPr marL="457200" indent="-457200" defTabSz="115888">
              <a:spcAft>
                <a:spcPts val="1200"/>
              </a:spcAft>
              <a:buClr>
                <a:schemeClr val="accent6">
                  <a:lumMod val="20000"/>
                  <a:lumOff val="80000"/>
                </a:schemeClr>
              </a:buClr>
              <a:buFontTx/>
              <a:buAutoNum type="arabicPeriod"/>
            </a:pPr>
            <a:r>
              <a:rPr lang="en-US" sz="240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Berkomitmen tinggi untuk menerapkan etika dan moral dalam pembelajaran</a:t>
            </a:r>
          </a:p>
          <a:p>
            <a:pPr marL="457200" indent="-457200" defTabSz="115888">
              <a:spcAft>
                <a:spcPts val="1200"/>
              </a:spcAft>
              <a:buClr>
                <a:schemeClr val="accent6">
                  <a:lumMod val="20000"/>
                  <a:lumOff val="80000"/>
                </a:schemeClr>
              </a:buClr>
              <a:buFontTx/>
              <a:buAutoNum type="arabicPeriod"/>
            </a:pPr>
            <a:r>
              <a:rPr lang="en-US" sz="240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Berusaha mengembangkan etika dan moral dalam pembelajaran pada bidang ilmunya</a:t>
            </a:r>
          </a:p>
          <a:p>
            <a:pPr marL="457200" indent="-457200" defTabSz="115888">
              <a:spcAft>
                <a:spcPts val="1200"/>
              </a:spcAft>
              <a:buClr>
                <a:schemeClr val="accent6">
                  <a:lumMod val="20000"/>
                  <a:lumOff val="80000"/>
                </a:schemeClr>
              </a:buClr>
              <a:buFontTx/>
              <a:buAutoNum type="arabicPeriod"/>
            </a:pPr>
            <a:r>
              <a:rPr lang="en-US" sz="240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Berusaha mengembangkan keahlian yang dimiliki untuk pembelajaran mahasiswa yang dilandasi etika dan moral yang tepat dan akurat</a:t>
            </a:r>
          </a:p>
          <a:p>
            <a:pPr marL="571500" lvl="1" indent="-457200" defTabSz="1087438">
              <a:lnSpc>
                <a:spcPct val="120000"/>
              </a:lnSpc>
              <a:spcAft>
                <a:spcPts val="1200"/>
              </a:spcAft>
              <a:buClr>
                <a:schemeClr val="accent6">
                  <a:lumMod val="20000"/>
                  <a:lumOff val="80000"/>
                </a:schemeClr>
              </a:buClr>
              <a:buFontTx/>
              <a:buAutoNum type="arabicPeriod"/>
            </a:pPr>
            <a:endParaRPr lang="en-US" sz="2400" smtClean="0">
              <a:solidFill>
                <a:schemeClr val="accent6">
                  <a:lumMod val="20000"/>
                  <a:lumOff val="8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633222" indent="-514350">
              <a:spcAft>
                <a:spcPts val="1200"/>
              </a:spcAft>
              <a:buClr>
                <a:schemeClr val="accent6">
                  <a:lumMod val="20000"/>
                  <a:lumOff val="80000"/>
                </a:schemeClr>
              </a:buClr>
              <a:buFont typeface="+mj-lt"/>
              <a:buAutoNum type="arabicPeriod"/>
            </a:pPr>
            <a:endParaRPr lang="en-US" sz="2400">
              <a:solidFill>
                <a:schemeClr val="accent6">
                  <a:lumMod val="20000"/>
                  <a:lumOff val="8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4" name="Group 6"/>
          <p:cNvGrpSpPr/>
          <p:nvPr/>
        </p:nvGrpSpPr>
        <p:grpSpPr>
          <a:xfrm>
            <a:off x="7162800" y="0"/>
            <a:ext cx="1905000" cy="2362200"/>
            <a:chOff x="7162800" y="0"/>
            <a:chExt cx="1828800" cy="2438400"/>
          </a:xfrm>
        </p:grpSpPr>
        <p:sp>
          <p:nvSpPr>
            <p:cNvPr id="5" name="Rectangle 4"/>
            <p:cNvSpPr/>
            <p:nvPr/>
          </p:nvSpPr>
          <p:spPr>
            <a:xfrm>
              <a:off x="7162800" y="58783"/>
              <a:ext cx="1828800" cy="2379617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 smtClean="0"/>
            </a:p>
            <a:p>
              <a:pPr algn="ctr"/>
              <a:r>
                <a:rPr lang="en-US" sz="1600" smtClean="0">
                  <a:ln w="3175" cmpd="sng">
                    <a:noFill/>
                    <a:prstDash val="solid"/>
                    <a:miter lim="800000"/>
                  </a:ln>
                  <a:solidFill>
                    <a:srgbClr val="00B050"/>
                  </a:solidFill>
                  <a:effectLst>
                    <a:outerShdw blurRad="55000" dist="50800" dir="5400000" algn="tl">
                      <a:srgbClr val="000000">
                        <a:alpha val="33000"/>
                      </a:srgbClr>
                    </a:outerShdw>
                  </a:effectLst>
                  <a:latin typeface="Matura MT Script Capitals" pitchFamily="66" charset="0"/>
                </a:rPr>
                <a:t>Etika &amp; Moral</a:t>
              </a:r>
              <a:endParaRPr lang="en-US" sz="1600" b="1" smtClean="0">
                <a:ln w="3175" cmpd="sng">
                  <a:noFill/>
                  <a:prstDash val="solid"/>
                  <a:miter lim="800000"/>
                </a:ln>
                <a:solidFill>
                  <a:srgbClr val="00B050"/>
                </a:solidFill>
                <a:latin typeface="Calibri" pitchFamily="34" charset="0"/>
                <a:cs typeface="Calibri" pitchFamily="34" charset="0"/>
              </a:endParaRPr>
            </a:p>
            <a:p>
              <a:pPr algn="ctr"/>
              <a:r>
                <a:rPr lang="en-US" sz="2200" b="1" smtClean="0">
                  <a:solidFill>
                    <a:srgbClr val="00B050"/>
                  </a:solidFill>
                  <a:latin typeface="Calibri" pitchFamily="34" charset="0"/>
                  <a:cs typeface="Calibri" pitchFamily="34" charset="0"/>
                </a:rPr>
                <a:t>BAGAIMANA ?</a:t>
              </a:r>
            </a:p>
            <a:p>
              <a:pPr algn="ctr"/>
              <a:endParaRPr lang="en-US" sz="800" b="1"/>
            </a:p>
          </p:txBody>
        </p:sp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60B5CC"/>
                </a:clrFrom>
                <a:clrTo>
                  <a:srgbClr val="60B5CC">
                    <a:alpha val="0"/>
                  </a:srgbClr>
                </a:clrTo>
              </a:clrChange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7225862" y="0"/>
              <a:ext cx="1749972" cy="16532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23672"/>
            <a:ext cx="8382000" cy="1252728"/>
          </a:xfrm>
        </p:spPr>
        <p:txBody>
          <a:bodyPr>
            <a:noAutofit/>
          </a:bodyPr>
          <a:lstStyle/>
          <a:p>
            <a:pPr>
              <a:spcBef>
                <a:spcPct val="50000"/>
              </a:spcBef>
            </a:pPr>
            <a:r>
              <a:rPr lang="en-US" sz="32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  <a:t>Etika Dan Moral - </a:t>
            </a:r>
            <a:r>
              <a:rPr lang="en-US" sz="32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Ranah</a:t>
            </a:r>
            <a:r>
              <a:rPr lang="en-US" sz="32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  <a:t/>
            </a:r>
            <a:br>
              <a:rPr lang="en-US" sz="32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n-US" sz="14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  <a:t/>
            </a:r>
            <a:br>
              <a:rPr lang="en-US" sz="14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n-US" sz="360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 </a:t>
            </a:r>
            <a:br>
              <a:rPr lang="en-US" sz="360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</a:br>
            <a:r>
              <a:rPr lang="en-US" sz="360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Unsur-Unsur Psikomotorik </a:t>
            </a:r>
            <a:endParaRPr lang="en-US" sz="3600">
              <a:solidFill>
                <a:srgbClr val="92D050"/>
              </a:solidFill>
              <a:latin typeface="Matura MT Script Capital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514600"/>
            <a:ext cx="8229600" cy="3886200"/>
          </a:xfrm>
        </p:spPr>
        <p:txBody>
          <a:bodyPr>
            <a:normAutofit lnSpcReduction="10000"/>
          </a:bodyPr>
          <a:lstStyle/>
          <a:p>
            <a:pPr marL="457200" indent="-457200" defTabSz="115888">
              <a:spcAft>
                <a:spcPts val="1200"/>
              </a:spcAft>
              <a:buClr>
                <a:schemeClr val="accent6">
                  <a:lumMod val="20000"/>
                  <a:lumOff val="80000"/>
                </a:schemeClr>
              </a:buClr>
              <a:buFontTx/>
              <a:buAutoNum type="arabicPeriod"/>
            </a:pPr>
            <a:r>
              <a:rPr lang="en-US" sz="240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Membelajarkan mahasiswa dengan penuh rasa tanggungjawab yang dilandasi etika dan moral</a:t>
            </a:r>
          </a:p>
          <a:p>
            <a:pPr marL="457200" indent="-457200" defTabSz="115888">
              <a:spcAft>
                <a:spcPts val="1200"/>
              </a:spcAft>
              <a:buClr>
                <a:schemeClr val="accent6">
                  <a:lumMod val="20000"/>
                  <a:lumOff val="80000"/>
                </a:schemeClr>
              </a:buClr>
              <a:buFontTx/>
              <a:buAutoNum type="arabicPeriod"/>
            </a:pPr>
            <a:r>
              <a:rPr lang="en-US" sz="240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Berperilaku yang sesuai dengan pengembangan wawasan etika dan moral dalam pembelajaran</a:t>
            </a:r>
          </a:p>
          <a:p>
            <a:pPr marL="457200" indent="-457200" defTabSz="115888">
              <a:spcAft>
                <a:spcPts val="1200"/>
              </a:spcAft>
              <a:buClr>
                <a:schemeClr val="accent6">
                  <a:lumMod val="20000"/>
                  <a:lumOff val="80000"/>
                </a:schemeClr>
              </a:buClr>
              <a:buFontTx/>
              <a:buAutoNum type="arabicPeriod"/>
            </a:pPr>
            <a:r>
              <a:rPr lang="en-US" sz="240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Mengembangkan dan menerapkan strategi dan teknik </a:t>
            </a:r>
            <a:r>
              <a:rPr lang="id-ID" sz="240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pembelajaran </a:t>
            </a:r>
            <a:r>
              <a:rPr lang="en-US" sz="240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yang tepat dan dilandasi etika dan moral untuk mengatasi masalah mahasiswa</a:t>
            </a:r>
          </a:p>
          <a:p>
            <a:pPr marL="457200" indent="-457200" defTabSz="115888">
              <a:spcAft>
                <a:spcPts val="1200"/>
              </a:spcAft>
              <a:buClr>
                <a:schemeClr val="accent6">
                  <a:lumMod val="20000"/>
                  <a:lumOff val="80000"/>
                </a:schemeClr>
              </a:buClr>
              <a:buFontTx/>
              <a:buAutoNum type="arabicPeriod"/>
            </a:pPr>
            <a:r>
              <a:rPr lang="en-US" sz="240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Melaksanakan penelitian tindakan dalam upaya pelaksanaan pembelajaran yang dilandasi oleh etika dan moral</a:t>
            </a:r>
            <a:endParaRPr lang="en-US" sz="2400" smtClean="0">
              <a:solidFill>
                <a:schemeClr val="accent6">
                  <a:lumMod val="20000"/>
                  <a:lumOff val="8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633222" indent="-514350">
              <a:spcAft>
                <a:spcPts val="1200"/>
              </a:spcAft>
              <a:buClr>
                <a:schemeClr val="accent6">
                  <a:lumMod val="20000"/>
                  <a:lumOff val="80000"/>
                </a:schemeClr>
              </a:buClr>
              <a:buFont typeface="+mj-lt"/>
              <a:buAutoNum type="arabicPeriod"/>
            </a:pPr>
            <a:endParaRPr lang="en-US" sz="2400">
              <a:solidFill>
                <a:schemeClr val="accent6">
                  <a:lumMod val="20000"/>
                  <a:lumOff val="8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4" name="Group 6"/>
          <p:cNvGrpSpPr/>
          <p:nvPr/>
        </p:nvGrpSpPr>
        <p:grpSpPr>
          <a:xfrm>
            <a:off x="7162800" y="0"/>
            <a:ext cx="1905000" cy="2362200"/>
            <a:chOff x="7162800" y="0"/>
            <a:chExt cx="1828800" cy="2438400"/>
          </a:xfrm>
        </p:grpSpPr>
        <p:sp>
          <p:nvSpPr>
            <p:cNvPr id="5" name="Rectangle 4"/>
            <p:cNvSpPr/>
            <p:nvPr/>
          </p:nvSpPr>
          <p:spPr>
            <a:xfrm>
              <a:off x="7162800" y="58783"/>
              <a:ext cx="1828800" cy="2379617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/>
            </a:p>
            <a:p>
              <a:pPr algn="ctr"/>
              <a:endParaRPr lang="en-US" smtClean="0"/>
            </a:p>
            <a:p>
              <a:pPr algn="ctr"/>
              <a:endParaRPr lang="en-US" smtClean="0"/>
            </a:p>
            <a:p>
              <a:pPr algn="ctr"/>
              <a:r>
                <a:rPr lang="en-US" sz="1600" smtClean="0">
                  <a:ln w="3175" cmpd="sng">
                    <a:noFill/>
                    <a:prstDash val="solid"/>
                    <a:miter lim="800000"/>
                  </a:ln>
                  <a:solidFill>
                    <a:srgbClr val="00B050"/>
                  </a:solidFill>
                  <a:effectLst>
                    <a:outerShdw blurRad="55000" dist="50800" dir="5400000" algn="tl">
                      <a:srgbClr val="000000">
                        <a:alpha val="33000"/>
                      </a:srgbClr>
                    </a:outerShdw>
                  </a:effectLst>
                  <a:latin typeface="Matura MT Script Capitals" pitchFamily="66" charset="0"/>
                </a:rPr>
                <a:t>Etika &amp; Moral</a:t>
              </a:r>
              <a:endParaRPr lang="en-US" sz="1600" b="1" smtClean="0">
                <a:ln w="3175" cmpd="sng">
                  <a:noFill/>
                  <a:prstDash val="solid"/>
                  <a:miter lim="800000"/>
                </a:ln>
                <a:solidFill>
                  <a:srgbClr val="00B050"/>
                </a:solidFill>
                <a:latin typeface="Calibri" pitchFamily="34" charset="0"/>
                <a:cs typeface="Calibri" pitchFamily="34" charset="0"/>
              </a:endParaRPr>
            </a:p>
            <a:p>
              <a:pPr algn="ctr"/>
              <a:r>
                <a:rPr lang="en-US" sz="2200" b="1" smtClean="0">
                  <a:solidFill>
                    <a:srgbClr val="00B050"/>
                  </a:solidFill>
                  <a:latin typeface="Calibri" pitchFamily="34" charset="0"/>
                  <a:cs typeface="Calibri" pitchFamily="34" charset="0"/>
                </a:rPr>
                <a:t>BAGAIMANA ?</a:t>
              </a:r>
            </a:p>
            <a:p>
              <a:pPr algn="ctr"/>
              <a:endParaRPr lang="en-US" sz="800" b="1"/>
            </a:p>
          </p:txBody>
        </p:sp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60B5CC"/>
                </a:clrFrom>
                <a:clrTo>
                  <a:srgbClr val="60B5CC">
                    <a:alpha val="0"/>
                  </a:srgbClr>
                </a:clrTo>
              </a:clrChange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7225862" y="0"/>
              <a:ext cx="1749972" cy="16532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981200"/>
            <a:ext cx="8229600" cy="3886200"/>
          </a:xfrm>
        </p:spPr>
        <p:txBody>
          <a:bodyPr>
            <a:noAutofit/>
          </a:bodyPr>
          <a:lstStyle/>
          <a:p>
            <a:pPr marL="457200" indent="-457200">
              <a:spcBef>
                <a:spcPts val="600"/>
              </a:spcBef>
              <a:buFont typeface="Arial" charset="0"/>
              <a:buChar char="•"/>
            </a:pPr>
            <a:r>
              <a:rPr lang="en-US" sz="280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0"/>
              </a:rPr>
              <a:t>Kita dapat menjunjung dan menghargai nilai-nilai kemanusiaan</a:t>
            </a:r>
          </a:p>
          <a:p>
            <a:pPr marL="457200" indent="-457200">
              <a:spcBef>
                <a:spcPts val="600"/>
              </a:spcBef>
              <a:buFont typeface="Arial" charset="0"/>
              <a:buChar char="•"/>
            </a:pPr>
            <a:r>
              <a:rPr lang="en-US" sz="280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0"/>
              </a:rPr>
              <a:t>Kita lebih toleran, etis/santun, dan adil dalam bersikap dan bertindak</a:t>
            </a:r>
            <a:endParaRPr lang="en-US" sz="2800" i="1" smtClean="0">
              <a:solidFill>
                <a:schemeClr val="accent6">
                  <a:lumMod val="20000"/>
                  <a:lumOff val="8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457200" indent="-457200">
              <a:spcBef>
                <a:spcPts val="600"/>
              </a:spcBef>
              <a:buFont typeface="Arial" charset="0"/>
              <a:buChar char="•"/>
            </a:pPr>
            <a:r>
              <a:rPr lang="en-US" sz="280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0"/>
              </a:rPr>
              <a:t>Kita lebih dapat menghargai kemampuan dan karya orang lain</a:t>
            </a:r>
          </a:p>
          <a:p>
            <a:pPr marL="457200" indent="-457200">
              <a:spcBef>
                <a:spcPts val="600"/>
              </a:spcBef>
              <a:buFont typeface="Arial" charset="0"/>
              <a:buChar char="•"/>
            </a:pPr>
            <a:r>
              <a:rPr lang="en-US" sz="280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0"/>
              </a:rPr>
              <a:t>Kita lebih bertanggung jawab terhadap bidang ilmu yang diampunya </a:t>
            </a:r>
          </a:p>
          <a:p>
            <a:pPr marL="457200" indent="-457200">
              <a:spcBef>
                <a:spcPts val="600"/>
              </a:spcBef>
              <a:buFont typeface="Arial" charset="0"/>
              <a:buChar char="•"/>
            </a:pPr>
            <a:r>
              <a:rPr lang="en-US" sz="280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alibri" pitchFamily="34" charset="0"/>
                <a:cs typeface="Calibri" pitchFamily="34" charset="0"/>
              </a:rPr>
              <a:t>Kita dapat meningkatkan profesionalitas</a:t>
            </a:r>
          </a:p>
          <a:p>
            <a:pPr marL="633222" indent="-514350">
              <a:spcAft>
                <a:spcPts val="1200"/>
              </a:spcAft>
              <a:buClr>
                <a:schemeClr val="accent6">
                  <a:lumMod val="20000"/>
                  <a:lumOff val="80000"/>
                </a:schemeClr>
              </a:buClr>
              <a:buFont typeface="+mj-lt"/>
              <a:buAutoNum type="arabicPeriod"/>
            </a:pPr>
            <a:endParaRPr lang="en-US" sz="2800">
              <a:solidFill>
                <a:schemeClr val="accent6">
                  <a:lumMod val="20000"/>
                  <a:lumOff val="8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209092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30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Matura MT Script Capitals" pitchFamily="66" charset="0"/>
              </a:rPr>
              <a:t>Manfaat </a:t>
            </a:r>
            <a:r>
              <a:rPr lang="en-US" sz="4800" smtClean="0">
                <a:latin typeface="Matura MT Script Capitals" pitchFamily="66" charset="0"/>
              </a:rPr>
              <a:t/>
            </a:r>
            <a:br>
              <a:rPr lang="en-US" sz="4800" smtClean="0">
                <a:latin typeface="Matura MT Script Capitals" pitchFamily="66" charset="0"/>
              </a:rPr>
            </a:br>
            <a:r>
              <a:rPr lang="en-US" sz="360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Kita Mempelajari </a:t>
            </a:r>
            <a:br>
              <a:rPr lang="en-US" sz="360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</a:br>
            <a:r>
              <a:rPr lang="en-US" sz="360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Nilai, Norma, Etika, dan Moral</a:t>
            </a:r>
            <a:r>
              <a:rPr lang="en-US" sz="480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/>
            </a:r>
            <a:br>
              <a:rPr lang="en-US" sz="480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</a:br>
            <a:endParaRPr lang="en-US"/>
          </a:p>
        </p:txBody>
      </p:sp>
    </p:spTree>
  </p:cSld>
  <p:clrMapOvr>
    <a:masterClrMapping/>
  </p:clrMapOvr>
  <p:transition spd="med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62000"/>
            <a:ext cx="8229600" cy="1252728"/>
          </a:xfrm>
        </p:spPr>
        <p:txBody>
          <a:bodyPr/>
          <a:lstStyle/>
          <a:p>
            <a:pPr algn="ctr"/>
            <a:r>
              <a:rPr lang="en-US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Latihan</a:t>
            </a:r>
            <a:endParaRPr lang="en-US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609600" y="2286000"/>
            <a:ext cx="8229600" cy="2133600"/>
          </a:xfrm>
        </p:spPr>
        <p:txBody>
          <a:bodyPr/>
          <a:lstStyle/>
          <a:p>
            <a:pPr algn="ctr">
              <a:buNone/>
            </a:pPr>
            <a:r>
              <a:rPr lang="en-US" b="1" spc="5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Susunanlah Kode Etika Dosen yang secara realistik dapat diterapkan pada perguruan tinggi Saudara! </a:t>
            </a:r>
          </a:p>
        </p:txBody>
      </p:sp>
    </p:spTree>
  </p:cSld>
  <p:clrMapOvr>
    <a:masterClrMapping/>
  </p:clrMapOvr>
  <p:transition spd="med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6800" y="1828800"/>
            <a:ext cx="3810000" cy="1252728"/>
          </a:xfrm>
        </p:spPr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n-US" smtClean="0">
                <a:ln/>
                <a:solidFill>
                  <a:schemeClr val="accent3"/>
                </a:solidFill>
                <a:latin typeface="Harlow Solid Italic" pitchFamily="82" charset="0"/>
              </a:rPr>
              <a:t>Terima Kasih</a:t>
            </a:r>
            <a:endParaRPr lang="en-US">
              <a:ln/>
              <a:solidFill>
                <a:schemeClr val="accent3"/>
              </a:solidFill>
              <a:latin typeface="Harlow Solid Italic" pitchFamily="82" charset="0"/>
            </a:endParaRPr>
          </a:p>
        </p:txBody>
      </p:sp>
    </p:spTree>
  </p:cSld>
  <p:clrMapOvr>
    <a:masterClrMapping/>
  </p:clrMapOvr>
  <p:transition spd="med">
    <p:push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459</TotalTime>
  <Words>839</Words>
  <Application>Microsoft Office PowerPoint</Application>
  <PresentationFormat>On-screen Show (4:3)</PresentationFormat>
  <Paragraphs>250</Paragraphs>
  <Slides>24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9" baseType="lpstr">
      <vt:lpstr>Arial</vt:lpstr>
      <vt:lpstr>Arial Black</vt:lpstr>
      <vt:lpstr>Arial Narrow</vt:lpstr>
      <vt:lpstr>Calibri</vt:lpstr>
      <vt:lpstr>Comic Sans MS</vt:lpstr>
      <vt:lpstr>Corbel</vt:lpstr>
      <vt:lpstr>Harlow Solid Italic</vt:lpstr>
      <vt:lpstr>Matura MT Script Capitals</vt:lpstr>
      <vt:lpstr>Monotype Sorts</vt:lpstr>
      <vt:lpstr>Times New Roman</vt:lpstr>
      <vt:lpstr>Wingdings</vt:lpstr>
      <vt:lpstr>Wingdings 2</vt:lpstr>
      <vt:lpstr>Wingdings 3</vt:lpstr>
      <vt:lpstr>Module</vt:lpstr>
      <vt:lpstr>Clip</vt:lpstr>
      <vt:lpstr>Etika &amp; Moral dalam Pembelajaran</vt:lpstr>
      <vt:lpstr>CAPAIAN PEMBELAJARAN</vt:lpstr>
      <vt:lpstr>Apa ? – Mengapa ? – Bagaimana ?</vt:lpstr>
      <vt:lpstr>PowerPoint Presentation</vt:lpstr>
      <vt:lpstr>Nilai</vt:lpstr>
      <vt:lpstr>Sifat Nilai</vt:lpstr>
      <vt:lpstr>Jenis Nilai</vt:lpstr>
      <vt:lpstr>Norma</vt:lpstr>
      <vt:lpstr>Macam Norma</vt:lpstr>
      <vt:lpstr>Moral</vt:lpstr>
      <vt:lpstr>Macam Moral</vt:lpstr>
      <vt:lpstr>Etika</vt:lpstr>
      <vt:lpstr>Mengapa Dosen Perlu  Etika &amp; Moral</vt:lpstr>
      <vt:lpstr>Empat Kompetensi Dosen</vt:lpstr>
      <vt:lpstr>Bagaimana Menerapkan  Etika Dan Moral?</vt:lpstr>
      <vt:lpstr>Bagaimana Menerapkan  Etika Dan Moral?</vt:lpstr>
      <vt:lpstr>Cara Melaksanakan   Etika Dan Moral?</vt:lpstr>
      <vt:lpstr>Etika Dan Moral  Ranah yang Mendasari  dalam Pembelajaran</vt:lpstr>
      <vt:lpstr>Etika Dan Moral - Ranah    Unsur-Unsur Kognisi </vt:lpstr>
      <vt:lpstr>Etika Dan Moral - Ranah    Unsur-Unsur Afektif </vt:lpstr>
      <vt:lpstr>Etika Dan Moral - Ranah    Unsur-Unsur Psikomotorik </vt:lpstr>
      <vt:lpstr>Manfaat  Kita Mempelajari  Nilai, Norma, Etika, dan Moral </vt:lpstr>
      <vt:lpstr>Latihan</vt:lpstr>
      <vt:lpstr>Terima Kasih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ETIKA &amp; MORAL dalam Pembelajaran</dc:title>
  <dc:creator>Toshiba</dc:creator>
  <cp:lastModifiedBy>ASUS</cp:lastModifiedBy>
  <cp:revision>27</cp:revision>
  <dcterms:created xsi:type="dcterms:W3CDTF">2013-08-18T04:24:25Z</dcterms:created>
  <dcterms:modified xsi:type="dcterms:W3CDTF">2019-09-19T06:17:39Z</dcterms:modified>
</cp:coreProperties>
</file>