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notesMasterIdLst>
    <p:notesMasterId r:id="rId10"/>
  </p:notes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66" r:id="rId9"/>
  </p:sldIdLst>
  <p:sldSz cx="9144000" cy="5715000" type="screen16x1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8101" autoAdjust="0"/>
    <p:restoredTop sz="94662" autoAdjust="0"/>
  </p:normalViewPr>
  <p:slideViewPr>
    <p:cSldViewPr>
      <p:cViewPr>
        <p:scale>
          <a:sx n="70" d="100"/>
          <a:sy n="70" d="100"/>
        </p:scale>
        <p:origin x="-762" y="-258"/>
      </p:cViewPr>
      <p:guideLst>
        <p:guide orient="horz" pos="1800"/>
        <p:guide pos="2880"/>
      </p:guideLst>
    </p:cSldViewPr>
  </p:slideViewPr>
  <p:outlineViewPr>
    <p:cViewPr>
      <p:scale>
        <a:sx n="33" d="100"/>
        <a:sy n="33" d="100"/>
      </p:scale>
      <p:origin x="6" y="4428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B3BCB8-1B4E-4C38-A85E-EF7FC201BDC2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2D0BB0-DD7F-45F2-981F-1EE3F339C7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4906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D0BB0-DD7F-45F2-981F-1EE3F339C7EF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1A79CFCA-EF0B-4EAF-992B-BEFAA30B217D}" type="slidenum">
              <a:rPr lang="id-ID" sz="1200" smtClean="0">
                <a:latin typeface="Times New Roman" pitchFamily="18" charset="0"/>
              </a:rPr>
              <a:pPr eaLnBrk="1" hangingPunct="1"/>
              <a:t>2</a:t>
            </a:fld>
            <a:endParaRPr lang="id-ID" sz="1200" smtClean="0">
              <a:latin typeface="Times New Roman" pitchFamily="18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49AA41E6-49C2-4643-86B7-17F6902B97CB}" type="slidenum">
              <a:rPr lang="id-ID" sz="1200" smtClean="0">
                <a:latin typeface="Times New Roman" pitchFamily="18" charset="0"/>
              </a:rPr>
              <a:pPr eaLnBrk="1" hangingPunct="1"/>
              <a:t>3</a:t>
            </a:fld>
            <a:endParaRPr lang="id-ID" sz="1200" smtClean="0">
              <a:latin typeface="Times New Roman" pitchFamily="18" charset="0"/>
            </a:endParaRPr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44277D09-FCBD-425C-954E-E97E27C493BA}" type="slidenum">
              <a:rPr lang="id-ID" sz="1200" smtClean="0">
                <a:latin typeface="Times New Roman" pitchFamily="18" charset="0"/>
              </a:rPr>
              <a:pPr eaLnBrk="1" hangingPunct="1"/>
              <a:t>4</a:t>
            </a:fld>
            <a:endParaRPr lang="id-ID" sz="1200" smtClean="0">
              <a:latin typeface="Times New Roman" pitchFamily="18" charset="0"/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27CACD55-4C0C-4782-ABDB-25541265181D}" type="slidenum">
              <a:rPr lang="id-ID" sz="1200" smtClean="0">
                <a:latin typeface="Times New Roman" pitchFamily="18" charset="0"/>
              </a:rPr>
              <a:pPr eaLnBrk="1" hangingPunct="1"/>
              <a:t>5</a:t>
            </a:fld>
            <a:endParaRPr lang="id-ID" sz="1200" smtClean="0">
              <a:latin typeface="Times New Roman" pitchFamily="18" charset="0"/>
            </a:endParaRPr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238500"/>
            <a:ext cx="6858000" cy="8255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4270375"/>
            <a:ext cx="6858000" cy="4445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5295900"/>
            <a:ext cx="2286000" cy="304800"/>
          </a:xfrm>
        </p:spPr>
        <p:txBody>
          <a:bodyPr/>
          <a:lstStyle>
            <a:lvl1pPr>
              <a:defRPr sz="1400"/>
            </a:lvl1pPr>
          </a:lstStyle>
          <a:p>
            <a:fld id="{541317CB-7162-4884-99BD-4B23A934C6E2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5295900"/>
            <a:ext cx="3474720" cy="3048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5295900"/>
            <a:ext cx="1219200" cy="304800"/>
          </a:xfrm>
        </p:spPr>
        <p:txBody>
          <a:bodyPr/>
          <a:lstStyle/>
          <a:p>
            <a:fld id="{D2E6077E-9559-4C07-955C-3A58CAC8CD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040063"/>
            <a:ext cx="7315200" cy="106680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4206875"/>
            <a:ext cx="7315200" cy="5715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040063"/>
            <a:ext cx="228600" cy="1066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4206875"/>
            <a:ext cx="228600" cy="5715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7CB-7162-4884-99BD-4B23A934C6E2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6077E-9559-4C07-955C-3A58CAC8CD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016000"/>
            <a:ext cx="8229600" cy="4114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476500"/>
            <a:ext cx="6858000" cy="8890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3556000"/>
            <a:ext cx="6781800" cy="9525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5295900"/>
            <a:ext cx="2286000" cy="304800"/>
          </a:xfrm>
        </p:spPr>
        <p:txBody>
          <a:bodyPr/>
          <a:lstStyle/>
          <a:p>
            <a:fld id="{541317CB-7162-4884-99BD-4B23A934C6E2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5295900"/>
            <a:ext cx="3474720" cy="3048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5295900"/>
            <a:ext cx="1520952" cy="304800"/>
          </a:xfrm>
        </p:spPr>
        <p:txBody>
          <a:bodyPr/>
          <a:lstStyle/>
          <a:p>
            <a:fld id="{D2E6077E-9559-4C07-955C-3A58CAC8CD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349500"/>
            <a:ext cx="7315200" cy="106680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349500"/>
            <a:ext cx="228600" cy="1066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0500"/>
            <a:ext cx="8229600" cy="762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7CB-7162-4884-99BD-4B23A934C6E2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6077E-9559-4C07-955C-3A58CAC8CD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016000"/>
            <a:ext cx="4041648" cy="4114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013460"/>
            <a:ext cx="4041648" cy="4114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0500"/>
            <a:ext cx="8229600" cy="762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071563"/>
            <a:ext cx="4040188" cy="5715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1" y="1079500"/>
            <a:ext cx="4041775" cy="5715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7CB-7162-4884-99BD-4B23A934C6E2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6077E-9559-4C07-955C-3A58CAC8CD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1778000"/>
            <a:ext cx="4038600" cy="33655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1778000"/>
            <a:ext cx="4038600" cy="33655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0500"/>
            <a:ext cx="8229600" cy="762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7CB-7162-4884-99BD-4B23A934C6E2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6077E-9559-4C07-955C-3A58CAC8CD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35005" y="5379536"/>
            <a:ext cx="159041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7CB-7162-4884-99BD-4B23A934C6E2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6077E-9559-4C07-955C-3A58CAC8CD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5294313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35005" y="5379536"/>
            <a:ext cx="159041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254000"/>
            <a:ext cx="2514600" cy="6985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016001"/>
            <a:ext cx="2514600" cy="4036219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7CB-7162-4884-99BD-4B23A934C6E2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6077E-9559-4C07-955C-3A58CAC8CD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5294313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663565" y="2770188"/>
            <a:ext cx="5029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35005" y="5379536"/>
            <a:ext cx="159041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254000"/>
            <a:ext cx="5715000" cy="47625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17380"/>
            <a:ext cx="8229600" cy="562240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587500"/>
            <a:ext cx="8229600" cy="3558540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016000"/>
            <a:ext cx="8229600" cy="4445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7CB-7162-4884-99BD-4B23A934C6E2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6077E-9559-4C07-955C-3A58CAC8CD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5294313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35005" y="5379536"/>
            <a:ext cx="159041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417380"/>
            <a:ext cx="182880" cy="5715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7CB-7162-4884-99BD-4B23A934C6E2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6077E-9559-4C07-955C-3A58CAC8CD2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7CB-7162-4884-99BD-4B23A934C6E2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6077E-9559-4C07-955C-3A58CAC8CD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5294313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35005" y="5379536"/>
            <a:ext cx="159041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4117287" y="2668293"/>
            <a:ext cx="48768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333500"/>
            <a:ext cx="8229600" cy="3771636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439B19-35B1-43A5-9526-DCDDD310586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46835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27000"/>
            <a:ext cx="8229600" cy="8255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016000"/>
            <a:ext cx="8229600" cy="409194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5296958"/>
            <a:ext cx="2289048" cy="3048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41317CB-7162-4884-99BD-4B23A934C6E2}" type="datetimeFigureOut">
              <a:rPr lang="en-US" smtClean="0"/>
              <a:pPr/>
              <a:t>12/13/2017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5296958"/>
            <a:ext cx="3505200" cy="3048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5296958"/>
            <a:ext cx="1981200" cy="3048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D2E6077E-9559-4C07-955C-3A58CAC8CD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5294313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9525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35005" y="5379536"/>
            <a:ext cx="159041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  <p:sldLayoutId id="2147483936" r:id="rId12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subTitle" idx="1"/>
          </p:nvPr>
        </p:nvSpPr>
        <p:spPr>
          <a:xfrm>
            <a:off x="990600" y="3022025"/>
            <a:ext cx="7239000" cy="11557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STATISTIK PARAMETRIS DAN NON PARAMETRIS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105400" y="4177725"/>
            <a:ext cx="3124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i="1" dirty="0" err="1" smtClean="0"/>
              <a:t>Nyai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Cintang</a:t>
            </a:r>
            <a:r>
              <a:rPr lang="en-US" sz="3200" i="1" dirty="0" smtClean="0"/>
              <a:t>, </a:t>
            </a:r>
            <a:r>
              <a:rPr lang="en-US" sz="3200" i="1" dirty="0" err="1" smtClean="0"/>
              <a:t>M.Pd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ext Box 5"/>
          <p:cNvSpPr txBox="1">
            <a:spLocks noChangeArrowheads="1"/>
          </p:cNvSpPr>
          <p:nvPr/>
        </p:nvSpPr>
        <p:spPr bwMode="auto">
          <a:xfrm>
            <a:off x="1657350" y="423446"/>
            <a:ext cx="5743432" cy="338554"/>
          </a:xfrm>
          <a:prstGeom prst="rect">
            <a:avLst/>
          </a:prstGeom>
          <a:noFill/>
          <a:ln w="9525">
            <a:solidFill>
              <a:srgbClr val="0033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en-US" dirty="0">
                <a:solidFill>
                  <a:srgbClr val="0033CC"/>
                </a:solidFill>
              </a:rPr>
              <a:t>DATA </a:t>
            </a:r>
            <a:r>
              <a:rPr lang="en-US" dirty="0" err="1">
                <a:solidFill>
                  <a:srgbClr val="0033CC"/>
                </a:solidFill>
              </a:rPr>
              <a:t>terbagi</a:t>
            </a:r>
            <a:r>
              <a:rPr lang="en-US" dirty="0">
                <a:solidFill>
                  <a:srgbClr val="0033CC"/>
                </a:solidFill>
              </a:rPr>
              <a:t> </a:t>
            </a:r>
            <a:r>
              <a:rPr lang="en-US" dirty="0" err="1">
                <a:solidFill>
                  <a:srgbClr val="0033CC"/>
                </a:solidFill>
              </a:rPr>
              <a:t>atas</a:t>
            </a:r>
            <a:r>
              <a:rPr lang="en-US" dirty="0">
                <a:solidFill>
                  <a:srgbClr val="0033CC"/>
                </a:solidFill>
              </a:rPr>
              <a:t> DATA KUALITATIF </a:t>
            </a:r>
            <a:r>
              <a:rPr lang="en-US" dirty="0" err="1">
                <a:solidFill>
                  <a:srgbClr val="0033CC"/>
                </a:solidFill>
              </a:rPr>
              <a:t>dan</a:t>
            </a:r>
            <a:r>
              <a:rPr lang="en-US" dirty="0">
                <a:solidFill>
                  <a:srgbClr val="0033CC"/>
                </a:solidFill>
              </a:rPr>
              <a:t> DATA KUANTITATIF</a:t>
            </a:r>
          </a:p>
        </p:txBody>
      </p:sp>
      <p:sp>
        <p:nvSpPr>
          <p:cNvPr id="11268" name="Text Box 6"/>
          <p:cNvSpPr txBox="1">
            <a:spLocks noChangeArrowheads="1"/>
          </p:cNvSpPr>
          <p:nvPr/>
        </p:nvSpPr>
        <p:spPr bwMode="auto">
          <a:xfrm>
            <a:off x="1066801" y="1460500"/>
            <a:ext cx="2911475" cy="1569660"/>
          </a:xfrm>
          <a:prstGeom prst="rect">
            <a:avLst/>
          </a:prstGeom>
          <a:noFill/>
          <a:ln w="9525">
            <a:solidFill>
              <a:srgbClr val="00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en-US" b="1">
                <a:solidFill>
                  <a:srgbClr val="006600"/>
                </a:solidFill>
              </a:rPr>
              <a:t>DATA KUALITATIF :</a:t>
            </a:r>
          </a:p>
          <a:p>
            <a:pPr eaLnBrk="1" hangingPunct="1"/>
            <a:r>
              <a:rPr lang="en-US">
                <a:solidFill>
                  <a:srgbClr val="006600"/>
                </a:solidFill>
              </a:rPr>
              <a:t>Data yang dinyatakan dalam bentuk </a:t>
            </a:r>
            <a:r>
              <a:rPr lang="en-US" b="1">
                <a:solidFill>
                  <a:srgbClr val="006600"/>
                </a:solidFill>
              </a:rPr>
              <a:t>bukan angka</a:t>
            </a:r>
            <a:r>
              <a:rPr lang="en-US">
                <a:solidFill>
                  <a:srgbClr val="006600"/>
                </a:solidFill>
              </a:rPr>
              <a:t>.</a:t>
            </a:r>
          </a:p>
          <a:p>
            <a:pPr eaLnBrk="1" hangingPunct="1"/>
            <a:r>
              <a:rPr lang="en-US">
                <a:solidFill>
                  <a:srgbClr val="006600"/>
                </a:solidFill>
              </a:rPr>
              <a:t>Contoh : jenis pekerjaan, status marital, tingkat kepuasan kerja</a:t>
            </a:r>
            <a:endParaRPr lang="en-US" b="1">
              <a:solidFill>
                <a:srgbClr val="006600"/>
              </a:solidFill>
            </a:endParaRPr>
          </a:p>
        </p:txBody>
      </p:sp>
      <p:sp>
        <p:nvSpPr>
          <p:cNvPr id="11269" name="Text Box 7"/>
          <p:cNvSpPr txBox="1">
            <a:spLocks noChangeArrowheads="1"/>
          </p:cNvSpPr>
          <p:nvPr/>
        </p:nvSpPr>
        <p:spPr bwMode="auto">
          <a:xfrm>
            <a:off x="4648200" y="1460500"/>
            <a:ext cx="2895600" cy="156966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en-US" b="1">
                <a:solidFill>
                  <a:srgbClr val="FF0000"/>
                </a:solidFill>
              </a:rPr>
              <a:t>DATA KUANTITATIF :</a:t>
            </a:r>
          </a:p>
          <a:p>
            <a:pPr eaLnBrk="1" hangingPunct="1"/>
            <a:r>
              <a:rPr lang="en-US">
                <a:solidFill>
                  <a:srgbClr val="FF0000"/>
                </a:solidFill>
              </a:rPr>
              <a:t>Data yang dinyatakan dalam bentuk </a:t>
            </a:r>
            <a:r>
              <a:rPr lang="en-US" b="1">
                <a:solidFill>
                  <a:srgbClr val="FF0000"/>
                </a:solidFill>
              </a:rPr>
              <a:t>angka</a:t>
            </a:r>
            <a:endParaRPr lang="en-US">
              <a:solidFill>
                <a:srgbClr val="FF0000"/>
              </a:solidFill>
            </a:endParaRPr>
          </a:p>
          <a:p>
            <a:pPr eaLnBrk="1" hangingPunct="1"/>
            <a:r>
              <a:rPr lang="en-US">
                <a:solidFill>
                  <a:srgbClr val="FF0000"/>
                </a:solidFill>
              </a:rPr>
              <a:t>Contoh : lama bekerja, jumlah gaji, usia, hasil ulangan</a:t>
            </a:r>
            <a:endParaRPr lang="en-US" b="1">
              <a:solidFill>
                <a:srgbClr val="FF0000"/>
              </a:solidFill>
            </a:endParaRPr>
          </a:p>
        </p:txBody>
      </p:sp>
      <p:sp>
        <p:nvSpPr>
          <p:cNvPr id="11270" name="AutoShape 8"/>
          <p:cNvSpPr>
            <a:spLocks noChangeArrowheads="1"/>
          </p:cNvSpPr>
          <p:nvPr/>
        </p:nvSpPr>
        <p:spPr bwMode="auto">
          <a:xfrm>
            <a:off x="3886200" y="2984500"/>
            <a:ext cx="914400" cy="444500"/>
          </a:xfrm>
          <a:prstGeom prst="roundRect">
            <a:avLst>
              <a:gd name="adj" fmla="val 16667"/>
            </a:avLst>
          </a:prstGeom>
          <a:solidFill>
            <a:srgbClr val="FFFFCC"/>
          </a:solidFill>
          <a:ln w="9525">
            <a:solidFill>
              <a:srgbClr val="0033CC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71" name="Text Box 9"/>
          <p:cNvSpPr txBox="1">
            <a:spLocks noChangeArrowheads="1"/>
          </p:cNvSpPr>
          <p:nvPr/>
        </p:nvSpPr>
        <p:spPr bwMode="auto">
          <a:xfrm>
            <a:off x="3810000" y="3111500"/>
            <a:ext cx="10668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>
                <a:solidFill>
                  <a:srgbClr val="33CC33"/>
                </a:solidFill>
              </a:rPr>
              <a:t>DATA</a:t>
            </a:r>
          </a:p>
        </p:txBody>
      </p:sp>
      <p:sp>
        <p:nvSpPr>
          <p:cNvPr id="11272" name="AutoShape 11"/>
          <p:cNvSpPr>
            <a:spLocks noChangeArrowheads="1"/>
          </p:cNvSpPr>
          <p:nvPr/>
        </p:nvSpPr>
        <p:spPr bwMode="auto">
          <a:xfrm>
            <a:off x="3733800" y="3810000"/>
            <a:ext cx="1295400" cy="889000"/>
          </a:xfrm>
          <a:prstGeom prst="flowChartDecision">
            <a:avLst/>
          </a:prstGeom>
          <a:solidFill>
            <a:srgbClr val="FFFFCC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73" name="Text Box 12"/>
          <p:cNvSpPr txBox="1">
            <a:spLocks noChangeArrowheads="1"/>
          </p:cNvSpPr>
          <p:nvPr/>
        </p:nvSpPr>
        <p:spPr bwMode="auto">
          <a:xfrm>
            <a:off x="4038600" y="4000500"/>
            <a:ext cx="71205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en-US"/>
              <a:t>JENIS</a:t>
            </a:r>
          </a:p>
          <a:p>
            <a:pPr eaLnBrk="1" hangingPunct="1"/>
            <a:r>
              <a:rPr lang="en-US"/>
              <a:t>DATA</a:t>
            </a:r>
          </a:p>
        </p:txBody>
      </p:sp>
      <p:sp>
        <p:nvSpPr>
          <p:cNvPr id="11274" name="Line 13"/>
          <p:cNvSpPr>
            <a:spLocks noChangeShapeType="1"/>
          </p:cNvSpPr>
          <p:nvPr/>
        </p:nvSpPr>
        <p:spPr bwMode="auto">
          <a:xfrm flipH="1">
            <a:off x="2133600" y="4254500"/>
            <a:ext cx="1600200" cy="0"/>
          </a:xfrm>
          <a:prstGeom prst="line">
            <a:avLst/>
          </a:prstGeom>
          <a:noFill/>
          <a:ln w="9525">
            <a:solidFill>
              <a:srgbClr val="00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75" name="Line 14"/>
          <p:cNvSpPr>
            <a:spLocks noChangeShapeType="1"/>
          </p:cNvSpPr>
          <p:nvPr/>
        </p:nvSpPr>
        <p:spPr bwMode="auto">
          <a:xfrm flipH="1">
            <a:off x="5029200" y="4254500"/>
            <a:ext cx="16002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76" name="AutoShape 15"/>
          <p:cNvSpPr>
            <a:spLocks noChangeArrowheads="1"/>
          </p:cNvSpPr>
          <p:nvPr/>
        </p:nvSpPr>
        <p:spPr bwMode="auto">
          <a:xfrm>
            <a:off x="1657350" y="4635500"/>
            <a:ext cx="1299376" cy="715089"/>
          </a:xfrm>
          <a:prstGeom prst="flowChartAlternateProcess">
            <a:avLst/>
          </a:prstGeom>
          <a:noFill/>
          <a:ln w="9525">
            <a:solidFill>
              <a:srgbClr val="00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rgbClr val="006600"/>
                </a:solidFill>
              </a:rPr>
              <a:t>NOMINAL</a:t>
            </a:r>
          </a:p>
          <a:p>
            <a:r>
              <a:rPr lang="en-US">
                <a:solidFill>
                  <a:srgbClr val="006600"/>
                </a:solidFill>
              </a:rPr>
              <a:t>ORDINAL</a:t>
            </a:r>
          </a:p>
        </p:txBody>
      </p:sp>
      <p:sp>
        <p:nvSpPr>
          <p:cNvPr id="11277" name="AutoShape 16"/>
          <p:cNvSpPr>
            <a:spLocks noChangeArrowheads="1"/>
          </p:cNvSpPr>
          <p:nvPr/>
        </p:nvSpPr>
        <p:spPr bwMode="auto">
          <a:xfrm>
            <a:off x="6083674" y="4635500"/>
            <a:ext cx="1243852" cy="715089"/>
          </a:xfrm>
          <a:prstGeom prst="flowChartAlternateProcess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>
                <a:solidFill>
                  <a:srgbClr val="FF0000"/>
                </a:solidFill>
              </a:rPr>
              <a:t>INTERVAL</a:t>
            </a:r>
          </a:p>
          <a:p>
            <a:pPr algn="ctr"/>
            <a:r>
              <a:rPr lang="en-US">
                <a:solidFill>
                  <a:srgbClr val="FF0000"/>
                </a:solidFill>
              </a:rPr>
              <a:t>RASIO</a:t>
            </a:r>
          </a:p>
        </p:txBody>
      </p:sp>
      <p:sp>
        <p:nvSpPr>
          <p:cNvPr id="11278" name="Line 17"/>
          <p:cNvSpPr>
            <a:spLocks noChangeShapeType="1"/>
          </p:cNvSpPr>
          <p:nvPr/>
        </p:nvSpPr>
        <p:spPr bwMode="auto">
          <a:xfrm>
            <a:off x="2133600" y="4254500"/>
            <a:ext cx="0" cy="381000"/>
          </a:xfrm>
          <a:prstGeom prst="line">
            <a:avLst/>
          </a:prstGeom>
          <a:noFill/>
          <a:ln w="9525">
            <a:solidFill>
              <a:srgbClr val="00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79" name="Line 18"/>
          <p:cNvSpPr>
            <a:spLocks noChangeShapeType="1"/>
          </p:cNvSpPr>
          <p:nvPr/>
        </p:nvSpPr>
        <p:spPr bwMode="auto">
          <a:xfrm>
            <a:off x="6629400" y="4254500"/>
            <a:ext cx="0" cy="3810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80" name="Text Box 19"/>
          <p:cNvSpPr txBox="1">
            <a:spLocks noChangeArrowheads="1"/>
          </p:cNvSpPr>
          <p:nvPr/>
        </p:nvSpPr>
        <p:spPr bwMode="auto">
          <a:xfrm>
            <a:off x="2209800" y="4000500"/>
            <a:ext cx="112704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en-US" sz="1400">
                <a:solidFill>
                  <a:srgbClr val="0000FF"/>
                </a:solidFill>
              </a:rPr>
              <a:t>KUALITATIF</a:t>
            </a:r>
          </a:p>
        </p:txBody>
      </p:sp>
      <p:sp>
        <p:nvSpPr>
          <p:cNvPr id="11281" name="Text Box 20"/>
          <p:cNvSpPr txBox="1">
            <a:spLocks noChangeArrowheads="1"/>
          </p:cNvSpPr>
          <p:nvPr/>
        </p:nvSpPr>
        <p:spPr bwMode="auto">
          <a:xfrm>
            <a:off x="5410200" y="4005792"/>
            <a:ext cx="126169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en-US" sz="1400">
                <a:solidFill>
                  <a:srgbClr val="FF0000"/>
                </a:solidFill>
              </a:rPr>
              <a:t>KUANTITATIF</a:t>
            </a:r>
          </a:p>
        </p:txBody>
      </p:sp>
      <p:sp>
        <p:nvSpPr>
          <p:cNvPr id="11282" name="Line 22"/>
          <p:cNvSpPr>
            <a:spLocks noChangeShapeType="1"/>
          </p:cNvSpPr>
          <p:nvPr/>
        </p:nvSpPr>
        <p:spPr bwMode="auto">
          <a:xfrm>
            <a:off x="3124200" y="762000"/>
            <a:ext cx="0" cy="698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83" name="Line 24"/>
          <p:cNvSpPr>
            <a:spLocks noChangeShapeType="1"/>
          </p:cNvSpPr>
          <p:nvPr/>
        </p:nvSpPr>
        <p:spPr bwMode="auto">
          <a:xfrm>
            <a:off x="5486400" y="762000"/>
            <a:ext cx="0" cy="698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84" name="Line 25"/>
          <p:cNvSpPr>
            <a:spLocks noChangeShapeType="1"/>
          </p:cNvSpPr>
          <p:nvPr/>
        </p:nvSpPr>
        <p:spPr bwMode="auto">
          <a:xfrm flipV="1">
            <a:off x="4343400" y="3429000"/>
            <a:ext cx="0" cy="381000"/>
          </a:xfrm>
          <a:prstGeom prst="line">
            <a:avLst/>
          </a:prstGeom>
          <a:noFill/>
          <a:ln w="9525">
            <a:solidFill>
              <a:srgbClr val="0033CC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5059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ext Box 5"/>
          <p:cNvSpPr txBox="1">
            <a:spLocks noChangeArrowheads="1"/>
          </p:cNvSpPr>
          <p:nvPr/>
        </p:nvSpPr>
        <p:spPr bwMode="auto">
          <a:xfrm>
            <a:off x="609600" y="571500"/>
            <a:ext cx="7924800" cy="954107"/>
          </a:xfrm>
          <a:prstGeom prst="rect">
            <a:avLst/>
          </a:prstGeom>
          <a:solidFill>
            <a:srgbClr val="E4FFC9"/>
          </a:solidFill>
          <a:ln w="9525">
            <a:solidFill>
              <a:srgbClr val="0066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en-US" sz="1400" b="1">
                <a:solidFill>
                  <a:srgbClr val="006600"/>
                </a:solidFill>
              </a:rPr>
              <a:t>DATA NOMINAL :</a:t>
            </a:r>
          </a:p>
          <a:p>
            <a:pPr eaLnBrk="1" hangingPunct="1"/>
            <a:r>
              <a:rPr lang="en-US" sz="1400">
                <a:solidFill>
                  <a:srgbClr val="006600"/>
                </a:solidFill>
              </a:rPr>
              <a:t>Data berskala nominal adalah data yang diperoleh dengan cara kategorisasi atau klasifikasi.</a:t>
            </a:r>
          </a:p>
          <a:p>
            <a:pPr eaLnBrk="1" hangingPunct="1"/>
            <a:r>
              <a:rPr lang="en-US" sz="1400" b="1">
                <a:solidFill>
                  <a:srgbClr val="006600"/>
                </a:solidFill>
              </a:rPr>
              <a:t>CIRI : </a:t>
            </a:r>
            <a:r>
              <a:rPr lang="en-US" sz="1400">
                <a:solidFill>
                  <a:srgbClr val="006600"/>
                </a:solidFill>
              </a:rPr>
              <a:t>posisi data setara</a:t>
            </a:r>
            <a:r>
              <a:rPr lang="id-ID" sz="1400">
                <a:solidFill>
                  <a:srgbClr val="006600"/>
                </a:solidFill>
              </a:rPr>
              <a:t> </a:t>
            </a:r>
            <a:r>
              <a:rPr lang="en-US" sz="1400">
                <a:solidFill>
                  <a:srgbClr val="006600"/>
                </a:solidFill>
              </a:rPr>
              <a:t>tidak bisa dilakukan operasi matematika (+, -, x, :)</a:t>
            </a:r>
          </a:p>
          <a:p>
            <a:pPr eaLnBrk="1" hangingPunct="1"/>
            <a:r>
              <a:rPr lang="en-US" sz="1400" b="1">
                <a:solidFill>
                  <a:srgbClr val="006600"/>
                </a:solidFill>
              </a:rPr>
              <a:t>CONTOH :</a:t>
            </a:r>
            <a:r>
              <a:rPr lang="en-US" sz="1400">
                <a:solidFill>
                  <a:srgbClr val="006600"/>
                </a:solidFill>
              </a:rPr>
              <a:t> jenis kelamin, jenis pekerjaan</a:t>
            </a:r>
          </a:p>
        </p:txBody>
      </p:sp>
      <p:sp>
        <p:nvSpPr>
          <p:cNvPr id="12292" name="Text Box 6"/>
          <p:cNvSpPr txBox="1">
            <a:spLocks noChangeArrowheads="1"/>
          </p:cNvSpPr>
          <p:nvPr/>
        </p:nvSpPr>
        <p:spPr bwMode="auto">
          <a:xfrm>
            <a:off x="609600" y="1645708"/>
            <a:ext cx="7924800" cy="1169551"/>
          </a:xfrm>
          <a:prstGeom prst="rect">
            <a:avLst/>
          </a:prstGeom>
          <a:solidFill>
            <a:srgbClr val="E4FFC9"/>
          </a:solidFill>
          <a:ln w="9525">
            <a:solidFill>
              <a:srgbClr val="0066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en-US" sz="1400" b="1">
                <a:solidFill>
                  <a:srgbClr val="006600"/>
                </a:solidFill>
              </a:rPr>
              <a:t>DATA ORDINAL :</a:t>
            </a:r>
          </a:p>
          <a:p>
            <a:pPr eaLnBrk="1" hangingPunct="1"/>
            <a:r>
              <a:rPr lang="en-US" sz="1400">
                <a:solidFill>
                  <a:srgbClr val="006600"/>
                </a:solidFill>
              </a:rPr>
              <a:t>Data berskala ordinal adalah data yang dipeoleh dengan cara kategorisasi atau klasifikasi, tetapi di antara data tersebut terdapat hubungan</a:t>
            </a:r>
          </a:p>
          <a:p>
            <a:pPr eaLnBrk="1" hangingPunct="1"/>
            <a:r>
              <a:rPr lang="en-US" sz="1400" b="1">
                <a:solidFill>
                  <a:srgbClr val="006600"/>
                </a:solidFill>
              </a:rPr>
              <a:t>CIRI :</a:t>
            </a:r>
            <a:r>
              <a:rPr lang="en-US" sz="1400">
                <a:solidFill>
                  <a:srgbClr val="006600"/>
                </a:solidFill>
              </a:rPr>
              <a:t> posisi data tidak setara</a:t>
            </a:r>
            <a:r>
              <a:rPr lang="id-ID" sz="1400">
                <a:solidFill>
                  <a:srgbClr val="006600"/>
                </a:solidFill>
              </a:rPr>
              <a:t> </a:t>
            </a:r>
            <a:r>
              <a:rPr lang="en-US" sz="1400">
                <a:solidFill>
                  <a:srgbClr val="006600"/>
                </a:solidFill>
              </a:rPr>
              <a:t>tidak bisa dilakukan operasi matematika (+, -, x, :)</a:t>
            </a:r>
          </a:p>
          <a:p>
            <a:pPr eaLnBrk="1" hangingPunct="1"/>
            <a:r>
              <a:rPr lang="en-US" sz="1400" b="1">
                <a:solidFill>
                  <a:srgbClr val="006600"/>
                </a:solidFill>
              </a:rPr>
              <a:t>CONTOH :</a:t>
            </a:r>
            <a:r>
              <a:rPr lang="en-US" sz="1400">
                <a:solidFill>
                  <a:srgbClr val="006600"/>
                </a:solidFill>
              </a:rPr>
              <a:t> kepuasan kerja, motivasi</a:t>
            </a:r>
          </a:p>
        </p:txBody>
      </p:sp>
      <p:sp>
        <p:nvSpPr>
          <p:cNvPr id="12293" name="Text Box 7"/>
          <p:cNvSpPr txBox="1">
            <a:spLocks noChangeArrowheads="1"/>
          </p:cNvSpPr>
          <p:nvPr/>
        </p:nvSpPr>
        <p:spPr bwMode="auto">
          <a:xfrm>
            <a:off x="609600" y="2915709"/>
            <a:ext cx="7924800" cy="1169551"/>
          </a:xfrm>
          <a:prstGeom prst="rect">
            <a:avLst/>
          </a:prstGeom>
          <a:solidFill>
            <a:srgbClr val="FFE9E9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en-US" sz="1400" b="1">
                <a:solidFill>
                  <a:srgbClr val="FF0000"/>
                </a:solidFill>
              </a:rPr>
              <a:t>DATA INTERVAL :</a:t>
            </a:r>
          </a:p>
          <a:p>
            <a:pPr eaLnBrk="1" hangingPunct="1"/>
            <a:r>
              <a:rPr lang="en-US" sz="1400">
                <a:solidFill>
                  <a:srgbClr val="FF0000"/>
                </a:solidFill>
              </a:rPr>
              <a:t>Data berskala interval adalah data yang diperoleh dengan cara pengukuran, di mana jarak antara dua titik skala sudah diketahui.</a:t>
            </a:r>
          </a:p>
          <a:p>
            <a:pPr eaLnBrk="1" hangingPunct="1"/>
            <a:r>
              <a:rPr lang="en-US" sz="1400" b="1">
                <a:solidFill>
                  <a:srgbClr val="FF0000"/>
                </a:solidFill>
              </a:rPr>
              <a:t>CIRI : </a:t>
            </a:r>
            <a:r>
              <a:rPr lang="en-US" sz="1400">
                <a:solidFill>
                  <a:srgbClr val="FF0000"/>
                </a:solidFill>
              </a:rPr>
              <a:t> Tidak ada kategorisasi bisa dilakukan operasi matematika</a:t>
            </a:r>
          </a:p>
          <a:p>
            <a:pPr eaLnBrk="1" hangingPunct="1"/>
            <a:r>
              <a:rPr lang="en-US" sz="1400" b="1">
                <a:solidFill>
                  <a:srgbClr val="FF0000"/>
                </a:solidFill>
              </a:rPr>
              <a:t>CONTOH :</a:t>
            </a:r>
            <a:r>
              <a:rPr lang="en-US" sz="1400">
                <a:solidFill>
                  <a:srgbClr val="FF0000"/>
                </a:solidFill>
              </a:rPr>
              <a:t> temperatur yang diukur berdasarkan </a:t>
            </a:r>
            <a:r>
              <a:rPr lang="en-US" sz="1400" baseline="30000">
                <a:solidFill>
                  <a:srgbClr val="FF0000"/>
                </a:solidFill>
              </a:rPr>
              <a:t>0</a:t>
            </a:r>
            <a:r>
              <a:rPr lang="en-US" sz="1400">
                <a:solidFill>
                  <a:srgbClr val="FF0000"/>
                </a:solidFill>
              </a:rPr>
              <a:t>C dan </a:t>
            </a:r>
            <a:r>
              <a:rPr lang="en-US" sz="1400" baseline="30000">
                <a:solidFill>
                  <a:srgbClr val="FF0000"/>
                </a:solidFill>
              </a:rPr>
              <a:t>0</a:t>
            </a:r>
            <a:r>
              <a:rPr lang="en-US" sz="1400">
                <a:solidFill>
                  <a:srgbClr val="FF0000"/>
                </a:solidFill>
              </a:rPr>
              <a:t>F, sistem kalender</a:t>
            </a:r>
            <a:endParaRPr lang="en-US" sz="1400" baseline="30000">
              <a:solidFill>
                <a:srgbClr val="FF0000"/>
              </a:solidFill>
            </a:endParaRPr>
          </a:p>
        </p:txBody>
      </p:sp>
      <p:sp>
        <p:nvSpPr>
          <p:cNvPr id="12294" name="Text Box 8"/>
          <p:cNvSpPr txBox="1">
            <a:spLocks noChangeArrowheads="1"/>
          </p:cNvSpPr>
          <p:nvPr/>
        </p:nvSpPr>
        <p:spPr bwMode="auto">
          <a:xfrm>
            <a:off x="609600" y="4185709"/>
            <a:ext cx="7924800" cy="1169551"/>
          </a:xfrm>
          <a:prstGeom prst="rect">
            <a:avLst/>
          </a:prstGeom>
          <a:solidFill>
            <a:srgbClr val="FFE9E9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en-US" sz="1400" b="1">
                <a:solidFill>
                  <a:srgbClr val="FF0000"/>
                </a:solidFill>
              </a:rPr>
              <a:t>DATA RASIO :</a:t>
            </a:r>
          </a:p>
          <a:p>
            <a:pPr eaLnBrk="1" hangingPunct="1"/>
            <a:r>
              <a:rPr lang="en-US" sz="1400">
                <a:solidFill>
                  <a:srgbClr val="FF0000"/>
                </a:solidFill>
              </a:rPr>
              <a:t>Data berskala rasio adalah data yang diperoleh dengan cara pengukuran, di mana jarak antara dua titik skala sudah diketahui dan mempunyai titik 0 absolut.</a:t>
            </a:r>
          </a:p>
          <a:p>
            <a:pPr eaLnBrk="1" hangingPunct="1"/>
            <a:r>
              <a:rPr lang="en-US" sz="1400" b="1">
                <a:solidFill>
                  <a:srgbClr val="FF0000"/>
                </a:solidFill>
              </a:rPr>
              <a:t>CIRI :</a:t>
            </a:r>
            <a:r>
              <a:rPr lang="en-US" sz="1400">
                <a:solidFill>
                  <a:srgbClr val="FF0000"/>
                </a:solidFill>
              </a:rPr>
              <a:t> tidak ada kategorisasi bisa dilakukan operasi matematika</a:t>
            </a:r>
          </a:p>
          <a:p>
            <a:pPr eaLnBrk="1" hangingPunct="1"/>
            <a:r>
              <a:rPr lang="en-US" sz="1400" b="1">
                <a:solidFill>
                  <a:srgbClr val="FF0000"/>
                </a:solidFill>
              </a:rPr>
              <a:t>CONTOH :</a:t>
            </a:r>
            <a:r>
              <a:rPr lang="en-US" sz="1400">
                <a:solidFill>
                  <a:srgbClr val="FF0000"/>
                </a:solidFill>
              </a:rPr>
              <a:t> gaji, skor ujian, jumlah buku</a:t>
            </a:r>
          </a:p>
        </p:txBody>
      </p:sp>
    </p:spTree>
    <p:extLst>
      <p:ext uri="{BB962C8B-B14F-4D97-AF65-F5344CB8AC3E}">
        <p14:creationId xmlns:p14="http://schemas.microsoft.com/office/powerpoint/2010/main" val="1497365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8"/>
          <p:cNvSpPr>
            <a:spLocks noChangeArrowheads="1"/>
          </p:cNvSpPr>
          <p:nvPr/>
        </p:nvSpPr>
        <p:spPr bwMode="auto">
          <a:xfrm>
            <a:off x="533400" y="3048000"/>
            <a:ext cx="6934200" cy="381000"/>
          </a:xfrm>
          <a:prstGeom prst="rect">
            <a:avLst/>
          </a:prstGeom>
          <a:solidFill>
            <a:srgbClr val="FFF7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3315" name="Rectangle 7"/>
          <p:cNvSpPr>
            <a:spLocks noChangeArrowheads="1"/>
          </p:cNvSpPr>
          <p:nvPr/>
        </p:nvSpPr>
        <p:spPr bwMode="auto">
          <a:xfrm>
            <a:off x="533400" y="1016000"/>
            <a:ext cx="7467600" cy="381000"/>
          </a:xfrm>
          <a:prstGeom prst="rect">
            <a:avLst/>
          </a:prstGeom>
          <a:solidFill>
            <a:srgbClr val="FFEB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152400" y="47178"/>
            <a:ext cx="8839200" cy="6001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1pPr>
            <a:lvl2pPr marL="914400" indent="-4572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en-US" sz="2400" b="1" dirty="0">
                <a:solidFill>
                  <a:srgbClr val="FF3300"/>
                </a:solidFill>
              </a:rPr>
              <a:t>PROSEDUR PENGOLAHAN DATA :</a:t>
            </a:r>
          </a:p>
          <a:p>
            <a:pPr eaLnBrk="1" hangingPunct="1"/>
            <a:endParaRPr lang="en-US" sz="2400" b="1" dirty="0">
              <a:solidFill>
                <a:srgbClr val="FF3300"/>
              </a:solidFill>
            </a:endParaRPr>
          </a:p>
          <a:p>
            <a:pPr eaLnBrk="1" hangingPunct="1">
              <a:buFontTx/>
              <a:buAutoNum type="alphaUcPeriod"/>
            </a:pPr>
            <a:r>
              <a:rPr lang="en-US" sz="2400" b="1" dirty="0">
                <a:solidFill>
                  <a:srgbClr val="800080"/>
                </a:solidFill>
              </a:rPr>
              <a:t>PARAMETER</a:t>
            </a:r>
            <a:r>
              <a:rPr lang="en-US" sz="2400" dirty="0"/>
              <a:t> </a:t>
            </a:r>
            <a:r>
              <a:rPr lang="en-US" sz="2400" dirty="0">
                <a:solidFill>
                  <a:srgbClr val="CC0099"/>
                </a:solidFill>
              </a:rPr>
              <a:t>: </a:t>
            </a:r>
            <a:r>
              <a:rPr lang="en-US" sz="2400" dirty="0" err="1">
                <a:solidFill>
                  <a:srgbClr val="CC0099"/>
                </a:solidFill>
              </a:rPr>
              <a:t>Berdasarkan</a:t>
            </a:r>
            <a:r>
              <a:rPr lang="en-US" sz="2400" dirty="0">
                <a:solidFill>
                  <a:srgbClr val="CC0099"/>
                </a:solidFill>
              </a:rPr>
              <a:t> parameter yang </a:t>
            </a:r>
            <a:r>
              <a:rPr lang="en-US" sz="2400" dirty="0" err="1">
                <a:solidFill>
                  <a:srgbClr val="CC0099"/>
                </a:solidFill>
              </a:rPr>
              <a:t>ada</a:t>
            </a:r>
            <a:r>
              <a:rPr lang="en-US" sz="2400" dirty="0">
                <a:solidFill>
                  <a:srgbClr val="CC0099"/>
                </a:solidFill>
              </a:rPr>
              <a:t> </a:t>
            </a:r>
            <a:r>
              <a:rPr lang="en-US" sz="2400" dirty="0" err="1">
                <a:solidFill>
                  <a:srgbClr val="CC0099"/>
                </a:solidFill>
              </a:rPr>
              <a:t>statistik</a:t>
            </a:r>
            <a:r>
              <a:rPr lang="en-US" sz="2400" dirty="0">
                <a:solidFill>
                  <a:srgbClr val="CC0099"/>
                </a:solidFill>
              </a:rPr>
              <a:t> </a:t>
            </a:r>
            <a:r>
              <a:rPr lang="en-US" sz="2400" dirty="0" err="1">
                <a:solidFill>
                  <a:srgbClr val="CC0099"/>
                </a:solidFill>
              </a:rPr>
              <a:t>dibagi</a:t>
            </a:r>
            <a:r>
              <a:rPr lang="en-US" sz="2400" dirty="0">
                <a:solidFill>
                  <a:srgbClr val="CC0099"/>
                </a:solidFill>
              </a:rPr>
              <a:t> </a:t>
            </a:r>
            <a:r>
              <a:rPr lang="en-US" sz="2400" dirty="0" err="1">
                <a:solidFill>
                  <a:srgbClr val="CC0099"/>
                </a:solidFill>
              </a:rPr>
              <a:t>menjadi</a:t>
            </a:r>
            <a:endParaRPr lang="en-US" sz="2400" dirty="0">
              <a:solidFill>
                <a:srgbClr val="CC0099"/>
              </a:solidFill>
            </a:endParaRPr>
          </a:p>
          <a:p>
            <a:pPr eaLnBrk="1" hangingPunct="1"/>
            <a:endParaRPr lang="en-US" sz="2400" dirty="0"/>
          </a:p>
          <a:p>
            <a:pPr lvl="1" eaLnBrk="1" hangingPunct="1">
              <a:buFontTx/>
              <a:buChar char="•"/>
            </a:pPr>
            <a:r>
              <a:rPr lang="en-US" sz="2400" dirty="0" err="1">
                <a:solidFill>
                  <a:srgbClr val="800080"/>
                </a:solidFill>
              </a:rPr>
              <a:t>Statistik</a:t>
            </a:r>
            <a:r>
              <a:rPr lang="en-US" sz="2400" dirty="0">
                <a:solidFill>
                  <a:srgbClr val="800080"/>
                </a:solidFill>
              </a:rPr>
              <a:t> </a:t>
            </a:r>
            <a:r>
              <a:rPr lang="en-US" sz="2400" b="1" dirty="0">
                <a:solidFill>
                  <a:srgbClr val="800080"/>
                </a:solidFill>
              </a:rPr>
              <a:t>PARAMETRIK</a:t>
            </a:r>
            <a:r>
              <a:rPr lang="en-US" sz="2400" dirty="0"/>
              <a:t> </a:t>
            </a:r>
            <a:r>
              <a:rPr lang="en-US" sz="2400" dirty="0">
                <a:solidFill>
                  <a:srgbClr val="CC0099"/>
                </a:solidFill>
              </a:rPr>
              <a:t>: </a:t>
            </a:r>
            <a:r>
              <a:rPr lang="en-US" sz="2400" dirty="0" err="1">
                <a:solidFill>
                  <a:srgbClr val="CC0099"/>
                </a:solidFill>
              </a:rPr>
              <a:t>berhubungan</a:t>
            </a:r>
            <a:r>
              <a:rPr lang="en-US" sz="2400" dirty="0">
                <a:solidFill>
                  <a:srgbClr val="CC0099"/>
                </a:solidFill>
              </a:rPr>
              <a:t> </a:t>
            </a:r>
            <a:r>
              <a:rPr lang="en-US" sz="2400" dirty="0" err="1">
                <a:solidFill>
                  <a:srgbClr val="CC0099"/>
                </a:solidFill>
              </a:rPr>
              <a:t>dengan</a:t>
            </a:r>
            <a:r>
              <a:rPr lang="en-US" sz="2400" dirty="0">
                <a:solidFill>
                  <a:srgbClr val="CC0099"/>
                </a:solidFill>
              </a:rPr>
              <a:t> </a:t>
            </a:r>
            <a:r>
              <a:rPr lang="en-US" sz="2400" dirty="0" err="1">
                <a:solidFill>
                  <a:srgbClr val="CC0099"/>
                </a:solidFill>
              </a:rPr>
              <a:t>inferensi</a:t>
            </a:r>
            <a:r>
              <a:rPr lang="en-US" sz="2400" dirty="0">
                <a:solidFill>
                  <a:srgbClr val="CC0099"/>
                </a:solidFill>
              </a:rPr>
              <a:t> </a:t>
            </a:r>
            <a:r>
              <a:rPr lang="en-US" sz="2400" dirty="0" err="1">
                <a:solidFill>
                  <a:srgbClr val="CC0099"/>
                </a:solidFill>
              </a:rPr>
              <a:t>statistik</a:t>
            </a:r>
            <a:r>
              <a:rPr lang="en-US" sz="2400" dirty="0">
                <a:solidFill>
                  <a:srgbClr val="CC0099"/>
                </a:solidFill>
              </a:rPr>
              <a:t> yang </a:t>
            </a:r>
            <a:r>
              <a:rPr lang="en-US" sz="2400" dirty="0" err="1">
                <a:solidFill>
                  <a:srgbClr val="CC0099"/>
                </a:solidFill>
              </a:rPr>
              <a:t>membahas</a:t>
            </a:r>
            <a:r>
              <a:rPr lang="en-US" sz="2400" dirty="0">
                <a:solidFill>
                  <a:srgbClr val="CC0099"/>
                </a:solidFill>
              </a:rPr>
              <a:t> parameter-parameter </a:t>
            </a:r>
            <a:r>
              <a:rPr lang="en-US" sz="2400" dirty="0" err="1">
                <a:solidFill>
                  <a:srgbClr val="CC0099"/>
                </a:solidFill>
              </a:rPr>
              <a:t>populasi</a:t>
            </a:r>
            <a:r>
              <a:rPr lang="en-US" sz="2400" dirty="0">
                <a:solidFill>
                  <a:srgbClr val="CC0099"/>
                </a:solidFill>
              </a:rPr>
              <a:t>; </a:t>
            </a:r>
            <a:r>
              <a:rPr lang="en-US" sz="2400" dirty="0" err="1">
                <a:solidFill>
                  <a:srgbClr val="CC0099"/>
                </a:solidFill>
              </a:rPr>
              <a:t>jenis</a:t>
            </a:r>
            <a:r>
              <a:rPr lang="en-US" sz="2400" dirty="0">
                <a:solidFill>
                  <a:srgbClr val="CC0099"/>
                </a:solidFill>
              </a:rPr>
              <a:t> data interval </a:t>
            </a:r>
            <a:r>
              <a:rPr lang="en-US" sz="2400" dirty="0" err="1">
                <a:solidFill>
                  <a:srgbClr val="CC0099"/>
                </a:solidFill>
              </a:rPr>
              <a:t>atau</a:t>
            </a:r>
            <a:r>
              <a:rPr lang="en-US" sz="2400" dirty="0">
                <a:solidFill>
                  <a:srgbClr val="CC0099"/>
                </a:solidFill>
              </a:rPr>
              <a:t> </a:t>
            </a:r>
            <a:r>
              <a:rPr lang="en-US" sz="2400" dirty="0" err="1">
                <a:solidFill>
                  <a:srgbClr val="CC0099"/>
                </a:solidFill>
              </a:rPr>
              <a:t>rasio</a:t>
            </a:r>
            <a:r>
              <a:rPr lang="en-US" sz="2400" dirty="0">
                <a:solidFill>
                  <a:srgbClr val="CC0099"/>
                </a:solidFill>
              </a:rPr>
              <a:t>; </a:t>
            </a:r>
            <a:r>
              <a:rPr lang="en-US" sz="2400" dirty="0" err="1">
                <a:solidFill>
                  <a:srgbClr val="CC0099"/>
                </a:solidFill>
              </a:rPr>
              <a:t>distribusi</a:t>
            </a:r>
            <a:r>
              <a:rPr lang="en-US" sz="2400" dirty="0">
                <a:solidFill>
                  <a:srgbClr val="CC0099"/>
                </a:solidFill>
              </a:rPr>
              <a:t> data normal </a:t>
            </a:r>
            <a:r>
              <a:rPr lang="en-US" sz="2400" dirty="0" err="1">
                <a:solidFill>
                  <a:srgbClr val="CC0099"/>
                </a:solidFill>
              </a:rPr>
              <a:t>atau</a:t>
            </a:r>
            <a:r>
              <a:rPr lang="en-US" sz="2400" dirty="0">
                <a:solidFill>
                  <a:srgbClr val="CC0099"/>
                </a:solidFill>
              </a:rPr>
              <a:t> </a:t>
            </a:r>
            <a:r>
              <a:rPr lang="en-US" sz="2400" dirty="0" err="1">
                <a:solidFill>
                  <a:srgbClr val="CC0099"/>
                </a:solidFill>
              </a:rPr>
              <a:t>mendekati</a:t>
            </a:r>
            <a:r>
              <a:rPr lang="en-US" sz="2400" dirty="0">
                <a:solidFill>
                  <a:srgbClr val="CC0099"/>
                </a:solidFill>
              </a:rPr>
              <a:t> normal.</a:t>
            </a:r>
          </a:p>
          <a:p>
            <a:pPr lvl="1" eaLnBrk="1" hangingPunct="1"/>
            <a:endParaRPr lang="en-US" sz="2400" dirty="0"/>
          </a:p>
          <a:p>
            <a:pPr lvl="1" eaLnBrk="1" hangingPunct="1">
              <a:buFontTx/>
              <a:buChar char="•"/>
            </a:pPr>
            <a:r>
              <a:rPr lang="en-US" sz="2400" dirty="0" err="1">
                <a:solidFill>
                  <a:srgbClr val="800080"/>
                </a:solidFill>
              </a:rPr>
              <a:t>Statistik</a:t>
            </a:r>
            <a:r>
              <a:rPr lang="en-US" sz="2400" dirty="0">
                <a:solidFill>
                  <a:srgbClr val="800080"/>
                </a:solidFill>
              </a:rPr>
              <a:t> </a:t>
            </a:r>
            <a:r>
              <a:rPr lang="en-US" sz="2400" b="1" dirty="0">
                <a:solidFill>
                  <a:srgbClr val="800080"/>
                </a:solidFill>
              </a:rPr>
              <a:t>NONPARAMETRIK</a:t>
            </a:r>
            <a:r>
              <a:rPr lang="en-US" sz="2400" dirty="0"/>
              <a:t> </a:t>
            </a:r>
            <a:r>
              <a:rPr lang="en-US" sz="2400" dirty="0">
                <a:solidFill>
                  <a:srgbClr val="CC0099"/>
                </a:solidFill>
              </a:rPr>
              <a:t>: </a:t>
            </a:r>
            <a:r>
              <a:rPr lang="en-US" sz="2400" dirty="0" err="1">
                <a:solidFill>
                  <a:srgbClr val="CC0099"/>
                </a:solidFill>
              </a:rPr>
              <a:t>inferensi</a:t>
            </a:r>
            <a:r>
              <a:rPr lang="en-US" sz="2400" dirty="0">
                <a:solidFill>
                  <a:srgbClr val="CC0099"/>
                </a:solidFill>
              </a:rPr>
              <a:t> </a:t>
            </a:r>
            <a:r>
              <a:rPr lang="en-US" sz="2400" dirty="0" err="1">
                <a:solidFill>
                  <a:srgbClr val="CC0099"/>
                </a:solidFill>
              </a:rPr>
              <a:t>statistik</a:t>
            </a:r>
            <a:r>
              <a:rPr lang="en-US" sz="2400" dirty="0">
                <a:solidFill>
                  <a:srgbClr val="CC0099"/>
                </a:solidFill>
              </a:rPr>
              <a:t> </a:t>
            </a:r>
            <a:r>
              <a:rPr lang="en-US" sz="2400" dirty="0" err="1">
                <a:solidFill>
                  <a:srgbClr val="CC0099"/>
                </a:solidFill>
              </a:rPr>
              <a:t>tidak</a:t>
            </a:r>
            <a:r>
              <a:rPr lang="en-US" sz="2400" dirty="0">
                <a:solidFill>
                  <a:srgbClr val="CC0099"/>
                </a:solidFill>
              </a:rPr>
              <a:t> </a:t>
            </a:r>
            <a:r>
              <a:rPr lang="en-US" sz="2400" dirty="0" err="1">
                <a:solidFill>
                  <a:srgbClr val="CC0099"/>
                </a:solidFill>
              </a:rPr>
              <a:t>membahas</a:t>
            </a:r>
            <a:r>
              <a:rPr lang="en-US" sz="2400" dirty="0">
                <a:solidFill>
                  <a:srgbClr val="CC0099"/>
                </a:solidFill>
              </a:rPr>
              <a:t> parameter-parameter </a:t>
            </a:r>
            <a:r>
              <a:rPr lang="en-US" sz="2400" dirty="0" err="1">
                <a:solidFill>
                  <a:srgbClr val="CC0099"/>
                </a:solidFill>
              </a:rPr>
              <a:t>populasi</a:t>
            </a:r>
            <a:r>
              <a:rPr lang="en-US" sz="2400" dirty="0">
                <a:solidFill>
                  <a:srgbClr val="CC0099"/>
                </a:solidFill>
              </a:rPr>
              <a:t>; </a:t>
            </a:r>
            <a:r>
              <a:rPr lang="en-US" sz="2400" dirty="0" err="1">
                <a:solidFill>
                  <a:srgbClr val="CC0099"/>
                </a:solidFill>
              </a:rPr>
              <a:t>jenis</a:t>
            </a:r>
            <a:r>
              <a:rPr lang="en-US" sz="2400" dirty="0">
                <a:solidFill>
                  <a:srgbClr val="CC0099"/>
                </a:solidFill>
              </a:rPr>
              <a:t> data nominal </a:t>
            </a:r>
            <a:r>
              <a:rPr lang="en-US" sz="2400" dirty="0" err="1">
                <a:solidFill>
                  <a:srgbClr val="CC0099"/>
                </a:solidFill>
              </a:rPr>
              <a:t>atau</a:t>
            </a:r>
            <a:r>
              <a:rPr lang="en-US" sz="2400" dirty="0">
                <a:solidFill>
                  <a:srgbClr val="CC0099"/>
                </a:solidFill>
              </a:rPr>
              <a:t> ordinal; </a:t>
            </a:r>
            <a:r>
              <a:rPr lang="en-US" sz="2400" dirty="0" err="1">
                <a:solidFill>
                  <a:srgbClr val="CC0099"/>
                </a:solidFill>
              </a:rPr>
              <a:t>distribusi</a:t>
            </a:r>
            <a:r>
              <a:rPr lang="en-US" sz="2400" dirty="0">
                <a:solidFill>
                  <a:srgbClr val="CC0099"/>
                </a:solidFill>
              </a:rPr>
              <a:t> data </a:t>
            </a:r>
            <a:r>
              <a:rPr lang="en-US" sz="2400" dirty="0" err="1">
                <a:solidFill>
                  <a:srgbClr val="CC0099"/>
                </a:solidFill>
              </a:rPr>
              <a:t>tidak</a:t>
            </a:r>
            <a:r>
              <a:rPr lang="en-US" sz="2400" dirty="0">
                <a:solidFill>
                  <a:srgbClr val="CC0099"/>
                </a:solidFill>
              </a:rPr>
              <a:t> </a:t>
            </a:r>
            <a:r>
              <a:rPr lang="en-US" sz="2400" dirty="0" err="1">
                <a:solidFill>
                  <a:srgbClr val="CC0099"/>
                </a:solidFill>
              </a:rPr>
              <a:t>diketahui</a:t>
            </a:r>
            <a:r>
              <a:rPr lang="en-US" sz="2400" dirty="0">
                <a:solidFill>
                  <a:srgbClr val="CC0099"/>
                </a:solidFill>
              </a:rPr>
              <a:t> </a:t>
            </a:r>
            <a:r>
              <a:rPr lang="en-US" sz="2400" dirty="0" err="1">
                <a:solidFill>
                  <a:srgbClr val="CC0099"/>
                </a:solidFill>
              </a:rPr>
              <a:t>atau</a:t>
            </a:r>
            <a:r>
              <a:rPr lang="en-US" sz="2400" dirty="0">
                <a:solidFill>
                  <a:srgbClr val="CC0099"/>
                </a:solidFill>
              </a:rPr>
              <a:t> </a:t>
            </a:r>
            <a:r>
              <a:rPr lang="en-US" sz="2400" dirty="0" err="1">
                <a:solidFill>
                  <a:srgbClr val="CC0099"/>
                </a:solidFill>
              </a:rPr>
              <a:t>tidak</a:t>
            </a:r>
            <a:r>
              <a:rPr lang="en-US" sz="2400" dirty="0">
                <a:solidFill>
                  <a:srgbClr val="CC0099"/>
                </a:solidFill>
              </a:rPr>
              <a:t> normal</a:t>
            </a:r>
          </a:p>
          <a:p>
            <a:pPr lvl="1" eaLnBrk="1" hangingPunct="1"/>
            <a:r>
              <a:rPr lang="en-US" sz="2400" dirty="0"/>
              <a:t> </a:t>
            </a:r>
          </a:p>
          <a:p>
            <a:pPr eaLnBrk="1" hangingPunct="1">
              <a:buFontTx/>
              <a:buAutoNum type="alphaUcPeriod" startAt="2"/>
            </a:pPr>
            <a:r>
              <a:rPr lang="en-US" sz="2400" dirty="0" smtClean="0">
                <a:solidFill>
                  <a:srgbClr val="996600"/>
                </a:solidFill>
              </a:rPr>
              <a:t>.  </a:t>
            </a:r>
            <a:endParaRPr lang="en-US" sz="2400" dirty="0">
              <a:solidFill>
                <a:srgbClr val="99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4479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AutoShape 6"/>
          <p:cNvSpPr>
            <a:spLocks noChangeArrowheads="1"/>
          </p:cNvSpPr>
          <p:nvPr/>
        </p:nvSpPr>
        <p:spPr bwMode="auto">
          <a:xfrm>
            <a:off x="4181476" y="419100"/>
            <a:ext cx="935625" cy="519351"/>
          </a:xfrm>
          <a:prstGeom prst="flowChartTerminator">
            <a:avLst/>
          </a:prstGeom>
          <a:solidFill>
            <a:srgbClr val="FFFFCC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accent2"/>
                </a:solidFill>
              </a:rPr>
              <a:t>MULAI</a:t>
            </a:r>
          </a:p>
        </p:txBody>
      </p:sp>
      <p:sp>
        <p:nvSpPr>
          <p:cNvPr id="14340" name="AutoShape 7"/>
          <p:cNvSpPr>
            <a:spLocks noChangeArrowheads="1"/>
          </p:cNvSpPr>
          <p:nvPr/>
        </p:nvSpPr>
        <p:spPr bwMode="auto">
          <a:xfrm>
            <a:off x="2590801" y="2895600"/>
            <a:ext cx="2054225" cy="1834158"/>
          </a:xfrm>
          <a:prstGeom prst="flowChartDecision">
            <a:avLst/>
          </a:prstGeom>
          <a:solidFill>
            <a:srgbClr val="FFFFCC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>
                <a:solidFill>
                  <a:schemeClr val="accent2"/>
                </a:solidFill>
              </a:rPr>
              <a:t>Jumlah</a:t>
            </a:r>
          </a:p>
          <a:p>
            <a:pPr algn="ctr"/>
            <a:r>
              <a:rPr lang="en-US">
                <a:solidFill>
                  <a:schemeClr val="accent2"/>
                </a:solidFill>
              </a:rPr>
              <a:t>Variabel ?</a:t>
            </a:r>
          </a:p>
        </p:txBody>
      </p:sp>
      <p:sp>
        <p:nvSpPr>
          <p:cNvPr id="14341" name="Line 8"/>
          <p:cNvSpPr>
            <a:spLocks noChangeShapeType="1"/>
          </p:cNvSpPr>
          <p:nvPr/>
        </p:nvSpPr>
        <p:spPr bwMode="auto">
          <a:xfrm>
            <a:off x="4572000" y="800100"/>
            <a:ext cx="0" cy="508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42" name="AutoShape 9"/>
          <p:cNvSpPr>
            <a:spLocks noChangeArrowheads="1"/>
          </p:cNvSpPr>
          <p:nvPr/>
        </p:nvSpPr>
        <p:spPr bwMode="auto">
          <a:xfrm>
            <a:off x="576923" y="3086100"/>
            <a:ext cx="1090881" cy="715089"/>
          </a:xfrm>
          <a:prstGeom prst="flowChartAlternateProcess">
            <a:avLst/>
          </a:prstGeom>
          <a:solidFill>
            <a:srgbClr val="FFDDFF"/>
          </a:solidFill>
          <a:ln w="9525">
            <a:solidFill>
              <a:srgbClr val="CC00CC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>
                <a:solidFill>
                  <a:srgbClr val="CC00CC"/>
                </a:solidFill>
              </a:rPr>
              <a:t>Analisis</a:t>
            </a:r>
          </a:p>
          <a:p>
            <a:pPr algn="ctr"/>
            <a:r>
              <a:rPr lang="en-US">
                <a:solidFill>
                  <a:srgbClr val="CC00CC"/>
                </a:solidFill>
              </a:rPr>
              <a:t>Univariat</a:t>
            </a:r>
          </a:p>
        </p:txBody>
      </p:sp>
      <p:sp>
        <p:nvSpPr>
          <p:cNvPr id="14343" name="AutoShape 10"/>
          <p:cNvSpPr>
            <a:spLocks noChangeArrowheads="1"/>
          </p:cNvSpPr>
          <p:nvPr/>
        </p:nvSpPr>
        <p:spPr bwMode="auto">
          <a:xfrm>
            <a:off x="5981447" y="3086100"/>
            <a:ext cx="1243522" cy="715089"/>
          </a:xfrm>
          <a:prstGeom prst="flowChartAlternateProcess">
            <a:avLst/>
          </a:prstGeom>
          <a:solidFill>
            <a:srgbClr val="FFD1D1"/>
          </a:solidFill>
          <a:ln w="9525">
            <a:solidFill>
              <a:srgbClr val="99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>
                <a:solidFill>
                  <a:srgbClr val="990000"/>
                </a:solidFill>
              </a:rPr>
              <a:t>Analisis</a:t>
            </a:r>
          </a:p>
          <a:p>
            <a:pPr algn="ctr"/>
            <a:r>
              <a:rPr lang="en-US">
                <a:solidFill>
                  <a:srgbClr val="990000"/>
                </a:solidFill>
              </a:rPr>
              <a:t>Multivariat</a:t>
            </a:r>
          </a:p>
        </p:txBody>
      </p:sp>
      <p:sp>
        <p:nvSpPr>
          <p:cNvPr id="14344" name="AutoShape 11"/>
          <p:cNvSpPr>
            <a:spLocks noChangeArrowheads="1"/>
          </p:cNvSpPr>
          <p:nvPr/>
        </p:nvSpPr>
        <p:spPr bwMode="auto">
          <a:xfrm>
            <a:off x="3810000" y="1308100"/>
            <a:ext cx="1600200" cy="1283910"/>
          </a:xfrm>
          <a:prstGeom prst="flowChartDecision">
            <a:avLst/>
          </a:prstGeom>
          <a:solidFill>
            <a:srgbClr val="FFFFCC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>
                <a:solidFill>
                  <a:schemeClr val="accent2"/>
                </a:solidFill>
              </a:rPr>
              <a:t>Jenis</a:t>
            </a:r>
          </a:p>
          <a:p>
            <a:pPr algn="ctr"/>
            <a:r>
              <a:rPr lang="en-US">
                <a:solidFill>
                  <a:schemeClr val="accent2"/>
                </a:solidFill>
              </a:rPr>
              <a:t>Data ?</a:t>
            </a:r>
          </a:p>
        </p:txBody>
      </p:sp>
      <p:sp>
        <p:nvSpPr>
          <p:cNvPr id="14345" name="AutoShape 12"/>
          <p:cNvSpPr>
            <a:spLocks noChangeArrowheads="1"/>
          </p:cNvSpPr>
          <p:nvPr/>
        </p:nvSpPr>
        <p:spPr bwMode="auto">
          <a:xfrm>
            <a:off x="6825194" y="1543579"/>
            <a:ext cx="1265766" cy="715089"/>
          </a:xfrm>
          <a:prstGeom prst="flowChartAlternateProcess">
            <a:avLst/>
          </a:prstGeom>
          <a:solidFill>
            <a:srgbClr val="FFFFCC"/>
          </a:solidFill>
          <a:ln w="9525">
            <a:solidFill>
              <a:srgbClr val="FF33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>
                <a:solidFill>
                  <a:srgbClr val="FF3300"/>
                </a:solidFill>
              </a:rPr>
              <a:t>Statistik</a:t>
            </a:r>
          </a:p>
          <a:p>
            <a:pPr algn="ctr"/>
            <a:r>
              <a:rPr lang="en-US">
                <a:solidFill>
                  <a:srgbClr val="FF3300"/>
                </a:solidFill>
              </a:rPr>
              <a:t>Parametrik</a:t>
            </a:r>
          </a:p>
        </p:txBody>
      </p:sp>
      <p:sp>
        <p:nvSpPr>
          <p:cNvPr id="14346" name="AutoShape 13"/>
          <p:cNvSpPr>
            <a:spLocks noChangeArrowheads="1"/>
          </p:cNvSpPr>
          <p:nvPr/>
        </p:nvSpPr>
        <p:spPr bwMode="auto">
          <a:xfrm>
            <a:off x="739775" y="1480079"/>
            <a:ext cx="1758589" cy="715089"/>
          </a:xfrm>
          <a:prstGeom prst="flowChartAlternateProcess">
            <a:avLst/>
          </a:prstGeom>
          <a:solidFill>
            <a:srgbClr val="FF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rgbClr val="008000"/>
                </a:solidFill>
              </a:rPr>
              <a:t>Statistik</a:t>
            </a:r>
          </a:p>
          <a:p>
            <a:r>
              <a:rPr lang="en-US">
                <a:solidFill>
                  <a:srgbClr val="008000"/>
                </a:solidFill>
              </a:rPr>
              <a:t>Non Parametrik</a:t>
            </a:r>
          </a:p>
        </p:txBody>
      </p:sp>
      <p:sp>
        <p:nvSpPr>
          <p:cNvPr id="14347" name="Text Box 14"/>
          <p:cNvSpPr txBox="1">
            <a:spLocks noChangeArrowheads="1"/>
          </p:cNvSpPr>
          <p:nvPr/>
        </p:nvSpPr>
        <p:spPr bwMode="auto">
          <a:xfrm>
            <a:off x="1905001" y="3086100"/>
            <a:ext cx="60138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en-US" sz="1400">
                <a:solidFill>
                  <a:srgbClr val="CC00CC"/>
                </a:solidFill>
              </a:rPr>
              <a:t>SATU</a:t>
            </a:r>
          </a:p>
        </p:txBody>
      </p:sp>
      <p:sp>
        <p:nvSpPr>
          <p:cNvPr id="14348" name="Text Box 15"/>
          <p:cNvSpPr txBox="1">
            <a:spLocks noChangeArrowheads="1"/>
          </p:cNvSpPr>
          <p:nvPr/>
        </p:nvSpPr>
        <p:spPr bwMode="auto">
          <a:xfrm>
            <a:off x="4724400" y="3086100"/>
            <a:ext cx="119686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en-US" sz="1400">
                <a:solidFill>
                  <a:srgbClr val="990000"/>
                </a:solidFill>
              </a:rPr>
              <a:t>DUA / LEBIH</a:t>
            </a:r>
          </a:p>
        </p:txBody>
      </p:sp>
      <p:sp>
        <p:nvSpPr>
          <p:cNvPr id="14349" name="Text Box 16"/>
          <p:cNvSpPr txBox="1">
            <a:spLocks noChangeArrowheads="1"/>
          </p:cNvSpPr>
          <p:nvPr/>
        </p:nvSpPr>
        <p:spPr bwMode="auto">
          <a:xfrm>
            <a:off x="5638800" y="1498600"/>
            <a:ext cx="98937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en-US" sz="1400">
                <a:solidFill>
                  <a:srgbClr val="FF3300"/>
                </a:solidFill>
              </a:rPr>
              <a:t>INTERVAL</a:t>
            </a:r>
          </a:p>
        </p:txBody>
      </p:sp>
      <p:sp>
        <p:nvSpPr>
          <p:cNvPr id="14350" name="Text Box 17"/>
          <p:cNvSpPr txBox="1">
            <a:spLocks noChangeArrowheads="1"/>
          </p:cNvSpPr>
          <p:nvPr/>
        </p:nvSpPr>
        <p:spPr bwMode="auto">
          <a:xfrm>
            <a:off x="5791200" y="1752600"/>
            <a:ext cx="69730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en-US" sz="1400">
                <a:solidFill>
                  <a:srgbClr val="FF3300"/>
                </a:solidFill>
              </a:rPr>
              <a:t>RASIO</a:t>
            </a:r>
          </a:p>
        </p:txBody>
      </p:sp>
      <p:sp>
        <p:nvSpPr>
          <p:cNvPr id="14351" name="Text Box 18"/>
          <p:cNvSpPr txBox="1">
            <a:spLocks noChangeArrowheads="1"/>
          </p:cNvSpPr>
          <p:nvPr/>
        </p:nvSpPr>
        <p:spPr bwMode="auto">
          <a:xfrm>
            <a:off x="2667000" y="1498600"/>
            <a:ext cx="95410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en-US" sz="1400">
                <a:solidFill>
                  <a:srgbClr val="008000"/>
                </a:solidFill>
              </a:rPr>
              <a:t>NOMINAL</a:t>
            </a:r>
          </a:p>
        </p:txBody>
      </p:sp>
      <p:sp>
        <p:nvSpPr>
          <p:cNvPr id="14352" name="Text Box 19"/>
          <p:cNvSpPr txBox="1">
            <a:spLocks noChangeArrowheads="1"/>
          </p:cNvSpPr>
          <p:nvPr/>
        </p:nvSpPr>
        <p:spPr bwMode="auto">
          <a:xfrm>
            <a:off x="2667000" y="1752600"/>
            <a:ext cx="93006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en-US" sz="1400">
                <a:solidFill>
                  <a:srgbClr val="008000"/>
                </a:solidFill>
              </a:rPr>
              <a:t>ORDINAL</a:t>
            </a:r>
          </a:p>
        </p:txBody>
      </p:sp>
      <p:sp>
        <p:nvSpPr>
          <p:cNvPr id="14353" name="Line 20"/>
          <p:cNvSpPr>
            <a:spLocks noChangeShapeType="1"/>
          </p:cNvSpPr>
          <p:nvPr/>
        </p:nvSpPr>
        <p:spPr bwMode="auto">
          <a:xfrm flipH="1">
            <a:off x="2506384" y="1752600"/>
            <a:ext cx="1303616" cy="0"/>
          </a:xfrm>
          <a:prstGeom prst="line">
            <a:avLst/>
          </a:prstGeom>
          <a:noFill/>
          <a:ln w="9525">
            <a:solidFill>
              <a:srgbClr val="008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54" name="Line 21"/>
          <p:cNvSpPr>
            <a:spLocks noChangeShapeType="1"/>
          </p:cNvSpPr>
          <p:nvPr/>
        </p:nvSpPr>
        <p:spPr bwMode="auto">
          <a:xfrm>
            <a:off x="5410200" y="1752600"/>
            <a:ext cx="1447800" cy="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55" name="Line 22"/>
          <p:cNvSpPr>
            <a:spLocks noChangeShapeType="1"/>
          </p:cNvSpPr>
          <p:nvPr/>
        </p:nvSpPr>
        <p:spPr bwMode="auto">
          <a:xfrm>
            <a:off x="1524000" y="2195168"/>
            <a:ext cx="0" cy="255932"/>
          </a:xfrm>
          <a:prstGeom prst="line">
            <a:avLst/>
          </a:prstGeom>
          <a:noFill/>
          <a:ln w="9525">
            <a:solidFill>
              <a:srgbClr val="008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56" name="Line 23"/>
          <p:cNvSpPr>
            <a:spLocks noChangeShapeType="1"/>
          </p:cNvSpPr>
          <p:nvPr/>
        </p:nvSpPr>
        <p:spPr bwMode="auto">
          <a:xfrm>
            <a:off x="1524000" y="2451100"/>
            <a:ext cx="2133600" cy="0"/>
          </a:xfrm>
          <a:prstGeom prst="line">
            <a:avLst/>
          </a:prstGeom>
          <a:noFill/>
          <a:ln w="9525">
            <a:solidFill>
              <a:srgbClr val="008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57" name="Line 24"/>
          <p:cNvSpPr>
            <a:spLocks noChangeShapeType="1"/>
          </p:cNvSpPr>
          <p:nvPr/>
        </p:nvSpPr>
        <p:spPr bwMode="auto">
          <a:xfrm>
            <a:off x="3657600" y="2451100"/>
            <a:ext cx="0" cy="444500"/>
          </a:xfrm>
          <a:prstGeom prst="line">
            <a:avLst/>
          </a:prstGeom>
          <a:noFill/>
          <a:ln w="9525">
            <a:solidFill>
              <a:srgbClr val="008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58" name="Line 25"/>
          <p:cNvSpPr>
            <a:spLocks noChangeShapeType="1"/>
          </p:cNvSpPr>
          <p:nvPr/>
        </p:nvSpPr>
        <p:spPr bwMode="auto">
          <a:xfrm flipH="1">
            <a:off x="1676400" y="3340100"/>
            <a:ext cx="914400" cy="0"/>
          </a:xfrm>
          <a:prstGeom prst="line">
            <a:avLst/>
          </a:prstGeom>
          <a:noFill/>
          <a:ln w="9525">
            <a:solidFill>
              <a:srgbClr val="CC00CC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59" name="Line 26"/>
          <p:cNvSpPr>
            <a:spLocks noChangeShapeType="1"/>
          </p:cNvSpPr>
          <p:nvPr/>
        </p:nvSpPr>
        <p:spPr bwMode="auto">
          <a:xfrm>
            <a:off x="4648200" y="3340100"/>
            <a:ext cx="1371600" cy="0"/>
          </a:xfrm>
          <a:prstGeom prst="line">
            <a:avLst/>
          </a:prstGeom>
          <a:noFill/>
          <a:ln w="9525">
            <a:solidFill>
              <a:srgbClr val="99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226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610600" cy="9525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sz="3200" dirty="0" err="1" smtClean="0"/>
              <a:t>Statistik</a:t>
            </a:r>
            <a:r>
              <a:rPr lang="en-US" altLang="en-US" sz="3200" dirty="0" smtClean="0"/>
              <a:t> </a:t>
            </a:r>
            <a:r>
              <a:rPr lang="en-US" altLang="en-US" sz="3200" dirty="0" err="1" smtClean="0"/>
              <a:t>Parametris</a:t>
            </a:r>
            <a:r>
              <a:rPr lang="en-US" altLang="en-US" sz="3200" dirty="0" smtClean="0"/>
              <a:t> &amp; </a:t>
            </a:r>
            <a:r>
              <a:rPr lang="en-US" altLang="en-US" sz="3200" dirty="0" err="1" smtClean="0"/>
              <a:t>Nonparametris</a:t>
            </a:r>
            <a:r>
              <a:rPr lang="en-US" altLang="en-US" dirty="0"/>
              <a:t/>
            </a:r>
            <a:br>
              <a:rPr lang="en-US" altLang="en-US" dirty="0"/>
            </a:br>
            <a:r>
              <a:rPr lang="en-US" altLang="en-US" sz="3200" dirty="0" err="1" smtClean="0"/>
              <a:t>untuk</a:t>
            </a:r>
            <a:r>
              <a:rPr lang="en-US" altLang="en-US" sz="3200" dirty="0" smtClean="0"/>
              <a:t> </a:t>
            </a:r>
            <a:r>
              <a:rPr lang="en-US" altLang="en-US" sz="3200" dirty="0" err="1" smtClean="0"/>
              <a:t>Pengujian</a:t>
            </a:r>
            <a:r>
              <a:rPr lang="en-US" altLang="en-US" sz="3200" dirty="0" smtClean="0"/>
              <a:t> </a:t>
            </a:r>
            <a:r>
              <a:rPr lang="en-US" altLang="en-US" sz="3200" dirty="0" err="1" smtClean="0"/>
              <a:t>Hipotesis</a:t>
            </a:r>
            <a:endParaRPr lang="en-US" altLang="en-US" sz="3200" dirty="0" smtClean="0"/>
          </a:p>
        </p:txBody>
      </p:sp>
      <p:graphicFrame>
        <p:nvGraphicFramePr>
          <p:cNvPr id="15485" name="Group 12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6642909"/>
              </p:ext>
            </p:extLst>
          </p:nvPr>
        </p:nvGraphicFramePr>
        <p:xfrm>
          <a:off x="228600" y="1259069"/>
          <a:ext cx="8716963" cy="4265431"/>
        </p:xfrm>
        <a:graphic>
          <a:graphicData uri="http://schemas.openxmlformats.org/drawingml/2006/table">
            <a:tbl>
              <a:tblPr/>
              <a:tblGrid>
                <a:gridCol w="990600"/>
                <a:gridCol w="1219200"/>
                <a:gridCol w="1219200"/>
                <a:gridCol w="1295400"/>
                <a:gridCol w="1295400"/>
                <a:gridCol w="1295400"/>
                <a:gridCol w="1401763"/>
              </a:tblGrid>
              <a:tr h="317464"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Macam</a:t>
                      </a:r>
                      <a:r>
                        <a:rPr kumimoji="0" lang="en-US" alt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Data</a:t>
                      </a:r>
                    </a:p>
                  </a:txBody>
                  <a:tcPr marT="38096" marB="3809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Deskriptif (satu variabel)</a:t>
                      </a:r>
                    </a:p>
                  </a:txBody>
                  <a:tcPr marT="38096" marB="380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Bentuk Hipotesis</a:t>
                      </a:r>
                    </a:p>
                  </a:txBody>
                  <a:tcPr marT="38096" marB="380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Asosiatif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(Hubungan)</a:t>
                      </a:r>
                    </a:p>
                  </a:txBody>
                  <a:tcPr marT="38096" marB="380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693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Komparatif (2 sampel)</a:t>
                      </a:r>
                    </a:p>
                  </a:txBody>
                  <a:tcPr marT="38096" marB="380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Komparatif (&gt; 2 sampel)</a:t>
                      </a:r>
                    </a:p>
                  </a:txBody>
                  <a:tcPr marT="38096" marB="380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</a:tr>
              <a:tr h="294978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berkorelasi</a:t>
                      </a:r>
                    </a:p>
                  </a:txBody>
                  <a:tcPr marT="38096" marB="380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Independen</a:t>
                      </a:r>
                    </a:p>
                  </a:txBody>
                  <a:tcPr marT="38096" marB="380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berkorelasi</a:t>
                      </a:r>
                    </a:p>
                  </a:txBody>
                  <a:tcPr marT="38096" marB="380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Independen</a:t>
                      </a:r>
                    </a:p>
                  </a:txBody>
                  <a:tcPr marT="38096" marB="380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</a:tr>
              <a:tr h="10363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Nominal</a:t>
                      </a:r>
                    </a:p>
                  </a:txBody>
                  <a:tcPr marT="38096" marB="3809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Binomial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Χ</a:t>
                      </a:r>
                      <a:r>
                        <a:rPr kumimoji="0" lang="en-US" altLang="en-US" sz="12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 </a:t>
                      </a: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One Sample</a:t>
                      </a:r>
                      <a:endParaRPr kumimoji="0" lang="el-GR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38096" marB="380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Mc Nemar</a:t>
                      </a:r>
                    </a:p>
                  </a:txBody>
                  <a:tcPr marT="38096" marB="380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Fisher Exact Probability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Χ</a:t>
                      </a:r>
                      <a:r>
                        <a:rPr kumimoji="0" lang="en-US" altLang="en-US" sz="12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 </a:t>
                      </a: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Two Sample</a:t>
                      </a:r>
                    </a:p>
                  </a:txBody>
                  <a:tcPr marT="38096" marB="380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Χ</a:t>
                      </a:r>
                      <a:r>
                        <a:rPr kumimoji="0" lang="en-US" altLang="en-US" sz="12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 </a:t>
                      </a: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for k Sample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Cochran Q</a:t>
                      </a:r>
                    </a:p>
                  </a:txBody>
                  <a:tcPr marT="38096" marB="380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Χ</a:t>
                      </a:r>
                      <a:r>
                        <a:rPr kumimoji="0" lang="en-US" altLang="en-US" sz="12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 </a:t>
                      </a: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for k Sample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38096" marB="380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Contingency Coefficient C</a:t>
                      </a:r>
                    </a:p>
                  </a:txBody>
                  <a:tcPr marT="38096" marB="380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141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Ordinal</a:t>
                      </a:r>
                    </a:p>
                  </a:txBody>
                  <a:tcPr marT="38096" marB="3809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Run Test</a:t>
                      </a:r>
                    </a:p>
                  </a:txBody>
                  <a:tcPr marT="38096" marB="380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Sign Test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Wilcoxon</a:t>
                      </a:r>
                    </a:p>
                  </a:txBody>
                  <a:tcPr marT="38096" marB="380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 Median Test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Mann Whitney U Test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Kolmogorov Smirnov</a:t>
                      </a:r>
                    </a:p>
                  </a:txBody>
                  <a:tcPr marT="38096" marB="380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Friedman Two-way Anova</a:t>
                      </a:r>
                    </a:p>
                  </a:txBody>
                  <a:tcPr marT="38096" marB="380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Median Extension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Kruskal Wallis one-way anova</a:t>
                      </a:r>
                    </a:p>
                  </a:txBody>
                  <a:tcPr marT="38096" marB="380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Spearman Rank Correlation</a:t>
                      </a:r>
                    </a:p>
                  </a:txBody>
                  <a:tcPr marT="38096" marB="380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18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Interval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Ratio</a:t>
                      </a:r>
                    </a:p>
                  </a:txBody>
                  <a:tcPr marT="38096" marB="3809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T-test</a:t>
                      </a:r>
                    </a:p>
                  </a:txBody>
                  <a:tcPr marT="38096" marB="380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T-test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Related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38096" marB="380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T-test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Independent</a:t>
                      </a:r>
                    </a:p>
                  </a:txBody>
                  <a:tcPr marT="38096" marB="380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One-way Anova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Two-way Anova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38096" marB="380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One-way Anova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Two-way Anova</a:t>
                      </a:r>
                    </a:p>
                  </a:txBody>
                  <a:tcPr marT="38096" marB="380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Product Moment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Partial </a:t>
                      </a:r>
                      <a:r>
                        <a:rPr kumimoji="0" lang="en-US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Corr</a:t>
                      </a:r>
                      <a:endParaRPr kumimoji="0" lang="en-US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Multiple </a:t>
                      </a:r>
                      <a:r>
                        <a:rPr kumimoji="0" lang="en-US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Corr</a:t>
                      </a:r>
                      <a:r>
                        <a:rPr kumimoji="0" lang="en-US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</a:txBody>
                  <a:tcPr marT="38096" marB="380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5282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8288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 err="1" smtClean="0"/>
              <a:t>Parametris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pPr algn="ctr"/>
            <a:r>
              <a:rPr lang="en-US" dirty="0" smtClean="0"/>
              <a:t>Non </a:t>
            </a:r>
            <a:r>
              <a:rPr lang="en-US" dirty="0" err="1" smtClean="0"/>
              <a:t>Parametris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en-US" dirty="0" smtClean="0"/>
              <a:t>Data </a:t>
            </a:r>
            <a:r>
              <a:rPr lang="en-US" dirty="0" err="1" smtClean="0"/>
              <a:t>besar</a:t>
            </a:r>
            <a:r>
              <a:rPr lang="en-US" dirty="0" smtClean="0"/>
              <a:t> &gt; 30</a:t>
            </a:r>
          </a:p>
          <a:p>
            <a:r>
              <a:rPr lang="en-US" dirty="0" err="1" smtClean="0"/>
              <a:t>Homogen</a:t>
            </a:r>
            <a:endParaRPr lang="en-US" dirty="0" smtClean="0"/>
          </a:p>
          <a:p>
            <a:r>
              <a:rPr lang="en-US" dirty="0" smtClean="0"/>
              <a:t>Varian </a:t>
            </a:r>
            <a:r>
              <a:rPr lang="en-US" dirty="0" err="1" smtClean="0"/>
              <a:t>Sama</a:t>
            </a:r>
            <a:endParaRPr lang="en-US" dirty="0" smtClean="0"/>
          </a:p>
          <a:p>
            <a:r>
              <a:rPr lang="en-US" dirty="0" smtClean="0"/>
              <a:t>Data </a:t>
            </a:r>
            <a:r>
              <a:rPr lang="en-US" dirty="0" err="1" smtClean="0"/>
              <a:t>Berdistri</a:t>
            </a:r>
            <a:r>
              <a:rPr lang="en-US" dirty="0" err="1" smtClean="0"/>
              <a:t>busi</a:t>
            </a:r>
            <a:r>
              <a:rPr lang="en-US" dirty="0" smtClean="0"/>
              <a:t> </a:t>
            </a:r>
            <a:r>
              <a:rPr lang="en-US" dirty="0" smtClean="0"/>
              <a:t>Normal</a:t>
            </a: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 smtClean="0"/>
              <a:t>Data </a:t>
            </a:r>
            <a:r>
              <a:rPr lang="en-US" dirty="0" err="1" smtClean="0"/>
              <a:t>sedikit</a:t>
            </a:r>
            <a:r>
              <a:rPr lang="en-US" dirty="0" smtClean="0"/>
              <a:t> &lt; 30</a:t>
            </a:r>
          </a:p>
          <a:p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homogen</a:t>
            </a:r>
            <a:endParaRPr lang="en-US" dirty="0" smtClean="0"/>
          </a:p>
          <a:p>
            <a:r>
              <a:rPr lang="en-US" dirty="0" err="1" smtClean="0"/>
              <a:t>Vrians</a:t>
            </a:r>
            <a:r>
              <a:rPr lang="en-US" dirty="0" smtClean="0"/>
              <a:t> </a:t>
            </a:r>
            <a:r>
              <a:rPr lang="en-US" dirty="0" err="1" smtClean="0"/>
              <a:t>berbeda</a:t>
            </a:r>
            <a:endParaRPr lang="en-US" dirty="0" smtClean="0"/>
          </a:p>
          <a:p>
            <a:r>
              <a:rPr lang="en-US" dirty="0" smtClean="0"/>
              <a:t>Data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Berdistribusi</a:t>
            </a:r>
            <a:r>
              <a:rPr lang="en-US" smtClean="0"/>
              <a:t> Normal</a:t>
            </a: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5122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1783</TotalTime>
  <Words>471</Words>
  <Application>Microsoft Office PowerPoint</Application>
  <PresentationFormat>On-screen Show (16:10)</PresentationFormat>
  <Paragraphs>133</Paragraphs>
  <Slides>8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Origin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Statistik Parametris &amp; Nonparametris untuk Pengujian Hipotesis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Rico</dc:creator>
  <cp:lastModifiedBy>Windows 8.1</cp:lastModifiedBy>
  <cp:revision>136</cp:revision>
  <dcterms:created xsi:type="dcterms:W3CDTF">2014-03-30T11:48:55Z</dcterms:created>
  <dcterms:modified xsi:type="dcterms:W3CDTF">2017-12-13T08:28:11Z</dcterms:modified>
</cp:coreProperties>
</file>