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31"/>
  </p:notesMasterIdLst>
  <p:handoutMasterIdLst>
    <p:handoutMasterId r:id="rId32"/>
  </p:handoutMasterIdLst>
  <p:sldIdLst>
    <p:sldId id="256" r:id="rId2"/>
    <p:sldId id="333" r:id="rId3"/>
    <p:sldId id="337" r:id="rId4"/>
    <p:sldId id="338" r:id="rId5"/>
    <p:sldId id="339" r:id="rId6"/>
    <p:sldId id="340" r:id="rId7"/>
    <p:sldId id="354" r:id="rId8"/>
    <p:sldId id="355" r:id="rId9"/>
    <p:sldId id="356" r:id="rId10"/>
    <p:sldId id="357" r:id="rId11"/>
    <p:sldId id="358" r:id="rId12"/>
    <p:sldId id="257" r:id="rId13"/>
    <p:sldId id="258" r:id="rId14"/>
    <p:sldId id="259" r:id="rId15"/>
    <p:sldId id="331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345" r:id="rId24"/>
    <p:sldId id="346" r:id="rId25"/>
    <p:sldId id="349" r:id="rId26"/>
    <p:sldId id="350" r:id="rId27"/>
    <p:sldId id="351" r:id="rId28"/>
    <p:sldId id="352" r:id="rId29"/>
    <p:sldId id="347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CC"/>
    <a:srgbClr val="66FF66"/>
    <a:srgbClr val="996633"/>
    <a:srgbClr val="CC9900"/>
    <a:srgbClr val="B9EE34"/>
    <a:srgbClr val="000000"/>
    <a:srgbClr val="FFFF00"/>
    <a:srgbClr val="6666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56" autoAdjust="0"/>
    <p:restoredTop sz="93390" autoAdjust="0"/>
  </p:normalViewPr>
  <p:slideViewPr>
    <p:cSldViewPr>
      <p:cViewPr varScale="1">
        <p:scale>
          <a:sx n="60" d="100"/>
          <a:sy n="60" d="100"/>
        </p:scale>
        <p:origin x="186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70594E56-88BC-4AE5-95E0-A389EF83F4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200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8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8B730231-1CCF-4FB4-BF25-54773F433E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30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83C626-9548-4D5D-BA75-B3D8A9DE880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6292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FD8AB-7598-480B-B469-BBF77C11F0F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96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FD8AB-7598-480B-B469-BBF77C11F0F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56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FD8AB-7598-480B-B469-BBF77C11F0F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89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FD8AB-7598-480B-B469-BBF77C11F0F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12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5FD8AB-7598-480B-B469-BBF77C11F0F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416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4F6F8C-FE94-4D91-A101-4FA3D1D40F4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626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32E979-C393-4477-BE19-D3B1E4E3408C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03584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365917-A29A-4A40-B62C-145AADDCC241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550884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F690CB-CDB9-4817-B38F-02AE194690C8}" type="slidenum">
              <a:rPr lang="en-US" smtClean="0"/>
              <a:pPr/>
              <a:t>18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69472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B779B2-D522-4F62-B017-735C608C6783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60495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3DB4C8-AC2A-4C3F-8B9D-203D1A01AB49}" type="slidenum">
              <a:rPr lang="en-US" smtClean="0"/>
              <a:pPr/>
              <a:t>20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19430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2C122B-E969-4C50-9FFC-A59A5D4DEA21}" type="slidenum">
              <a:rPr lang="en-US" smtClean="0"/>
              <a:pPr/>
              <a:t>21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81181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28F7CC-E04C-49E7-8B28-2055EB53460C}" type="slidenum">
              <a:rPr lang="en-US" smtClean="0"/>
              <a:pPr/>
              <a:t>22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584297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C81EE4-ED9B-4087-A452-C16014791410}" type="slidenum">
              <a:rPr lang="id-ID" smtClean="0"/>
              <a:t>23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4898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C81EE4-ED9B-4087-A452-C16014791410}" type="slidenum">
              <a:rPr lang="id-ID" smtClean="0"/>
              <a:t>24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92781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C37DED-3EE9-4000-BF71-801477CB035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466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C37DED-3EE9-4000-BF71-801477CB035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0030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C37DED-3EE9-4000-BF71-801477CB035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4306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C37DED-3EE9-4000-BF71-801477CB035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951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C81EE4-ED9B-4087-A452-C16014791410}" type="slidenum">
              <a:rPr lang="id-ID" smtClean="0"/>
              <a:t>29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3685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AC87B9D-CFBD-4C84-9853-1557008C32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9D2B3-4481-4748-B198-F551EA7E62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EB968-894A-4A63-BEEC-B0BAB3AB16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5AA0D-AFEE-4688-B8AC-C8714C5C2E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ED5A3-8990-451E-9595-2ECBA1A8B1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15DF-5AF8-4E05-9E9C-FDC921ED03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388C0-DCA8-4DD8-9DF3-E90A93AA75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876B3-B8CC-4F86-9FBC-233C11A7FC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C4246-1C70-4E14-9D18-FBBA615070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59E-AC57-46DD-9DE3-ABB20B477E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544A-D0A8-4416-9241-20C59F127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5BE3A-F061-45E0-95D5-B48EE9B843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88C95-55A8-43E7-91EB-DDFCBFC00F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5D220-6A46-446D-B306-AE2B23FC85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02A40-9DBC-410B-B483-585D305565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98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24A61B9-6F9B-4D48-8975-4BD66C8F36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1" r:id="rId2"/>
    <p:sldLayoutId id="2147484409" r:id="rId3"/>
    <p:sldLayoutId id="2147484402" r:id="rId4"/>
    <p:sldLayoutId id="2147484403" r:id="rId5"/>
    <p:sldLayoutId id="2147484404" r:id="rId6"/>
    <p:sldLayoutId id="2147484405" r:id="rId7"/>
    <p:sldLayoutId id="2147484410" r:id="rId8"/>
    <p:sldLayoutId id="2147484411" r:id="rId9"/>
    <p:sldLayoutId id="2147484406" r:id="rId10"/>
    <p:sldLayoutId id="2147484407" r:id="rId11"/>
    <p:sldLayoutId id="2147484412" r:id="rId12"/>
    <p:sldLayoutId id="2147484413" r:id="rId13"/>
    <p:sldLayoutId id="2147484414" r:id="rId14"/>
    <p:sldLayoutId id="2147484415" r:id="rId15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1981200"/>
            <a:ext cx="9448800" cy="8382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</a:rPr>
              <a:t>STRUKTUR BETON</a:t>
            </a:r>
            <a:r>
              <a:rPr lang="id-ID" sz="3600" b="1" dirty="0" smtClean="0">
                <a:solidFill>
                  <a:srgbClr val="FFFF00"/>
                </a:solidFill>
                <a:latin typeface="Times New Roman" pitchFamily="18" charset="0"/>
              </a:rPr>
              <a:t> BERTULANG</a:t>
            </a:r>
            <a:r>
              <a:rPr lang="en-US" sz="3600" b="1" dirty="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 eaLnBrk="1" hangingPunct="1"/>
            <a:endParaRPr lang="en-US" sz="3600" dirty="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304800"/>
            <a:ext cx="7772400" cy="1470025"/>
          </a:xfrm>
        </p:spPr>
        <p:txBody>
          <a:bodyPr/>
          <a:lstStyle/>
          <a:p>
            <a:pPr eaLnBrk="1" hangingPunct="1"/>
            <a:r>
              <a:rPr sz="5600" b="1" dirty="0" smtClean="0">
                <a:solidFill>
                  <a:srgbClr val="C00000"/>
                </a:solidFill>
                <a:latin typeface="Dutch801 XBd BT" pitchFamily="18" charset="0"/>
              </a:rPr>
              <a:t>MATERI KULIAH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-14288" y="0"/>
            <a:ext cx="685801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0066FF">
                  <a:alpha val="78999"/>
                </a:srgb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533400"/>
          </a:xfrm>
          <a:prstGeom prst="rect">
            <a:avLst/>
          </a:prstGeom>
          <a:gradFill rotWithShape="1">
            <a:gsLst>
              <a:gs pos="0">
                <a:schemeClr val="bg1">
                  <a:alpha val="41000"/>
                </a:schemeClr>
              </a:gs>
              <a:gs pos="50000">
                <a:srgbClr val="0066FF"/>
              </a:gs>
              <a:gs pos="100000">
                <a:schemeClr val="bg1">
                  <a:alpha val="41000"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267200" y="5638800"/>
            <a:ext cx="4876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70"/>
              </a:spcBef>
              <a:buClr>
                <a:schemeClr val="accent2"/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id-ID" sz="2800" b="1" baseline="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Farida Yudaningrum, ST, MT </a:t>
            </a:r>
            <a:endParaRPr lang="en-US" sz="2800" b="1" baseline="0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eaLnBrk="1" hangingPunct="1"/>
            <a:endParaRPr lang="en-US" sz="2800" baseline="0" dirty="0" smtClean="0">
              <a:solidFill>
                <a:srgbClr val="0066FF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Bertulang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algn="just">
              <a:lnSpc>
                <a:spcPct val="90000"/>
              </a:lnSpc>
              <a:spcAft>
                <a:spcPct val="10000"/>
              </a:spcAft>
            </a:pPr>
            <a:r>
              <a:rPr lang="en-US" sz="2400" b="1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campuran</a:t>
            </a:r>
            <a:r>
              <a:rPr lang="en-US" sz="2400" dirty="0"/>
              <a:t> </a:t>
            </a:r>
            <a:r>
              <a:rPr lang="en-US" sz="2400" dirty="0" err="1"/>
              <a:t>pasir</a:t>
            </a:r>
            <a:r>
              <a:rPr lang="en-US" sz="2400" dirty="0"/>
              <a:t>, </a:t>
            </a:r>
            <a:r>
              <a:rPr lang="en-US" sz="2400" dirty="0" err="1"/>
              <a:t>kerikil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batu</a:t>
            </a:r>
            <a:r>
              <a:rPr lang="en-US" sz="2400" dirty="0"/>
              <a:t> </a:t>
            </a:r>
            <a:r>
              <a:rPr lang="en-US" sz="2400" dirty="0" err="1"/>
              <a:t>pecah</a:t>
            </a:r>
            <a:r>
              <a:rPr lang="en-US" sz="2400" dirty="0"/>
              <a:t>, semen, </a:t>
            </a:r>
            <a:r>
              <a:rPr lang="en-US" sz="2400" dirty="0" err="1"/>
              <a:t>dan</a:t>
            </a:r>
            <a:r>
              <a:rPr lang="en-US" sz="2400" dirty="0"/>
              <a:t> air. </a:t>
            </a:r>
          </a:p>
          <a:p>
            <a:pPr algn="just"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Bahan</a:t>
            </a:r>
            <a:r>
              <a:rPr lang="en-US" sz="2400" dirty="0"/>
              <a:t> lain (</a:t>
            </a:r>
            <a:r>
              <a:rPr lang="en-US" sz="2400" i="1" dirty="0"/>
              <a:t>admixtures</a:t>
            </a:r>
            <a:r>
              <a:rPr lang="en-US" sz="2400" dirty="0"/>
              <a:t>)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ditambahkan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campuran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meningkatkan</a:t>
            </a:r>
            <a:r>
              <a:rPr lang="en-US" sz="2400" dirty="0"/>
              <a:t> workability, durability,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pengerasan</a:t>
            </a:r>
            <a:r>
              <a:rPr lang="en-US" sz="2400" dirty="0"/>
              <a:t>.</a:t>
            </a:r>
          </a:p>
          <a:p>
            <a:pPr algn="just"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</a:t>
            </a:r>
            <a:r>
              <a:rPr lang="en-US" sz="2400" dirty="0" err="1"/>
              <a:t>tekan</a:t>
            </a:r>
            <a:r>
              <a:rPr lang="en-US" sz="2400" dirty="0"/>
              <a:t> yang </a:t>
            </a:r>
            <a:r>
              <a:rPr lang="en-US" sz="2400" dirty="0" err="1"/>
              <a:t>tinggi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</a:t>
            </a:r>
            <a:r>
              <a:rPr lang="en-US" sz="2400" dirty="0" err="1"/>
              <a:t>tarik</a:t>
            </a:r>
            <a:r>
              <a:rPr lang="en-US" sz="2400" dirty="0"/>
              <a:t> yang </a:t>
            </a:r>
            <a:r>
              <a:rPr lang="en-US" sz="2400" dirty="0" err="1"/>
              <a:t>rendah</a:t>
            </a:r>
            <a:r>
              <a:rPr lang="en-US" sz="2400" dirty="0"/>
              <a:t>.</a:t>
            </a:r>
          </a:p>
          <a:p>
            <a:pPr algn="just"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retak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adanya</a:t>
            </a:r>
            <a:r>
              <a:rPr lang="en-US" sz="2400" dirty="0"/>
              <a:t> </a:t>
            </a:r>
            <a:r>
              <a:rPr lang="en-US" sz="2400" dirty="0" err="1"/>
              <a:t>tegangan</a:t>
            </a:r>
            <a:r>
              <a:rPr lang="en-US" sz="2400" dirty="0"/>
              <a:t> </a:t>
            </a:r>
            <a:r>
              <a:rPr lang="en-US" sz="2400" dirty="0" err="1"/>
              <a:t>tarik</a:t>
            </a:r>
            <a:r>
              <a:rPr lang="en-US" sz="2400" dirty="0"/>
              <a:t> </a:t>
            </a:r>
            <a:r>
              <a:rPr lang="en-US" sz="2400" dirty="0" err="1"/>
              <a:t>akibat</a:t>
            </a:r>
            <a:r>
              <a:rPr lang="en-US" sz="2400" dirty="0"/>
              <a:t> </a:t>
            </a:r>
            <a:r>
              <a:rPr lang="en-US" sz="2400" dirty="0" err="1"/>
              <a:t>beban</a:t>
            </a:r>
            <a:r>
              <a:rPr lang="en-US" sz="2400" dirty="0"/>
              <a:t>, </a:t>
            </a:r>
            <a:r>
              <a:rPr lang="en-US" sz="2400" dirty="0" err="1"/>
              <a:t>susut</a:t>
            </a:r>
            <a:r>
              <a:rPr lang="en-US" sz="2400" dirty="0"/>
              <a:t> yang </a:t>
            </a:r>
            <a:r>
              <a:rPr lang="en-US" sz="2400" dirty="0" err="1"/>
              <a:t>tertahan</a:t>
            </a:r>
            <a:r>
              <a:rPr lang="en-US" sz="2400" dirty="0"/>
              <a:t>,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temperatur</a:t>
            </a:r>
            <a:r>
              <a:rPr lang="en-US" sz="2400" dirty="0"/>
              <a:t>.</a:t>
            </a:r>
          </a:p>
          <a:p>
            <a:pPr algn="just">
              <a:lnSpc>
                <a:spcPct val="90000"/>
              </a:lnSpc>
              <a:spcAft>
                <a:spcPct val="10000"/>
              </a:spcAft>
            </a:pPr>
            <a:r>
              <a:rPr lang="en-US" sz="2400" b="1" dirty="0" err="1"/>
              <a:t>Beton</a:t>
            </a:r>
            <a:r>
              <a:rPr lang="en-US" sz="2400" b="1" dirty="0"/>
              <a:t> </a:t>
            </a:r>
            <a:r>
              <a:rPr lang="en-US" sz="2400" b="1" dirty="0" err="1"/>
              <a:t>bertulang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kombinasi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baja</a:t>
            </a:r>
            <a:r>
              <a:rPr lang="en-US" sz="2400" dirty="0"/>
              <a:t>, </a:t>
            </a:r>
            <a:r>
              <a:rPr lang="en-US" sz="2400" dirty="0" err="1"/>
              <a:t>dimana</a:t>
            </a:r>
            <a:r>
              <a:rPr lang="en-US" sz="2400" dirty="0"/>
              <a:t> </a:t>
            </a:r>
            <a:r>
              <a:rPr lang="en-US" sz="2400" dirty="0" err="1"/>
              <a:t>baja</a:t>
            </a:r>
            <a:r>
              <a:rPr lang="en-US" sz="2400" dirty="0"/>
              <a:t> </a:t>
            </a:r>
            <a:r>
              <a:rPr lang="en-US" sz="2400" dirty="0" err="1"/>
              <a:t>tulangan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</a:t>
            </a:r>
            <a:r>
              <a:rPr lang="en-US" sz="2400" dirty="0" err="1"/>
              <a:t>tarik</a:t>
            </a:r>
            <a:r>
              <a:rPr lang="en-US" sz="2400" dirty="0"/>
              <a:t> 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dimiliki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. Baja </a:t>
            </a:r>
            <a:r>
              <a:rPr lang="en-US" sz="2400" dirty="0" err="1"/>
              <a:t>tulangan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tambahan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</a:t>
            </a:r>
            <a:r>
              <a:rPr lang="en-US" sz="2400" dirty="0" err="1"/>
              <a:t>tekan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13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6" name="Rectangle 8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772400" cy="1143000"/>
          </a:xfrm>
        </p:spPr>
        <p:txBody>
          <a:bodyPr/>
          <a:lstStyle/>
          <a:p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Komponen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b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Struktur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Bertulang</a:t>
            </a:r>
            <a:endParaRPr lang="en-US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3732" name="Picture 4" descr="Beton0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9983" y="2351771"/>
            <a:ext cx="3980567" cy="25774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5" name="Picture 7" descr="Beton000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43449" y="2351771"/>
            <a:ext cx="3283333" cy="25774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22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7772400" cy="1143000"/>
          </a:xfrm>
        </p:spPr>
        <p:txBody>
          <a:bodyPr/>
          <a:lstStyle/>
          <a:p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Keuntungan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Penggunaan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Bertulang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untuk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Material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Struktur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534400" cy="46482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Mempunyai</a:t>
            </a:r>
            <a:r>
              <a:rPr lang="en-US" sz="2200" dirty="0"/>
              <a:t> </a:t>
            </a:r>
            <a:r>
              <a:rPr lang="en-US" sz="2200" dirty="0" err="1"/>
              <a:t>kekuatan</a:t>
            </a:r>
            <a:r>
              <a:rPr lang="en-US" sz="2200" dirty="0"/>
              <a:t> </a:t>
            </a:r>
            <a:r>
              <a:rPr lang="en-US" sz="2200" dirty="0" err="1"/>
              <a:t>tekan</a:t>
            </a:r>
            <a:r>
              <a:rPr lang="en-US" sz="2200" dirty="0"/>
              <a:t> yang </a:t>
            </a:r>
            <a:r>
              <a:rPr lang="en-US" sz="2200" dirty="0" err="1"/>
              <a:t>tinggi</a:t>
            </a:r>
            <a:r>
              <a:rPr lang="en-US" sz="2200" dirty="0"/>
              <a:t> </a:t>
            </a:r>
            <a:r>
              <a:rPr lang="en-US" sz="2200" dirty="0" err="1"/>
              <a:t>dibandingkan</a:t>
            </a:r>
            <a:r>
              <a:rPr lang="en-US" sz="2200" dirty="0"/>
              <a:t> </a:t>
            </a:r>
            <a:r>
              <a:rPr lang="en-US" sz="2200" dirty="0" err="1"/>
              <a:t>kebanyakan</a:t>
            </a:r>
            <a:r>
              <a:rPr lang="en-US" sz="2200" dirty="0"/>
              <a:t> material lain. 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Cukup</a:t>
            </a:r>
            <a:r>
              <a:rPr lang="en-US" sz="2200" dirty="0"/>
              <a:t> </a:t>
            </a:r>
            <a:r>
              <a:rPr lang="en-US" sz="2200" dirty="0" err="1"/>
              <a:t>tahan</a:t>
            </a:r>
            <a:r>
              <a:rPr lang="en-US" sz="2200" dirty="0"/>
              <a:t> </a:t>
            </a:r>
            <a:r>
              <a:rPr lang="en-US" sz="2200" dirty="0" err="1"/>
              <a:t>terhadap</a:t>
            </a:r>
            <a:r>
              <a:rPr lang="en-US" sz="2200" dirty="0"/>
              <a:t> </a:t>
            </a:r>
            <a:r>
              <a:rPr lang="en-US" sz="2200" dirty="0" err="1"/>
              <a:t>api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air.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Sangat</a:t>
            </a:r>
            <a:r>
              <a:rPr lang="en-US" sz="2200" dirty="0"/>
              <a:t> </a:t>
            </a:r>
            <a:r>
              <a:rPr lang="en-US" sz="2200" dirty="0" err="1"/>
              <a:t>kaku</a:t>
            </a:r>
            <a:r>
              <a:rPr lang="en-US" sz="22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Pemeliharaan</a:t>
            </a:r>
            <a:r>
              <a:rPr lang="en-US" sz="2200" dirty="0"/>
              <a:t> yang </a:t>
            </a:r>
            <a:r>
              <a:rPr lang="en-US" sz="2200" dirty="0" err="1"/>
              <a:t>mudah</a:t>
            </a:r>
            <a:r>
              <a:rPr lang="en-US" sz="22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Umur</a:t>
            </a:r>
            <a:r>
              <a:rPr lang="en-US" sz="2200" dirty="0"/>
              <a:t> </a:t>
            </a:r>
            <a:r>
              <a:rPr lang="en-US" sz="2200" dirty="0" err="1"/>
              <a:t>bangunan</a:t>
            </a:r>
            <a:r>
              <a:rPr lang="en-US" sz="2200" dirty="0"/>
              <a:t> yang </a:t>
            </a:r>
            <a:r>
              <a:rPr lang="en-US" sz="2200" dirty="0" err="1"/>
              <a:t>panjang</a:t>
            </a:r>
            <a:r>
              <a:rPr lang="en-US" sz="22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Mudah</a:t>
            </a:r>
            <a:r>
              <a:rPr lang="en-US" sz="2200" dirty="0"/>
              <a:t> </a:t>
            </a:r>
            <a:r>
              <a:rPr lang="en-US" sz="2200" dirty="0" err="1"/>
              <a:t>diproduksi</a:t>
            </a:r>
            <a:r>
              <a:rPr lang="en-US" sz="2200" dirty="0"/>
              <a:t>, </a:t>
            </a:r>
            <a:r>
              <a:rPr lang="en-US" sz="2200" dirty="0" err="1"/>
              <a:t>terbuat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bahan-bahan</a:t>
            </a:r>
            <a:r>
              <a:rPr lang="en-US" sz="2200" dirty="0"/>
              <a:t> yang </a:t>
            </a:r>
            <a:r>
              <a:rPr lang="en-US" sz="2200" dirty="0" err="1"/>
              <a:t>tersedia</a:t>
            </a:r>
            <a:r>
              <a:rPr lang="en-US" sz="2200" dirty="0"/>
              <a:t> </a:t>
            </a:r>
            <a:r>
              <a:rPr lang="en-US" sz="2200" dirty="0" err="1"/>
              <a:t>lokal</a:t>
            </a:r>
            <a:r>
              <a:rPr lang="en-US" sz="2200" dirty="0"/>
              <a:t> (</a:t>
            </a:r>
            <a:r>
              <a:rPr lang="en-US" sz="2200" dirty="0" err="1"/>
              <a:t>batu</a:t>
            </a:r>
            <a:r>
              <a:rPr lang="en-US" sz="2200" dirty="0"/>
              <a:t> </a:t>
            </a:r>
            <a:r>
              <a:rPr lang="en-US" sz="2200" dirty="0" err="1"/>
              <a:t>pecah</a:t>
            </a:r>
            <a:r>
              <a:rPr lang="en-US" sz="2200" dirty="0"/>
              <a:t>/</a:t>
            </a:r>
            <a:r>
              <a:rPr lang="en-US" sz="2200" dirty="0" err="1"/>
              <a:t>kerikil</a:t>
            </a:r>
            <a:r>
              <a:rPr lang="en-US" sz="2200" dirty="0"/>
              <a:t>, </a:t>
            </a:r>
            <a:r>
              <a:rPr lang="en-US" sz="2200" dirty="0" err="1"/>
              <a:t>pasir</a:t>
            </a:r>
            <a:r>
              <a:rPr lang="en-US" sz="2200" dirty="0"/>
              <a:t>, </a:t>
            </a:r>
            <a:r>
              <a:rPr lang="en-US" sz="2200" dirty="0" err="1"/>
              <a:t>dan</a:t>
            </a:r>
            <a:r>
              <a:rPr lang="en-US" sz="2200" dirty="0"/>
              <a:t> air),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sebagian</a:t>
            </a:r>
            <a:r>
              <a:rPr lang="en-US" sz="2200" dirty="0"/>
              <a:t> </a:t>
            </a:r>
            <a:r>
              <a:rPr lang="en-US" sz="2200" dirty="0" err="1"/>
              <a:t>kecil</a:t>
            </a:r>
            <a:r>
              <a:rPr lang="en-US" sz="2200" dirty="0"/>
              <a:t> semen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baja</a:t>
            </a:r>
            <a:r>
              <a:rPr lang="en-US" sz="2200" dirty="0"/>
              <a:t> </a:t>
            </a:r>
            <a:r>
              <a:rPr lang="en-US" sz="2200" dirty="0" err="1"/>
              <a:t>tulangan</a:t>
            </a:r>
            <a:r>
              <a:rPr lang="en-US" sz="2200" dirty="0"/>
              <a:t> yang </a:t>
            </a: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didatangkan</a:t>
            </a:r>
            <a:r>
              <a:rPr lang="en-US" sz="2200" dirty="0"/>
              <a:t> </a:t>
            </a:r>
            <a:r>
              <a:rPr lang="en-US" sz="2200" dirty="0" err="1"/>
              <a:t>dari</a:t>
            </a:r>
            <a:r>
              <a:rPr lang="en-US" sz="2200" dirty="0"/>
              <a:t> </a:t>
            </a:r>
            <a:r>
              <a:rPr lang="en-US" sz="2200" dirty="0" err="1"/>
              <a:t>tempat</a:t>
            </a:r>
            <a:r>
              <a:rPr lang="en-US" sz="2200" dirty="0"/>
              <a:t> lain.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Dapat</a:t>
            </a:r>
            <a:r>
              <a:rPr lang="en-US" sz="2200" dirty="0"/>
              <a:t> </a:t>
            </a:r>
            <a:r>
              <a:rPr lang="en-US" sz="2200" dirty="0" err="1"/>
              <a:t>digunakan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berbagai</a:t>
            </a:r>
            <a:r>
              <a:rPr lang="en-US" sz="2200" dirty="0"/>
              <a:t> </a:t>
            </a:r>
            <a:r>
              <a:rPr lang="en-US" sz="2200" dirty="0" err="1"/>
              <a:t>bentuk</a:t>
            </a:r>
            <a:r>
              <a:rPr lang="en-US" sz="2200" dirty="0"/>
              <a:t> </a:t>
            </a:r>
            <a:r>
              <a:rPr lang="en-US" sz="2200" dirty="0" err="1"/>
              <a:t>elemen</a:t>
            </a:r>
            <a:r>
              <a:rPr lang="en-US" sz="2200" dirty="0"/>
              <a:t> </a:t>
            </a:r>
            <a:r>
              <a:rPr lang="en-US" sz="2200" dirty="0" err="1"/>
              <a:t>struktur</a:t>
            </a:r>
            <a:r>
              <a:rPr lang="en-US" sz="2200" dirty="0"/>
              <a:t> (</a:t>
            </a:r>
            <a:r>
              <a:rPr lang="en-US" sz="2200" dirty="0" err="1"/>
              <a:t>balok</a:t>
            </a:r>
            <a:r>
              <a:rPr lang="en-US" sz="2200" dirty="0"/>
              <a:t>, </a:t>
            </a:r>
            <a:r>
              <a:rPr lang="en-US" sz="2200" dirty="0" err="1"/>
              <a:t>kolom</a:t>
            </a:r>
            <a:r>
              <a:rPr lang="en-US" sz="2200" dirty="0"/>
              <a:t>, </a:t>
            </a:r>
            <a:r>
              <a:rPr lang="en-US" sz="2200" dirty="0" err="1"/>
              <a:t>pelat</a:t>
            </a:r>
            <a:r>
              <a:rPr lang="en-US" sz="2200" dirty="0"/>
              <a:t>, </a:t>
            </a:r>
            <a:r>
              <a:rPr lang="en-US" sz="2200" dirty="0" err="1"/>
              <a:t>cangkang</a:t>
            </a:r>
            <a:r>
              <a:rPr lang="en-US" sz="2200" dirty="0"/>
              <a:t>, </a:t>
            </a:r>
            <a:r>
              <a:rPr lang="en-US" sz="2200" dirty="0" err="1"/>
              <a:t>dll</a:t>
            </a:r>
            <a:r>
              <a:rPr lang="en-US" sz="2200" dirty="0"/>
              <a:t>).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Ekonomis</a:t>
            </a:r>
            <a:r>
              <a:rPr lang="en-US" sz="2200" dirty="0"/>
              <a:t>, </a:t>
            </a:r>
            <a:r>
              <a:rPr lang="en-US" sz="2200" dirty="0" err="1"/>
              <a:t>terutama</a:t>
            </a:r>
            <a:r>
              <a:rPr lang="en-US" sz="2200" dirty="0"/>
              <a:t> </a:t>
            </a:r>
            <a:r>
              <a:rPr lang="en-US" sz="2200" dirty="0" err="1"/>
              <a:t>untuk</a:t>
            </a:r>
            <a:r>
              <a:rPr lang="en-US" sz="2200" dirty="0"/>
              <a:t> </a:t>
            </a:r>
            <a:r>
              <a:rPr lang="en-US" sz="2200" dirty="0" err="1"/>
              <a:t>struktur</a:t>
            </a:r>
            <a:r>
              <a:rPr lang="en-US" sz="2200" dirty="0"/>
              <a:t> </a:t>
            </a:r>
            <a:r>
              <a:rPr lang="en-US" sz="2200" dirty="0" err="1"/>
              <a:t>pondasi</a:t>
            </a:r>
            <a:r>
              <a:rPr lang="en-US" sz="2200" dirty="0"/>
              <a:t>, basement, pier, </a:t>
            </a:r>
            <a:r>
              <a:rPr lang="en-US" sz="2200" dirty="0" err="1"/>
              <a:t>dll</a:t>
            </a:r>
            <a:r>
              <a:rPr lang="en-US" sz="22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200" dirty="0" err="1"/>
              <a:t>Tidak</a:t>
            </a:r>
            <a:r>
              <a:rPr lang="en-US" sz="2200" dirty="0"/>
              <a:t> </a:t>
            </a:r>
            <a:r>
              <a:rPr lang="en-US" sz="2200" dirty="0" err="1"/>
              <a:t>memerlukan</a:t>
            </a:r>
            <a:r>
              <a:rPr lang="en-US" sz="2200" dirty="0"/>
              <a:t> </a:t>
            </a:r>
            <a:r>
              <a:rPr lang="en-US" sz="2200" dirty="0" err="1"/>
              <a:t>tenaga</a:t>
            </a:r>
            <a:r>
              <a:rPr lang="en-US" sz="2200" dirty="0"/>
              <a:t> </a:t>
            </a:r>
            <a:r>
              <a:rPr lang="en-US" sz="2200" dirty="0" err="1"/>
              <a:t>kerja</a:t>
            </a:r>
            <a:r>
              <a:rPr lang="en-US" sz="2200" dirty="0"/>
              <a:t> </a:t>
            </a:r>
            <a:r>
              <a:rPr lang="en-US" sz="2200" dirty="0" err="1"/>
              <a:t>dilatih</a:t>
            </a:r>
            <a:r>
              <a:rPr lang="en-US" sz="2200" dirty="0"/>
              <a:t> </a:t>
            </a:r>
            <a:r>
              <a:rPr lang="en-US" sz="2200" dirty="0" err="1"/>
              <a:t>khusus</a:t>
            </a:r>
            <a:r>
              <a:rPr lang="en-US" sz="22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4443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7772400" cy="1143000"/>
          </a:xfrm>
        </p:spPr>
        <p:txBody>
          <a:bodyPr/>
          <a:lstStyle/>
          <a:p>
            <a:r>
              <a:rPr lang="en-US" sz="3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Ke</a:t>
            </a:r>
            <a:r>
              <a:rPr lang="id-ID" sz="3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kurangan</a:t>
            </a:r>
            <a:r>
              <a:rPr lang="en-US" sz="3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Penggunaan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Bertulang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untuk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Material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Struktur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3336"/>
            <a:ext cx="8229600" cy="4106464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</a:t>
            </a:r>
            <a:r>
              <a:rPr lang="en-US" sz="2400" dirty="0" err="1"/>
              <a:t>tarik</a:t>
            </a:r>
            <a:r>
              <a:rPr lang="en-US" sz="2400" dirty="0"/>
              <a:t> yang </a:t>
            </a:r>
            <a:r>
              <a:rPr lang="en-US" sz="2400" dirty="0" err="1"/>
              <a:t>rendah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memerlukan</a:t>
            </a:r>
            <a:r>
              <a:rPr lang="en-US" sz="2400" dirty="0"/>
              <a:t> </a:t>
            </a:r>
            <a:r>
              <a:rPr lang="en-US" sz="2400" dirty="0" err="1"/>
              <a:t>baja</a:t>
            </a:r>
            <a:r>
              <a:rPr lang="en-US" sz="2400" dirty="0"/>
              <a:t> </a:t>
            </a:r>
            <a:r>
              <a:rPr lang="en-US" sz="2400" dirty="0" err="1"/>
              <a:t>tulangan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menahan</a:t>
            </a:r>
            <a:r>
              <a:rPr lang="en-US" sz="2400" dirty="0"/>
              <a:t> </a:t>
            </a:r>
            <a:r>
              <a:rPr lang="en-US" sz="2400" dirty="0" err="1"/>
              <a:t>tarik</a:t>
            </a:r>
            <a:r>
              <a:rPr lang="en-US" sz="2400" dirty="0"/>
              <a:t>. 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Memerlukan</a:t>
            </a:r>
            <a:r>
              <a:rPr lang="en-US" sz="2400" dirty="0"/>
              <a:t> </a:t>
            </a:r>
            <a:r>
              <a:rPr lang="en-US" sz="2400" dirty="0" err="1"/>
              <a:t>cetakan</a:t>
            </a:r>
            <a:r>
              <a:rPr lang="en-US" sz="2400" dirty="0"/>
              <a:t>/</a:t>
            </a:r>
            <a:r>
              <a:rPr lang="en-US" sz="2400" dirty="0" err="1"/>
              <a:t>bekisting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i="1" dirty="0"/>
              <a:t>formwork</a:t>
            </a:r>
            <a:r>
              <a:rPr lang="en-US" sz="2400" dirty="0"/>
              <a:t>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mengeras</a:t>
            </a:r>
            <a:r>
              <a:rPr lang="en-US" sz="2400" dirty="0"/>
              <a:t>, yang </a:t>
            </a:r>
            <a:r>
              <a:rPr lang="en-US" sz="2400" dirty="0" err="1"/>
              <a:t>biayanya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cukup</a:t>
            </a:r>
            <a:r>
              <a:rPr lang="en-US" sz="2400" dirty="0"/>
              <a:t> </a:t>
            </a:r>
            <a:r>
              <a:rPr lang="en-US" sz="2400" dirty="0" err="1"/>
              <a:t>tinggi</a:t>
            </a:r>
            <a:r>
              <a:rPr lang="en-US" sz="24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umumnya</a:t>
            </a:r>
            <a:r>
              <a:rPr lang="en-US" sz="2400" dirty="0"/>
              <a:t> </a:t>
            </a:r>
            <a:r>
              <a:rPr lang="en-US" sz="2400" dirty="0" err="1"/>
              <a:t>berat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yang </a:t>
            </a:r>
            <a:r>
              <a:rPr lang="en-US" sz="2400" dirty="0" err="1"/>
              <a:t>rendah</a:t>
            </a:r>
            <a:r>
              <a:rPr lang="en-US" sz="2400" dirty="0"/>
              <a:t> per unit </a:t>
            </a:r>
            <a:r>
              <a:rPr lang="en-US" sz="2400" dirty="0" err="1"/>
              <a:t>berat</a:t>
            </a:r>
            <a:r>
              <a:rPr lang="en-US" sz="24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umumnya</a:t>
            </a:r>
            <a:r>
              <a:rPr lang="en-US" sz="2400" dirty="0"/>
              <a:t> </a:t>
            </a:r>
            <a:r>
              <a:rPr lang="en-US" sz="2400" dirty="0" err="1"/>
              <a:t>berdimensi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kekuatan</a:t>
            </a:r>
            <a:r>
              <a:rPr lang="en-US" sz="2400" dirty="0"/>
              <a:t> yang </a:t>
            </a:r>
            <a:r>
              <a:rPr lang="en-US" sz="2400" dirty="0" err="1"/>
              <a:t>rendah</a:t>
            </a:r>
            <a:r>
              <a:rPr lang="en-US" sz="2400" dirty="0"/>
              <a:t> per unit volume.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/>
              <a:t>Properties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karakteristik</a:t>
            </a:r>
            <a:r>
              <a:rPr lang="en-US" sz="2400" dirty="0"/>
              <a:t> </a:t>
            </a:r>
            <a:r>
              <a:rPr lang="en-US" sz="2400" dirty="0" err="1"/>
              <a:t>beton</a:t>
            </a:r>
            <a:r>
              <a:rPr lang="en-US" sz="2400" dirty="0"/>
              <a:t> </a:t>
            </a:r>
            <a:r>
              <a:rPr lang="en-US" sz="2400" dirty="0" err="1"/>
              <a:t>bervariasi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proporsi</a:t>
            </a:r>
            <a:r>
              <a:rPr lang="en-US" sz="2400" dirty="0"/>
              <a:t> </a:t>
            </a:r>
            <a:r>
              <a:rPr lang="en-US" sz="2400" dirty="0" err="1"/>
              <a:t>campuran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proses </a:t>
            </a:r>
            <a:r>
              <a:rPr lang="en-US" sz="2400" i="1" dirty="0"/>
              <a:t>mixing</a:t>
            </a:r>
            <a:r>
              <a:rPr lang="en-US" sz="2400" dirty="0"/>
              <a:t>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r>
              <a:rPr lang="en-US" sz="2400" dirty="0" err="1"/>
              <a:t>Berubah</a:t>
            </a:r>
            <a:r>
              <a:rPr lang="en-US" sz="2400" dirty="0"/>
              <a:t> </a:t>
            </a:r>
            <a:r>
              <a:rPr lang="en-US" sz="2400" dirty="0" err="1"/>
              <a:t>volumenya</a:t>
            </a:r>
            <a:r>
              <a:rPr lang="en-US" sz="2400" dirty="0"/>
              <a:t> </a:t>
            </a:r>
            <a:r>
              <a:rPr lang="en-US" sz="2400" dirty="0" err="1"/>
              <a:t>sejalan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(</a:t>
            </a:r>
            <a:r>
              <a:rPr lang="en-US" sz="2400" dirty="0" err="1"/>
              <a:t>adanya</a:t>
            </a:r>
            <a:r>
              <a:rPr lang="en-US" sz="2400" dirty="0"/>
              <a:t> </a:t>
            </a:r>
            <a:r>
              <a:rPr lang="en-US" sz="2400" dirty="0" err="1"/>
              <a:t>susut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rangkak</a:t>
            </a:r>
            <a:r>
              <a:rPr lang="en-US" sz="2400" dirty="0"/>
              <a:t>).</a:t>
            </a:r>
          </a:p>
          <a:p>
            <a:pPr>
              <a:lnSpc>
                <a:spcPct val="90000"/>
              </a:lnSpc>
              <a:spcAft>
                <a:spcPct val="10000"/>
              </a:spcAft>
            </a:pPr>
            <a:endParaRPr lang="en-US" sz="2400" dirty="0"/>
          </a:p>
          <a:p>
            <a:pPr>
              <a:lnSpc>
                <a:spcPct val="90000"/>
              </a:lnSpc>
              <a:spcAft>
                <a:spcPct val="10000"/>
              </a:spcAft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7181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Mekanisme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Struktur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Beton</a:t>
            </a:r>
            <a:r>
              <a:rPr lang="en-US" sz="3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Bertulang</a:t>
            </a:r>
            <a:endParaRPr lang="en-US" sz="3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6804" name="Picture 4" descr="Beto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2"/>
          <a:stretch>
            <a:fillRect/>
          </a:stretch>
        </p:blipFill>
        <p:spPr>
          <a:xfrm>
            <a:off x="4800600" y="1828800"/>
            <a:ext cx="3505200" cy="4101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914400" y="2228850"/>
            <a:ext cx="31242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ct val="10000"/>
              </a:spcAft>
            </a:pPr>
            <a:endParaRPr lang="id-ID" dirty="0" smtClean="0"/>
          </a:p>
          <a:p>
            <a:pPr eaLnBrk="1" hangingPunct="1">
              <a:lnSpc>
                <a:spcPct val="90000"/>
              </a:lnSpc>
              <a:spcAft>
                <a:spcPct val="10000"/>
              </a:spcAft>
            </a:pPr>
            <a:r>
              <a:rPr lang="en-US" dirty="0" err="1" smtClean="0"/>
              <a:t>Retak</a:t>
            </a:r>
            <a:r>
              <a:rPr lang="en-US" dirty="0" smtClean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kuat</a:t>
            </a:r>
            <a:r>
              <a:rPr lang="en-US" dirty="0"/>
              <a:t> </a:t>
            </a:r>
            <a:r>
              <a:rPr lang="en-US" dirty="0" err="1"/>
              <a:t>memikul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tarik</a:t>
            </a:r>
            <a:endParaRPr lang="en-US" dirty="0"/>
          </a:p>
          <a:p>
            <a:pPr eaLnBrk="1" hangingPunct="1">
              <a:lnSpc>
                <a:spcPct val="90000"/>
              </a:lnSpc>
              <a:spcAft>
                <a:spcPct val="10000"/>
              </a:spcAft>
            </a:pPr>
            <a:endParaRPr lang="en-US" dirty="0"/>
          </a:p>
          <a:p>
            <a:pPr eaLnBrk="1" hangingPunct="1">
              <a:lnSpc>
                <a:spcPct val="90000"/>
              </a:lnSpc>
              <a:spcAft>
                <a:spcPct val="10000"/>
              </a:spcAft>
            </a:pPr>
            <a:r>
              <a:rPr lang="en-US" dirty="0"/>
              <a:t>Baja </a:t>
            </a:r>
            <a:r>
              <a:rPr lang="en-US" dirty="0" err="1"/>
              <a:t>tulangan</a:t>
            </a:r>
            <a:r>
              <a:rPr lang="en-US" dirty="0"/>
              <a:t> </a:t>
            </a:r>
            <a:r>
              <a:rPr lang="en-US" dirty="0" err="1"/>
              <a:t>tarik</a:t>
            </a:r>
            <a:r>
              <a:rPr lang="en-US" dirty="0"/>
              <a:t> </a:t>
            </a:r>
            <a:r>
              <a:rPr lang="en-US" dirty="0" err="1"/>
              <a:t>diberikan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memikul</a:t>
            </a:r>
            <a:r>
              <a:rPr lang="en-US" dirty="0"/>
              <a:t> </a:t>
            </a:r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tarik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beton</a:t>
            </a:r>
            <a:r>
              <a:rPr lang="en-US" dirty="0"/>
              <a:t> </a:t>
            </a:r>
            <a:r>
              <a:rPr lang="en-US" dirty="0" err="1"/>
              <a:t>bertulang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38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entagon 12"/>
          <p:cNvSpPr/>
          <p:nvPr/>
        </p:nvSpPr>
        <p:spPr>
          <a:xfrm>
            <a:off x="1219200" y="5261934"/>
            <a:ext cx="6997190" cy="739942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95400"/>
            <a:ext cx="6581646" cy="3483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455" y="5334000"/>
            <a:ext cx="6581646" cy="6053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d-ID" sz="1800" dirty="0" smtClean="0"/>
              <a:t>Material Beton Mudah dibentuk sesuai keinginan seperti Sanrio Strawberry House</a:t>
            </a:r>
            <a:r>
              <a:rPr lang="en-US" sz="1800" dirty="0" smtClean="0"/>
              <a:t> </a:t>
            </a:r>
            <a:r>
              <a:rPr lang="id-ID" sz="1800" dirty="0" smtClean="0"/>
              <a:t>Di Tokyo Japan 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414451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entagon 11"/>
          <p:cNvSpPr/>
          <p:nvPr/>
        </p:nvSpPr>
        <p:spPr>
          <a:xfrm>
            <a:off x="643366" y="2689057"/>
            <a:ext cx="3712066" cy="1521996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366" y="2813653"/>
            <a:ext cx="3028278" cy="127280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id-ID" dirty="0" smtClean="0"/>
              <a:t>Material </a:t>
            </a:r>
            <a:r>
              <a:rPr lang="en-US" dirty="0" smtClean="0"/>
              <a:t>b</a:t>
            </a:r>
            <a:r>
              <a:rPr lang="id-ID" dirty="0" smtClean="0"/>
              <a:t>eton </a:t>
            </a:r>
            <a:r>
              <a:rPr lang="en-US" dirty="0" smtClean="0"/>
              <a:t>m</a:t>
            </a:r>
            <a:r>
              <a:rPr lang="id-ID" dirty="0" smtClean="0"/>
              <a:t>udah dibentuk sesuai keinginan seperti Dancing House di Czech Republic 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417" y="974558"/>
            <a:ext cx="4286250" cy="5229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40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entagon 11"/>
          <p:cNvSpPr/>
          <p:nvPr/>
        </p:nvSpPr>
        <p:spPr>
          <a:xfrm>
            <a:off x="1307633" y="5121270"/>
            <a:ext cx="6616113" cy="760998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8947" y="5297945"/>
            <a:ext cx="6231607" cy="6053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 smtClean="0"/>
              <a:t>Korosi pada Balok Beton Bertulang Dermaga Petikemas Surabaya</a:t>
            </a:r>
            <a:endParaRPr lang="id-ID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240" y="1222988"/>
            <a:ext cx="6471023" cy="34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52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entagon 11"/>
          <p:cNvSpPr/>
          <p:nvPr/>
        </p:nvSpPr>
        <p:spPr>
          <a:xfrm>
            <a:off x="1219200" y="5452985"/>
            <a:ext cx="6616113" cy="760998"/>
          </a:xfrm>
          <a:prstGeom prst="homePlate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608639"/>
            <a:ext cx="6330453" cy="6053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d-ID" dirty="0" smtClean="0"/>
              <a:t>Korosi pada Pelat beton bertulang Dermaga Semen Gresik di Tuban</a:t>
            </a:r>
            <a:endParaRPr lang="id-ID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066800"/>
            <a:ext cx="6511003" cy="383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2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633" y="5611290"/>
            <a:ext cx="6632575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0633" y="5586945"/>
            <a:ext cx="6274704" cy="8233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2400" dirty="0" smtClean="0"/>
              <a:t>Korosi Pelat Bawah Box Girder Jembatan Suramadu sesaat sebelum Dibongkar</a:t>
            </a:r>
            <a:endParaRPr lang="id-ID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633" y="990600"/>
            <a:ext cx="6143288" cy="4034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5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066800"/>
            <a:ext cx="8382000" cy="1524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smtClean="0">
                <a:solidFill>
                  <a:srgbClr val="000000"/>
                </a:solidFill>
              </a:rPr>
              <a:t>Beton polos (Kuat tekan tinggi)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smtClean="0">
                <a:solidFill>
                  <a:srgbClr val="000000"/>
                </a:solidFill>
              </a:rPr>
              <a:t>Tulangan Baja (Kuat tarik tinggi)</a:t>
            </a:r>
            <a:r>
              <a:rPr lang="en-US" sz="2200" smtClean="0">
                <a:solidFill>
                  <a:srgbClr val="996633"/>
                </a:solidFill>
              </a:rPr>
              <a:t/>
            </a:r>
            <a:br>
              <a:rPr lang="en-US" sz="2200" smtClean="0">
                <a:solidFill>
                  <a:srgbClr val="996633"/>
                </a:solidFill>
              </a:rPr>
            </a:br>
            <a:endParaRPr lang="en-US" sz="2200" smtClean="0">
              <a:solidFill>
                <a:srgbClr val="996633"/>
              </a:solidFill>
            </a:endParaRPr>
          </a:p>
        </p:txBody>
      </p:sp>
      <p:pic>
        <p:nvPicPr>
          <p:cNvPr id="53251" name="Picture 4" descr="beton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62000" y="2286000"/>
            <a:ext cx="5562600" cy="2233613"/>
          </a:xfrm>
          <a:noFill/>
          <a:ln w="57150" cmpd="thickThin">
            <a:solidFill>
              <a:srgbClr val="0000FF"/>
            </a:solidFill>
          </a:ln>
        </p:spPr>
      </p:pic>
      <p:pic>
        <p:nvPicPr>
          <p:cNvPr id="53252" name="Picture 6" descr="bto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6553200" y="2309813"/>
            <a:ext cx="2271713" cy="2187575"/>
          </a:xfrm>
          <a:noFill/>
          <a:ln w="57150" cmpd="thinThick">
            <a:solidFill>
              <a:srgbClr val="0000FF"/>
            </a:solidFill>
          </a:ln>
        </p:spPr>
      </p:pic>
      <p:sp>
        <p:nvSpPr>
          <p:cNvPr id="53253" name="Rectangle 8"/>
          <p:cNvSpPr>
            <a:spLocks noChangeArrowheads="1"/>
          </p:cNvSpPr>
          <p:nvPr/>
        </p:nvSpPr>
        <p:spPr bwMode="auto">
          <a:xfrm>
            <a:off x="457200" y="5334000"/>
            <a:ext cx="838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None/>
            </a:pPr>
            <a:r>
              <a:rPr lang="en-US" sz="2200" baseline="0">
                <a:solidFill>
                  <a:srgbClr val="000000"/>
                </a:solidFill>
              </a:rPr>
              <a:t>Penempatan tulangan pada daerah tarik</a:t>
            </a:r>
            <a:r>
              <a:rPr lang="en-US" sz="2200" baseline="0">
                <a:solidFill>
                  <a:srgbClr val="996633"/>
                </a:solidFill>
              </a:rPr>
              <a:t/>
            </a:r>
            <a:br>
              <a:rPr lang="en-US" sz="2200" baseline="0">
                <a:solidFill>
                  <a:srgbClr val="996633"/>
                </a:solidFill>
              </a:rPr>
            </a:br>
            <a:endParaRPr lang="en-US" sz="2200" baseline="0">
              <a:solidFill>
                <a:srgbClr val="996633"/>
              </a:solidFill>
            </a:endParaRPr>
          </a:p>
        </p:txBody>
      </p:sp>
      <p:sp>
        <p:nvSpPr>
          <p:cNvPr id="53254" name="Text Box 13"/>
          <p:cNvSpPr txBox="1">
            <a:spLocks noChangeArrowheads="1"/>
          </p:cNvSpPr>
          <p:nvPr/>
        </p:nvSpPr>
        <p:spPr bwMode="auto">
          <a:xfrm>
            <a:off x="685800" y="457200"/>
            <a:ext cx="32766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BETON BERTULANG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60375"/>
            <a:ext cx="2590800" cy="455613"/>
          </a:xfrm>
          <a:ln w="57150" cmpd="thickThin">
            <a:solidFill>
              <a:srgbClr val="6666FF"/>
            </a:solidFill>
          </a:ln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500"/>
              <a:t>Adukan beton</a:t>
            </a:r>
          </a:p>
        </p:txBody>
      </p:sp>
      <p:pic>
        <p:nvPicPr>
          <p:cNvPr id="54275" name="Picture 16" descr="adukan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3221038"/>
            <a:ext cx="2811463" cy="2849562"/>
          </a:xfrm>
          <a:noFill/>
          <a:ln w="57150" cmpd="thinThick">
            <a:solidFill>
              <a:schemeClr val="tx1"/>
            </a:solidFill>
          </a:ln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889000" y="1270000"/>
            <a:ext cx="2057400" cy="18256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Semen (PC)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Pasir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Kerikil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Air</a:t>
            </a:r>
          </a:p>
        </p:txBody>
      </p:sp>
      <p:sp>
        <p:nvSpPr>
          <p:cNvPr id="54277" name="AutoShape 8"/>
          <p:cNvSpPr>
            <a:spLocks noChangeArrowheads="1"/>
          </p:cNvSpPr>
          <p:nvPr/>
        </p:nvSpPr>
        <p:spPr bwMode="auto">
          <a:xfrm>
            <a:off x="2971800" y="1905000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Text Box 9"/>
          <p:cNvSpPr txBox="1">
            <a:spLocks noChangeArrowheads="1"/>
          </p:cNvSpPr>
          <p:nvPr/>
        </p:nvSpPr>
        <p:spPr bwMode="auto">
          <a:xfrm>
            <a:off x="4083050" y="1524000"/>
            <a:ext cx="3124200" cy="13684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None/>
            </a:pPr>
            <a:r>
              <a:rPr lang="en-US" sz="2000" baseline="0"/>
              <a:t>Dicampur: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Dengan cara tertentu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Selang waktu tertentu</a:t>
            </a:r>
          </a:p>
        </p:txBody>
      </p:sp>
      <p:sp>
        <p:nvSpPr>
          <p:cNvPr id="54279" name="AutoShape 12"/>
          <p:cNvSpPr>
            <a:spLocks noChangeArrowheads="1"/>
          </p:cNvSpPr>
          <p:nvPr/>
        </p:nvSpPr>
        <p:spPr bwMode="auto">
          <a:xfrm rot="5400000">
            <a:off x="7048500" y="2476500"/>
            <a:ext cx="1600200" cy="762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280" name="Group 19"/>
          <p:cNvGrpSpPr>
            <a:grpSpLocks/>
          </p:cNvGrpSpPr>
          <p:nvPr/>
        </p:nvGrpSpPr>
        <p:grpSpPr bwMode="auto">
          <a:xfrm>
            <a:off x="3632200" y="3048000"/>
            <a:ext cx="4038600" cy="1643063"/>
            <a:chOff x="2352" y="1920"/>
            <a:chExt cx="2304" cy="1035"/>
          </a:xfrm>
        </p:grpSpPr>
        <p:sp>
          <p:nvSpPr>
            <p:cNvPr id="54282" name="Text Box 11"/>
            <p:cNvSpPr txBox="1">
              <a:spLocks noChangeArrowheads="1"/>
            </p:cNvSpPr>
            <p:nvPr/>
          </p:nvSpPr>
          <p:spPr bwMode="auto">
            <a:xfrm>
              <a:off x="2352" y="1920"/>
              <a:ext cx="2304" cy="1035"/>
            </a:xfrm>
            <a:prstGeom prst="rect">
              <a:avLst/>
            </a:prstGeom>
            <a:noFill/>
            <a:ln w="57150" cmpd="thickThin">
              <a:solidFill>
                <a:srgbClr val="0066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None/>
              </a:pPr>
              <a:r>
                <a:rPr lang="en-US" sz="1800" b="1" baseline="0"/>
                <a:t>ADUKAN BETON</a:t>
              </a:r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/>
                <a:t>Harus kental (plastis)        fas</a:t>
              </a:r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/>
                <a:t>Jika mengeras harus menjadi padat, keras, kedap air</a:t>
              </a:r>
            </a:p>
          </p:txBody>
        </p:sp>
        <p:sp>
          <p:nvSpPr>
            <p:cNvPr id="54283" name="Line 18"/>
            <p:cNvSpPr>
              <a:spLocks noChangeShapeType="1"/>
            </p:cNvSpPr>
            <p:nvPr/>
          </p:nvSpPr>
          <p:spPr bwMode="auto">
            <a:xfrm>
              <a:off x="4032" y="2333"/>
              <a:ext cx="192" cy="0"/>
            </a:xfrm>
            <a:prstGeom prst="line">
              <a:avLst/>
            </a:prstGeom>
            <a:noFill/>
            <a:ln w="9525">
              <a:solidFill>
                <a:srgbClr val="0066FF"/>
              </a:solidFill>
              <a:round/>
              <a:headEnd type="oval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382000" cy="4525963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100" dirty="0"/>
              <a:t>Benda </a:t>
            </a:r>
            <a:r>
              <a:rPr lang="en-US" sz="2100" dirty="0" err="1"/>
              <a:t>uji</a:t>
            </a:r>
            <a:endParaRPr lang="en-US" sz="2100" dirty="0"/>
          </a:p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Standar</a:t>
            </a:r>
            <a:r>
              <a:rPr lang="en-US" sz="2100" dirty="0"/>
              <a:t> ASTM, C172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smtClean="0"/>
              <a:t>		</a:t>
            </a:r>
            <a:r>
              <a:rPr lang="en-US" sz="2100" dirty="0" err="1" smtClean="0"/>
              <a:t>Jika</a:t>
            </a:r>
            <a:r>
              <a:rPr lang="en-US" sz="2100" dirty="0" smtClean="0"/>
              <a:t> </a:t>
            </a:r>
            <a:r>
              <a:rPr lang="en-US" sz="2100" dirty="0" err="1"/>
              <a:t>benda</a:t>
            </a:r>
            <a:r>
              <a:rPr lang="en-US" sz="2100" dirty="0"/>
              <a:t> </a:t>
            </a:r>
            <a:r>
              <a:rPr lang="en-US" sz="2100" dirty="0" err="1"/>
              <a:t>uji</a:t>
            </a:r>
            <a:r>
              <a:rPr lang="en-US" sz="2100" dirty="0"/>
              <a:t> </a:t>
            </a:r>
            <a:r>
              <a:rPr lang="en-US" sz="2100" dirty="0" err="1"/>
              <a:t>kubus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</a:t>
            </a:r>
            <a:r>
              <a:rPr lang="en-US" sz="2100" dirty="0" err="1"/>
              <a:t>sisi</a:t>
            </a:r>
            <a:r>
              <a:rPr lang="en-US" sz="2100" dirty="0"/>
              <a:t> 150 				</a:t>
            </a:r>
            <a:r>
              <a:rPr lang="en-US" sz="2100" dirty="0" smtClean="0"/>
              <a:t>	mm</a:t>
            </a:r>
            <a:r>
              <a:rPr lang="en-US" sz="2100" dirty="0"/>
              <a:t>, </a:t>
            </a:r>
            <a:r>
              <a:rPr lang="en-US" sz="2100" dirty="0" err="1"/>
              <a:t>maka</a:t>
            </a:r>
            <a:r>
              <a:rPr lang="en-US" sz="2100" dirty="0"/>
              <a:t> </a:t>
            </a:r>
            <a:r>
              <a:rPr lang="en-US" sz="2100" dirty="0" err="1"/>
              <a:t>harus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konversi</a:t>
            </a:r>
            <a:r>
              <a:rPr lang="en-US" sz="2100" dirty="0"/>
              <a:t> 				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(</a:t>
            </a:r>
            <a:r>
              <a:rPr lang="en-US" sz="2100" dirty="0" err="1"/>
              <a:t>fc</a:t>
            </a:r>
            <a:r>
              <a:rPr lang="en-US" sz="2100" dirty="0"/>
              <a:t>’) </a:t>
            </a:r>
            <a:r>
              <a:rPr lang="en-US" sz="2100" dirty="0" err="1"/>
              <a:t>sbb</a:t>
            </a:r>
            <a:r>
              <a:rPr lang="en-US" sz="2100" dirty="0"/>
              <a:t> :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err="1"/>
              <a:t>fc</a:t>
            </a:r>
            <a:r>
              <a:rPr lang="en-US" sz="2100" dirty="0"/>
              <a:t>’ = {0,76 + 0,2Log(</a:t>
            </a:r>
            <a:r>
              <a:rPr lang="en-US" sz="2100" dirty="0" err="1"/>
              <a:t>fc’k</a:t>
            </a:r>
            <a:r>
              <a:rPr lang="en-US" sz="2100" dirty="0"/>
              <a:t>/15)}</a:t>
            </a:r>
            <a:r>
              <a:rPr lang="en-US" sz="2100" dirty="0" err="1"/>
              <a:t>fc’k</a:t>
            </a: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 smtClean="0"/>
              <a:t>			</a:t>
            </a:r>
            <a:r>
              <a:rPr lang="en-US" sz="2100" dirty="0"/>
              <a:t>			</a:t>
            </a:r>
            <a:r>
              <a:rPr lang="en-US" sz="2100" dirty="0" err="1"/>
              <a:t>fc’k</a:t>
            </a:r>
            <a:r>
              <a:rPr lang="en-US" sz="2100" dirty="0"/>
              <a:t> = 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</a:t>
            </a:r>
            <a:r>
              <a:rPr lang="en-US" sz="2100" dirty="0" err="1"/>
              <a:t>rancang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				</a:t>
            </a:r>
            <a:r>
              <a:rPr lang="en-US" sz="2100" dirty="0" err="1"/>
              <a:t>kubus</a:t>
            </a:r>
            <a:r>
              <a:rPr lang="en-US" sz="2100" dirty="0"/>
              <a:t> 150 mm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Konversi</a:t>
            </a:r>
            <a:r>
              <a:rPr lang="en-US" sz="2100" dirty="0"/>
              <a:t> </a:t>
            </a:r>
            <a:r>
              <a:rPr lang="en-US" sz="2100" dirty="0" err="1"/>
              <a:t>menurut</a:t>
            </a:r>
            <a:r>
              <a:rPr lang="en-US" sz="2100" dirty="0"/>
              <a:t> PBI 71 = 0.83</a:t>
            </a:r>
          </a:p>
        </p:txBody>
      </p:sp>
      <p:pic>
        <p:nvPicPr>
          <p:cNvPr id="55299" name="Picture 4" descr="ukuran bet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2286000"/>
            <a:ext cx="1890713" cy="3205163"/>
          </a:xfrm>
          <a:noFill/>
        </p:spPr>
      </p:pic>
      <p:sp>
        <p:nvSpPr>
          <p:cNvPr id="55300" name="Text Box 7"/>
          <p:cNvSpPr txBox="1">
            <a:spLocks noChangeArrowheads="1"/>
          </p:cNvSpPr>
          <p:nvPr/>
        </p:nvSpPr>
        <p:spPr bwMode="auto">
          <a:xfrm>
            <a:off x="990600" y="533400"/>
            <a:ext cx="13716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BETON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534400" cy="1143000"/>
          </a:xfrm>
          <a:solidFill>
            <a:srgbClr val="FFC000"/>
          </a:solidFill>
        </p:spPr>
        <p:txBody>
          <a:bodyPr anchor="ctr"/>
          <a:lstStyle/>
          <a:p>
            <a:r>
              <a:rPr lang="en-US" sz="2000" b="1" smtClean="0">
                <a:solidFill>
                  <a:srgbClr val="FF0000"/>
                </a:solidFill>
              </a:rPr>
              <a:t>Tabel : Perbandingan Kekuatan Tekan Beton Berbagai Benda Uji </a:t>
            </a:r>
          </a:p>
        </p:txBody>
      </p:sp>
      <p:sp>
        <p:nvSpPr>
          <p:cNvPr id="1028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15340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de-DE" smtClean="0"/>
          </a:p>
          <a:p>
            <a:endParaRPr lang="de-DE" smtClean="0"/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5408553"/>
              </p:ext>
            </p:extLst>
          </p:nvPr>
        </p:nvGraphicFramePr>
        <p:xfrm>
          <a:off x="632153" y="1820069"/>
          <a:ext cx="7645400" cy="199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cument" r:id="rId3" imgW="5625729" imgH="1243774" progId="Word.Document.12">
                  <p:embed/>
                </p:oleObj>
              </mc:Choice>
              <mc:Fallback>
                <p:oleObj name="Document" r:id="rId3" imgW="5625729" imgH="1243774" progId="Word.Document.1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153" y="1820069"/>
                        <a:ext cx="7645400" cy="199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304800"/>
            <a:ext cx="8382000" cy="6400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2. Hubungannya dengan umur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	 fc’ = fc’i /fi		</a:t>
            </a:r>
          </a:p>
          <a:p>
            <a:pPr eaLnBrk="1" hangingPunct="1">
              <a:buFont typeface="Wingdings" pitchFamily="2" charset="2"/>
              <a:buNone/>
            </a:pPr>
            <a:endParaRPr lang="en-US" sz="210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fc’i = kuat tekan umur i hari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fi    = fakor umur pada i hari</a:t>
            </a:r>
          </a:p>
          <a:p>
            <a:pPr eaLnBrk="1" hangingPunct="1">
              <a:buFont typeface="Wingdings" pitchFamily="2" charset="2"/>
              <a:buNone/>
            </a:pPr>
            <a:endParaRPr lang="en-US" sz="210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3. Analisis Pengujian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	Kuat tekan rancang (fc’) ditentukan berdasarkan 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	a. Benda uji &lt; 15 buah	</a:t>
            </a:r>
            <a:r>
              <a:rPr lang="en-US" sz="2100" smtClean="0">
                <a:sym typeface="Wingdings" pitchFamily="2" charset="2"/>
              </a:rPr>
              <a:t></a:t>
            </a:r>
            <a:r>
              <a:rPr lang="en-US" sz="2100" smtClean="0"/>
              <a:t>	fc’ = fcr -12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/>
              <a:t>	b. Benda uji </a:t>
            </a:r>
            <a:r>
              <a:rPr lang="en-US" sz="2100" smtClean="0">
                <a:sym typeface="Symbol" pitchFamily="18" charset="2"/>
              </a:rPr>
              <a:t> 15 buah	</a:t>
            </a:r>
            <a:r>
              <a:rPr lang="en-US" sz="2100" smtClean="0">
                <a:sym typeface="Wingdings" pitchFamily="2" charset="2"/>
              </a:rPr>
              <a:t></a:t>
            </a:r>
            <a:r>
              <a:rPr lang="en-US" sz="2100" smtClean="0">
                <a:sym typeface="Symbol" pitchFamily="18" charset="2"/>
              </a:rPr>
              <a:t>	1. fc’ = fcr – 1,64 Sr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>
                <a:sym typeface="Symbol" pitchFamily="18" charset="2"/>
              </a:rPr>
              <a:t>						2. fc’ = fcr – 2,64 Sr + 4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smtClean="0">
                <a:sym typeface="Symbol" pitchFamily="18" charset="2"/>
              </a:rPr>
              <a:t>							 			     </a:t>
            </a:r>
          </a:p>
        </p:txBody>
      </p:sp>
      <p:graphicFrame>
        <p:nvGraphicFramePr>
          <p:cNvPr id="10302" name="Group 62"/>
          <p:cNvGraphicFramePr>
            <a:graphicFrameLocks noGrp="1"/>
          </p:cNvGraphicFramePr>
          <p:nvPr>
            <p:ph sz="quarter" idx="2"/>
          </p:nvPr>
        </p:nvGraphicFramePr>
        <p:xfrm>
          <a:off x="4114800" y="838200"/>
          <a:ext cx="4648200" cy="1143001"/>
        </p:xfrm>
        <a:graphic>
          <a:graphicData uri="http://schemas.openxmlformats.org/drawingml/2006/table">
            <a:tbl>
              <a:tblPr/>
              <a:tblGrid>
                <a:gridCol w="1139825"/>
                <a:gridCol w="701675"/>
                <a:gridCol w="701675"/>
                <a:gridCol w="703263"/>
                <a:gridCol w="700087"/>
                <a:gridCol w="701675"/>
              </a:tblGrid>
              <a:tr h="56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 (hari)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320" name="Group 80"/>
          <p:cNvGraphicFramePr>
            <a:graphicFrameLocks noGrp="1"/>
          </p:cNvGraphicFramePr>
          <p:nvPr>
            <p:ph sz="quarter" idx="3"/>
          </p:nvPr>
        </p:nvGraphicFramePr>
        <p:xfrm>
          <a:off x="838200" y="4495800"/>
          <a:ext cx="2590800" cy="1889760"/>
        </p:xfrm>
        <a:graphic>
          <a:graphicData uri="http://schemas.openxmlformats.org/drawingml/2006/table">
            <a:tbl>
              <a:tblPr/>
              <a:tblGrid>
                <a:gridCol w="1828800"/>
                <a:gridCol w="762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Jumlah b. uji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 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6357" name="Group 68"/>
          <p:cNvGrpSpPr>
            <a:grpSpLocks/>
          </p:cNvGrpSpPr>
          <p:nvPr/>
        </p:nvGrpSpPr>
        <p:grpSpPr bwMode="auto">
          <a:xfrm>
            <a:off x="7100888" y="4676775"/>
            <a:ext cx="1509712" cy="504825"/>
            <a:chOff x="4473" y="3042"/>
            <a:chExt cx="951" cy="318"/>
          </a:xfrm>
        </p:grpSpPr>
        <p:sp>
          <p:nvSpPr>
            <p:cNvPr id="56365" name="Text Box 66"/>
            <p:cNvSpPr txBox="1">
              <a:spLocks noChangeArrowheads="1"/>
            </p:cNvSpPr>
            <p:nvPr/>
          </p:nvSpPr>
          <p:spPr bwMode="auto">
            <a:xfrm>
              <a:off x="4473" y="3042"/>
              <a:ext cx="91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200" baseline="0"/>
                <a:t>Sr  = s x f</a:t>
              </a:r>
            </a:p>
          </p:txBody>
        </p:sp>
        <p:sp>
          <p:nvSpPr>
            <p:cNvPr id="56366" name="Rectangle 67"/>
            <p:cNvSpPr>
              <a:spLocks noChangeArrowheads="1"/>
            </p:cNvSpPr>
            <p:nvPr/>
          </p:nvSpPr>
          <p:spPr bwMode="auto">
            <a:xfrm>
              <a:off x="4512" y="3072"/>
              <a:ext cx="912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58" name="Text Box 69"/>
          <p:cNvSpPr txBox="1">
            <a:spLocks noChangeArrowheads="1"/>
          </p:cNvSpPr>
          <p:nvPr/>
        </p:nvSpPr>
        <p:spPr bwMode="auto">
          <a:xfrm>
            <a:off x="5181600" y="5410200"/>
            <a:ext cx="29718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aseline="0"/>
              <a:t>s = Standar deviasi</a:t>
            </a:r>
          </a:p>
          <a:p>
            <a:pPr>
              <a:spcBef>
                <a:spcPct val="50000"/>
              </a:spcBef>
            </a:pPr>
            <a:r>
              <a:rPr lang="en-US" sz="2200" baseline="0"/>
              <a:t> f = Faktor koreksi</a:t>
            </a:r>
          </a:p>
        </p:txBody>
      </p:sp>
      <p:sp>
        <p:nvSpPr>
          <p:cNvPr id="56359" name="Rectangle 81"/>
          <p:cNvSpPr>
            <a:spLocks noChangeArrowheads="1"/>
          </p:cNvSpPr>
          <p:nvPr/>
        </p:nvSpPr>
        <p:spPr bwMode="auto">
          <a:xfrm>
            <a:off x="5219700" y="5359400"/>
            <a:ext cx="2514600" cy="990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0" name="AutoShape 82"/>
          <p:cNvSpPr>
            <a:spLocks noChangeArrowheads="1"/>
          </p:cNvSpPr>
          <p:nvPr/>
        </p:nvSpPr>
        <p:spPr bwMode="auto">
          <a:xfrm rot="16200000" flipH="1">
            <a:off x="7886700" y="5372100"/>
            <a:ext cx="6096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1" name="AutoShape 83"/>
          <p:cNvSpPr>
            <a:spLocks noChangeArrowheads="1"/>
          </p:cNvSpPr>
          <p:nvPr/>
        </p:nvSpPr>
        <p:spPr bwMode="auto">
          <a:xfrm>
            <a:off x="3505200" y="4724400"/>
            <a:ext cx="304800" cy="1600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2" name="Text Box 84"/>
          <p:cNvSpPr txBox="1">
            <a:spLocks noChangeArrowheads="1"/>
          </p:cNvSpPr>
          <p:nvPr/>
        </p:nvSpPr>
        <p:spPr bwMode="auto">
          <a:xfrm>
            <a:off x="3962400" y="47244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6363" name="Text Box 85"/>
          <p:cNvSpPr txBox="1">
            <a:spLocks noChangeArrowheads="1"/>
          </p:cNvSpPr>
          <p:nvPr/>
        </p:nvSpPr>
        <p:spPr bwMode="auto">
          <a:xfrm rot="5400000">
            <a:off x="3020219" y="5390357"/>
            <a:ext cx="20510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>
                <a:sym typeface="Symbol" pitchFamily="18" charset="2"/>
              </a:rPr>
              <a:t>Interpolasi linier</a:t>
            </a:r>
            <a:r>
              <a:rPr lang="en-US" sz="1800" baseline="0">
                <a:sym typeface="Symbol" pitchFamily="18" charset="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8" descr="D teg-r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381000"/>
            <a:ext cx="3105150" cy="3324225"/>
          </a:xfrm>
          <a:noFill/>
          <a:ln w="57150" cmpd="thinThick">
            <a:solidFill>
              <a:srgbClr val="6666FF"/>
            </a:solidFill>
          </a:ln>
        </p:spPr>
      </p:pic>
      <p:sp>
        <p:nvSpPr>
          <p:cNvPr id="57347" name="Text Box 23"/>
          <p:cNvSpPr txBox="1">
            <a:spLocks noChangeArrowheads="1"/>
          </p:cNvSpPr>
          <p:nvPr/>
        </p:nvSpPr>
        <p:spPr bwMode="auto">
          <a:xfrm>
            <a:off x="609600" y="4343400"/>
            <a:ext cx="403860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40% fc’ linier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70% fc’ kehilangan  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kekakuannya (lengkung)</a:t>
            </a:r>
          </a:p>
        </p:txBody>
      </p:sp>
      <p:sp>
        <p:nvSpPr>
          <p:cNvPr id="57348" name="AutoShape 24"/>
          <p:cNvSpPr>
            <a:spLocks noChangeArrowheads="1"/>
          </p:cNvSpPr>
          <p:nvPr/>
        </p:nvSpPr>
        <p:spPr bwMode="auto">
          <a:xfrm>
            <a:off x="1828800" y="3810000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7349" name="Text Box 25"/>
          <p:cNvSpPr txBox="1">
            <a:spLocks noChangeArrowheads="1"/>
          </p:cNvSpPr>
          <p:nvPr/>
        </p:nvSpPr>
        <p:spPr bwMode="auto">
          <a:xfrm>
            <a:off x="3594100" y="5372100"/>
            <a:ext cx="4711700" cy="784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/>
              <a:t> Makin rendah fc’ makin tinggi </a:t>
            </a:r>
            <a:r>
              <a:rPr lang="el-GR" sz="1800" baseline="0">
                <a:cs typeface="Arial" charset="0"/>
              </a:rPr>
              <a:t>ε</a:t>
            </a:r>
            <a:endParaRPr lang="en-US" sz="1800" baseline="0">
              <a:cs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>
                <a:cs typeface="Arial" charset="0"/>
              </a:rPr>
              <a:t> Makin tinggi fc’ makin panjang bagian linier</a:t>
            </a:r>
            <a:endParaRPr lang="el-GR" sz="1800" baseline="0">
              <a:cs typeface="Arial" charset="0"/>
            </a:endParaRPr>
          </a:p>
        </p:txBody>
      </p:sp>
      <p:sp>
        <p:nvSpPr>
          <p:cNvPr id="57350" name="Text Box 26"/>
          <p:cNvSpPr txBox="1">
            <a:spLocks noChangeArrowheads="1"/>
          </p:cNvSpPr>
          <p:nvPr/>
        </p:nvSpPr>
        <p:spPr bwMode="auto">
          <a:xfrm>
            <a:off x="6934200" y="2133600"/>
            <a:ext cx="2438400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1 Psi    = 0.00689 MPa</a:t>
            </a:r>
          </a:p>
          <a:p>
            <a:pPr>
              <a:spcBef>
                <a:spcPct val="50000"/>
              </a:spcBef>
            </a:pPr>
            <a:r>
              <a:rPr lang="en-US" sz="1600" baseline="0"/>
              <a:t>1 MPa  = 1 N/mm</a:t>
            </a:r>
            <a:r>
              <a:rPr lang="en-US" sz="1600"/>
              <a:t>2</a:t>
            </a:r>
          </a:p>
        </p:txBody>
      </p:sp>
      <p:grpSp>
        <p:nvGrpSpPr>
          <p:cNvPr id="57351" name="Group 28"/>
          <p:cNvGrpSpPr>
            <a:grpSpLocks/>
          </p:cNvGrpSpPr>
          <p:nvPr/>
        </p:nvGrpSpPr>
        <p:grpSpPr bwMode="auto">
          <a:xfrm>
            <a:off x="4114800" y="381000"/>
            <a:ext cx="2860675" cy="4495800"/>
            <a:chOff x="2592" y="240"/>
            <a:chExt cx="1802" cy="2851"/>
          </a:xfrm>
        </p:grpSpPr>
        <p:pic>
          <p:nvPicPr>
            <p:cNvPr id="57354" name="Picture 20" descr="PCA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2" y="240"/>
              <a:ext cx="1802" cy="2851"/>
            </a:xfrm>
            <a:prstGeom prst="rect">
              <a:avLst/>
            </a:prstGeom>
            <a:noFill/>
            <a:ln w="57150" cmpd="thinThick">
              <a:solidFill>
                <a:srgbClr val="6666FF"/>
              </a:solidFill>
              <a:miter lim="800000"/>
              <a:headEnd/>
              <a:tailEnd/>
            </a:ln>
          </p:spPr>
        </p:pic>
        <p:sp>
          <p:nvSpPr>
            <p:cNvPr id="57355" name="Oval 27"/>
            <p:cNvSpPr>
              <a:spLocks noChangeArrowheads="1"/>
            </p:cNvSpPr>
            <p:nvPr/>
          </p:nvSpPr>
          <p:spPr bwMode="auto">
            <a:xfrm>
              <a:off x="3418" y="2332"/>
              <a:ext cx="192" cy="192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7352" name="AutoShape 29"/>
          <p:cNvSpPr>
            <a:spLocks noChangeArrowheads="1"/>
          </p:cNvSpPr>
          <p:nvPr/>
        </p:nvSpPr>
        <p:spPr bwMode="auto">
          <a:xfrm>
            <a:off x="5105400" y="4978400"/>
            <a:ext cx="73025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FAS dal berat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762000"/>
            <a:ext cx="2817813" cy="3763963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3076" name="Picture 6" descr="Reg bata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/>
          <a:srcRect/>
          <a:stretch>
            <a:fillRect/>
          </a:stretch>
        </p:blipFill>
        <p:spPr>
          <a:xfrm>
            <a:off x="4419600" y="762000"/>
            <a:ext cx="3962400" cy="3676650"/>
          </a:xfrm>
          <a:noFill/>
          <a:ln w="57150" cmpd="thickThin">
            <a:solidFill>
              <a:srgbClr val="6666FF"/>
            </a:solidFill>
          </a:ln>
        </p:spPr>
      </p:pic>
      <p:graphicFrame>
        <p:nvGraphicFramePr>
          <p:cNvPr id="3074" name="Object 1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99175" y="4803775"/>
          <a:ext cx="228917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6" imgW="1333440" imgH="241200" progId="Equation.3">
                  <p:embed/>
                </p:oleObj>
              </mc:Choice>
              <mc:Fallback>
                <p:oleObj name="Equation" r:id="rId6" imgW="1333440" imgH="2412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9175" y="4803775"/>
                        <a:ext cx="2289175" cy="4143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609600" y="5208588"/>
            <a:ext cx="3581400" cy="1192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besar fas, makin kecil fc’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kecil fas, makin besar fc’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(workability)</a:t>
            </a:r>
          </a:p>
        </p:txBody>
      </p:sp>
      <p:sp>
        <p:nvSpPr>
          <p:cNvPr id="3078" name="AutoShape 10"/>
          <p:cNvSpPr>
            <a:spLocks noChangeArrowheads="1"/>
          </p:cNvSpPr>
          <p:nvPr/>
        </p:nvSpPr>
        <p:spPr bwMode="auto">
          <a:xfrm>
            <a:off x="1828800" y="4675188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4495800" y="5181600"/>
            <a:ext cx="4038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bnatas leleh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457200"/>
            <a:ext cx="4648200" cy="3784600"/>
          </a:xfrm>
          <a:noFill/>
        </p:spPr>
      </p:pic>
      <p:pic>
        <p:nvPicPr>
          <p:cNvPr id="58371" name="Picture 6" descr="baja keras-lunak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625600" y="4229100"/>
            <a:ext cx="1981200" cy="1898650"/>
          </a:xfrm>
          <a:noFill/>
        </p:spPr>
      </p:pic>
      <p:sp>
        <p:nvSpPr>
          <p:cNvPr id="58372" name="Text Box 9"/>
          <p:cNvSpPr txBox="1">
            <a:spLocks noChangeArrowheads="1"/>
          </p:cNvSpPr>
          <p:nvPr/>
        </p:nvSpPr>
        <p:spPr bwMode="auto">
          <a:xfrm>
            <a:off x="5715000" y="1320800"/>
            <a:ext cx="3505200" cy="187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Catatan 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Untuk beton non prategang           fy</a:t>
            </a:r>
            <a:r>
              <a:rPr lang="en-US" sz="1800" baseline="0">
                <a:cs typeface="Arial" charset="0"/>
              </a:rPr>
              <a:t> ≤ 550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>
                <a:cs typeface="Arial" charset="0"/>
              </a:rPr>
              <a:t>Untuk tul. Geser fy </a:t>
            </a:r>
            <a:r>
              <a:rPr lang="en-US" sz="1800" baseline="0"/>
              <a:t>≤ 400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Es baja = 200.000 MPa</a:t>
            </a:r>
          </a:p>
        </p:txBody>
      </p:sp>
      <p:sp>
        <p:nvSpPr>
          <p:cNvPr id="58373" name="Text Box 10"/>
          <p:cNvSpPr txBox="1">
            <a:spLocks noChangeArrowheads="1"/>
          </p:cNvSpPr>
          <p:nvPr/>
        </p:nvSpPr>
        <p:spPr bwMode="auto">
          <a:xfrm>
            <a:off x="5410200" y="304800"/>
            <a:ext cx="29718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BAJA TULANGAN</a:t>
            </a:r>
          </a:p>
        </p:txBody>
      </p:sp>
      <p:sp>
        <p:nvSpPr>
          <p:cNvPr id="58374" name="Text Box 11"/>
          <p:cNvSpPr txBox="1">
            <a:spLocks noChangeArrowheads="1"/>
          </p:cNvSpPr>
          <p:nvPr/>
        </p:nvSpPr>
        <p:spPr bwMode="auto">
          <a:xfrm>
            <a:off x="4025900" y="4610100"/>
            <a:ext cx="4724400" cy="1328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Makin besar fy, makin kecil </a:t>
            </a:r>
            <a:r>
              <a:rPr lang="el-GR" sz="1800" baseline="0"/>
              <a:t>ε</a:t>
            </a:r>
            <a:r>
              <a:rPr lang="en-US" sz="1800" baseline="0"/>
              <a:t> </a:t>
            </a:r>
            <a:r>
              <a:rPr lang="en-US" sz="1800" baseline="0">
                <a:cs typeface="Arial" charset="0"/>
              </a:rPr>
              <a:t>→ Baja keras </a:t>
            </a:r>
            <a:r>
              <a:rPr lang="en-US" sz="1800" baseline="0"/>
              <a:t>→ bersifat getas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MAkin kecil fy, makin besar </a:t>
            </a:r>
            <a:r>
              <a:rPr lang="el-GR" sz="1800" baseline="0"/>
              <a:t>ε</a:t>
            </a:r>
            <a:r>
              <a:rPr lang="en-US" sz="1800" baseline="0"/>
              <a:t> → Baja lunak → bersifat liat (daktail)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4"/>
          <p:cNvSpPr txBox="1">
            <a:spLocks noChangeArrowheads="1"/>
          </p:cNvSpPr>
          <p:nvPr/>
        </p:nvSpPr>
        <p:spPr bwMode="auto">
          <a:xfrm>
            <a:off x="685800" y="457200"/>
            <a:ext cx="13716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SUSUT</a:t>
            </a:r>
          </a:p>
        </p:txBody>
      </p:sp>
      <p:sp>
        <p:nvSpPr>
          <p:cNvPr id="59395" name="Text Box 5"/>
          <p:cNvSpPr txBox="1">
            <a:spLocks noChangeArrowheads="1"/>
          </p:cNvSpPr>
          <p:nvPr/>
        </p:nvSpPr>
        <p:spPr bwMode="auto">
          <a:xfrm>
            <a:off x="2638425" y="504825"/>
            <a:ext cx="5734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Berkurangnya volume beton karena kehilangan uap air</a:t>
            </a:r>
          </a:p>
        </p:txBody>
      </p:sp>
      <p:sp>
        <p:nvSpPr>
          <p:cNvPr id="59396" name="Text Box 6"/>
          <p:cNvSpPr txBox="1">
            <a:spLocks noChangeArrowheads="1"/>
          </p:cNvSpPr>
          <p:nvPr/>
        </p:nvSpPr>
        <p:spPr bwMode="auto">
          <a:xfrm>
            <a:off x="609600" y="1295400"/>
            <a:ext cx="45720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Ada 2 Jenis susut :</a:t>
            </a:r>
            <a:r>
              <a:rPr lang="en-US" sz="1800" baseline="0"/>
              <a:t> Susut plastis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                               Susut pengeringan  </a:t>
            </a:r>
          </a:p>
        </p:txBody>
      </p:sp>
      <p:sp>
        <p:nvSpPr>
          <p:cNvPr id="59397" name="AutoShape 7"/>
          <p:cNvSpPr>
            <a:spLocks noChangeArrowheads="1"/>
          </p:cNvSpPr>
          <p:nvPr/>
        </p:nvSpPr>
        <p:spPr bwMode="auto">
          <a:xfrm>
            <a:off x="2209800" y="457200"/>
            <a:ext cx="407988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59398" name="Picture 8" descr="susut waktu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439988"/>
            <a:ext cx="2439988" cy="2998787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59399" name="Picture 14" descr="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429000" y="2439988"/>
            <a:ext cx="2738438" cy="3432175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59400" name="Text Box 17"/>
          <p:cNvSpPr txBox="1">
            <a:spLocks noChangeArrowheads="1"/>
          </p:cNvSpPr>
          <p:nvPr/>
        </p:nvSpPr>
        <p:spPr bwMode="auto">
          <a:xfrm>
            <a:off x="6434138" y="2309813"/>
            <a:ext cx="2438400" cy="3255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Faktor Penyebab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Kandungan Agregat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air semen(fas)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Ukuran elemen beton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Kondisi Lingkungan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Penulangan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Bahan tambah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Jenis semen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4"/>
          <p:cNvSpPr txBox="1">
            <a:spLocks noChangeArrowheads="1"/>
          </p:cNvSpPr>
          <p:nvPr/>
        </p:nvSpPr>
        <p:spPr bwMode="auto">
          <a:xfrm>
            <a:off x="457200" y="304800"/>
            <a:ext cx="1731963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RANGKAK</a:t>
            </a:r>
          </a:p>
        </p:txBody>
      </p:sp>
      <p:sp>
        <p:nvSpPr>
          <p:cNvPr id="60419" name="Text Box 5"/>
          <p:cNvSpPr txBox="1">
            <a:spLocks noChangeArrowheads="1"/>
          </p:cNvSpPr>
          <p:nvPr/>
        </p:nvSpPr>
        <p:spPr bwMode="auto">
          <a:xfrm>
            <a:off x="357188" y="1133475"/>
            <a:ext cx="7766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Pertambahan regangan terhadap waktu akibat adanya beban yang bekerja</a:t>
            </a:r>
          </a:p>
        </p:txBody>
      </p:sp>
      <p:sp>
        <p:nvSpPr>
          <p:cNvPr id="60420" name="Text Box 6"/>
          <p:cNvSpPr txBox="1">
            <a:spLocks noChangeArrowheads="1"/>
          </p:cNvSpPr>
          <p:nvPr/>
        </p:nvSpPr>
        <p:spPr bwMode="auto">
          <a:xfrm>
            <a:off x="371475" y="1647825"/>
            <a:ext cx="784225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 dirty="0" err="1"/>
              <a:t>Deformasi</a:t>
            </a:r>
            <a:r>
              <a:rPr lang="en-US" sz="1800" baseline="0" dirty="0"/>
              <a:t> </a:t>
            </a:r>
            <a:r>
              <a:rPr lang="en-US" sz="1800" baseline="0" dirty="0" err="1"/>
              <a:t>awal</a:t>
            </a:r>
            <a:r>
              <a:rPr lang="en-US" sz="1800" baseline="0" dirty="0"/>
              <a:t> </a:t>
            </a:r>
            <a:r>
              <a:rPr lang="en-US" sz="1800" baseline="0" dirty="0" err="1"/>
              <a:t>akibat</a:t>
            </a:r>
            <a:r>
              <a:rPr lang="en-US" sz="1800" baseline="0" dirty="0"/>
              <a:t> </a:t>
            </a:r>
            <a:r>
              <a:rPr lang="en-US" sz="1800" baseline="0" dirty="0" err="1"/>
              <a:t>beban</a:t>
            </a:r>
            <a:r>
              <a:rPr lang="en-US" sz="1800" baseline="0" dirty="0"/>
              <a:t> </a:t>
            </a:r>
            <a:r>
              <a:rPr lang="en-US" sz="1800" baseline="0" dirty="0" err="1"/>
              <a:t>disebut</a:t>
            </a:r>
            <a:r>
              <a:rPr lang="en-US" sz="1800" baseline="0" dirty="0"/>
              <a:t> </a:t>
            </a:r>
            <a:r>
              <a:rPr lang="en-US" sz="1800" baseline="0" dirty="0" err="1"/>
              <a:t>regangan</a:t>
            </a:r>
            <a:r>
              <a:rPr lang="en-US" sz="1800" baseline="0" dirty="0"/>
              <a:t> </a:t>
            </a:r>
            <a:r>
              <a:rPr lang="en-US" sz="1800" baseline="0" dirty="0" err="1"/>
              <a:t>elastis</a:t>
            </a:r>
            <a:r>
              <a:rPr lang="en-US" sz="1800" baseline="0" dirty="0"/>
              <a:t>, </a:t>
            </a:r>
            <a:r>
              <a:rPr lang="en-US" sz="1800" baseline="0" dirty="0" err="1"/>
              <a:t>regangan</a:t>
            </a:r>
            <a:r>
              <a:rPr lang="en-US" sz="1800" baseline="0" dirty="0"/>
              <a:t> </a:t>
            </a:r>
            <a:r>
              <a:rPr lang="en-US" sz="1800" baseline="0" dirty="0" err="1"/>
              <a:t>tambahan</a:t>
            </a:r>
            <a:endParaRPr lang="en-US" sz="1800" baseline="0" dirty="0"/>
          </a:p>
          <a:p>
            <a:pPr>
              <a:spcBef>
                <a:spcPct val="50000"/>
              </a:spcBef>
            </a:pPr>
            <a:r>
              <a:rPr lang="id-ID" sz="1800" baseline="0" dirty="0"/>
              <a:t>a</a:t>
            </a:r>
            <a:r>
              <a:rPr lang="en-US" sz="1800" baseline="0" dirty="0" err="1" smtClean="0"/>
              <a:t>kibat</a:t>
            </a:r>
            <a:r>
              <a:rPr lang="en-US" sz="1800" baseline="0" dirty="0" smtClean="0"/>
              <a:t> </a:t>
            </a:r>
            <a:r>
              <a:rPr lang="en-US" sz="1800" baseline="0" dirty="0" err="1"/>
              <a:t>beban</a:t>
            </a:r>
            <a:r>
              <a:rPr lang="en-US" sz="1800" baseline="0" dirty="0"/>
              <a:t> yang </a:t>
            </a:r>
            <a:r>
              <a:rPr lang="en-US" sz="1800" baseline="0" dirty="0" err="1"/>
              <a:t>sama</a:t>
            </a:r>
            <a:r>
              <a:rPr lang="en-US" sz="1800" baseline="0" dirty="0"/>
              <a:t> </a:t>
            </a:r>
            <a:r>
              <a:rPr lang="en-US" sz="1800" baseline="0" dirty="0" err="1"/>
              <a:t>disebut</a:t>
            </a:r>
            <a:r>
              <a:rPr lang="en-US" sz="1800" baseline="0" dirty="0"/>
              <a:t> </a:t>
            </a:r>
            <a:r>
              <a:rPr lang="en-US" sz="1800" baseline="0" dirty="0" err="1"/>
              <a:t>regangan</a:t>
            </a:r>
            <a:r>
              <a:rPr lang="en-US" sz="1800" baseline="0" dirty="0"/>
              <a:t> </a:t>
            </a:r>
            <a:r>
              <a:rPr lang="en-US" sz="1800" baseline="0" dirty="0" err="1"/>
              <a:t>rangkak</a:t>
            </a:r>
            <a:endParaRPr lang="en-US" sz="1800" baseline="0" dirty="0"/>
          </a:p>
        </p:txBody>
      </p:sp>
      <p:pic>
        <p:nvPicPr>
          <p:cNvPr id="60421" name="Picture 7" descr="reg rangkak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3124200"/>
            <a:ext cx="4133850" cy="3086100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60422" name="Text Box 9"/>
          <p:cNvSpPr txBox="1">
            <a:spLocks noChangeArrowheads="1"/>
          </p:cNvSpPr>
          <p:nvPr/>
        </p:nvSpPr>
        <p:spPr bwMode="auto">
          <a:xfrm>
            <a:off x="404813" y="2533650"/>
            <a:ext cx="76723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Regangan total = regangan elastis (</a:t>
            </a:r>
            <a:r>
              <a:rPr lang="el-GR" sz="2400" baseline="0"/>
              <a:t>ε</a:t>
            </a:r>
            <a:r>
              <a:rPr lang="en-US" sz="1600" baseline="0"/>
              <a:t>e)</a:t>
            </a:r>
            <a:r>
              <a:rPr lang="en-US" sz="1800" baseline="0"/>
              <a:t> + rangkak (</a:t>
            </a:r>
            <a:r>
              <a:rPr lang="el-GR" sz="2400" baseline="0"/>
              <a:t>ε</a:t>
            </a:r>
            <a:r>
              <a:rPr lang="en-US" sz="1600" baseline="0"/>
              <a:t>c)</a:t>
            </a:r>
            <a:r>
              <a:rPr lang="en-US" sz="1800" baseline="0"/>
              <a:t> + susut (</a:t>
            </a:r>
            <a:r>
              <a:rPr lang="el-GR" sz="2400" baseline="0"/>
              <a:t>ε</a:t>
            </a:r>
            <a:r>
              <a:rPr lang="en-US" sz="1600" baseline="0"/>
              <a:t>sh)</a:t>
            </a:r>
          </a:p>
        </p:txBody>
      </p:sp>
      <p:sp>
        <p:nvSpPr>
          <p:cNvPr id="60423" name="Text Box 10"/>
          <p:cNvSpPr txBox="1">
            <a:spLocks noChangeArrowheads="1"/>
          </p:cNvSpPr>
          <p:nvPr/>
        </p:nvSpPr>
        <p:spPr bwMode="auto">
          <a:xfrm>
            <a:off x="5105400" y="3276600"/>
            <a:ext cx="334645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Efek rangkak dan susut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Menambah defleksi pada balok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dan pelat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55753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MUTU BETON DAN BAJA TULANGAN</a:t>
            </a:r>
          </a:p>
        </p:txBody>
      </p:sp>
      <p:graphicFrame>
        <p:nvGraphicFramePr>
          <p:cNvPr id="28722" name="Group 50"/>
          <p:cNvGraphicFramePr>
            <a:graphicFrameLocks noGrp="1"/>
          </p:cNvGraphicFramePr>
          <p:nvPr>
            <p:ph sz="quarter" idx="1"/>
          </p:nvPr>
        </p:nvGraphicFramePr>
        <p:xfrm>
          <a:off x="609600" y="1600200"/>
          <a:ext cx="4800600" cy="2255520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</a:tblGrid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beton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724" name="Group 52"/>
          <p:cNvGraphicFramePr>
            <a:graphicFrameLocks noGrp="1"/>
          </p:cNvGraphicFramePr>
          <p:nvPr>
            <p:ph sz="quarter" idx="2"/>
          </p:nvPr>
        </p:nvGraphicFramePr>
        <p:xfrm>
          <a:off x="609600" y="4360863"/>
          <a:ext cx="4343400" cy="1524953"/>
        </p:xfrm>
        <a:graphic>
          <a:graphicData uri="http://schemas.openxmlformats.org/drawingml/2006/table">
            <a:tbl>
              <a:tblPr/>
              <a:tblGrid>
                <a:gridCol w="1447800"/>
                <a:gridCol w="1447800"/>
                <a:gridCol w="1447800"/>
              </a:tblGrid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Baja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8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1" name="Text Box 64"/>
          <p:cNvSpPr txBox="1">
            <a:spLocks noChangeArrowheads="1"/>
          </p:cNvSpPr>
          <p:nvPr/>
        </p:nvSpPr>
        <p:spPr bwMode="auto">
          <a:xfrm>
            <a:off x="519113" y="5864225"/>
            <a:ext cx="44196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fc’ = kuat tekan beton yang disyaratkan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fy  = teg. Leleh tulangan yang disyaratkan</a:t>
            </a:r>
          </a:p>
        </p:txBody>
      </p:sp>
      <p:sp>
        <p:nvSpPr>
          <p:cNvPr id="61472" name="Text Box 65"/>
          <p:cNvSpPr txBox="1">
            <a:spLocks noChangeArrowheads="1"/>
          </p:cNvSpPr>
          <p:nvPr/>
        </p:nvSpPr>
        <p:spPr bwMode="auto">
          <a:xfrm>
            <a:off x="493713" y="3913188"/>
            <a:ext cx="236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Tegangan leleh baja</a:t>
            </a:r>
          </a:p>
        </p:txBody>
      </p:sp>
      <p:sp>
        <p:nvSpPr>
          <p:cNvPr id="61473" name="Text Box 66"/>
          <p:cNvSpPr txBox="1">
            <a:spLocks noChangeArrowheads="1"/>
          </p:cNvSpPr>
          <p:nvPr/>
        </p:nvSpPr>
        <p:spPr bwMode="auto">
          <a:xfrm>
            <a:off x="509588" y="1143000"/>
            <a:ext cx="20383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Kuat tekan beton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259" y="5742655"/>
            <a:ext cx="7829500" cy="56653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d-ID" dirty="0" smtClean="0"/>
              <a:t>Kegagalan Bangunan Gedung Direktorat Jenderal Pajak Gunung Sitoli Nias</a:t>
            </a:r>
            <a:endParaRPr lang="id-ID" dirty="0"/>
          </a:p>
        </p:txBody>
      </p:sp>
      <p:pic>
        <p:nvPicPr>
          <p:cNvPr id="21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59" y="821828"/>
            <a:ext cx="5823781" cy="43678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721" y="1297302"/>
            <a:ext cx="2718330" cy="3416887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501436" y="3542434"/>
            <a:ext cx="1375364" cy="128300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76800" y="3276600"/>
            <a:ext cx="1277691" cy="77002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99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64888"/>
            <a:ext cx="5284661" cy="424711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241" y="609600"/>
            <a:ext cx="3075559" cy="4100753"/>
          </a:xfr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762000" y="5649334"/>
            <a:ext cx="7257840" cy="5497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Gedung Pekerjaan Umum Padang Pasca Gempa</a:t>
            </a:r>
            <a:endParaRPr lang="id-ID" dirty="0"/>
          </a:p>
        </p:txBody>
      </p:sp>
      <p:sp>
        <p:nvSpPr>
          <p:cNvPr id="14" name="Oval 13"/>
          <p:cNvSpPr/>
          <p:nvPr/>
        </p:nvSpPr>
        <p:spPr>
          <a:xfrm>
            <a:off x="3213229" y="4267789"/>
            <a:ext cx="835499" cy="83017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007560" y="3918874"/>
            <a:ext cx="1514139" cy="57751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58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Predefined Process 11"/>
          <p:cNvSpPr/>
          <p:nvPr/>
        </p:nvSpPr>
        <p:spPr>
          <a:xfrm>
            <a:off x="506699" y="4925894"/>
            <a:ext cx="7968343" cy="740297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3998" y="4876800"/>
            <a:ext cx="5813744" cy="704010"/>
          </a:xfrm>
        </p:spPr>
        <p:txBody>
          <a:bodyPr/>
          <a:lstStyle/>
          <a:p>
            <a:pPr marL="0" indent="0" algn="ctr">
              <a:buNone/>
            </a:pPr>
            <a:r>
              <a:rPr lang="id-ID" sz="2400" dirty="0" smtClean="0"/>
              <a:t>Elemen Struktur Balok Banguna</a:t>
            </a:r>
            <a:r>
              <a:rPr lang="en-US" sz="2400" dirty="0" smtClean="0"/>
              <a:t>n</a:t>
            </a:r>
            <a:r>
              <a:rPr lang="id-ID" sz="2400" dirty="0" smtClean="0"/>
              <a:t>  Gedung yang mengalami kegagalan Geser akibat beban Gravitasi</a:t>
            </a:r>
            <a:endParaRPr lang="id-ID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18" y="1090345"/>
            <a:ext cx="6221507" cy="346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4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lowchart: Predefined Process 12"/>
          <p:cNvSpPr/>
          <p:nvPr/>
        </p:nvSpPr>
        <p:spPr>
          <a:xfrm>
            <a:off x="506527" y="2269987"/>
            <a:ext cx="3488884" cy="1862626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6599" y="2377595"/>
            <a:ext cx="2624801" cy="1694329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id-ID" dirty="0" smtClean="0"/>
              <a:t>Elemen Struktur Kolom Bangunan  Gedung yang mengalami kegagalan Geser akibat beban Gempa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94" y="914400"/>
            <a:ext cx="4163168" cy="5032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Oval 13"/>
          <p:cNvSpPr/>
          <p:nvPr/>
        </p:nvSpPr>
        <p:spPr>
          <a:xfrm>
            <a:off x="5070764" y="3505200"/>
            <a:ext cx="2569792" cy="240012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6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build="p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Predefined Process 11"/>
          <p:cNvSpPr/>
          <p:nvPr/>
        </p:nvSpPr>
        <p:spPr>
          <a:xfrm>
            <a:off x="451262" y="5486400"/>
            <a:ext cx="8287727" cy="621547"/>
          </a:xfrm>
          <a:prstGeom prst="flowChartPredefinedProcess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1998" y="5562600"/>
            <a:ext cx="6689592" cy="5109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d-ID" sz="2200" dirty="0" smtClean="0"/>
              <a:t>Korosi Pemicu Kegagalan Elemen Struktur Pelat Dermaga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429" y="990600"/>
            <a:ext cx="5435697" cy="3745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760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Predefined Process 10"/>
          <p:cNvSpPr/>
          <p:nvPr/>
        </p:nvSpPr>
        <p:spPr>
          <a:xfrm>
            <a:off x="510581" y="1924134"/>
            <a:ext cx="7968343" cy="2282503"/>
          </a:xfrm>
          <a:prstGeom prst="flowChartPredefinedProcess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1178" y="2057399"/>
            <a:ext cx="5807148" cy="214923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d-ID" dirty="0" smtClean="0"/>
              <a:t>Perhitungan elemen struktur hendaknya memperhatikan kemungkinan pembebanan yang mungkin terjadi pada elemen struktur misalnya beban gempa serta pengaruh lingkungan yang korosif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3723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702365"/>
            <a:ext cx="2218267" cy="675861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Latihan</a:t>
            </a:r>
            <a:endParaRPr lang="id-ID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82133" y="1550504"/>
            <a:ext cx="7936580" cy="2443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id-ID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spcBef>
                <a:spcPts val="750"/>
              </a:spcBef>
              <a:buNone/>
            </a:pPr>
            <a:r>
              <a:rPr lang="en-US" sz="2200" dirty="0" err="1" smtClean="0"/>
              <a:t>Carilah</a:t>
            </a:r>
            <a:r>
              <a:rPr lang="en-US" sz="2200" dirty="0" smtClean="0"/>
              <a:t> </a:t>
            </a:r>
            <a:r>
              <a:rPr lang="en-US" sz="2200" dirty="0" err="1"/>
              <a:t>gambar</a:t>
            </a:r>
            <a:r>
              <a:rPr lang="en-US" sz="2200" dirty="0"/>
              <a:t> </a:t>
            </a:r>
            <a:r>
              <a:rPr lang="en-US" sz="2200" dirty="0" err="1"/>
              <a:t>atau</a:t>
            </a:r>
            <a:r>
              <a:rPr lang="en-US" sz="2200" dirty="0"/>
              <a:t> </a:t>
            </a:r>
            <a:r>
              <a:rPr lang="en-US" sz="2200" dirty="0" err="1" smtClean="0"/>
              <a:t>informasi</a:t>
            </a:r>
            <a:r>
              <a:rPr lang="en-US" sz="2200" dirty="0" smtClean="0"/>
              <a:t> </a:t>
            </a:r>
            <a:r>
              <a:rPr lang="en-US" sz="2200" dirty="0" err="1"/>
              <a:t>mengenai</a:t>
            </a:r>
            <a:r>
              <a:rPr lang="en-US" sz="2200" dirty="0"/>
              <a:t> </a:t>
            </a:r>
            <a:r>
              <a:rPr lang="en-US" sz="2200" dirty="0" err="1" smtClean="0"/>
              <a:t>kegaagalan</a:t>
            </a:r>
            <a:r>
              <a:rPr lang="en-US" sz="2200" dirty="0" smtClean="0"/>
              <a:t> </a:t>
            </a:r>
            <a:r>
              <a:rPr lang="en-US" sz="2200" dirty="0" err="1" smtClean="0"/>
              <a:t>bangunan</a:t>
            </a:r>
            <a:r>
              <a:rPr lang="en-US" sz="2200" dirty="0" smtClean="0"/>
              <a:t> </a:t>
            </a:r>
            <a:r>
              <a:rPr lang="en-US" sz="2200" dirty="0" err="1"/>
              <a:t>beton</a:t>
            </a:r>
            <a:r>
              <a:rPr lang="en-US" sz="2200" dirty="0"/>
              <a:t> </a:t>
            </a:r>
            <a:r>
              <a:rPr lang="en-US" sz="2200" dirty="0" err="1"/>
              <a:t>bertulang</a:t>
            </a:r>
            <a:r>
              <a:rPr lang="en-US" sz="2200" dirty="0"/>
              <a:t>, </a:t>
            </a:r>
            <a:r>
              <a:rPr lang="en-US" sz="2200" dirty="0" err="1"/>
              <a:t>kemudian</a:t>
            </a:r>
            <a:r>
              <a:rPr lang="en-US" sz="2200" dirty="0"/>
              <a:t> </a:t>
            </a:r>
            <a:r>
              <a:rPr lang="en-US" sz="2200" dirty="0" err="1" smtClean="0"/>
              <a:t>buatlah</a:t>
            </a:r>
            <a:r>
              <a:rPr lang="en-US" sz="2200" dirty="0" smtClean="0"/>
              <a:t> </a:t>
            </a:r>
            <a:r>
              <a:rPr lang="en-US" sz="2200" dirty="0" err="1"/>
              <a:t>ringkasan</a:t>
            </a:r>
            <a:endParaRPr lang="en-US" sz="2200" dirty="0"/>
          </a:p>
          <a:p>
            <a:pPr marL="457200" lvl="1" indent="-457200">
              <a:spcBef>
                <a:spcPts val="750"/>
              </a:spcBef>
              <a:buAutoNum type="arabicPeriod"/>
            </a:pPr>
            <a:endParaRPr lang="en-US" sz="2200" dirty="0" smtClean="0"/>
          </a:p>
          <a:p>
            <a:pPr marL="457200" lvl="1" indent="-457200">
              <a:spcBef>
                <a:spcPts val="750"/>
              </a:spcBef>
              <a:buAutoNum type="arabicPeriod"/>
            </a:pPr>
            <a:endParaRPr lang="id-ID" sz="2200" dirty="0"/>
          </a:p>
          <a:p>
            <a:endParaRPr lang="id-ID" sz="2200" dirty="0"/>
          </a:p>
        </p:txBody>
      </p:sp>
    </p:spTree>
    <p:extLst>
      <p:ext uri="{BB962C8B-B14F-4D97-AF65-F5344CB8AC3E}">
        <p14:creationId xmlns:p14="http://schemas.microsoft.com/office/powerpoint/2010/main" val="326367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spDef>
      <a:spPr bwMode="auto">
        <a:noFill/>
        <a:ln w="3175">
          <a:solidFill>
            <a:schemeClr val="tx1"/>
          </a:solidFill>
          <a:round/>
          <a:headEnd type="triangle" w="med" len="med"/>
          <a:tailEnd type="triangle" w="med" len="med"/>
        </a:ln>
      </a:spPr>
      <a:bodyPr>
        <a:spAutoFit/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4354</TotalTime>
  <Words>896</Words>
  <Application>Microsoft Office PowerPoint</Application>
  <PresentationFormat>On-screen Show (4:3)</PresentationFormat>
  <Paragraphs>204</Paragraphs>
  <Slides>29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Arial Narrow</vt:lpstr>
      <vt:lpstr>Dutch801 XBd BT</vt:lpstr>
      <vt:lpstr>Franklin Gothic Book</vt:lpstr>
      <vt:lpstr>Perpetua</vt:lpstr>
      <vt:lpstr>Symbol</vt:lpstr>
      <vt:lpstr>Tahoma</vt:lpstr>
      <vt:lpstr>Times New Roman</vt:lpstr>
      <vt:lpstr>Wingdings</vt:lpstr>
      <vt:lpstr>Wingdings 2</vt:lpstr>
      <vt:lpstr>Equity</vt:lpstr>
      <vt:lpstr>Document</vt:lpstr>
      <vt:lpstr>Equation</vt:lpstr>
      <vt:lpstr>MATERI KULIAH</vt:lpstr>
      <vt:lpstr>Beton dan Beton Bertulang</vt:lpstr>
      <vt:lpstr>Komponen  Struktur Beton Bertulang</vt:lpstr>
      <vt:lpstr>Keuntungan Penggunaan Beton Bertulang untuk Material Struktur </vt:lpstr>
      <vt:lpstr>Kekurangan Penggunaan Beton Bertulang untuk Material Struktur </vt:lpstr>
      <vt:lpstr>Mekanisme Struktur Beton dan Beton Bertulang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Adukan beton</vt:lpstr>
      <vt:lpstr>PowerPoint Presentation</vt:lpstr>
      <vt:lpstr>Tabel : Perbandingan Kekuatan Tekan Beton Berbagai Benda Uji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Latihan</vt:lpstr>
    </vt:vector>
  </TitlesOfParts>
  <Company>MBC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KULIAH</dc:title>
  <dc:creator>Rita</dc:creator>
  <cp:lastModifiedBy>lenovo</cp:lastModifiedBy>
  <cp:revision>153</cp:revision>
  <dcterms:created xsi:type="dcterms:W3CDTF">2006-07-09T00:37:00Z</dcterms:created>
  <dcterms:modified xsi:type="dcterms:W3CDTF">2018-03-07T21:20:40Z</dcterms:modified>
</cp:coreProperties>
</file>