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84" r:id="rId7"/>
    <p:sldId id="286" r:id="rId8"/>
    <p:sldId id="285" r:id="rId9"/>
    <p:sldId id="288" r:id="rId10"/>
    <p:sldId id="261" r:id="rId11"/>
    <p:sldId id="273" r:id="rId12"/>
    <p:sldId id="263" r:id="rId13"/>
    <p:sldId id="274" r:id="rId14"/>
    <p:sldId id="264" r:id="rId15"/>
    <p:sldId id="265" r:id="rId16"/>
    <p:sldId id="266" r:id="rId17"/>
    <p:sldId id="283" r:id="rId18"/>
    <p:sldId id="267" r:id="rId19"/>
    <p:sldId id="289" r:id="rId20"/>
    <p:sldId id="290" r:id="rId21"/>
    <p:sldId id="268" r:id="rId22"/>
    <p:sldId id="270" r:id="rId23"/>
    <p:sldId id="269" r:id="rId24"/>
    <p:sldId id="271" r:id="rId25"/>
    <p:sldId id="275" r:id="rId26"/>
    <p:sldId id="272" r:id="rId27"/>
    <p:sldId id="276" r:id="rId28"/>
    <p:sldId id="277" r:id="rId29"/>
    <p:sldId id="278" r:id="rId30"/>
    <p:sldId id="279" r:id="rId31"/>
    <p:sldId id="280" r:id="rId32"/>
    <p:sldId id="281" r:id="rId33"/>
    <p:sldId id="291" r:id="rId34"/>
    <p:sldId id="292" r:id="rId35"/>
    <p:sldId id="294" r:id="rId36"/>
    <p:sldId id="295" r:id="rId37"/>
    <p:sldId id="296" r:id="rId38"/>
    <p:sldId id="297" r:id="rId39"/>
    <p:sldId id="28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8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3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8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4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2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9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7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8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5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6458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7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3708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93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4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4A04A-957E-4EF1-9552-0099ED39AF54}" type="datetimeFigureOut">
              <a:rPr lang="en-US" smtClean="0"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B90586-C94E-48D6-B52C-EE7677AE3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2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atuji.com/kategori/670/temperaturerelative-humidity-data-logg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automationindo.co.id/product-category/sensor/sensor-for-displacementdistance-and-position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/index.php?title=Mekanis&amp;action=edit&amp;redlink=1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d.wikipedia.org/wiki/Pengendali_mikro" TargetMode="External"/><Relationship Id="rId5" Type="http://schemas.openxmlformats.org/officeDocument/2006/relationships/hyperlink" Target="https://id.wikipedia.org/wiki/Listrik" TargetMode="External"/><Relationship Id="rId4" Type="http://schemas.openxmlformats.org/officeDocument/2006/relationships/hyperlink" Target="https://id.wikipedia.org/wiki/Moto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SENSOR DAN AKTUATOR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PERTEMUAN KE-1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0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esember | 2010 | qozoon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49" y="3086771"/>
            <a:ext cx="4706285" cy="230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PENDAHULUAN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 smtClean="0"/>
          </a:p>
          <a:p>
            <a:pPr lvl="1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 err="1" smtClean="0"/>
              <a:t>suhu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 err="1" smtClean="0"/>
              <a:t>gerak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 err="1" smtClean="0"/>
              <a:t>jarak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 err="1" smtClean="0"/>
              <a:t>kecepatan</a:t>
            </a:r>
            <a:endParaRPr lang="en-US" dirty="0" smtClean="0"/>
          </a:p>
          <a:p>
            <a:pPr lvl="1"/>
            <a:r>
              <a:rPr lang="en-US" dirty="0" err="1" smtClean="0"/>
              <a:t>dll</a:t>
            </a:r>
            <a:endParaRPr lang="en-US" dirty="0"/>
          </a:p>
        </p:txBody>
      </p:sp>
      <p:pic>
        <p:nvPicPr>
          <p:cNvPr id="1026" name="Picture 2" descr="Penumpang yang Naik Kereta Api di Daop 3 Cirebon Suhu Tubuhnya Dicek Tiga  Jam Sekali - Tribun Jab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682477"/>
            <a:ext cx="3395997" cy="190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R Sensor Gerak Inframerah 10Mm Detektor Manusia Tombol Mode Penyesuaian  Putar 160 Derajat untuk Pencahayaan Dalam Ruangan Rumah|Switch| - AliExpr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535" y="2584517"/>
            <a:ext cx="3592446" cy="359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38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ains dan Teknologi: Sensor PIR (Passive Infra Re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0" y="3595062"/>
            <a:ext cx="428625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5008"/>
            <a:ext cx="8596668" cy="4766355"/>
          </a:xfrm>
        </p:spPr>
        <p:txBody>
          <a:bodyPr/>
          <a:lstStyle/>
          <a:p>
            <a:r>
              <a:rPr lang="en-US" dirty="0"/>
              <a:t>Sensor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dianalisa</a:t>
            </a:r>
            <a:r>
              <a:rPr lang="en-US" dirty="0" smtClean="0"/>
              <a:t>.</a:t>
            </a:r>
          </a:p>
          <a:p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magnet, </a:t>
            </a:r>
            <a:r>
              <a:rPr lang="en-US" dirty="0" err="1"/>
              <a:t>listrik</a:t>
            </a:r>
            <a:r>
              <a:rPr lang="en-US" dirty="0"/>
              <a:t>, </a:t>
            </a:r>
            <a:r>
              <a:rPr lang="en-US" dirty="0" err="1"/>
              <a:t>gravitasi</a:t>
            </a:r>
            <a:r>
              <a:rPr lang="en-US" dirty="0"/>
              <a:t>,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kecepatan</a:t>
            </a:r>
            <a:r>
              <a:rPr lang="en-US" dirty="0"/>
              <a:t>, </a:t>
            </a:r>
            <a:r>
              <a:rPr lang="en-US" dirty="0" err="1"/>
              <a:t>percepatan</a:t>
            </a:r>
            <a:r>
              <a:rPr lang="en-US" dirty="0"/>
              <a:t>, </a:t>
            </a:r>
            <a:r>
              <a:rPr lang="en-US" dirty="0" err="1"/>
              <a:t>gerakan</a:t>
            </a:r>
            <a:r>
              <a:rPr lang="en-US" dirty="0"/>
              <a:t>, </a:t>
            </a:r>
            <a:r>
              <a:rPr lang="en-US" dirty="0" err="1"/>
              <a:t>gaya</a:t>
            </a:r>
            <a:r>
              <a:rPr lang="en-US" dirty="0"/>
              <a:t>, </a:t>
            </a:r>
            <a:r>
              <a:rPr lang="en-US" dirty="0" err="1"/>
              <a:t>tekanan</a:t>
            </a:r>
            <a:r>
              <a:rPr lang="en-US" dirty="0"/>
              <a:t>,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kelembapan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 smtClean="0"/>
              <a:t>.</a:t>
            </a:r>
          </a:p>
          <a:p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 smtClean="0"/>
              <a:t>besaran</a:t>
            </a:r>
            <a:r>
              <a:rPr lang="en-US" dirty="0" smtClean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PH, </a:t>
            </a:r>
            <a:r>
              <a:rPr lang="en-US" dirty="0" err="1"/>
              <a:t>Oksigen</a:t>
            </a:r>
            <a:r>
              <a:rPr lang="en-US" dirty="0"/>
              <a:t>, </a:t>
            </a:r>
            <a:r>
              <a:rPr lang="en-US" dirty="0" err="1"/>
              <a:t>Karbonmonoksida</a:t>
            </a:r>
            <a:r>
              <a:rPr lang="en-US" dirty="0"/>
              <a:t>, </a:t>
            </a:r>
            <a:r>
              <a:rPr lang="en-US" dirty="0" err="1"/>
              <a:t>dsb</a:t>
            </a:r>
            <a:r>
              <a:rPr lang="en-US" dirty="0" smtClean="0"/>
              <a:t>.</a:t>
            </a:r>
          </a:p>
          <a:p>
            <a:r>
              <a:rPr lang="en-US" dirty="0" err="1"/>
              <a:t>Banyak</a:t>
            </a:r>
            <a:r>
              <a:rPr lang="en-US" dirty="0"/>
              <a:t> sensor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parameter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.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sensor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lazim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transducer,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piranti</a:t>
            </a:r>
            <a:r>
              <a:rPr lang="en-US" dirty="0"/>
              <a:t> yang </a:t>
            </a:r>
            <a:r>
              <a:rPr lang="en-US" dirty="0" err="1"/>
              <a:t>megubah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lainnya</a:t>
            </a:r>
            <a:endParaRPr lang="en-US" dirty="0"/>
          </a:p>
        </p:txBody>
      </p:sp>
      <p:pic>
        <p:nvPicPr>
          <p:cNvPr id="2050" name="Picture 2" descr="10 macam-macam sensor | anandamaulana21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18" y="4585662"/>
            <a:ext cx="447675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√ Sensor Temperatur Dan Humiditas Dht11 Terbaru September 2021 harga murah  - kualitas terjamin | Blibli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" t="-2272" r="-422" b="25451"/>
          <a:stretch/>
        </p:blipFill>
        <p:spPr bwMode="auto">
          <a:xfrm>
            <a:off x="4975668" y="4514045"/>
            <a:ext cx="3051264" cy="234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98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KOMPONEN UTAMA PEMBENTUK SENSOR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Struktur</a:t>
            </a:r>
            <a:r>
              <a:rPr lang="en-US" i="1" dirty="0"/>
              <a:t> Sensor, 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sensor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analog.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pengolah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analog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digital.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sensor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perangkat</a:t>
            </a:r>
            <a:r>
              <a:rPr lang="en-US" dirty="0" smtClean="0"/>
              <a:t> lain</a:t>
            </a:r>
          </a:p>
          <a:p>
            <a:r>
              <a:rPr lang="en-US" i="1" dirty="0" err="1"/>
              <a:t>Teknologi</a:t>
            </a:r>
            <a:r>
              <a:rPr lang="en-US" i="1" dirty="0"/>
              <a:t> </a:t>
            </a:r>
            <a:r>
              <a:rPr lang="en-US" i="1" dirty="0" err="1"/>
              <a:t>Manufaktur</a:t>
            </a:r>
            <a:r>
              <a:rPr lang="en-US" i="1" dirty="0"/>
              <a:t> Sensor, 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sensor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pesat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nano</a:t>
            </a:r>
            <a:r>
              <a:rPr lang="en-US" dirty="0"/>
              <a:t>.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diantaranya</a:t>
            </a:r>
            <a:r>
              <a:rPr lang="en-US" dirty="0"/>
              <a:t> </a:t>
            </a:r>
            <a:r>
              <a:rPr lang="en-US" dirty="0" err="1"/>
              <a:t>konsumsi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.</a:t>
            </a:r>
          </a:p>
          <a:p>
            <a:r>
              <a:rPr lang="en-US" i="1" dirty="0" err="1"/>
              <a:t>Pengolahan</a:t>
            </a:r>
            <a:r>
              <a:rPr lang="en-US" i="1" dirty="0"/>
              <a:t> </a:t>
            </a:r>
            <a:r>
              <a:rPr lang="en-US" i="1" dirty="0" err="1"/>
              <a:t>Sinyal</a:t>
            </a:r>
            <a:r>
              <a:rPr lang="en-US" i="1" dirty="0"/>
              <a:t>, 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faktor-faktor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parameter sensor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stabil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sensor.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036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KARAKTERISTIK SENSOR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Sensitifitas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sensitif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sensor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. </a:t>
            </a:r>
            <a:r>
              <a:rPr lang="en-US" dirty="0" err="1"/>
              <a:t>Sebuah</a:t>
            </a:r>
            <a:r>
              <a:rPr lang="en-US" dirty="0"/>
              <a:t> sensor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minimum.</a:t>
            </a:r>
          </a:p>
          <a:p>
            <a:r>
              <a:rPr lang="en-US" i="1" dirty="0" err="1"/>
              <a:t>Selektifitas</a:t>
            </a:r>
            <a:r>
              <a:rPr lang="en-US" i="1" dirty="0"/>
              <a:t>,</a:t>
            </a:r>
            <a:r>
              <a:rPr lang="en-US" dirty="0"/>
              <a:t> 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sejauh</a:t>
            </a:r>
            <a:r>
              <a:rPr lang="en-US" dirty="0"/>
              <a:t>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sensor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menyeleksi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yang </a:t>
            </a:r>
            <a:r>
              <a:rPr lang="en-US" dirty="0" err="1"/>
              <a:t>diukurnya</a:t>
            </a:r>
            <a:r>
              <a:rPr lang="en-US" dirty="0"/>
              <a:t>, </a:t>
            </a:r>
            <a:r>
              <a:rPr lang="en-US" dirty="0" err="1"/>
              <a:t>tentunya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 di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bercampur</a:t>
            </a:r>
            <a:r>
              <a:rPr lang="en-US" dirty="0"/>
              <a:t>.</a:t>
            </a:r>
          </a:p>
          <a:p>
            <a:r>
              <a:rPr lang="en-US" i="1" dirty="0" err="1"/>
              <a:t>Waktu</a:t>
            </a:r>
            <a:r>
              <a:rPr lang="en-US" i="1" dirty="0"/>
              <a:t> </a:t>
            </a:r>
            <a:r>
              <a:rPr lang="en-US" i="1" dirty="0" err="1"/>
              <a:t>Respon</a:t>
            </a:r>
            <a:r>
              <a:rPr lang="en-US" i="1" dirty="0"/>
              <a:t>, 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sensor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yang </a:t>
            </a:r>
            <a:r>
              <a:rPr lang="en-US" dirty="0" err="1"/>
              <a:t>dideteksinya</a:t>
            </a:r>
            <a:r>
              <a:rPr lang="en-US" dirty="0"/>
              <a:t>.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sensor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berkualitas</a:t>
            </a:r>
            <a:r>
              <a:rPr lang="en-US" dirty="0"/>
              <a:t>.</a:t>
            </a:r>
          </a:p>
          <a:p>
            <a:r>
              <a:rPr lang="en-US" i="1" dirty="0" err="1"/>
              <a:t>Stabilitas</a:t>
            </a:r>
            <a:r>
              <a:rPr lang="en-US" i="1" dirty="0"/>
              <a:t>, 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sensor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94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SENSOR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6829"/>
            <a:ext cx="9033336" cy="4534534"/>
          </a:xfrm>
        </p:spPr>
        <p:txBody>
          <a:bodyPr/>
          <a:lstStyle/>
          <a:p>
            <a:r>
              <a:rPr lang="en-US" dirty="0" smtClean="0"/>
              <a:t>Sensor analog</a:t>
            </a:r>
          </a:p>
          <a:p>
            <a:pPr lvl="1"/>
            <a:r>
              <a:rPr lang="en-US" dirty="0"/>
              <a:t>Sensor analog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ouput</a:t>
            </a:r>
            <a:r>
              <a:rPr lang="en-US" dirty="0"/>
              <a:t> </a:t>
            </a:r>
            <a:r>
              <a:rPr lang="en-US" dirty="0" err="1"/>
              <a:t>kontinyu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yang </a:t>
            </a:r>
            <a:r>
              <a:rPr lang="en-US" dirty="0" err="1"/>
              <a:t>diukurnya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Besaran</a:t>
            </a:r>
            <a:r>
              <a:rPr lang="en-US" dirty="0" smtClean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(temperature), </a:t>
            </a:r>
            <a:r>
              <a:rPr lang="en-US" dirty="0" err="1"/>
              <a:t>kecepatan</a:t>
            </a:r>
            <a:r>
              <a:rPr lang="en-US" dirty="0"/>
              <a:t>  (speed), </a:t>
            </a:r>
            <a:r>
              <a:rPr lang="en-US" dirty="0" err="1"/>
              <a:t>tekanan</a:t>
            </a:r>
            <a:r>
              <a:rPr lang="en-US" dirty="0"/>
              <a:t> (pressure), </a:t>
            </a:r>
            <a:r>
              <a:rPr lang="en-US" dirty="0" err="1"/>
              <a:t>jarak</a:t>
            </a:r>
            <a:r>
              <a:rPr lang="en-US" dirty="0"/>
              <a:t> (displacement), </a:t>
            </a:r>
            <a:r>
              <a:rPr lang="en-US" dirty="0" err="1"/>
              <a:t>beban</a:t>
            </a:r>
            <a:r>
              <a:rPr lang="en-US" dirty="0"/>
              <a:t> (strain), </a:t>
            </a:r>
            <a:r>
              <a:rPr lang="en-US" dirty="0" err="1"/>
              <a:t>dll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semuanya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 </a:t>
            </a:r>
            <a:r>
              <a:rPr lang="en-US" dirty="0" err="1"/>
              <a:t>kuantitas</a:t>
            </a:r>
            <a:r>
              <a:rPr lang="en-US" dirty="0"/>
              <a:t> analog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yang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kontinyu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suhu</a:t>
            </a:r>
            <a:r>
              <a:rPr lang="en-US" dirty="0"/>
              <a:t> (temperature)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likuid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thermometer </a:t>
            </a:r>
            <a:r>
              <a:rPr lang="en-US" dirty="0" err="1"/>
              <a:t>atau</a:t>
            </a:r>
            <a:r>
              <a:rPr lang="en-US" dirty="0"/>
              <a:t> thermocouple yang </a:t>
            </a:r>
            <a:r>
              <a:rPr lang="en-US" dirty="0" err="1"/>
              <a:t>memioiki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kontinyu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likuid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pemanasan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pendinginan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Sensor analog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ouput</a:t>
            </a:r>
            <a:r>
              <a:rPr lang="en-US" dirty="0"/>
              <a:t> yang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lembut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kontinyu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.  </a:t>
            </a:r>
          </a:p>
          <a:p>
            <a:pPr lvl="1"/>
            <a:r>
              <a:rPr lang="en-US" dirty="0" err="1"/>
              <a:t>Sinyal</a:t>
            </a:r>
            <a:r>
              <a:rPr lang="en-US" dirty="0"/>
              <a:t> analog yang </a:t>
            </a:r>
            <a:r>
              <a:rPr lang="en-US" dirty="0" err="1"/>
              <a:t>diproduksi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sensor analog 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orde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micro-volts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millivolts (mV),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memperbesar</a:t>
            </a:r>
            <a:r>
              <a:rPr lang="en-US" dirty="0"/>
              <a:t> </a:t>
            </a:r>
            <a:r>
              <a:rPr lang="en-US" dirty="0" err="1"/>
              <a:t>sinyalnya</a:t>
            </a:r>
            <a:r>
              <a:rPr lang="en-US" dirty="0"/>
              <a:t>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25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02277"/>
            <a:ext cx="8596668" cy="5539086"/>
          </a:xfrm>
        </p:spPr>
        <p:txBody>
          <a:bodyPr/>
          <a:lstStyle/>
          <a:p>
            <a:pPr lvl="1"/>
            <a:r>
              <a:rPr lang="en-US" dirty="0" err="1" smtClean="0"/>
              <a:t>Sirkit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analog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akurasi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Sinyal</a:t>
            </a:r>
            <a:r>
              <a:rPr lang="en-US" dirty="0" smtClean="0"/>
              <a:t> </a:t>
            </a:r>
            <a:r>
              <a:rPr lang="en-US" dirty="0"/>
              <a:t>analog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dikonversi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digital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AD converter (ADC)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dibaca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microcontroller.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457" t="40607" r="34987" b="22403"/>
          <a:stretch/>
        </p:blipFill>
        <p:spPr>
          <a:xfrm>
            <a:off x="1725767" y="1855304"/>
            <a:ext cx="7065841" cy="437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60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53793"/>
            <a:ext cx="8596668" cy="5487570"/>
          </a:xfrm>
        </p:spPr>
        <p:txBody>
          <a:bodyPr/>
          <a:lstStyle/>
          <a:p>
            <a:r>
              <a:rPr lang="en-US" dirty="0"/>
              <a:t>Sensor </a:t>
            </a:r>
            <a:r>
              <a:rPr lang="en-US" dirty="0" smtClean="0"/>
              <a:t>digital</a:t>
            </a:r>
          </a:p>
          <a:p>
            <a:pPr lvl="1"/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namanya</a:t>
            </a:r>
            <a:r>
              <a:rPr lang="en-US" dirty="0"/>
              <a:t>, sensor digital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output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diskrit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representasikan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yang </a:t>
            </a:r>
            <a:r>
              <a:rPr lang="en-US" dirty="0" err="1"/>
              <a:t>diukurnya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Sensor </a:t>
            </a:r>
            <a:r>
              <a:rPr lang="en-US" dirty="0"/>
              <a:t>digital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output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 "1"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"0", ("ON" </a:t>
            </a:r>
            <a:r>
              <a:rPr lang="en-US" dirty="0" err="1"/>
              <a:t>atau</a:t>
            </a:r>
            <a:r>
              <a:rPr lang="en-US" dirty="0"/>
              <a:t> "OFF"). </a:t>
            </a:r>
            <a:endParaRPr lang="en-US" dirty="0" smtClean="0"/>
          </a:p>
          <a:p>
            <a:pPr lvl="1"/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digital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diskrit</a:t>
            </a:r>
            <a:r>
              <a:rPr lang="en-US" dirty="0"/>
              <a:t> (non-continuous)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"bit" (binary digit) </a:t>
            </a:r>
            <a:r>
              <a:rPr lang="en-US" dirty="0" err="1"/>
              <a:t>tunggal</a:t>
            </a:r>
            <a:r>
              <a:rPr lang="en-US" dirty="0"/>
              <a:t>, (serial transmission)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bit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output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"byte"  (parallel transmission),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depalan</a:t>
            </a:r>
            <a:r>
              <a:rPr lang="en-US" dirty="0"/>
              <a:t> bit.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566" t="31630" r="27070" b="23283"/>
          <a:stretch/>
        </p:blipFill>
        <p:spPr>
          <a:xfrm>
            <a:off x="1918952" y="3400022"/>
            <a:ext cx="5512158" cy="329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1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SUHU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Merupakan</a:t>
            </a:r>
            <a:r>
              <a:rPr lang="en-US" dirty="0"/>
              <a:t> sensor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ruang</a:t>
            </a:r>
            <a:endParaRPr lang="en-US" dirty="0" smtClean="0"/>
          </a:p>
          <a:p>
            <a:r>
              <a:rPr lang="en-US" dirty="0" err="1" smtClean="0"/>
              <a:t>Macam-macam</a:t>
            </a:r>
            <a:r>
              <a:rPr lang="en-US" dirty="0" smtClean="0"/>
              <a:t> sensor </a:t>
            </a:r>
            <a:r>
              <a:rPr lang="en-US" dirty="0" err="1" smtClean="0"/>
              <a:t>suhu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Thermostat</a:t>
            </a:r>
          </a:p>
          <a:p>
            <a:pPr lvl="1"/>
            <a:r>
              <a:rPr lang="en-US" dirty="0" smtClean="0"/>
              <a:t>Thermistor </a:t>
            </a:r>
          </a:p>
          <a:p>
            <a:pPr lvl="1"/>
            <a:r>
              <a:rPr lang="en-US" dirty="0" smtClean="0"/>
              <a:t>Resistive Temperature Detector (RTD)</a:t>
            </a:r>
          </a:p>
          <a:p>
            <a:pPr lvl="1"/>
            <a:r>
              <a:rPr lang="en-US" dirty="0" smtClean="0"/>
              <a:t>Thermocouple</a:t>
            </a:r>
          </a:p>
        </p:txBody>
      </p:sp>
    </p:spTree>
    <p:extLst>
      <p:ext uri="{BB962C8B-B14F-4D97-AF65-F5344CB8AC3E}">
        <p14:creationId xmlns:p14="http://schemas.microsoft.com/office/powerpoint/2010/main" val="3383557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Thermostat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3949"/>
            <a:ext cx="8596668" cy="4547413"/>
          </a:xfrm>
        </p:spPr>
        <p:txBody>
          <a:bodyPr/>
          <a:lstStyle/>
          <a:p>
            <a:r>
              <a:rPr lang="en-US" dirty="0"/>
              <a:t>Thermostat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sensor </a:t>
            </a:r>
            <a:r>
              <a:rPr lang="en-US" dirty="0" err="1"/>
              <a:t>kontak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magnet. </a:t>
            </a:r>
            <a:endParaRPr lang="en-US" dirty="0" smtClean="0"/>
          </a:p>
          <a:p>
            <a:r>
              <a:rPr lang="en-US" dirty="0" smtClean="0"/>
              <a:t>Thermostat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nikel</a:t>
            </a:r>
            <a:r>
              <a:rPr lang="en-US" dirty="0"/>
              <a:t>, tungsten, </a:t>
            </a:r>
            <a:r>
              <a:rPr lang="en-US" dirty="0" err="1"/>
              <a:t>tembaga</a:t>
            </a:r>
            <a:r>
              <a:rPr lang="en-US" dirty="0"/>
              <a:t>, aluminum. </a:t>
            </a:r>
            <a:endParaRPr lang="en-US" dirty="0" smtClean="0"/>
          </a:p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nantinya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ditempel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Bi-Metallic Strip. </a:t>
            </a:r>
            <a:endParaRPr lang="en-US" dirty="0" smtClean="0"/>
          </a:p>
          <a:p>
            <a:r>
              <a:rPr lang="en-US" dirty="0" smtClean="0"/>
              <a:t>Bi-Metallic </a:t>
            </a:r>
            <a:r>
              <a:rPr lang="en-US" dirty="0"/>
              <a:t>Strip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bengkok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menyambungkan</a:t>
            </a:r>
            <a:r>
              <a:rPr lang="en-US" dirty="0"/>
              <a:t> </a:t>
            </a:r>
            <a:r>
              <a:rPr lang="en-US" dirty="0" err="1"/>
              <a:t>sirkuit</a:t>
            </a:r>
            <a:r>
              <a:rPr lang="en-US" dirty="0"/>
              <a:t> (ON/OFF).</a:t>
            </a:r>
          </a:p>
        </p:txBody>
      </p:sp>
      <p:pic>
        <p:nvPicPr>
          <p:cNvPr id="8" name="Picture 2" descr="Pengertian Termostat (Thermostat) dan Prinsip Kerja Termostat - Teknik  Elektroni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0"/>
          <a:stretch/>
        </p:blipFill>
        <p:spPr bwMode="auto">
          <a:xfrm>
            <a:off x="2525287" y="4258711"/>
            <a:ext cx="5609696" cy="259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797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50762"/>
            <a:ext cx="8596668" cy="2305318"/>
          </a:xfrm>
        </p:spPr>
        <p:txBody>
          <a:bodyPr/>
          <a:lstStyle/>
          <a:p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Thermostat</a:t>
            </a:r>
          </a:p>
          <a:p>
            <a:pPr lvl="1"/>
            <a:r>
              <a:rPr lang="en-US" dirty="0"/>
              <a:t>Thermostat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sirkulasi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pendingin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radiator agar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suhu</a:t>
            </a:r>
            <a:r>
              <a:rPr lang="en-US" dirty="0"/>
              <a:t> ideal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overheat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kestabilan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inkubasi</a:t>
            </a:r>
            <a:endParaRPr lang="en-US" dirty="0" smtClean="0"/>
          </a:p>
          <a:p>
            <a:pPr lvl="1"/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kestabilan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water heater </a:t>
            </a:r>
          </a:p>
          <a:p>
            <a:pPr lvl="1"/>
            <a:r>
              <a:rPr lang="en-US" dirty="0" err="1" smtClean="0"/>
              <a:t>dll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Fungsi Termostat dan Cara Kerjanya | Pengadaan (Eprocurement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13" y="2907355"/>
            <a:ext cx="4443212" cy="271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Thermostat Mesin Tetas telur termostat kapsul cemani | Shopee Indones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1" t="19685" r="7105" b="11914"/>
          <a:stretch/>
        </p:blipFill>
        <p:spPr bwMode="auto">
          <a:xfrm>
            <a:off x="4739425" y="3254820"/>
            <a:ext cx="3563024" cy="325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engertian dan Prinsip Kerja Termostat (Thermostat) - Siddi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213" y="4507606"/>
            <a:ext cx="3796788" cy="235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50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Thermistor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676201"/>
          </a:xfrm>
        </p:spPr>
        <p:txBody>
          <a:bodyPr/>
          <a:lstStyle/>
          <a:p>
            <a:r>
              <a:rPr lang="en-US" dirty="0"/>
              <a:t>Thermistor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yang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resistansinya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Thermistor </a:t>
            </a:r>
            <a:r>
              <a:rPr lang="en-US" dirty="0"/>
              <a:t>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singkatan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Thermal Resistor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PTC (Positive Temperature Coefficient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NTC (Negative Temperature Coefficient)</a:t>
            </a:r>
          </a:p>
          <a:p>
            <a:r>
              <a:rPr lang="en-US" dirty="0"/>
              <a:t>Thermistor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keramik</a:t>
            </a:r>
            <a:r>
              <a:rPr lang="en-US" dirty="0"/>
              <a:t> </a:t>
            </a:r>
            <a:r>
              <a:rPr lang="en-US" dirty="0" err="1"/>
              <a:t>semikonduktor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Kobalt</a:t>
            </a:r>
            <a:r>
              <a:rPr lang="en-US" dirty="0"/>
              <a:t>, </a:t>
            </a:r>
            <a:r>
              <a:rPr lang="en-US" dirty="0" err="1"/>
              <a:t>Mangan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Nikal</a:t>
            </a:r>
            <a:r>
              <a:rPr lang="en-US" dirty="0"/>
              <a:t> </a:t>
            </a:r>
            <a:r>
              <a:rPr lang="en-US" dirty="0" err="1"/>
              <a:t>Oksida</a:t>
            </a:r>
            <a:r>
              <a:rPr lang="en-US" dirty="0"/>
              <a:t> yang </a:t>
            </a:r>
            <a:r>
              <a:rPr lang="en-US" dirty="0" err="1"/>
              <a:t>dilapisi</a:t>
            </a:r>
            <a:r>
              <a:rPr lang="en-US" dirty="0"/>
              <a:t> </a:t>
            </a:r>
            <a:r>
              <a:rPr lang="en-US" dirty="0" err="1"/>
              <a:t>kaca</a:t>
            </a:r>
            <a:r>
              <a:rPr lang="en-US" dirty="0"/>
              <a:t>.</a:t>
            </a:r>
          </a:p>
        </p:txBody>
      </p:sp>
      <p:pic>
        <p:nvPicPr>
          <p:cNvPr id="4098" name="Picture 2" descr="Pengertian Dan Cara Kerja Thermistor - Basic Mechanic Cours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7"/>
          <a:stretch/>
        </p:blipFill>
        <p:spPr bwMode="auto">
          <a:xfrm>
            <a:off x="5434477" y="3657601"/>
            <a:ext cx="675752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530" y="309093"/>
            <a:ext cx="8596668" cy="6078828"/>
          </a:xfrm>
        </p:spPr>
        <p:txBody>
          <a:bodyPr/>
          <a:lstStyle/>
          <a:p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PTC </a:t>
            </a:r>
            <a:r>
              <a:rPr lang="en-US" dirty="0" err="1" smtClean="0"/>
              <a:t>dan</a:t>
            </a:r>
            <a:r>
              <a:rPr lang="en-US" dirty="0" smtClean="0"/>
              <a:t> NTC:</a:t>
            </a:r>
          </a:p>
          <a:p>
            <a:r>
              <a:rPr lang="en-US" dirty="0" smtClean="0"/>
              <a:t>PTC Over-Current Protectors</a:t>
            </a:r>
          </a:p>
          <a:p>
            <a:pPr lvl="1"/>
            <a:r>
              <a:rPr lang="en-US" dirty="0" smtClean="0"/>
              <a:t>PTC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perangkat</a:t>
            </a:r>
            <a:r>
              <a:rPr lang="en-US" dirty="0" smtClean="0"/>
              <a:t> </a:t>
            </a:r>
            <a:r>
              <a:rPr lang="en-US" dirty="0" err="1" smtClean="0"/>
              <a:t>semikonduktor</a:t>
            </a:r>
            <a:r>
              <a:rPr lang="en-US" dirty="0" smtClean="0"/>
              <a:t> </a:t>
            </a:r>
            <a:r>
              <a:rPr lang="en-US" dirty="0" err="1" smtClean="0"/>
              <a:t>keramik</a:t>
            </a:r>
            <a:r>
              <a:rPr lang="en-US" dirty="0" smtClean="0"/>
              <a:t> yang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beralih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resistansi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resistansi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diaplikasikan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motor starting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Constant Current</a:t>
            </a:r>
          </a:p>
          <a:p>
            <a:pPr lvl="1"/>
            <a:r>
              <a:rPr lang="en-US" dirty="0" smtClean="0"/>
              <a:t>Hal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dimungkinkan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yang hamper </a:t>
            </a:r>
            <a:r>
              <a:rPr lang="en-US" dirty="0" err="1" smtClean="0"/>
              <a:t>konstan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thermistor PTC </a:t>
            </a:r>
            <a:r>
              <a:rPr lang="en-US" dirty="0" err="1" smtClean="0"/>
              <a:t>secara</a:t>
            </a:r>
            <a:r>
              <a:rPr lang="en-US" dirty="0" smtClean="0"/>
              <a:t> parallel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resistor.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PTC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resistansi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thermistor PTC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kompensasi</a:t>
            </a:r>
            <a:r>
              <a:rPr lang="en-US" dirty="0" smtClean="0"/>
              <a:t> thermistor.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9220" name="Picture 4" descr="http://4.bp.blogspot.com/-4UmcsCsB-wE/TyiypxekvmI/AAAAAAAAAaI/cLfCtfJErHc/s1600/ptc+ntc+app+ntc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58" y="5124718"/>
            <a:ext cx="3475831" cy="173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2.bp.blogspot.com/-6U_NwNdDHE8/Tyiu3q5gYlI/AAAAAAAAAZ4/rRp7GGwqfCU/s1600/PTC+ntc+app+starting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181" y="1930395"/>
            <a:ext cx="3165177" cy="161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4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ensor Temperatur RTD (Resistance Thermal Detector) - Samrasy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1952624"/>
            <a:ext cx="6181725" cy="49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Resistive Temperature Detector (RTD)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6981"/>
            <a:ext cx="8596668" cy="4444382"/>
          </a:xfrm>
        </p:spPr>
        <p:txBody>
          <a:bodyPr/>
          <a:lstStyle/>
          <a:p>
            <a:r>
              <a:rPr lang="en-US" dirty="0"/>
              <a:t>RTD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/>
              <a:t>RD </a:t>
            </a:r>
            <a:r>
              <a:rPr lang="en-US" dirty="0" err="1">
                <a:solidFill>
                  <a:srgbClr val="FF0000"/>
                </a:solidFill>
              </a:rPr>
              <a:t>lebih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persisi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memiliki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keakurasian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tinggi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Thermistor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fungsinya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RTD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material Platinum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Platinum Resistance Thermometer (PRT).</a:t>
            </a:r>
          </a:p>
        </p:txBody>
      </p:sp>
      <p:pic>
        <p:nvPicPr>
          <p:cNvPr id="5122" name="Picture 2" descr="BLOG TEKNIK &amp;amp; VOKASI: Sensor Suhu RTD (Resistance Themperature Detector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47" y="3672402"/>
            <a:ext cx="4518715" cy="306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1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Thermocouple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9403"/>
            <a:ext cx="8596668" cy="4701959"/>
          </a:xfrm>
        </p:spPr>
        <p:txBody>
          <a:bodyPr/>
          <a:lstStyle/>
          <a:p>
            <a:r>
              <a:rPr lang="en-US" dirty="0"/>
              <a:t>Thermocouple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 </a:t>
            </a:r>
            <a:r>
              <a:rPr lang="en-US" dirty="0">
                <a:solidFill>
                  <a:schemeClr val="tx1"/>
                </a:solidFill>
                <a:hlinkClick r:id="rId2"/>
              </a:rPr>
              <a:t>sensor </a:t>
            </a:r>
            <a:r>
              <a:rPr lang="en-US" dirty="0" err="1">
                <a:solidFill>
                  <a:schemeClr val="tx1"/>
                </a:solidFill>
                <a:hlinkClick r:id="rId2"/>
              </a:rPr>
              <a:t>suhu</a:t>
            </a:r>
            <a:r>
              <a:rPr lang="en-US" dirty="0"/>
              <a:t> 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orang,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Thermocouple yang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berkisar</a:t>
            </a:r>
            <a:r>
              <a:rPr lang="en-US" dirty="0"/>
              <a:t> -200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celcius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2000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celcius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harga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relatif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rendah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Thermocouple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sensor </a:t>
            </a:r>
            <a:r>
              <a:rPr lang="en-US" dirty="0" err="1"/>
              <a:t>suhu</a:t>
            </a:r>
            <a:r>
              <a:rPr lang="en-US" dirty="0"/>
              <a:t> Thermo-Electric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persimpangan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di Thermocouple </a:t>
            </a:r>
            <a:r>
              <a:rPr lang="en-US" dirty="0" err="1"/>
              <a:t>dijaga</a:t>
            </a:r>
            <a:r>
              <a:rPr lang="en-US" dirty="0"/>
              <a:t> di </a:t>
            </a:r>
            <a:r>
              <a:rPr lang="en-US" dirty="0" err="1"/>
              <a:t>suhu</a:t>
            </a:r>
            <a:r>
              <a:rPr lang="en-US" dirty="0"/>
              <a:t> yang </a:t>
            </a:r>
            <a:r>
              <a:rPr lang="en-US" dirty="0" err="1"/>
              <a:t>tetap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junction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satunya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dideteksi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di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persimpangan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nilainya</a:t>
            </a:r>
            <a:r>
              <a:rPr lang="en-US" dirty="0"/>
              <a:t> </a:t>
            </a:r>
            <a:r>
              <a:rPr lang="en-US" dirty="0" err="1"/>
              <a:t>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81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hermocouple Type K Untuk Produsen dan Pemasok Peralatan Medis - Pabrik  Profesional - Teknologi Pemanas Luar Bia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809" y="3051807"/>
            <a:ext cx="3806192" cy="380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95459"/>
            <a:ext cx="8596668" cy="5345903"/>
          </a:xfrm>
        </p:spPr>
        <p:txBody>
          <a:bodyPr/>
          <a:lstStyle/>
          <a:p>
            <a:r>
              <a:rPr lang="en-US" dirty="0"/>
              <a:t>Sensor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themometer</a:t>
            </a:r>
            <a:r>
              <a:rPr lang="en-US" dirty="0"/>
              <a:t> sensor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bedasarkan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sensor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dirasakan</a:t>
            </a:r>
            <a:r>
              <a:rPr lang="en-US" dirty="0"/>
              <a:t> </a:t>
            </a:r>
            <a:r>
              <a:rPr lang="en-US" dirty="0" err="1" smtClean="0"/>
              <a:t>suhunya</a:t>
            </a:r>
            <a:endParaRPr lang="en-US" dirty="0" smtClean="0"/>
          </a:p>
          <a:p>
            <a:pPr lvl="1"/>
            <a:r>
              <a:rPr lang="en-US" b="1" dirty="0"/>
              <a:t>Contact Temperature </a:t>
            </a:r>
            <a:r>
              <a:rPr lang="en-US" b="1" dirty="0" smtClean="0"/>
              <a:t>Sensor</a:t>
            </a:r>
          </a:p>
          <a:p>
            <a:pPr lvl="2"/>
            <a:r>
              <a:rPr lang="en-US" dirty="0"/>
              <a:t>Sensor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contact </a:t>
            </a:r>
            <a:r>
              <a:rPr lang="en-US" dirty="0" err="1"/>
              <a:t>adalah</a:t>
            </a:r>
            <a:r>
              <a:rPr lang="en-US" dirty="0"/>
              <a:t> sensor </a:t>
            </a:r>
            <a:r>
              <a:rPr lang="en-US" dirty="0" err="1"/>
              <a:t>suhu</a:t>
            </a:r>
            <a:r>
              <a:rPr lang="en-US" dirty="0"/>
              <a:t> yang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dirasakan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suhunya</a:t>
            </a:r>
            <a:r>
              <a:rPr lang="en-US" dirty="0"/>
              <a:t>. Sensor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padat</a:t>
            </a:r>
            <a:r>
              <a:rPr lang="en-US" dirty="0"/>
              <a:t>, </a:t>
            </a:r>
            <a:r>
              <a:rPr lang="en-US" dirty="0" err="1"/>
              <a:t>cair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gas.</a:t>
            </a:r>
            <a:endParaRPr lang="en-US" b="1" dirty="0" smtClean="0"/>
          </a:p>
          <a:p>
            <a:pPr lvl="1"/>
            <a:r>
              <a:rPr lang="en-US" b="1" dirty="0"/>
              <a:t>Non-Contact Temperature </a:t>
            </a:r>
            <a:r>
              <a:rPr lang="en-US" b="1" dirty="0" smtClean="0"/>
              <a:t>Sensor</a:t>
            </a:r>
          </a:p>
          <a:p>
            <a:pPr lvl="2"/>
            <a:r>
              <a:rPr lang="en-US" dirty="0"/>
              <a:t>Sensor </a:t>
            </a:r>
            <a:r>
              <a:rPr lang="en-US" dirty="0" err="1"/>
              <a:t>suhu</a:t>
            </a:r>
            <a:r>
              <a:rPr lang="en-US" dirty="0"/>
              <a:t> non contact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sensor </a:t>
            </a:r>
            <a:r>
              <a:rPr lang="en-US" dirty="0" err="1"/>
              <a:t>suhu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konvesi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di </a:t>
            </a:r>
            <a:r>
              <a:rPr lang="en-US" dirty="0" err="1"/>
              <a:t>ukur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dideteksi</a:t>
            </a:r>
            <a:r>
              <a:rPr lang="en-US" dirty="0"/>
              <a:t> </a:t>
            </a:r>
            <a:r>
              <a:rPr lang="en-US" dirty="0" err="1"/>
              <a:t>suhunya</a:t>
            </a:r>
            <a:r>
              <a:rPr lang="en-US" dirty="0"/>
              <a:t>.</a:t>
            </a:r>
          </a:p>
        </p:txBody>
      </p:sp>
      <p:pic>
        <p:nvPicPr>
          <p:cNvPr id="6146" name="Picture 2" descr="Prinsip Kerja Thermocou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55" y="4511249"/>
            <a:ext cx="7547653" cy="199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38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998" y="2498502"/>
            <a:ext cx="2941629" cy="1309352"/>
          </a:xfrm>
        </p:spPr>
        <p:txBody>
          <a:bodyPr/>
          <a:lstStyle/>
          <a:p>
            <a:r>
              <a:rPr lang="en-US" dirty="0" err="1" smtClean="0"/>
              <a:t>Perbandingan</a:t>
            </a:r>
            <a:r>
              <a:rPr lang="en-US" dirty="0" smtClean="0"/>
              <a:t> sensor </a:t>
            </a:r>
            <a:r>
              <a:rPr lang="en-US" dirty="0" err="1" smtClean="0"/>
              <a:t>suhu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368" t="16154" r="32018" b="5854"/>
          <a:stretch/>
        </p:blipFill>
        <p:spPr>
          <a:xfrm>
            <a:off x="3618962" y="0"/>
            <a:ext cx="5769736" cy="672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30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smtClean="0"/>
              <a:t>JARAK DAN SENSOR POSISI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sensor </a:t>
            </a:r>
            <a:r>
              <a:rPr lang="en-US" dirty="0" err="1"/>
              <a:t>elektronik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di </a:t>
            </a:r>
            <a:r>
              <a:rPr lang="en-US" dirty="0" err="1"/>
              <a:t>sekitarnya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sentuhan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Sensor Proximity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Macam-macam</a:t>
            </a:r>
            <a:r>
              <a:rPr lang="en-US" dirty="0" smtClean="0"/>
              <a:t> sensor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sensor </a:t>
            </a:r>
            <a:r>
              <a:rPr lang="en-US" dirty="0" err="1" smtClean="0"/>
              <a:t>posisi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Sensor ultrasonic</a:t>
            </a:r>
          </a:p>
          <a:p>
            <a:pPr lvl="1"/>
            <a:r>
              <a:rPr lang="en-US" dirty="0" smtClean="0"/>
              <a:t>Sensor infra </a:t>
            </a:r>
            <a:r>
              <a:rPr lang="en-US" dirty="0" err="1" smtClean="0"/>
              <a:t>merah</a:t>
            </a:r>
            <a:endParaRPr lang="en-US" dirty="0" smtClean="0"/>
          </a:p>
          <a:p>
            <a:pPr lvl="1"/>
            <a:r>
              <a:rPr lang="en-US" dirty="0" smtClean="0"/>
              <a:t>Sensor Light Distance and Ranging (LIDAR)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ngertian, Fungsi dan Prinsip Kerja Potensiometer | All Of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384" y="4476750"/>
            <a:ext cx="5238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posisi</a:t>
            </a:r>
            <a:r>
              <a:rPr lang="en-US" dirty="0" smtClean="0"/>
              <a:t> (</a:t>
            </a:r>
            <a:r>
              <a:rPr lang="en-US" dirty="0" err="1" smtClean="0"/>
              <a:t>potensio</a:t>
            </a:r>
            <a:r>
              <a:rPr lang="en-US" dirty="0" smtClean="0"/>
              <a:t> meter)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87887"/>
            <a:ext cx="8596668" cy="4753475"/>
          </a:xfrm>
        </p:spPr>
        <p:txBody>
          <a:bodyPr/>
          <a:lstStyle/>
          <a:p>
            <a:r>
              <a:rPr lang="en-US" dirty="0"/>
              <a:t>Sensor </a:t>
            </a:r>
            <a:r>
              <a:rPr lang="en-US" dirty="0" err="1"/>
              <a:t>posisi</a:t>
            </a:r>
            <a:r>
              <a:rPr lang="en-US" dirty="0"/>
              <a:t> yang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beredar</a:t>
            </a:r>
            <a:r>
              <a:rPr lang="en-US" dirty="0"/>
              <a:t> di </a:t>
            </a:r>
            <a:r>
              <a:rPr lang="en-US" dirty="0" err="1"/>
              <a:t>pasaran</a:t>
            </a:r>
            <a:r>
              <a:rPr lang="en-US" dirty="0"/>
              <a:t> </a:t>
            </a:r>
            <a:r>
              <a:rPr lang="en-US" dirty="0" err="1"/>
              <a:t>didisain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potentiometer. </a:t>
            </a:r>
            <a:endParaRPr lang="en-US" dirty="0" smtClean="0"/>
          </a:p>
          <a:p>
            <a:r>
              <a:rPr lang="en-US" dirty="0" smtClean="0"/>
              <a:t>Sensor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potensiometer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penggunaannya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(wiper contact) yang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poros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translasi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rotasi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translasi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rotasi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wiper/slider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terminal </a:t>
            </a:r>
            <a:r>
              <a:rPr lang="en-US" dirty="0" err="1"/>
              <a:t>potensiometer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output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aktual</a:t>
            </a:r>
            <a:r>
              <a:rPr lang="en-US" dirty="0"/>
              <a:t> wiper </a:t>
            </a:r>
            <a:r>
              <a:rPr lang="en-US" dirty="0" err="1"/>
              <a:t>pada</a:t>
            </a:r>
            <a:r>
              <a:rPr lang="en-US" dirty="0"/>
              <a:t> resistive track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/>
              <a:t>kata </a:t>
            </a:r>
            <a:r>
              <a:rPr lang="en-US" dirty="0" err="1"/>
              <a:t>lian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</a:t>
            </a:r>
            <a:r>
              <a:rPr lang="en-US" dirty="0"/>
              <a:t> </a:t>
            </a:r>
            <a:r>
              <a:rPr lang="en-US" dirty="0" err="1"/>
              <a:t>proporsional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posisi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51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412125"/>
                <a:ext cx="8596668" cy="5629238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Potentiometer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mengubah</a:t>
                </a:r>
                <a:r>
                  <a:rPr lang="en-US" dirty="0"/>
                  <a:t> </a:t>
                </a:r>
                <a:r>
                  <a:rPr lang="en-US" dirty="0" err="1"/>
                  <a:t>gerakan</a:t>
                </a:r>
                <a:r>
                  <a:rPr lang="en-US" dirty="0"/>
                  <a:t> </a:t>
                </a:r>
                <a:r>
                  <a:rPr lang="en-US" dirty="0" err="1"/>
                  <a:t>rotari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gerakan</a:t>
                </a:r>
                <a:r>
                  <a:rPr lang="en-US" dirty="0"/>
                  <a:t> linier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besaran</a:t>
                </a:r>
                <a:r>
                  <a:rPr lang="en-US" dirty="0"/>
                  <a:t> </a:t>
                </a:r>
                <a:r>
                  <a:rPr lang="en-US" dirty="0" err="1" smtClean="0"/>
                  <a:t>tegangan</a:t>
                </a:r>
                <a:endParaRPr lang="en-US" dirty="0" smtClean="0"/>
              </a:p>
              <a:p>
                <a:r>
                  <a:rPr lang="en-US" dirty="0" err="1" smtClean="0"/>
                  <a:t>Contoh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err="1"/>
                  <a:t>Sebuah</a:t>
                </a:r>
                <a:r>
                  <a:rPr lang="en-US" dirty="0"/>
                  <a:t> </a:t>
                </a:r>
                <a:r>
                  <a:rPr lang="en-US" dirty="0" err="1"/>
                  <a:t>potensiometer</a:t>
                </a:r>
                <a:r>
                  <a:rPr lang="en-US" dirty="0"/>
                  <a:t> </a:t>
                </a:r>
                <a:r>
                  <a:rPr lang="en-US" dirty="0" err="1"/>
                  <a:t>dipasang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10 V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diset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posisi</a:t>
                </a:r>
                <a:r>
                  <a:rPr lang="en-US" dirty="0"/>
                  <a:t> 82° </a:t>
                </a:r>
                <a:r>
                  <a:rPr lang="en-US" dirty="0" err="1" smtClean="0"/>
                  <a:t>jangkauan</a:t>
                </a:r>
                <a:r>
                  <a:rPr lang="en-US" dirty="0" smtClean="0"/>
                  <a:t> </a:t>
                </a:r>
                <a:r>
                  <a:rPr lang="en-US" dirty="0" err="1"/>
                  <a:t>posisi</a:t>
                </a:r>
                <a:r>
                  <a:rPr lang="en-US" dirty="0"/>
                  <a:t> yang </a:t>
                </a:r>
                <a:r>
                  <a:rPr lang="en-US" dirty="0" err="1" smtClean="0"/>
                  <a:t>bisa</a:t>
                </a:r>
                <a:r>
                  <a:rPr lang="en-US" dirty="0" smtClean="0"/>
                  <a:t>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potensiometer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350°. </a:t>
                </a:r>
                <a:r>
                  <a:rPr lang="en-US" dirty="0" err="1"/>
                  <a:t>Hitung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 smtClean="0"/>
                  <a:t>outputnya</a:t>
                </a:r>
                <a:endParaRPr lang="en-US" dirty="0" smtClean="0"/>
              </a:p>
              <a:p>
                <a:pPr lvl="1"/>
                <a:r>
                  <a:rPr lang="en-US" dirty="0" err="1" smtClean="0"/>
                  <a:t>Jawab</a:t>
                </a:r>
                <a:r>
                  <a:rPr lang="en-US" dirty="0" smtClean="0"/>
                  <a:t>:</a:t>
                </a:r>
              </a:p>
              <a:p>
                <a:pPr lvl="2"/>
                <a:r>
                  <a:rPr lang="en-US" dirty="0" err="1"/>
                  <a:t>Bila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 smtClean="0"/>
                  <a:t>terpasang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pada</a:t>
                </a:r>
                <a:r>
                  <a:rPr lang="en-US" dirty="0" smtClean="0"/>
                  <a:t> </a:t>
                </a:r>
                <a:r>
                  <a:rPr lang="en-US" dirty="0" err="1"/>
                  <a:t>potensiometer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10 V,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</a:t>
                </a:r>
                <a:r>
                  <a:rPr lang="en-US" dirty="0" err="1"/>
                  <a:t>maksimal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350°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memberikan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output </a:t>
                </a:r>
                <a:r>
                  <a:rPr lang="en-US" dirty="0" err="1"/>
                  <a:t>sebesar</a:t>
                </a:r>
                <a:r>
                  <a:rPr lang="en-US" dirty="0"/>
                  <a:t> </a:t>
                </a:r>
                <a:r>
                  <a:rPr lang="en-US" dirty="0" smtClean="0"/>
                  <a:t>10V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pPr lvl="2"/>
                <a:r>
                  <a:rPr lang="en-US" dirty="0" err="1" smtClean="0"/>
                  <a:t>Dengan</a:t>
                </a:r>
                <a:r>
                  <a:rPr lang="en-US" dirty="0" smtClean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, </a:t>
                </a:r>
                <a:r>
                  <a:rPr lang="en-US" dirty="0" err="1"/>
                  <a:t>kita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membuat</a:t>
                </a:r>
                <a:r>
                  <a:rPr lang="en-US" dirty="0"/>
                  <a:t> </a:t>
                </a:r>
                <a:r>
                  <a:rPr lang="en-US" dirty="0" err="1"/>
                  <a:t>perbandingan</a:t>
                </a:r>
                <a:r>
                  <a:rPr lang="en-US" dirty="0"/>
                  <a:t> (ratio </a:t>
                </a:r>
                <a:r>
                  <a:rPr lang="en-US" dirty="0" err="1"/>
                  <a:t>antara</a:t>
                </a:r>
                <a:r>
                  <a:rPr lang="en-US" dirty="0"/>
                  <a:t> output </a:t>
                </a:r>
                <a:r>
                  <a:rPr lang="en-US" dirty="0" err="1"/>
                  <a:t>ke</a:t>
                </a:r>
                <a:r>
                  <a:rPr lang="en-US" dirty="0"/>
                  <a:t> input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ratio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menghitung</a:t>
                </a:r>
                <a:r>
                  <a:rPr lang="en-US" dirty="0"/>
                  <a:t> output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input. </a:t>
                </a:r>
                <a:endParaRPr lang="en-US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𝑃𝑜𝑡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𝑂𝑢𝑡𝑝𝑢𝑡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𝐼𝑛𝑝𝑢𝑡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lvl="2"/>
                <a:r>
                  <a:rPr lang="en-US" dirty="0" err="1" smtClean="0"/>
                  <a:t>Tegangan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pada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posisi</a:t>
                </a:r>
                <a:r>
                  <a:rPr lang="en-US" dirty="0" smtClean="0"/>
                  <a:t> 82</a:t>
                </a:r>
                <a:r>
                  <a:rPr lang="en-US" baseline="30000" dirty="0" smtClean="0"/>
                  <a:t>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adalah</a:t>
                </a:r>
                <a:r>
                  <a:rPr lang="en-US" dirty="0" smtClean="0"/>
                  <a:t>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𝑇𝑒𝑔𝑎𝑛𝑔𝑎𝑛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350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=2,34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412125"/>
                <a:ext cx="8596668" cy="5629238"/>
              </a:xfrm>
              <a:blipFill rotWithShape="0">
                <a:blip r:embed="rId2"/>
                <a:stretch>
                  <a:fillRect l="-142"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062" t="43602" r="26871" b="23812"/>
          <a:stretch/>
        </p:blipFill>
        <p:spPr>
          <a:xfrm>
            <a:off x="5471505" y="3931169"/>
            <a:ext cx="6720495" cy="292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42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Ultrasonic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52283"/>
            <a:ext cx="8596668" cy="4689080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Sensor </a:t>
            </a:r>
            <a:r>
              <a:rPr lang="en-US" dirty="0" err="1">
                <a:hlinkClick r:id="rId2"/>
              </a:rPr>
              <a:t>Jarak</a:t>
            </a:r>
            <a:r>
              <a:rPr lang="en-US" dirty="0"/>
              <a:t> 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Ultrasonic Proximity Sensor </a:t>
            </a:r>
            <a:r>
              <a:rPr lang="en-US" dirty="0" err="1"/>
              <a:t>adalah</a:t>
            </a:r>
            <a:r>
              <a:rPr lang="en-US" dirty="0"/>
              <a:t> sensor </a:t>
            </a:r>
            <a:r>
              <a:rPr lang="en-US" dirty="0" err="1"/>
              <a:t>jarak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yang </a:t>
            </a:r>
            <a:r>
              <a:rPr lang="en-US" dirty="0" err="1"/>
              <a:t>mirip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radar </a:t>
            </a:r>
            <a:r>
              <a:rPr lang="en-US" dirty="0" err="1"/>
              <a:t>atau</a:t>
            </a:r>
            <a:r>
              <a:rPr lang="en-US" dirty="0"/>
              <a:t> sonar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gema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terpantul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mendekatinya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dipancarkan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pemancar</a:t>
            </a:r>
            <a:r>
              <a:rPr lang="en-US" dirty="0"/>
              <a:t>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durasi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berfrekuensi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20kHz.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(sensor </a:t>
            </a:r>
            <a:r>
              <a:rPr lang="en-US" dirty="0" err="1"/>
              <a:t>jarak</a:t>
            </a:r>
            <a:r>
              <a:rPr lang="en-US" dirty="0"/>
              <a:t>),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40kHz.</a:t>
            </a:r>
          </a:p>
          <a:p>
            <a:pPr lvl="1"/>
            <a:r>
              <a:rPr lang="en-US" dirty="0" err="1"/>
              <a:t>Sinyal</a:t>
            </a:r>
            <a:r>
              <a:rPr lang="en-US" dirty="0"/>
              <a:t> yang </a:t>
            </a:r>
            <a:r>
              <a:rPr lang="en-US" dirty="0" err="1"/>
              <a:t>dipancarkan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merambat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bunyi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340 m/s.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menumbuk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dipantulkan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pantulan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di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: </a:t>
            </a:r>
            <a:r>
              <a:rPr lang="en-US" b="1" i="1" dirty="0"/>
              <a:t>S = 340.t/2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8646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07583"/>
            <a:ext cx="8596668" cy="4933780"/>
          </a:xfrm>
        </p:spPr>
        <p:txBody>
          <a:bodyPr/>
          <a:lstStyle/>
          <a:p>
            <a:r>
              <a:rPr lang="en-US" dirty="0" err="1"/>
              <a:t>Pada</a:t>
            </a:r>
            <a:r>
              <a:rPr lang="en-US" dirty="0"/>
              <a:t> sensor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sensor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diantaranya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, Transmitter </a:t>
            </a:r>
            <a:r>
              <a:rPr lang="en-US" dirty="0" err="1"/>
              <a:t>dan</a:t>
            </a:r>
            <a:r>
              <a:rPr lang="en-US" dirty="0"/>
              <a:t> Receiver</a:t>
            </a:r>
          </a:p>
          <a:p>
            <a:r>
              <a:rPr lang="en-US" dirty="0" err="1"/>
              <a:t>piezoelektrik</a:t>
            </a:r>
            <a:endParaRPr lang="en-US" dirty="0"/>
          </a:p>
          <a:p>
            <a:pPr lvl="1"/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material yang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dikenai</a:t>
            </a:r>
            <a:r>
              <a:rPr lang="en-US" dirty="0"/>
              <a:t> </a:t>
            </a:r>
            <a:r>
              <a:rPr lang="en-US" dirty="0" err="1"/>
              <a:t>regangan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material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regangan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mode </a:t>
            </a:r>
            <a:r>
              <a:rPr lang="en-US" dirty="0" err="1"/>
              <a:t>pulsa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transmitter </a:t>
            </a:r>
            <a:r>
              <a:rPr lang="en-US" dirty="0" err="1"/>
              <a:t>dan</a:t>
            </a:r>
            <a:r>
              <a:rPr lang="en-US" dirty="0"/>
              <a:t> receiver.</a:t>
            </a:r>
          </a:p>
          <a:p>
            <a:pPr lvl="1"/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osilatornya</a:t>
            </a:r>
            <a:r>
              <a:rPr lang="en-US" dirty="0"/>
              <a:t> yang </a:t>
            </a:r>
            <a:r>
              <a:rPr lang="en-US" dirty="0" err="1"/>
              <a:t>disesuiakan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transduser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kelebihannya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tranduser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sensor </a:t>
            </a:r>
            <a:r>
              <a:rPr lang="en-US" dirty="0" err="1"/>
              <a:t>ultrasonik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87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5307"/>
            <a:ext cx="8596668" cy="5937161"/>
          </a:xfrm>
        </p:spPr>
        <p:txBody>
          <a:bodyPr>
            <a:normAutofit/>
          </a:bodyPr>
          <a:lstStyle/>
          <a:p>
            <a:r>
              <a:rPr lang="en-US" dirty="0" smtClean="0"/>
              <a:t>Transmitter</a:t>
            </a:r>
          </a:p>
          <a:p>
            <a:pPr lvl="1"/>
            <a:r>
              <a:rPr lang="en-US" dirty="0"/>
              <a:t>Transmitter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memancarkan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20 kHz </a:t>
            </a:r>
            <a:r>
              <a:rPr lang="en-US" dirty="0" err="1"/>
              <a:t>atau</a:t>
            </a:r>
            <a:r>
              <a:rPr lang="en-US" dirty="0"/>
              <a:t> 40 kHz)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osilator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40 KHz, </a:t>
            </a:r>
            <a:r>
              <a:rPr lang="en-US" dirty="0" err="1"/>
              <a:t>harus</a:t>
            </a:r>
            <a:r>
              <a:rPr lang="en-US" dirty="0"/>
              <a:t> di 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osilator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osilator</a:t>
            </a:r>
            <a:r>
              <a:rPr lang="en-US" dirty="0"/>
              <a:t> </a:t>
            </a:r>
            <a:r>
              <a:rPr lang="en-US" dirty="0" err="1"/>
              <a:t>dilanjutkan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penguat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Besarnya</a:t>
            </a:r>
            <a:r>
              <a:rPr lang="en-US" dirty="0" smtClean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RLC / </a:t>
            </a:r>
            <a:r>
              <a:rPr lang="en-US" dirty="0" err="1"/>
              <a:t>kristal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osilator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Penguat</a:t>
            </a:r>
            <a:r>
              <a:rPr lang="en-US" dirty="0" smtClean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diumpankan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bergetar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memancarkan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osilator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Receiver</a:t>
            </a:r>
          </a:p>
          <a:p>
            <a:pPr lvl="1"/>
            <a:r>
              <a:rPr lang="en-US" dirty="0"/>
              <a:t>Receiver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transduser</a:t>
            </a:r>
            <a:r>
              <a:rPr lang="en-US" dirty="0"/>
              <a:t>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,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pantulan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transmitter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LOS (Line of Sight) </a:t>
            </a:r>
            <a:r>
              <a:rPr lang="en-US" dirty="0" err="1"/>
              <a:t>dari</a:t>
            </a:r>
            <a:r>
              <a:rPr lang="en-US" dirty="0"/>
              <a:t> transmitter. </a:t>
            </a:r>
            <a:endParaRPr lang="en-US" dirty="0" smtClean="0"/>
          </a:p>
          <a:p>
            <a:pPr lvl="1"/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yang reversible,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keramik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yang </a:t>
            </a:r>
            <a:r>
              <a:rPr lang="en-US" dirty="0" err="1"/>
              <a:t>resonan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menggetarkan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088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ra Kerja Sensor Ultrasonik dan Aplikasinya Dalam Kehidupan - Mahir Elekt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218" y="3954001"/>
            <a:ext cx="7505044" cy="300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ambar Aplikasi Sensor Ultrasonik untuk kapal sel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15636" cy="386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77368" y="1933563"/>
            <a:ext cx="3910884" cy="832834"/>
          </a:xfrm>
        </p:spPr>
        <p:txBody>
          <a:bodyPr/>
          <a:lstStyle/>
          <a:p>
            <a:r>
              <a:rPr lang="en-US" dirty="0" smtClean="0"/>
              <a:t>Sensor Ultrasonic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92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86367"/>
            <a:ext cx="8596668" cy="5654996"/>
          </a:xfrm>
        </p:spPr>
        <p:txBody>
          <a:bodyPr>
            <a:normAutofit/>
          </a:bodyPr>
          <a:lstStyle/>
          <a:p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Sensor Ultrasonic</a:t>
            </a:r>
          </a:p>
          <a:p>
            <a:pPr lvl="1" fontAlgn="base"/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Jarak</a:t>
            </a:r>
            <a:endParaRPr lang="en-US" dirty="0"/>
          </a:p>
          <a:p>
            <a:pPr lvl="1" fontAlgn="base"/>
            <a:r>
              <a:rPr lang="en-US" dirty="0"/>
              <a:t>Sensor robotic</a:t>
            </a:r>
          </a:p>
          <a:p>
            <a:pPr lvl="1" fontAlgn="base"/>
            <a:r>
              <a:rPr lang="en-US" dirty="0"/>
              <a:t>Smart cars : </a:t>
            </a:r>
            <a:r>
              <a:rPr lang="en-US" dirty="0" err="1"/>
              <a:t>Ya</a:t>
            </a:r>
            <a:r>
              <a:rPr lang="en-US" dirty="0"/>
              <a:t>, Tesla </a:t>
            </a:r>
            <a:r>
              <a:rPr lang="en-US" dirty="0" err="1"/>
              <a:t>menggunakan</a:t>
            </a:r>
            <a:r>
              <a:rPr lang="en-US" dirty="0"/>
              <a:t> sensor </a:t>
            </a:r>
            <a:r>
              <a:rPr lang="en-US" dirty="0" err="1"/>
              <a:t>ultrasonik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program Autopilot-</a:t>
            </a:r>
            <a:r>
              <a:rPr lang="en-US" dirty="0" err="1"/>
              <a:t>nya</a:t>
            </a:r>
            <a:r>
              <a:rPr lang="en-US" dirty="0"/>
              <a:t>!</a:t>
            </a:r>
          </a:p>
          <a:p>
            <a:pPr lvl="1" fontAlgn="base"/>
            <a:r>
              <a:rPr lang="en-US" dirty="0"/>
              <a:t>Unmanned aerial vehicles (UAV)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awak</a:t>
            </a:r>
            <a:endParaRPr lang="en-US" dirty="0"/>
          </a:p>
          <a:p>
            <a:r>
              <a:rPr lang="en-US" dirty="0" err="1" smtClean="0"/>
              <a:t>Kelebihan</a:t>
            </a:r>
            <a:r>
              <a:rPr lang="en-US" dirty="0" smtClean="0"/>
              <a:t> Sensor </a:t>
            </a:r>
            <a:r>
              <a:rPr lang="en-US" dirty="0" err="1" smtClean="0"/>
              <a:t>Untrasonic</a:t>
            </a:r>
            <a:endParaRPr lang="en-US" dirty="0" smtClean="0"/>
          </a:p>
          <a:p>
            <a:pPr lvl="1" fontAlgn="base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terpengaruh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transparansi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.</a:t>
            </a:r>
          </a:p>
          <a:p>
            <a:pPr lvl="1" fontAlgn="base"/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redup</a:t>
            </a:r>
            <a:r>
              <a:rPr lang="en-US" dirty="0"/>
              <a:t>.</a:t>
            </a:r>
          </a:p>
          <a:p>
            <a:pPr lvl="1" fontAlgn="base"/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mengkonsumsi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/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</a:t>
            </a:r>
          </a:p>
          <a:p>
            <a:r>
              <a:rPr lang="en-US" dirty="0" err="1" smtClean="0"/>
              <a:t>Kekurangan</a:t>
            </a:r>
            <a:r>
              <a:rPr lang="en-US" dirty="0" smtClean="0"/>
              <a:t> Sensor Ultrasonic</a:t>
            </a:r>
          </a:p>
          <a:p>
            <a:pPr lvl="1" fontAlgn="base"/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.</a:t>
            </a:r>
          </a:p>
          <a:p>
            <a:pPr lvl="1" fontAlgn="base"/>
            <a:r>
              <a:rPr lang="en-US" dirty="0" err="1"/>
              <a:t>Resolusi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refresh rate </a:t>
            </a:r>
            <a:r>
              <a:rPr lang="en-US" dirty="0" err="1"/>
              <a:t>lambat</a:t>
            </a:r>
            <a:r>
              <a:rPr lang="en-US" dirty="0"/>
              <a:t>, </a:t>
            </a:r>
            <a:r>
              <a:rPr lang="en-US" dirty="0" err="1"/>
              <a:t>membuatnya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target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</a:t>
            </a:r>
          </a:p>
          <a:p>
            <a:pPr lvl="1" fontAlgn="base"/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yang </a:t>
            </a:r>
            <a:r>
              <a:rPr lang="en-US" dirty="0" err="1"/>
              <a:t>bertekstur</a:t>
            </a:r>
            <a:r>
              <a:rPr lang="en-US" dirty="0"/>
              <a:t> /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ekstrim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84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Inframerah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5161"/>
            <a:ext cx="8596668" cy="4676201"/>
          </a:xfrm>
        </p:spPr>
        <p:txBody>
          <a:bodyPr/>
          <a:lstStyle/>
          <a:p>
            <a:r>
              <a:rPr lang="en-US" dirty="0"/>
              <a:t>Infra red (IR) </a:t>
            </a:r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sensor 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elektronika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 (infra red, IR). </a:t>
            </a:r>
            <a:endParaRPr lang="en-US" dirty="0" smtClean="0"/>
          </a:p>
          <a:p>
            <a:r>
              <a:rPr lang="en-US" dirty="0" smtClean="0"/>
              <a:t>Sensor </a:t>
            </a:r>
            <a:r>
              <a:rPr lang="en-US" dirty="0"/>
              <a:t>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detektor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dinamakan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IR Detector </a:t>
            </a:r>
            <a:r>
              <a:rPr lang="en-US" dirty="0" err="1"/>
              <a:t>Photomodules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IR </a:t>
            </a:r>
            <a:r>
              <a:rPr lang="en-US" dirty="0"/>
              <a:t>Detector </a:t>
            </a:r>
            <a:r>
              <a:rPr lang="en-US" dirty="0" err="1"/>
              <a:t>Photomodules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chip </a:t>
            </a:r>
            <a:r>
              <a:rPr lang="en-US" dirty="0" err="1"/>
              <a:t>detektor</a:t>
            </a:r>
            <a:r>
              <a:rPr lang="en-US" dirty="0"/>
              <a:t> </a:t>
            </a:r>
            <a:r>
              <a:rPr lang="en-US" dirty="0" err="1"/>
              <a:t>inframerah</a:t>
            </a:r>
            <a:r>
              <a:rPr lang="en-US" dirty="0"/>
              <a:t> digital yang di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fotodiode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penguat</a:t>
            </a:r>
            <a:r>
              <a:rPr lang="en-US" dirty="0"/>
              <a:t> (amplifier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Konfigurasi</a:t>
            </a:r>
            <a:r>
              <a:rPr lang="en-US" dirty="0"/>
              <a:t> Pin IR Detector </a:t>
            </a:r>
            <a:r>
              <a:rPr lang="en-US" dirty="0" err="1"/>
              <a:t>Photomodules</a:t>
            </a:r>
            <a:r>
              <a:rPr lang="en-US" dirty="0"/>
              <a:t> TSOP</a:t>
            </a:r>
          </a:p>
        </p:txBody>
      </p:sp>
      <p:pic>
        <p:nvPicPr>
          <p:cNvPr id="10242" name="Picture 2" descr="https://rayendente.files.wordpress.com/2015/03/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90" y="3940295"/>
            <a:ext cx="2996355" cy="262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21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37883"/>
            <a:ext cx="8596668" cy="3683356"/>
          </a:xfrm>
        </p:spPr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/>
              <a:t>Sistem</a:t>
            </a:r>
            <a:r>
              <a:rPr lang="en-US" dirty="0"/>
              <a:t> sensor 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media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data </a:t>
            </a:r>
            <a:r>
              <a:rPr lang="en-US" dirty="0" err="1"/>
              <a:t>antara</a:t>
            </a:r>
            <a:r>
              <a:rPr lang="en-US" dirty="0"/>
              <a:t> receiver </a:t>
            </a:r>
            <a:r>
              <a:rPr lang="en-US" dirty="0" err="1"/>
              <a:t>dan</a:t>
            </a:r>
            <a:r>
              <a:rPr lang="en-US" dirty="0"/>
              <a:t> transmitter. </a:t>
            </a:r>
            <a:endParaRPr lang="en-US" dirty="0" smtClean="0"/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 yang </a:t>
            </a:r>
            <a:r>
              <a:rPr lang="en-US" dirty="0" err="1"/>
              <a:t>dipancarkan</a:t>
            </a:r>
            <a:r>
              <a:rPr lang="en-US" dirty="0"/>
              <a:t> </a:t>
            </a:r>
            <a:r>
              <a:rPr lang="en-US" dirty="0" err="1"/>
              <a:t>terhalang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yang </a:t>
            </a:r>
            <a:r>
              <a:rPr lang="en-US" dirty="0" err="1"/>
              <a:t>mengakibatkan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terdeteksi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. </a:t>
            </a:r>
            <a:endParaRPr lang="en-US" dirty="0" smtClean="0"/>
          </a:p>
          <a:p>
            <a:pPr lvl="1"/>
            <a:r>
              <a:rPr lang="en-US" dirty="0" err="1"/>
              <a:t>Pemancar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LED infra </a:t>
            </a:r>
            <a:r>
              <a:rPr lang="en-US" dirty="0" err="1"/>
              <a:t>merah</a:t>
            </a:r>
            <a:r>
              <a:rPr lang="en-US" dirty="0"/>
              <a:t> yang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membangkitkan</a:t>
            </a:r>
            <a:r>
              <a:rPr lang="en-US" dirty="0"/>
              <a:t> data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dikirimkan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infra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penerima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foto</a:t>
            </a:r>
            <a:r>
              <a:rPr lang="en-US" dirty="0"/>
              <a:t> transistor, </a:t>
            </a:r>
            <a:r>
              <a:rPr lang="en-US" dirty="0" err="1"/>
              <a:t>fotodioda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inframerah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err="1"/>
              <a:t>inframerah</a:t>
            </a:r>
            <a:r>
              <a:rPr lang="en-US" dirty="0"/>
              <a:t> yang </a:t>
            </a:r>
            <a:r>
              <a:rPr lang="en-US" dirty="0" err="1"/>
              <a:t>dikirimkan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pemancar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266" name="Picture 2" descr="Sensor Pengukur Inframerah Inframerah,Sensor Photocoupler Tipe Slot Modul  Optocoupler Papan Bom Layanan Daftar - Buy Photoelectric Sensor Inframerah  Sensor Penghitungan,Bom Daftar Layanan Product on Alibaba.co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3" t="19155" r="20149" b="17746"/>
          <a:stretch/>
        </p:blipFill>
        <p:spPr bwMode="auto">
          <a:xfrm>
            <a:off x="862886" y="4288665"/>
            <a:ext cx="2379721" cy="242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istem sensor inframerah – Automation Indone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656" y="4288665"/>
            <a:ext cx="3390013" cy="156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Apakah perbedaan antara sensor inframerah dan sensor ultrasonic? - Quo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985" y="4115348"/>
            <a:ext cx="3598354" cy="242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983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Light Distance and Ranging (LIDAR)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15921"/>
            <a:ext cx="8596668" cy="4225442"/>
          </a:xfrm>
        </p:spPr>
        <p:txBody>
          <a:bodyPr/>
          <a:lstStyle/>
          <a:p>
            <a:r>
              <a:rPr lang="en-US" dirty="0" err="1"/>
              <a:t>LiDAR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pendeteksian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pantulan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laser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1960-an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penerbangan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populer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/ </a:t>
            </a:r>
            <a:r>
              <a:rPr lang="en-US" i="1" dirty="0"/>
              <a:t>mapping 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1980-an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.</a:t>
            </a:r>
          </a:p>
        </p:txBody>
      </p:sp>
      <p:pic>
        <p:nvPicPr>
          <p:cNvPr id="12290" name="Picture 2" descr="Apa Itu LiDAR dan Bagaimana Cara Kerjanya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351" y="3826074"/>
            <a:ext cx="5408098" cy="304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034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425003"/>
                <a:ext cx="8596668" cy="561635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Prinsip </a:t>
                </a:r>
                <a:r>
                  <a:rPr lang="en-US" dirty="0" err="1" smtClean="0"/>
                  <a:t>Kerja</a:t>
                </a:r>
                <a:r>
                  <a:rPr lang="en-US" dirty="0" smtClean="0"/>
                  <a:t> LIDAR</a:t>
                </a:r>
              </a:p>
              <a:p>
                <a:pPr lvl="1" fontAlgn="base"/>
                <a:r>
                  <a:rPr lang="en-US" dirty="0" err="1"/>
                  <a:t>LiDAR</a:t>
                </a:r>
                <a:r>
                  <a:rPr lang="en-US" dirty="0"/>
                  <a:t> </a:t>
                </a:r>
                <a:r>
                  <a:rPr lang="en-US" dirty="0" err="1"/>
                  <a:t>melakukan</a:t>
                </a:r>
                <a:r>
                  <a:rPr lang="en-US" dirty="0"/>
                  <a:t> </a:t>
                </a:r>
                <a:r>
                  <a:rPr lang="en-US" dirty="0" err="1"/>
                  <a:t>penghitungan</a:t>
                </a:r>
                <a:r>
                  <a:rPr lang="en-US" dirty="0"/>
                  <a:t> </a:t>
                </a:r>
                <a:r>
                  <a:rPr lang="en-US" dirty="0" err="1"/>
                  <a:t>jarak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:r>
                  <a:rPr lang="en-US" dirty="0" err="1"/>
                  <a:t>mengeluarkan</a:t>
                </a:r>
                <a:r>
                  <a:rPr lang="en-US" dirty="0"/>
                  <a:t> </a:t>
                </a:r>
                <a:r>
                  <a:rPr lang="en-US" dirty="0" err="1"/>
                  <a:t>sinar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i="1" dirty="0"/>
                  <a:t> laser transmitter</a:t>
                </a:r>
                <a:r>
                  <a:rPr lang="en-US" dirty="0"/>
                  <a:t> 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permukaan</a:t>
                </a:r>
                <a:r>
                  <a:rPr lang="en-US" dirty="0"/>
                  <a:t>, </a:t>
                </a:r>
                <a:r>
                  <a:rPr lang="en-US" dirty="0" err="1"/>
                  <a:t>kemudian</a:t>
                </a:r>
                <a:r>
                  <a:rPr lang="en-US" dirty="0"/>
                  <a:t> </a:t>
                </a:r>
                <a:r>
                  <a:rPr lang="en-US" dirty="0" err="1"/>
                  <a:t>menghitung</a:t>
                </a:r>
                <a:r>
                  <a:rPr lang="en-US" dirty="0"/>
                  <a:t> </a:t>
                </a:r>
                <a:r>
                  <a:rPr lang="en-US" dirty="0" err="1"/>
                  <a:t>berapa</a:t>
                </a:r>
                <a:r>
                  <a:rPr lang="en-US" dirty="0"/>
                  <a:t> lama </a:t>
                </a:r>
                <a:r>
                  <a:rPr lang="en-US" dirty="0" err="1"/>
                  <a:t>waktu</a:t>
                </a:r>
                <a:r>
                  <a:rPr lang="en-US" dirty="0"/>
                  <a:t> yang </a:t>
                </a:r>
                <a:r>
                  <a:rPr lang="en-US" dirty="0" err="1"/>
                  <a:t>dibutuhkan</a:t>
                </a:r>
                <a:r>
                  <a:rPr lang="en-US" dirty="0"/>
                  <a:t> </a:t>
                </a:r>
                <a:r>
                  <a:rPr lang="en-US" dirty="0" err="1"/>
                  <a:t>sinar</a:t>
                </a:r>
                <a:r>
                  <a:rPr lang="en-US" dirty="0"/>
                  <a:t> laser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kembali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i="1" dirty="0"/>
                  <a:t> receptor</a:t>
                </a:r>
                <a:r>
                  <a:rPr lang="en-US" dirty="0"/>
                  <a:t>.</a:t>
                </a:r>
              </a:p>
              <a:p>
                <a:pPr lvl="1" fontAlgn="base"/>
                <a:r>
                  <a:rPr lang="en-US" dirty="0"/>
                  <a:t> </a:t>
                </a:r>
                <a:r>
                  <a:rPr lang="en-US" dirty="0" err="1"/>
                  <a:t>Analoginya</a:t>
                </a:r>
                <a:r>
                  <a:rPr lang="en-US" dirty="0"/>
                  <a:t>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seperti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</a:t>
                </a:r>
                <a:r>
                  <a:rPr lang="en-US" dirty="0" err="1"/>
                  <a:t>Anda</a:t>
                </a:r>
                <a:r>
                  <a:rPr lang="en-US" dirty="0"/>
                  <a:t> </a:t>
                </a:r>
                <a:r>
                  <a:rPr lang="en-US" dirty="0" err="1"/>
                  <a:t>mengarahkan</a:t>
                </a:r>
                <a:r>
                  <a:rPr lang="en-US" dirty="0"/>
                  <a:t> </a:t>
                </a:r>
                <a:r>
                  <a:rPr lang="en-US" dirty="0" err="1"/>
                  <a:t>cahaya</a:t>
                </a:r>
                <a:r>
                  <a:rPr lang="en-US" dirty="0"/>
                  <a:t> </a:t>
                </a:r>
                <a:r>
                  <a:rPr lang="en-US" dirty="0" err="1"/>
                  <a:t>senter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permukaan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pPr lvl="1" fontAlgn="base"/>
                <a:r>
                  <a:rPr lang="en-US" dirty="0" smtClean="0"/>
                  <a:t>Yang </a:t>
                </a:r>
                <a:r>
                  <a:rPr lang="en-US" dirty="0" err="1"/>
                  <a:t>sebenarnya</a:t>
                </a:r>
                <a:r>
                  <a:rPr lang="en-US" dirty="0"/>
                  <a:t> </a:t>
                </a:r>
                <a:r>
                  <a:rPr lang="en-US" dirty="0" err="1"/>
                  <a:t>terjadi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Anda</a:t>
                </a:r>
                <a:r>
                  <a:rPr lang="en-US" dirty="0"/>
                  <a:t> </a:t>
                </a:r>
                <a:r>
                  <a:rPr lang="en-US" dirty="0" err="1"/>
                  <a:t>melihat</a:t>
                </a:r>
                <a:r>
                  <a:rPr lang="en-US" dirty="0"/>
                  <a:t> </a:t>
                </a:r>
                <a:r>
                  <a:rPr lang="en-US" dirty="0" err="1"/>
                  <a:t>pantulan</a:t>
                </a:r>
                <a:r>
                  <a:rPr lang="en-US" dirty="0"/>
                  <a:t> </a:t>
                </a:r>
                <a:r>
                  <a:rPr lang="en-US" dirty="0" err="1"/>
                  <a:t>cahaya</a:t>
                </a:r>
                <a:r>
                  <a:rPr lang="en-US" dirty="0"/>
                  <a:t> </a:t>
                </a:r>
                <a:r>
                  <a:rPr lang="en-US" dirty="0" err="1"/>
                  <a:t>senter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retina </a:t>
                </a:r>
                <a:r>
                  <a:rPr lang="en-US" dirty="0" err="1"/>
                  <a:t>Anda</a:t>
                </a:r>
                <a:r>
                  <a:rPr lang="en-US" dirty="0"/>
                  <a:t>, </a:t>
                </a:r>
                <a:r>
                  <a:rPr lang="en-US" dirty="0" err="1"/>
                  <a:t>namun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prosesnya</a:t>
                </a:r>
                <a:r>
                  <a:rPr lang="en-US" dirty="0"/>
                  <a:t> </a:t>
                </a:r>
                <a:r>
                  <a:rPr lang="en-US" dirty="0" err="1"/>
                  <a:t>sangat</a:t>
                </a:r>
                <a:r>
                  <a:rPr lang="en-US" dirty="0"/>
                  <a:t> </a:t>
                </a:r>
                <a:r>
                  <a:rPr lang="en-US" dirty="0" err="1"/>
                  <a:t>cepat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hal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terjadi</a:t>
                </a:r>
                <a:r>
                  <a:rPr lang="en-US" dirty="0"/>
                  <a:t> </a:t>
                </a:r>
                <a:r>
                  <a:rPr lang="en-US" dirty="0" err="1"/>
                  <a:t>seolah-olah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instan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pPr lvl="1" fontAlgn="base"/>
                <a:r>
                  <a:rPr lang="en-US" dirty="0" err="1" smtClean="0"/>
                  <a:t>Kecepatan</a:t>
                </a:r>
                <a:r>
                  <a:rPr lang="en-US" dirty="0" smtClean="0"/>
                  <a:t> </a:t>
                </a:r>
                <a:r>
                  <a:rPr lang="en-US" dirty="0" err="1"/>
                  <a:t>cahaya</a:t>
                </a:r>
                <a:r>
                  <a:rPr lang="en-US" dirty="0"/>
                  <a:t> </a:t>
                </a:r>
                <a:r>
                  <a:rPr lang="en-US" dirty="0" err="1"/>
                  <a:t>sangatlah</a:t>
                </a:r>
                <a:r>
                  <a:rPr lang="en-US" dirty="0"/>
                  <a:t> </a:t>
                </a:r>
                <a:r>
                  <a:rPr lang="en-US" dirty="0" err="1"/>
                  <a:t>tinggi</a:t>
                </a:r>
                <a:r>
                  <a:rPr lang="en-US" dirty="0"/>
                  <a:t>,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  <a:r>
                  <a:rPr lang="en-US" dirty="0" err="1"/>
                  <a:t>sekitar</a:t>
                </a:r>
                <a:r>
                  <a:rPr lang="en-US" dirty="0"/>
                  <a:t> 300.000 km/</a:t>
                </a:r>
                <a:r>
                  <a:rPr lang="en-US" dirty="0" err="1"/>
                  <a:t>detik</a:t>
                </a:r>
                <a:r>
                  <a:rPr lang="en-US" dirty="0"/>
                  <a:t> </a:t>
                </a:r>
                <a:r>
                  <a:rPr lang="en-US" dirty="0" err="1"/>
                  <a:t>jadi</a:t>
                </a:r>
                <a:r>
                  <a:rPr lang="en-US" dirty="0"/>
                  <a:t> </a:t>
                </a:r>
                <a:r>
                  <a:rPr lang="en-US" dirty="0" err="1"/>
                  <a:t>kita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bisa</a:t>
                </a:r>
                <a:r>
                  <a:rPr lang="en-US" dirty="0"/>
                  <a:t> </a:t>
                </a:r>
                <a:r>
                  <a:rPr lang="en-US" dirty="0" err="1"/>
                  <a:t>pergerakannya</a:t>
                </a:r>
                <a:r>
                  <a:rPr lang="en-US" dirty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langsung</a:t>
                </a:r>
                <a:r>
                  <a:rPr lang="en-US" dirty="0"/>
                  <a:t>.</a:t>
                </a:r>
              </a:p>
              <a:p>
                <a:r>
                  <a:rPr lang="en-US" dirty="0" err="1" smtClean="0"/>
                  <a:t>Menghitung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Jarak</a:t>
                </a:r>
                <a:r>
                  <a:rPr lang="en-US" dirty="0" smtClean="0"/>
                  <a:t> LIDAR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err="1" smtClean="0"/>
                  <a:t>Dimana</a:t>
                </a:r>
                <a:r>
                  <a:rPr lang="en-US" dirty="0" smtClean="0"/>
                  <a:t>: </a:t>
                </a:r>
              </a:p>
              <a:p>
                <a:pPr lvl="1"/>
                <a:r>
                  <a:rPr lang="en-US" dirty="0" smtClean="0"/>
                  <a:t>d = </a:t>
                </a:r>
                <a:r>
                  <a:rPr lang="en-US" dirty="0" err="1" smtClean="0"/>
                  <a:t>jarak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antara</a:t>
                </a:r>
                <a:r>
                  <a:rPr lang="en-US" dirty="0" smtClean="0"/>
                  <a:t> sensor </a:t>
                </a:r>
                <a:r>
                  <a:rPr lang="en-US" dirty="0" err="1" smtClean="0"/>
                  <a:t>dan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obyek</a:t>
                </a:r>
                <a:r>
                  <a:rPr lang="en-US" dirty="0" smtClean="0"/>
                  <a:t> yang </a:t>
                </a:r>
                <a:r>
                  <a:rPr lang="en-US" dirty="0" err="1" smtClean="0"/>
                  <a:t>diukur</a:t>
                </a:r>
                <a:r>
                  <a:rPr lang="en-US" dirty="0" smtClean="0"/>
                  <a:t> (m)</a:t>
                </a:r>
              </a:p>
              <a:p>
                <a:pPr lvl="1"/>
                <a:r>
                  <a:rPr lang="en-US" dirty="0" smtClean="0"/>
                  <a:t>C = </a:t>
                </a:r>
                <a:r>
                  <a:rPr lang="en-US" dirty="0" err="1" smtClean="0"/>
                  <a:t>kecepatan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cahaya</a:t>
                </a:r>
                <a:r>
                  <a:rPr lang="en-US" dirty="0" smtClean="0"/>
                  <a:t> (3 x 10</a:t>
                </a:r>
                <a:r>
                  <a:rPr lang="en-US" baseline="30000" dirty="0" smtClean="0"/>
                  <a:t>8</a:t>
                </a:r>
                <a:r>
                  <a:rPr lang="en-US" dirty="0" smtClean="0"/>
                  <a:t> m/s)</a:t>
                </a:r>
              </a:p>
              <a:p>
                <a:pPr lvl="1"/>
                <a:r>
                  <a:rPr lang="en-US" dirty="0"/>
                  <a:t>t</a:t>
                </a:r>
                <a:r>
                  <a:rPr lang="en-US" dirty="0" smtClean="0"/>
                  <a:t> = </a:t>
                </a:r>
                <a:r>
                  <a:rPr lang="en-US" dirty="0" err="1" smtClean="0"/>
                  <a:t>waktu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tempuh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sinyal</a:t>
                </a:r>
                <a:r>
                  <a:rPr lang="en-US" dirty="0" smtClean="0"/>
                  <a:t> (s)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425003"/>
                <a:ext cx="8596668" cy="5616359"/>
              </a:xfrm>
              <a:blipFill rotWithShape="0">
                <a:blip r:embed="rId2"/>
                <a:stretch>
                  <a:fillRect l="-142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0517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399245"/>
            <a:ext cx="8596668" cy="5642117"/>
          </a:xfrm>
        </p:spPr>
        <p:txBody>
          <a:bodyPr/>
          <a:lstStyle/>
          <a:p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LIDAR:</a:t>
            </a:r>
          </a:p>
          <a:p>
            <a:r>
              <a:rPr lang="en-US" dirty="0" smtClean="0"/>
              <a:t>Laser</a:t>
            </a:r>
          </a:p>
          <a:p>
            <a:pPr lvl="1"/>
            <a:r>
              <a:rPr lang="en-US" dirty="0"/>
              <a:t>Laser </a:t>
            </a:r>
            <a:r>
              <a:rPr lang="en-US" dirty="0" err="1"/>
              <a:t>dikategorikan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gelombangnya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Laser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100 - 1000 nm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 </a:t>
            </a:r>
            <a:r>
              <a:rPr lang="en-US" i="1" dirty="0"/>
              <a:t>non-scientific</a:t>
            </a:r>
            <a:r>
              <a:rPr lang="en-US" dirty="0"/>
              <a:t>, laser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difokuskan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laser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aman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laser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1550 nm. </a:t>
            </a:r>
            <a:endParaRPr lang="en-US" dirty="0" smtClean="0"/>
          </a:p>
          <a:p>
            <a:pPr lvl="1"/>
            <a:r>
              <a:rPr lang="en-US" dirty="0" smtClean="0"/>
              <a:t>Laser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laser </a:t>
            </a:r>
            <a:r>
              <a:rPr lang="en-US" dirty="0" err="1"/>
              <a:t>sebelumnya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terfokus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Laser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kacamata</a:t>
            </a:r>
            <a:r>
              <a:rPr lang="en-US" dirty="0"/>
              <a:t> </a:t>
            </a:r>
            <a:r>
              <a:rPr lang="en-US" i="1" dirty="0"/>
              <a:t>night-</a:t>
            </a:r>
            <a:r>
              <a:rPr lang="en-US" i="1" dirty="0" err="1"/>
              <a:t>vison</a:t>
            </a:r>
            <a:r>
              <a:rPr lang="en-US" dirty="0"/>
              <a:t> 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militer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LiDAR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 </a:t>
            </a:r>
            <a:r>
              <a:rPr lang="en-US" i="1" dirty="0"/>
              <a:t>mapping</a:t>
            </a:r>
            <a:r>
              <a:rPr lang="en-US" dirty="0"/>
              <a:t> </a:t>
            </a:r>
            <a:r>
              <a:rPr lang="en-US" dirty="0" err="1"/>
              <a:t>udara</a:t>
            </a:r>
            <a:r>
              <a:rPr lang="en-US" dirty="0"/>
              <a:t>,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YAG laser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1064 nm </a:t>
            </a:r>
            <a:r>
              <a:rPr lang="en-US" dirty="0" err="1"/>
              <a:t>atau</a:t>
            </a:r>
            <a:r>
              <a:rPr lang="en-US" dirty="0"/>
              <a:t> 532 nm (</a:t>
            </a:r>
            <a:r>
              <a:rPr lang="en-US" i="1" dirty="0"/>
              <a:t>bathymetric meter</a:t>
            </a:r>
            <a:r>
              <a:rPr lang="en-US" dirty="0"/>
              <a:t>).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4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02277"/>
            <a:ext cx="8596668" cy="553908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Pemindai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Optik</a:t>
            </a:r>
            <a:endParaRPr lang="en-US" dirty="0" smtClean="0"/>
          </a:p>
          <a:p>
            <a:pPr lvl="1"/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pencitraan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pindai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LiDAR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/>
              <a:t>macam</a:t>
            </a:r>
            <a:r>
              <a:rPr lang="en-US" dirty="0"/>
              <a:t> mode </a:t>
            </a:r>
            <a:r>
              <a:rPr lang="en-US" dirty="0" err="1"/>
              <a:t>pemindaian</a:t>
            </a:r>
            <a:r>
              <a:rPr lang="en-US" dirty="0"/>
              <a:t>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i="1" dirty="0"/>
              <a:t> azimuth &amp; elevation, dual oscillating plane mirrors, dual axis scanner </a:t>
            </a:r>
            <a:r>
              <a:rPr lang="en-US" i="1" dirty="0" err="1"/>
              <a:t>dan</a:t>
            </a:r>
            <a:r>
              <a:rPr lang="en-US" i="1" dirty="0"/>
              <a:t> polygonal mirrors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optik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resolusi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dipindai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LiDAR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Photodetector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receiver</a:t>
            </a:r>
          </a:p>
          <a:p>
            <a:pPr lvl="1"/>
            <a:r>
              <a:rPr lang="en-US" i="1" dirty="0"/>
              <a:t>Photo detector / receiver</a:t>
            </a:r>
            <a:r>
              <a:rPr lang="en-US" dirty="0"/>
              <a:t> 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merekam</a:t>
            </a:r>
            <a:r>
              <a:rPr lang="en-US" dirty="0"/>
              <a:t> </a:t>
            </a:r>
            <a:r>
              <a:rPr lang="en-US" dirty="0" err="1"/>
              <a:t>pulsa</a:t>
            </a:r>
            <a:r>
              <a:rPr lang="en-US" dirty="0"/>
              <a:t> laser yang </a:t>
            </a:r>
            <a:r>
              <a:rPr lang="en-US" dirty="0" err="1"/>
              <a:t>dipantulkan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terukur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 </a:t>
            </a:r>
            <a:r>
              <a:rPr lang="en-US" i="1" dirty="0"/>
              <a:t>photo detector</a:t>
            </a:r>
            <a:r>
              <a:rPr lang="en-US" dirty="0"/>
              <a:t> yang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LiDAR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photodioda</a:t>
            </a:r>
            <a:r>
              <a:rPr lang="en-US" dirty="0"/>
              <a:t> </a:t>
            </a:r>
            <a:r>
              <a:rPr lang="en-US" dirty="0" err="1"/>
              <a:t>dan</a:t>
            </a:r>
            <a:r>
              <a:rPr lang="en-US" dirty="0"/>
              <a:t> </a:t>
            </a:r>
            <a:r>
              <a:rPr lang="en-US" i="1" dirty="0"/>
              <a:t>photomultipliers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Navigasi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system </a:t>
            </a:r>
            <a:r>
              <a:rPr lang="en-US" dirty="0" err="1" smtClean="0"/>
              <a:t>pemetaan</a:t>
            </a:r>
            <a:endParaRPr lang="en-US" dirty="0"/>
          </a:p>
          <a:p>
            <a:pPr lvl="1"/>
            <a:r>
              <a:rPr lang="en-US" dirty="0" err="1"/>
              <a:t>Saat</a:t>
            </a:r>
            <a:r>
              <a:rPr lang="en-US" dirty="0"/>
              <a:t> sensor </a:t>
            </a:r>
            <a:r>
              <a:rPr lang="en-US" dirty="0" err="1"/>
              <a:t>LiDAR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 </a:t>
            </a:r>
            <a:r>
              <a:rPr lang="en-US" i="1" dirty="0"/>
              <a:t>platform</a:t>
            </a:r>
            <a:r>
              <a:rPr lang="en-US" dirty="0"/>
              <a:t> 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satelit</a:t>
            </a:r>
            <a:r>
              <a:rPr lang="en-US" dirty="0"/>
              <a:t>, </a:t>
            </a:r>
            <a:r>
              <a:rPr lang="en-US" dirty="0" err="1"/>
              <a:t>pesawat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robot,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orientasi</a:t>
            </a:r>
            <a:r>
              <a:rPr lang="en-US" dirty="0"/>
              <a:t> </a:t>
            </a:r>
            <a:r>
              <a:rPr lang="en-US" dirty="0" err="1"/>
              <a:t>absolut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GPS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koordinat</a:t>
            </a:r>
            <a:r>
              <a:rPr lang="en-US" dirty="0"/>
              <a:t> </a:t>
            </a:r>
            <a:r>
              <a:rPr lang="en-US" dirty="0" err="1"/>
              <a:t>geografis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sensor </a:t>
            </a:r>
            <a:r>
              <a:rPr lang="en-US" i="1" dirty="0"/>
              <a:t>Inertia Measurement Unit (IMU)</a:t>
            </a:r>
            <a:r>
              <a:rPr lang="en-US" dirty="0"/>
              <a:t> 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orientasi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/>
              <a:t>kedua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penerjemahan</a:t>
            </a:r>
            <a:r>
              <a:rPr lang="en-US" dirty="0"/>
              <a:t> data sensor </a:t>
            </a:r>
            <a:r>
              <a:rPr lang="en-US" dirty="0" err="1"/>
              <a:t>ke</a:t>
            </a:r>
            <a:r>
              <a:rPr lang="en-US" dirty="0"/>
              <a:t> </a:t>
            </a:r>
            <a:r>
              <a:rPr lang="en-US" i="1" dirty="0"/>
              <a:t>static points</a:t>
            </a:r>
            <a:r>
              <a:rPr lang="en-US" dirty="0"/>
              <a:t> 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3637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502277"/>
            <a:ext cx="8596668" cy="5539086"/>
          </a:xfrm>
        </p:spPr>
        <p:txBody>
          <a:bodyPr/>
          <a:lstStyle/>
          <a:p>
            <a:r>
              <a:rPr lang="en-US" dirty="0" err="1" smtClean="0"/>
              <a:t>Aplikasi</a:t>
            </a:r>
            <a:r>
              <a:rPr lang="en-US" dirty="0" smtClean="0"/>
              <a:t> LIDAR di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endParaRPr lang="en-US" dirty="0" smtClean="0"/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pemetan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 di </a:t>
            </a:r>
            <a:r>
              <a:rPr lang="en-US" dirty="0" err="1" smtClean="0"/>
              <a:t>Pemkot</a:t>
            </a:r>
            <a:r>
              <a:rPr lang="en-US" dirty="0" smtClean="0"/>
              <a:t> Surabaya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navigasi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turtleboat</a:t>
            </a:r>
            <a:r>
              <a:rPr lang="en-US" dirty="0" smtClean="0"/>
              <a:t> 3 </a:t>
            </a:r>
            <a:r>
              <a:rPr lang="en-US" dirty="0" err="1" smtClean="0"/>
              <a:t>buatan</a:t>
            </a:r>
            <a:r>
              <a:rPr lang="en-US" dirty="0" smtClean="0"/>
              <a:t> </a:t>
            </a:r>
            <a:r>
              <a:rPr lang="en-US" dirty="0" err="1" smtClean="0"/>
              <a:t>Robotis</a:t>
            </a:r>
            <a:endParaRPr lang="en-US" dirty="0"/>
          </a:p>
        </p:txBody>
      </p:sp>
      <p:pic>
        <p:nvPicPr>
          <p:cNvPr id="13314" name="Picture 2" descr="Turtlebot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74" y="4294072"/>
            <a:ext cx="4558093" cy="256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Landmark Kota Surabay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226" y="1328787"/>
            <a:ext cx="4120211" cy="231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994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 smtClean="0"/>
              <a:t>Sudut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392865"/>
                <a:ext cx="8596668" cy="4648497"/>
              </a:xfrm>
            </p:spPr>
            <p:txBody>
              <a:bodyPr/>
              <a:lstStyle/>
              <a:p>
                <a:r>
                  <a:rPr lang="en-US" dirty="0" smtClean="0"/>
                  <a:t>Sensor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sudut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Angular velocity sensor, </a:t>
                </a:r>
                <a:r>
                  <a:rPr lang="en-US" dirty="0" err="1"/>
                  <a:t>atau</a:t>
                </a:r>
                <a:r>
                  <a:rPr lang="en-US" dirty="0"/>
                  <a:t> tachometer,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piranti</a:t>
                </a:r>
                <a:r>
                  <a:rPr lang="en-US" dirty="0"/>
                  <a:t> yang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memberi</a:t>
                </a:r>
                <a:r>
                  <a:rPr lang="en-US" dirty="0"/>
                  <a:t>  output proportional </a:t>
                </a:r>
                <a:r>
                  <a:rPr lang="en-US" dirty="0" err="1"/>
                  <a:t>terhadap</a:t>
                </a:r>
                <a:r>
                  <a:rPr lang="en-US" dirty="0"/>
                  <a:t> angular velocity. </a:t>
                </a:r>
                <a:endParaRPr lang="en-US" dirty="0" smtClean="0"/>
              </a:p>
              <a:p>
                <a:r>
                  <a:rPr lang="en-US" dirty="0" smtClean="0"/>
                  <a:t>Sensor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 smtClean="0"/>
                  <a:t>banyak</a:t>
                </a:r>
                <a:r>
                  <a:rPr lang="en-US" dirty="0" smtClean="0"/>
                  <a:t> </a:t>
                </a:r>
                <a:r>
                  <a:rPr lang="en-US" dirty="0" err="1"/>
                  <a:t>dijumpai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aplikasi</a:t>
                </a:r>
                <a:r>
                  <a:rPr lang="en-US" dirty="0"/>
                  <a:t> </a:t>
                </a:r>
                <a:r>
                  <a:rPr lang="en-US" dirty="0" err="1"/>
                  <a:t>sistem</a:t>
                </a:r>
                <a:r>
                  <a:rPr lang="en-US" dirty="0"/>
                  <a:t> </a:t>
                </a:r>
                <a:r>
                  <a:rPr lang="en-US" dirty="0" err="1"/>
                  <a:t>kendali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smtClean="0"/>
                  <a:t>motor</a:t>
                </a:r>
              </a:p>
              <a:p>
                <a:r>
                  <a:rPr lang="en-US" dirty="0"/>
                  <a:t>Velocity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diartikan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posisi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saat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r>
                  <a:rPr lang="en-US" dirty="0" err="1" smtClean="0"/>
                  <a:t>Dapat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dinyatakan</a:t>
                </a:r>
                <a:r>
                  <a:rPr lang="en-US" dirty="0" smtClean="0"/>
                  <a:t>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 smtClean="0"/>
                  <a:t>matematik</a:t>
                </a:r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𝑣𝑒𝑙𝑜𝑐𝑖𝑡𝑦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err="1" smtClean="0"/>
                  <a:t>Dimana</a:t>
                </a:r>
                <a:r>
                  <a:rPr lang="en-US" dirty="0" smtClean="0"/>
                  <a:t> 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perubahan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sudut</m:t>
                    </m:r>
                  </m:oMath>
                </a14:m>
                <a:endParaRPr lang="en-US" b="0" dirty="0" smtClean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perubahan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waktu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392865"/>
                <a:ext cx="8596668" cy="4648497"/>
              </a:xfrm>
              <a:blipFill rotWithShape="0">
                <a:blip r:embed="rId2"/>
                <a:stretch>
                  <a:fillRect l="-142" t="-786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033" t="44259" r="35942" b="18822"/>
          <a:stretch/>
        </p:blipFill>
        <p:spPr>
          <a:xfrm>
            <a:off x="5209954" y="3196856"/>
            <a:ext cx="3125972" cy="27006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1556" t="41860" r="37361" b="24048"/>
          <a:stretch/>
        </p:blipFill>
        <p:spPr>
          <a:xfrm>
            <a:off x="8371441" y="3196855"/>
            <a:ext cx="3128821" cy="284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4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31" t="24419" r="35645" b="25563"/>
          <a:stretch/>
        </p:blipFill>
        <p:spPr>
          <a:xfrm>
            <a:off x="5879804" y="3343551"/>
            <a:ext cx="5805378" cy="2950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AKTUATOR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6029"/>
            <a:ext cx="8596668" cy="4595334"/>
          </a:xfrm>
        </p:spPr>
        <p:txBody>
          <a:bodyPr/>
          <a:lstStyle/>
          <a:p>
            <a:r>
              <a:rPr lang="en-US" b="1" dirty="0" err="1"/>
              <a:t>Aktuator</a:t>
            </a:r>
            <a:r>
              <a:rPr lang="en-US" dirty="0"/>
              <a:t> 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 </a:t>
            </a:r>
            <a:r>
              <a:rPr lang="en-US" dirty="0" err="1">
                <a:hlinkClick r:id="rId3" tooltip="Mekanis (halaman belum tersedia)"/>
              </a:rPr>
              <a:t>mekanis</a:t>
            </a:r>
            <a:r>
              <a:rPr lang="en-US" dirty="0"/>
              <a:t> 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/>
              <a:t>diaktifkan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digerakkan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 </a:t>
            </a:r>
            <a:r>
              <a:rPr lang="en-US" dirty="0">
                <a:hlinkClick r:id="rId4" tooltip="Motor"/>
              </a:rPr>
              <a:t>motor</a:t>
            </a:r>
            <a:r>
              <a:rPr lang="en-US" dirty="0"/>
              <a:t> </a:t>
            </a:r>
            <a:r>
              <a:rPr lang="en-US" dirty="0" err="1">
                <a:hlinkClick r:id="rId5" tooltip="Listrik"/>
              </a:rPr>
              <a:t>listrik</a:t>
            </a:r>
            <a:r>
              <a:rPr lang="en-US" dirty="0"/>
              <a:t>, yang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media </a:t>
            </a:r>
            <a:r>
              <a:rPr lang="en-US" dirty="0" err="1"/>
              <a:t>pengontrol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yang </a:t>
            </a:r>
            <a:r>
              <a:rPr lang="en-US" dirty="0" err="1"/>
              <a:t>terprogram</a:t>
            </a:r>
            <a:r>
              <a:rPr lang="en-US" dirty="0"/>
              <a:t> di </a:t>
            </a:r>
            <a:r>
              <a:rPr lang="en-US" dirty="0" err="1"/>
              <a:t>antaranya</a:t>
            </a:r>
            <a:r>
              <a:rPr lang="en-US" dirty="0"/>
              <a:t> </a:t>
            </a:r>
            <a:r>
              <a:rPr lang="en-US" dirty="0" err="1">
                <a:hlinkClick r:id="rId6" tooltip="Pengendali mikro"/>
              </a:rPr>
              <a:t>mikrokontroler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mengkonversikan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analog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besaran</a:t>
            </a:r>
            <a:r>
              <a:rPr lang="en-US" dirty="0"/>
              <a:t> </a:t>
            </a:r>
            <a:r>
              <a:rPr lang="en-US" dirty="0" err="1"/>
              <a:t>lainnya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94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Aktuator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 smtClean="0"/>
              <a:t>listrik</a:t>
            </a:r>
            <a:endParaRPr lang="en-US" dirty="0" smtClean="0"/>
          </a:p>
          <a:p>
            <a:pPr lvl="1"/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elektrik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elektrik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 smtClean="0"/>
              <a:t>mekanik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solenoid valve, motor stepper, motor DC, servo, motor AC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Solenoid valve pneumatic, prinsip ker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81" y="4329259"/>
            <a:ext cx="1905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√ Mengenal Motor Stepper : Pengertian, Cara Kerja dan Jenisnya - Andalan  Elekt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282" y="4180022"/>
            <a:ext cx="2809138" cy="186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engenal Motor Servo -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2" t="12000" r="11841" b="9302"/>
          <a:stretch/>
        </p:blipFill>
        <p:spPr bwMode="auto">
          <a:xfrm>
            <a:off x="5975498" y="4180022"/>
            <a:ext cx="2159783" cy="167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775 DC Motor DC 12V 36V 3500 9000 RPM Ball Bearing Torsi Besar Daya Tinggi  Rendah kebisingan Hot Sale Komponen Elektronik Motor|775 dc motor|dc  motormotor dc - AliExpres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t="14548" r="4900" b="14877"/>
          <a:stretch/>
        </p:blipFill>
        <p:spPr bwMode="auto">
          <a:xfrm>
            <a:off x="8135281" y="4329258"/>
            <a:ext cx="1988236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25442"/>
          <a:stretch/>
        </p:blipFill>
        <p:spPr>
          <a:xfrm>
            <a:off x="10140175" y="4329258"/>
            <a:ext cx="2051825" cy="152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27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91319"/>
            <a:ext cx="8596668" cy="5550043"/>
          </a:xfrm>
        </p:spPr>
        <p:txBody>
          <a:bodyPr/>
          <a:lstStyle/>
          <a:p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/>
              <a:t>Pneumatik</a:t>
            </a:r>
            <a:endParaRPr lang="en-US" dirty="0"/>
          </a:p>
          <a:p>
            <a:pPr lvl="1"/>
            <a:r>
              <a:rPr lang="en-US" dirty="0" err="1"/>
              <a:t>Aktuator</a:t>
            </a:r>
            <a:r>
              <a:rPr lang="en-US" dirty="0"/>
              <a:t> pneumatic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bertekanan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bertekanan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piston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pistonnya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silinder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tunggal</a:t>
            </a:r>
            <a:r>
              <a:rPr lang="en-US" dirty="0" smtClean="0"/>
              <a:t>, </a:t>
            </a:r>
            <a:r>
              <a:rPr lang="en-US" dirty="0" err="1" smtClean="0"/>
              <a:t>silinder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ganda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 </a:t>
            </a:r>
            <a:r>
              <a:rPr lang="en-US" dirty="0"/>
              <a:t> </a:t>
            </a:r>
            <a:endParaRPr lang="en-US" dirty="0"/>
          </a:p>
        </p:txBody>
      </p:sp>
      <p:pic>
        <p:nvPicPr>
          <p:cNvPr id="3074" name="Picture 2" descr="Pengertian Silinder Pneumatik Jenis Fungsi dan Bagi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0" y="2414493"/>
            <a:ext cx="4664618" cy="181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bbe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718" y="4230806"/>
            <a:ext cx="50482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5814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41445"/>
            <a:ext cx="8596668" cy="5399917"/>
          </a:xfrm>
        </p:spPr>
        <p:txBody>
          <a:bodyPr/>
          <a:lstStyle/>
          <a:p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Hidrolik</a:t>
            </a:r>
            <a:endParaRPr lang="en-US" dirty="0"/>
          </a:p>
          <a:p>
            <a:pPr lvl="1"/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hidrolik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 yang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fluida</a:t>
            </a:r>
            <a:r>
              <a:rPr lang="en-US" dirty="0"/>
              <a:t>/</a:t>
            </a:r>
            <a:r>
              <a:rPr lang="en-US" dirty="0" err="1"/>
              <a:t>oli</a:t>
            </a:r>
            <a:r>
              <a:rPr lang="en-US" dirty="0"/>
              <a:t> </a:t>
            </a:r>
            <a:r>
              <a:rPr lang="en-US" dirty="0" err="1"/>
              <a:t>bertekanan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Pneumatik</a:t>
            </a:r>
            <a:r>
              <a:rPr lang="en-US" dirty="0"/>
              <a:t>, </a:t>
            </a:r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hidrolik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inputannya</a:t>
            </a:r>
            <a:r>
              <a:rPr lang="en-US" dirty="0"/>
              <a:t> </a:t>
            </a:r>
            <a:r>
              <a:rPr lang="en-US" dirty="0" err="1"/>
              <a:t>hidrolik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PRINSIP KERJA SENSOR DAN AKTUATOR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945" t="22527" r="31399" b="25735"/>
          <a:stretch/>
        </p:blipFill>
        <p:spPr>
          <a:xfrm>
            <a:off x="532264" y="1501589"/>
            <a:ext cx="6059605" cy="468084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30412" t="20579" r="26005" b="32350"/>
          <a:stretch/>
        </p:blipFill>
        <p:spPr bwMode="auto">
          <a:xfrm>
            <a:off x="6591869" y="1768124"/>
            <a:ext cx="5600131" cy="3513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83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nyum itu Indah, Kenapa Susah? | Baladena.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923" y="3773606"/>
            <a:ext cx="4827077" cy="308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Potentiometer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rotary 350° </a:t>
            </a:r>
            <a:r>
              <a:rPr lang="en-US" dirty="0" err="1"/>
              <a:t>terpasang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8 </a:t>
            </a:r>
            <a:r>
              <a:rPr lang="en-US" dirty="0" err="1"/>
              <a:t>Vdc</a:t>
            </a:r>
            <a:r>
              <a:rPr lang="en-US" dirty="0"/>
              <a:t>. </a:t>
            </a:r>
            <a:r>
              <a:rPr lang="en-US" dirty="0" err="1"/>
              <a:t>Tegangan</a:t>
            </a:r>
            <a:r>
              <a:rPr lang="en-US" dirty="0"/>
              <a:t> output </a:t>
            </a:r>
            <a:r>
              <a:rPr lang="en-US" dirty="0" err="1"/>
              <a:t>ke</a:t>
            </a:r>
            <a:r>
              <a:rPr lang="en-US" dirty="0"/>
              <a:t> wiper </a:t>
            </a:r>
            <a:r>
              <a:rPr lang="en-US" dirty="0" err="1"/>
              <a:t>adalah</a:t>
            </a:r>
            <a:r>
              <a:rPr lang="en-US" dirty="0"/>
              <a:t> 3.7 </a:t>
            </a:r>
            <a:r>
              <a:rPr lang="en-US" dirty="0" err="1"/>
              <a:t>Vdc</a:t>
            </a:r>
            <a:r>
              <a:rPr lang="en-US" dirty="0"/>
              <a:t>.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potensiometer</a:t>
            </a:r>
            <a:r>
              <a:rPr lang="en-US" dirty="0"/>
              <a:t>? </a:t>
            </a:r>
            <a:endParaRPr lang="en-US" dirty="0" smtClean="0"/>
          </a:p>
          <a:p>
            <a:r>
              <a:rPr lang="en-US" dirty="0" err="1" smtClean="0"/>
              <a:t>Carilah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sensor </a:t>
            </a:r>
            <a:r>
              <a:rPr lang="en-US" dirty="0" err="1" smtClean="0"/>
              <a:t>lainya</a:t>
            </a:r>
            <a:r>
              <a:rPr lang="en-US" dirty="0" smtClean="0"/>
              <a:t> (minimal 5)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sensor </a:t>
            </a:r>
            <a:r>
              <a:rPr lang="en-US" dirty="0" err="1" smtClean="0"/>
              <a:t>tersebut</a:t>
            </a:r>
            <a:endParaRPr lang="en-US" dirty="0" smtClean="0"/>
          </a:p>
          <a:p>
            <a:r>
              <a:rPr lang="en-US" dirty="0" err="1"/>
              <a:t>Carilah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/>
              <a:t>lainya</a:t>
            </a:r>
            <a:r>
              <a:rPr lang="en-US" dirty="0"/>
              <a:t> (minimal 5)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/>
              <a:t>tersebut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6984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288</TotalTime>
  <Words>1989</Words>
  <Application>Microsoft Office PowerPoint</Application>
  <PresentationFormat>Widescreen</PresentationFormat>
  <Paragraphs>222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Cambria Math</vt:lpstr>
      <vt:lpstr>Trebuchet MS</vt:lpstr>
      <vt:lpstr>Wingdings 3</vt:lpstr>
      <vt:lpstr>Facet</vt:lpstr>
      <vt:lpstr>SENSOR DAN AKTUATOR</vt:lpstr>
      <vt:lpstr>PENDAHULUAN</vt:lpstr>
      <vt:lpstr>PENGERTIAN</vt:lpstr>
      <vt:lpstr>KOMPONEN UTAMA PEMBENTUK SENSOR</vt:lpstr>
      <vt:lpstr>KARAKTERISTIK SENSOR</vt:lpstr>
      <vt:lpstr>JENIS SENSOR</vt:lpstr>
      <vt:lpstr>PowerPoint Presentation</vt:lpstr>
      <vt:lpstr>PowerPoint Presentation</vt:lpstr>
      <vt:lpstr>SENSOR SUHU</vt:lpstr>
      <vt:lpstr>Thermostat</vt:lpstr>
      <vt:lpstr>PowerPoint Presentation</vt:lpstr>
      <vt:lpstr>Thermistor</vt:lpstr>
      <vt:lpstr>PowerPoint Presentation</vt:lpstr>
      <vt:lpstr>Resistive Temperature Detector (RTD) </vt:lpstr>
      <vt:lpstr>Thermocouple </vt:lpstr>
      <vt:lpstr>PowerPoint Presentation</vt:lpstr>
      <vt:lpstr>Perbandingan sensor suhu</vt:lpstr>
      <vt:lpstr>SENSOR JARAK DAN SENSOR POSISI</vt:lpstr>
      <vt:lpstr>Sensor posisi (potensio meter)</vt:lpstr>
      <vt:lpstr>PowerPoint Presentation</vt:lpstr>
      <vt:lpstr>Sensor Ultrasonic</vt:lpstr>
      <vt:lpstr>PowerPoint Presentation</vt:lpstr>
      <vt:lpstr>PowerPoint Presentation</vt:lpstr>
      <vt:lpstr>Sensor Ultrasonic</vt:lpstr>
      <vt:lpstr>PowerPoint Presentation</vt:lpstr>
      <vt:lpstr>Sensor Inframerah</vt:lpstr>
      <vt:lpstr>PowerPoint Presentation</vt:lpstr>
      <vt:lpstr>Sensor Light Distance and Ranging (LIDAR)</vt:lpstr>
      <vt:lpstr>PowerPoint Presentation</vt:lpstr>
      <vt:lpstr>PowerPoint Presentation</vt:lpstr>
      <vt:lpstr>PowerPoint Presentation</vt:lpstr>
      <vt:lpstr>PowerPoint Presentation</vt:lpstr>
      <vt:lpstr>Sensor Kecepatan Sudut</vt:lpstr>
      <vt:lpstr>AKTUATOR</vt:lpstr>
      <vt:lpstr>Jenis Aktuator</vt:lpstr>
      <vt:lpstr>PowerPoint Presentation</vt:lpstr>
      <vt:lpstr>PowerPoint Presentation</vt:lpstr>
      <vt:lpstr>PRINSIP KERJA SENSOR DAN AKTUATOR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DAN AKTUATOR</dc:title>
  <dc:creator>Lenovo</dc:creator>
  <cp:lastModifiedBy>Lenovo</cp:lastModifiedBy>
  <cp:revision>36</cp:revision>
  <dcterms:created xsi:type="dcterms:W3CDTF">2021-09-05T03:44:32Z</dcterms:created>
  <dcterms:modified xsi:type="dcterms:W3CDTF">2021-09-05T18:06:42Z</dcterms:modified>
</cp:coreProperties>
</file>