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2" r:id="rId2"/>
  </p:sldMasterIdLst>
  <p:sldIdLst>
    <p:sldId id="262" r:id="rId3"/>
    <p:sldId id="256" r:id="rId4"/>
    <p:sldId id="258" r:id="rId5"/>
    <p:sldId id="259" r:id="rId6"/>
    <p:sldId id="260" r:id="rId7"/>
    <p:sldId id="271" r:id="rId8"/>
    <p:sldId id="261" r:id="rId9"/>
    <p:sldId id="263" r:id="rId10"/>
    <p:sldId id="264" r:id="rId11"/>
    <p:sldId id="265" r:id="rId12"/>
    <p:sldId id="266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en-US" altLang="en-US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en-US" altLang="en-US"/>
              <a:t>Click to edit Master subtitle style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5A6FEFD-D0BD-42D6-BEAB-64D45F7A2AB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1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229D1-15CA-4F48-ACFC-B2C115DA8988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BE5BC7-C80C-4BDD-8450-805DCB792E6B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46430-B599-4C1E-A217-8D1863C71F2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0FFCC-62B5-498A-87B0-60A265547029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26DA3-7F14-4ACD-B3FD-EDB0C862F0F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EBDFD2-968E-4A8B-9C56-448354AA7CA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DFB569-7520-4E00-8E8D-03DE7B4FAC0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16AEB0-F67E-4962-A038-A0339E1736C2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A0F9E-10EA-4649-83F4-C9F7C089515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5FB087-3445-485A-8D7B-A4F81185504C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C1F3E6F-2C3A-4928-AC4A-CD9A59ABC3B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77E1CF-089E-473E-BDAE-1DABBF40B085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810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622DCC-C374-41AE-9580-DDABA6F12D0A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6659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90710E-3BAD-44CA-8B35-95194B02166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055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E846AA-1EED-4FAA-8FF0-26345F8FFE31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0459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DB7F19-A228-4F57-BCBD-8E6EEF5DB1B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8268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E5B36E-E342-440B-BFE8-4D68456672E5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329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66ECD1-4348-4B5A-BC74-500E9A8E249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0619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F9275A-74D9-4645-9A49-B099F13D85E6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033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130580-8714-43A9-AC4B-F6FD39E0A04A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2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6CF502-9D80-4EDA-908B-855D8227C424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0465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F56FCD6-E158-44EB-88FE-17D32C68D88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99759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A56F76-637F-4D54-A35F-B78030AC9C2E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5154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Title, 2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4FA769-F632-4C0C-AEF0-7BB2DC9D946F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2025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6BD3F0-F88E-4C71-97C2-B856EA9AB618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8457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99DA2D43-FAD3-4E6F-9AB3-EE8571369A46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71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A13142-785A-40B7-9400-18E1BD1C101A}" type="slidenum">
              <a:rPr lang="en-GB">
                <a:solidFill>
                  <a:srgbClr val="000000"/>
                </a:solidFill>
                <a:latin typeface="Arial" panose="020B0604020202020204" pitchFamily="34" charset="0"/>
              </a:rPr>
              <a:pPr/>
              <a:t>‹#›</a:t>
            </a:fld>
            <a:endParaRPr lang="en-GB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745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0.png"/><Relationship Id="rId4" Type="http://schemas.openxmlformats.org/officeDocument/2006/relationships/image" Target="../media/image6.wmf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png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0" y="1524000"/>
            <a:ext cx="9144000" cy="1752600"/>
          </a:xfrm>
        </p:spPr>
        <p:txBody>
          <a:bodyPr/>
          <a:lstStyle/>
          <a:p>
            <a:pPr algn="ctr"/>
            <a:r>
              <a:rPr lang="en-US" sz="6600" b="1" dirty="0" err="1"/>
              <a:t>Potensial</a:t>
            </a:r>
            <a:r>
              <a:rPr lang="en-US" sz="6600" b="1" dirty="0"/>
              <a:t> Listrik</a:t>
            </a:r>
            <a:br>
              <a:rPr lang="id-ID" sz="6600" b="1" dirty="0"/>
            </a:br>
            <a:r>
              <a:rPr lang="id-ID" sz="6600" b="1" dirty="0"/>
              <a:t>-</a:t>
            </a:r>
            <a:r>
              <a:rPr lang="id-ID" sz="4000" b="1" dirty="0"/>
              <a:t>potensial listrik dan beda potensial</a:t>
            </a:r>
            <a:br>
              <a:rPr lang="id-ID" sz="4000" b="1" dirty="0"/>
            </a:br>
            <a:r>
              <a:rPr lang="id-ID" sz="4000" b="1" dirty="0"/>
              <a:t>- energi potensial elektrostatik</a:t>
            </a:r>
            <a:br>
              <a:rPr lang="id-ID" sz="4000" b="1" dirty="0"/>
            </a:br>
            <a:r>
              <a:rPr lang="id-ID" sz="4000" b="1" dirty="0"/>
              <a:t>-medan listrik dan potensial listrik</a:t>
            </a:r>
            <a:endParaRPr lang="en-US" sz="40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33375"/>
            <a:ext cx="8218488" cy="5792788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4.1	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Potensial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listrik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oleh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muatan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titik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(volt)</a:t>
            </a:r>
          </a:p>
          <a:p>
            <a:pPr algn="r">
              <a:buFont typeface="Wingdings" pitchFamily="2" charset="2"/>
              <a:buNone/>
            </a:pPr>
            <a:r>
              <a:rPr lang="en-US" sz="2500" dirty="0" err="1">
                <a:latin typeface="Comic Sans MS" pitchFamily="66" charset="0"/>
              </a:rPr>
              <a:t>Bila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kuat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medan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merupakan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besaran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vektor</a:t>
            </a:r>
            <a:r>
              <a:rPr lang="en-US" sz="2500" dirty="0">
                <a:latin typeface="Comic Sans MS" pitchFamily="66" charset="0"/>
              </a:rPr>
              <a:t>, </a:t>
            </a:r>
            <a:r>
              <a:rPr lang="en-US" sz="2500" dirty="0" err="1">
                <a:latin typeface="Comic Sans MS" pitchFamily="66" charset="0"/>
              </a:rPr>
              <a:t>maka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potensial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listrik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merupakan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besaran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skalar</a:t>
            </a:r>
            <a:r>
              <a:rPr lang="en-US" sz="2500" dirty="0">
                <a:latin typeface="Comic Sans MS" pitchFamily="66" charset="0"/>
              </a:rPr>
              <a:t>.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Muatan</a:t>
            </a:r>
            <a:r>
              <a:rPr lang="en-US" sz="2500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positif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akan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menghasilkan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potensial</a:t>
            </a:r>
            <a:r>
              <a:rPr lang="en-US" sz="2500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positif</a:t>
            </a:r>
            <a:r>
              <a:rPr lang="en-US" sz="2500" dirty="0">
                <a:latin typeface="Comic Sans MS" pitchFamily="66" charset="0"/>
              </a:rPr>
              <a:t> di </a:t>
            </a:r>
            <a:r>
              <a:rPr lang="en-US" sz="2500" dirty="0" err="1">
                <a:latin typeface="Comic Sans MS" pitchFamily="66" charset="0"/>
              </a:rPr>
              <a:t>sekitarnya</a:t>
            </a:r>
            <a:r>
              <a:rPr lang="en-US" sz="2500" dirty="0">
                <a:latin typeface="Comic Sans MS" pitchFamily="66" charset="0"/>
              </a:rPr>
              <a:t>, </a:t>
            </a:r>
            <a:r>
              <a:rPr lang="en-US" sz="2500" dirty="0" err="1">
                <a:latin typeface="Comic Sans MS" pitchFamily="66" charset="0"/>
              </a:rPr>
              <a:t>sedangkan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FF33CC"/>
                </a:solidFill>
                <a:latin typeface="Comic Sans MS" pitchFamily="66" charset="0"/>
              </a:rPr>
              <a:t>muatan</a:t>
            </a:r>
            <a:r>
              <a:rPr lang="en-US" sz="2500" dirty="0">
                <a:solidFill>
                  <a:srgbClr val="FF33CC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FF33CC"/>
                </a:solidFill>
                <a:latin typeface="Comic Sans MS" pitchFamily="66" charset="0"/>
              </a:rPr>
              <a:t>negatif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akan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menghasilkan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FF33CC"/>
                </a:solidFill>
                <a:latin typeface="Comic Sans MS" pitchFamily="66" charset="0"/>
              </a:rPr>
              <a:t>potensial</a:t>
            </a:r>
            <a:r>
              <a:rPr lang="en-US" sz="2500" dirty="0">
                <a:solidFill>
                  <a:srgbClr val="FF33CC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FF33CC"/>
                </a:solidFill>
                <a:latin typeface="Comic Sans MS" pitchFamily="66" charset="0"/>
              </a:rPr>
              <a:t>negatif</a:t>
            </a:r>
            <a:r>
              <a:rPr lang="en-US" sz="2500" dirty="0">
                <a:latin typeface="Comic Sans MS" pitchFamily="66" charset="0"/>
              </a:rPr>
              <a:t>.</a:t>
            </a: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</p:txBody>
      </p:sp>
      <p:graphicFrame>
        <p:nvGraphicFramePr>
          <p:cNvPr id="2068" name="Object 20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426060699"/>
              </p:ext>
            </p:extLst>
          </p:nvPr>
        </p:nvGraphicFramePr>
        <p:xfrm>
          <a:off x="6208713" y="3068960"/>
          <a:ext cx="2422515" cy="12601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Equation" r:id="rId3" imgW="1269720" imgH="660240" progId="Equation.3">
                  <p:embed/>
                </p:oleObj>
              </mc:Choice>
              <mc:Fallback>
                <p:oleObj name="Equation" r:id="rId3" imgW="1269720" imgH="660240" progId="Equation.3">
                  <p:embed/>
                  <p:pic>
                    <p:nvPicPr>
                      <p:cNvPr id="0" name="Picture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08713" y="3068960"/>
                        <a:ext cx="2422515" cy="1260153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4" name="Oval 6"/>
          <p:cNvSpPr>
            <a:spLocks noChangeArrowheads="1"/>
          </p:cNvSpPr>
          <p:nvPr/>
        </p:nvSpPr>
        <p:spPr bwMode="auto">
          <a:xfrm>
            <a:off x="1547813" y="3644900"/>
            <a:ext cx="360362" cy="36036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5" name="Oval 7"/>
          <p:cNvSpPr>
            <a:spLocks noChangeArrowheads="1"/>
          </p:cNvSpPr>
          <p:nvPr/>
        </p:nvSpPr>
        <p:spPr bwMode="auto">
          <a:xfrm>
            <a:off x="1547813" y="4652963"/>
            <a:ext cx="360362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547813" y="3614738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+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1598613" y="4581525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-</a:t>
            </a:r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3852863" y="3789363"/>
            <a:ext cx="71437" cy="73025"/>
          </a:xfrm>
          <a:prstGeom prst="flowChartConnector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59" name="AutoShape 11"/>
          <p:cNvSpPr>
            <a:spLocks noChangeArrowheads="1"/>
          </p:cNvSpPr>
          <p:nvPr/>
        </p:nvSpPr>
        <p:spPr bwMode="auto">
          <a:xfrm>
            <a:off x="3851275" y="4806950"/>
            <a:ext cx="71438" cy="73025"/>
          </a:xfrm>
          <a:prstGeom prst="flowChartConnector">
            <a:avLst/>
          </a:prstGeom>
          <a:solidFill>
            <a:schemeClr val="tx2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1958975" y="4838700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61" name="Line 13"/>
          <p:cNvSpPr>
            <a:spLocks noChangeShapeType="1"/>
          </p:cNvSpPr>
          <p:nvPr/>
        </p:nvSpPr>
        <p:spPr bwMode="auto">
          <a:xfrm>
            <a:off x="1949450" y="3830638"/>
            <a:ext cx="18002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2571750" y="3716338"/>
            <a:ext cx="5603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r</a:t>
            </a:r>
            <a:r>
              <a:rPr lang="en-US" sz="2400" b="1" baseline="-25000"/>
              <a:t>A</a:t>
            </a:r>
            <a:endParaRPr lang="en-US" sz="2400" b="1"/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1547813" y="38608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q</a:t>
            </a: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3708400" y="3860800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A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3708400" y="4843463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B</a:t>
            </a:r>
          </a:p>
        </p:txBody>
      </p:sp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2627313" y="47244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r</a:t>
            </a:r>
            <a:r>
              <a:rPr lang="en-US" sz="2400" b="1" baseline="-25000"/>
              <a:t>B</a:t>
            </a:r>
            <a:endParaRPr lang="en-US" sz="2400" b="1"/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1547813" y="4916488"/>
            <a:ext cx="415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q</a:t>
            </a:r>
          </a:p>
        </p:txBody>
      </p:sp>
      <p:graphicFrame>
        <p:nvGraphicFramePr>
          <p:cNvPr id="2071" name="Object 23"/>
          <p:cNvGraphicFramePr>
            <a:graphicFrameLocks noGrp="1" noChangeAspect="1"/>
          </p:cNvGraphicFramePr>
          <p:nvPr>
            <p:ph sz="quarter" idx="3"/>
            <p:extLst>
              <p:ext uri="{D42A27DB-BD31-4B8C-83A1-F6EECF244321}">
                <p14:modId xmlns:p14="http://schemas.microsoft.com/office/powerpoint/2010/main" val="3728496444"/>
              </p:ext>
            </p:extLst>
          </p:nvPr>
        </p:nvGraphicFramePr>
        <p:xfrm>
          <a:off x="6084168" y="4775705"/>
          <a:ext cx="2575098" cy="1195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Equation" r:id="rId5" imgW="1422360" imgH="660240" progId="Equation.3">
                  <p:embed/>
                </p:oleObj>
              </mc:Choice>
              <mc:Fallback>
                <p:oleObj name="Equation" r:id="rId5" imgW="1422360" imgH="660240" progId="Equation.3">
                  <p:embed/>
                  <p:pic>
                    <p:nvPicPr>
                      <p:cNvPr id="0" name="Picture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4168" y="4775705"/>
                        <a:ext cx="2575098" cy="119596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33375"/>
            <a:ext cx="8218488" cy="5792788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endParaRPr lang="en-US" sz="250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r>
              <a:rPr lang="en-US" sz="2500">
                <a:latin typeface="Comic Sans MS" pitchFamily="66" charset="0"/>
              </a:rPr>
              <a:t>Sedangkan </a:t>
            </a:r>
            <a:r>
              <a:rPr lang="en-US" sz="2500">
                <a:solidFill>
                  <a:srgbClr val="0000FF"/>
                </a:solidFill>
                <a:latin typeface="Comic Sans MS" pitchFamily="66" charset="0"/>
              </a:rPr>
              <a:t>potensial listrik</a:t>
            </a:r>
            <a:r>
              <a:rPr lang="en-US" sz="2500">
                <a:latin typeface="Comic Sans MS" pitchFamily="66" charset="0"/>
              </a:rPr>
              <a:t> pada satu titik karena pengaruh </a:t>
            </a:r>
            <a:r>
              <a:rPr lang="en-US" sz="2500">
                <a:solidFill>
                  <a:srgbClr val="FF33CC"/>
                </a:solidFill>
                <a:latin typeface="Comic Sans MS" pitchFamily="66" charset="0"/>
              </a:rPr>
              <a:t>beberapa muatan listrik</a:t>
            </a:r>
            <a:r>
              <a:rPr lang="en-US" sz="2500">
                <a:latin typeface="Comic Sans MS" pitchFamily="66" charset="0"/>
              </a:rPr>
              <a:t> merupakan jumlah aljabar dari masing2 muatan.</a:t>
            </a:r>
          </a:p>
          <a:p>
            <a:pPr algn="r">
              <a:buFont typeface="Wingdings" pitchFamily="2" charset="2"/>
              <a:buNone/>
            </a:pPr>
            <a:endParaRPr lang="en-US" sz="250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>
              <a:latin typeface="Comic Sans MS" pitchFamily="66" charset="0"/>
            </a:endParaRPr>
          </a:p>
        </p:txBody>
      </p:sp>
      <p:graphicFrame>
        <p:nvGraphicFramePr>
          <p:cNvPr id="11267" name="Object 3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755507413"/>
              </p:ext>
            </p:extLst>
          </p:nvPr>
        </p:nvGraphicFramePr>
        <p:xfrm>
          <a:off x="2051720" y="2456569"/>
          <a:ext cx="4599580" cy="19448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" name="Equation" r:id="rId3" imgW="1562040" imgH="660240" progId="Equation.3">
                  <p:embed/>
                </p:oleObj>
              </mc:Choice>
              <mc:Fallback>
                <p:oleObj name="Equation" r:id="rId3" imgW="1562040" imgH="6602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2456569"/>
                        <a:ext cx="4599580" cy="1944861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33374"/>
            <a:ext cx="8218488" cy="6119961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4.2	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Energi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Potensial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Listrik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(J)</a:t>
            </a: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r>
              <a:rPr lang="en-US" sz="2500" dirty="0" err="1">
                <a:latin typeface="Comic Sans MS" pitchFamily="66" charset="0"/>
              </a:rPr>
              <a:t>Sebuah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uji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q’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diletakkan</a:t>
            </a:r>
            <a:r>
              <a:rPr lang="en-US" sz="2500" dirty="0">
                <a:latin typeface="Comic Sans MS" pitchFamily="66" charset="0"/>
              </a:rPr>
              <a:t> di </a:t>
            </a:r>
            <a:r>
              <a:rPr lang="en-US" sz="2500" dirty="0" err="1">
                <a:latin typeface="Comic Sans MS" pitchFamily="66" charset="0"/>
              </a:rPr>
              <a:t>dekat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sumber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q</a:t>
            </a:r>
            <a:r>
              <a:rPr lang="en-US" sz="2500" dirty="0">
                <a:latin typeface="Comic Sans MS" pitchFamily="66" charset="0"/>
              </a:rPr>
              <a:t>, </a:t>
            </a:r>
            <a:r>
              <a:rPr lang="en-US" sz="2500" dirty="0" err="1">
                <a:latin typeface="Comic Sans MS" pitchFamily="66" charset="0"/>
              </a:rPr>
              <a:t>maka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energi</a:t>
            </a:r>
            <a:r>
              <a:rPr lang="en-US" sz="2500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potensial</a:t>
            </a:r>
            <a:r>
              <a:rPr lang="en-US" sz="2500" dirty="0">
                <a:latin typeface="Comic Sans MS" pitchFamily="66" charset="0"/>
              </a:rPr>
              <a:t> yang </a:t>
            </a:r>
            <a:r>
              <a:rPr lang="en-US" sz="2500" dirty="0" err="1">
                <a:latin typeface="Comic Sans MS" pitchFamily="66" charset="0"/>
              </a:rPr>
              <a:t>dimiliki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oleh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uji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q’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adalah</a:t>
            </a:r>
            <a:endParaRPr lang="id-ID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id-ID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id-ID" sz="2500" dirty="0">
              <a:latin typeface="Comic Sans MS" pitchFamily="66" charset="0"/>
            </a:endParaRPr>
          </a:p>
          <a:p>
            <a:pPr algn="r">
              <a:buNone/>
            </a:pP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energi</a:t>
            </a:r>
            <a:r>
              <a:rPr lang="en-US" sz="2500" dirty="0">
                <a:solidFill>
                  <a:srgbClr val="0000FF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potensial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id-ID" sz="2500" dirty="0">
                <a:latin typeface="Comic Sans MS" pitchFamily="66" charset="0"/>
              </a:rPr>
              <a:t>sistem muatan titik adalah kerja yang diperlukan untuk membawa muatan-muatan ke posisi akhirnya.</a:t>
            </a:r>
          </a:p>
          <a:p>
            <a:pPr algn="r">
              <a:buNone/>
            </a:pPr>
            <a:endParaRPr lang="en-US" sz="2500" dirty="0">
              <a:latin typeface="Comic Sans MS" pitchFamily="66" charset="0"/>
            </a:endParaRPr>
          </a:p>
        </p:txBody>
      </p:sp>
      <p:graphicFrame>
        <p:nvGraphicFramePr>
          <p:cNvPr id="12291" name="Object 3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776145713"/>
              </p:ext>
            </p:extLst>
          </p:nvPr>
        </p:nvGraphicFramePr>
        <p:xfrm>
          <a:off x="2256458" y="3149974"/>
          <a:ext cx="2279650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8" name="Equation" r:id="rId3" imgW="1447560" imgH="634680" progId="Equation.3">
                  <p:embed/>
                </p:oleObj>
              </mc:Choice>
              <mc:Fallback>
                <p:oleObj name="Equation" r:id="rId3" imgW="1447560" imgH="63468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6458" y="3149974"/>
                        <a:ext cx="2279650" cy="100012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308" name="Group 20"/>
          <p:cNvGrpSpPr>
            <a:grpSpLocks/>
          </p:cNvGrpSpPr>
          <p:nvPr/>
        </p:nvGrpSpPr>
        <p:grpSpPr bwMode="auto">
          <a:xfrm>
            <a:off x="2700338" y="1341438"/>
            <a:ext cx="2808287" cy="703262"/>
            <a:chOff x="1156" y="1117"/>
            <a:chExt cx="1769" cy="443"/>
          </a:xfrm>
        </p:grpSpPr>
        <p:grpSp>
          <p:nvGrpSpPr>
            <p:cNvPr id="12307" name="Group 19"/>
            <p:cNvGrpSpPr>
              <a:grpSpLocks/>
            </p:cNvGrpSpPr>
            <p:nvPr/>
          </p:nvGrpSpPr>
          <p:grpSpPr bwMode="auto">
            <a:xfrm>
              <a:off x="1156" y="1117"/>
              <a:ext cx="1497" cy="443"/>
              <a:chOff x="975" y="2277"/>
              <a:chExt cx="1497" cy="443"/>
            </a:xfrm>
          </p:grpSpPr>
          <p:sp>
            <p:nvSpPr>
              <p:cNvPr id="12292" name="Oval 4"/>
              <p:cNvSpPr>
                <a:spLocks noChangeArrowheads="1"/>
              </p:cNvSpPr>
              <p:nvPr/>
            </p:nvSpPr>
            <p:spPr bwMode="auto">
              <a:xfrm>
                <a:off x="975" y="2296"/>
                <a:ext cx="227" cy="227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294" name="Text Box 6"/>
              <p:cNvSpPr txBox="1">
                <a:spLocks noChangeArrowheads="1"/>
              </p:cNvSpPr>
              <p:nvPr/>
            </p:nvSpPr>
            <p:spPr bwMode="auto">
              <a:xfrm>
                <a:off x="975" y="2277"/>
                <a:ext cx="26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b="1"/>
                  <a:t>+</a:t>
                </a:r>
              </a:p>
            </p:txBody>
          </p:sp>
          <p:sp>
            <p:nvSpPr>
              <p:cNvPr id="12296" name="AutoShape 8"/>
              <p:cNvSpPr>
                <a:spLocks noChangeArrowheads="1"/>
              </p:cNvSpPr>
              <p:nvPr/>
            </p:nvSpPr>
            <p:spPr bwMode="auto">
              <a:xfrm>
                <a:off x="2427" y="2387"/>
                <a:ext cx="45" cy="46"/>
              </a:xfrm>
              <a:prstGeom prst="flowChartConnector">
                <a:avLst/>
              </a:prstGeom>
              <a:solidFill>
                <a:schemeClr val="tx2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2299" name="Line 11"/>
              <p:cNvSpPr>
                <a:spLocks noChangeShapeType="1"/>
              </p:cNvSpPr>
              <p:nvPr/>
            </p:nvSpPr>
            <p:spPr bwMode="auto">
              <a:xfrm>
                <a:off x="1228" y="2413"/>
                <a:ext cx="113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300" name="Text Box 12"/>
              <p:cNvSpPr txBox="1">
                <a:spLocks noChangeArrowheads="1"/>
              </p:cNvSpPr>
              <p:nvPr/>
            </p:nvSpPr>
            <p:spPr bwMode="auto">
              <a:xfrm>
                <a:off x="1620" y="2341"/>
                <a:ext cx="35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b="1"/>
                  <a:t>r</a:t>
                </a:r>
              </a:p>
            </p:txBody>
          </p:sp>
          <p:sp>
            <p:nvSpPr>
              <p:cNvPr id="12301" name="Text Box 13"/>
              <p:cNvSpPr txBox="1">
                <a:spLocks noChangeArrowheads="1"/>
              </p:cNvSpPr>
              <p:nvPr/>
            </p:nvSpPr>
            <p:spPr bwMode="auto">
              <a:xfrm>
                <a:off x="975" y="2432"/>
                <a:ext cx="26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400" b="1"/>
                  <a:t>q</a:t>
                </a:r>
              </a:p>
            </p:txBody>
          </p:sp>
        </p:grpSp>
        <p:sp>
          <p:nvSpPr>
            <p:cNvPr id="12302" name="Text Box 14"/>
            <p:cNvSpPr txBox="1">
              <a:spLocks noChangeArrowheads="1"/>
            </p:cNvSpPr>
            <p:nvPr/>
          </p:nvSpPr>
          <p:spPr bwMode="auto">
            <a:xfrm>
              <a:off x="2472" y="1237"/>
              <a:ext cx="4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q’</a:t>
              </a:r>
            </a:p>
          </p:txBody>
        </p:sp>
      </p:grpSp>
      <p:graphicFrame>
        <p:nvGraphicFramePr>
          <p:cNvPr id="13" name="Object 3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3469044387"/>
              </p:ext>
            </p:extLst>
          </p:nvPr>
        </p:nvGraphicFramePr>
        <p:xfrm>
          <a:off x="2530474" y="5255373"/>
          <a:ext cx="3276479" cy="962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9" name="Equation" r:id="rId5" imgW="2158920" imgH="634680" progId="Equation.3">
                  <p:embed/>
                </p:oleObj>
              </mc:Choice>
              <mc:Fallback>
                <p:oleObj name="Equation" r:id="rId5" imgW="2158920" imgH="6346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0474" y="5255373"/>
                        <a:ext cx="3276479" cy="962865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33375"/>
            <a:ext cx="8218488" cy="5792788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4.3	Usaha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untuk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memindahkan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muatan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listrik</a:t>
            </a:r>
            <a:r>
              <a:rPr lang="id-ID" sz="2500" dirty="0">
                <a:solidFill>
                  <a:schemeClr val="tx2"/>
                </a:solidFill>
                <a:latin typeface="Comic Sans MS" pitchFamily="66" charset="0"/>
              </a:rPr>
              <a:t> (J)</a:t>
            </a:r>
            <a:endParaRPr lang="en-US" sz="2500" dirty="0">
              <a:solidFill>
                <a:schemeClr val="tx2"/>
              </a:solidFill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r>
              <a:rPr lang="en-US" sz="2500" dirty="0">
                <a:solidFill>
                  <a:srgbClr val="0000FF"/>
                </a:solidFill>
                <a:latin typeface="Comic Sans MS" pitchFamily="66" charset="0"/>
              </a:rPr>
              <a:t>Usaha</a:t>
            </a:r>
            <a:r>
              <a:rPr lang="en-US" sz="2500" dirty="0">
                <a:latin typeface="Comic Sans MS" pitchFamily="66" charset="0"/>
              </a:rPr>
              <a:t> yang </a:t>
            </a:r>
            <a:r>
              <a:rPr lang="en-US" sz="2500" dirty="0" err="1">
                <a:latin typeface="Comic Sans MS" pitchFamily="66" charset="0"/>
              </a:rPr>
              <a:t>diperlukan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untuk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memindahkan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sebuah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uji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q’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dari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33CC"/>
                </a:solidFill>
                <a:latin typeface="Comic Sans MS" pitchFamily="66" charset="0"/>
              </a:rPr>
              <a:t>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ke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33CC"/>
                </a:solidFill>
                <a:latin typeface="Comic Sans MS" pitchFamily="66" charset="0"/>
              </a:rPr>
              <a:t>b</a:t>
            </a:r>
            <a:r>
              <a:rPr lang="en-US" sz="2500" dirty="0">
                <a:latin typeface="Comic Sans MS" pitchFamily="66" charset="0"/>
              </a:rPr>
              <a:t> yang </a:t>
            </a:r>
            <a:r>
              <a:rPr lang="en-US" sz="2500" dirty="0" err="1">
                <a:latin typeface="Comic Sans MS" pitchFamily="66" charset="0"/>
              </a:rPr>
              <a:t>dipengaruhi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oleh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sumber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q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adalah</a:t>
            </a: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</p:txBody>
      </p:sp>
      <p:graphicFrame>
        <p:nvGraphicFramePr>
          <p:cNvPr id="13315" name="Object 3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2943691591"/>
              </p:ext>
            </p:extLst>
          </p:nvPr>
        </p:nvGraphicFramePr>
        <p:xfrm>
          <a:off x="3463926" y="2402682"/>
          <a:ext cx="3772370" cy="249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2" name="Equation" r:id="rId3" imgW="2031840" imgH="1803240" progId="Equation.3">
                  <p:embed/>
                </p:oleObj>
              </mc:Choice>
              <mc:Fallback>
                <p:oleObj name="Equation" r:id="rId3" imgW="2031840" imgH="180324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3926" y="2402682"/>
                        <a:ext cx="3772370" cy="2495550"/>
                      </a:xfrm>
                      <a:prstGeom prst="rect">
                        <a:avLst/>
                      </a:prstGeom>
                      <a:solidFill>
                        <a:schemeClr val="accent1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336" name="Group 24"/>
          <p:cNvGrpSpPr>
            <a:grpSpLocks/>
          </p:cNvGrpSpPr>
          <p:nvPr/>
        </p:nvGrpSpPr>
        <p:grpSpPr bwMode="auto">
          <a:xfrm>
            <a:off x="348162" y="2072482"/>
            <a:ext cx="2806700" cy="2112962"/>
            <a:chOff x="1701" y="845"/>
            <a:chExt cx="1768" cy="1331"/>
          </a:xfrm>
        </p:grpSpPr>
        <p:sp>
          <p:nvSpPr>
            <p:cNvPr id="13318" name="Oval 6"/>
            <p:cNvSpPr>
              <a:spLocks noChangeArrowheads="1"/>
            </p:cNvSpPr>
            <p:nvPr/>
          </p:nvSpPr>
          <p:spPr bwMode="auto">
            <a:xfrm>
              <a:off x="1701" y="864"/>
              <a:ext cx="227" cy="227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19" name="Text Box 7"/>
            <p:cNvSpPr txBox="1">
              <a:spLocks noChangeArrowheads="1"/>
            </p:cNvSpPr>
            <p:nvPr/>
          </p:nvSpPr>
          <p:spPr bwMode="auto">
            <a:xfrm>
              <a:off x="1701" y="845"/>
              <a:ext cx="26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+</a:t>
              </a:r>
            </a:p>
          </p:txBody>
        </p:sp>
        <p:sp>
          <p:nvSpPr>
            <p:cNvPr id="13320" name="AutoShape 8"/>
            <p:cNvSpPr>
              <a:spLocks noChangeArrowheads="1"/>
            </p:cNvSpPr>
            <p:nvPr/>
          </p:nvSpPr>
          <p:spPr bwMode="auto">
            <a:xfrm>
              <a:off x="3153" y="955"/>
              <a:ext cx="45" cy="46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22" name="Text Box 10"/>
            <p:cNvSpPr txBox="1">
              <a:spLocks noChangeArrowheads="1"/>
            </p:cNvSpPr>
            <p:nvPr/>
          </p:nvSpPr>
          <p:spPr bwMode="auto">
            <a:xfrm>
              <a:off x="2346" y="909"/>
              <a:ext cx="3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r</a:t>
              </a:r>
              <a:r>
                <a:rPr lang="en-US" sz="2400" b="1" baseline="-25000"/>
                <a:t>a</a:t>
              </a:r>
              <a:endParaRPr lang="en-US" sz="2400" b="1"/>
            </a:p>
          </p:txBody>
        </p:sp>
        <p:sp>
          <p:nvSpPr>
            <p:cNvPr id="13323" name="Text Box 11"/>
            <p:cNvSpPr txBox="1">
              <a:spLocks noChangeArrowheads="1"/>
            </p:cNvSpPr>
            <p:nvPr/>
          </p:nvSpPr>
          <p:spPr bwMode="auto">
            <a:xfrm>
              <a:off x="1701" y="1000"/>
              <a:ext cx="26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q</a:t>
              </a:r>
            </a:p>
          </p:txBody>
        </p:sp>
        <p:sp>
          <p:nvSpPr>
            <p:cNvPr id="13324" name="Text Box 12"/>
            <p:cNvSpPr txBox="1">
              <a:spLocks noChangeArrowheads="1"/>
            </p:cNvSpPr>
            <p:nvPr/>
          </p:nvSpPr>
          <p:spPr bwMode="auto">
            <a:xfrm>
              <a:off x="3016" y="981"/>
              <a:ext cx="4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a</a:t>
              </a:r>
            </a:p>
          </p:txBody>
        </p:sp>
        <p:sp>
          <p:nvSpPr>
            <p:cNvPr id="13325" name="Text Box 13"/>
            <p:cNvSpPr txBox="1">
              <a:spLocks noChangeArrowheads="1"/>
            </p:cNvSpPr>
            <p:nvPr/>
          </p:nvSpPr>
          <p:spPr bwMode="auto">
            <a:xfrm>
              <a:off x="1973" y="1888"/>
              <a:ext cx="4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b</a:t>
              </a:r>
            </a:p>
          </p:txBody>
        </p:sp>
        <p:sp>
          <p:nvSpPr>
            <p:cNvPr id="13326" name="AutoShape 14"/>
            <p:cNvSpPr>
              <a:spLocks noChangeArrowheads="1"/>
            </p:cNvSpPr>
            <p:nvPr/>
          </p:nvSpPr>
          <p:spPr bwMode="auto">
            <a:xfrm>
              <a:off x="2155" y="1978"/>
              <a:ext cx="45" cy="46"/>
            </a:xfrm>
            <a:prstGeom prst="flowChartConnector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27" name="Line 15"/>
            <p:cNvSpPr>
              <a:spLocks noChangeShapeType="1"/>
            </p:cNvSpPr>
            <p:nvPr/>
          </p:nvSpPr>
          <p:spPr bwMode="auto">
            <a:xfrm>
              <a:off x="1947" y="968"/>
              <a:ext cx="117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28" name="Line 16"/>
            <p:cNvSpPr>
              <a:spLocks noChangeShapeType="1"/>
            </p:cNvSpPr>
            <p:nvPr/>
          </p:nvSpPr>
          <p:spPr bwMode="auto">
            <a:xfrm>
              <a:off x="1837" y="1091"/>
              <a:ext cx="317" cy="8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3329" name="Text Box 17"/>
            <p:cNvSpPr txBox="1">
              <a:spLocks noChangeArrowheads="1"/>
            </p:cNvSpPr>
            <p:nvPr/>
          </p:nvSpPr>
          <p:spPr bwMode="auto">
            <a:xfrm>
              <a:off x="1756" y="1434"/>
              <a:ext cx="35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b="1"/>
                <a:t>r</a:t>
              </a:r>
              <a:r>
                <a:rPr lang="en-US" sz="2400" b="1" baseline="-25000"/>
                <a:t>b</a:t>
              </a:r>
              <a:endParaRPr lang="en-US" sz="2400" b="1"/>
            </a:p>
          </p:txBody>
        </p:sp>
        <p:sp>
          <p:nvSpPr>
            <p:cNvPr id="13335" name="Line 23"/>
            <p:cNvSpPr>
              <a:spLocks noChangeShapeType="1"/>
            </p:cNvSpPr>
            <p:nvPr/>
          </p:nvSpPr>
          <p:spPr bwMode="auto">
            <a:xfrm flipH="1">
              <a:off x="2200" y="981"/>
              <a:ext cx="952" cy="99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1433244"/>
              </p:ext>
            </p:extLst>
          </p:nvPr>
        </p:nvGraphicFramePr>
        <p:xfrm>
          <a:off x="148137" y="4424700"/>
          <a:ext cx="126365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3" name="Equation" r:id="rId5" imgW="545626" imgH="177646" progId="Equation.3">
                  <p:embed/>
                </p:oleObj>
              </mc:Choice>
              <mc:Fallback>
                <p:oleObj name="Equation" r:id="rId5" imgW="545626" imgH="177646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137" y="4424700"/>
                        <a:ext cx="1263650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3036478"/>
              </p:ext>
            </p:extLst>
          </p:nvPr>
        </p:nvGraphicFramePr>
        <p:xfrm>
          <a:off x="1438636" y="4406503"/>
          <a:ext cx="1017588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4" name="Equation" r:id="rId7" imgW="469696" imgH="203112" progId="Equation.3">
                  <p:embed/>
                </p:oleObj>
              </mc:Choice>
              <mc:Fallback>
                <p:oleObj name="Equation" r:id="rId7" imgW="469696" imgH="203112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38636" y="4406503"/>
                        <a:ext cx="1017588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4C0016B-FB34-4BF0-9CA9-F1AEA6F2BE94}"/>
                  </a:ext>
                </a:extLst>
              </p:cNvPr>
              <p:cNvSpPr txBox="1"/>
              <p:nvPr/>
            </p:nvSpPr>
            <p:spPr>
              <a:xfrm>
                <a:off x="5796136" y="2819995"/>
                <a:ext cx="1218347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id-ID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b>
                      <m:sSubPr>
                        <m:ctrlPr>
                          <a:rPr lang="id-ID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id-ID" dirty="0"/>
                  <a:t>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id-ID" i="1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id-ID" i="1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sSub>
                      <m:sSubPr>
                        <m:ctrlPr>
                          <a:rPr lang="id-ID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id-ID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id-ID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sub>
                    </m:sSub>
                  </m:oMath>
                </a14:m>
                <a:endParaRPr lang="id-ID" dirty="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4C0016B-FB34-4BF0-9CA9-F1AEA6F2BE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96136" y="2819995"/>
                <a:ext cx="1218347" cy="276999"/>
              </a:xfrm>
              <a:prstGeom prst="rect">
                <a:avLst/>
              </a:prstGeom>
              <a:blipFill>
                <a:blip r:embed="rId9"/>
                <a:stretch>
                  <a:fillRect l="-4500" t="-28889" r="-1500" b="-51111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>
            <a:extLst>
              <a:ext uri="{FF2B5EF4-FFF2-40B4-BE49-F238E27FC236}">
                <a16:creationId xmlns:a16="http://schemas.microsoft.com/office/drawing/2014/main" id="{6229B022-7373-46E7-BDDD-42E11D227294}"/>
              </a:ext>
            </a:extLst>
          </p:cNvPr>
          <p:cNvSpPr/>
          <p:nvPr/>
        </p:nvSpPr>
        <p:spPr>
          <a:xfrm>
            <a:off x="738687" y="5241290"/>
            <a:ext cx="2978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d-ID" dirty="0">
                <a:latin typeface="Comic Sans MS" pitchFamily="66" charset="0"/>
              </a:rPr>
              <a:t>Vab =</a:t>
            </a:r>
            <a:r>
              <a:rPr lang="el-GR" dirty="0">
                <a:latin typeface="Comic Sans MS" pitchFamily="66" charset="0"/>
              </a:rPr>
              <a:t>Δ</a:t>
            </a:r>
            <a:r>
              <a:rPr lang="id-ID" dirty="0">
                <a:latin typeface="Comic Sans MS" pitchFamily="66" charset="0"/>
              </a:rPr>
              <a:t>V= beda potensial </a:t>
            </a:r>
            <a:endParaRPr lang="id-ID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6217220-74F0-4BD9-8D15-AA20E85B970A}"/>
                  </a:ext>
                </a:extLst>
              </p:cNvPr>
              <p:cNvSpPr txBox="1"/>
              <p:nvPr/>
            </p:nvSpPr>
            <p:spPr>
              <a:xfrm>
                <a:off x="3027863" y="3464719"/>
                <a:ext cx="426399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id-ID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</m:oMath>
                </a14:m>
                <a:r>
                  <a:rPr lang="id-ID" dirty="0"/>
                  <a:t>V=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06217220-74F0-4BD9-8D15-AA20E85B97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7863" y="3464719"/>
                <a:ext cx="426399" cy="276999"/>
              </a:xfrm>
              <a:prstGeom prst="rect">
                <a:avLst/>
              </a:prstGeom>
              <a:blipFill>
                <a:blip r:embed="rId10"/>
                <a:stretch>
                  <a:fillRect l="-20000" t="-28261" r="-31429" b="-50000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2EB3A-988D-4455-ADD8-47FAA0DCB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Medan listrik dan potensial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 Placeholder 2">
                <a:extLst>
                  <a:ext uri="{FF2B5EF4-FFF2-40B4-BE49-F238E27FC236}">
                    <a16:creationId xmlns:a16="http://schemas.microsoft.com/office/drawing/2014/main" id="{EC33A3AF-F8C7-45D1-B7E6-0488DC80B86C}"/>
                  </a:ext>
                </a:extLst>
              </p:cNvPr>
              <p:cNvSpPr>
                <a:spLocks noGrp="1"/>
              </p:cNvSpPr>
              <p:nvPr>
                <p:ph type="body" sz="half" idx="1"/>
              </p:nvPr>
            </p:nvSpPr>
            <p:spPr>
              <a:xfrm>
                <a:off x="539552" y="1556792"/>
                <a:ext cx="7427168" cy="4530725"/>
              </a:xfrm>
            </p:spPr>
            <p:txBody>
              <a:bodyPr/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=−</m:t>
                      </m:r>
                      <m:r>
                        <m:rPr>
                          <m:sty m:val="p"/>
                        </m:rPr>
                        <a:rPr lang="id-ID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∇</m:t>
                      </m:r>
                      <m:r>
                        <a:rPr lang="id-ID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𝑉</m:t>
                      </m:r>
                      <m:r>
                        <a:rPr lang="id-ID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𝑑𝑉</m:t>
                          </m:r>
                        </m:num>
                        <m:den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𝑑𝑟</m:t>
                          </m:r>
                        </m:den>
                      </m:f>
                      <m:acc>
                        <m:accPr>
                          <m:chr m:val="̂"/>
                          <m:ctrlP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𝑟</m:t>
                          </m:r>
                        </m:e>
                      </m:acc>
                      <m:r>
                        <a:rPr lang="id-ID" b="0" i="1" smtClean="0">
                          <a:latin typeface="Cambria Math" panose="02040503050406030204" pitchFamily="18" charset="0"/>
                        </a:rPr>
                        <m:t>=−</m:t>
                      </m:r>
                      <m:d>
                        <m:dPr>
                          <m:ctrlPr>
                            <a:rPr lang="id-ID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𝑑𝑉</m:t>
                              </m:r>
                            </m:num>
                            <m:den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𝑥</m:t>
                              </m:r>
                            </m:den>
                          </m:f>
                          <m:acc>
                            <m:accPr>
                              <m:chr m:val="̂"/>
                              <m:ctrlP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e>
                          </m:acc>
                          <m:r>
                            <a:rPr lang="id-ID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𝑑𝑉</m:t>
                              </m:r>
                            </m:num>
                            <m:den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𝑦</m:t>
                              </m:r>
                            </m:den>
                          </m:f>
                          <m:acc>
                            <m:accPr>
                              <m:chr m:val="̂"/>
                              <m:ctrlP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𝑗</m:t>
                              </m:r>
                            </m:e>
                          </m:acc>
                          <m:r>
                            <m:rPr>
                              <m:nor/>
                            </m:rPr>
                            <a:rPr lang="id-ID" b="0" i="0" dirty="0" smtClean="0">
                              <a:ea typeface="Cambria Math" panose="02040503050406030204" pitchFamily="18" charset="0"/>
                            </a:rPr>
                            <m:t>+</m:t>
                          </m:r>
                          <m:f>
                            <m:fPr>
                              <m:ctrlP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𝑑𝑉</m:t>
                              </m:r>
                            </m:num>
                            <m:den>
                              <m: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𝑧</m:t>
                              </m:r>
                            </m:den>
                          </m:f>
                          <m:acc>
                            <m:accPr>
                              <m:chr m:val="̂"/>
                              <m:ctrlPr>
                                <a:rPr lang="id-ID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id-ID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𝑘</m:t>
                              </m:r>
                            </m:e>
                          </m:acc>
                        </m:e>
                      </m:d>
                    </m:oMath>
                  </m:oMathPara>
                </a14:m>
                <a:endParaRPr lang="id-ID" dirty="0"/>
              </a:p>
            </p:txBody>
          </p:sp>
        </mc:Choice>
        <mc:Fallback>
          <p:sp>
            <p:nvSpPr>
              <p:cNvPr id="3" name="Text Placeholder 2">
                <a:extLst>
                  <a:ext uri="{FF2B5EF4-FFF2-40B4-BE49-F238E27FC236}">
                    <a16:creationId xmlns:a16="http://schemas.microsoft.com/office/drawing/2014/main" id="{EC33A3AF-F8C7-45D1-B7E6-0488DC80B86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539552" y="1556792"/>
                <a:ext cx="7427168" cy="4530725"/>
              </a:xfr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46863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33375"/>
            <a:ext cx="8218488" cy="5792788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Contoh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1 :</a:t>
            </a:r>
          </a:p>
          <a:p>
            <a:pPr algn="r">
              <a:buFont typeface="Wingdings" pitchFamily="2" charset="2"/>
              <a:buNone/>
            </a:pPr>
            <a:r>
              <a:rPr lang="en-US" sz="2500" dirty="0" err="1">
                <a:latin typeface="Comic Sans MS" pitchFamily="66" charset="0"/>
              </a:rPr>
              <a:t>Potensial</a:t>
            </a:r>
            <a:r>
              <a:rPr lang="en-US" sz="2500" dirty="0">
                <a:latin typeface="Comic Sans MS" pitchFamily="66" charset="0"/>
              </a:rPr>
              <a:t> di </a:t>
            </a:r>
            <a:r>
              <a:rPr lang="en-US" sz="2500" dirty="0" err="1">
                <a:latin typeface="Comic Sans MS" pitchFamily="66" charset="0"/>
              </a:rPr>
              <a:t>suatu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titik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terhadap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suatu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partikel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bermuatan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adalah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600 Volt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dan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kuat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medannya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200 N/C</a:t>
            </a:r>
            <a:r>
              <a:rPr lang="en-US" sz="2500" dirty="0">
                <a:latin typeface="Comic Sans MS" pitchFamily="66" charset="0"/>
              </a:rPr>
              <a:t>. </a:t>
            </a:r>
            <a:r>
              <a:rPr lang="en-US" sz="2500" dirty="0" err="1">
                <a:latin typeface="Comic Sans MS" pitchFamily="66" charset="0"/>
              </a:rPr>
              <a:t>Berapa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jarak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titik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itu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berada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dari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tersebut</a:t>
            </a:r>
            <a:r>
              <a:rPr lang="en-US" sz="2500" dirty="0">
                <a:latin typeface="Comic Sans MS" pitchFamily="66" charset="0"/>
              </a:rPr>
              <a:t>.</a:t>
            </a:r>
          </a:p>
          <a:p>
            <a:pPr algn="r">
              <a:buFont typeface="Wingdings" pitchFamily="2" charset="2"/>
              <a:buNone/>
            </a:pPr>
            <a:endParaRPr lang="en-US" sz="2500" dirty="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r>
              <a:rPr lang="en-US" sz="2500" dirty="0" err="1">
                <a:solidFill>
                  <a:schemeClr val="tx2"/>
                </a:solidFill>
                <a:latin typeface="Comic Sans MS" pitchFamily="66" charset="0"/>
              </a:rPr>
              <a:t>Contoh</a:t>
            </a:r>
            <a:r>
              <a:rPr lang="en-US" sz="2500" dirty="0">
                <a:solidFill>
                  <a:schemeClr val="tx2"/>
                </a:solidFill>
                <a:latin typeface="Comic Sans MS" pitchFamily="66" charset="0"/>
              </a:rPr>
              <a:t> 2 :</a:t>
            </a:r>
          </a:p>
          <a:p>
            <a:pPr algn="r">
              <a:buFont typeface="Wingdings" pitchFamily="2" charset="2"/>
              <a:buNone/>
            </a:pPr>
            <a:r>
              <a:rPr lang="en-US" sz="2500" dirty="0" err="1">
                <a:latin typeface="Comic Sans MS" pitchFamily="66" charset="0"/>
              </a:rPr>
              <a:t>Tentukan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solidFill>
                  <a:srgbClr val="0000FF"/>
                </a:solidFill>
                <a:latin typeface="Comic Sans MS" pitchFamily="66" charset="0"/>
              </a:rPr>
              <a:t>usaha</a:t>
            </a:r>
            <a:r>
              <a:rPr lang="en-US" sz="2500" dirty="0">
                <a:latin typeface="Comic Sans MS" pitchFamily="66" charset="0"/>
              </a:rPr>
              <a:t> yang </a:t>
            </a:r>
            <a:r>
              <a:rPr lang="en-US" sz="2500" dirty="0" err="1">
                <a:latin typeface="Comic Sans MS" pitchFamily="66" charset="0"/>
              </a:rPr>
              <a:t>diperlukan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untuk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memindahkan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muatan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positif</a:t>
            </a:r>
            <a:r>
              <a:rPr lang="en-US" sz="2500" dirty="0">
                <a:latin typeface="Comic Sans MS" pitchFamily="66" charset="0"/>
              </a:rPr>
              <a:t> yang </a:t>
            </a:r>
            <a:r>
              <a:rPr lang="en-US" sz="2500" dirty="0" err="1">
                <a:latin typeface="Comic Sans MS" pitchFamily="66" charset="0"/>
              </a:rPr>
              <a:t>besarnya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10 Coulomb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dari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satu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titik</a:t>
            </a:r>
            <a:r>
              <a:rPr lang="en-US" sz="2500" dirty="0">
                <a:latin typeface="Comic Sans MS" pitchFamily="66" charset="0"/>
              </a:rPr>
              <a:t> yang </a:t>
            </a:r>
            <a:r>
              <a:rPr lang="en-US" sz="2500" dirty="0" err="1">
                <a:latin typeface="Comic Sans MS" pitchFamily="66" charset="0"/>
              </a:rPr>
              <a:t>potensialnya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10 Volt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ke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suatu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titik</a:t>
            </a:r>
            <a:r>
              <a:rPr lang="en-US" sz="2500" dirty="0">
                <a:latin typeface="Comic Sans MS" pitchFamily="66" charset="0"/>
              </a:rPr>
              <a:t> lain </a:t>
            </a:r>
            <a:r>
              <a:rPr lang="en-US" sz="2500" dirty="0" err="1">
                <a:latin typeface="Comic Sans MS" pitchFamily="66" charset="0"/>
              </a:rPr>
              <a:t>dengan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 err="1">
                <a:latin typeface="Comic Sans MS" pitchFamily="66" charset="0"/>
              </a:rPr>
              <a:t>potensial</a:t>
            </a:r>
            <a:r>
              <a:rPr lang="en-US" sz="2500" dirty="0">
                <a:latin typeface="Comic Sans MS" pitchFamily="66" charset="0"/>
              </a:rPr>
              <a:t> </a:t>
            </a:r>
            <a:r>
              <a:rPr lang="en-US" sz="2500" dirty="0">
                <a:solidFill>
                  <a:srgbClr val="FF0000"/>
                </a:solidFill>
                <a:latin typeface="Comic Sans MS" pitchFamily="66" charset="0"/>
              </a:rPr>
              <a:t>60 Volt</a:t>
            </a:r>
            <a:r>
              <a:rPr lang="en-US" sz="2500" dirty="0">
                <a:latin typeface="Comic Sans MS" pitchFamily="66" charset="0"/>
              </a:rPr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333375"/>
            <a:ext cx="8218488" cy="5792788"/>
          </a:xfrm>
        </p:spPr>
        <p:txBody>
          <a:bodyPr/>
          <a:lstStyle/>
          <a:p>
            <a:pPr algn="r">
              <a:buFont typeface="Wingdings" pitchFamily="2" charset="2"/>
              <a:buNone/>
            </a:pPr>
            <a:r>
              <a:rPr lang="en-US" sz="2500">
                <a:solidFill>
                  <a:schemeClr val="tx2"/>
                </a:solidFill>
                <a:latin typeface="Comic Sans MS" pitchFamily="66" charset="0"/>
              </a:rPr>
              <a:t>Contoh 3 :</a:t>
            </a:r>
          </a:p>
          <a:p>
            <a:pPr algn="r">
              <a:buFont typeface="Wingdings" pitchFamily="2" charset="2"/>
              <a:buNone/>
            </a:pPr>
            <a:r>
              <a:rPr lang="en-US" sz="2500">
                <a:latin typeface="Comic Sans MS" pitchFamily="66" charset="0"/>
              </a:rPr>
              <a:t>Di dalam sebuah tabung ruang hampa terdapat kutub katoda dan kutub anoda, elektron bergerak dari katoda ke anoda. Beda potensial antara katoda dan anoda adalah 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300 Volt</a:t>
            </a:r>
            <a:r>
              <a:rPr lang="en-US" sz="2500">
                <a:latin typeface="Comic Sans MS" pitchFamily="66" charset="0"/>
              </a:rPr>
              <a:t>, dan elektron bergerak tanpa kecepatan. Tentukan </a:t>
            </a:r>
            <a:r>
              <a:rPr lang="en-US" sz="2500">
                <a:solidFill>
                  <a:srgbClr val="0000FF"/>
                </a:solidFill>
                <a:latin typeface="Comic Sans MS" pitchFamily="66" charset="0"/>
              </a:rPr>
              <a:t>kecepatan</a:t>
            </a:r>
            <a:r>
              <a:rPr lang="en-US" sz="2500">
                <a:latin typeface="Comic Sans MS" pitchFamily="66" charset="0"/>
              </a:rPr>
              <a:t> elektron pada saat sampai di anoda. (massa elektron = 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9,1 x 10</a:t>
            </a:r>
            <a:r>
              <a:rPr lang="en-US" sz="2500" baseline="30000">
                <a:solidFill>
                  <a:srgbClr val="FF0000"/>
                </a:solidFill>
                <a:latin typeface="Comic Sans MS" pitchFamily="66" charset="0"/>
              </a:rPr>
              <a:t>-31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 kg</a:t>
            </a:r>
            <a:r>
              <a:rPr lang="en-US" sz="2500">
                <a:latin typeface="Comic Sans MS" pitchFamily="66" charset="0"/>
              </a:rPr>
              <a:t>, muatan elektron = 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1,6 x 10</a:t>
            </a:r>
            <a:r>
              <a:rPr lang="en-US" sz="2500" baseline="30000">
                <a:solidFill>
                  <a:srgbClr val="FF0000"/>
                </a:solidFill>
                <a:latin typeface="Comic Sans MS" pitchFamily="66" charset="0"/>
              </a:rPr>
              <a:t>-19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 C</a:t>
            </a:r>
            <a:r>
              <a:rPr lang="en-US" sz="2500">
                <a:latin typeface="Comic Sans MS" pitchFamily="66" charset="0"/>
              </a:rPr>
              <a:t>)</a:t>
            </a:r>
          </a:p>
          <a:p>
            <a:pPr algn="r">
              <a:buFont typeface="Wingdings" pitchFamily="2" charset="2"/>
              <a:buNone/>
            </a:pPr>
            <a:endParaRPr lang="en-US" sz="2500">
              <a:latin typeface="Comic Sans MS" pitchFamily="66" charset="0"/>
            </a:endParaRPr>
          </a:p>
          <a:p>
            <a:pPr algn="r">
              <a:buFont typeface="Wingdings" pitchFamily="2" charset="2"/>
              <a:buNone/>
            </a:pPr>
            <a:r>
              <a:rPr lang="en-US" sz="2500">
                <a:solidFill>
                  <a:schemeClr val="tx2"/>
                </a:solidFill>
                <a:latin typeface="Comic Sans MS" pitchFamily="66" charset="0"/>
              </a:rPr>
              <a:t>Contoh 4 :</a:t>
            </a:r>
          </a:p>
          <a:p>
            <a:pPr algn="r">
              <a:buFont typeface="Wingdings" pitchFamily="2" charset="2"/>
              <a:buNone/>
            </a:pPr>
            <a:r>
              <a:rPr lang="en-US" sz="2500">
                <a:solidFill>
                  <a:srgbClr val="FF33CC"/>
                </a:solidFill>
                <a:latin typeface="Comic Sans MS" pitchFamily="66" charset="0"/>
              </a:rPr>
              <a:t>P</a:t>
            </a:r>
            <a:r>
              <a:rPr lang="en-US" sz="2500">
                <a:latin typeface="Comic Sans MS" pitchFamily="66" charset="0"/>
              </a:rPr>
              <a:t> dan </a:t>
            </a:r>
            <a:r>
              <a:rPr lang="en-US" sz="2500">
                <a:solidFill>
                  <a:srgbClr val="FF33CC"/>
                </a:solidFill>
                <a:latin typeface="Comic Sans MS" pitchFamily="66" charset="0"/>
              </a:rPr>
              <a:t>Q</a:t>
            </a:r>
            <a:r>
              <a:rPr lang="en-US" sz="2500">
                <a:latin typeface="Comic Sans MS" pitchFamily="66" charset="0"/>
              </a:rPr>
              <a:t> adalah dua titik yang terletak dalam medan listrik dan jaraknya 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0,1 m</a:t>
            </a:r>
            <a:r>
              <a:rPr lang="en-US" sz="2500">
                <a:latin typeface="Comic Sans MS" pitchFamily="66" charset="0"/>
              </a:rPr>
              <a:t>. Jika dibutuhkan usaha 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500 Joule</a:t>
            </a:r>
            <a:r>
              <a:rPr lang="en-US" sz="2500">
                <a:latin typeface="Comic Sans MS" pitchFamily="66" charset="0"/>
              </a:rPr>
              <a:t> untuk memindahkan muatan </a:t>
            </a:r>
            <a:r>
              <a:rPr lang="en-US" sz="2500">
                <a:solidFill>
                  <a:srgbClr val="FF0000"/>
                </a:solidFill>
                <a:latin typeface="Comic Sans MS" pitchFamily="66" charset="0"/>
              </a:rPr>
              <a:t>2 C</a:t>
            </a:r>
            <a:r>
              <a:rPr lang="en-US" sz="2500">
                <a:latin typeface="Comic Sans MS" pitchFamily="66" charset="0"/>
              </a:rPr>
              <a:t> dari </a:t>
            </a:r>
            <a:r>
              <a:rPr lang="en-US" sz="2500">
                <a:solidFill>
                  <a:srgbClr val="FF33CC"/>
                </a:solidFill>
                <a:latin typeface="Comic Sans MS" pitchFamily="66" charset="0"/>
              </a:rPr>
              <a:t>P</a:t>
            </a:r>
            <a:r>
              <a:rPr lang="en-US" sz="2500">
                <a:latin typeface="Comic Sans MS" pitchFamily="66" charset="0"/>
              </a:rPr>
              <a:t> ke </a:t>
            </a:r>
            <a:r>
              <a:rPr lang="en-US" sz="2500">
                <a:solidFill>
                  <a:srgbClr val="FF33CC"/>
                </a:solidFill>
                <a:latin typeface="Comic Sans MS" pitchFamily="66" charset="0"/>
              </a:rPr>
              <a:t>Q</a:t>
            </a:r>
            <a:r>
              <a:rPr lang="en-US" sz="2500">
                <a:latin typeface="Comic Sans MS" pitchFamily="66" charset="0"/>
              </a:rPr>
              <a:t>, berapakah </a:t>
            </a:r>
            <a:r>
              <a:rPr lang="en-US" sz="2500">
                <a:solidFill>
                  <a:srgbClr val="0000FF"/>
                </a:solidFill>
                <a:latin typeface="Comic Sans MS" pitchFamily="66" charset="0"/>
              </a:rPr>
              <a:t>beda potensial</a:t>
            </a:r>
            <a:r>
              <a:rPr lang="en-US" sz="2500">
                <a:latin typeface="Comic Sans MS" pitchFamily="66" charset="0"/>
              </a:rPr>
              <a:t> antara kedua titik itu?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507412" cy="4525962"/>
          </a:xfrm>
        </p:spPr>
        <p:txBody>
          <a:bodyPr/>
          <a:lstStyle/>
          <a:p>
            <a:pPr eaLnBrk="1" hangingPunct="1"/>
            <a:r>
              <a:rPr lang="en-GB" sz="2800" dirty="0" err="1"/>
              <a:t>Suatu</a:t>
            </a:r>
            <a:r>
              <a:rPr lang="en-GB" sz="2800" dirty="0"/>
              <a:t> </a:t>
            </a:r>
            <a:r>
              <a:rPr lang="en-GB" sz="2800" dirty="0" err="1"/>
              <a:t>muatan</a:t>
            </a:r>
            <a:r>
              <a:rPr lang="en-GB" sz="2800" dirty="0"/>
              <a:t> q1 = 2.0 </a:t>
            </a:r>
            <a:r>
              <a:rPr lang="en-GB" sz="2800" dirty="0" err="1"/>
              <a:t>μC</a:t>
            </a:r>
            <a:r>
              <a:rPr lang="en-GB" sz="2800" dirty="0"/>
              <a:t> </a:t>
            </a:r>
            <a:r>
              <a:rPr lang="en-GB" sz="2800" dirty="0" err="1"/>
              <a:t>diletakkan</a:t>
            </a:r>
            <a:r>
              <a:rPr lang="en-GB" sz="2800" dirty="0"/>
              <a:t> di </a:t>
            </a:r>
            <a:r>
              <a:rPr lang="en-GB" sz="2800" dirty="0" err="1"/>
              <a:t>titik</a:t>
            </a:r>
            <a:r>
              <a:rPr lang="en-GB" sz="2800" dirty="0"/>
              <a:t> </a:t>
            </a:r>
            <a:r>
              <a:rPr lang="en-GB" sz="2800" dirty="0" err="1"/>
              <a:t>asal</a:t>
            </a:r>
            <a:r>
              <a:rPr lang="en-GB" sz="2800" dirty="0"/>
              <a:t> </a:t>
            </a:r>
            <a:r>
              <a:rPr lang="en-GB" sz="2800" dirty="0" err="1"/>
              <a:t>koordinat</a:t>
            </a:r>
            <a:r>
              <a:rPr lang="en-GB" sz="2800" dirty="0"/>
              <a:t> </a:t>
            </a:r>
            <a:r>
              <a:rPr lang="en-GB" sz="2800" dirty="0" err="1"/>
              <a:t>dan</a:t>
            </a:r>
            <a:r>
              <a:rPr lang="en-GB" sz="2800" dirty="0"/>
              <a:t> </a:t>
            </a:r>
            <a:r>
              <a:rPr lang="en-GB" sz="2800" dirty="0" err="1"/>
              <a:t>sebuah</a:t>
            </a:r>
            <a:r>
              <a:rPr lang="en-GB" sz="2800" dirty="0"/>
              <a:t> </a:t>
            </a:r>
            <a:r>
              <a:rPr lang="en-GB" sz="2800" dirty="0" err="1"/>
              <a:t>muatan</a:t>
            </a:r>
            <a:r>
              <a:rPr lang="en-GB" sz="2800" dirty="0"/>
              <a:t> q2 = -6.0 </a:t>
            </a:r>
            <a:r>
              <a:rPr lang="en-GB" sz="2800" dirty="0" err="1"/>
              <a:t>μC</a:t>
            </a:r>
            <a:r>
              <a:rPr lang="en-GB" sz="2800" dirty="0"/>
              <a:t> </a:t>
            </a:r>
            <a:r>
              <a:rPr lang="en-GB" sz="2800" dirty="0" err="1"/>
              <a:t>diletakkan</a:t>
            </a:r>
            <a:r>
              <a:rPr lang="en-GB" sz="2800" dirty="0"/>
              <a:t> </a:t>
            </a:r>
            <a:r>
              <a:rPr lang="en-GB" sz="2800" dirty="0" err="1"/>
              <a:t>pada</a:t>
            </a:r>
            <a:r>
              <a:rPr lang="en-GB" sz="2800" dirty="0"/>
              <a:t> (0,3) m.</a:t>
            </a:r>
          </a:p>
          <a:p>
            <a:pPr eaLnBrk="1" hangingPunct="1">
              <a:buFontTx/>
              <a:buNone/>
            </a:pPr>
            <a:r>
              <a:rPr lang="en-US" sz="2800" dirty="0"/>
              <a:t>	a) </a:t>
            </a:r>
            <a:r>
              <a:rPr lang="en-US" sz="2800" dirty="0" err="1"/>
              <a:t>Hitung</a:t>
            </a:r>
            <a:r>
              <a:rPr lang="en-US" sz="2800" dirty="0"/>
              <a:t> total </a:t>
            </a:r>
            <a:r>
              <a:rPr lang="en-US" sz="2800" dirty="0" err="1"/>
              <a:t>potensial</a:t>
            </a:r>
            <a:r>
              <a:rPr lang="en-US" sz="2800" dirty="0"/>
              <a:t> di </a:t>
            </a:r>
            <a:r>
              <a:rPr lang="en-US" sz="2800" dirty="0" err="1"/>
              <a:t>titik</a:t>
            </a:r>
            <a:r>
              <a:rPr lang="en-US" sz="2800" dirty="0"/>
              <a:t> P(4,0)m</a:t>
            </a:r>
          </a:p>
          <a:p>
            <a:pPr eaLnBrk="1" hangingPunct="1">
              <a:buFontTx/>
              <a:buNone/>
            </a:pPr>
            <a:r>
              <a:rPr lang="en-US" sz="2800" dirty="0"/>
              <a:t>      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pengaruh</a:t>
            </a:r>
            <a:r>
              <a:rPr lang="en-US" sz="2800" dirty="0"/>
              <a:t> </a:t>
            </a:r>
            <a:r>
              <a:rPr lang="en-US" sz="2800" dirty="0" err="1"/>
              <a:t>kedua</a:t>
            </a:r>
            <a:r>
              <a:rPr lang="en-US" sz="2800" dirty="0"/>
              <a:t> </a:t>
            </a:r>
            <a:r>
              <a:rPr lang="en-US" sz="2800" dirty="0" err="1"/>
              <a:t>muatan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endParaRPr lang="en-US" sz="2800" dirty="0"/>
          </a:p>
          <a:p>
            <a:pPr eaLnBrk="1" hangingPunct="1">
              <a:buFontTx/>
              <a:buNone/>
            </a:pPr>
            <a:r>
              <a:rPr lang="en-US" sz="2800" dirty="0"/>
              <a:t>	b) </a:t>
            </a:r>
            <a:r>
              <a:rPr lang="en-US" sz="2800" dirty="0" err="1"/>
              <a:t>Jika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muatan</a:t>
            </a:r>
            <a:r>
              <a:rPr lang="en-US" sz="2800" dirty="0"/>
              <a:t> q3 = 3 µC </a:t>
            </a:r>
            <a:r>
              <a:rPr lang="en-US" sz="2800" dirty="0" err="1"/>
              <a:t>dipindahkan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tak</a:t>
            </a:r>
            <a:r>
              <a:rPr lang="en-US" sz="2800" dirty="0"/>
              <a:t> </a:t>
            </a:r>
            <a:r>
              <a:rPr lang="en-US" sz="2800" dirty="0" err="1"/>
              <a:t>terhingga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titik</a:t>
            </a:r>
            <a:r>
              <a:rPr lang="en-US" sz="2800" dirty="0"/>
              <a:t> P, </a:t>
            </a:r>
            <a:r>
              <a:rPr lang="en-US" sz="2800" dirty="0" err="1"/>
              <a:t>tentukan</a:t>
            </a:r>
            <a:r>
              <a:rPr lang="en-US" sz="2800" dirty="0"/>
              <a:t> 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energi</a:t>
            </a:r>
            <a:r>
              <a:rPr lang="en-US" sz="2800" dirty="0"/>
              <a:t> </a:t>
            </a:r>
            <a:r>
              <a:rPr lang="en-US" sz="2800" dirty="0" err="1"/>
              <a:t>potensial</a:t>
            </a:r>
            <a:r>
              <a:rPr lang="en-US" sz="2800" dirty="0"/>
              <a:t> di </a:t>
            </a:r>
            <a:r>
              <a:rPr lang="en-US" sz="2800" dirty="0" err="1"/>
              <a:t>titik</a:t>
            </a:r>
            <a:r>
              <a:rPr lang="en-US" sz="2800" dirty="0"/>
              <a:t> q3</a:t>
            </a:r>
          </a:p>
          <a:p>
            <a:pPr eaLnBrk="1" hangingPunct="1">
              <a:buFontTx/>
              <a:buNone/>
            </a:pPr>
            <a:r>
              <a:rPr lang="id-ID" sz="2800" dirty="0"/>
              <a:t>   </a:t>
            </a:r>
            <a:r>
              <a:rPr lang="en-US" sz="2800" dirty="0"/>
              <a:t>c</a:t>
            </a:r>
            <a:r>
              <a:rPr lang="id-ID" sz="2800" dirty="0"/>
              <a:t>)</a:t>
            </a:r>
            <a:r>
              <a:rPr lang="en-US" sz="2800" dirty="0"/>
              <a:t>. </a:t>
            </a:r>
            <a:r>
              <a:rPr lang="en-US" sz="2800" dirty="0" err="1"/>
              <a:t>Hitung</a:t>
            </a:r>
            <a:r>
              <a:rPr lang="en-US" sz="2800" dirty="0"/>
              <a:t> Usaha yang </a:t>
            </a:r>
            <a:r>
              <a:rPr lang="en-US" sz="2800" dirty="0" err="1"/>
              <a:t>diperlukan</a:t>
            </a:r>
            <a:r>
              <a:rPr lang="en-US" sz="2800" dirty="0"/>
              <a:t>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soal</a:t>
            </a:r>
            <a:r>
              <a:rPr lang="en-US" sz="2800" dirty="0"/>
              <a:t> (b)</a:t>
            </a:r>
          </a:p>
        </p:txBody>
      </p:sp>
    </p:spTree>
    <p:extLst>
      <p:ext uri="{BB962C8B-B14F-4D97-AF65-F5344CB8AC3E}">
        <p14:creationId xmlns:p14="http://schemas.microsoft.com/office/powerpoint/2010/main" val="2100997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4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3132138" y="333375"/>
          <a:ext cx="4787900" cy="594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0" name="Bitmap Image" r:id="rId3" imgW="4420217" imgH="5485714" progId="Paint.Picture">
                  <p:embed/>
                </p:oleObj>
              </mc:Choice>
              <mc:Fallback>
                <p:oleObj name="Bitmap Image" r:id="rId3" imgW="4420217" imgH="5485714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333375"/>
                        <a:ext cx="4787900" cy="594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6"/>
          <p:cNvGraphicFramePr>
            <a:graphicFrameLocks noGrp="1" noChangeAspect="1"/>
          </p:cNvGraphicFramePr>
          <p:nvPr>
            <p:ph sz="half" idx="4294967295"/>
          </p:nvPr>
        </p:nvGraphicFramePr>
        <p:xfrm>
          <a:off x="2339975" y="620713"/>
          <a:ext cx="5048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51" name="Bitmap Image" r:id="rId5" imgW="504762" imgH="590476" progId="Paint.Picture">
                  <p:embed/>
                </p:oleObj>
              </mc:Choice>
              <mc:Fallback>
                <p:oleObj name="Bitmap Image" r:id="rId5" imgW="504762" imgH="590476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975" y="620713"/>
                        <a:ext cx="504825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0825" y="404813"/>
            <a:ext cx="1657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000000"/>
                </a:solidFill>
              </a:rPr>
              <a:t>Jawaban</a:t>
            </a:r>
          </a:p>
        </p:txBody>
      </p:sp>
    </p:spTree>
    <p:extLst>
      <p:ext uri="{BB962C8B-B14F-4D97-AF65-F5344CB8AC3E}">
        <p14:creationId xmlns:p14="http://schemas.microsoft.com/office/powerpoint/2010/main" val="3828837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4"/>
          <p:cNvGraphicFramePr>
            <a:graphicFrameLocks noGrp="1" noChangeAspect="1"/>
          </p:cNvGraphicFramePr>
          <p:nvPr>
            <p:ph idx="4294967295"/>
          </p:nvPr>
        </p:nvGraphicFramePr>
        <p:xfrm>
          <a:off x="755650" y="908050"/>
          <a:ext cx="8001000" cy="560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Bitmap Image" r:id="rId3" imgW="7219048" imgH="5057143" progId="Paint.Picture">
                  <p:embed/>
                </p:oleObj>
              </mc:Choice>
              <mc:Fallback>
                <p:oleObj name="Bitmap Image" r:id="rId3" imgW="7219048" imgH="5057143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908050"/>
                        <a:ext cx="8001000" cy="5605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50825" y="404813"/>
            <a:ext cx="16573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000000"/>
                </a:solidFill>
              </a:rPr>
              <a:t>Jawaban</a:t>
            </a:r>
          </a:p>
        </p:txBody>
      </p:sp>
      <p:sp>
        <p:nvSpPr>
          <p:cNvPr id="11268" name="Line 4"/>
          <p:cNvSpPr>
            <a:spLocks noChangeShapeType="1"/>
          </p:cNvSpPr>
          <p:nvPr/>
        </p:nvSpPr>
        <p:spPr bwMode="auto">
          <a:xfrm>
            <a:off x="1763713" y="3933825"/>
            <a:ext cx="2303462" cy="16557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id-ID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2700338" y="4365625"/>
            <a:ext cx="86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000000"/>
                </a:solidFill>
              </a:rPr>
              <a:t>5.00m</a:t>
            </a:r>
          </a:p>
        </p:txBody>
      </p:sp>
    </p:spTree>
    <p:extLst>
      <p:ext uri="{BB962C8B-B14F-4D97-AF65-F5344CB8AC3E}">
        <p14:creationId xmlns:p14="http://schemas.microsoft.com/office/powerpoint/2010/main" val="3425353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en-US" sz="4000"/>
              <a:t>Contoh soal</a:t>
            </a:r>
            <a:endParaRPr lang="en-GB" sz="400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424862" cy="190023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/>
              <a:t>Berapakah besarnya total potensial di pusat sebuah segiempat kuadratis dari gambar dibawah ini. Diketahui q1=1x10</a:t>
            </a:r>
            <a:r>
              <a:rPr lang="en-US" sz="2800" baseline="30000"/>
              <a:t>-8</a:t>
            </a:r>
            <a:r>
              <a:rPr lang="en-US" sz="2800"/>
              <a:t>C, q2=-2x10</a:t>
            </a:r>
            <a:r>
              <a:rPr lang="en-US" sz="2800" baseline="30000"/>
              <a:t>-8</a:t>
            </a:r>
            <a:r>
              <a:rPr lang="en-US" sz="2800"/>
              <a:t>C, q3=3x10</a:t>
            </a:r>
            <a:r>
              <a:rPr lang="en-US" sz="2800" baseline="30000"/>
              <a:t>-8</a:t>
            </a:r>
            <a:r>
              <a:rPr lang="en-US" sz="2800"/>
              <a:t> C, q4=2x10</a:t>
            </a:r>
            <a:r>
              <a:rPr lang="en-US" sz="2800" baseline="30000"/>
              <a:t>-8</a:t>
            </a:r>
            <a:r>
              <a:rPr lang="en-US" sz="2800"/>
              <a:t>C dan a= 1m.</a:t>
            </a:r>
            <a:endParaRPr lang="en-GB" sz="2800"/>
          </a:p>
        </p:txBody>
      </p:sp>
      <p:grpSp>
        <p:nvGrpSpPr>
          <p:cNvPr id="21508" name="Group 21"/>
          <p:cNvGrpSpPr>
            <a:grpSpLocks/>
          </p:cNvGrpSpPr>
          <p:nvPr/>
        </p:nvGrpSpPr>
        <p:grpSpPr bwMode="auto">
          <a:xfrm>
            <a:off x="2987675" y="3068638"/>
            <a:ext cx="2305050" cy="2506662"/>
            <a:chOff x="1882" y="1933"/>
            <a:chExt cx="1452" cy="1579"/>
          </a:xfrm>
        </p:grpSpPr>
        <p:sp>
          <p:nvSpPr>
            <p:cNvPr id="21509" name="Oval 4"/>
            <p:cNvSpPr>
              <a:spLocks noChangeArrowheads="1"/>
            </p:cNvSpPr>
            <p:nvPr/>
          </p:nvSpPr>
          <p:spPr bwMode="auto">
            <a:xfrm>
              <a:off x="1922" y="2128"/>
              <a:ext cx="182" cy="18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1510" name="Oval 5"/>
            <p:cNvSpPr>
              <a:spLocks noChangeArrowheads="1"/>
            </p:cNvSpPr>
            <p:nvPr/>
          </p:nvSpPr>
          <p:spPr bwMode="auto">
            <a:xfrm>
              <a:off x="1927" y="3158"/>
              <a:ext cx="182" cy="18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1511" name="Oval 6"/>
            <p:cNvSpPr>
              <a:spLocks noChangeArrowheads="1"/>
            </p:cNvSpPr>
            <p:nvPr/>
          </p:nvSpPr>
          <p:spPr bwMode="auto">
            <a:xfrm>
              <a:off x="3118" y="3158"/>
              <a:ext cx="182" cy="18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1512" name="Oval 7"/>
            <p:cNvSpPr>
              <a:spLocks noChangeArrowheads="1"/>
            </p:cNvSpPr>
            <p:nvPr/>
          </p:nvSpPr>
          <p:spPr bwMode="auto">
            <a:xfrm>
              <a:off x="3107" y="2139"/>
              <a:ext cx="182" cy="181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1513" name="Line 8"/>
            <p:cNvSpPr>
              <a:spLocks noChangeShapeType="1"/>
            </p:cNvSpPr>
            <p:nvPr/>
          </p:nvSpPr>
          <p:spPr bwMode="auto">
            <a:xfrm>
              <a:off x="2101" y="2229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4" name="Line 9"/>
            <p:cNvSpPr>
              <a:spLocks noChangeShapeType="1"/>
            </p:cNvSpPr>
            <p:nvPr/>
          </p:nvSpPr>
          <p:spPr bwMode="auto">
            <a:xfrm>
              <a:off x="3198" y="2341"/>
              <a:ext cx="0" cy="81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5" name="Line 10"/>
            <p:cNvSpPr>
              <a:spLocks noChangeShapeType="1"/>
            </p:cNvSpPr>
            <p:nvPr/>
          </p:nvSpPr>
          <p:spPr bwMode="auto">
            <a:xfrm flipH="1">
              <a:off x="2109" y="3249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6" name="Line 11"/>
            <p:cNvSpPr>
              <a:spLocks noChangeShapeType="1"/>
            </p:cNvSpPr>
            <p:nvPr/>
          </p:nvSpPr>
          <p:spPr bwMode="auto">
            <a:xfrm>
              <a:off x="2021" y="2296"/>
              <a:ext cx="0" cy="8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7" name="Line 12"/>
            <p:cNvSpPr>
              <a:spLocks noChangeShapeType="1"/>
            </p:cNvSpPr>
            <p:nvPr/>
          </p:nvSpPr>
          <p:spPr bwMode="auto">
            <a:xfrm>
              <a:off x="2064" y="2296"/>
              <a:ext cx="1088" cy="90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8" name="Line 13"/>
            <p:cNvSpPr>
              <a:spLocks noChangeShapeType="1"/>
            </p:cNvSpPr>
            <p:nvPr/>
          </p:nvSpPr>
          <p:spPr bwMode="auto">
            <a:xfrm flipV="1">
              <a:off x="2080" y="2304"/>
              <a:ext cx="1043" cy="8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id-ID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1519" name="Oval 14"/>
            <p:cNvSpPr>
              <a:spLocks noChangeArrowheads="1"/>
            </p:cNvSpPr>
            <p:nvPr/>
          </p:nvSpPr>
          <p:spPr bwMode="auto">
            <a:xfrm>
              <a:off x="2579" y="2718"/>
              <a:ext cx="45" cy="45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/>
              <a:endParaRPr lang="en-US">
                <a:solidFill>
                  <a:srgbClr val="000000"/>
                </a:solidFill>
              </a:endParaRPr>
            </a:p>
          </p:txBody>
        </p:sp>
        <p:sp>
          <p:nvSpPr>
            <p:cNvPr id="21520" name="Text Box 15"/>
            <p:cNvSpPr txBox="1">
              <a:spLocks noChangeArrowheads="1"/>
            </p:cNvSpPr>
            <p:nvPr/>
          </p:nvSpPr>
          <p:spPr bwMode="auto">
            <a:xfrm>
              <a:off x="2608" y="2659"/>
              <a:ext cx="22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>
                  <a:solidFill>
                    <a:srgbClr val="000000"/>
                  </a:solidFill>
                </a:rPr>
                <a:t>P</a:t>
              </a:r>
              <a:endParaRPr lang="en-GB" sz="1200">
                <a:solidFill>
                  <a:srgbClr val="000000"/>
                </a:solidFill>
              </a:endParaRPr>
            </a:p>
          </p:txBody>
        </p:sp>
        <p:sp>
          <p:nvSpPr>
            <p:cNvPr id="21521" name="Text Box 16"/>
            <p:cNvSpPr txBox="1">
              <a:spLocks noChangeArrowheads="1"/>
            </p:cNvSpPr>
            <p:nvPr/>
          </p:nvSpPr>
          <p:spPr bwMode="auto">
            <a:xfrm>
              <a:off x="1927" y="3339"/>
              <a:ext cx="22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>
                  <a:solidFill>
                    <a:srgbClr val="000000"/>
                  </a:solidFill>
                </a:rPr>
                <a:t>q3</a:t>
              </a:r>
              <a:endParaRPr lang="en-GB" sz="1200">
                <a:solidFill>
                  <a:srgbClr val="000000"/>
                </a:solidFill>
              </a:endParaRPr>
            </a:p>
          </p:txBody>
        </p:sp>
        <p:sp>
          <p:nvSpPr>
            <p:cNvPr id="21522" name="Text Box 17"/>
            <p:cNvSpPr txBox="1">
              <a:spLocks noChangeArrowheads="1"/>
            </p:cNvSpPr>
            <p:nvPr/>
          </p:nvSpPr>
          <p:spPr bwMode="auto">
            <a:xfrm>
              <a:off x="3107" y="3339"/>
              <a:ext cx="22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>
                  <a:solidFill>
                    <a:srgbClr val="000000"/>
                  </a:solidFill>
                </a:rPr>
                <a:t>q4</a:t>
              </a:r>
              <a:endParaRPr lang="en-GB" sz="1200">
                <a:solidFill>
                  <a:srgbClr val="000000"/>
                </a:solidFill>
              </a:endParaRPr>
            </a:p>
          </p:txBody>
        </p:sp>
        <p:sp>
          <p:nvSpPr>
            <p:cNvPr id="21523" name="Text Box 18"/>
            <p:cNvSpPr txBox="1">
              <a:spLocks noChangeArrowheads="1"/>
            </p:cNvSpPr>
            <p:nvPr/>
          </p:nvSpPr>
          <p:spPr bwMode="auto">
            <a:xfrm>
              <a:off x="3061" y="1933"/>
              <a:ext cx="22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>
                  <a:solidFill>
                    <a:srgbClr val="000000"/>
                  </a:solidFill>
                </a:rPr>
                <a:t>q2</a:t>
              </a:r>
              <a:endParaRPr lang="en-GB" sz="1200">
                <a:solidFill>
                  <a:srgbClr val="000000"/>
                </a:solidFill>
              </a:endParaRPr>
            </a:p>
          </p:txBody>
        </p:sp>
        <p:sp>
          <p:nvSpPr>
            <p:cNvPr id="21524" name="Text Box 19"/>
            <p:cNvSpPr txBox="1">
              <a:spLocks noChangeArrowheads="1"/>
            </p:cNvSpPr>
            <p:nvPr/>
          </p:nvSpPr>
          <p:spPr bwMode="auto">
            <a:xfrm>
              <a:off x="1882" y="1933"/>
              <a:ext cx="22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>
                  <a:solidFill>
                    <a:srgbClr val="000000"/>
                  </a:solidFill>
                </a:rPr>
                <a:t>q1</a:t>
              </a:r>
              <a:endParaRPr lang="en-GB" sz="1200">
                <a:solidFill>
                  <a:srgbClr val="000000"/>
                </a:solidFill>
              </a:endParaRPr>
            </a:p>
          </p:txBody>
        </p:sp>
        <p:sp>
          <p:nvSpPr>
            <p:cNvPr id="21525" name="Text Box 20"/>
            <p:cNvSpPr txBox="1">
              <a:spLocks noChangeArrowheads="1"/>
            </p:cNvSpPr>
            <p:nvPr/>
          </p:nvSpPr>
          <p:spPr bwMode="auto">
            <a:xfrm>
              <a:off x="2517" y="3249"/>
              <a:ext cx="22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200">
                  <a:solidFill>
                    <a:srgbClr val="000000"/>
                  </a:solidFill>
                </a:rPr>
                <a:t>a</a:t>
              </a:r>
              <a:endParaRPr lang="en-GB" sz="1200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3212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38" name="Object 4"/>
          <p:cNvGraphicFramePr>
            <a:graphicFrameLocks noChangeAspect="1"/>
          </p:cNvGraphicFramePr>
          <p:nvPr/>
        </p:nvGraphicFramePr>
        <p:xfrm>
          <a:off x="285750" y="1668463"/>
          <a:ext cx="8497888" cy="360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" name="Equation" r:id="rId3" imgW="4025880" imgH="1587240" progId="Equation.3">
                  <p:embed/>
                </p:oleObj>
              </mc:Choice>
              <mc:Fallback>
                <p:oleObj name="Equation" r:id="rId3" imgW="4025880" imgH="1587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1668463"/>
                        <a:ext cx="8497888" cy="3603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89309237"/>
      </p:ext>
    </p:extLst>
  </p:cSld>
  <p:clrMapOvr>
    <a:masterClrMapping/>
  </p:clrMapOvr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2157134</TotalTime>
  <Words>501</Words>
  <Application>Microsoft Office PowerPoint</Application>
  <PresentationFormat>On-screen Show (4:3)</PresentationFormat>
  <Paragraphs>65</Paragraphs>
  <Slides>13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Cambria Math</vt:lpstr>
      <vt:lpstr>Comic Sans MS</vt:lpstr>
      <vt:lpstr>Garamond</vt:lpstr>
      <vt:lpstr>Wingdings</vt:lpstr>
      <vt:lpstr>Edge</vt:lpstr>
      <vt:lpstr>Default Design</vt:lpstr>
      <vt:lpstr>Equation</vt:lpstr>
      <vt:lpstr>Bitmap Image</vt:lpstr>
      <vt:lpstr>Potensial Listrik -potensial listrik dan beda potensial - energi potensial elektrostatik -medan listrik dan potensial listrik</vt:lpstr>
      <vt:lpstr>PowerPoint Presentation</vt:lpstr>
      <vt:lpstr>PowerPoint Presentation</vt:lpstr>
      <vt:lpstr>PowerPoint Presentation</vt:lpstr>
      <vt:lpstr>PowerPoint Presentation</vt:lpstr>
      <vt:lpstr>Medan listrik dan potensial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soal</vt:lpstr>
      <vt:lpstr>PowerPoint Presentation</vt:lpstr>
    </vt:vector>
  </TitlesOfParts>
  <Company>Zocam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Amallia</dc:creator>
  <cp:lastModifiedBy>UMMI</cp:lastModifiedBy>
  <cp:revision>23</cp:revision>
  <dcterms:created xsi:type="dcterms:W3CDTF">2002-08-13T17:31:19Z</dcterms:created>
  <dcterms:modified xsi:type="dcterms:W3CDTF">2020-03-05T09:40:30Z</dcterms:modified>
</cp:coreProperties>
</file>