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70" r:id="rId4"/>
    <p:sldId id="257" r:id="rId5"/>
    <p:sldId id="271" r:id="rId6"/>
    <p:sldId id="258" r:id="rId7"/>
    <p:sldId id="259" r:id="rId8"/>
    <p:sldId id="260" r:id="rId9"/>
    <p:sldId id="261" r:id="rId10"/>
    <p:sldId id="276" r:id="rId11"/>
    <p:sldId id="277" r:id="rId12"/>
    <p:sldId id="262" r:id="rId13"/>
    <p:sldId id="280" r:id="rId14"/>
    <p:sldId id="281" r:id="rId15"/>
    <p:sldId id="263" r:id="rId16"/>
    <p:sldId id="279" r:id="rId17"/>
    <p:sldId id="282" r:id="rId18"/>
    <p:sldId id="264" r:id="rId19"/>
    <p:sldId id="265" r:id="rId20"/>
    <p:sldId id="275" r:id="rId21"/>
    <p:sldId id="266" r:id="rId22"/>
    <p:sldId id="283" r:id="rId23"/>
    <p:sldId id="267" r:id="rId24"/>
    <p:sldId id="268" r:id="rId25"/>
    <p:sldId id="273" r:id="rId26"/>
    <p:sldId id="274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1" autoAdjust="0"/>
    <p:restoredTop sz="94650" autoAdjust="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layout/>
    </c:title>
    <c:plotArea>
      <c:layout/>
      <c:scatterChart>
        <c:scatterStyle val="smoothMarker"/>
        <c:ser>
          <c:idx val="0"/>
          <c:order val="0"/>
          <c:tx>
            <c:strRef>
              <c:f>Sheet1!$C$2</c:f>
              <c:strCache>
                <c:ptCount val="1"/>
                <c:pt idx="0">
                  <c:v>Vout (Volt)</c:v>
                </c:pt>
              </c:strCache>
            </c:strRef>
          </c:tx>
          <c:marker>
            <c:symbol val="none"/>
          </c:marker>
          <c:trendline>
            <c:trendlineType val="linear"/>
            <c:dispRSqr val="1"/>
            <c:dispEq val="1"/>
            <c:trendlineLbl>
              <c:layout>
                <c:manualLayout>
                  <c:x val="0.15031889763779549"/>
                  <c:y val="-8.3692403032954277E-2"/>
                </c:manualLayout>
              </c:layout>
              <c:numFmt formatCode="General" sourceLinked="0"/>
            </c:trendlineLbl>
          </c:trendline>
          <c:xVal>
            <c:numRef>
              <c:f>Sheet1!$B$3:$B$16</c:f>
              <c:numCache>
                <c:formatCode>General</c:formatCode>
                <c:ptCount val="14"/>
                <c:pt idx="0">
                  <c:v>27</c:v>
                </c:pt>
                <c:pt idx="1">
                  <c:v>28</c:v>
                </c:pt>
                <c:pt idx="2">
                  <c:v>29</c:v>
                </c:pt>
                <c:pt idx="3">
                  <c:v>30</c:v>
                </c:pt>
                <c:pt idx="4">
                  <c:v>31</c:v>
                </c:pt>
                <c:pt idx="5">
                  <c:v>32</c:v>
                </c:pt>
                <c:pt idx="6">
                  <c:v>33</c:v>
                </c:pt>
                <c:pt idx="7">
                  <c:v>34</c:v>
                </c:pt>
                <c:pt idx="8">
                  <c:v>35</c:v>
                </c:pt>
                <c:pt idx="9">
                  <c:v>36</c:v>
                </c:pt>
                <c:pt idx="10">
                  <c:v>37</c:v>
                </c:pt>
                <c:pt idx="11">
                  <c:v>38</c:v>
                </c:pt>
                <c:pt idx="12">
                  <c:v>39</c:v>
                </c:pt>
                <c:pt idx="13">
                  <c:v>40</c:v>
                </c:pt>
              </c:numCache>
            </c:numRef>
          </c:xVal>
          <c:yVal>
            <c:numRef>
              <c:f>Sheet1!$C$3:$C$16</c:f>
              <c:numCache>
                <c:formatCode>General</c:formatCode>
                <c:ptCount val="14"/>
                <c:pt idx="0">
                  <c:v>0.27</c:v>
                </c:pt>
                <c:pt idx="1">
                  <c:v>0.28000000000000008</c:v>
                </c:pt>
                <c:pt idx="2">
                  <c:v>0.29000000000000015</c:v>
                </c:pt>
                <c:pt idx="3">
                  <c:v>0.30000000000000016</c:v>
                </c:pt>
                <c:pt idx="4">
                  <c:v>0.31000000000000016</c:v>
                </c:pt>
                <c:pt idx="5">
                  <c:v>0.32000000000000017</c:v>
                </c:pt>
                <c:pt idx="6">
                  <c:v>0.33000000000000024</c:v>
                </c:pt>
                <c:pt idx="7">
                  <c:v>0.34000000000000025</c:v>
                </c:pt>
                <c:pt idx="8">
                  <c:v>0.3500000000000002</c:v>
                </c:pt>
                <c:pt idx="9">
                  <c:v>0.36000000000000015</c:v>
                </c:pt>
                <c:pt idx="10">
                  <c:v>0.37000000000000016</c:v>
                </c:pt>
                <c:pt idx="11">
                  <c:v>0.38000000000000017</c:v>
                </c:pt>
                <c:pt idx="12">
                  <c:v>0.39000000000000018</c:v>
                </c:pt>
                <c:pt idx="13">
                  <c:v>0.4</c:v>
                </c:pt>
              </c:numCache>
            </c:numRef>
          </c:yVal>
          <c:smooth val="1"/>
        </c:ser>
        <c:axId val="69795840"/>
        <c:axId val="69797760"/>
      </c:scatterChart>
      <c:valAx>
        <c:axId val="6979584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Temperature</a:t>
                </a:r>
                <a:r>
                  <a:rPr lang="en-US" baseline="0"/>
                  <a:t> (˚C)</a:t>
                </a:r>
                <a:endParaRPr lang="en-US"/>
              </a:p>
            </c:rich>
          </c:tx>
          <c:layout/>
        </c:title>
        <c:numFmt formatCode="General" sourceLinked="1"/>
        <c:tickLblPos val="nextTo"/>
        <c:crossAx val="69797760"/>
        <c:crosses val="autoZero"/>
        <c:crossBetween val="midCat"/>
      </c:valAx>
      <c:valAx>
        <c:axId val="69797760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V out</a:t>
                </a:r>
                <a:r>
                  <a:rPr lang="en-US" baseline="0"/>
                  <a:t> (Volt)</a:t>
                </a:r>
                <a:endParaRPr lang="en-US"/>
              </a:p>
            </c:rich>
          </c:tx>
          <c:layout/>
        </c:title>
        <c:numFmt formatCode="General" sourceLinked="1"/>
        <c:tickLblPos val="nextTo"/>
        <c:crossAx val="69795840"/>
        <c:crosses val="autoZero"/>
        <c:crossBetween val="midCat"/>
      </c:valAx>
    </c:plotArea>
    <c:legend>
      <c:legendPos val="b"/>
      <c:layout/>
    </c:legend>
    <c:plotVisOnly val="1"/>
  </c:chart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CEB73-4C4F-4A47-87C0-B3FECB279848}" type="datetimeFigureOut">
              <a:rPr lang="en-US" smtClean="0"/>
              <a:pPr/>
              <a:t>11/4/2020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82013-F69A-441C-B35B-2CEA6CC9D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tranduser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suhu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suhu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dirty="0" err="1" smtClean="0"/>
              <a:t>kalor</a:t>
            </a:r>
            <a:r>
              <a:rPr lang="en-US" dirty="0" smtClean="0"/>
              <a:t> </a:t>
            </a:r>
            <a:r>
              <a:rPr lang="en-US" dirty="0" err="1" smtClean="0"/>
              <a:t>mengalir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media </a:t>
            </a:r>
            <a:r>
              <a:rPr lang="en-US" dirty="0" err="1" smtClean="0"/>
              <a:t>padat</a:t>
            </a:r>
            <a:r>
              <a:rPr lang="en-US" dirty="0" smtClean="0"/>
              <a:t>,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 :</a:t>
            </a:r>
          </a:p>
          <a:p>
            <a:pPr lvl="1"/>
            <a:r>
              <a:rPr lang="en-US" dirty="0" err="1" smtClean="0"/>
              <a:t>Konduksi</a:t>
            </a:r>
            <a:r>
              <a:rPr lang="en-US" dirty="0" smtClean="0"/>
              <a:t> , </a:t>
            </a:r>
            <a:r>
              <a:rPr lang="en-US" dirty="0" err="1" smtClean="0"/>
              <a:t>pengaliran</a:t>
            </a:r>
            <a:r>
              <a:rPr lang="en-US" dirty="0" smtClean="0"/>
              <a:t> </a:t>
            </a:r>
            <a:r>
              <a:rPr lang="en-US" dirty="0" err="1" smtClean="0"/>
              <a:t>kalor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(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).</a:t>
            </a:r>
          </a:p>
          <a:p>
            <a:pPr lvl="1"/>
            <a:r>
              <a:rPr lang="en-US" dirty="0" err="1" smtClean="0"/>
              <a:t>Konveksi</a:t>
            </a:r>
            <a:r>
              <a:rPr lang="en-US" dirty="0" smtClean="0"/>
              <a:t>, </a:t>
            </a:r>
            <a:r>
              <a:rPr lang="en-US" dirty="0" err="1" smtClean="0"/>
              <a:t>pengaliran</a:t>
            </a:r>
            <a:r>
              <a:rPr lang="en-US" dirty="0" smtClean="0"/>
              <a:t> </a:t>
            </a:r>
            <a:r>
              <a:rPr lang="en-US" dirty="0" err="1" smtClean="0"/>
              <a:t>kalor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 (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).</a:t>
            </a:r>
          </a:p>
          <a:p>
            <a:pPr lvl="1"/>
            <a:r>
              <a:rPr lang="en-US" dirty="0" err="1" smtClean="0"/>
              <a:t>Radiasi</a:t>
            </a:r>
            <a:r>
              <a:rPr lang="en-US" dirty="0" smtClean="0"/>
              <a:t>, </a:t>
            </a:r>
            <a:r>
              <a:rPr lang="en-US" dirty="0" err="1" smtClean="0"/>
              <a:t>pengaliran</a:t>
            </a:r>
            <a:r>
              <a:rPr lang="en-US" dirty="0" smtClean="0"/>
              <a:t> </a:t>
            </a:r>
            <a:r>
              <a:rPr lang="en-US" dirty="0" err="1" smtClean="0"/>
              <a:t>kalor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suhu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Pertimbangan</a:t>
            </a:r>
            <a:r>
              <a:rPr lang="en-US" dirty="0" smtClean="0"/>
              <a:t> </a:t>
            </a:r>
            <a:r>
              <a:rPr lang="en-US" dirty="0" err="1" smtClean="0"/>
              <a:t>pemilihan</a:t>
            </a:r>
            <a:r>
              <a:rPr lang="en-US" dirty="0" smtClean="0"/>
              <a:t> sensor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aplikasi</a:t>
            </a:r>
            <a:r>
              <a:rPr lang="en-US" dirty="0" smtClean="0"/>
              <a:t> :</a:t>
            </a:r>
          </a:p>
          <a:p>
            <a:pPr lvl="1"/>
            <a:r>
              <a:rPr lang="en-US" dirty="0" err="1" smtClean="0"/>
              <a:t>Unjuk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(</a:t>
            </a:r>
            <a:r>
              <a:rPr lang="en-US" dirty="0" err="1" smtClean="0"/>
              <a:t>linearitas</a:t>
            </a:r>
            <a:r>
              <a:rPr lang="en-US" dirty="0" smtClean="0"/>
              <a:t>, </a:t>
            </a:r>
            <a:r>
              <a:rPr lang="en-US" dirty="0" err="1" smtClean="0"/>
              <a:t>sensitivitas</a:t>
            </a:r>
            <a:r>
              <a:rPr lang="en-US" dirty="0" smtClean="0"/>
              <a:t>, </a:t>
            </a:r>
            <a:r>
              <a:rPr lang="en-US" dirty="0" err="1" smtClean="0"/>
              <a:t>respon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 smtClean="0"/>
              <a:t>Kehandalan</a:t>
            </a:r>
            <a:endParaRPr lang="en-US" dirty="0" smtClean="0"/>
          </a:p>
          <a:p>
            <a:pPr lvl="1"/>
            <a:r>
              <a:rPr lang="en-US" dirty="0" err="1" smtClean="0"/>
              <a:t>Faktor</a:t>
            </a:r>
            <a:r>
              <a:rPr lang="en-US" dirty="0" smtClean="0"/>
              <a:t> </a:t>
            </a:r>
            <a:r>
              <a:rPr lang="en-US" dirty="0" err="1" smtClean="0"/>
              <a:t>ekonomi</a:t>
            </a:r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suhu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Sensor yang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:</a:t>
            </a:r>
          </a:p>
          <a:p>
            <a:pPr lvl="2"/>
            <a:r>
              <a:rPr lang="en-US" dirty="0" smtClean="0"/>
              <a:t>RTD (Resistance Temperature Detector)</a:t>
            </a:r>
          </a:p>
          <a:p>
            <a:pPr lvl="2"/>
            <a:r>
              <a:rPr lang="en-US" dirty="0" err="1" smtClean="0"/>
              <a:t>Thermistor</a:t>
            </a:r>
            <a:r>
              <a:rPr lang="en-US" dirty="0" smtClean="0"/>
              <a:t> :</a:t>
            </a:r>
          </a:p>
          <a:p>
            <a:pPr lvl="3"/>
            <a:r>
              <a:rPr lang="en-US" dirty="0" smtClean="0"/>
              <a:t>PTC (Positive Temperature </a:t>
            </a:r>
            <a:r>
              <a:rPr lang="en-US" dirty="0" err="1" smtClean="0"/>
              <a:t>Coeffisient</a:t>
            </a:r>
            <a:r>
              <a:rPr lang="en-US" dirty="0" smtClean="0"/>
              <a:t>)</a:t>
            </a:r>
          </a:p>
          <a:p>
            <a:pPr lvl="3"/>
            <a:r>
              <a:rPr lang="en-US" dirty="0" smtClean="0"/>
              <a:t>NTC (Negative Temperature </a:t>
            </a:r>
            <a:r>
              <a:rPr lang="en-US" dirty="0" err="1" smtClean="0"/>
              <a:t>Coeffisient</a:t>
            </a:r>
            <a:r>
              <a:rPr lang="en-US" dirty="0" smtClean="0"/>
              <a:t>)</a:t>
            </a:r>
          </a:p>
          <a:p>
            <a:r>
              <a:rPr lang="en-US" dirty="0" smtClean="0"/>
              <a:t>Sensor yang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keluaran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tegangan</a:t>
            </a:r>
            <a:r>
              <a:rPr lang="en-US" dirty="0" smtClean="0"/>
              <a:t> </a:t>
            </a:r>
          </a:p>
          <a:p>
            <a:pPr lvl="2"/>
            <a:r>
              <a:rPr lang="en-US" dirty="0" smtClean="0"/>
              <a:t>Thermocouple</a:t>
            </a:r>
          </a:p>
          <a:p>
            <a:pPr lvl="2"/>
            <a:r>
              <a:rPr lang="en-US" dirty="0" smtClean="0"/>
              <a:t>LM35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Unjuk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sensor </a:t>
            </a:r>
            <a:r>
              <a:rPr lang="en-US" dirty="0" err="1" smtClean="0"/>
              <a:t>suhu</a:t>
            </a:r>
            <a:endParaRPr lang="en-US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3450" y="1805781"/>
            <a:ext cx="7277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RTD</a:t>
            </a:r>
            <a:endParaRPr lang="en-US" dirty="0"/>
          </a:p>
        </p:txBody>
      </p:sp>
      <p:pic>
        <p:nvPicPr>
          <p:cNvPr id="3074" name="Picture 2" descr="C:\Users\mamad\Downloads\rtd 1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08400" y="2133600"/>
            <a:ext cx="3797721" cy="3352800"/>
          </a:xfrm>
          <a:prstGeom prst="rect">
            <a:avLst/>
          </a:prstGeom>
          <a:noFill/>
        </p:spPr>
      </p:pic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Resistance Temperature Detector</a:t>
            </a:r>
          </a:p>
          <a:p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, </a:t>
            </a:r>
            <a:r>
              <a:rPr lang="en-US" dirty="0" err="1" smtClean="0"/>
              <a:t>resistansi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RTD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/>
              <a:t>terbuat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kawat</a:t>
            </a:r>
            <a:r>
              <a:rPr lang="en-US" dirty="0" smtClean="0"/>
              <a:t> yang </a:t>
            </a:r>
            <a:r>
              <a:rPr lang="en-US" dirty="0" err="1" smtClean="0">
                <a:solidFill>
                  <a:srgbClr val="FF0000"/>
                </a:solidFill>
              </a:rPr>
              <a:t>tahan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korosi</a:t>
            </a:r>
            <a:r>
              <a:rPr lang="en-US" dirty="0" smtClean="0"/>
              <a:t>, yang </a:t>
            </a:r>
            <a:r>
              <a:rPr lang="en-US" dirty="0" err="1" smtClean="0"/>
              <a:t>dililitkan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keramik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kaca</a:t>
            </a:r>
            <a:r>
              <a:rPr lang="en-US" dirty="0" smtClean="0"/>
              <a:t>, yang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ditutup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selubung</a:t>
            </a:r>
            <a:r>
              <a:rPr lang="en-US" dirty="0" smtClean="0"/>
              <a:t> probe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pelindung</a:t>
            </a:r>
            <a:r>
              <a:rPr lang="en-US" dirty="0" smtClean="0"/>
              <a:t>. </a:t>
            </a:r>
          </a:p>
          <a:p>
            <a:pPr algn="just"/>
            <a:r>
              <a:rPr lang="en-US" dirty="0" err="1" smtClean="0"/>
              <a:t>Selubung</a:t>
            </a:r>
            <a:r>
              <a:rPr lang="en-US" dirty="0" smtClean="0"/>
              <a:t> probe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terbuat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logam</a:t>
            </a:r>
            <a:r>
              <a:rPr lang="en-US" dirty="0" smtClean="0"/>
              <a:t> </a:t>
            </a:r>
            <a:r>
              <a:rPr lang="en-US" dirty="0" err="1" smtClean="0"/>
              <a:t>inconel</a:t>
            </a:r>
            <a:r>
              <a:rPr lang="en-US" dirty="0" smtClean="0"/>
              <a:t> (</a:t>
            </a:r>
            <a:r>
              <a:rPr lang="en-US" dirty="0" err="1" smtClean="0"/>
              <a:t>logam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paduan</a:t>
            </a:r>
            <a:r>
              <a:rPr lang="en-US" dirty="0" smtClean="0"/>
              <a:t> </a:t>
            </a:r>
            <a:r>
              <a:rPr lang="en-US" dirty="0" err="1" smtClean="0"/>
              <a:t>besi</a:t>
            </a:r>
            <a:r>
              <a:rPr lang="en-US" dirty="0" smtClean="0"/>
              <a:t>, </a:t>
            </a:r>
            <a:r>
              <a:rPr lang="en-US" dirty="0" err="1" smtClean="0"/>
              <a:t>chrom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nikel</a:t>
            </a:r>
            <a:r>
              <a:rPr lang="en-US" dirty="0" smtClean="0"/>
              <a:t>) yang </a:t>
            </a:r>
            <a:r>
              <a:rPr lang="en-US" dirty="0" err="1" smtClean="0"/>
              <a:t>tahan</a:t>
            </a:r>
            <a:r>
              <a:rPr lang="en-US" dirty="0" smtClean="0"/>
              <a:t> </a:t>
            </a:r>
            <a:r>
              <a:rPr lang="en-US" dirty="0" err="1" smtClean="0"/>
              <a:t>korosi</a:t>
            </a:r>
            <a:r>
              <a:rPr lang="en-US" dirty="0" smtClean="0"/>
              <a:t>. </a:t>
            </a:r>
          </a:p>
          <a:p>
            <a:pPr algn="just"/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kawat</a:t>
            </a:r>
            <a:r>
              <a:rPr lang="en-US" dirty="0" smtClean="0"/>
              <a:t> RTD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selubung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keramik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pencegah</a:t>
            </a:r>
            <a:r>
              <a:rPr lang="en-US" dirty="0" smtClean="0"/>
              <a:t> </a:t>
            </a:r>
            <a:r>
              <a:rPr lang="en-US" dirty="0" err="1" smtClean="0"/>
              <a:t>hubung</a:t>
            </a:r>
            <a:r>
              <a:rPr lang="en-US" dirty="0" smtClean="0"/>
              <a:t> </a:t>
            </a:r>
            <a:r>
              <a:rPr lang="en-US" dirty="0" err="1" smtClean="0"/>
              <a:t>pendek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kawat</a:t>
            </a:r>
            <a:r>
              <a:rPr lang="en-US" dirty="0" smtClean="0"/>
              <a:t> </a:t>
            </a:r>
            <a:r>
              <a:rPr lang="en-US" dirty="0" err="1" smtClean="0"/>
              <a:t>platina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selubung</a:t>
            </a:r>
            <a:r>
              <a:rPr lang="en-US" dirty="0" smtClean="0"/>
              <a:t> </a:t>
            </a:r>
            <a:r>
              <a:rPr lang="en-US" dirty="0" err="1" smtClean="0"/>
              <a:t>pelindung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isolator.</a:t>
            </a:r>
          </a:p>
          <a:p>
            <a:endParaRPr lang="en-US" dirty="0"/>
          </a:p>
        </p:txBody>
      </p:sp>
      <p:pic>
        <p:nvPicPr>
          <p:cNvPr id="2050" name="Picture 2" descr="C:\Users\mamad\Downloads\rtd 2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86375" y="2158206"/>
            <a:ext cx="2762250" cy="3409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RTD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Umumnya</a:t>
            </a:r>
            <a:r>
              <a:rPr lang="en-US" dirty="0" smtClean="0"/>
              <a:t> RTD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dibawah</a:t>
            </a:r>
            <a:r>
              <a:rPr lang="en-US" dirty="0" smtClean="0"/>
              <a:t> 850⁰ C.</a:t>
            </a:r>
          </a:p>
          <a:p>
            <a:r>
              <a:rPr lang="en-US" dirty="0" smtClean="0"/>
              <a:t>RTD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respon</a:t>
            </a:r>
            <a:r>
              <a:rPr lang="en-US" dirty="0" smtClean="0"/>
              <a:t> yang </a:t>
            </a:r>
            <a:r>
              <a:rPr lang="en-US" dirty="0" err="1" smtClean="0"/>
              <a:t>cepat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.</a:t>
            </a:r>
          </a:p>
          <a:p>
            <a:r>
              <a:rPr lang="en-US" dirty="0" smtClean="0"/>
              <a:t> RTD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akurasi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0,1⁰ C.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Berpotensi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goncangan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stabilitas</a:t>
            </a:r>
            <a:r>
              <a:rPr lang="en-US" dirty="0" smtClean="0"/>
              <a:t> </a:t>
            </a:r>
            <a:r>
              <a:rPr lang="en-US" dirty="0" err="1" smtClean="0"/>
              <a:t>jangka</a:t>
            </a:r>
            <a:r>
              <a:rPr lang="en-US" dirty="0" smtClean="0"/>
              <a:t> </a:t>
            </a: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RTD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, yang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berulang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stabil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yang lama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Tipe</a:t>
            </a:r>
            <a:r>
              <a:rPr lang="en-US" dirty="0" smtClean="0"/>
              <a:t> RTD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RTD 2 </a:t>
            </a:r>
            <a:r>
              <a:rPr lang="en-US" dirty="0" err="1" smtClean="0"/>
              <a:t>kabel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Rtotal</a:t>
            </a:r>
            <a:r>
              <a:rPr lang="en-US" dirty="0" smtClean="0"/>
              <a:t> = R1+R2+RE</a:t>
            </a:r>
          </a:p>
          <a:p>
            <a:r>
              <a:rPr lang="en-US" dirty="0" smtClean="0"/>
              <a:t>R1	= </a:t>
            </a:r>
            <a:r>
              <a:rPr lang="en-US" dirty="0" err="1" smtClean="0"/>
              <a:t>resistansi</a:t>
            </a:r>
            <a:r>
              <a:rPr lang="en-US" dirty="0" smtClean="0"/>
              <a:t> </a:t>
            </a:r>
            <a:r>
              <a:rPr lang="en-US" dirty="0" err="1" smtClean="0"/>
              <a:t>kabel</a:t>
            </a:r>
            <a:r>
              <a:rPr lang="en-US" dirty="0" smtClean="0"/>
              <a:t> </a:t>
            </a:r>
            <a:r>
              <a:rPr lang="en-US" dirty="0" err="1" smtClean="0"/>
              <a:t>hitam</a:t>
            </a:r>
            <a:endParaRPr lang="en-US" dirty="0" smtClean="0"/>
          </a:p>
          <a:p>
            <a:r>
              <a:rPr lang="en-US" dirty="0" smtClean="0"/>
              <a:t>R2	= </a:t>
            </a:r>
            <a:r>
              <a:rPr lang="en-US" dirty="0" err="1" smtClean="0"/>
              <a:t>resistansi</a:t>
            </a:r>
            <a:r>
              <a:rPr lang="en-US" dirty="0" smtClean="0"/>
              <a:t> </a:t>
            </a:r>
            <a:r>
              <a:rPr lang="en-US" dirty="0" err="1" smtClean="0"/>
              <a:t>kabel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endParaRPr lang="en-US" dirty="0" smtClean="0"/>
          </a:p>
          <a:p>
            <a:r>
              <a:rPr lang="en-US" dirty="0" smtClean="0"/>
              <a:t>RE	= </a:t>
            </a:r>
            <a:r>
              <a:rPr lang="en-US" dirty="0" err="1" smtClean="0"/>
              <a:t>resistansi</a:t>
            </a:r>
            <a:r>
              <a:rPr lang="en-US" dirty="0" smtClean="0"/>
              <a:t> RTD</a:t>
            </a:r>
          </a:p>
          <a:p>
            <a:r>
              <a:rPr lang="en-US" dirty="0" err="1" smtClean="0"/>
              <a:t>Kabel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r>
              <a:rPr lang="en-US" dirty="0" smtClean="0"/>
              <a:t> (R2)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hitam</a:t>
            </a:r>
            <a:r>
              <a:rPr lang="en-US" dirty="0" smtClean="0"/>
              <a:t> (R1)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panjang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R1 =R2.</a:t>
            </a:r>
          </a:p>
        </p:txBody>
      </p:sp>
      <p:pic>
        <p:nvPicPr>
          <p:cNvPr id="29698" name="Picture 2" descr="C:\Users\mamad\Downloads\rtd-resistance-elements-principle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95600"/>
            <a:ext cx="4245885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Tipe</a:t>
            </a:r>
            <a:r>
              <a:rPr lang="en-US" dirty="0" smtClean="0"/>
              <a:t> RTD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RTD 3 </a:t>
            </a:r>
            <a:r>
              <a:rPr lang="en-US" dirty="0" err="1" smtClean="0"/>
              <a:t>kabel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R1=R2=R3.</a:t>
            </a:r>
          </a:p>
          <a:p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mengukur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R2 </a:t>
            </a:r>
            <a:r>
              <a:rPr lang="en-US" dirty="0" err="1" smtClean="0"/>
              <a:t>dan</a:t>
            </a:r>
            <a:r>
              <a:rPr lang="en-US" dirty="0" smtClean="0"/>
              <a:t> R3,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mengurangi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R1 </a:t>
            </a:r>
            <a:r>
              <a:rPr lang="en-US" dirty="0" err="1" smtClean="0"/>
              <a:t>dan</a:t>
            </a:r>
            <a:r>
              <a:rPr lang="en-US" dirty="0" smtClean="0"/>
              <a:t> R2 yang </a:t>
            </a:r>
            <a:r>
              <a:rPr lang="en-US" dirty="0" err="1" smtClean="0"/>
              <a:t>terhubung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RE.</a:t>
            </a:r>
          </a:p>
          <a:p>
            <a:r>
              <a:rPr lang="en-US" dirty="0" smtClean="0"/>
              <a:t>Ra=R2+R3, </a:t>
            </a:r>
            <a:r>
              <a:rPr lang="en-US" dirty="0" err="1" smtClean="0"/>
              <a:t>sedangkan</a:t>
            </a:r>
            <a:r>
              <a:rPr lang="en-US" dirty="0" smtClean="0"/>
              <a:t> R1=R2=R3, </a:t>
            </a:r>
            <a:r>
              <a:rPr lang="en-US" dirty="0" err="1" smtClean="0"/>
              <a:t>sehingga</a:t>
            </a:r>
            <a:endParaRPr lang="en-US" dirty="0" smtClean="0"/>
          </a:p>
          <a:p>
            <a:r>
              <a:rPr lang="en-US" dirty="0" smtClean="0"/>
              <a:t>RE=(RE+R1+R2)-(R2+R3)</a:t>
            </a:r>
          </a:p>
        </p:txBody>
      </p:sp>
      <p:pic>
        <p:nvPicPr>
          <p:cNvPr id="30723" name="Picture 3" descr="C:\Users\mamad\Downloads\rtd-resistance-elements-principles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0"/>
            <a:ext cx="4244287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PTC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resistansi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,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25601" name="Picture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38518" y="2667000"/>
            <a:ext cx="4332514" cy="213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Pengujian</a:t>
            </a:r>
            <a:r>
              <a:rPr lang="en-US" dirty="0" smtClean="0"/>
              <a:t> PTC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untai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Proteus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disamping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resistansi</a:t>
            </a:r>
            <a:r>
              <a:rPr lang="en-US" dirty="0" smtClean="0"/>
              <a:t> PTC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,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arus</a:t>
            </a:r>
            <a:r>
              <a:rPr lang="en-US" dirty="0" smtClean="0"/>
              <a:t> </a:t>
            </a:r>
            <a:r>
              <a:rPr lang="en-US" dirty="0" err="1" smtClean="0"/>
              <a:t>menurun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grafik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867599"/>
            <a:ext cx="4038600" cy="1991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NTC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resistansi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,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turun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335169" y="2743200"/>
            <a:ext cx="4443166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Pengujian</a:t>
            </a:r>
            <a:r>
              <a:rPr lang="en-US" dirty="0" smtClean="0"/>
              <a:t> NTC 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untai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Proteus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disamping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resistansi</a:t>
            </a:r>
            <a:r>
              <a:rPr lang="en-US" dirty="0" smtClean="0"/>
              <a:t> NTC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menurun</a:t>
            </a:r>
            <a:r>
              <a:rPr lang="en-US" dirty="0" smtClean="0"/>
              <a:t>,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arus</a:t>
            </a:r>
            <a:r>
              <a:rPr lang="en-US" dirty="0" smtClean="0"/>
              <a:t> </a:t>
            </a:r>
            <a:r>
              <a:rPr lang="en-US" dirty="0" err="1" smtClean="0"/>
              <a:t>meningkat</a:t>
            </a:r>
            <a:r>
              <a:rPr lang="en-US" dirty="0" smtClean="0"/>
              <a:t>.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grafik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867599"/>
            <a:ext cx="4038600" cy="1991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Thermocouple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sv-SE" dirty="0" smtClean="0"/>
              <a:t>perbedaan suhu antara kedua sambungan logam tersebut </a:t>
            </a:r>
            <a:r>
              <a:rPr lang="sv-SE" smtClean="0"/>
              <a:t>akan menyebabkan </a:t>
            </a:r>
            <a:r>
              <a:rPr lang="en-US" smtClean="0"/>
              <a:t>munculnya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ujung-ujung</a:t>
            </a:r>
            <a:r>
              <a:rPr lang="en-US" dirty="0" smtClean="0"/>
              <a:t> </a:t>
            </a:r>
            <a:r>
              <a:rPr lang="en-US" dirty="0" err="1" smtClean="0"/>
              <a:t>sambungan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pic>
        <p:nvPicPr>
          <p:cNvPr id="20483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8200" y="2133600"/>
            <a:ext cx="4038600" cy="3035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Thermocouple</a:t>
            </a:r>
            <a:endParaRPr lang="en-US" dirty="0"/>
          </a:p>
        </p:txBody>
      </p:sp>
      <p:pic>
        <p:nvPicPr>
          <p:cNvPr id="1638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26918" y="1600200"/>
            <a:ext cx="669016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Aplikasi</a:t>
            </a:r>
            <a:r>
              <a:rPr lang="en-US" dirty="0" smtClean="0"/>
              <a:t> </a:t>
            </a:r>
            <a:r>
              <a:rPr lang="en-US" dirty="0" err="1" smtClean="0"/>
              <a:t>Praktis</a:t>
            </a:r>
            <a:r>
              <a:rPr lang="en-US" dirty="0" smtClean="0"/>
              <a:t> Thermocouple</a:t>
            </a:r>
            <a:endParaRPr lang="en-US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438400" y="1524000"/>
            <a:ext cx="4038600" cy="151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Aplikasi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Praktis</a:t>
            </a:r>
            <a:r>
              <a:rPr lang="en-US" dirty="0" smtClean="0">
                <a:solidFill>
                  <a:srgbClr val="FF0000"/>
                </a:solidFill>
              </a:rPr>
              <a:t> Thermocouple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Ukur</a:t>
            </a:r>
            <a:r>
              <a:rPr lang="en-US" dirty="0" smtClean="0"/>
              <a:t>  </a:t>
            </a:r>
            <a:r>
              <a:rPr lang="en-US" dirty="0" err="1" smtClean="0"/>
              <a:t>tegangan</a:t>
            </a:r>
            <a:r>
              <a:rPr lang="en-US" dirty="0" smtClean="0"/>
              <a:t> output Thermocouple (</a:t>
            </a:r>
            <a:r>
              <a:rPr lang="en-US" dirty="0" err="1" smtClean="0"/>
              <a:t>Vout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Ukur</a:t>
            </a:r>
            <a:r>
              <a:rPr lang="en-US" dirty="0" smtClean="0"/>
              <a:t> </a:t>
            </a:r>
            <a:r>
              <a:rPr lang="en-US" dirty="0" err="1" smtClean="0"/>
              <a:t>suhu</a:t>
            </a:r>
            <a:r>
              <a:rPr lang="en-US" dirty="0" smtClean="0"/>
              <a:t> </a:t>
            </a:r>
            <a:r>
              <a:rPr lang="en-US" dirty="0" err="1" smtClean="0"/>
              <a:t>referensi</a:t>
            </a:r>
            <a:r>
              <a:rPr lang="en-US" dirty="0" smtClean="0"/>
              <a:t> (</a:t>
            </a:r>
            <a:r>
              <a:rPr lang="en-US" dirty="0" err="1" smtClean="0"/>
              <a:t>Tr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Masukan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Tr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F(</a:t>
            </a:r>
            <a:r>
              <a:rPr lang="en-US" dirty="0" err="1" smtClean="0"/>
              <a:t>Tr</a:t>
            </a:r>
            <a:r>
              <a:rPr lang="en-US" dirty="0" smtClean="0"/>
              <a:t>)</a:t>
            </a:r>
            <a:r>
              <a:rPr lang="en-US" dirty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Vr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Vj</a:t>
            </a:r>
            <a:r>
              <a:rPr lang="en-US" dirty="0" smtClean="0"/>
              <a:t>= </a:t>
            </a:r>
            <a:r>
              <a:rPr lang="en-US" dirty="0" err="1" smtClean="0"/>
              <a:t>Vout</a:t>
            </a:r>
            <a:r>
              <a:rPr lang="en-US" dirty="0" smtClean="0"/>
              <a:t> +</a:t>
            </a:r>
            <a:r>
              <a:rPr lang="en-US" dirty="0" err="1" smtClean="0"/>
              <a:t>Vr</a:t>
            </a:r>
            <a:endParaRPr lang="en-US" dirty="0" smtClean="0"/>
          </a:p>
          <a:p>
            <a:r>
              <a:rPr lang="en-US" dirty="0" err="1" smtClean="0"/>
              <a:t>Masukan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Vj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G(</a:t>
            </a:r>
            <a:r>
              <a:rPr lang="en-US" dirty="0" err="1" smtClean="0"/>
              <a:t>Vj</a:t>
            </a:r>
            <a:r>
              <a:rPr lang="en-US" dirty="0" smtClean="0"/>
              <a:t>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Tj</a:t>
            </a:r>
            <a:endParaRPr lang="en-US" dirty="0" smtClean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3103377"/>
            <a:ext cx="4038600" cy="1519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 Thermocouple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362200" cy="4525963"/>
          </a:xfrm>
        </p:spPr>
        <p:txBody>
          <a:bodyPr/>
          <a:lstStyle/>
          <a:p>
            <a:pPr algn="just"/>
            <a:r>
              <a:rPr lang="en-US" sz="1400" dirty="0" err="1" smtClean="0"/>
              <a:t>Lihat</a:t>
            </a:r>
            <a:r>
              <a:rPr lang="en-US" sz="1400" dirty="0" smtClean="0"/>
              <a:t> </a:t>
            </a:r>
            <a:r>
              <a:rPr lang="en-US" sz="1400" dirty="0" err="1" smtClean="0"/>
              <a:t>contoh</a:t>
            </a:r>
            <a:r>
              <a:rPr lang="en-US" sz="1400" dirty="0" smtClean="0"/>
              <a:t> </a:t>
            </a:r>
            <a:r>
              <a:rPr lang="en-US" sz="1400" dirty="0" err="1" smtClean="0"/>
              <a:t>soal</a:t>
            </a:r>
            <a:r>
              <a:rPr lang="en-US" sz="1400" dirty="0" smtClean="0"/>
              <a:t> </a:t>
            </a:r>
            <a:r>
              <a:rPr lang="en-US" sz="1400" dirty="0" err="1" smtClean="0"/>
              <a:t>di</a:t>
            </a:r>
            <a:r>
              <a:rPr lang="en-US" sz="1400" dirty="0" smtClean="0"/>
              <a:t> </a:t>
            </a:r>
            <a:r>
              <a:rPr lang="en-US" sz="1400" dirty="0" err="1" smtClean="0"/>
              <a:t>jurnal</a:t>
            </a:r>
            <a:r>
              <a:rPr lang="en-US" sz="1400" dirty="0" smtClean="0"/>
              <a:t> Gerald </a:t>
            </a:r>
            <a:r>
              <a:rPr lang="en-US" sz="1400" dirty="0" err="1" smtClean="0"/>
              <a:t>Recktenwald</a:t>
            </a:r>
            <a:r>
              <a:rPr lang="en-US" sz="1400" dirty="0" smtClean="0"/>
              <a:t> 2010 </a:t>
            </a:r>
            <a:r>
              <a:rPr lang="en-US" sz="1400" dirty="0" err="1" smtClean="0"/>
              <a:t>hal</a:t>
            </a:r>
            <a:r>
              <a:rPr lang="en-US" sz="1400" dirty="0" smtClean="0"/>
              <a:t> 12 (</a:t>
            </a:r>
            <a:r>
              <a:rPr lang="en-US" sz="1400" dirty="0" err="1" smtClean="0"/>
              <a:t>terlampir</a:t>
            </a:r>
            <a:r>
              <a:rPr lang="en-US" sz="1400" dirty="0" smtClean="0"/>
              <a:t>)</a:t>
            </a:r>
          </a:p>
          <a:p>
            <a:pPr algn="just"/>
            <a:endParaRPr lang="en-US" sz="1400" dirty="0" smtClean="0"/>
          </a:p>
          <a:p>
            <a:pPr algn="just"/>
            <a:r>
              <a:rPr lang="en-US" sz="1400" dirty="0" err="1" smtClean="0"/>
              <a:t>Lihat</a:t>
            </a:r>
            <a:r>
              <a:rPr lang="en-US" sz="1400" dirty="0" smtClean="0"/>
              <a:t> </a:t>
            </a:r>
            <a:r>
              <a:rPr lang="en-US" sz="1400" dirty="0" err="1" smtClean="0"/>
              <a:t>nilai</a:t>
            </a:r>
            <a:r>
              <a:rPr lang="en-US" sz="1400" dirty="0" smtClean="0"/>
              <a:t> </a:t>
            </a:r>
            <a:r>
              <a:rPr lang="en-US" sz="1400" dirty="0" err="1" smtClean="0"/>
              <a:t>koefisien</a:t>
            </a:r>
            <a:r>
              <a:rPr lang="en-US" sz="1400" dirty="0" smtClean="0"/>
              <a:t> </a:t>
            </a:r>
            <a:r>
              <a:rPr lang="en-US" sz="1400" dirty="0" err="1" smtClean="0"/>
              <a:t>perhitungan</a:t>
            </a:r>
            <a:r>
              <a:rPr lang="en-US" sz="1400" dirty="0" smtClean="0"/>
              <a:t> </a:t>
            </a:r>
            <a:r>
              <a:rPr lang="en-US" sz="1400" dirty="0" err="1" smtClean="0"/>
              <a:t>nilai</a:t>
            </a:r>
            <a:r>
              <a:rPr lang="en-US" sz="1400" dirty="0" smtClean="0"/>
              <a:t> </a:t>
            </a:r>
            <a:r>
              <a:rPr lang="en-US" sz="1400" dirty="0" err="1" smtClean="0"/>
              <a:t>tegangan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temperature junction thermocouple J </a:t>
            </a:r>
            <a:r>
              <a:rPr lang="en-US" sz="1400" dirty="0" err="1" smtClean="0"/>
              <a:t>di</a:t>
            </a:r>
            <a:r>
              <a:rPr lang="en-US" sz="1400" dirty="0" smtClean="0"/>
              <a:t> </a:t>
            </a:r>
            <a:r>
              <a:rPr lang="en-US" sz="1400" dirty="0" err="1" smtClean="0"/>
              <a:t>jurna</a:t>
            </a:r>
            <a:r>
              <a:rPr lang="en-US" sz="1400" dirty="0" smtClean="0"/>
              <a:t> Gerald </a:t>
            </a:r>
            <a:r>
              <a:rPr lang="en-US" sz="1400" dirty="0" err="1" smtClean="0"/>
              <a:t>Recktenwald</a:t>
            </a:r>
            <a:r>
              <a:rPr lang="en-US" sz="1400" dirty="0" smtClean="0"/>
              <a:t> </a:t>
            </a:r>
            <a:r>
              <a:rPr lang="en-US" sz="1400" dirty="0" err="1" smtClean="0"/>
              <a:t>hal</a:t>
            </a:r>
            <a:r>
              <a:rPr lang="en-US" sz="1400" dirty="0" smtClean="0"/>
              <a:t> 22- </a:t>
            </a:r>
            <a:r>
              <a:rPr lang="en-US" sz="1400" dirty="0" err="1" smtClean="0"/>
              <a:t>selesai</a:t>
            </a:r>
            <a:r>
              <a:rPr lang="en-US" sz="1400" dirty="0" smtClean="0"/>
              <a:t>.</a:t>
            </a:r>
            <a:endParaRPr lang="en-US" sz="1400" dirty="0" smtClean="0"/>
          </a:p>
          <a:p>
            <a:endParaRPr lang="en-US" dirty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352800" y="1447800"/>
            <a:ext cx="4876800" cy="479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LM35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Terkalibrasi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˚C</a:t>
            </a:r>
          </a:p>
          <a:p>
            <a:r>
              <a:rPr lang="en-US" dirty="0" err="1" smtClean="0"/>
              <a:t>Sensitivitas</a:t>
            </a:r>
            <a:r>
              <a:rPr lang="en-US" dirty="0" smtClean="0"/>
              <a:t> =  10.0 mV/ ˚C</a:t>
            </a:r>
          </a:p>
          <a:p>
            <a:r>
              <a:rPr lang="en-US" dirty="0" err="1" smtClean="0"/>
              <a:t>Akurasi</a:t>
            </a:r>
            <a:r>
              <a:rPr lang="en-US" dirty="0" smtClean="0"/>
              <a:t> = 0.5 ˚C</a:t>
            </a:r>
          </a:p>
          <a:p>
            <a:r>
              <a:rPr lang="en-US" dirty="0" err="1" smtClean="0"/>
              <a:t>Rentang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- 55 ˚C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 +150 ˚C </a:t>
            </a:r>
          </a:p>
          <a:p>
            <a:r>
              <a:rPr lang="en-US" dirty="0" err="1" smtClean="0"/>
              <a:t>Tegangan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4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 30 volts</a:t>
            </a:r>
          </a:p>
          <a:p>
            <a:endParaRPr lang="en-US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38800" y="1143000"/>
            <a:ext cx="28098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1" name="Picture 3" descr="C:\Users\mamad\Downloads\SENSOR_SUHU_LM35_LM_35_ARDUINO_BEST_QUALIT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2895600"/>
            <a:ext cx="3378200" cy="3648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Aplikasi</a:t>
            </a:r>
            <a:r>
              <a:rPr lang="en-US" dirty="0" smtClean="0"/>
              <a:t> LM35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1920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Aplikasi</a:t>
            </a:r>
            <a:r>
              <a:rPr lang="en-US" dirty="0" smtClean="0"/>
              <a:t> LM35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Temperature (˚C)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Vout (Volt)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0.27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0.28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0.29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0.3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0.31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0.32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0.33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0.34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0.35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0.36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0.37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Aplikasi</a:t>
            </a:r>
            <a:r>
              <a:rPr lang="en-US" dirty="0" smtClean="0"/>
              <a:t> LM35</a:t>
            </a:r>
            <a:endParaRPr lang="en-US" dirty="0"/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19201"/>
            <a:ext cx="9143999" cy="5714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571</Words>
  <Application>Microsoft Office PowerPoint</Application>
  <PresentationFormat>On-screen Show (4:3)</PresentationFormat>
  <Paragraphs>114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Sensor dan tranduser</vt:lpstr>
      <vt:lpstr>Sensor suhu</vt:lpstr>
      <vt:lpstr>Sensor suhu</vt:lpstr>
      <vt:lpstr>Sensor suhu</vt:lpstr>
      <vt:lpstr>Unjuk kerja sensor suhu</vt:lpstr>
      <vt:lpstr>Konsep hambatan fungsi suhu</vt:lpstr>
      <vt:lpstr>RTD</vt:lpstr>
      <vt:lpstr>RTD</vt:lpstr>
      <vt:lpstr>RTD</vt:lpstr>
      <vt:lpstr>Tipe RTD</vt:lpstr>
      <vt:lpstr>Tipe RTD</vt:lpstr>
      <vt:lpstr>PTC</vt:lpstr>
      <vt:lpstr>Pengujian PTC</vt:lpstr>
      <vt:lpstr>Slide 14</vt:lpstr>
      <vt:lpstr>NTC</vt:lpstr>
      <vt:lpstr>Pengujian NTC </vt:lpstr>
      <vt:lpstr>Slide 17</vt:lpstr>
      <vt:lpstr>Thermocouple</vt:lpstr>
      <vt:lpstr>Thermocouple</vt:lpstr>
      <vt:lpstr>Aplikasi Praktis Thermocouple</vt:lpstr>
      <vt:lpstr>Aplikasi Praktis Thermocouple</vt:lpstr>
      <vt:lpstr>Contoh kasus Thermocouple</vt:lpstr>
      <vt:lpstr>LM35</vt:lpstr>
      <vt:lpstr>Aplikasi LM35</vt:lpstr>
      <vt:lpstr>Aplikasi LM35</vt:lpstr>
      <vt:lpstr>Aplikasi LM35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 dan tranduser</dc:title>
  <dc:creator>mamad</dc:creator>
  <cp:lastModifiedBy>mamad</cp:lastModifiedBy>
  <cp:revision>106</cp:revision>
  <dcterms:created xsi:type="dcterms:W3CDTF">2020-10-13T13:16:04Z</dcterms:created>
  <dcterms:modified xsi:type="dcterms:W3CDTF">2020-11-04T06:28:14Z</dcterms:modified>
</cp:coreProperties>
</file>