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FE732A-59F3-45C0-8077-FF63C881FDF4}" type="doc">
      <dgm:prSet loTypeId="urn:microsoft.com/office/officeart/2005/8/layout/matrix2" loCatId="matrix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en-US"/>
        </a:p>
      </dgm:t>
    </dgm:pt>
    <dgm:pt modelId="{0050AB9D-5B6B-4567-BFD0-B1AFC7E8646F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Norma </a:t>
          </a:r>
          <a:r>
            <a:rPr lang="en-US" dirty="0" err="1" smtClean="0">
              <a:solidFill>
                <a:schemeClr val="tx1"/>
              </a:solidFill>
            </a:rPr>
            <a:t>Kelompok</a:t>
          </a:r>
          <a:endParaRPr lang="en-US" dirty="0">
            <a:solidFill>
              <a:schemeClr val="tx1"/>
            </a:solidFill>
          </a:endParaRPr>
        </a:p>
      </dgm:t>
    </dgm:pt>
    <dgm:pt modelId="{47063ACF-2A58-4D34-A349-454FBDF90B8C}" type="parTrans" cxnId="{3C2A6116-D46F-42FF-92BB-89D2E6862F7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30E178D-B171-4187-813C-E4B219BD8B51}" type="sibTrans" cxnId="{3C2A6116-D46F-42FF-92BB-89D2E6862F7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17D2D1F-DDEB-4589-9871-30F67C3B9F98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Pengaruh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Fisik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0508381F-CC19-48D7-9319-FE06D5C4F1A2}" type="parTrans" cxnId="{DB4B5B14-85A4-4781-8F0A-1DE2E09E624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8DEA8AF-B056-4E04-92AD-E9CC3AAACCFA}" type="sibTrans" cxnId="{DB4B5B14-85A4-4781-8F0A-1DE2E09E624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534666B-0123-4F07-9DDA-B16BC5E5D66D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Pengaturan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tempat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duduk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D6CE478E-C1E4-46ED-A599-A931E57DFC7A}" type="parTrans" cxnId="{8B30A54A-DBCA-4869-AC5E-3B995E83B0F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6BCC743-16A7-4FE9-AC7C-B373EE20BAF8}" type="sibTrans" cxnId="{8B30A54A-DBCA-4869-AC5E-3B995E83B0F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FEFE2BF-35AB-4F9D-95CC-24636E825A5C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Humor</a:t>
          </a:r>
          <a:endParaRPr lang="en-US" dirty="0">
            <a:solidFill>
              <a:schemeClr val="tx1"/>
            </a:solidFill>
          </a:endParaRPr>
        </a:p>
      </dgm:t>
    </dgm:pt>
    <dgm:pt modelId="{9CDEC605-7EC2-4DE4-8674-651454582299}" type="parTrans" cxnId="{CB424DE0-05E3-4ECC-B9A7-1E592021ED8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787AEF-0F79-44EA-9375-DCFBE18DA09A}" type="sibTrans" cxnId="{CB424DE0-05E3-4ECC-B9A7-1E592021ED8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CE2091-D9E7-4896-9471-71D4F0D3958D}" type="pres">
      <dgm:prSet presAssocID="{99FE732A-59F3-45C0-8077-FF63C881FDF4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A628B7-E7DA-4BBE-B814-95E8971A2CBD}" type="pres">
      <dgm:prSet presAssocID="{99FE732A-59F3-45C0-8077-FF63C881FDF4}" presName="axisShape" presStyleLbl="bgShp" presStyleIdx="0" presStyleCnt="1"/>
      <dgm:spPr/>
    </dgm:pt>
    <dgm:pt modelId="{647A81B7-47F9-4650-AA87-C4A02DE82B9E}" type="pres">
      <dgm:prSet presAssocID="{99FE732A-59F3-45C0-8077-FF63C881FDF4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A18601-A635-4078-A8D7-696A07D2B7B6}" type="pres">
      <dgm:prSet presAssocID="{99FE732A-59F3-45C0-8077-FF63C881FDF4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19DF90-8338-49AC-96D4-C82C839460AD}" type="pres">
      <dgm:prSet presAssocID="{99FE732A-59F3-45C0-8077-FF63C881FDF4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0C321A-1479-495C-9092-EAD42E4E99AD}" type="pres">
      <dgm:prSet presAssocID="{99FE732A-59F3-45C0-8077-FF63C881FDF4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424DE0-05E3-4ECC-B9A7-1E592021ED82}" srcId="{99FE732A-59F3-45C0-8077-FF63C881FDF4}" destId="{EFEFE2BF-35AB-4F9D-95CC-24636E825A5C}" srcOrd="3" destOrd="0" parTransId="{9CDEC605-7EC2-4DE4-8674-651454582299}" sibTransId="{4E787AEF-0F79-44EA-9375-DCFBE18DA09A}"/>
    <dgm:cxn modelId="{5D9DD272-4915-4F37-80A3-941719F2D035}" type="presOf" srcId="{0050AB9D-5B6B-4567-BFD0-B1AFC7E8646F}" destId="{647A81B7-47F9-4650-AA87-C4A02DE82B9E}" srcOrd="0" destOrd="0" presId="urn:microsoft.com/office/officeart/2005/8/layout/matrix2"/>
    <dgm:cxn modelId="{B5F42C60-6A54-49BB-92CF-1559F3037310}" type="presOf" srcId="{6534666B-0123-4F07-9DDA-B16BC5E5D66D}" destId="{6619DF90-8338-49AC-96D4-C82C839460AD}" srcOrd="0" destOrd="0" presId="urn:microsoft.com/office/officeart/2005/8/layout/matrix2"/>
    <dgm:cxn modelId="{C387FB71-3602-4A87-8677-71F7C263F91F}" type="presOf" srcId="{EFEFE2BF-35AB-4F9D-95CC-24636E825A5C}" destId="{140C321A-1479-495C-9092-EAD42E4E99AD}" srcOrd="0" destOrd="0" presId="urn:microsoft.com/office/officeart/2005/8/layout/matrix2"/>
    <dgm:cxn modelId="{DB4B5B14-85A4-4781-8F0A-1DE2E09E624C}" srcId="{99FE732A-59F3-45C0-8077-FF63C881FDF4}" destId="{C17D2D1F-DDEB-4589-9871-30F67C3B9F98}" srcOrd="1" destOrd="0" parTransId="{0508381F-CC19-48D7-9319-FE06D5C4F1A2}" sibTransId="{18DEA8AF-B056-4E04-92AD-E9CC3AAACCFA}"/>
    <dgm:cxn modelId="{A05452B8-1F25-4E74-ACCE-CC21220954FF}" type="presOf" srcId="{C17D2D1F-DDEB-4589-9871-30F67C3B9F98}" destId="{E8A18601-A635-4078-A8D7-696A07D2B7B6}" srcOrd="0" destOrd="0" presId="urn:microsoft.com/office/officeart/2005/8/layout/matrix2"/>
    <dgm:cxn modelId="{8B30A54A-DBCA-4869-AC5E-3B995E83B0F4}" srcId="{99FE732A-59F3-45C0-8077-FF63C881FDF4}" destId="{6534666B-0123-4F07-9DDA-B16BC5E5D66D}" srcOrd="2" destOrd="0" parTransId="{D6CE478E-C1E4-46ED-A599-A931E57DFC7A}" sibTransId="{16BCC743-16A7-4FE9-AC7C-B373EE20BAF8}"/>
    <dgm:cxn modelId="{3C2A6116-D46F-42FF-92BB-89D2E6862F7E}" srcId="{99FE732A-59F3-45C0-8077-FF63C881FDF4}" destId="{0050AB9D-5B6B-4567-BFD0-B1AFC7E8646F}" srcOrd="0" destOrd="0" parTransId="{47063ACF-2A58-4D34-A349-454FBDF90B8C}" sibTransId="{630E178D-B171-4187-813C-E4B219BD8B51}"/>
    <dgm:cxn modelId="{B7101946-59D3-4D6F-8058-15AAF0B8CD4B}" type="presOf" srcId="{99FE732A-59F3-45C0-8077-FF63C881FDF4}" destId="{67CE2091-D9E7-4896-9471-71D4F0D3958D}" srcOrd="0" destOrd="0" presId="urn:microsoft.com/office/officeart/2005/8/layout/matrix2"/>
    <dgm:cxn modelId="{08DC7A22-6F5C-4AA4-A6E8-97AFA52D7E45}" type="presParOf" srcId="{67CE2091-D9E7-4896-9471-71D4F0D3958D}" destId="{D6A628B7-E7DA-4BBE-B814-95E8971A2CBD}" srcOrd="0" destOrd="0" presId="urn:microsoft.com/office/officeart/2005/8/layout/matrix2"/>
    <dgm:cxn modelId="{2BE0105A-70AD-4CE5-9F01-707C5A0C4128}" type="presParOf" srcId="{67CE2091-D9E7-4896-9471-71D4F0D3958D}" destId="{647A81B7-47F9-4650-AA87-C4A02DE82B9E}" srcOrd="1" destOrd="0" presId="urn:microsoft.com/office/officeart/2005/8/layout/matrix2"/>
    <dgm:cxn modelId="{7D4A189B-A33D-4EBB-A6DD-ECF4260BEEC5}" type="presParOf" srcId="{67CE2091-D9E7-4896-9471-71D4F0D3958D}" destId="{E8A18601-A635-4078-A8D7-696A07D2B7B6}" srcOrd="2" destOrd="0" presId="urn:microsoft.com/office/officeart/2005/8/layout/matrix2"/>
    <dgm:cxn modelId="{9B8B49CB-9054-45CA-A3EC-3C1AE612B94E}" type="presParOf" srcId="{67CE2091-D9E7-4896-9471-71D4F0D3958D}" destId="{6619DF90-8338-49AC-96D4-C82C839460AD}" srcOrd="3" destOrd="0" presId="urn:microsoft.com/office/officeart/2005/8/layout/matrix2"/>
    <dgm:cxn modelId="{6059C505-F26F-4CB6-AE42-57F1FE6FBDE1}" type="presParOf" srcId="{67CE2091-D9E7-4896-9471-71D4F0D3958D}" destId="{140C321A-1479-495C-9092-EAD42E4E99AD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628B7-E7DA-4BBE-B814-95E8971A2CBD}">
      <dsp:nvSpPr>
        <dsp:cNvPr id="0" name=""/>
        <dsp:cNvSpPr/>
      </dsp:nvSpPr>
      <dsp:spPr>
        <a:xfrm>
          <a:off x="1689100" y="0"/>
          <a:ext cx="5308600" cy="530860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47A81B7-47F9-4650-AA87-C4A02DE82B9E}">
      <dsp:nvSpPr>
        <dsp:cNvPr id="0" name=""/>
        <dsp:cNvSpPr/>
      </dsp:nvSpPr>
      <dsp:spPr>
        <a:xfrm>
          <a:off x="2034159" y="345059"/>
          <a:ext cx="2123440" cy="21234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Norma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137817" y="448717"/>
        <a:ext cx="1916124" cy="1916124"/>
      </dsp:txXfrm>
    </dsp:sp>
    <dsp:sp modelId="{E8A18601-A635-4078-A8D7-696A07D2B7B6}">
      <dsp:nvSpPr>
        <dsp:cNvPr id="0" name=""/>
        <dsp:cNvSpPr/>
      </dsp:nvSpPr>
      <dsp:spPr>
        <a:xfrm>
          <a:off x="4529201" y="345059"/>
          <a:ext cx="2123440" cy="21234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Pengaruh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Fisik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4632859" y="448717"/>
        <a:ext cx="1916124" cy="1916124"/>
      </dsp:txXfrm>
    </dsp:sp>
    <dsp:sp modelId="{6619DF90-8338-49AC-96D4-C82C839460AD}">
      <dsp:nvSpPr>
        <dsp:cNvPr id="0" name=""/>
        <dsp:cNvSpPr/>
      </dsp:nvSpPr>
      <dsp:spPr>
        <a:xfrm>
          <a:off x="2034159" y="2840101"/>
          <a:ext cx="2123440" cy="21234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Pengaturan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tempat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duduk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137817" y="2943759"/>
        <a:ext cx="1916124" cy="1916124"/>
      </dsp:txXfrm>
    </dsp:sp>
    <dsp:sp modelId="{140C321A-1479-495C-9092-EAD42E4E99AD}">
      <dsp:nvSpPr>
        <dsp:cNvPr id="0" name=""/>
        <dsp:cNvSpPr/>
      </dsp:nvSpPr>
      <dsp:spPr>
        <a:xfrm>
          <a:off x="4529201" y="2840101"/>
          <a:ext cx="2123440" cy="21234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Humor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4632859" y="2943759"/>
        <a:ext cx="1916124" cy="1916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26CA6-B15F-4A11-AA59-E4462055A7E1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AD8EA-ED66-45D3-96BE-4645088E828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umpulan ANIMASI\Semnas MALANG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5410200" cy="36068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7" name="Picture 3" descr="D:\Kumpulan ANIMASI\Semnas MALANG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343400"/>
            <a:ext cx="2857500" cy="190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8" name="Picture 4" descr="D:\Kumpulan ANIMASI\Semnas MALANG\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4324213"/>
            <a:ext cx="2057400" cy="19241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8" name="TextBox 7"/>
          <p:cNvSpPr txBox="1"/>
          <p:nvPr/>
        </p:nvSpPr>
        <p:spPr>
          <a:xfrm>
            <a:off x="6096000" y="2624316"/>
            <a:ext cx="2819400" cy="1261884"/>
          </a:xfrm>
          <a:prstGeom prst="rect">
            <a:avLst/>
          </a:prstGeom>
          <a:noFill/>
          <a:ln w="28575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  <a:latin typeface="Cataneo BT" pitchFamily="66" charset="0"/>
              </a:rPr>
              <a:t>DINAMIKA</a:t>
            </a:r>
            <a:r>
              <a:rPr lang="en-US" sz="3600" dirty="0" smtClean="0">
                <a:solidFill>
                  <a:schemeClr val="bg1"/>
                </a:solidFill>
                <a:latin typeface="Cataneo BT" pitchFamily="66" charset="0"/>
              </a:rPr>
              <a:t> </a:t>
            </a:r>
          </a:p>
          <a:p>
            <a:pPr algn="ctr"/>
            <a:r>
              <a:rPr lang="en-US" sz="3600" dirty="0" smtClean="0">
                <a:solidFill>
                  <a:schemeClr val="bg1"/>
                </a:solidFill>
                <a:latin typeface="Cataneo BT" pitchFamily="66" charset="0"/>
              </a:rPr>
              <a:t>KELOMPOK</a:t>
            </a:r>
            <a:endParaRPr lang="en-US" sz="3600" dirty="0">
              <a:solidFill>
                <a:schemeClr val="bg1"/>
              </a:solidFill>
              <a:latin typeface="Cataneo BT" pitchFamily="66" charset="0"/>
            </a:endParaRPr>
          </a:p>
        </p:txBody>
      </p:sp>
      <p:pic>
        <p:nvPicPr>
          <p:cNvPr id="1029" name="Picture 5" descr="D:\Kumpulan ANIMASI\Semnas MALANG\1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57900" y="4343400"/>
            <a:ext cx="2857500" cy="190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30" name="Picture 6" descr="D:\Kumpulan ANIMASI\Semnas MALANG\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56114" y="304800"/>
            <a:ext cx="2859286" cy="1905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8600"/>
            <a:ext cx="563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roadway BT" pitchFamily="82" charset="0"/>
              </a:rPr>
              <a:t>POLA KOMUNIKASI </a:t>
            </a:r>
          </a:p>
          <a:p>
            <a:r>
              <a:rPr lang="en-US" sz="3600" dirty="0" smtClean="0">
                <a:solidFill>
                  <a:schemeClr val="bg1"/>
                </a:solidFill>
                <a:latin typeface="Broadway BT" pitchFamily="82" charset="0"/>
              </a:rPr>
              <a:t>DALAM KELOMPOK</a:t>
            </a:r>
            <a:endParaRPr lang="en-US" sz="36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1800" y="2278082"/>
            <a:ext cx="5486400" cy="3970318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KOMUNIKASI </a:t>
            </a:r>
            <a:r>
              <a:rPr lang="en-US" sz="3600" dirty="0" err="1" smtClean="0">
                <a:solidFill>
                  <a:schemeClr val="bg1"/>
                </a:solidFill>
              </a:rPr>
              <a:t>merupakan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dasar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semua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interaksi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manusia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semua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fungsi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kelompok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kehidupan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kita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sehari-hari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diisi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dengan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komunikasi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dilanjutkan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dengan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lainnya</a:t>
            </a:r>
            <a:r>
              <a:rPr lang="en-US" sz="3600" dirty="0" smtClean="0">
                <a:solidFill>
                  <a:schemeClr val="bg1"/>
                </a:solidFill>
              </a:rPr>
              <a:t>. 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8600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Broadway BT" pitchFamily="82" charset="0"/>
              </a:rPr>
              <a:t>PENGERTIAN</a:t>
            </a:r>
            <a:endParaRPr lang="en-US" sz="36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295400"/>
            <a:ext cx="4343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solidFill>
                  <a:schemeClr val="bg1"/>
                </a:solidFill>
              </a:rPr>
              <a:t>Suatu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disampaikan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oleh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seorang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anggota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kepada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satu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atau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lebih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anggota</a:t>
            </a:r>
            <a:r>
              <a:rPr lang="en-US" sz="3600" dirty="0" smtClean="0">
                <a:solidFill>
                  <a:schemeClr val="bg1"/>
                </a:solidFill>
              </a:rPr>
              <a:t> lain </a:t>
            </a:r>
            <a:r>
              <a:rPr lang="en-US" sz="3600" dirty="0" err="1" smtClean="0">
                <a:solidFill>
                  <a:schemeClr val="bg1"/>
                </a:solidFill>
              </a:rPr>
              <a:t>dengan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tujuan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mempengaruhi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perilaku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orang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menerima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. 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381000"/>
            <a:ext cx="4343400" cy="5078313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</a:rPr>
              <a:t>KOMUNIKASI YANG EFEKTIF, </a:t>
            </a:r>
            <a:r>
              <a:rPr lang="en-US" sz="3600" dirty="0" err="1" smtClean="0">
                <a:solidFill>
                  <a:schemeClr val="bg1"/>
                </a:solidFill>
              </a:rPr>
              <a:t>ada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antara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anggota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kelompok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ketika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penerima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menafsirkan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sama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dengan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dimaksud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oleh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pengirim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pesan</a:t>
            </a:r>
            <a:r>
              <a:rPr lang="en-US" sz="3600" dirty="0" smtClean="0">
                <a:solidFill>
                  <a:schemeClr val="bg1"/>
                </a:solidFill>
              </a:rPr>
              <a:t>.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228600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KOMUNIKASI DALAM KELOMPOK KECIL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6200" y="1143000"/>
            <a:ext cx="2667000" cy="3046988"/>
            <a:chOff x="76200" y="1143000"/>
            <a:chExt cx="2667000" cy="3046988"/>
          </a:xfrm>
        </p:grpSpPr>
        <p:sp>
          <p:nvSpPr>
            <p:cNvPr id="2" name="TextBox 1"/>
            <p:cNvSpPr txBox="1"/>
            <p:nvPr/>
          </p:nvSpPr>
          <p:spPr>
            <a:xfrm>
              <a:off x="76200" y="1143000"/>
              <a:ext cx="2667000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 smtClean="0"/>
                <a:t>Berpasangan</a:t>
              </a:r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r>
                <a:rPr lang="en-US" sz="2400" dirty="0" smtClean="0"/>
                <a:t> </a:t>
              </a:r>
            </a:p>
            <a:p>
              <a:pPr algn="ctr"/>
              <a:r>
                <a:rPr lang="en-US" sz="2400" dirty="0" smtClean="0"/>
                <a:t>2 </a:t>
              </a:r>
              <a:r>
                <a:rPr lang="en-US" sz="2400" dirty="0" err="1" smtClean="0"/>
                <a:t>Interaksi</a:t>
              </a:r>
              <a:endParaRPr lang="en-US" sz="2400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28600" y="2286000"/>
              <a:ext cx="2286000" cy="914400"/>
              <a:chOff x="228600" y="2286000"/>
              <a:chExt cx="2286000" cy="914400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228600" y="2286000"/>
                <a:ext cx="838200" cy="9144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Oval 3"/>
              <p:cNvSpPr/>
              <p:nvPr/>
            </p:nvSpPr>
            <p:spPr>
              <a:xfrm>
                <a:off x="1676400" y="2286000"/>
                <a:ext cx="838200" cy="914400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" name="Straight Arrow Connector 6"/>
              <p:cNvCxnSpPr>
                <a:stCxn id="3" idx="6"/>
                <a:endCxn id="4" idx="2"/>
              </p:cNvCxnSpPr>
              <p:nvPr/>
            </p:nvCxnSpPr>
            <p:spPr>
              <a:xfrm>
                <a:off x="1066800" y="2743200"/>
                <a:ext cx="609600" cy="1588"/>
              </a:xfrm>
              <a:prstGeom prst="straightConnector1">
                <a:avLst/>
              </a:prstGeom>
              <a:ln w="57150">
                <a:headEnd type="arrow"/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Group 22"/>
          <p:cNvGrpSpPr/>
          <p:nvPr/>
        </p:nvGrpSpPr>
        <p:grpSpPr>
          <a:xfrm>
            <a:off x="6172200" y="914400"/>
            <a:ext cx="2667000" cy="4154984"/>
            <a:chOff x="6172200" y="914400"/>
            <a:chExt cx="2667000" cy="4154984"/>
          </a:xfrm>
        </p:grpSpPr>
        <p:sp>
          <p:nvSpPr>
            <p:cNvPr id="11" name="TextBox 10"/>
            <p:cNvSpPr txBox="1"/>
            <p:nvPr/>
          </p:nvSpPr>
          <p:spPr>
            <a:xfrm>
              <a:off x="6172200" y="914400"/>
              <a:ext cx="2667000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 smtClean="0"/>
                <a:t>Bertiga</a:t>
              </a:r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r>
                <a:rPr lang="en-US" sz="2400" dirty="0" smtClean="0"/>
                <a:t> </a:t>
              </a:r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r>
                <a:rPr lang="en-US" sz="2400" dirty="0" smtClean="0"/>
                <a:t>6 </a:t>
              </a:r>
              <a:r>
                <a:rPr lang="en-US" sz="2400" dirty="0" err="1" smtClean="0"/>
                <a:t>Interaksi</a:t>
              </a:r>
              <a:endParaRPr lang="en-US" sz="2400" dirty="0"/>
            </a:p>
          </p:txBody>
        </p:sp>
        <p:sp>
          <p:nvSpPr>
            <p:cNvPr id="13" name="Oval 12"/>
            <p:cNvSpPr/>
            <p:nvPr/>
          </p:nvSpPr>
          <p:spPr>
            <a:xfrm>
              <a:off x="6324600" y="20574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3"/>
            <p:cNvSpPr/>
            <p:nvPr/>
          </p:nvSpPr>
          <p:spPr>
            <a:xfrm>
              <a:off x="7772400" y="20574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Arrow Connector 14"/>
            <p:cNvCxnSpPr>
              <a:stCxn id="13" idx="6"/>
            </p:cNvCxnSpPr>
            <p:nvPr/>
          </p:nvCxnSpPr>
          <p:spPr>
            <a:xfrm>
              <a:off x="7162800" y="2514600"/>
              <a:ext cx="609600" cy="1588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Oval 3"/>
            <p:cNvSpPr/>
            <p:nvPr/>
          </p:nvSpPr>
          <p:spPr>
            <a:xfrm>
              <a:off x="7086600" y="34290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/>
            <p:cNvCxnSpPr>
              <a:stCxn id="16" idx="7"/>
              <a:endCxn id="14" idx="4"/>
            </p:cNvCxnSpPr>
            <p:nvPr/>
          </p:nvCxnSpPr>
          <p:spPr>
            <a:xfrm rot="5400000" flipH="1" flipV="1">
              <a:off x="7701219" y="3072630"/>
              <a:ext cx="591111" cy="389452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16" idx="1"/>
              <a:endCxn id="13" idx="4"/>
            </p:cNvCxnSpPr>
            <p:nvPr/>
          </p:nvCxnSpPr>
          <p:spPr>
            <a:xfrm rot="16200000" flipV="1">
              <a:off x="6680971" y="3034530"/>
              <a:ext cx="591111" cy="465652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3200400" y="2398216"/>
            <a:ext cx="2667000" cy="4154984"/>
            <a:chOff x="3276600" y="2286000"/>
            <a:chExt cx="2667000" cy="4154984"/>
          </a:xfrm>
        </p:grpSpPr>
        <p:sp>
          <p:nvSpPr>
            <p:cNvPr id="25" name="TextBox 24"/>
            <p:cNvSpPr txBox="1"/>
            <p:nvPr/>
          </p:nvSpPr>
          <p:spPr>
            <a:xfrm>
              <a:off x="3276600" y="2286000"/>
              <a:ext cx="2667000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err="1" smtClean="0"/>
                <a:t>Berempat</a:t>
              </a:r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r>
                <a:rPr lang="en-US" sz="2400" dirty="0" smtClean="0"/>
                <a:t> </a:t>
              </a:r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endParaRPr lang="en-US" sz="2400" dirty="0" smtClean="0"/>
            </a:p>
            <a:p>
              <a:pPr algn="ctr"/>
              <a:r>
                <a:rPr lang="en-US" sz="2400" dirty="0" smtClean="0"/>
                <a:t>12 </a:t>
              </a:r>
              <a:r>
                <a:rPr lang="en-US" sz="2400" dirty="0" err="1" smtClean="0"/>
                <a:t>Interaksi</a:t>
              </a:r>
              <a:endParaRPr lang="en-US" sz="2400" dirty="0"/>
            </a:p>
          </p:txBody>
        </p:sp>
        <p:sp>
          <p:nvSpPr>
            <p:cNvPr id="26" name="Oval 25"/>
            <p:cNvSpPr/>
            <p:nvPr/>
          </p:nvSpPr>
          <p:spPr>
            <a:xfrm>
              <a:off x="3429000" y="34290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3"/>
            <p:cNvSpPr/>
            <p:nvPr/>
          </p:nvSpPr>
          <p:spPr>
            <a:xfrm>
              <a:off x="4876800" y="34290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Arrow Connector 27"/>
            <p:cNvCxnSpPr>
              <a:stCxn id="26" idx="6"/>
            </p:cNvCxnSpPr>
            <p:nvPr/>
          </p:nvCxnSpPr>
          <p:spPr>
            <a:xfrm>
              <a:off x="4267200" y="3886200"/>
              <a:ext cx="609600" cy="1588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Oval 3"/>
            <p:cNvSpPr/>
            <p:nvPr/>
          </p:nvSpPr>
          <p:spPr>
            <a:xfrm>
              <a:off x="4876800" y="48768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" name="Straight Arrow Connector 29"/>
            <p:cNvCxnSpPr>
              <a:stCxn id="29" idx="0"/>
              <a:endCxn id="27" idx="4"/>
            </p:cNvCxnSpPr>
            <p:nvPr/>
          </p:nvCxnSpPr>
          <p:spPr>
            <a:xfrm rot="5400000" flipH="1" flipV="1">
              <a:off x="5029200" y="4610100"/>
              <a:ext cx="533400" cy="1588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32" idx="0"/>
              <a:endCxn id="26" idx="4"/>
            </p:cNvCxnSpPr>
            <p:nvPr/>
          </p:nvCxnSpPr>
          <p:spPr>
            <a:xfrm rot="5400000" flipH="1" flipV="1">
              <a:off x="3581400" y="4610100"/>
              <a:ext cx="533400" cy="1588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Oval 3"/>
            <p:cNvSpPr/>
            <p:nvPr/>
          </p:nvSpPr>
          <p:spPr>
            <a:xfrm>
              <a:off x="3429000" y="4876800"/>
              <a:ext cx="838200" cy="9144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" name="Straight Arrow Connector 41"/>
            <p:cNvCxnSpPr>
              <a:stCxn id="32" idx="6"/>
              <a:endCxn id="29" idx="2"/>
            </p:cNvCxnSpPr>
            <p:nvPr/>
          </p:nvCxnSpPr>
          <p:spPr>
            <a:xfrm>
              <a:off x="4267200" y="5334000"/>
              <a:ext cx="609600" cy="1588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32" idx="7"/>
              <a:endCxn id="27" idx="3"/>
            </p:cNvCxnSpPr>
            <p:nvPr/>
          </p:nvCxnSpPr>
          <p:spPr>
            <a:xfrm rot="5400000" flipH="1" flipV="1">
              <a:off x="4171389" y="4182548"/>
              <a:ext cx="801222" cy="855104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>
              <a:stCxn id="29" idx="1"/>
              <a:endCxn id="26" idx="5"/>
            </p:cNvCxnSpPr>
            <p:nvPr/>
          </p:nvCxnSpPr>
          <p:spPr>
            <a:xfrm rot="16200000" flipV="1">
              <a:off x="4171389" y="4182548"/>
              <a:ext cx="801222" cy="855104"/>
            </a:xfrm>
            <a:prstGeom prst="straightConnector1">
              <a:avLst/>
            </a:prstGeom>
            <a:ln w="57150">
              <a:headEnd type="arrow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28600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MENGIRIM DAN MENERIMA PESAN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447800"/>
            <a:ext cx="8839200" cy="4401205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</a:rPr>
              <a:t>Nyatakan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Anda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sendiri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jelas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menggunakan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kata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ganti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orang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pertama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tunggal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</a:rPr>
              <a:t>Bangun</a:t>
            </a:r>
            <a:r>
              <a:rPr lang="en-US" sz="2800" dirty="0" smtClean="0">
                <a:solidFill>
                  <a:schemeClr val="bg1"/>
                </a:solidFill>
              </a:rPr>
              <a:t> KREDIBILITAS </a:t>
            </a:r>
            <a:r>
              <a:rPr lang="en-US" sz="2800" dirty="0" err="1" smtClean="0">
                <a:solidFill>
                  <a:schemeClr val="bg1"/>
                </a:solidFill>
              </a:rPr>
              <a:t>Anda</a:t>
            </a:r>
            <a:r>
              <a:rPr lang="en-US" sz="2800" dirty="0" smtClean="0">
                <a:solidFill>
                  <a:schemeClr val="bg1"/>
                </a:solidFill>
              </a:rPr>
              <a:t>; (a) </a:t>
            </a:r>
            <a:r>
              <a:rPr lang="en-US" sz="2800" dirty="0" err="1" smtClean="0">
                <a:solidFill>
                  <a:schemeClr val="bg1"/>
                </a:solidFill>
              </a:rPr>
              <a:t>dapat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dipercaya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sbg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sumber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informasi</a:t>
            </a:r>
            <a:r>
              <a:rPr lang="en-US" sz="2800" dirty="0" smtClean="0">
                <a:solidFill>
                  <a:schemeClr val="bg1"/>
                </a:solidFill>
              </a:rPr>
              <a:t>, (b) </a:t>
            </a:r>
            <a:r>
              <a:rPr lang="en-US" sz="2800" dirty="0" err="1" smtClean="0">
                <a:solidFill>
                  <a:schemeClr val="bg1"/>
                </a:solidFill>
              </a:rPr>
              <a:t>mengatakan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sebenarnya</a:t>
            </a:r>
            <a:r>
              <a:rPr lang="en-US" sz="2800" dirty="0" smtClean="0">
                <a:solidFill>
                  <a:schemeClr val="bg1"/>
                </a:solidFill>
              </a:rPr>
              <a:t>, (c) </a:t>
            </a:r>
            <a:r>
              <a:rPr lang="en-US" sz="2800" dirty="0" err="1" smtClean="0">
                <a:solidFill>
                  <a:schemeClr val="bg1"/>
                </a:solidFill>
              </a:rPr>
              <a:t>hangat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ramah</a:t>
            </a:r>
            <a:r>
              <a:rPr lang="en-US" sz="2800" dirty="0" smtClean="0">
                <a:solidFill>
                  <a:schemeClr val="bg1"/>
                </a:solidFill>
              </a:rPr>
              <a:t>, (d) </a:t>
            </a:r>
            <a:r>
              <a:rPr lang="en-US" sz="2800" dirty="0" err="1" smtClean="0">
                <a:solidFill>
                  <a:schemeClr val="bg1"/>
                </a:solidFill>
              </a:rPr>
              <a:t>dapat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dipercaya</a:t>
            </a:r>
            <a:r>
              <a:rPr lang="en-US" sz="2800" dirty="0" smtClean="0">
                <a:solidFill>
                  <a:schemeClr val="bg1"/>
                </a:solidFill>
              </a:rPr>
              <a:t>, (e) </a:t>
            </a:r>
            <a:r>
              <a:rPr lang="en-US" sz="2800" dirty="0" err="1" smtClean="0">
                <a:solidFill>
                  <a:schemeClr val="bg1"/>
                </a:solidFill>
              </a:rPr>
              <a:t>mempunyai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keahlian</a:t>
            </a:r>
            <a:r>
              <a:rPr lang="en-US" sz="2800" dirty="0" smtClean="0">
                <a:solidFill>
                  <a:schemeClr val="bg1"/>
                </a:solidFill>
              </a:rPr>
              <a:t>, (f) </a:t>
            </a:r>
            <a:r>
              <a:rPr lang="en-US" sz="2800" dirty="0" err="1" smtClean="0">
                <a:solidFill>
                  <a:schemeClr val="bg1"/>
                </a:solidFill>
              </a:rPr>
              <a:t>dinamis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</a:rPr>
              <a:t>Buat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lengkap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jelas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</a:rPr>
              <a:t>Samakan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lisan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tidak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lisan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Anda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</a:rPr>
              <a:t>Jelaskan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sesuatu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melebihi</a:t>
            </a:r>
            <a:r>
              <a:rPr lang="en-US" sz="2800" dirty="0" smtClean="0">
                <a:solidFill>
                  <a:schemeClr val="bg1"/>
                </a:solidFill>
              </a:rPr>
              <a:t> yang </a:t>
            </a:r>
            <a:r>
              <a:rPr lang="en-US" sz="2800" dirty="0" err="1" smtClean="0">
                <a:solidFill>
                  <a:schemeClr val="bg1"/>
                </a:solidFill>
              </a:rPr>
              <a:t>seharusnya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</a:p>
          <a:p>
            <a:pPr marL="342900" indent="-342900">
              <a:buAutoNum type="arabicPeriod"/>
            </a:pP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28600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MENGIRIM DAN MENERIMA PESAN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718370"/>
            <a:ext cx="8839200" cy="3970318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800" dirty="0" smtClean="0">
                <a:solidFill>
                  <a:schemeClr val="bg1"/>
                </a:solidFill>
              </a:rPr>
              <a:t>6. </a:t>
            </a:r>
            <a:r>
              <a:rPr lang="en-US" sz="2800" dirty="0" err="1" smtClean="0">
                <a:solidFill>
                  <a:schemeClr val="bg1"/>
                </a:solidFill>
              </a:rPr>
              <a:t>Minta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i="1" dirty="0" smtClean="0">
                <a:solidFill>
                  <a:schemeClr val="bg1"/>
                </a:solidFill>
              </a:rPr>
              <a:t>feedback </a:t>
            </a:r>
            <a:r>
              <a:rPr lang="en-US" sz="2800" dirty="0" err="1" smtClean="0">
                <a:solidFill>
                  <a:schemeClr val="bg1"/>
                </a:solidFill>
              </a:rPr>
              <a:t>mengenai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bagaimana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Anda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diterima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/>
            <a:r>
              <a:rPr lang="en-US" sz="2800" dirty="0" smtClean="0">
                <a:solidFill>
                  <a:schemeClr val="bg1"/>
                </a:solidFill>
              </a:rPr>
              <a:t>7. </a:t>
            </a:r>
            <a:r>
              <a:rPr lang="en-US" sz="2800" dirty="0" err="1" smtClean="0">
                <a:solidFill>
                  <a:schemeClr val="bg1"/>
                </a:solidFill>
              </a:rPr>
              <a:t>Buat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pesan</a:t>
            </a:r>
            <a:r>
              <a:rPr lang="en-US" sz="2800" dirty="0" smtClean="0">
                <a:solidFill>
                  <a:schemeClr val="bg1"/>
                </a:solidFill>
              </a:rPr>
              <a:t> yang </a:t>
            </a:r>
            <a:r>
              <a:rPr lang="en-US" sz="2800" dirty="0" err="1" smtClean="0">
                <a:solidFill>
                  <a:schemeClr val="bg1"/>
                </a:solidFill>
              </a:rPr>
              <a:t>cocok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batasan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referensi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penerima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</a:p>
          <a:p>
            <a:pPr marL="342900" indent="-342900"/>
            <a:r>
              <a:rPr lang="en-US" sz="2800" dirty="0" smtClean="0">
                <a:solidFill>
                  <a:schemeClr val="bg1"/>
                </a:solidFill>
              </a:rPr>
              <a:t>8. </a:t>
            </a:r>
            <a:r>
              <a:rPr lang="en-US" sz="2800" dirty="0" err="1" smtClean="0">
                <a:solidFill>
                  <a:schemeClr val="bg1"/>
                </a:solidFill>
              </a:rPr>
              <a:t>Jelaskan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perasaan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Anda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menyebutkannya</a:t>
            </a:r>
            <a:r>
              <a:rPr lang="en-US" sz="2800" dirty="0" smtClean="0">
                <a:solidFill>
                  <a:schemeClr val="bg1"/>
                </a:solidFill>
              </a:rPr>
              <a:t>,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tindakan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atau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bahasa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percakapan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/>
            <a:r>
              <a:rPr lang="en-US" sz="2800" dirty="0" smtClean="0">
                <a:solidFill>
                  <a:schemeClr val="bg1"/>
                </a:solidFill>
              </a:rPr>
              <a:t>9. </a:t>
            </a:r>
            <a:r>
              <a:rPr lang="en-US" sz="2800" dirty="0" err="1" smtClean="0">
                <a:solidFill>
                  <a:schemeClr val="bg1"/>
                </a:solidFill>
              </a:rPr>
              <a:t>Jelaskan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perilaku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orang</a:t>
            </a:r>
            <a:r>
              <a:rPr lang="en-US" sz="2800" dirty="0" smtClean="0">
                <a:solidFill>
                  <a:schemeClr val="bg1"/>
                </a:solidFill>
              </a:rPr>
              <a:t> lain </a:t>
            </a:r>
            <a:r>
              <a:rPr lang="en-US" sz="2800" dirty="0" err="1" smtClean="0">
                <a:solidFill>
                  <a:schemeClr val="bg1"/>
                </a:solidFill>
              </a:rPr>
              <a:t>tanpa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menilai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mengartikan</a:t>
            </a:r>
            <a:r>
              <a:rPr lang="en-US" sz="2800" dirty="0" smtClean="0">
                <a:solidFill>
                  <a:schemeClr val="bg1"/>
                </a:solidFill>
              </a:rPr>
              <a:t>.  </a:t>
            </a:r>
          </a:p>
          <a:p>
            <a:pPr marL="342900" indent="-342900"/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28600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KOMUNIKASI DALAM PEMECAHAN MASALAH KELOMPOK 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718370"/>
            <a:ext cx="8839200" cy="3416320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sz="3600" dirty="0" err="1" smtClean="0">
                <a:solidFill>
                  <a:schemeClr val="bg1"/>
                </a:solidFill>
              </a:rPr>
              <a:t>Anggota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kelompok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harus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mendapatkan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informasi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dibutuhkan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untuk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memecahkan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masalah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kemudian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menggabungkan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informasi-informasi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tersebut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sehingga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menghasilkan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pemecahan</a:t>
            </a:r>
            <a:r>
              <a:rPr lang="en-US" sz="3600" dirty="0" smtClean="0">
                <a:solidFill>
                  <a:schemeClr val="bg1"/>
                </a:solidFill>
              </a:rPr>
              <a:t> yang </a:t>
            </a:r>
            <a:r>
              <a:rPr lang="en-US" sz="3600" dirty="0" err="1" smtClean="0">
                <a:solidFill>
                  <a:schemeClr val="bg1"/>
                </a:solidFill>
              </a:rPr>
              <a:t>tepat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kreatif</a:t>
            </a:r>
            <a:r>
              <a:rPr lang="en-US" sz="3600" dirty="0" smtClean="0">
                <a:solidFill>
                  <a:schemeClr val="bg1"/>
                </a:solidFill>
              </a:rPr>
              <a:t>. 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28600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PENGARUH KEEFEKTIFAN KOMUNIKASI KELOMPOK 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2014478"/>
            <a:ext cx="8839200" cy="2862322"/>
          </a:xfrm>
          <a:prstGeom prst="rect">
            <a:avLst/>
          </a:prstGeom>
          <a:noFill/>
          <a:ln w="38100">
            <a:solidFill>
              <a:schemeClr val="bg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sz="3600" dirty="0" smtClean="0">
                <a:solidFill>
                  <a:schemeClr val="bg1"/>
                </a:solidFill>
              </a:rPr>
              <a:t>Hal yang paling </a:t>
            </a:r>
            <a:r>
              <a:rPr lang="en-US" sz="3600" dirty="0" err="1" smtClean="0">
                <a:solidFill>
                  <a:schemeClr val="bg1"/>
                </a:solidFill>
              </a:rPr>
              <a:t>berpengaruh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terhadap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keefektifan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komunikasi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dalam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kelompok</a:t>
            </a:r>
            <a:r>
              <a:rPr lang="en-US" sz="3600" dirty="0" smtClean="0">
                <a:solidFill>
                  <a:schemeClr val="bg1"/>
                </a:solidFill>
              </a:rPr>
              <a:t>; </a:t>
            </a:r>
            <a:r>
              <a:rPr lang="en-US" sz="3600" dirty="0" err="1" smtClean="0">
                <a:solidFill>
                  <a:schemeClr val="bg1"/>
                </a:solidFill>
              </a:rPr>
              <a:t>yaitu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adalah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apakah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situasi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kelompok</a:t>
            </a:r>
            <a:r>
              <a:rPr lang="en-US" sz="3600" dirty="0" smtClean="0">
                <a:solidFill>
                  <a:schemeClr val="bg1"/>
                </a:solidFill>
              </a:rPr>
              <a:t> SALING BEKERJA SAMA </a:t>
            </a:r>
            <a:r>
              <a:rPr lang="en-US" sz="3600" dirty="0" err="1" smtClean="0">
                <a:solidFill>
                  <a:schemeClr val="bg1"/>
                </a:solidFill>
              </a:rPr>
              <a:t>atau</a:t>
            </a:r>
            <a:r>
              <a:rPr lang="en-US" sz="3600" dirty="0" smtClean="0">
                <a:solidFill>
                  <a:schemeClr val="bg1"/>
                </a:solidFill>
              </a:rPr>
              <a:t> SALING BERSAING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28600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Broadway BT" pitchFamily="82" charset="0"/>
              </a:rPr>
              <a:t>PENGARUH KEEFEKTIFAN KOMUNIKASI KELOMPOK </a:t>
            </a:r>
            <a:endParaRPr lang="en-US" sz="2800" dirty="0">
              <a:solidFill>
                <a:schemeClr val="bg1"/>
              </a:solidFill>
              <a:latin typeface="Broadway BT" pitchFamily="82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28600" y="1397000"/>
          <a:ext cx="86868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289</Words>
  <Application>Microsoft Office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agus</dc:creator>
  <cp:lastModifiedBy>Rika</cp:lastModifiedBy>
  <cp:revision>37</cp:revision>
  <dcterms:created xsi:type="dcterms:W3CDTF">2016-03-11T00:04:09Z</dcterms:created>
  <dcterms:modified xsi:type="dcterms:W3CDTF">2017-10-17T06:37:02Z</dcterms:modified>
</cp:coreProperties>
</file>