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5"/>
  </p:notesMasterIdLst>
  <p:handoutMasterIdLst>
    <p:handoutMasterId r:id="rId16"/>
  </p:handoutMasterIdLst>
  <p:sldIdLst>
    <p:sldId id="256" r:id="rId3"/>
    <p:sldId id="257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7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33BB8-6C7A-4BE0-9B55-9EAC48D52EC6}" type="datetimeFigureOut">
              <a:rPr lang="en-US"/>
              <a:t>3/28/2016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7AA83-DE31-4E93-AB07-EF7FB05F667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EF64-F73B-4314-BB6F-BC0937BBDF19}" type="datetimeFigureOut">
              <a:rPr lang="en-US"/>
              <a:t>3/28/2016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E2820-AFE1-45FA-949E-17BDB534E1D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935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7091361" cy="2793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6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8382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/>
              <a:t>3/28/2016</a:t>
            </a:fld>
            <a:endParaRPr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0547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F48E-ABA0-4B58-B562-D1D7408067C4}" type="datetime1">
              <a:rPr lang="en-US"/>
              <a:t>3/28/2016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9990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0013" y="1600200"/>
            <a:ext cx="6400801" cy="2486025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0011" y="4105029"/>
            <a:ext cx="6400801" cy="914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5034C-8BD9-4B0C-893B-33834FAB227F}" type="datetime1">
              <a:rPr lang="en-US"/>
              <a:t>3/28/2016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1791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8213" y="1600200"/>
            <a:ext cx="4572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08813" y="1600200"/>
            <a:ext cx="4572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787AA-CBCD-47F9-A04C-7106C508CDE4}" type="datetime1">
              <a:rPr lang="en-US"/>
              <a:t>3/28/2016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7751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8213" y="2505075"/>
            <a:ext cx="4572000" cy="33375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0088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008813" y="2505075"/>
            <a:ext cx="4572000" cy="33375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C9DD-75F5-4611-BA0B-CFB1A226639C}" type="datetime1">
              <a:rPr lang="en-US"/>
              <a:t>3/28/2016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3304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0F1F9-2D3D-4243-878F-D000C3F2A1C4}" type="datetime1">
              <a:rPr lang="en-US"/>
              <a:t>3/28/2016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8309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BCBE8-1824-4658-A8BB-BECFAEB7E35A}" type="datetime1">
              <a:rPr lang="en-US"/>
              <a:t>3/28/2016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252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813" y="533400"/>
            <a:ext cx="6858000" cy="4800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CD17-C377-4DE5-9FCA-CC7471605C58}" type="datetime1">
              <a:rPr lang="en-US"/>
              <a:t>3/28/2016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770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9F02-BE96-4BAE-86A5-1FA60D24CAE2}" type="datetime1">
              <a:rPr lang="en-US"/>
              <a:t>3/28/2016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293812" y="533400"/>
            <a:ext cx="68580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08112" y="647700"/>
            <a:ext cx="6629400" cy="4572000"/>
          </a:xfrm>
          <a:prstGeom prst="roundRect">
            <a:avLst>
              <a:gd name="adj" fmla="val 3725"/>
            </a:avLst>
          </a:prstGeom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3930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7AEA-BBBB-4C9B-AB23-214EAA8AB789}" type="datetime1">
              <a:rPr lang="en-US"/>
              <a:t>3/28/2016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7666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65014" y="304801"/>
            <a:ext cx="17158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09800" y="304801"/>
            <a:ext cx="7502814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1CA30-F5CD-4CA0-B16A-349C6F830700}" type="datetime1">
              <a:rPr lang="en-US"/>
              <a:t>3/28/2016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99497733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93726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3576" y="6505078"/>
            <a:ext cx="964036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fld id="{9D3B9702-7FBF-4720-8670-571C5E7EEDDE}" type="datetime1">
              <a:rPr lang="en-US"/>
              <a:t>3/28/2016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80159" y="6505078"/>
            <a:ext cx="687641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580814" y="6280298"/>
            <a:ext cx="53339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 b="1">
                <a:solidFill>
                  <a:schemeClr val="accent2"/>
                </a:solidFill>
              </a:defRPr>
            </a:lvl1pPr>
          </a:lstStyle>
          <a:p>
            <a:fld id="{8FDBFFB2-86D9-4B8F-A59A-553A60B94BB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/>
              <a:t>METODE PENGEMBANGAN SOSIAL EMOSI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1437438"/>
          </a:xfrm>
        </p:spPr>
        <p:txBody>
          <a:bodyPr>
            <a:noAutofit/>
          </a:bodyPr>
          <a:lstStyle/>
          <a:p>
            <a:r>
              <a:rPr lang="id-ID" sz="3600" dirty="0" smtClean="0"/>
              <a:t>KARAKTERISTIK PERKEMBANGAN EMOSI ANAK USIA TAMAN KANAK-KANAK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5784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latin typeface="Comic Sans MS" panose="030F0702030302020204" pitchFamily="66" charset="0"/>
              </a:rPr>
              <a:t>CIRI UTAMA REAKSI EMOSI PADA ANAK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dirty="0" smtClean="0">
                <a:latin typeface="Comic Sans MS" panose="030F0702030302020204" pitchFamily="66" charset="0"/>
              </a:rPr>
              <a:t>Reaksi emosi anak sangat kuat: dalam menghadapi perristiwa baik sederhana atau berat, bagi anak semua peristiwa menarik dan menakjubkan, semua peristiwa memiliki nilai yang berarti</a:t>
            </a:r>
          </a:p>
          <a:p>
            <a:r>
              <a:rPr lang="id-ID" dirty="0" smtClean="0">
                <a:latin typeface="Comic Sans MS" panose="030F0702030302020204" pitchFamily="66" charset="0"/>
              </a:rPr>
              <a:t>Reaksi emosi sering kali muncul pada setiap peristiwa dengan cara yang diinginkan: tiba2 merajuk-menangis krn anak2 mengingikannya tanpa ada pencetusnya</a:t>
            </a:r>
          </a:p>
          <a:p>
            <a:r>
              <a:rPr lang="id-ID" dirty="0" smtClean="0">
                <a:latin typeface="Comic Sans MS" panose="030F0702030302020204" pitchFamily="66" charset="0"/>
              </a:rPr>
              <a:t>Reaksi emosi anak mudah berubah dari satu kondisi ke kondisi yang lain: anak mudah dialihkan oleh benda2 yang disukai</a:t>
            </a:r>
          </a:p>
          <a:p>
            <a:r>
              <a:rPr lang="id-ID" dirty="0" smtClean="0">
                <a:latin typeface="Comic Sans MS" panose="030F0702030302020204" pitchFamily="66" charset="0"/>
              </a:rPr>
              <a:t>Reaksi emosi bersifat individual: sekalipun pencetus emosi sama namun reaksi beda karena pengalaman yang didapat dari lingkungan juga berbeda</a:t>
            </a:r>
          </a:p>
          <a:p>
            <a:r>
              <a:rPr lang="id-ID" dirty="0" smtClean="0">
                <a:latin typeface="Comic Sans MS" panose="030F0702030302020204" pitchFamily="66" charset="0"/>
              </a:rPr>
              <a:t>Keadaan emosi anak dapat dikenali melalui gejala tingkah laku yang ditampilkan: anak mudah mengekspresikan emosinya melalui sikap dan perilaku drpd verbal</a:t>
            </a:r>
            <a:endParaRPr lang="id-ID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392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Bentuk reaksi emosi pada anak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d-ID" dirty="0" smtClean="0">
                <a:latin typeface="Comic Sans MS" panose="030F0702030302020204" pitchFamily="66" charset="0"/>
              </a:rPr>
              <a:t>Amarah: reaksi terhadap frustasi, sakit hati, terancam. Menurut Hurlock (1991) reaksi marah dibedakan menjadi:</a:t>
            </a:r>
          </a:p>
          <a:p>
            <a:pPr marL="502920" indent="-457200">
              <a:buAutoNum type="alphaLcPeriod"/>
            </a:pPr>
            <a:r>
              <a:rPr lang="id-ID" dirty="0" smtClean="0">
                <a:latin typeface="Comic Sans MS" panose="030F0702030302020204" pitchFamily="66" charset="0"/>
              </a:rPr>
              <a:t>Marah yang impulsif: agresi. Ditujukan langsung pada orang lain, binatang, atau objek, bisa dalam bentuk reaksi fisik, verbal, ringan atau berat. </a:t>
            </a:r>
          </a:p>
          <a:p>
            <a:pPr marL="502920" indent="-457200">
              <a:buAutoNum type="alphaLcPeriod"/>
            </a:pPr>
            <a:r>
              <a:rPr lang="id-ID" dirty="0" smtClean="0">
                <a:latin typeface="Comic Sans MS" panose="030F0702030302020204" pitchFamily="66" charset="0"/>
              </a:rPr>
              <a:t>Marah yang terhambat: marah yang tidak dicetuskan karena ditahan</a:t>
            </a:r>
          </a:p>
          <a:p>
            <a:r>
              <a:rPr lang="id-ID" dirty="0" smtClean="0">
                <a:latin typeface="Comic Sans MS" panose="030F0702030302020204" pitchFamily="66" charset="0"/>
              </a:rPr>
              <a:t>Takut: berupa rasa tdk berdaya. Ekspresi wajah minta tolong. Menurut Jeffrey Gray (1971) penyebab rasa takut: rasangan berupa suara keras, menghadapi tempat/orang asing, tempat tinggi, kamar gelap, seorang diri, sakit, terancam</a:t>
            </a:r>
          </a:p>
          <a:p>
            <a:pPr marL="45720" indent="0">
              <a:buNone/>
            </a:pPr>
            <a:r>
              <a:rPr lang="id-ID" dirty="0" smtClean="0">
                <a:latin typeface="Comic Sans MS" panose="030F0702030302020204" pitchFamily="66" charset="0"/>
              </a:rPr>
              <a:t>	Reaksi emosi yang berdekatan dengan takut: shyness (malu), embarrassment (sulit, tidak mampu, malu melakukan sesuatu), khawatir, anxiety (cemas)</a:t>
            </a:r>
          </a:p>
        </p:txBody>
      </p:sp>
    </p:spTree>
    <p:extLst>
      <p:ext uri="{BB962C8B-B14F-4D97-AF65-F5344CB8AC3E}">
        <p14:creationId xmlns:p14="http://schemas.microsoft.com/office/powerpoint/2010/main" val="41274574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8213" y="321972"/>
            <a:ext cx="9372600" cy="5393028"/>
          </a:xfrm>
        </p:spPr>
        <p:txBody>
          <a:bodyPr>
            <a:normAutofit fontScale="92500"/>
          </a:bodyPr>
          <a:lstStyle/>
          <a:p>
            <a:r>
              <a:rPr lang="id-ID" dirty="0" smtClean="0">
                <a:latin typeface="Comic Sans MS" panose="030F0702030302020204" pitchFamily="66" charset="0"/>
              </a:rPr>
              <a:t>Cemburu: muncul karena takut kehilangan, merasa tersaingi dalam perhatian dan cinta. Reaksi langsung berupa agresif, menggigit, menendang, memukul, mendorong, meninju, menyakar. </a:t>
            </a:r>
          </a:p>
          <a:p>
            <a:pPr marL="45720" indent="0">
              <a:buNone/>
            </a:pPr>
            <a:r>
              <a:rPr lang="id-ID" dirty="0">
                <a:latin typeface="Comic Sans MS" panose="030F0702030302020204" pitchFamily="66" charset="0"/>
              </a:rPr>
              <a:t>	</a:t>
            </a:r>
            <a:r>
              <a:rPr lang="id-ID" dirty="0" smtClean="0">
                <a:latin typeface="Comic Sans MS" panose="030F0702030302020204" pitchFamily="66" charset="0"/>
              </a:rPr>
              <a:t>penyebab utama kecemburuan pada anak-anak:</a:t>
            </a:r>
          </a:p>
          <a:p>
            <a:pPr marL="502920" indent="-457200">
              <a:buAutoNum type="alphaLcPeriod"/>
            </a:pPr>
            <a:r>
              <a:rPr lang="id-ID" dirty="0" smtClean="0">
                <a:latin typeface="Comic Sans MS" panose="030F0702030302020204" pitchFamily="66" charset="0"/>
              </a:rPr>
              <a:t>Berasal dari rumah: kehadiran adik baru</a:t>
            </a:r>
          </a:p>
          <a:p>
            <a:pPr marL="502920" indent="-457200">
              <a:buAutoNum type="alphaLcPeriod"/>
            </a:pPr>
            <a:r>
              <a:rPr lang="id-ID" dirty="0" smtClean="0">
                <a:latin typeface="Comic Sans MS" panose="030F0702030302020204" pitchFamily="66" charset="0"/>
              </a:rPr>
              <a:t>Situasi sekolah: guru memberi perhatian pada anak lain</a:t>
            </a:r>
          </a:p>
          <a:p>
            <a:pPr marL="502920" indent="-457200">
              <a:buAutoNum type="alphaLcPeriod"/>
            </a:pPr>
            <a:r>
              <a:rPr lang="id-ID" dirty="0" smtClean="0">
                <a:latin typeface="Comic Sans MS" panose="030F0702030302020204" pitchFamily="66" charset="0"/>
              </a:rPr>
              <a:t>Karena saudara memiliki barang/mainan yang lebih bagus</a:t>
            </a:r>
            <a:endParaRPr lang="id-ID" dirty="0">
              <a:latin typeface="Comic Sans MS" panose="030F0702030302020204" pitchFamily="66" charset="0"/>
            </a:endParaRPr>
          </a:p>
          <a:p>
            <a:r>
              <a:rPr lang="id-ID" dirty="0">
                <a:latin typeface="Comic Sans MS" panose="030F0702030302020204" pitchFamily="66" charset="0"/>
              </a:rPr>
              <a:t>Ingin </a:t>
            </a:r>
            <a:r>
              <a:rPr lang="id-ID" dirty="0" smtClean="0">
                <a:latin typeface="Comic Sans MS" panose="030F0702030302020204" pitchFamily="66" charset="0"/>
              </a:rPr>
              <a:t>tahu: efektif dalam proses pembelajaran</a:t>
            </a:r>
            <a:endParaRPr lang="id-ID" dirty="0">
              <a:latin typeface="Comic Sans MS" panose="030F0702030302020204" pitchFamily="66" charset="0"/>
            </a:endParaRPr>
          </a:p>
          <a:p>
            <a:r>
              <a:rPr lang="id-ID" dirty="0">
                <a:latin typeface="Comic Sans MS" panose="030F0702030302020204" pitchFamily="66" charset="0"/>
              </a:rPr>
              <a:t>Iri </a:t>
            </a:r>
            <a:r>
              <a:rPr lang="id-ID" dirty="0" smtClean="0">
                <a:latin typeface="Comic Sans MS" panose="030F0702030302020204" pitchFamily="66" charset="0"/>
              </a:rPr>
              <a:t>hati: muncul saat anak merasa tidak memperoleh perhatian yang diharapkan </a:t>
            </a:r>
            <a:endParaRPr lang="id-ID" dirty="0">
              <a:latin typeface="Comic Sans MS" panose="030F0702030302020204" pitchFamily="66" charset="0"/>
            </a:endParaRPr>
          </a:p>
          <a:p>
            <a:r>
              <a:rPr lang="id-ID" dirty="0" smtClean="0">
                <a:latin typeface="Comic Sans MS" panose="030F0702030302020204" pitchFamily="66" charset="0"/>
              </a:rPr>
              <a:t>Senang/gembira: emosi yang menyenangkan</a:t>
            </a:r>
            <a:endParaRPr lang="id-ID" dirty="0">
              <a:latin typeface="Comic Sans MS" panose="030F0702030302020204" pitchFamily="66" charset="0"/>
            </a:endParaRPr>
          </a:p>
          <a:p>
            <a:r>
              <a:rPr lang="id-ID" dirty="0" smtClean="0">
                <a:latin typeface="Comic Sans MS" panose="030F0702030302020204" pitchFamily="66" charset="0"/>
              </a:rPr>
              <a:t>Sedih: muncul karena kecewa atau kegagalan atau ketidakberhasilan</a:t>
            </a:r>
            <a:endParaRPr lang="id-ID" dirty="0">
              <a:latin typeface="Comic Sans MS" panose="030F0702030302020204" pitchFamily="66" charset="0"/>
            </a:endParaRPr>
          </a:p>
          <a:p>
            <a:r>
              <a:rPr lang="id-ID" dirty="0">
                <a:latin typeface="Comic Sans MS" panose="030F0702030302020204" pitchFamily="66" charset="0"/>
              </a:rPr>
              <a:t>Kasih </a:t>
            </a:r>
            <a:r>
              <a:rPr lang="id-ID" dirty="0" smtClean="0">
                <a:latin typeface="Comic Sans MS" panose="030F0702030302020204" pitchFamily="66" charset="0"/>
              </a:rPr>
              <a:t>sayang: dasar berbagai macam perilaku emosi dan kepribadian yang sehat</a:t>
            </a:r>
            <a:endParaRPr lang="id-ID" dirty="0">
              <a:latin typeface="Comic Sans MS" panose="030F0702030302020204" pitchFamily="66" charset="0"/>
            </a:endParaRP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4207921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9372600" cy="957330"/>
          </a:xfrm>
        </p:spPr>
        <p:txBody>
          <a:bodyPr>
            <a:normAutofit fontScale="90000"/>
          </a:bodyPr>
          <a:lstStyle/>
          <a:p>
            <a:r>
              <a:rPr lang="id-ID" dirty="0" smtClean="0">
                <a:latin typeface="Comic Sans MS" panose="030F0702030302020204" pitchFamily="66" charset="0"/>
              </a:rPr>
              <a:t>Karakteristik dan ciri tingkah laku sosial (periode bayi):</a:t>
            </a:r>
            <a:endParaRPr lang="id-ID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9194374"/>
              </p:ext>
            </p:extLst>
          </p:nvPr>
        </p:nvGraphicFramePr>
        <p:xfrm>
          <a:off x="2535677" y="1146220"/>
          <a:ext cx="9274250" cy="5814829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1289348"/>
                <a:gridCol w="7984902"/>
              </a:tblGrid>
              <a:tr h="386366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1-2 bulan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Belum mampu</a:t>
                      </a:r>
                      <a:r>
                        <a:rPr lang="id-ID" sz="1400" baseline="0" dirty="0" smtClean="0"/>
                        <a:t> membedakan objek dan benda</a:t>
                      </a:r>
                      <a:endParaRPr lang="id-ID" sz="1400" dirty="0"/>
                    </a:p>
                  </a:txBody>
                  <a:tcPr/>
                </a:tc>
              </a:tr>
              <a:tr h="746975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3 bulan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id-ID" sz="1400" dirty="0" smtClean="0"/>
                        <a:t>Otot mata sudah kuat dan mampu melihat orang/objek</a:t>
                      </a:r>
                      <a:r>
                        <a:rPr lang="id-ID" sz="1400" baseline="0" dirty="0" smtClean="0"/>
                        <a:t> dan mengikuti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id-ID" sz="1400" baseline="0" dirty="0" smtClean="0"/>
                        <a:t>Gerakan. Telinga sudah mampu membedakan suara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id-ID" sz="1400" baseline="0" dirty="0" smtClean="0"/>
                        <a:t>Senyum sosial apabila orang yang dikenal datang dan menangis bila ditinggal </a:t>
                      </a:r>
                      <a:endParaRPr lang="id-ID" sz="1400" dirty="0"/>
                    </a:p>
                  </a:txBody>
                  <a:tcPr/>
                </a:tc>
              </a:tr>
              <a:tr h="41212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4 bulan 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id-ID" sz="1400" dirty="0" smtClean="0"/>
                        <a:t>Memperlihatkan tingkah laku, memperhatikan bila ada yang bicara,</a:t>
                      </a:r>
                      <a:r>
                        <a:rPr lang="id-ID" sz="1400" baseline="0" dirty="0" smtClean="0"/>
                        <a:t> membuat penyesuaian dengan tertawa</a:t>
                      </a:r>
                      <a:endParaRPr lang="id-ID" sz="1400" dirty="0"/>
                    </a:p>
                  </a:txBody>
                  <a:tcPr/>
                </a:tc>
              </a:tr>
              <a:tr h="34472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4-6 bulan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Tersenyum dengan bayi lain</a:t>
                      </a:r>
                      <a:endParaRPr lang="id-ID" sz="1400" dirty="0"/>
                    </a:p>
                  </a:txBody>
                  <a:tcPr/>
                </a:tc>
              </a:tr>
              <a:tr h="39690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5-6 bulan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Bereaksi</a:t>
                      </a:r>
                      <a:r>
                        <a:rPr lang="id-ID" sz="1400" baseline="0" dirty="0" smtClean="0"/>
                        <a:t> berbeda terhadap suara yang ramah dan tidak</a:t>
                      </a:r>
                      <a:endParaRPr lang="id-ID" sz="1400" dirty="0"/>
                    </a:p>
                  </a:txBody>
                  <a:tcPr/>
                </a:tc>
              </a:tr>
              <a:tr h="39690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7 bulan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Kadang agresif, menjambak,</a:t>
                      </a:r>
                      <a:r>
                        <a:rPr lang="id-ID" sz="1400" baseline="0" dirty="0" smtClean="0"/>
                        <a:t> mencakar, dsb</a:t>
                      </a:r>
                      <a:endParaRPr lang="id-ID" sz="1400" dirty="0"/>
                    </a:p>
                  </a:txBody>
                  <a:tcPr/>
                </a:tc>
              </a:tr>
              <a:tr h="39690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6-8 bulan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Memegang, melihat, merebut</a:t>
                      </a:r>
                      <a:endParaRPr lang="id-ID" sz="1400" dirty="0"/>
                    </a:p>
                  </a:txBody>
                  <a:tcPr/>
                </a:tc>
              </a:tr>
              <a:tr h="39690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7-9 bulan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Mengikuti</a:t>
                      </a:r>
                      <a:r>
                        <a:rPr lang="id-ID" sz="1400" baseline="0" dirty="0" smtClean="0"/>
                        <a:t> suara, tingkah laku sederhana</a:t>
                      </a:r>
                      <a:endParaRPr lang="id-ID" sz="1400" dirty="0"/>
                    </a:p>
                  </a:txBody>
                  <a:tcPr/>
                </a:tc>
              </a:tr>
              <a:tr h="522116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9-13 bulan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Meniru suara,</a:t>
                      </a:r>
                      <a:r>
                        <a:rPr lang="id-ID" sz="1400" baseline="0" dirty="0" smtClean="0"/>
                        <a:t> mengeksplorasi bayi lain, menjambak, bermain dengan permainan tanpa komunikasi</a:t>
                      </a:r>
                      <a:endParaRPr lang="id-ID" sz="1400" dirty="0"/>
                    </a:p>
                  </a:txBody>
                  <a:tcPr/>
                </a:tc>
              </a:tr>
              <a:tr h="39690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12 bulan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Mengenal larangan </a:t>
                      </a:r>
                      <a:endParaRPr lang="id-ID" sz="1400" dirty="0"/>
                    </a:p>
                  </a:txBody>
                  <a:tcPr/>
                </a:tc>
              </a:tr>
              <a:tr h="39690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13-18 bulan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Mulai</a:t>
                      </a:r>
                      <a:r>
                        <a:rPr lang="id-ID" sz="1400" baseline="0" dirty="0" smtClean="0"/>
                        <a:t> minat dengan bayi lain</a:t>
                      </a:r>
                      <a:endParaRPr lang="id-ID" sz="1400" dirty="0"/>
                    </a:p>
                  </a:txBody>
                  <a:tcPr/>
                </a:tc>
              </a:tr>
              <a:tr h="39690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15 bulan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Memperlihatkan minat terhadap orang dewasa</a:t>
                      </a:r>
                      <a:endParaRPr lang="id-ID" sz="1400" dirty="0"/>
                    </a:p>
                  </a:txBody>
                  <a:tcPr/>
                </a:tc>
              </a:tr>
              <a:tr h="396904"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24</a:t>
                      </a:r>
                      <a:r>
                        <a:rPr lang="id-ID" sz="1400" baseline="0" dirty="0" smtClean="0"/>
                        <a:t> bulan</a:t>
                      </a:r>
                      <a:endParaRPr lang="id-ID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400" dirty="0" smtClean="0"/>
                        <a:t>Membantu melakukan aktifitas sederhana,  menggunakan permainan sebagai alat untuk berhubungan sosial</a:t>
                      </a:r>
                      <a:endParaRPr lang="id-ID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72171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3600" dirty="0">
                <a:latin typeface="Comic Sans MS" panose="030F0702030302020204" pitchFamily="66" charset="0"/>
              </a:rPr>
              <a:t>Karakteristik dan ciri tingkah laku sosial (</a:t>
            </a:r>
            <a:r>
              <a:rPr lang="id-ID" sz="3600" dirty="0" smtClean="0">
                <a:latin typeface="Comic Sans MS" panose="030F0702030302020204" pitchFamily="66" charset="0"/>
              </a:rPr>
              <a:t>periode prasekolah):</a:t>
            </a:r>
            <a:endParaRPr lang="id-ID" sz="3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id-ID" sz="2800" dirty="0" smtClean="0"/>
              <a:t>Membentuk kontak sosial dengan orang di luar rumah</a:t>
            </a:r>
          </a:p>
          <a:p>
            <a:pPr algn="just"/>
            <a:r>
              <a:rPr lang="id-ID" sz="2800" i="1" dirty="0" smtClean="0"/>
              <a:t>Pregang age </a:t>
            </a:r>
            <a:r>
              <a:rPr lang="id-ID" sz="2800" dirty="0" smtClean="0"/>
              <a:t>karena anak prasekolah berkelompok belum mengikuti arti sosialisasi</a:t>
            </a:r>
          </a:p>
          <a:p>
            <a:pPr algn="just"/>
            <a:r>
              <a:rPr lang="id-ID" sz="2800" dirty="0" smtClean="0"/>
              <a:t>Hubungan dengan orang dewasa baik dengan guru, orang tua</a:t>
            </a:r>
          </a:p>
          <a:p>
            <a:pPr algn="just"/>
            <a:r>
              <a:rPr lang="id-ID" sz="2800" dirty="0" smtClean="0"/>
              <a:t>Hubungan dengan teman sebaya</a:t>
            </a:r>
          </a:p>
          <a:p>
            <a:pPr algn="just"/>
            <a:r>
              <a:rPr lang="id-ID" sz="2800" dirty="0" smtClean="0"/>
              <a:t>3-4 tahun mulai bermain bersama</a:t>
            </a:r>
            <a:endParaRPr lang="id-ID" sz="2800" dirty="0"/>
          </a:p>
        </p:txBody>
      </p:sp>
    </p:spTree>
    <p:extLst>
      <p:ext uri="{BB962C8B-B14F-4D97-AF65-F5344CB8AC3E}">
        <p14:creationId xmlns:p14="http://schemas.microsoft.com/office/powerpoint/2010/main" val="35157225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latin typeface="Comic Sans MS" panose="030F0702030302020204" pitchFamily="66" charset="0"/>
              </a:rPr>
              <a:t>Karakteristik dan ciri tingkah laku sosial (</a:t>
            </a:r>
            <a:r>
              <a:rPr lang="id-ID" dirty="0" smtClean="0">
                <a:latin typeface="Comic Sans MS" panose="030F0702030302020204" pitchFamily="66" charset="0"/>
              </a:rPr>
              <a:t>periode usia sekolah):</a:t>
            </a:r>
            <a:endParaRPr lang="id-ID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8213" y="1600200"/>
            <a:ext cx="9372600" cy="4594538"/>
          </a:xfrm>
        </p:spPr>
        <p:txBody>
          <a:bodyPr>
            <a:noAutofit/>
          </a:bodyPr>
          <a:lstStyle/>
          <a:p>
            <a:pPr marL="45720" indent="0" algn="just">
              <a:buNone/>
            </a:pPr>
            <a:r>
              <a:rPr lang="id-ID" sz="2400" dirty="0" smtClean="0">
                <a:latin typeface="Comic Sans MS" panose="030F0702030302020204" pitchFamily="66" charset="0"/>
              </a:rPr>
              <a:t>Minat tehadap kelompok makin besar, mengirangi keikutsertaannya pada aktivitas keluarga, membentuk kelompok (</a:t>
            </a:r>
            <a:r>
              <a:rPr lang="id-ID" sz="2400" i="1" dirty="0" smtClean="0">
                <a:latin typeface="Comic Sans MS" panose="030F0702030302020204" pitchFamily="66" charset="0"/>
              </a:rPr>
              <a:t>gang</a:t>
            </a:r>
            <a:r>
              <a:rPr lang="id-ID" sz="2400" dirty="0" smtClean="0">
                <a:latin typeface="Comic Sans MS" panose="030F0702030302020204" pitchFamily="66" charset="0"/>
              </a:rPr>
              <a:t>), peranan teman sebaya penting dan berpengaruh pada perkembangan sosial. Pengaruh yang ditimbulkannya pada ketrampilan sosialisasi anak diantaranya:</a:t>
            </a:r>
          </a:p>
          <a:p>
            <a:pPr marL="502920" indent="-457200" algn="just">
              <a:buAutoNum type="alphaLcPeriod"/>
            </a:pPr>
            <a:r>
              <a:rPr lang="id-ID" sz="2400" dirty="0" smtClean="0">
                <a:latin typeface="Comic Sans MS" panose="030F0702030302020204" pitchFamily="66" charset="0"/>
              </a:rPr>
              <a:t>Membantu anak belajar bersama dengan orang lain dan bertingkah laku yang dapat diterima oleh kelompok</a:t>
            </a:r>
          </a:p>
          <a:p>
            <a:pPr marL="502920" indent="-457200" algn="just">
              <a:buAutoNum type="alphaLcPeriod"/>
            </a:pPr>
            <a:r>
              <a:rPr lang="id-ID" sz="2400" dirty="0" smtClean="0">
                <a:latin typeface="Comic Sans MS" panose="030F0702030302020204" pitchFamily="66" charset="0"/>
              </a:rPr>
              <a:t>Membantu anak mengembangkan nilai-nilai sosial lain di luar nilai orang tua</a:t>
            </a:r>
          </a:p>
          <a:p>
            <a:pPr marL="502920" indent="-457200" algn="just">
              <a:buAutoNum type="alphaLcPeriod"/>
            </a:pPr>
            <a:r>
              <a:rPr lang="id-ID" sz="2400" dirty="0" smtClean="0">
                <a:latin typeface="Comic Sans MS" panose="030F0702030302020204" pitchFamily="66" charset="0"/>
              </a:rPr>
              <a:t>Membantu mengembangkan kepribadian yang mandiri dengan mendapatkan kepuasan emosional dari rasa berkawan </a:t>
            </a:r>
            <a:endParaRPr lang="id-ID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9758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>
                <a:latin typeface="Comic Sans MS" panose="030F0702030302020204" pitchFamily="66" charset="0"/>
              </a:rPr>
              <a:t>Karakteristik perilaku sosial pada usia prasekolah (Snowman dalam Patmonodewo (1995; 29)):</a:t>
            </a:r>
            <a:endParaRPr lang="id-ID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id-ID" sz="2400" dirty="0" smtClean="0">
                <a:latin typeface="Comic Sans MS" panose="030F0702030302020204" pitchFamily="66" charset="0"/>
              </a:rPr>
              <a:t>Umumnya memiliki  satu/dua sahabat, akan tetapi cepat berganti, cepat menyesuaikan diri secara sosial</a:t>
            </a:r>
          </a:p>
          <a:p>
            <a:pPr algn="just"/>
            <a:r>
              <a:rPr lang="id-ID" sz="2400" dirty="0" smtClean="0">
                <a:latin typeface="Comic Sans MS" panose="030F0702030302020204" pitchFamily="66" charset="0"/>
              </a:rPr>
              <a:t>Kelompok bermainnya cenderung kelompok kecil, tidak terorganisasi dengan baku</a:t>
            </a:r>
          </a:p>
          <a:p>
            <a:pPr algn="just"/>
            <a:r>
              <a:rPr lang="id-ID" sz="2400" dirty="0" smtClean="0">
                <a:latin typeface="Comic Sans MS" panose="030F0702030302020204" pitchFamily="66" charset="0"/>
              </a:rPr>
              <a:t>Anak yang lebih kecil sering memperhatikan anak yang lebih besar</a:t>
            </a:r>
          </a:p>
          <a:p>
            <a:pPr algn="just"/>
            <a:r>
              <a:rPr lang="id-ID" sz="2400" dirty="0" smtClean="0">
                <a:latin typeface="Comic Sans MS" panose="030F0702030302020204" pitchFamily="66" charset="0"/>
              </a:rPr>
              <a:t>Pola bermain anak prasekolah lebih bervariasi fungsinya sesuai kelas sosial dan gender</a:t>
            </a:r>
          </a:p>
          <a:p>
            <a:pPr algn="just"/>
            <a:r>
              <a:rPr lang="id-ID" sz="2400" dirty="0" smtClean="0">
                <a:latin typeface="Comic Sans MS" panose="030F0702030302020204" pitchFamily="66" charset="0"/>
              </a:rPr>
              <a:t>Perselisihan sering terjadi akan tetapi cepat berbaikan</a:t>
            </a:r>
          </a:p>
          <a:p>
            <a:pPr algn="just"/>
            <a:r>
              <a:rPr lang="id-ID" sz="2400" dirty="0" smtClean="0">
                <a:latin typeface="Comic Sans MS" panose="030F0702030302020204" pitchFamily="66" charset="0"/>
              </a:rPr>
              <a:t>Setelah masuk TK, kesadaran terhadap peran jenis kelamin telah berkembang</a:t>
            </a:r>
            <a:endParaRPr lang="id-ID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3205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latin typeface="Comic Sans MS" panose="030F0702030302020204" pitchFamily="66" charset="0"/>
              </a:rPr>
              <a:t>Pola perilaku dalam situasi sosial pada awal anak-anak (Hurlock, 1978):</a:t>
            </a:r>
            <a:endParaRPr lang="id-ID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id-ID" sz="2600" dirty="0" smtClean="0">
                <a:latin typeface="Comic Sans MS" panose="030F0702030302020204" pitchFamily="66" charset="0"/>
              </a:rPr>
              <a:t>Kerjasama: bermain dan belajar</a:t>
            </a:r>
          </a:p>
          <a:p>
            <a:pPr algn="just"/>
            <a:r>
              <a:rPr lang="id-ID" sz="2600" dirty="0" smtClean="0">
                <a:latin typeface="Comic Sans MS" panose="030F0702030302020204" pitchFamily="66" charset="0"/>
              </a:rPr>
              <a:t>Persaingan : bisa mengakibatkan perilaku baik/buruk</a:t>
            </a:r>
          </a:p>
          <a:p>
            <a:pPr algn="just"/>
            <a:r>
              <a:rPr lang="id-ID" sz="2600" dirty="0" smtClean="0">
                <a:latin typeface="Comic Sans MS" panose="030F0702030302020204" pitchFamily="66" charset="0"/>
              </a:rPr>
              <a:t>Kemurahan hati: perilaku kesediaaan untuk berbagi dengan orang lain</a:t>
            </a:r>
          </a:p>
          <a:p>
            <a:pPr algn="just"/>
            <a:r>
              <a:rPr lang="id-ID" sz="2600" dirty="0" smtClean="0">
                <a:latin typeface="Comic Sans MS" panose="030F0702030302020204" pitchFamily="66" charset="0"/>
              </a:rPr>
              <a:t>Hasrat akan penerimaan sosial: hasrat yang kuat mempengaruhi penyesuaian sosial yang baik</a:t>
            </a:r>
          </a:p>
          <a:p>
            <a:pPr algn="just"/>
            <a:r>
              <a:rPr lang="id-ID" sz="2600" dirty="0" smtClean="0">
                <a:latin typeface="Comic Sans MS" panose="030F0702030302020204" pitchFamily="66" charset="0"/>
              </a:rPr>
              <a:t>Simpati: ekspresi berupa menolong, menghibur</a:t>
            </a:r>
          </a:p>
          <a:p>
            <a:pPr algn="just"/>
            <a:r>
              <a:rPr lang="id-ID" sz="2600" dirty="0" smtClean="0">
                <a:latin typeface="Comic Sans MS" panose="030F0702030302020204" pitchFamily="66" charset="0"/>
              </a:rPr>
              <a:t>Empati: kemampuan meletakkan diri pada posisi orang lain serta menghayati pengalaman orang tersebut</a:t>
            </a:r>
            <a:endParaRPr lang="id-ID" sz="2600" dirty="0">
              <a:latin typeface="Comic Sans MS" panose="030F0702030302020204" pitchFamily="66" charset="0"/>
            </a:endParaRPr>
          </a:p>
          <a:p>
            <a:pPr marL="4572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6415934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8213" y="399245"/>
            <a:ext cx="9372600" cy="5315755"/>
          </a:xfrm>
        </p:spPr>
        <p:txBody>
          <a:bodyPr>
            <a:normAutofit/>
          </a:bodyPr>
          <a:lstStyle/>
          <a:p>
            <a:r>
              <a:rPr lang="id-ID" sz="2800" dirty="0" smtClean="0">
                <a:latin typeface="Comic Sans MS" panose="030F0702030302020204" pitchFamily="66" charset="0"/>
              </a:rPr>
              <a:t>Meniru : anak-anak meniru terhadap orang yang diterima baik oleh lingkungannya</a:t>
            </a:r>
            <a:endParaRPr lang="id-ID" sz="2800" dirty="0">
              <a:latin typeface="Comic Sans MS" panose="030F0702030302020204" pitchFamily="66" charset="0"/>
            </a:endParaRPr>
          </a:p>
          <a:p>
            <a:r>
              <a:rPr lang="id-ID" sz="2800" dirty="0">
                <a:latin typeface="Comic Sans MS" panose="030F0702030302020204" pitchFamily="66" charset="0"/>
              </a:rPr>
              <a:t>Perilaku </a:t>
            </a:r>
            <a:r>
              <a:rPr lang="id-ID" sz="2800" dirty="0" smtClean="0">
                <a:latin typeface="Comic Sans MS" panose="030F0702030302020204" pitchFamily="66" charset="0"/>
              </a:rPr>
              <a:t>kelekatan: pengalaman pada waktu bayi ketika merasakan kelekatan yang hangat dan penuh cinta. Anak-anak mengembangkan sikap ini untuk membina persahabatan dengan anak lain</a:t>
            </a:r>
          </a:p>
          <a:p>
            <a:r>
              <a:rPr lang="id-ID" sz="2800" dirty="0">
                <a:latin typeface="Comic Sans MS" panose="030F0702030302020204" pitchFamily="66" charset="0"/>
              </a:rPr>
              <a:t>Sikap </a:t>
            </a:r>
            <a:r>
              <a:rPr lang="id-ID" sz="2800" dirty="0" smtClean="0">
                <a:latin typeface="Comic Sans MS" panose="030F0702030302020204" pitchFamily="66" charset="0"/>
              </a:rPr>
              <a:t>ramah: melakukan sesuatu bersama orang lain, membantu teman, menunjukkan kasih sayang</a:t>
            </a:r>
            <a:endParaRPr lang="id-ID" sz="2800" dirty="0">
              <a:latin typeface="Comic Sans MS" panose="030F0702030302020204" pitchFamily="66" charset="0"/>
            </a:endParaRPr>
          </a:p>
          <a:p>
            <a:r>
              <a:rPr lang="id-ID" sz="2800" dirty="0" smtClean="0">
                <a:latin typeface="Comic Sans MS" panose="030F0702030302020204" pitchFamily="66" charset="0"/>
              </a:rPr>
              <a:t>Ketergantungan: kebutuhan anak akan bantuan, perhatian, dukungan</a:t>
            </a:r>
            <a:endParaRPr lang="id-ID" sz="2800" dirty="0">
              <a:latin typeface="Comic Sans MS" panose="030F0702030302020204" pitchFamily="66" charset="0"/>
            </a:endParaRPr>
          </a:p>
          <a:p>
            <a:endParaRPr lang="id-ID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7001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2455" y="343436"/>
            <a:ext cx="9372600" cy="1200416"/>
          </a:xfrm>
        </p:spPr>
        <p:txBody>
          <a:bodyPr>
            <a:normAutofit/>
          </a:bodyPr>
          <a:lstStyle/>
          <a:p>
            <a:r>
              <a:rPr lang="id-ID" sz="4000" dirty="0" smtClean="0">
                <a:latin typeface="Comic Sans MS" panose="030F0702030302020204" pitchFamily="66" charset="0"/>
              </a:rPr>
              <a:t>Tahapan penerimaan sosial </a:t>
            </a:r>
            <a:endParaRPr lang="id-ID" sz="40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id-ID" sz="2800" dirty="0" smtClean="0">
                <a:latin typeface="Comic Sans MS" panose="030F0702030302020204" pitchFamily="66" charset="0"/>
              </a:rPr>
              <a:t>A reward – cost stage: ditandai adanya harapan yang sama, aktivitas yang sama dan berdekatan (kelas 2 dan 3) tapi belum mendalam</a:t>
            </a:r>
          </a:p>
          <a:p>
            <a:pPr algn="just"/>
            <a:r>
              <a:rPr lang="id-ID" sz="2800" dirty="0" smtClean="0">
                <a:latin typeface="Comic Sans MS" panose="030F0702030302020204" pitchFamily="66" charset="0"/>
              </a:rPr>
              <a:t>A normative stage: ditandai oleh dimiliknya nilai yang sama, sikap terhadap aturan, sanksi yang diberikan (kelas 5 dan 5)</a:t>
            </a:r>
          </a:p>
          <a:p>
            <a:pPr algn="just"/>
            <a:r>
              <a:rPr lang="id-ID" sz="2800" dirty="0" smtClean="0">
                <a:latin typeface="Comic Sans MS" panose="030F0702030302020204" pitchFamily="66" charset="0"/>
              </a:rPr>
              <a:t>An emphatic stage: dimiliknya pengertian, pembagian minat, self diclosure, kedekatan yang mulai mendalam (kelas 6)</a:t>
            </a:r>
            <a:endParaRPr lang="id-ID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480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80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Semoga bermanfaat </a:t>
            </a:r>
            <a:endParaRPr lang="id-ID" sz="8000" dirty="0">
              <a:solidFill>
                <a:schemeClr val="accent4">
                  <a:lumMod val="60000"/>
                  <a:lumOff val="40000"/>
                </a:schemeClr>
              </a:solidFill>
              <a:latin typeface="Kristen ITC" panose="03050502040202030202" pitchFamily="66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id-ID" sz="6600" dirty="0" smtClean="0">
                <a:latin typeface="Cooper Black" panose="0208090404030B020404" pitchFamily="18" charset="0"/>
              </a:rPr>
              <a:t>Terima kasih</a:t>
            </a:r>
            <a:endParaRPr lang="id-ID" sz="6600" dirty="0"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810020"/>
      </p:ext>
    </p:extLst>
  </p:cSld>
  <p:clrMapOvr>
    <a:masterClrMapping/>
  </p:clrMapOvr>
</p:sld>
</file>

<file path=ppt/theme/theme1.xml><?xml version="1.0" encoding="utf-8"?>
<a:theme xmlns:a="http://schemas.openxmlformats.org/drawingml/2006/main" name="Children Happy 16x9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sentation3" id="{7909083B-3485-49E7-BBE7-EFD488C62F99}" vid="{B57F6697-5DA8-422E-86BF-20B69A74A1E0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22224F2-88E2-4E19-8BE2-5AB2030F715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Children playing education presentation design (cartoon illustration, widescreen)</Template>
  <TotalTime>0</TotalTime>
  <Words>842</Words>
  <Application>Microsoft Office PowerPoint</Application>
  <PresentationFormat>Custom</PresentationFormat>
  <Paragraphs>90</Paragraphs>
  <Slides>12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Children Happy 16x9</vt:lpstr>
      <vt:lpstr>METODE PENGEMBANGAN SOSIAL EMOSI</vt:lpstr>
      <vt:lpstr>CIRI UTAMA REAKSI EMOSI PADA ANAK</vt:lpstr>
      <vt:lpstr>Bentuk reaksi emosi pada anak</vt:lpstr>
      <vt:lpstr>PowerPoint Presentation</vt:lpstr>
      <vt:lpstr>Karakteristik dan ciri tingkah laku sosial (periode bayi):</vt:lpstr>
      <vt:lpstr>Karakteristik dan ciri tingkah laku sosial (periode prasekolah):</vt:lpstr>
      <vt:lpstr>Karakteristik dan ciri tingkah laku sosial (periode usia sekolah):</vt:lpstr>
      <vt:lpstr>Karakteristik perilaku sosial pada usia prasekolah (Snowman dalam Patmonodewo (1995; 29)):</vt:lpstr>
      <vt:lpstr>Pola perilaku dalam situasi sosial pada awal anak-anak (Hurlock, 1978):</vt:lpstr>
      <vt:lpstr>PowerPoint Presentation</vt:lpstr>
      <vt:lpstr>Tahapan penerimaan sosial </vt:lpstr>
      <vt:lpstr>Semoga bermanfaat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2015-11-03T06:34:48Z</dcterms:created>
  <dcterms:modified xsi:type="dcterms:W3CDTF">2016-03-28T04:57:12Z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TC034618839991</vt:lpwstr>
  </property>
</Properties>
</file>