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839AD-EABC-4FAE-8C87-BB6B5303291D}" type="datetimeFigureOut">
              <a:rPr lang="id-ID" smtClean="0"/>
              <a:t>20/02/2020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C03DB-E263-4143-8F0D-FE194169605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1401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Psikologi Kepribadian</a:t>
            </a:r>
          </a:p>
        </p:txBody>
      </p:sp>
      <p:sp>
        <p:nvSpPr>
          <p:cNvPr id="40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Pertemuan ke-19/ Yulianti Dwi Astuti</a:t>
            </a:r>
          </a:p>
        </p:txBody>
      </p:sp>
      <p:sp>
        <p:nvSpPr>
          <p:cNvPr id="40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280E6900-AD9E-4390-9F0D-6EB08BE73950}" type="slidenum">
              <a:rPr lang="en-US" sz="1200">
                <a:latin typeface="Calibri" panose="020F0502020204030204" pitchFamily="34" charset="0"/>
              </a:rPr>
              <a:pPr eaLnBrk="1" hangingPunct="1"/>
              <a:t>1</a:t>
            </a:fld>
            <a:endParaRPr lang="en-US" sz="1200">
              <a:latin typeface="Calibri" panose="020F0502020204030204" pitchFamily="34" charset="0"/>
            </a:endParaRPr>
          </a:p>
        </p:txBody>
      </p:sp>
      <p:sp>
        <p:nvSpPr>
          <p:cNvPr id="4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9826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Psikologi Kepribadian</a:t>
            </a:r>
          </a:p>
        </p:txBody>
      </p:sp>
      <p:sp>
        <p:nvSpPr>
          <p:cNvPr id="71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Pertemuan ke-19/ Yulianti Dwi Astuti</a:t>
            </a:r>
          </a:p>
        </p:txBody>
      </p:sp>
      <p:sp>
        <p:nvSpPr>
          <p:cNvPr id="71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04CF2695-6A17-4662-B78A-6CDC16F97117}" type="slidenum">
              <a:rPr lang="en-US" sz="1200">
                <a:latin typeface="Calibri" panose="020F0502020204030204" pitchFamily="34" charset="0"/>
              </a:rPr>
              <a:pPr eaLnBrk="1" hangingPunct="1"/>
              <a:t>3</a:t>
            </a:fld>
            <a:endParaRPr lang="en-US" sz="1200">
              <a:latin typeface="Calibri" panose="020F0502020204030204" pitchFamily="34" charset="0"/>
            </a:endParaRPr>
          </a:p>
        </p:txBody>
      </p:sp>
      <p:sp>
        <p:nvSpPr>
          <p:cNvPr id="71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2506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Psikologi Kepribadian</a:t>
            </a:r>
          </a:p>
        </p:txBody>
      </p:sp>
      <p:sp>
        <p:nvSpPr>
          <p:cNvPr id="102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latin typeface="Calibri" panose="020F0502020204030204" pitchFamily="34" charset="0"/>
              </a:rPr>
              <a:t>Pertemuan ke-19/ Yulianti Dwi Astuti</a:t>
            </a:r>
          </a:p>
        </p:txBody>
      </p:sp>
      <p:sp>
        <p:nvSpPr>
          <p:cNvPr id="102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0C3BE5F6-ECA3-49F0-B14F-DFE7E4C8895A}" type="slidenum">
              <a:rPr lang="en-US" sz="1200">
                <a:latin typeface="Calibri" panose="020F0502020204030204" pitchFamily="34" charset="0"/>
              </a:rPr>
              <a:pPr eaLnBrk="1" hangingPunct="1"/>
              <a:t>5</a:t>
            </a:fld>
            <a:endParaRPr lang="en-US" sz="1200">
              <a:latin typeface="Calibri" panose="020F0502020204030204" pitchFamily="34" charset="0"/>
            </a:endParaRPr>
          </a:p>
        </p:txBody>
      </p:sp>
      <p:sp>
        <p:nvSpPr>
          <p:cNvPr id="102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id-ID" sz="900"/>
          </a:p>
        </p:txBody>
      </p:sp>
    </p:spTree>
    <p:extLst>
      <p:ext uri="{BB962C8B-B14F-4D97-AF65-F5344CB8AC3E}">
        <p14:creationId xmlns:p14="http://schemas.microsoft.com/office/powerpoint/2010/main" val="21596248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d-ID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16BC172F-EDB0-45CA-A199-D1B5703B0500}" type="slidenum">
              <a:rPr lang="en-US" sz="1200">
                <a:latin typeface="Calibri" panose="020F0502020204030204" pitchFamily="34" charset="0"/>
              </a:rPr>
              <a:pPr eaLnBrk="1" hangingPunct="1"/>
              <a:t>18</a:t>
            </a:fld>
            <a:endParaRPr 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12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45672" y="2157846"/>
            <a:ext cx="9247909" cy="1143000"/>
          </a:xfrm>
          <a:gradFill flip="none" rotWithShape="1">
            <a:gsLst>
              <a:gs pos="84000">
                <a:schemeClr val="bg1">
                  <a:lumMod val="85000"/>
                </a:schemeClr>
              </a:gs>
              <a:gs pos="100000">
                <a:srgbClr val="000000"/>
              </a:gs>
            </a:gsLst>
            <a:path path="rect">
              <a:fillToRect t="100000" r="100000"/>
            </a:path>
            <a:tileRect l="-100000" b="-100000"/>
          </a:gradFill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sz="3600" b="1" dirty="0">
                <a:solidFill>
                  <a:srgbClr val="FF0000"/>
                </a:solidFill>
                <a:ea typeface="ＭＳ Ｐゴシック" charset="0"/>
              </a:rPr>
              <a:t>PENDEKATAN HUMANISTIK: MASLOW</a:t>
            </a:r>
            <a:endParaRPr lang="en-GB" sz="3600" b="1" dirty="0">
              <a:solidFill>
                <a:srgbClr val="FF0000"/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545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685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rgbClr val="0044AC"/>
                </a:solidFill>
                <a:ea typeface="ＭＳ Ｐゴシック" charset="0"/>
              </a:rPr>
              <a:t>Abraham Maslow (1908 - 1970)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752600" y="1219200"/>
            <a:ext cx="8686800" cy="510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80000"/>
              </a:lnSpc>
              <a:spcAft>
                <a:spcPts val="1800"/>
              </a:spcAft>
            </a:pPr>
            <a:r>
              <a:rPr lang="en-US" sz="2800" dirty="0" err="1">
                <a:latin typeface="Arial" panose="020B0604020202020204" pitchFamily="34" charset="0"/>
              </a:rPr>
              <a:t>Lahir</a:t>
            </a:r>
            <a:r>
              <a:rPr lang="en-US" sz="2800" dirty="0">
                <a:latin typeface="Arial" panose="020B0604020202020204" pitchFamily="34" charset="0"/>
              </a:rPr>
              <a:t> di Brooklyn, New York </a:t>
            </a:r>
            <a:r>
              <a:rPr lang="en-US" sz="2800" dirty="0" err="1">
                <a:latin typeface="Arial" panose="020B0604020202020204" pitchFamily="34" charset="0"/>
              </a:rPr>
              <a:t>dalam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keluarga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imigran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Yahudi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Rusia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anak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tertua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dari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tujuh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bersaudara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</a:p>
          <a:p>
            <a:pPr>
              <a:lnSpc>
                <a:spcPct val="80000"/>
              </a:lnSpc>
              <a:spcAft>
                <a:spcPts val="1800"/>
              </a:spcAft>
            </a:pPr>
            <a:r>
              <a:rPr lang="en-US" sz="2800" dirty="0" err="1">
                <a:latin typeface="Arial" panose="020B0604020202020204" pitchFamily="34" charset="0"/>
              </a:rPr>
              <a:t>Semasa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anak-anak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remaja</a:t>
            </a:r>
            <a:r>
              <a:rPr lang="en-US" sz="2800" dirty="0">
                <a:latin typeface="Arial" panose="020B0604020202020204" pitchFamily="34" charset="0"/>
              </a:rPr>
              <a:t> Maslow </a:t>
            </a:r>
            <a:r>
              <a:rPr lang="en-US" sz="2800" dirty="0" err="1">
                <a:latin typeface="Arial" panose="020B0604020202020204" pitchFamily="34" charset="0"/>
              </a:rPr>
              <a:t>merasa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dirinya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amat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menderita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dengan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perlakuan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orangtuanya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terutama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ibunya</a:t>
            </a:r>
            <a:r>
              <a:rPr lang="en-US" sz="2800" dirty="0">
                <a:latin typeface="Arial" panose="020B0604020202020204" pitchFamily="34" charset="0"/>
              </a:rPr>
              <a:t>.</a:t>
            </a:r>
          </a:p>
          <a:p>
            <a:pPr>
              <a:lnSpc>
                <a:spcPct val="80000"/>
              </a:lnSpc>
              <a:spcAft>
                <a:spcPts val="1800"/>
              </a:spcAft>
            </a:pPr>
            <a:r>
              <a:rPr lang="en-US" sz="2800" dirty="0" err="1">
                <a:latin typeface="Arial" panose="020B0604020202020204" pitchFamily="34" charset="0"/>
              </a:rPr>
              <a:t>Keluarga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amat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berharap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ia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sukses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melalui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dunia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pendidikan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</a:rPr>
              <a:t>Untuk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menyenangkan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kemauan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ayahnya</a:t>
            </a:r>
            <a:r>
              <a:rPr lang="en-US" sz="2800" dirty="0">
                <a:latin typeface="Arial" panose="020B0604020202020204" pitchFamily="34" charset="0"/>
              </a:rPr>
              <a:t>, Maslow </a:t>
            </a:r>
            <a:r>
              <a:rPr lang="en-US" sz="2800" dirty="0" err="1">
                <a:latin typeface="Arial" panose="020B0604020202020204" pitchFamily="34" charset="0"/>
              </a:rPr>
              <a:t>sempat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belajar</a:t>
            </a:r>
            <a:r>
              <a:rPr lang="en-US" sz="2800" dirty="0">
                <a:latin typeface="Arial" panose="020B0604020202020204" pitchFamily="34" charset="0"/>
              </a:rPr>
              <a:t> di </a:t>
            </a:r>
            <a:r>
              <a:rPr lang="en-US" sz="2800" dirty="0" err="1">
                <a:latin typeface="Arial" panose="020B0604020202020204" pitchFamily="34" charset="0"/>
              </a:rPr>
              <a:t>bidang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hukum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tapi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gagal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</a:rPr>
              <a:t>Ia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akhirnya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mengambil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bidang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studi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psikologi</a:t>
            </a:r>
            <a:r>
              <a:rPr lang="en-US" sz="2800" dirty="0">
                <a:latin typeface="Arial" panose="020B0604020202020204" pitchFamily="34" charset="0"/>
              </a:rPr>
              <a:t> di University of Wisconsin, </a:t>
            </a:r>
            <a:r>
              <a:rPr lang="en-US" sz="2800" dirty="0" err="1">
                <a:latin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memperoleh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gelar</a:t>
            </a:r>
            <a:r>
              <a:rPr lang="en-US" sz="2800" dirty="0">
                <a:latin typeface="Arial" panose="020B0604020202020204" pitchFamily="34" charset="0"/>
              </a:rPr>
              <a:t> bachelor </a:t>
            </a:r>
            <a:r>
              <a:rPr lang="en-US" sz="2800" dirty="0" err="1">
                <a:latin typeface="Arial" panose="020B0604020202020204" pitchFamily="34" charset="0"/>
              </a:rPr>
              <a:t>pada</a:t>
            </a:r>
            <a:r>
              <a:rPr lang="en-US" sz="2800" dirty="0">
                <a:latin typeface="Arial" panose="020B0604020202020204" pitchFamily="34" charset="0"/>
              </a:rPr>
              <a:t> 1930, Master </a:t>
            </a:r>
            <a:r>
              <a:rPr lang="en-US" sz="2800" dirty="0" err="1">
                <a:latin typeface="Arial" panose="020B0604020202020204" pitchFamily="34" charset="0"/>
              </a:rPr>
              <a:t>pada</a:t>
            </a:r>
            <a:r>
              <a:rPr lang="en-US" sz="2800" dirty="0">
                <a:latin typeface="Arial" panose="020B0604020202020204" pitchFamily="34" charset="0"/>
              </a:rPr>
              <a:t> 1931, </a:t>
            </a:r>
            <a:r>
              <a:rPr lang="en-US" sz="2800" dirty="0" err="1">
                <a:latin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Ph.D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pada</a:t>
            </a:r>
            <a:r>
              <a:rPr lang="en-US" sz="2800" dirty="0">
                <a:latin typeface="Arial" panose="020B0604020202020204" pitchFamily="34" charset="0"/>
              </a:rPr>
              <a:t> 1934.</a:t>
            </a:r>
          </a:p>
        </p:txBody>
      </p:sp>
    </p:spTree>
    <p:extLst>
      <p:ext uri="{BB962C8B-B14F-4D97-AF65-F5344CB8AC3E}">
        <p14:creationId xmlns:p14="http://schemas.microsoft.com/office/powerpoint/2010/main" val="205359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2133600" y="533400"/>
            <a:ext cx="85344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z="2800"/>
              <a:t>Mengajar di Brooklyn College</a:t>
            </a:r>
          </a:p>
          <a:p>
            <a:pPr eaLnBrk="1" hangingPunct="1"/>
            <a:r>
              <a:rPr lang="en-US" sz="2800"/>
              <a:t>Dikenal sebagai pelopor aliran psikologi humanistik.</a:t>
            </a:r>
          </a:p>
          <a:p>
            <a:pPr eaLnBrk="1" hangingPunct="1"/>
            <a:r>
              <a:rPr lang="en-US" sz="2800"/>
              <a:t>Maslow percaya bahwa manusia tergerak untuk memahami dan menerima dirinya sebisa mungkin. Teorinya yang sangat terkenal sampai dengan hari ini adalah teori tentang </a:t>
            </a:r>
          </a:p>
          <a:p>
            <a:pPr eaLnBrk="1" hangingPunct="1">
              <a:buFontTx/>
              <a:buNone/>
            </a:pPr>
            <a:r>
              <a:rPr lang="en-US" sz="2800"/>
              <a:t>	Hierarchy of Needs </a:t>
            </a:r>
          </a:p>
          <a:p>
            <a:pPr eaLnBrk="1" hangingPunct="1">
              <a:buFontTx/>
              <a:buNone/>
            </a:pPr>
            <a:r>
              <a:rPr lang="en-US" sz="2800"/>
              <a:t>	(Hirarki Kebutuhan). </a:t>
            </a:r>
          </a:p>
          <a:p>
            <a:pPr eaLnBrk="1" hangingPunct="1"/>
            <a:r>
              <a:rPr lang="en-US" sz="2800"/>
              <a:t>1951 menjadi ketua </a:t>
            </a:r>
          </a:p>
          <a:p>
            <a:pPr eaLnBrk="1" hangingPunct="1">
              <a:buFontTx/>
              <a:buNone/>
            </a:pPr>
            <a:r>
              <a:rPr lang="en-US" sz="2800"/>
              <a:t>	jurusan Psikologi.</a:t>
            </a:r>
          </a:p>
        </p:txBody>
      </p:sp>
      <p:pic>
        <p:nvPicPr>
          <p:cNvPr id="6147" name="Picture 5" descr="maslow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375026"/>
            <a:ext cx="2438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241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381000"/>
            <a:ext cx="77724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3200">
                <a:solidFill>
                  <a:srgbClr val="0044AC"/>
                </a:solidFill>
              </a:rPr>
              <a:t>Pokok-Pokok Pikiran</a:t>
            </a:r>
            <a:endParaRPr lang="en-GB" sz="3200">
              <a:solidFill>
                <a:srgbClr val="0044AC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219200"/>
            <a:ext cx="82296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/>
              <a:t>Untuk mengetahui kapasitas terbaik individu, maka kita harus melihatnya dari orang yang paling kreatif, paling sehat &amp; paling matang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Setiap orang lahir dengan </a:t>
            </a:r>
            <a:r>
              <a:rPr lang="en-US" b="1" i="1"/>
              <a:t>kebutuhan instingtif</a:t>
            </a:r>
            <a:r>
              <a:rPr lang="en-US"/>
              <a:t> yang menyebabkan manusia memilih untuk tumbuh, berkembang dan mengaktualisasikan diri  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994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endParaRPr lang="id-ID">
              <a:solidFill>
                <a:srgbClr val="0044AC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endParaRPr lang="id-ID"/>
          </a:p>
        </p:txBody>
      </p:sp>
      <p:pic>
        <p:nvPicPr>
          <p:cNvPr id="9220" name="Picture 4" descr="maslo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1"/>
            <a:ext cx="8382000" cy="610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7929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7772400" cy="990600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>
                <a:solidFill>
                  <a:srgbClr val="FF0000"/>
                </a:solidFill>
                <a:ea typeface="ＭＳ Ｐゴシック" charset="0"/>
              </a:rPr>
              <a:t>HIRARKI KEBUTUHAN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05000" y="1371600"/>
            <a:ext cx="8458200" cy="541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514350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lphaUcPeriod"/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KEBUTUHAN DASAR</a:t>
            </a:r>
          </a:p>
          <a:p>
            <a:pPr marL="514350" indent="-514350">
              <a:lnSpc>
                <a:spcPct val="80000"/>
              </a:lnSpc>
              <a:spcAft>
                <a:spcPts val="600"/>
              </a:spcAft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disusun dalam hirarki.</a:t>
            </a:r>
          </a:p>
          <a:p>
            <a:pPr marL="514350" indent="-514350">
              <a:lnSpc>
                <a:spcPct val="80000"/>
              </a:lnSpc>
              <a:spcAft>
                <a:spcPts val="600"/>
              </a:spcAft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Artinya kebutuhan di peringkat dasar harus dipenuhi dulu sebelum individu dapat fokus pada kebutuhan yang lebih tinggi.</a:t>
            </a:r>
          </a:p>
          <a:p>
            <a:pPr marL="914400" lvl="1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rabicPeriod"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Fisiologis: makanan, minum, tidur, seks.</a:t>
            </a:r>
          </a:p>
          <a:p>
            <a:pPr marL="914400" lvl="1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rabicPeriod"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Rasa Aman : aman, terhindar dari kesakitan</a:t>
            </a:r>
          </a:p>
          <a:p>
            <a:pPr marL="914400" lvl="1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rabicPeriod"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Rasa Cinta dan Memiliki: intimasi, afeksi, persahabatan, memiliki keluarga</a:t>
            </a:r>
          </a:p>
          <a:p>
            <a:pPr marL="914400" lvl="1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rabicPeriod"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Dihargai: penghargaan diri, keyakinan, kompetensi dan pengetahuan</a:t>
            </a:r>
          </a:p>
          <a:p>
            <a:pPr marL="914400" lvl="1" indent="-514350">
              <a:lnSpc>
                <a:spcPct val="80000"/>
              </a:lnSpc>
              <a:spcAft>
                <a:spcPts val="600"/>
              </a:spcAft>
              <a:buFont typeface="Consolas" panose="020B0609020204030204" pitchFamily="49" charset="0"/>
              <a:buAutoNum type="arabicPeriod"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Aktualisasi Diri: pemenuhan diri, realisasi potensi &amp; kreatif</a:t>
            </a:r>
          </a:p>
        </p:txBody>
      </p:sp>
    </p:spTree>
    <p:extLst>
      <p:ext uri="{BB962C8B-B14F-4D97-AF65-F5344CB8AC3E}">
        <p14:creationId xmlns:p14="http://schemas.microsoft.com/office/powerpoint/2010/main" val="237426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304800"/>
            <a:ext cx="7772400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2900" b="1">
                <a:solidFill>
                  <a:srgbClr val="0044AC"/>
                </a:solidFill>
              </a:rPr>
              <a:t>Hierarki Kebutuhan</a:t>
            </a:r>
            <a:endParaRPr lang="en-GB" sz="2900" b="1">
              <a:solidFill>
                <a:srgbClr val="0044AC"/>
              </a:solidFill>
            </a:endParaRPr>
          </a:p>
        </p:txBody>
      </p:sp>
      <p:pic>
        <p:nvPicPr>
          <p:cNvPr id="12291" name="Picture 4" descr="MAS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19200"/>
            <a:ext cx="83058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7136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6096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en-US" b="1">
                <a:solidFill>
                  <a:srgbClr val="0044AC"/>
                </a:solidFill>
                <a:ea typeface="ＭＳ Ｐゴシック" charset="0"/>
              </a:rPr>
              <a:t>Hierarki Kebutuhan</a:t>
            </a:r>
            <a:endParaRPr lang="en-GB" b="1">
              <a:solidFill>
                <a:srgbClr val="0044AC"/>
              </a:solidFill>
              <a:ea typeface="ＭＳ Ｐゴシック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066800"/>
            <a:ext cx="8229600" cy="541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/>
              <a:t>Kebutuhan yang ada di tingkat bawah harus dipenuhi terlebih dulu sebelum meningkat pada kebutuhan yang lebih tinggi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Semakin rendah tingkat kebutuhan, semakin besar kekuatan, potensi atau prioritasnya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Lower needs </a:t>
            </a:r>
            <a:r>
              <a:rPr lang="en-US">
                <a:sym typeface="Wingdings" panose="05000000000000000000" pitchFamily="2" charset="2"/>
              </a:rPr>
              <a:t> deficiency needs (kekurangan pada kebutuhan): kegagalan memenuhi kebutuhan ini dapat menyebabkan kekurangan pada diri individu</a:t>
            </a:r>
          </a:p>
        </p:txBody>
      </p:sp>
    </p:spTree>
    <p:extLst>
      <p:ext uri="{BB962C8B-B14F-4D97-AF65-F5344CB8AC3E}">
        <p14:creationId xmlns:p14="http://schemas.microsoft.com/office/powerpoint/2010/main" val="2295610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533400"/>
            <a:ext cx="82296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z="2800"/>
              <a:t>Ketika individu sudah naik ke tingkat berikutnya, kebutuhan di tingkat bawahnya sudah tidak jadi priotitas. </a:t>
            </a:r>
          </a:p>
          <a:p>
            <a:pPr eaLnBrk="1" hangingPunct="1"/>
            <a:r>
              <a:rPr lang="en-US" sz="2800"/>
              <a:t>Jika kebutuhan tingkat bawah tidak lagi terpenuhi, maka individu akan kembali memprioritaskan pemenuhan kebutuhan itu sekali-sekali</a:t>
            </a:r>
          </a:p>
        </p:txBody>
      </p:sp>
    </p:spTree>
    <p:extLst>
      <p:ext uri="{BB962C8B-B14F-4D97-AF65-F5344CB8AC3E}">
        <p14:creationId xmlns:p14="http://schemas.microsoft.com/office/powerpoint/2010/main" val="925270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endParaRPr lang="en-GB">
              <a:solidFill>
                <a:srgbClr val="0044AC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endParaRPr lang="en-GB"/>
          </a:p>
        </p:txBody>
      </p:sp>
      <p:pic>
        <p:nvPicPr>
          <p:cNvPr id="15364" name="Picture 4" descr="mas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6" y="304800"/>
            <a:ext cx="875982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8751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304800"/>
            <a:ext cx="77724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en-US" sz="3600" b="1"/>
              <a:t>Kebutuhan Fisiologis/Physiological Needs</a:t>
            </a:r>
            <a:endParaRPr lang="en-GB" sz="3600" b="1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524001"/>
            <a:ext cx="8229600" cy="46021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/>
              <a:t>Kebutuhan paling dasar &amp; paling kuat: makan, minum, udara, tidur dan seks</a:t>
            </a:r>
          </a:p>
          <a:p>
            <a:pPr eaLnBrk="1" hangingPunct="1"/>
            <a:r>
              <a:rPr lang="en-US"/>
              <a:t>Dapat menghambat kebutuhan lainnya</a:t>
            </a:r>
          </a:p>
          <a:p>
            <a:pPr eaLnBrk="1" hangingPunct="1"/>
            <a:r>
              <a:rPr lang="en-US"/>
              <a:t>Jika belum terpenuhi dapat menyita seluruh perhatian individu</a:t>
            </a:r>
          </a:p>
          <a:p>
            <a:pPr eaLnBrk="1" hangingPunct="1"/>
            <a:r>
              <a:rPr lang="en-US"/>
              <a:t>Jika telah terpenuhi individu tidak lagi dikendalikan oleh kebutuhan ini</a:t>
            </a:r>
          </a:p>
          <a:p>
            <a:pPr eaLnBrk="1" hangingPunct="1"/>
            <a:endParaRPr lang="en-GB"/>
          </a:p>
        </p:txBody>
      </p:sp>
      <p:pic>
        <p:nvPicPr>
          <p:cNvPr id="16388" name="Picture 4" descr="j01992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080000"/>
            <a:ext cx="22860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9790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228600"/>
            <a:ext cx="77724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3600" b="1"/>
              <a:t>Rasa Aman/</a:t>
            </a:r>
            <a:br>
              <a:rPr lang="en-US" sz="3600" b="1"/>
            </a:br>
            <a:r>
              <a:rPr lang="en-US" sz="3600" b="1"/>
              <a:t>Safety Needs</a:t>
            </a:r>
            <a:endParaRPr lang="en-GB" sz="3600" b="1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828800"/>
            <a:ext cx="8229600" cy="472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800"/>
              <a:t>Kebutuhan yang terpenting pada bayi dan orang neurotik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Contohnya: keamanan dari kejahatan, keamanan finansial, kesehatan dan kesejahteraan (well-being), keselamatan dari kecelakaan/ penyakit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Pemenuhannya menuntut: rasa aman, stabilitas, perlindungan, struktur, keteraturan dan bebas dari ketakutan &amp; kecemasan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Walaupun pada sebagian besar orang dewasa normal telah terpenuhi, kebutuhan ini tetap diperlukan dalam taraf tertentu (tapi tidak berlebihan)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/>
          </a:p>
        </p:txBody>
      </p:sp>
      <p:sp>
        <p:nvSpPr>
          <p:cNvPr id="17412" name="Lock"/>
          <p:cNvSpPr>
            <a:spLocks noEditPoints="1" noChangeArrowheads="1"/>
          </p:cNvSpPr>
          <p:nvPr/>
        </p:nvSpPr>
        <p:spPr bwMode="auto">
          <a:xfrm>
            <a:off x="2133600" y="228600"/>
            <a:ext cx="1905000" cy="1295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744 w 21600"/>
              <a:gd name="T13" fmla="*/ 9904 h 21600"/>
              <a:gd name="T14" fmla="*/ 21134 w 21600"/>
              <a:gd name="T15" fmla="*/ 1533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lnTo>
                  <a:pt x="93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722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609600"/>
            <a:ext cx="77724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3600" b="1"/>
              <a:t>Rasa Dicintai &amp; Dimiliki/</a:t>
            </a:r>
            <a:br>
              <a:rPr lang="en-US" sz="3600" b="1"/>
            </a:br>
            <a:r>
              <a:rPr lang="en-US" sz="3600" b="1" i="1"/>
              <a:t>Belonging &amp; Love Needs</a:t>
            </a:r>
            <a:endParaRPr lang="en-GB" sz="3600" b="1" i="1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2057400"/>
            <a:ext cx="8229600" cy="426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/>
            <a:r>
              <a:rPr lang="en-US" sz="2800"/>
              <a:t>Dimanifestasikan melalui: hubungan dengan kelompok sosial besar (klub, budaya perusahaan, kelompok religius, organisasi profesi, kelompok olahraga, geng) atau kelompok sosial kecil (anggota keluarga, intimate patners, mentors, sahabat). </a:t>
            </a:r>
          </a:p>
          <a:p>
            <a:pPr eaLnBrk="1" hangingPunct="1"/>
            <a:r>
              <a:rPr lang="en-US" sz="2800" i="1"/>
              <a:t>Need to belong </a:t>
            </a:r>
            <a:r>
              <a:rPr lang="en-US" sz="2800"/>
              <a:t>sulit dipenuhi dalam lingkungan yang cepat berubah</a:t>
            </a:r>
          </a:p>
          <a:p>
            <a:pPr eaLnBrk="1" hangingPunct="1"/>
            <a:r>
              <a:rPr lang="en-US" sz="2800" i="1"/>
              <a:t>Need for love</a:t>
            </a:r>
            <a:r>
              <a:rPr lang="en-US" sz="2800"/>
              <a:t>: Kebutuhan untuk mencintai dan dicintai (sexually and non-sexually) orang lain. </a:t>
            </a:r>
          </a:p>
        </p:txBody>
      </p:sp>
      <p:pic>
        <p:nvPicPr>
          <p:cNvPr id="18436" name="Picture 3" descr="love by pho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3048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679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609600"/>
            <a:ext cx="7772400" cy="76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3200" b="1"/>
              <a:t>Kebutuhan Dihargai/ Esteem needs</a:t>
            </a:r>
            <a:endParaRPr lang="en-GB" sz="3200" b="1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524000"/>
            <a:ext cx="822960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/>
              <a:t>Kebutuhan akan penghargaan dari diri sendiri (self esteem) maupun dari orang lain (esteem granted by other people)</a:t>
            </a:r>
          </a:p>
          <a:p>
            <a:pPr eaLnBrk="1" hangingPunct="1"/>
            <a:r>
              <a:rPr lang="en-US"/>
              <a:t>Penghargaan dari diri sendiri: perasaan berharga</a:t>
            </a:r>
          </a:p>
          <a:p>
            <a:pPr eaLnBrk="1" hangingPunct="1"/>
            <a:r>
              <a:rPr lang="en-US"/>
              <a:t>Penghargaan dari orla: status, pengakuan, kesuksesan sosial, ketenaran dll</a:t>
            </a:r>
          </a:p>
          <a:p>
            <a:pPr eaLnBrk="1" hangingPunct="1"/>
            <a:r>
              <a:rPr lang="en-US"/>
              <a:t>Jika terpenuhi: merasa berharga, percaya pada kekuatan &amp; kemampuannya</a:t>
            </a:r>
            <a:r>
              <a:rPr lang="en-US">
                <a:sym typeface="Wingdings" panose="05000000000000000000" pitchFamily="2" charset="2"/>
              </a:rPr>
              <a:t> kompeten &amp; produktif</a:t>
            </a:r>
          </a:p>
          <a:p>
            <a:pPr eaLnBrk="1" hangingPunct="1"/>
            <a:endParaRPr lang="en-GB"/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19064"/>
            <a:ext cx="68580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446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609600"/>
            <a:ext cx="77724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b="1"/>
              <a:t>Aktualisasi Diri/</a:t>
            </a:r>
            <a:br>
              <a:rPr lang="en-US" b="1"/>
            </a:br>
            <a:r>
              <a:rPr lang="en-US" b="1"/>
              <a:t>Self actualization</a:t>
            </a:r>
            <a:endParaRPr lang="en-GB" b="1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2057400"/>
            <a:ext cx="8229600" cy="3962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/>
              <a:t>Realisasi dan pemenuhan semua potensi dan kemampuan individu</a:t>
            </a:r>
          </a:p>
          <a:p>
            <a:pPr eaLnBrk="1" hangingPunct="1"/>
            <a:r>
              <a:rPr lang="en-GB"/>
              <a:t>Bebas dari pengekangan yang dipaksakan oleh kultur atau oleh diri sendiri </a:t>
            </a:r>
          </a:p>
          <a:p>
            <a:pPr eaLnBrk="1" hangingPunct="1"/>
            <a:r>
              <a:rPr lang="en-US"/>
              <a:t>Memiliki pengetahuan yang realistik tentang kekuatan dan kelemahannya, kebaikan &amp; keburukannya, ketrampilan &amp; kemampuannya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64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id-ID">
                <a:latin typeface="Times New Roman" panose="02020603050405020304" pitchFamily="18" charset="0"/>
                <a:cs typeface="Times New Roman" panose="02020603050405020304" pitchFamily="18" charset="0"/>
              </a:rPr>
              <a:t>Nilai-nilai Pengaktualisasi Diri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buClr>
                <a:schemeClr val="tx1"/>
              </a:buClr>
            </a:pPr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Menurut Maslow pribadi pengaktualisasi diri dimotivasi oleh </a:t>
            </a:r>
            <a:r>
              <a:rPr lang="ja-JP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altLang="ja-JP" sz="2500">
                <a:latin typeface="Times New Roman" panose="02020603050405020304" pitchFamily="18" charset="0"/>
                <a:cs typeface="Times New Roman" panose="02020603050405020304" pitchFamily="18" charset="0"/>
              </a:rPr>
              <a:t>kebenaran-kebenaran abadi</a:t>
            </a:r>
            <a:r>
              <a:rPr lang="ja-JP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altLang="ja-JP" sz="2500">
                <a:latin typeface="Times New Roman" panose="02020603050405020304" pitchFamily="18" charset="0"/>
                <a:cs typeface="Times New Roman" panose="02020603050405020304" pitchFamily="18" charset="0"/>
              </a:rPr>
              <a:t> yg disebut B-Values. </a:t>
            </a:r>
          </a:p>
          <a:p>
            <a:pPr algn="just" eaLnBrk="1" hangingPunct="1">
              <a:buClr>
                <a:schemeClr val="tx1"/>
              </a:buClr>
            </a:pPr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Nilai-nilai B ini merupakan indikator bagi kesehatan psikologis dan berkebalikan dengan kebutuhan defisiensi yg memotivasi pribadi-pribadi yagn disebut sebagai </a:t>
            </a:r>
            <a:r>
              <a:rPr lang="ja-JP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altLang="ja-JP" sz="2500">
                <a:latin typeface="Times New Roman" panose="02020603050405020304" pitchFamily="18" charset="0"/>
                <a:cs typeface="Times New Roman" panose="02020603050405020304" pitchFamily="18" charset="0"/>
              </a:rPr>
              <a:t>meta-kebutuhan</a:t>
            </a:r>
            <a:r>
              <a:rPr lang="ja-JP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altLang="ja-JP" sz="2500">
                <a:latin typeface="Times New Roman" panose="02020603050405020304" pitchFamily="18" charset="0"/>
                <a:cs typeface="Times New Roman" panose="02020603050405020304" pitchFamily="18" charset="0"/>
              </a:rPr>
              <a:t> yg merupakan tingkat tertinggi kebutuhan.</a:t>
            </a:r>
          </a:p>
          <a:p>
            <a:pPr algn="just" eaLnBrk="1" hangingPunct="1">
              <a:buClr>
                <a:schemeClr val="tx1"/>
              </a:buClr>
            </a:pPr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Dengan adanya B-Values mereka dapat mengaktualisasikan diri, dan hanya merekan yang sanggup memiliki metamotivasi (perilaku ekspresif yg membedakan antara pribadi yang pengaktualisasi diri dengan yang tidak). </a:t>
            </a:r>
            <a:endParaRPr lang="id-ID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chemeClr val="tx1"/>
              </a:buClr>
            </a:pPr>
            <a:endParaRPr lang="id-ID" sz="2500"/>
          </a:p>
        </p:txBody>
      </p:sp>
    </p:spTree>
    <p:extLst>
      <p:ext uri="{BB962C8B-B14F-4D97-AF65-F5344CB8AC3E}">
        <p14:creationId xmlns:p14="http://schemas.microsoft.com/office/powerpoint/2010/main" val="2070449635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457200"/>
            <a:ext cx="8839200" cy="152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b="1"/>
              <a:t>Karakteristik Pribadi Pengaktualisasi Diri</a:t>
            </a:r>
            <a:endParaRPr lang="en-GB" b="1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981200" y="1981200"/>
            <a:ext cx="8229600" cy="441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582613" indent="-514350">
              <a:buFont typeface="Consolas" panose="020B0609020204030204" pitchFamily="49" charset="0"/>
              <a:buAutoNum type="arabicPeriod"/>
            </a:pPr>
            <a:r>
              <a:rPr lang="en-US"/>
              <a:t>Memiliki persepsi objektif terhadap realitas (B-cognition)</a:t>
            </a:r>
          </a:p>
          <a:p>
            <a:pPr marL="582613" indent="-514350">
              <a:buFont typeface="Consolas" panose="020B0609020204030204" pitchFamily="49" charset="0"/>
              <a:buAutoNum type="arabicPeriod"/>
            </a:pPr>
            <a:r>
              <a:rPr lang="en-US"/>
              <a:t>Menerima diri sendiri, orang lain dan lingkungan secara umum</a:t>
            </a:r>
          </a:p>
          <a:p>
            <a:pPr marL="582613" indent="-514350">
              <a:buFont typeface="Consolas" panose="020B0609020204030204" pitchFamily="49" charset="0"/>
              <a:buAutoNum type="arabicPeriod"/>
            </a:pPr>
            <a:r>
              <a:rPr lang="en-US"/>
              <a:t>Spontan, sederhana, natural</a:t>
            </a:r>
          </a:p>
          <a:p>
            <a:pPr marL="582613" indent="-514350">
              <a:buFont typeface="Consolas" panose="020B0609020204030204" pitchFamily="49" charset="0"/>
              <a:buAutoNum type="arabicPeriod"/>
            </a:pPr>
            <a:r>
              <a:rPr lang="en-US"/>
              <a:t>Fokus pada masalah</a:t>
            </a:r>
          </a:p>
          <a:p>
            <a:pPr marL="582613" indent="-514350">
              <a:buFont typeface="Consolas" panose="020B0609020204030204" pitchFamily="49" charset="0"/>
              <a:buAutoNum type="arabicPeriod"/>
            </a:pPr>
            <a:r>
              <a:rPr lang="en-US"/>
              <a:t>Memiliki kebutuhan akan privasi &amp; independensi yang lebih besar </a:t>
            </a:r>
            <a:endParaRPr lang="en-GB"/>
          </a:p>
        </p:txBody>
      </p:sp>
      <p:pic>
        <p:nvPicPr>
          <p:cNvPr id="22532" name="Picture 4" descr="j01494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06512">
            <a:off x="8728075" y="5026026"/>
            <a:ext cx="101600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4644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667000" y="609600"/>
            <a:ext cx="8001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20000"/>
          </a:bodyPr>
          <a:lstStyle/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Kemandirian</a:t>
            </a:r>
          </a:p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Dapat terus menghargai apapun yang dimiliki</a:t>
            </a:r>
          </a:p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Pengalaman Puncak (individu merasa menyatu dg dirinya sendiri dan tau posisinya di alam ini)</a:t>
            </a:r>
          </a:p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Sering terganggu oleh perilaku orla tapi tetap memiliki keinginan  memahami &amp; menolong orla</a:t>
            </a:r>
          </a:p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Persahabatan lebih intens tapi terbatas</a:t>
            </a:r>
          </a:p>
          <a:p>
            <a:pPr marL="582613" indent="-514350">
              <a:lnSpc>
                <a:spcPct val="80000"/>
              </a:lnSpc>
              <a:buFont typeface="Calibri" panose="020F0502020204030204" pitchFamily="34" charset="0"/>
              <a:buAutoNum type="arabicPeriod" startAt="6"/>
            </a:pPr>
            <a:r>
              <a:rPr lang="en-US" sz="3000"/>
              <a:t>Kreatif: fleksibel, spontan, tidak takut salah</a:t>
            </a:r>
          </a:p>
          <a:p>
            <a:pPr marL="582613" indent="-514350">
              <a:buFont typeface="Calibri" panose="020F0502020204030204" pitchFamily="34" charset="0"/>
              <a:buAutoNum type="arabicPeriod" startAt="6"/>
            </a:pPr>
            <a:r>
              <a:rPr lang="en-US" sz="3000"/>
              <a:t>Karakter demokratis: toleran, menerima tanpa membedakan, mau belajar dari orla, terbuka, rendah hati</a:t>
            </a:r>
          </a:p>
          <a:p>
            <a:pPr marL="582613" indent="-514350">
              <a:buFont typeface="Calibri" panose="020F0502020204030204" pitchFamily="34" charset="0"/>
              <a:buAutoNum type="arabicPeriod" startAt="6"/>
            </a:pPr>
            <a:r>
              <a:rPr lang="en-US" sz="3000"/>
              <a:t>diatur oleh dirinya sendiri, bukan oleh kultur</a:t>
            </a:r>
            <a:endParaRPr lang="en-GB" sz="3000"/>
          </a:p>
        </p:txBody>
      </p:sp>
    </p:spTree>
    <p:extLst>
      <p:ext uri="{BB962C8B-B14F-4D97-AF65-F5344CB8AC3E}">
        <p14:creationId xmlns:p14="http://schemas.microsoft.com/office/powerpoint/2010/main" val="177256023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0</TotalTime>
  <Words>841</Words>
  <Application>Microsoft Office PowerPoint</Application>
  <PresentationFormat>Widescreen</PresentationFormat>
  <Paragraphs>83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ＭＳ Ｐゴシック</vt:lpstr>
      <vt:lpstr>ＭＳ Ｐゴシック</vt:lpstr>
      <vt:lpstr>Arial</vt:lpstr>
      <vt:lpstr>Calibri</vt:lpstr>
      <vt:lpstr>Century Gothic</vt:lpstr>
      <vt:lpstr>Consolas</vt:lpstr>
      <vt:lpstr>Times New Roman</vt:lpstr>
      <vt:lpstr>Wingdings</vt:lpstr>
      <vt:lpstr>Vapor Trail</vt:lpstr>
      <vt:lpstr>PENDEKATAN HUMANISTIK: MASLOW</vt:lpstr>
      <vt:lpstr>Abraham Maslow (1908 - 1970)</vt:lpstr>
      <vt:lpstr>PowerPoint Presentation</vt:lpstr>
      <vt:lpstr>Pokok-Pokok Pikiran</vt:lpstr>
      <vt:lpstr>PowerPoint Presentation</vt:lpstr>
      <vt:lpstr>HIRARKI KEBUTUHAN</vt:lpstr>
      <vt:lpstr>Hierarki Kebutuhan</vt:lpstr>
      <vt:lpstr>Hierarki Kebutuhan</vt:lpstr>
      <vt:lpstr>PowerPoint Presentation</vt:lpstr>
      <vt:lpstr>PowerPoint Presentation</vt:lpstr>
      <vt:lpstr>Kebutuhan Fisiologis/Physiological Needs</vt:lpstr>
      <vt:lpstr>Rasa Aman/ Safety Needs</vt:lpstr>
      <vt:lpstr>Rasa Dicintai &amp; Dimiliki/ Belonging &amp; Love Needs</vt:lpstr>
      <vt:lpstr>Kebutuhan Dihargai/ Esteem needs</vt:lpstr>
      <vt:lpstr>Aktualisasi Diri/ Self actualization</vt:lpstr>
      <vt:lpstr>Nilai-nilai Pengaktualisasi Diri</vt:lpstr>
      <vt:lpstr>Karakteristik Pribadi Pengaktualisasi Diri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Padmi Dhyah Yulianti</dc:creator>
  <cp:lastModifiedBy>asus</cp:lastModifiedBy>
  <cp:revision>2</cp:revision>
  <dcterms:created xsi:type="dcterms:W3CDTF">2020-02-13T04:41:20Z</dcterms:created>
  <dcterms:modified xsi:type="dcterms:W3CDTF">2020-02-20T00:04:05Z</dcterms:modified>
</cp:coreProperties>
</file>