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75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777108" y="929385"/>
            <a:ext cx="6637782" cy="7569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400799"/>
            <a:ext cx="12192000" cy="457200"/>
          </a:xfrm>
          <a:custGeom>
            <a:avLst/>
            <a:gdLst/>
            <a:ahLst/>
            <a:cxnLst/>
            <a:rect l="l" t="t" r="r" b="b"/>
            <a:pathLst>
              <a:path w="12192000" h="457200">
                <a:moveTo>
                  <a:pt x="12192000" y="0"/>
                </a:moveTo>
                <a:lnTo>
                  <a:pt x="0" y="0"/>
                </a:lnTo>
                <a:lnTo>
                  <a:pt x="0" y="457199"/>
                </a:lnTo>
                <a:lnTo>
                  <a:pt x="12192000" y="4571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9B2C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333744"/>
            <a:ext cx="12192000" cy="67310"/>
          </a:xfrm>
          <a:custGeom>
            <a:avLst/>
            <a:gdLst/>
            <a:ahLst/>
            <a:cxnLst/>
            <a:rect l="l" t="t" r="r" b="b"/>
            <a:pathLst>
              <a:path w="12192000" h="67310">
                <a:moveTo>
                  <a:pt x="12192000" y="0"/>
                </a:moveTo>
                <a:lnTo>
                  <a:pt x="0" y="0"/>
                </a:lnTo>
                <a:lnTo>
                  <a:pt x="0" y="67055"/>
                </a:lnTo>
                <a:lnTo>
                  <a:pt x="12192000" y="670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D2471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193291" y="1737359"/>
            <a:ext cx="9966960" cy="0"/>
          </a:xfrm>
          <a:custGeom>
            <a:avLst/>
            <a:gdLst/>
            <a:ahLst/>
            <a:cxnLst/>
            <a:rect l="l" t="t" r="r" b="b"/>
            <a:pathLst>
              <a:path w="9966960">
                <a:moveTo>
                  <a:pt x="0" y="0"/>
                </a:moveTo>
                <a:lnTo>
                  <a:pt x="996696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094610" y="1028445"/>
            <a:ext cx="8002778" cy="5137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0425" y="2115692"/>
            <a:ext cx="8931148" cy="39077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rgbClr val="404040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9/4/2021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g"/><Relationship Id="rId4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6333744"/>
            <a:ext cx="12192000" cy="524510"/>
            <a:chOff x="0" y="6333744"/>
            <a:chExt cx="12192000" cy="524510"/>
          </a:xfrm>
        </p:grpSpPr>
        <p:sp>
          <p:nvSpPr>
            <p:cNvPr id="3" name="object 3"/>
            <p:cNvSpPr/>
            <p:nvPr/>
          </p:nvSpPr>
          <p:spPr>
            <a:xfrm>
              <a:off x="3047" y="6400799"/>
              <a:ext cx="12189460" cy="457200"/>
            </a:xfrm>
            <a:custGeom>
              <a:avLst/>
              <a:gdLst/>
              <a:ahLst/>
              <a:cxnLst/>
              <a:rect l="l" t="t" r="r" b="b"/>
              <a:pathLst>
                <a:path w="12189460" h="457200">
                  <a:moveTo>
                    <a:pt x="12188952" y="0"/>
                  </a:moveTo>
                  <a:lnTo>
                    <a:pt x="0" y="0"/>
                  </a:lnTo>
                  <a:lnTo>
                    <a:pt x="0" y="457199"/>
                  </a:lnTo>
                  <a:lnTo>
                    <a:pt x="12188952" y="457199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9B2C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6333744"/>
              <a:ext cx="12189460" cy="64135"/>
            </a:xfrm>
            <a:custGeom>
              <a:avLst/>
              <a:gdLst/>
              <a:ahLst/>
              <a:cxnLst/>
              <a:rect l="l" t="t" r="r" b="b"/>
              <a:pathLst>
                <a:path w="12189460" h="64135">
                  <a:moveTo>
                    <a:pt x="12188952" y="0"/>
                  </a:moveTo>
                  <a:lnTo>
                    <a:pt x="0" y="0"/>
                  </a:lnTo>
                  <a:lnTo>
                    <a:pt x="0" y="64007"/>
                  </a:lnTo>
                  <a:lnTo>
                    <a:pt x="12188952" y="64007"/>
                  </a:lnTo>
                  <a:lnTo>
                    <a:pt x="12188952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1207008" y="4343400"/>
            <a:ext cx="9875520" cy="0"/>
          </a:xfrm>
          <a:custGeom>
            <a:avLst/>
            <a:gdLst/>
            <a:ahLst/>
            <a:cxnLst/>
            <a:rect l="l" t="t" r="r" b="b"/>
            <a:pathLst>
              <a:path w="9875520">
                <a:moveTo>
                  <a:pt x="0" y="0"/>
                </a:moveTo>
                <a:lnTo>
                  <a:pt x="9875520" y="0"/>
                </a:lnTo>
              </a:path>
            </a:pathLst>
          </a:custGeom>
          <a:ln w="6350">
            <a:solidFill>
              <a:srgbClr val="7E7E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176324" y="3517772"/>
            <a:ext cx="83667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70" dirty="0">
                <a:solidFill>
                  <a:srgbClr val="252525"/>
                </a:solidFill>
              </a:rPr>
              <a:t>SEGMENTASI</a:t>
            </a:r>
            <a:r>
              <a:rPr sz="4800" spc="-135" dirty="0">
                <a:solidFill>
                  <a:srgbClr val="252525"/>
                </a:solidFill>
              </a:rPr>
              <a:t> </a:t>
            </a:r>
            <a:r>
              <a:rPr sz="4800" spc="-60" dirty="0">
                <a:solidFill>
                  <a:srgbClr val="252525"/>
                </a:solidFill>
              </a:rPr>
              <a:t>CITRA</a:t>
            </a:r>
            <a:r>
              <a:rPr sz="4800" spc="-120" dirty="0">
                <a:solidFill>
                  <a:srgbClr val="252525"/>
                </a:solidFill>
              </a:rPr>
              <a:t> </a:t>
            </a:r>
            <a:r>
              <a:rPr sz="4800" spc="-60" dirty="0">
                <a:solidFill>
                  <a:srgbClr val="252525"/>
                </a:solidFill>
              </a:rPr>
              <a:t>DIGITAL</a:t>
            </a:r>
            <a:endParaRPr sz="4800"/>
          </a:p>
        </p:txBody>
      </p:sp>
      <p:sp>
        <p:nvSpPr>
          <p:cNvPr id="7" name="TextBox 6"/>
          <p:cNvSpPr txBox="1"/>
          <p:nvPr/>
        </p:nvSpPr>
        <p:spPr>
          <a:xfrm>
            <a:off x="2024570" y="4792810"/>
            <a:ext cx="8240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chemeClr val="accent6"/>
                </a:solidFill>
                <a:latin typeface="Algerian" panose="04020705040A02060702" pitchFamily="82" charset="0"/>
              </a:rPr>
              <a:t>Oleh</a:t>
            </a:r>
            <a:r>
              <a:rPr lang="en-US" sz="2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 : </a:t>
            </a:r>
          </a:p>
          <a:p>
            <a:pPr algn="ctr"/>
            <a:r>
              <a:rPr lang="en-US" sz="2800" b="1" dirty="0" err="1" smtClean="0">
                <a:solidFill>
                  <a:schemeClr val="accent6"/>
                </a:solidFill>
                <a:latin typeface="Algerian" panose="04020705040A02060702" pitchFamily="82" charset="0"/>
              </a:rPr>
              <a:t>Rahmat</a:t>
            </a:r>
            <a:r>
              <a:rPr lang="en-US" sz="2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 Robi </a:t>
            </a:r>
            <a:r>
              <a:rPr lang="en-US" sz="2800" b="1" dirty="0" err="1" smtClean="0">
                <a:solidFill>
                  <a:schemeClr val="accent6"/>
                </a:solidFill>
                <a:latin typeface="Algerian" panose="04020705040A02060702" pitchFamily="82" charset="0"/>
              </a:rPr>
              <a:t>Waliyansyah</a:t>
            </a:r>
            <a:r>
              <a:rPr lang="en-US" sz="2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, </a:t>
            </a:r>
            <a:r>
              <a:rPr lang="en-US" sz="2800" b="1" dirty="0" err="1" smtClean="0">
                <a:solidFill>
                  <a:schemeClr val="accent6"/>
                </a:solidFill>
                <a:latin typeface="Algerian" panose="04020705040A02060702" pitchFamily="82" charset="0"/>
              </a:rPr>
              <a:t>M.Kom</a:t>
            </a:r>
            <a:r>
              <a:rPr lang="en-US" sz="2800" b="1" dirty="0" smtClean="0">
                <a:solidFill>
                  <a:schemeClr val="accent6"/>
                </a:solidFill>
                <a:latin typeface="Algerian" panose="04020705040A02060702" pitchFamily="82" charset="0"/>
              </a:rPr>
              <a:t>.</a:t>
            </a:r>
            <a:endParaRPr lang="en-US" sz="2800" b="1" dirty="0">
              <a:solidFill>
                <a:schemeClr val="accent6"/>
              </a:solidFill>
              <a:latin typeface="Algerian" panose="04020705040A02060702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193291" y="822960"/>
            <a:ext cx="9966960" cy="5262880"/>
            <a:chOff x="1193291" y="822960"/>
            <a:chExt cx="9966960" cy="526288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10840" y="822960"/>
              <a:ext cx="6743700" cy="526237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974847" y="886968"/>
              <a:ext cx="6565392" cy="508406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955797" y="867918"/>
              <a:ext cx="6604000" cy="5122545"/>
            </a:xfrm>
            <a:custGeom>
              <a:avLst/>
              <a:gdLst/>
              <a:ahLst/>
              <a:cxnLst/>
              <a:rect l="l" t="t" r="r" b="b"/>
              <a:pathLst>
                <a:path w="6604000" h="5122545">
                  <a:moveTo>
                    <a:pt x="0" y="5122163"/>
                  </a:moveTo>
                  <a:lnTo>
                    <a:pt x="6603492" y="5122163"/>
                  </a:lnTo>
                  <a:lnTo>
                    <a:pt x="6603492" y="0"/>
                  </a:lnTo>
                  <a:lnTo>
                    <a:pt x="0" y="0"/>
                  </a:lnTo>
                  <a:lnTo>
                    <a:pt x="0" y="5122163"/>
                  </a:lnTo>
                  <a:close/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13433" y="3182492"/>
            <a:ext cx="9726295" cy="122047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065" marR="5080" algn="ctr">
              <a:lnSpc>
                <a:spcPct val="90000"/>
              </a:lnSpc>
              <a:spcBef>
                <a:spcPts val="430"/>
              </a:spcBef>
            </a:pPr>
            <a:r>
              <a:rPr sz="2800" spc="-15" dirty="0"/>
              <a:t>Segmentasi</a:t>
            </a:r>
            <a:r>
              <a:rPr sz="2800" spc="90" dirty="0"/>
              <a:t> </a:t>
            </a:r>
            <a:r>
              <a:rPr sz="2800" spc="-10" dirty="0"/>
              <a:t>citra</a:t>
            </a:r>
            <a:r>
              <a:rPr sz="2800" spc="35" dirty="0"/>
              <a:t> </a:t>
            </a:r>
            <a:r>
              <a:rPr sz="2800" spc="-15" dirty="0"/>
              <a:t>digital</a:t>
            </a:r>
            <a:r>
              <a:rPr sz="2800" spc="60" dirty="0"/>
              <a:t> </a:t>
            </a:r>
            <a:r>
              <a:rPr sz="2800" spc="-5" dirty="0"/>
              <a:t>adalah</a:t>
            </a:r>
            <a:r>
              <a:rPr sz="2800" spc="40" dirty="0"/>
              <a:t> </a:t>
            </a:r>
            <a:r>
              <a:rPr sz="2800" spc="-10" dirty="0"/>
              <a:t>pembagian</a:t>
            </a:r>
            <a:r>
              <a:rPr sz="2800" spc="55" dirty="0"/>
              <a:t> </a:t>
            </a:r>
            <a:r>
              <a:rPr sz="2800" spc="-15" dirty="0"/>
              <a:t>daerah</a:t>
            </a:r>
            <a:r>
              <a:rPr sz="2800" spc="65" dirty="0"/>
              <a:t> </a:t>
            </a:r>
            <a:r>
              <a:rPr sz="2800" spc="-10" dirty="0"/>
              <a:t>citra</a:t>
            </a:r>
            <a:r>
              <a:rPr sz="2800" spc="30" dirty="0"/>
              <a:t> </a:t>
            </a:r>
            <a:r>
              <a:rPr sz="2800" spc="-15" dirty="0"/>
              <a:t>digital </a:t>
            </a:r>
            <a:r>
              <a:rPr sz="2800" spc="-765" dirty="0"/>
              <a:t> </a:t>
            </a:r>
            <a:r>
              <a:rPr sz="2800" spc="-10" dirty="0"/>
              <a:t>menjadi</a:t>
            </a:r>
            <a:r>
              <a:rPr sz="2800" spc="50" dirty="0"/>
              <a:t> </a:t>
            </a:r>
            <a:r>
              <a:rPr sz="2800" spc="-5" dirty="0"/>
              <a:t>bagian-bagian</a:t>
            </a:r>
            <a:r>
              <a:rPr sz="2800" spc="65" dirty="0"/>
              <a:t> </a:t>
            </a:r>
            <a:r>
              <a:rPr sz="2800" spc="-10" dirty="0"/>
              <a:t>daerah</a:t>
            </a:r>
            <a:r>
              <a:rPr sz="2800" spc="40" dirty="0"/>
              <a:t> </a:t>
            </a:r>
            <a:r>
              <a:rPr sz="2800" dirty="0"/>
              <a:t>yang</a:t>
            </a:r>
            <a:r>
              <a:rPr sz="2800" spc="-10" dirty="0"/>
              <a:t> </a:t>
            </a:r>
            <a:r>
              <a:rPr sz="2800" spc="-15" dirty="0"/>
              <a:t>lebih</a:t>
            </a:r>
            <a:r>
              <a:rPr sz="2800" spc="50" dirty="0"/>
              <a:t> </a:t>
            </a:r>
            <a:r>
              <a:rPr sz="2800" spc="-10" dirty="0"/>
              <a:t>kecil</a:t>
            </a:r>
            <a:r>
              <a:rPr sz="2800" spc="20" dirty="0"/>
              <a:t> </a:t>
            </a:r>
            <a:r>
              <a:rPr sz="2800" spc="-5" dirty="0"/>
              <a:t>berdasarkan </a:t>
            </a:r>
            <a:r>
              <a:rPr sz="2800" dirty="0"/>
              <a:t> </a:t>
            </a:r>
            <a:r>
              <a:rPr sz="2800" spc="-10" dirty="0"/>
              <a:t>letak</a:t>
            </a:r>
            <a:r>
              <a:rPr sz="2800" spc="20" dirty="0"/>
              <a:t> </a:t>
            </a:r>
            <a:r>
              <a:rPr sz="2800" spc="-10" dirty="0"/>
              <a:t>piksel</a:t>
            </a:r>
            <a:r>
              <a:rPr sz="2800" spc="55" dirty="0"/>
              <a:t> </a:t>
            </a:r>
            <a:r>
              <a:rPr sz="2800" spc="-15" dirty="0"/>
              <a:t>dan</a:t>
            </a:r>
            <a:r>
              <a:rPr sz="2800" spc="25" dirty="0"/>
              <a:t> </a:t>
            </a:r>
            <a:r>
              <a:rPr sz="2800" spc="-5" dirty="0"/>
              <a:t>intensitasnya</a:t>
            </a:r>
            <a:r>
              <a:rPr sz="2800" spc="75" dirty="0"/>
              <a:t> </a:t>
            </a:r>
            <a:r>
              <a:rPr sz="2800" dirty="0"/>
              <a:t>yang</a:t>
            </a:r>
            <a:r>
              <a:rPr sz="2800" spc="-15" dirty="0"/>
              <a:t> </a:t>
            </a:r>
            <a:r>
              <a:rPr sz="2800" spc="-10" dirty="0"/>
              <a:t>masih</a:t>
            </a:r>
            <a:r>
              <a:rPr sz="2800" spc="60" dirty="0"/>
              <a:t> </a:t>
            </a:r>
            <a:r>
              <a:rPr sz="2800" spc="-5" dirty="0"/>
              <a:t>berdekatan</a:t>
            </a:r>
            <a:endParaRPr sz="2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8105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Tujuan</a:t>
            </a:r>
            <a:r>
              <a:rPr spc="-135" dirty="0"/>
              <a:t> </a:t>
            </a:r>
            <a:r>
              <a:rPr spc="-55" dirty="0"/>
              <a:t>Segmentasi</a:t>
            </a:r>
            <a:r>
              <a:rPr spc="-135" dirty="0"/>
              <a:t> </a:t>
            </a:r>
            <a:r>
              <a:rPr spc="-55" dirty="0"/>
              <a:t>Citra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401825" y="2745105"/>
            <a:ext cx="945070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2100580" marR="5080" indent="-2088514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Proses segmentasi citra bertujuan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mengelompokkan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pixel-pixel objek menjadi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wilayah(region)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merepresentasikan</a:t>
            </a:r>
            <a:r>
              <a:rPr sz="20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5477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Pendahuluan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833498"/>
            <a:ext cx="9981565" cy="387350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992505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Segmentasi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merupakan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mempartisi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citra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24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beberapa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daerah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endParaRPr sz="2400">
              <a:latin typeface="Arial MT"/>
              <a:cs typeface="Arial MT"/>
            </a:endParaRPr>
          </a:p>
          <a:p>
            <a:pPr marL="12700" marR="370205">
              <a:lnSpc>
                <a:spcPts val="2590"/>
              </a:lnSpc>
              <a:spcBef>
                <a:spcPts val="1410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Segmentasi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umumnya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berdasar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sifat</a:t>
            </a:r>
            <a:r>
              <a:rPr sz="2400" spc="1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discontinuity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atau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similarity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intensitas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Pendekatan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discontinuity:</a:t>
            </a:r>
            <a:endParaRPr sz="24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170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mempartisi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bila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terdapat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perubahan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intensitas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secara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tiba</a:t>
            </a:r>
            <a:r>
              <a:rPr sz="2000" spc="-3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-tiba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(edge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based)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31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Pendekatan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similarity:</a:t>
            </a:r>
            <a:endParaRPr sz="2400">
              <a:latin typeface="Arial MT"/>
              <a:cs typeface="Arial MT"/>
            </a:endParaRPr>
          </a:p>
          <a:p>
            <a:pPr marL="304800" marR="5080" indent="-182880">
              <a:lnSpc>
                <a:spcPts val="2160"/>
              </a:lnSpc>
              <a:spcBef>
                <a:spcPts val="445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mempartisi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menjadi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daerah-daerah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memiliki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kesamaan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sifat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tertentu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(region </a:t>
            </a:r>
            <a:r>
              <a:rPr sz="2000" spc="-5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based)</a:t>
            </a:r>
            <a:endParaRPr sz="20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325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contoh: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thresholding,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region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growing,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region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splitting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and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merging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67411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Metode</a:t>
            </a:r>
            <a:r>
              <a:rPr sz="4800" spc="-185" dirty="0"/>
              <a:t> </a:t>
            </a:r>
            <a:r>
              <a:rPr sz="4800" spc="-55" dirty="0"/>
              <a:t>Segmentasi</a:t>
            </a:r>
            <a:r>
              <a:rPr sz="4800" spc="-145" dirty="0"/>
              <a:t> </a:t>
            </a:r>
            <a:r>
              <a:rPr sz="4800" spc="-55" dirty="0"/>
              <a:t>Citra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084580" y="1695424"/>
            <a:ext cx="5847715" cy="2737485"/>
          </a:xfrm>
          <a:prstGeom prst="rect">
            <a:avLst/>
          </a:prstGeom>
        </p:spPr>
        <p:txBody>
          <a:bodyPr vert="horz" wrap="square" lIns="0" tIns="158750" rIns="0" bIns="0" rtlCol="0">
            <a:spAutoFit/>
          </a:bodyPr>
          <a:lstStyle/>
          <a:p>
            <a:pPr marL="469900" indent="-457834">
              <a:lnSpc>
                <a:spcPct val="100000"/>
              </a:lnSpc>
              <a:spcBef>
                <a:spcPts val="1250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Thresholding</a:t>
            </a:r>
            <a:endParaRPr sz="20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1150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Active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Countour</a:t>
            </a:r>
            <a:endParaRPr sz="20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1170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Segmentasi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berdasarkan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komponen</a:t>
            </a:r>
            <a:r>
              <a:rPr sz="20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Hue</a:t>
            </a:r>
            <a:endParaRPr sz="20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1160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Tepi</a:t>
            </a:r>
            <a:endParaRPr sz="20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1155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Transformasi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Hough</a:t>
            </a:r>
            <a:endParaRPr sz="2000">
              <a:latin typeface="Arial MT"/>
              <a:cs typeface="Arial MT"/>
            </a:endParaRPr>
          </a:p>
          <a:p>
            <a:pPr marL="469900" indent="-457834">
              <a:lnSpc>
                <a:spcPct val="100000"/>
              </a:lnSpc>
              <a:spcBef>
                <a:spcPts val="1165"/>
              </a:spcBef>
              <a:buClr>
                <a:srgbClr val="D24717"/>
              </a:buClr>
              <a:buAutoNum type="arabicPeriod"/>
              <a:tabLst>
                <a:tab pos="469900" algn="l"/>
                <a:tab pos="470534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Watershed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479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Thresholding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841119"/>
            <a:ext cx="9661525" cy="251079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53720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Thresholding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merupakan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salah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satu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metode segmentasi citra di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mana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prosesnya </a:t>
            </a:r>
            <a:r>
              <a:rPr sz="2000" spc="-5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didasarkan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perbedaan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derajat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keabuan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citra.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20"/>
              </a:spcBef>
            </a:pP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20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ini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dibutuhkan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suatu</a:t>
            </a:r>
            <a:r>
              <a:rPr sz="2000" spc="-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batas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disebut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threshold.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ts val="2160"/>
              </a:lnSpc>
              <a:spcBef>
                <a:spcPts val="1435"/>
              </a:spcBef>
            </a:pP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intensitas citra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lebih dari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atau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sama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akan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diubah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menjadi putih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(1)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sedangkan nilai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intensitas citra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kurang dari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nilai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akan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diubah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hitam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(0).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35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Sehingga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keluaran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hasil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thresholding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adalah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berupa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biner.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479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Thresholding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19400" y="2074164"/>
            <a:ext cx="3124200" cy="241858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6000" y="2103120"/>
            <a:ext cx="3133344" cy="235267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139820" y="4954016"/>
            <a:ext cx="5913120" cy="1122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latin typeface="Arial MT"/>
                <a:cs typeface="Arial MT"/>
              </a:rPr>
              <a:t>Tujuan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segmentasi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citra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di</a:t>
            </a:r>
            <a:r>
              <a:rPr sz="1800" spc="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atas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adalah</a:t>
            </a:r>
            <a:r>
              <a:rPr sz="1800" spc="3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untuk</a:t>
            </a:r>
            <a:r>
              <a:rPr sz="1800" spc="-10" dirty="0">
                <a:latin typeface="Arial MT"/>
                <a:cs typeface="Arial MT"/>
              </a:rPr>
              <a:t> memisahkan </a:t>
            </a:r>
            <a:r>
              <a:rPr sz="1800" spc="-484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antara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objek</a:t>
            </a:r>
            <a:r>
              <a:rPr sz="1800" spc="5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dengan</a:t>
            </a:r>
            <a:r>
              <a:rPr sz="1800" spc="65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background.</a:t>
            </a:r>
            <a:r>
              <a:rPr sz="1800" spc="4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Metode</a:t>
            </a:r>
            <a:r>
              <a:rPr sz="1800" spc="8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segmentasi 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citra</a:t>
            </a:r>
            <a:r>
              <a:rPr sz="1800" spc="2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dapat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dikembangkan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lebih</a:t>
            </a:r>
            <a:r>
              <a:rPr sz="1800" spc="4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lanjut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agar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diperoleh</a:t>
            </a:r>
            <a:r>
              <a:rPr sz="1800" spc="7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hasil </a:t>
            </a:r>
            <a:r>
              <a:rPr sz="1800" dirty="0">
                <a:latin typeface="Arial MT"/>
                <a:cs typeface="Arial MT"/>
              </a:rPr>
              <a:t> </a:t>
            </a:r>
            <a:r>
              <a:rPr sz="1800" spc="-5" dirty="0">
                <a:latin typeface="Arial MT"/>
                <a:cs typeface="Arial MT"/>
              </a:rPr>
              <a:t>segmentasi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yang</a:t>
            </a:r>
            <a:r>
              <a:rPr sz="1800" spc="-15" dirty="0">
                <a:latin typeface="Arial MT"/>
                <a:cs typeface="Arial MT"/>
              </a:rPr>
              <a:t> lebih</a:t>
            </a:r>
            <a:r>
              <a:rPr sz="1800" spc="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baik</a:t>
            </a:r>
            <a:r>
              <a:rPr sz="1800" spc="15" dirty="0">
                <a:latin typeface="Arial MT"/>
                <a:cs typeface="Arial MT"/>
              </a:rPr>
              <a:t> </a:t>
            </a:r>
            <a:r>
              <a:rPr sz="1800" spc="-15" dirty="0">
                <a:latin typeface="Arial MT"/>
                <a:cs typeface="Arial MT"/>
              </a:rPr>
              <a:t>lagi.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76324" y="929385"/>
            <a:ext cx="39331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>
                <a:solidFill>
                  <a:srgbClr val="404040"/>
                </a:solidFill>
                <a:latin typeface="Arial MT"/>
                <a:cs typeface="Arial MT"/>
              </a:rPr>
              <a:t>Active</a:t>
            </a:r>
            <a:r>
              <a:rPr sz="4800" spc="-18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4800" spc="-55" dirty="0">
                <a:solidFill>
                  <a:srgbClr val="404040"/>
                </a:solidFill>
                <a:latin typeface="Arial MT"/>
                <a:cs typeface="Arial MT"/>
              </a:rPr>
              <a:t>Contour</a:t>
            </a:r>
            <a:endParaRPr sz="4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6324" y="1841119"/>
            <a:ext cx="9412605" cy="60515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Active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contour</a:t>
            </a:r>
            <a:r>
              <a:rPr sz="2000" spc="-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metode</a:t>
            </a:r>
            <a:r>
              <a:rPr sz="20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segmentasi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menggunakan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model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kurva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tertutup</a:t>
            </a:r>
            <a:r>
              <a:rPr sz="20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000" spc="-5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bergerak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melebar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ataupun</a:t>
            </a:r>
            <a:r>
              <a:rPr sz="2000" spc="-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menyempit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29811" y="2659379"/>
            <a:ext cx="4200144" cy="35341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5114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Segmentasi</a:t>
            </a:r>
            <a:r>
              <a:rPr sz="4800" spc="-170" dirty="0"/>
              <a:t> </a:t>
            </a:r>
            <a:r>
              <a:rPr sz="4800" spc="-30" dirty="0"/>
              <a:t>Warna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841119"/>
            <a:ext cx="9652635" cy="225171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5080">
              <a:lnSpc>
                <a:spcPts val="2160"/>
              </a:lnSpc>
              <a:spcBef>
                <a:spcPts val="375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Segmentasi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merupakan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salah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satu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metode segmentasi citra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memisahkan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antara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background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berdasarkan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ciri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tertentu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objek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tersebut.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010"/>
              </a:lnSpc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segmentasi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warna,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salah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satunya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cara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mengkonversi</a:t>
            </a:r>
            <a:endParaRPr sz="2000">
              <a:latin typeface="Arial MT"/>
              <a:cs typeface="Arial MT"/>
            </a:endParaRPr>
          </a:p>
          <a:p>
            <a:pPr marL="12700" marR="76200">
              <a:lnSpc>
                <a:spcPts val="2160"/>
              </a:lnSpc>
              <a:spcBef>
                <a:spcPts val="150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ruang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citra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semula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RGB (Red,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Green,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Blue)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menjadi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ruang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HSV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(Hue,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Saturation,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Value). Komponen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Hue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merupakan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komponen yang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merepresentasikan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dari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berbagai panjang gelombang cahaya. Komponen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Hue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dari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ruang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HSV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kemudian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diekstrak dan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dibagi-bagi menjadi beberapa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daerah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warna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89148" y="4256532"/>
            <a:ext cx="6632448" cy="2314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51142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Segmentasi</a:t>
            </a:r>
            <a:r>
              <a:rPr sz="4800" spc="-170" dirty="0"/>
              <a:t> </a:t>
            </a:r>
            <a:r>
              <a:rPr sz="4800" spc="-30" dirty="0"/>
              <a:t>Warna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67967" y="2368295"/>
            <a:ext cx="9250680" cy="299923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63402" y="6549643"/>
            <a:ext cx="1720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 dirty="0">
                <a:latin typeface="Tahoma"/>
                <a:cs typeface="Tahoma"/>
              </a:rPr>
              <a:t>12</a:t>
            </a:r>
            <a:endParaRPr sz="1050">
              <a:latin typeface="Tahoma"/>
              <a:cs typeface="Tahom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036316" y="1065783"/>
            <a:ext cx="3618865" cy="430530"/>
            <a:chOff x="3036316" y="1065783"/>
            <a:chExt cx="3618865" cy="4305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36316" y="1065783"/>
              <a:ext cx="3474847" cy="43014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6542658" y="1246860"/>
              <a:ext cx="112395" cy="41910"/>
            </a:xfrm>
            <a:custGeom>
              <a:avLst/>
              <a:gdLst/>
              <a:ahLst/>
              <a:cxnLst/>
              <a:rect l="l" t="t" r="r" b="b"/>
              <a:pathLst>
                <a:path w="112395" h="41909">
                  <a:moveTo>
                    <a:pt x="112067" y="0"/>
                  </a:moveTo>
                  <a:lnTo>
                    <a:pt x="0" y="0"/>
                  </a:lnTo>
                  <a:lnTo>
                    <a:pt x="0" y="41300"/>
                  </a:lnTo>
                  <a:lnTo>
                    <a:pt x="112067" y="41300"/>
                  </a:lnTo>
                  <a:lnTo>
                    <a:pt x="112067" y="0"/>
                  </a:lnTo>
                  <a:close/>
                </a:path>
              </a:pathLst>
            </a:custGeom>
            <a:solidFill>
              <a:srgbClr val="E9E4D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6703694" y="1065783"/>
            <a:ext cx="1206500" cy="338455"/>
          </a:xfrm>
          <a:custGeom>
            <a:avLst/>
            <a:gdLst/>
            <a:ahLst/>
            <a:cxnLst/>
            <a:rect l="l" t="t" r="r" b="b"/>
            <a:pathLst>
              <a:path w="1206500" h="338455">
                <a:moveTo>
                  <a:pt x="141858" y="1142"/>
                </a:moveTo>
                <a:lnTo>
                  <a:pt x="0" y="1142"/>
                </a:lnTo>
                <a:lnTo>
                  <a:pt x="0" y="329056"/>
                </a:lnTo>
                <a:lnTo>
                  <a:pt x="139573" y="329056"/>
                </a:lnTo>
                <a:lnTo>
                  <a:pt x="169935" y="326653"/>
                </a:lnTo>
                <a:lnTo>
                  <a:pt x="195881" y="319452"/>
                </a:lnTo>
                <a:lnTo>
                  <a:pt x="217422" y="307465"/>
                </a:lnTo>
                <a:lnTo>
                  <a:pt x="234179" y="291083"/>
                </a:lnTo>
                <a:lnTo>
                  <a:pt x="43560" y="291083"/>
                </a:lnTo>
                <a:lnTo>
                  <a:pt x="43560" y="175640"/>
                </a:lnTo>
                <a:lnTo>
                  <a:pt x="233662" y="175640"/>
                </a:lnTo>
                <a:lnTo>
                  <a:pt x="232409" y="174116"/>
                </a:lnTo>
                <a:lnTo>
                  <a:pt x="225409" y="168261"/>
                </a:lnTo>
                <a:lnTo>
                  <a:pt x="216788" y="162702"/>
                </a:lnTo>
                <a:lnTo>
                  <a:pt x="206549" y="157454"/>
                </a:lnTo>
                <a:lnTo>
                  <a:pt x="194690" y="152526"/>
                </a:lnTo>
                <a:lnTo>
                  <a:pt x="202783" y="148028"/>
                </a:lnTo>
                <a:lnTo>
                  <a:pt x="209899" y="143303"/>
                </a:lnTo>
                <a:lnTo>
                  <a:pt x="214361" y="139700"/>
                </a:lnTo>
                <a:lnTo>
                  <a:pt x="43560" y="139700"/>
                </a:lnTo>
                <a:lnTo>
                  <a:pt x="43560" y="38226"/>
                </a:lnTo>
                <a:lnTo>
                  <a:pt x="225955" y="38226"/>
                </a:lnTo>
                <a:lnTo>
                  <a:pt x="224281" y="35432"/>
                </a:lnTo>
                <a:lnTo>
                  <a:pt x="209974" y="20431"/>
                </a:lnTo>
                <a:lnTo>
                  <a:pt x="191452" y="9715"/>
                </a:lnTo>
                <a:lnTo>
                  <a:pt x="168739" y="3286"/>
                </a:lnTo>
                <a:lnTo>
                  <a:pt x="141858" y="1142"/>
                </a:lnTo>
                <a:close/>
              </a:path>
              <a:path w="1206500" h="338455">
                <a:moveTo>
                  <a:pt x="233662" y="175640"/>
                </a:moveTo>
                <a:lnTo>
                  <a:pt x="132587" y="175640"/>
                </a:lnTo>
                <a:lnTo>
                  <a:pt x="145994" y="176089"/>
                </a:lnTo>
                <a:lnTo>
                  <a:pt x="158019" y="177418"/>
                </a:lnTo>
                <a:lnTo>
                  <a:pt x="202104" y="201279"/>
                </a:lnTo>
                <a:lnTo>
                  <a:pt x="210184" y="231266"/>
                </a:lnTo>
                <a:lnTo>
                  <a:pt x="209494" y="241458"/>
                </a:lnTo>
                <a:lnTo>
                  <a:pt x="188821" y="277796"/>
                </a:lnTo>
                <a:lnTo>
                  <a:pt x="140207" y="291083"/>
                </a:lnTo>
                <a:lnTo>
                  <a:pt x="234179" y="291083"/>
                </a:lnTo>
                <a:lnTo>
                  <a:pt x="253267" y="248751"/>
                </a:lnTo>
                <a:lnTo>
                  <a:pt x="254507" y="233299"/>
                </a:lnTo>
                <a:lnTo>
                  <a:pt x="253126" y="215461"/>
                </a:lnTo>
                <a:lnTo>
                  <a:pt x="248983" y="199659"/>
                </a:lnTo>
                <a:lnTo>
                  <a:pt x="242077" y="185882"/>
                </a:lnTo>
                <a:lnTo>
                  <a:pt x="233662" y="175640"/>
                </a:lnTo>
                <a:close/>
              </a:path>
              <a:path w="1206500" h="338455">
                <a:moveTo>
                  <a:pt x="225955" y="38226"/>
                </a:moveTo>
                <a:lnTo>
                  <a:pt x="123698" y="38226"/>
                </a:lnTo>
                <a:lnTo>
                  <a:pt x="137461" y="38609"/>
                </a:lnTo>
                <a:lnTo>
                  <a:pt x="149415" y="39766"/>
                </a:lnTo>
                <a:lnTo>
                  <a:pt x="187674" y="60817"/>
                </a:lnTo>
                <a:lnTo>
                  <a:pt x="194309" y="87756"/>
                </a:lnTo>
                <a:lnTo>
                  <a:pt x="192760" y="102449"/>
                </a:lnTo>
                <a:lnTo>
                  <a:pt x="160726" y="135360"/>
                </a:lnTo>
                <a:lnTo>
                  <a:pt x="125222" y="139700"/>
                </a:lnTo>
                <a:lnTo>
                  <a:pt x="214361" y="139700"/>
                </a:lnTo>
                <a:lnTo>
                  <a:pt x="237644" y="97236"/>
                </a:lnTo>
                <a:lnTo>
                  <a:pt x="238759" y="82423"/>
                </a:lnTo>
                <a:lnTo>
                  <a:pt x="237855" y="69490"/>
                </a:lnTo>
                <a:lnTo>
                  <a:pt x="235140" y="57356"/>
                </a:lnTo>
                <a:lnTo>
                  <a:pt x="230616" y="46007"/>
                </a:lnTo>
                <a:lnTo>
                  <a:pt x="225955" y="38226"/>
                </a:lnTo>
                <a:close/>
              </a:path>
              <a:path w="1206500" h="338455">
                <a:moveTo>
                  <a:pt x="476023" y="118110"/>
                </a:moveTo>
                <a:lnTo>
                  <a:pt x="389000" y="118110"/>
                </a:lnTo>
                <a:lnTo>
                  <a:pt x="401816" y="118683"/>
                </a:lnTo>
                <a:lnTo>
                  <a:pt x="413035" y="120411"/>
                </a:lnTo>
                <a:lnTo>
                  <a:pt x="444482" y="147704"/>
                </a:lnTo>
                <a:lnTo>
                  <a:pt x="445388" y="157352"/>
                </a:lnTo>
                <a:lnTo>
                  <a:pt x="445388" y="164083"/>
                </a:lnTo>
                <a:lnTo>
                  <a:pt x="444500" y="169163"/>
                </a:lnTo>
                <a:lnTo>
                  <a:pt x="442722" y="172719"/>
                </a:lnTo>
                <a:lnTo>
                  <a:pt x="439547" y="179324"/>
                </a:lnTo>
                <a:lnTo>
                  <a:pt x="433450" y="183133"/>
                </a:lnTo>
                <a:lnTo>
                  <a:pt x="424179" y="184403"/>
                </a:lnTo>
                <a:lnTo>
                  <a:pt x="360172" y="192404"/>
                </a:lnTo>
                <a:lnTo>
                  <a:pt x="344122" y="195381"/>
                </a:lnTo>
                <a:lnTo>
                  <a:pt x="305688" y="214883"/>
                </a:lnTo>
                <a:lnTo>
                  <a:pt x="286168" y="250727"/>
                </a:lnTo>
                <a:lnTo>
                  <a:pt x="284860" y="266445"/>
                </a:lnTo>
                <a:lnTo>
                  <a:pt x="286190" y="280949"/>
                </a:lnTo>
                <a:lnTo>
                  <a:pt x="305943" y="316864"/>
                </a:lnTo>
                <a:lnTo>
                  <a:pt x="344465" y="335795"/>
                </a:lnTo>
                <a:lnTo>
                  <a:pt x="360299" y="337057"/>
                </a:lnTo>
                <a:lnTo>
                  <a:pt x="373895" y="336319"/>
                </a:lnTo>
                <a:lnTo>
                  <a:pt x="410972" y="325246"/>
                </a:lnTo>
                <a:lnTo>
                  <a:pt x="441425" y="302894"/>
                </a:lnTo>
                <a:lnTo>
                  <a:pt x="369697" y="302894"/>
                </a:lnTo>
                <a:lnTo>
                  <a:pt x="361314" y="302273"/>
                </a:lnTo>
                <a:lnTo>
                  <a:pt x="327685" y="273770"/>
                </a:lnTo>
                <a:lnTo>
                  <a:pt x="326898" y="265556"/>
                </a:lnTo>
                <a:lnTo>
                  <a:pt x="328062" y="254837"/>
                </a:lnTo>
                <a:lnTo>
                  <a:pt x="359171" y="226726"/>
                </a:lnTo>
                <a:lnTo>
                  <a:pt x="402589" y="219837"/>
                </a:lnTo>
                <a:lnTo>
                  <a:pt x="410082" y="218948"/>
                </a:lnTo>
                <a:lnTo>
                  <a:pt x="417575" y="217424"/>
                </a:lnTo>
                <a:lnTo>
                  <a:pt x="425323" y="215391"/>
                </a:lnTo>
                <a:lnTo>
                  <a:pt x="433070" y="213232"/>
                </a:lnTo>
                <a:lnTo>
                  <a:pt x="439420" y="210692"/>
                </a:lnTo>
                <a:lnTo>
                  <a:pt x="444246" y="207517"/>
                </a:lnTo>
                <a:lnTo>
                  <a:pt x="484504" y="207517"/>
                </a:lnTo>
                <a:lnTo>
                  <a:pt x="484504" y="150240"/>
                </a:lnTo>
                <a:lnTo>
                  <a:pt x="482863" y="134403"/>
                </a:lnTo>
                <a:lnTo>
                  <a:pt x="477948" y="120792"/>
                </a:lnTo>
                <a:lnTo>
                  <a:pt x="476023" y="118110"/>
                </a:lnTo>
                <a:close/>
              </a:path>
              <a:path w="1206500" h="338455">
                <a:moveTo>
                  <a:pt x="486511" y="297306"/>
                </a:moveTo>
                <a:lnTo>
                  <a:pt x="446277" y="297306"/>
                </a:lnTo>
                <a:lnTo>
                  <a:pt x="447675" y="306831"/>
                </a:lnTo>
                <a:lnTo>
                  <a:pt x="483361" y="334137"/>
                </a:lnTo>
                <a:lnTo>
                  <a:pt x="488950" y="334137"/>
                </a:lnTo>
                <a:lnTo>
                  <a:pt x="493522" y="334010"/>
                </a:lnTo>
                <a:lnTo>
                  <a:pt x="496697" y="333501"/>
                </a:lnTo>
                <a:lnTo>
                  <a:pt x="499999" y="333120"/>
                </a:lnTo>
                <a:lnTo>
                  <a:pt x="504825" y="331977"/>
                </a:lnTo>
                <a:lnTo>
                  <a:pt x="511048" y="330200"/>
                </a:lnTo>
                <a:lnTo>
                  <a:pt x="511048" y="301878"/>
                </a:lnTo>
                <a:lnTo>
                  <a:pt x="492378" y="301878"/>
                </a:lnTo>
                <a:lnTo>
                  <a:pt x="488696" y="300608"/>
                </a:lnTo>
                <a:lnTo>
                  <a:pt x="487045" y="298068"/>
                </a:lnTo>
                <a:lnTo>
                  <a:pt x="486511" y="297306"/>
                </a:lnTo>
                <a:close/>
              </a:path>
              <a:path w="1206500" h="338455">
                <a:moveTo>
                  <a:pt x="484504" y="207517"/>
                </a:moveTo>
                <a:lnTo>
                  <a:pt x="444246" y="207517"/>
                </a:lnTo>
                <a:lnTo>
                  <a:pt x="444246" y="239902"/>
                </a:lnTo>
                <a:lnTo>
                  <a:pt x="442152" y="257093"/>
                </a:lnTo>
                <a:lnTo>
                  <a:pt x="410845" y="293115"/>
                </a:lnTo>
                <a:lnTo>
                  <a:pt x="369697" y="302894"/>
                </a:lnTo>
                <a:lnTo>
                  <a:pt x="441425" y="302894"/>
                </a:lnTo>
                <a:lnTo>
                  <a:pt x="446277" y="297306"/>
                </a:lnTo>
                <a:lnTo>
                  <a:pt x="486511" y="297306"/>
                </a:lnTo>
                <a:lnTo>
                  <a:pt x="485266" y="295528"/>
                </a:lnTo>
                <a:lnTo>
                  <a:pt x="484504" y="292100"/>
                </a:lnTo>
                <a:lnTo>
                  <a:pt x="484504" y="207517"/>
                </a:lnTo>
                <a:close/>
              </a:path>
              <a:path w="1206500" h="338455">
                <a:moveTo>
                  <a:pt x="511048" y="300481"/>
                </a:moveTo>
                <a:lnTo>
                  <a:pt x="508507" y="300989"/>
                </a:lnTo>
                <a:lnTo>
                  <a:pt x="501650" y="301751"/>
                </a:lnTo>
                <a:lnTo>
                  <a:pt x="499618" y="301878"/>
                </a:lnTo>
                <a:lnTo>
                  <a:pt x="511048" y="301878"/>
                </a:lnTo>
                <a:lnTo>
                  <a:pt x="511048" y="300481"/>
                </a:lnTo>
                <a:close/>
              </a:path>
              <a:path w="1206500" h="338455">
                <a:moveTo>
                  <a:pt x="389889" y="84200"/>
                </a:moveTo>
                <a:lnTo>
                  <a:pt x="340348" y="93898"/>
                </a:lnTo>
                <a:lnTo>
                  <a:pt x="305101" y="125571"/>
                </a:lnTo>
                <a:lnTo>
                  <a:pt x="297433" y="163194"/>
                </a:lnTo>
                <a:lnTo>
                  <a:pt x="334899" y="163194"/>
                </a:lnTo>
                <a:lnTo>
                  <a:pt x="336351" y="154451"/>
                </a:lnTo>
                <a:lnTo>
                  <a:pt x="338423" y="146875"/>
                </a:lnTo>
                <a:lnTo>
                  <a:pt x="374427" y="119179"/>
                </a:lnTo>
                <a:lnTo>
                  <a:pt x="389000" y="118110"/>
                </a:lnTo>
                <a:lnTo>
                  <a:pt x="476023" y="118110"/>
                </a:lnTo>
                <a:lnTo>
                  <a:pt x="469771" y="109396"/>
                </a:lnTo>
                <a:lnTo>
                  <a:pt x="458343" y="100202"/>
                </a:lnTo>
                <a:lnTo>
                  <a:pt x="444200" y="93202"/>
                </a:lnTo>
                <a:lnTo>
                  <a:pt x="428069" y="88201"/>
                </a:lnTo>
                <a:lnTo>
                  <a:pt x="409961" y="85201"/>
                </a:lnTo>
                <a:lnTo>
                  <a:pt x="389889" y="84200"/>
                </a:lnTo>
                <a:close/>
              </a:path>
              <a:path w="1206500" h="338455">
                <a:moveTo>
                  <a:pt x="568325" y="254000"/>
                </a:moveTo>
                <a:lnTo>
                  <a:pt x="529716" y="254000"/>
                </a:lnTo>
                <a:lnTo>
                  <a:pt x="531808" y="271170"/>
                </a:lnTo>
                <a:lnTo>
                  <a:pt x="553847" y="313943"/>
                </a:lnTo>
                <a:lnTo>
                  <a:pt x="605246" y="336678"/>
                </a:lnTo>
                <a:lnTo>
                  <a:pt x="630301" y="338200"/>
                </a:lnTo>
                <a:lnTo>
                  <a:pt x="653756" y="336748"/>
                </a:lnTo>
                <a:lnTo>
                  <a:pt x="674020" y="332390"/>
                </a:lnTo>
                <a:lnTo>
                  <a:pt x="691094" y="325127"/>
                </a:lnTo>
                <a:lnTo>
                  <a:pt x="704976" y="314960"/>
                </a:lnTo>
                <a:lnTo>
                  <a:pt x="714409" y="304291"/>
                </a:lnTo>
                <a:lnTo>
                  <a:pt x="632332" y="304291"/>
                </a:lnTo>
                <a:lnTo>
                  <a:pt x="614616" y="303077"/>
                </a:lnTo>
                <a:lnTo>
                  <a:pt x="578611" y="284861"/>
                </a:lnTo>
                <a:lnTo>
                  <a:pt x="569682" y="263501"/>
                </a:lnTo>
                <a:lnTo>
                  <a:pt x="568325" y="254000"/>
                </a:lnTo>
                <a:close/>
              </a:path>
              <a:path w="1206500" h="338455">
                <a:moveTo>
                  <a:pt x="627760" y="83692"/>
                </a:moveTo>
                <a:lnTo>
                  <a:pt x="574665" y="95480"/>
                </a:lnTo>
                <a:lnTo>
                  <a:pt x="542639" y="128952"/>
                </a:lnTo>
                <a:lnTo>
                  <a:pt x="536448" y="159638"/>
                </a:lnTo>
                <a:lnTo>
                  <a:pt x="538091" y="173237"/>
                </a:lnTo>
                <a:lnTo>
                  <a:pt x="562736" y="204724"/>
                </a:lnTo>
                <a:lnTo>
                  <a:pt x="608583" y="221614"/>
                </a:lnTo>
                <a:lnTo>
                  <a:pt x="640969" y="229742"/>
                </a:lnTo>
                <a:lnTo>
                  <a:pt x="652944" y="232884"/>
                </a:lnTo>
                <a:lnTo>
                  <a:pt x="688877" y="257298"/>
                </a:lnTo>
                <a:lnTo>
                  <a:pt x="689736" y="264540"/>
                </a:lnTo>
                <a:lnTo>
                  <a:pt x="688663" y="274046"/>
                </a:lnTo>
                <a:lnTo>
                  <a:pt x="653780" y="301831"/>
                </a:lnTo>
                <a:lnTo>
                  <a:pt x="632332" y="304291"/>
                </a:lnTo>
                <a:lnTo>
                  <a:pt x="714409" y="304291"/>
                </a:lnTo>
                <a:lnTo>
                  <a:pt x="715718" y="302811"/>
                </a:lnTo>
                <a:lnTo>
                  <a:pt x="723376" y="289591"/>
                </a:lnTo>
                <a:lnTo>
                  <a:pt x="727962" y="275276"/>
                </a:lnTo>
                <a:lnTo>
                  <a:pt x="729487" y="259841"/>
                </a:lnTo>
                <a:lnTo>
                  <a:pt x="728033" y="244441"/>
                </a:lnTo>
                <a:lnTo>
                  <a:pt x="706120" y="211454"/>
                </a:lnTo>
                <a:lnTo>
                  <a:pt x="667204" y="196328"/>
                </a:lnTo>
                <a:lnTo>
                  <a:pt x="619886" y="184657"/>
                </a:lnTo>
                <a:lnTo>
                  <a:pt x="611556" y="182415"/>
                </a:lnTo>
                <a:lnTo>
                  <a:pt x="578213" y="157269"/>
                </a:lnTo>
                <a:lnTo>
                  <a:pt x="577214" y="149860"/>
                </a:lnTo>
                <a:lnTo>
                  <a:pt x="577975" y="143127"/>
                </a:lnTo>
                <a:lnTo>
                  <a:pt x="613658" y="118891"/>
                </a:lnTo>
                <a:lnTo>
                  <a:pt x="624585" y="118363"/>
                </a:lnTo>
                <a:lnTo>
                  <a:pt x="708649" y="118363"/>
                </a:lnTo>
                <a:lnTo>
                  <a:pt x="706754" y="115442"/>
                </a:lnTo>
                <a:lnTo>
                  <a:pt x="692751" y="101534"/>
                </a:lnTo>
                <a:lnTo>
                  <a:pt x="674925" y="91614"/>
                </a:lnTo>
                <a:lnTo>
                  <a:pt x="653266" y="85671"/>
                </a:lnTo>
                <a:lnTo>
                  <a:pt x="627760" y="83692"/>
                </a:lnTo>
                <a:close/>
              </a:path>
              <a:path w="1206500" h="338455">
                <a:moveTo>
                  <a:pt x="708649" y="118363"/>
                </a:moveTo>
                <a:lnTo>
                  <a:pt x="624585" y="118363"/>
                </a:lnTo>
                <a:lnTo>
                  <a:pt x="640730" y="119342"/>
                </a:lnTo>
                <a:lnTo>
                  <a:pt x="654303" y="122285"/>
                </a:lnTo>
                <a:lnTo>
                  <a:pt x="682468" y="152132"/>
                </a:lnTo>
                <a:lnTo>
                  <a:pt x="683513" y="158750"/>
                </a:lnTo>
                <a:lnTo>
                  <a:pt x="721486" y="158750"/>
                </a:lnTo>
                <a:lnTo>
                  <a:pt x="720721" y="147321"/>
                </a:lnTo>
                <a:lnTo>
                  <a:pt x="718026" y="136286"/>
                </a:lnTo>
                <a:lnTo>
                  <a:pt x="713378" y="125656"/>
                </a:lnTo>
                <a:lnTo>
                  <a:pt x="708649" y="118363"/>
                </a:lnTo>
                <a:close/>
              </a:path>
              <a:path w="1206500" h="338455">
                <a:moveTo>
                  <a:pt x="865631" y="84581"/>
                </a:moveTo>
                <a:lnTo>
                  <a:pt x="820229" y="93599"/>
                </a:lnTo>
                <a:lnTo>
                  <a:pt x="784351" y="120523"/>
                </a:lnTo>
                <a:lnTo>
                  <a:pt x="761095" y="161893"/>
                </a:lnTo>
                <a:lnTo>
                  <a:pt x="753363" y="214121"/>
                </a:lnTo>
                <a:lnTo>
                  <a:pt x="755292" y="241742"/>
                </a:lnTo>
                <a:lnTo>
                  <a:pt x="770723" y="287220"/>
                </a:lnTo>
                <a:lnTo>
                  <a:pt x="800437" y="319295"/>
                </a:lnTo>
                <a:lnTo>
                  <a:pt x="838053" y="335539"/>
                </a:lnTo>
                <a:lnTo>
                  <a:pt x="859408" y="337565"/>
                </a:lnTo>
                <a:lnTo>
                  <a:pt x="868239" y="337331"/>
                </a:lnTo>
                <a:lnTo>
                  <a:pt x="916590" y="324850"/>
                </a:lnTo>
                <a:lnTo>
                  <a:pt x="943370" y="302894"/>
                </a:lnTo>
                <a:lnTo>
                  <a:pt x="862837" y="302894"/>
                </a:lnTo>
                <a:lnTo>
                  <a:pt x="847242" y="301515"/>
                </a:lnTo>
                <a:lnTo>
                  <a:pt x="813434" y="280924"/>
                </a:lnTo>
                <a:lnTo>
                  <a:pt x="797915" y="239686"/>
                </a:lnTo>
                <a:lnTo>
                  <a:pt x="796416" y="222376"/>
                </a:lnTo>
                <a:lnTo>
                  <a:pt x="970279" y="222376"/>
                </a:lnTo>
                <a:lnTo>
                  <a:pt x="970063" y="205515"/>
                </a:lnTo>
                <a:lnTo>
                  <a:pt x="969406" y="191119"/>
                </a:lnTo>
                <a:lnTo>
                  <a:pt x="969337" y="190373"/>
                </a:lnTo>
                <a:lnTo>
                  <a:pt x="797305" y="190373"/>
                </a:lnTo>
                <a:lnTo>
                  <a:pt x="798970" y="175684"/>
                </a:lnTo>
                <a:lnTo>
                  <a:pt x="816990" y="139573"/>
                </a:lnTo>
                <a:lnTo>
                  <a:pt x="863091" y="119633"/>
                </a:lnTo>
                <a:lnTo>
                  <a:pt x="944794" y="119633"/>
                </a:lnTo>
                <a:lnTo>
                  <a:pt x="943871" y="118433"/>
                </a:lnTo>
                <a:lnTo>
                  <a:pt x="902672" y="91332"/>
                </a:lnTo>
                <a:lnTo>
                  <a:pt x="878185" y="85340"/>
                </a:lnTo>
                <a:lnTo>
                  <a:pt x="865631" y="84581"/>
                </a:lnTo>
                <a:close/>
              </a:path>
              <a:path w="1206500" h="338455">
                <a:moveTo>
                  <a:pt x="966977" y="254000"/>
                </a:moveTo>
                <a:lnTo>
                  <a:pt x="927480" y="254000"/>
                </a:lnTo>
                <a:lnTo>
                  <a:pt x="924911" y="261760"/>
                </a:lnTo>
                <a:lnTo>
                  <a:pt x="921591" y="269033"/>
                </a:lnTo>
                <a:lnTo>
                  <a:pt x="890936" y="297719"/>
                </a:lnTo>
                <a:lnTo>
                  <a:pt x="862837" y="302894"/>
                </a:lnTo>
                <a:lnTo>
                  <a:pt x="943370" y="302894"/>
                </a:lnTo>
                <a:lnTo>
                  <a:pt x="963628" y="268017"/>
                </a:lnTo>
                <a:lnTo>
                  <a:pt x="965761" y="260836"/>
                </a:lnTo>
                <a:lnTo>
                  <a:pt x="966977" y="254000"/>
                </a:lnTo>
                <a:close/>
              </a:path>
              <a:path w="1206500" h="338455">
                <a:moveTo>
                  <a:pt x="944794" y="119633"/>
                </a:moveTo>
                <a:lnTo>
                  <a:pt x="863091" y="119633"/>
                </a:lnTo>
                <a:lnTo>
                  <a:pt x="880858" y="121445"/>
                </a:lnTo>
                <a:lnTo>
                  <a:pt x="895873" y="126888"/>
                </a:lnTo>
                <a:lnTo>
                  <a:pt x="921754" y="157172"/>
                </a:lnTo>
                <a:lnTo>
                  <a:pt x="929004" y="190373"/>
                </a:lnTo>
                <a:lnTo>
                  <a:pt x="969337" y="190373"/>
                </a:lnTo>
                <a:lnTo>
                  <a:pt x="960786" y="147065"/>
                </a:lnTo>
                <a:lnTo>
                  <a:pt x="950849" y="127507"/>
                </a:lnTo>
                <a:lnTo>
                  <a:pt x="944794" y="119633"/>
                </a:lnTo>
                <a:close/>
              </a:path>
              <a:path w="1206500" h="338455">
                <a:moveTo>
                  <a:pt x="1097914" y="85725"/>
                </a:moveTo>
                <a:lnTo>
                  <a:pt x="1054227" y="95265"/>
                </a:lnTo>
                <a:lnTo>
                  <a:pt x="1021969" y="123951"/>
                </a:lnTo>
                <a:lnTo>
                  <a:pt x="1001966" y="165750"/>
                </a:lnTo>
                <a:lnTo>
                  <a:pt x="995299" y="214502"/>
                </a:lnTo>
                <a:lnTo>
                  <a:pt x="997130" y="241028"/>
                </a:lnTo>
                <a:lnTo>
                  <a:pt x="1011747" y="285744"/>
                </a:lnTo>
                <a:lnTo>
                  <a:pt x="1039748" y="318652"/>
                </a:lnTo>
                <a:lnTo>
                  <a:pt x="1074229" y="335468"/>
                </a:lnTo>
                <a:lnTo>
                  <a:pt x="1093470" y="337565"/>
                </a:lnTo>
                <a:lnTo>
                  <a:pt x="1105423" y="336946"/>
                </a:lnTo>
                <a:lnTo>
                  <a:pt x="1146500" y="322018"/>
                </a:lnTo>
                <a:lnTo>
                  <a:pt x="1165616" y="302513"/>
                </a:lnTo>
                <a:lnTo>
                  <a:pt x="1105915" y="302513"/>
                </a:lnTo>
                <a:lnTo>
                  <a:pt x="1089298" y="300894"/>
                </a:lnTo>
                <a:lnTo>
                  <a:pt x="1053973" y="276605"/>
                </a:lnTo>
                <a:lnTo>
                  <a:pt x="1038738" y="230725"/>
                </a:lnTo>
                <a:lnTo>
                  <a:pt x="1037716" y="212343"/>
                </a:lnTo>
                <a:lnTo>
                  <a:pt x="1038903" y="191148"/>
                </a:lnTo>
                <a:lnTo>
                  <a:pt x="1056512" y="144017"/>
                </a:lnTo>
                <a:lnTo>
                  <a:pt x="1091124" y="122229"/>
                </a:lnTo>
                <a:lnTo>
                  <a:pt x="1105534" y="120776"/>
                </a:lnTo>
                <a:lnTo>
                  <a:pt x="1167891" y="120776"/>
                </a:lnTo>
                <a:lnTo>
                  <a:pt x="1161297" y="113033"/>
                </a:lnTo>
                <a:lnTo>
                  <a:pt x="1122965" y="88598"/>
                </a:lnTo>
                <a:lnTo>
                  <a:pt x="1110988" y="86441"/>
                </a:lnTo>
                <a:lnTo>
                  <a:pt x="1097914" y="85725"/>
                </a:lnTo>
                <a:close/>
              </a:path>
              <a:path w="1206500" h="338455">
                <a:moveTo>
                  <a:pt x="1206500" y="295782"/>
                </a:moveTo>
                <a:lnTo>
                  <a:pt x="1170431" y="295782"/>
                </a:lnTo>
                <a:lnTo>
                  <a:pt x="1170431" y="329056"/>
                </a:lnTo>
                <a:lnTo>
                  <a:pt x="1206500" y="329056"/>
                </a:lnTo>
                <a:lnTo>
                  <a:pt x="1206500" y="295782"/>
                </a:lnTo>
                <a:close/>
              </a:path>
              <a:path w="1206500" h="338455">
                <a:moveTo>
                  <a:pt x="1206500" y="0"/>
                </a:moveTo>
                <a:lnTo>
                  <a:pt x="1167891" y="0"/>
                </a:lnTo>
                <a:lnTo>
                  <a:pt x="1167891" y="120776"/>
                </a:lnTo>
                <a:lnTo>
                  <a:pt x="1105534" y="120776"/>
                </a:lnTo>
                <a:lnTo>
                  <a:pt x="1151001" y="142493"/>
                </a:lnTo>
                <a:lnTo>
                  <a:pt x="1168378" y="188481"/>
                </a:lnTo>
                <a:lnTo>
                  <a:pt x="1169543" y="209676"/>
                </a:lnTo>
                <a:lnTo>
                  <a:pt x="1168423" y="230772"/>
                </a:lnTo>
                <a:lnTo>
                  <a:pt x="1151635" y="278511"/>
                </a:lnTo>
                <a:lnTo>
                  <a:pt x="1119203" y="301013"/>
                </a:lnTo>
                <a:lnTo>
                  <a:pt x="1105915" y="302513"/>
                </a:lnTo>
                <a:lnTo>
                  <a:pt x="1165616" y="302513"/>
                </a:lnTo>
                <a:lnTo>
                  <a:pt x="1170431" y="295782"/>
                </a:lnTo>
                <a:lnTo>
                  <a:pt x="1206500" y="295782"/>
                </a:lnTo>
                <a:lnTo>
                  <a:pt x="1206500" y="0"/>
                </a:lnTo>
                <a:close/>
              </a:path>
            </a:pathLst>
          </a:custGeom>
          <a:solidFill>
            <a:srgbClr val="E9E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2975229" y="915670"/>
            <a:ext cx="497014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50" dirty="0"/>
              <a:t>Pendekatan</a:t>
            </a:r>
            <a:r>
              <a:rPr sz="3600" spc="-195" dirty="0"/>
              <a:t> </a:t>
            </a:r>
            <a:r>
              <a:rPr sz="3600" spc="-55" dirty="0"/>
              <a:t>Edge-Based</a:t>
            </a:r>
            <a:endParaRPr sz="3600"/>
          </a:p>
        </p:txBody>
      </p:sp>
      <p:sp>
        <p:nvSpPr>
          <p:cNvPr id="8" name="object 8"/>
          <p:cNvSpPr txBox="1"/>
          <p:nvPr/>
        </p:nvSpPr>
        <p:spPr>
          <a:xfrm>
            <a:off x="2761869" y="2073020"/>
            <a:ext cx="6882765" cy="292608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2700" marR="5080" indent="7620">
              <a:lnSpc>
                <a:spcPct val="80000"/>
              </a:lnSpc>
              <a:spcBef>
                <a:spcPts val="765"/>
              </a:spcBef>
            </a:pP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Kekurangannya: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belum</a:t>
            </a:r>
            <a:r>
              <a:rPr sz="2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tentu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 menghasilkan </a:t>
            </a:r>
            <a:r>
              <a:rPr sz="2800" spc="-7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edge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 yang</a:t>
            </a:r>
            <a:r>
              <a:rPr sz="2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kontinue,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mengakibatkan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 terjadinya</a:t>
            </a:r>
            <a:r>
              <a:rPr sz="2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kebocoran</a:t>
            </a:r>
            <a:r>
              <a:rPr sz="2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wilayah</a:t>
            </a:r>
            <a:r>
              <a:rPr sz="2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(wilayah- 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wilayah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tertutup)</a:t>
            </a:r>
            <a:endParaRPr sz="2800">
              <a:latin typeface="Arial MT"/>
              <a:cs typeface="Arial MT"/>
            </a:endParaRPr>
          </a:p>
          <a:p>
            <a:pPr marL="19685">
              <a:lnSpc>
                <a:spcPts val="3279"/>
              </a:lnSpc>
              <a:spcBef>
                <a:spcPts val="735"/>
              </a:spcBef>
            </a:pP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Prosedur:</a:t>
            </a:r>
            <a:endParaRPr sz="2800">
              <a:latin typeface="Arial MT"/>
              <a:cs typeface="Arial MT"/>
            </a:endParaRPr>
          </a:p>
          <a:p>
            <a:pPr marL="304800" marR="193040" indent="-182880">
              <a:lnSpc>
                <a:spcPts val="2300"/>
              </a:lnSpc>
              <a:spcBef>
                <a:spcPts val="480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  <a:tab pos="1661795" algn="l"/>
              </a:tabLst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Melakukan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operator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gradient.	Masukannya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citra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gray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level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keluarannya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edge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(biner)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871597" y="5714491"/>
            <a:ext cx="19913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4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Masukan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14009" y="5714491"/>
            <a:ext cx="161734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243064" y="5714491"/>
            <a:ext cx="146558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400" spc="-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Edge</a:t>
            </a:r>
            <a:endParaRPr sz="24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224974" y="5015674"/>
            <a:ext cx="5514975" cy="659765"/>
            <a:chOff x="3224974" y="5015674"/>
            <a:chExt cx="5514975" cy="659765"/>
          </a:xfrm>
        </p:grpSpPr>
        <p:sp>
          <p:nvSpPr>
            <p:cNvPr id="13" name="object 13"/>
            <p:cNvSpPr/>
            <p:nvPr/>
          </p:nvSpPr>
          <p:spPr>
            <a:xfrm>
              <a:off x="3239261" y="5051297"/>
              <a:ext cx="3810000" cy="609600"/>
            </a:xfrm>
            <a:custGeom>
              <a:avLst/>
              <a:gdLst/>
              <a:ahLst/>
              <a:cxnLst/>
              <a:rect l="l" t="t" r="r" b="b"/>
              <a:pathLst>
                <a:path w="3810000" h="609600">
                  <a:moveTo>
                    <a:pt x="0" y="609599"/>
                  </a:moveTo>
                  <a:lnTo>
                    <a:pt x="1828800" y="609599"/>
                  </a:lnTo>
                  <a:lnTo>
                    <a:pt x="1828800" y="76200"/>
                  </a:lnTo>
                  <a:lnTo>
                    <a:pt x="0" y="76200"/>
                  </a:lnTo>
                  <a:lnTo>
                    <a:pt x="0" y="609599"/>
                  </a:lnTo>
                  <a:close/>
                </a:path>
                <a:path w="3810000" h="609600">
                  <a:moveTo>
                    <a:pt x="2286000" y="609599"/>
                  </a:moveTo>
                  <a:lnTo>
                    <a:pt x="3809999" y="609599"/>
                  </a:lnTo>
                  <a:lnTo>
                    <a:pt x="3809999" y="0"/>
                  </a:lnTo>
                  <a:lnTo>
                    <a:pt x="2286000" y="0"/>
                  </a:lnTo>
                  <a:lnTo>
                    <a:pt x="2286000" y="6095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068061" y="5403722"/>
              <a:ext cx="457200" cy="57150"/>
            </a:xfrm>
            <a:custGeom>
              <a:avLst/>
              <a:gdLst/>
              <a:ahLst/>
              <a:cxnLst/>
              <a:rect l="l" t="t" r="r" b="b"/>
              <a:pathLst>
                <a:path w="457200" h="57150">
                  <a:moveTo>
                    <a:pt x="400050" y="0"/>
                  </a:moveTo>
                  <a:lnTo>
                    <a:pt x="400050" y="57149"/>
                  </a:lnTo>
                  <a:lnTo>
                    <a:pt x="428751" y="42798"/>
                  </a:lnTo>
                  <a:lnTo>
                    <a:pt x="414274" y="42798"/>
                  </a:lnTo>
                  <a:lnTo>
                    <a:pt x="414274" y="14223"/>
                  </a:lnTo>
                  <a:lnTo>
                    <a:pt x="428498" y="14223"/>
                  </a:lnTo>
                  <a:lnTo>
                    <a:pt x="400050" y="0"/>
                  </a:lnTo>
                  <a:close/>
                </a:path>
                <a:path w="457200" h="57150">
                  <a:moveTo>
                    <a:pt x="400050" y="14223"/>
                  </a:moveTo>
                  <a:lnTo>
                    <a:pt x="0" y="14223"/>
                  </a:lnTo>
                  <a:lnTo>
                    <a:pt x="0" y="42798"/>
                  </a:lnTo>
                  <a:lnTo>
                    <a:pt x="400050" y="42798"/>
                  </a:lnTo>
                  <a:lnTo>
                    <a:pt x="400050" y="14223"/>
                  </a:lnTo>
                  <a:close/>
                </a:path>
                <a:path w="457200" h="57150">
                  <a:moveTo>
                    <a:pt x="428498" y="14223"/>
                  </a:moveTo>
                  <a:lnTo>
                    <a:pt x="414274" y="14223"/>
                  </a:lnTo>
                  <a:lnTo>
                    <a:pt x="414274" y="42798"/>
                  </a:lnTo>
                  <a:lnTo>
                    <a:pt x="428751" y="42798"/>
                  </a:lnTo>
                  <a:lnTo>
                    <a:pt x="457200" y="28574"/>
                  </a:lnTo>
                  <a:lnTo>
                    <a:pt x="428498" y="14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7354061" y="5051297"/>
              <a:ext cx="1371600" cy="609600"/>
            </a:xfrm>
            <a:custGeom>
              <a:avLst/>
              <a:gdLst/>
              <a:ahLst/>
              <a:cxnLst/>
              <a:rect l="l" t="t" r="r" b="b"/>
              <a:pathLst>
                <a:path w="1371600" h="609600">
                  <a:moveTo>
                    <a:pt x="0" y="609599"/>
                  </a:moveTo>
                  <a:lnTo>
                    <a:pt x="1371600" y="609599"/>
                  </a:lnTo>
                  <a:lnTo>
                    <a:pt x="1371600" y="0"/>
                  </a:lnTo>
                  <a:lnTo>
                    <a:pt x="0" y="0"/>
                  </a:lnTo>
                  <a:lnTo>
                    <a:pt x="0" y="6095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049261" y="5327522"/>
              <a:ext cx="304800" cy="57150"/>
            </a:xfrm>
            <a:custGeom>
              <a:avLst/>
              <a:gdLst/>
              <a:ahLst/>
              <a:cxnLst/>
              <a:rect l="l" t="t" r="r" b="b"/>
              <a:pathLst>
                <a:path w="304800" h="57150">
                  <a:moveTo>
                    <a:pt x="247650" y="0"/>
                  </a:moveTo>
                  <a:lnTo>
                    <a:pt x="247650" y="57149"/>
                  </a:lnTo>
                  <a:lnTo>
                    <a:pt x="276351" y="42798"/>
                  </a:lnTo>
                  <a:lnTo>
                    <a:pt x="261874" y="42798"/>
                  </a:lnTo>
                  <a:lnTo>
                    <a:pt x="261874" y="14223"/>
                  </a:lnTo>
                  <a:lnTo>
                    <a:pt x="276098" y="14223"/>
                  </a:lnTo>
                  <a:lnTo>
                    <a:pt x="247650" y="0"/>
                  </a:lnTo>
                  <a:close/>
                </a:path>
                <a:path w="304800" h="57150">
                  <a:moveTo>
                    <a:pt x="247650" y="14223"/>
                  </a:moveTo>
                  <a:lnTo>
                    <a:pt x="0" y="14223"/>
                  </a:lnTo>
                  <a:lnTo>
                    <a:pt x="0" y="42798"/>
                  </a:lnTo>
                  <a:lnTo>
                    <a:pt x="247650" y="42798"/>
                  </a:lnTo>
                  <a:lnTo>
                    <a:pt x="247650" y="14223"/>
                  </a:lnTo>
                  <a:close/>
                </a:path>
                <a:path w="304800" h="57150">
                  <a:moveTo>
                    <a:pt x="276098" y="14223"/>
                  </a:moveTo>
                  <a:lnTo>
                    <a:pt x="261874" y="14223"/>
                  </a:lnTo>
                  <a:lnTo>
                    <a:pt x="261874" y="42798"/>
                  </a:lnTo>
                  <a:lnTo>
                    <a:pt x="276351" y="42798"/>
                  </a:lnTo>
                  <a:lnTo>
                    <a:pt x="304800" y="28574"/>
                  </a:lnTo>
                  <a:lnTo>
                    <a:pt x="276098" y="1422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8306561" y="5029961"/>
              <a:ext cx="76200" cy="0"/>
            </a:xfrm>
            <a:custGeom>
              <a:avLst/>
              <a:gdLst/>
              <a:ahLst/>
              <a:cxnLst/>
              <a:rect l="l" t="t" r="r" b="b"/>
              <a:pathLst>
                <a:path w="76200">
                  <a:moveTo>
                    <a:pt x="0" y="0"/>
                  </a:moveTo>
                  <a:lnTo>
                    <a:pt x="76200" y="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8916161" y="5113210"/>
            <a:ext cx="1500505" cy="1097915"/>
            <a:chOff x="8916161" y="5113210"/>
            <a:chExt cx="1500505" cy="1097915"/>
          </a:xfrm>
        </p:grpSpPr>
        <p:sp>
          <p:nvSpPr>
            <p:cNvPr id="19" name="object 19"/>
            <p:cNvSpPr/>
            <p:nvPr/>
          </p:nvSpPr>
          <p:spPr>
            <a:xfrm>
              <a:off x="8954261" y="5127497"/>
              <a:ext cx="1447800" cy="1066800"/>
            </a:xfrm>
            <a:custGeom>
              <a:avLst/>
              <a:gdLst/>
              <a:ahLst/>
              <a:cxnLst/>
              <a:rect l="l" t="t" r="r" b="b"/>
              <a:pathLst>
                <a:path w="1447800" h="1066800">
                  <a:moveTo>
                    <a:pt x="0" y="1066800"/>
                  </a:moveTo>
                  <a:lnTo>
                    <a:pt x="1447800" y="1066800"/>
                  </a:lnTo>
                  <a:lnTo>
                    <a:pt x="1447800" y="0"/>
                  </a:lnTo>
                  <a:lnTo>
                    <a:pt x="0" y="0"/>
                  </a:lnTo>
                  <a:lnTo>
                    <a:pt x="0" y="10668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916161" y="5356097"/>
              <a:ext cx="1485900" cy="855344"/>
            </a:xfrm>
            <a:custGeom>
              <a:avLst/>
              <a:gdLst/>
              <a:ahLst/>
              <a:cxnLst/>
              <a:rect l="l" t="t" r="r" b="b"/>
              <a:pathLst>
                <a:path w="1485900" h="855345">
                  <a:moveTo>
                    <a:pt x="0" y="740663"/>
                  </a:moveTo>
                  <a:lnTo>
                    <a:pt x="228600" y="740663"/>
                  </a:lnTo>
                </a:path>
                <a:path w="1485900" h="855345">
                  <a:moveTo>
                    <a:pt x="228600" y="740663"/>
                  </a:moveTo>
                  <a:lnTo>
                    <a:pt x="457200" y="435863"/>
                  </a:lnTo>
                </a:path>
                <a:path w="1485900" h="855345">
                  <a:moveTo>
                    <a:pt x="495300" y="152399"/>
                  </a:moveTo>
                  <a:lnTo>
                    <a:pt x="1104900" y="0"/>
                  </a:lnTo>
                </a:path>
                <a:path w="1485900" h="855345">
                  <a:moveTo>
                    <a:pt x="1066800" y="283463"/>
                  </a:moveTo>
                  <a:lnTo>
                    <a:pt x="1066800" y="54863"/>
                  </a:lnTo>
                </a:path>
                <a:path w="1485900" h="855345">
                  <a:moveTo>
                    <a:pt x="967740" y="601979"/>
                  </a:moveTo>
                  <a:lnTo>
                    <a:pt x="1043940" y="449579"/>
                  </a:lnTo>
                </a:path>
                <a:path w="1485900" h="855345">
                  <a:moveTo>
                    <a:pt x="1088136" y="477011"/>
                  </a:moveTo>
                  <a:lnTo>
                    <a:pt x="1240536" y="400811"/>
                  </a:lnTo>
                </a:path>
                <a:path w="1485900" h="855345">
                  <a:moveTo>
                    <a:pt x="969264" y="626363"/>
                  </a:moveTo>
                  <a:lnTo>
                    <a:pt x="969264" y="854963"/>
                  </a:lnTo>
                </a:path>
                <a:path w="1485900" h="855345">
                  <a:moveTo>
                    <a:pt x="1257300" y="380999"/>
                  </a:moveTo>
                  <a:lnTo>
                    <a:pt x="1485900" y="380999"/>
                  </a:lnTo>
                </a:path>
                <a:path w="1485900" h="855345">
                  <a:moveTo>
                    <a:pt x="533400" y="512063"/>
                  </a:moveTo>
                  <a:lnTo>
                    <a:pt x="762000" y="588263"/>
                  </a:lnTo>
                </a:path>
                <a:path w="1485900" h="855345">
                  <a:moveTo>
                    <a:pt x="800100" y="304799"/>
                  </a:moveTo>
                  <a:lnTo>
                    <a:pt x="1028700" y="609599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9182861" y="5279897"/>
              <a:ext cx="457200" cy="457200"/>
            </a:xfrm>
            <a:custGeom>
              <a:avLst/>
              <a:gdLst/>
              <a:ahLst/>
              <a:cxnLst/>
              <a:rect l="l" t="t" r="r" b="b"/>
              <a:pathLst>
                <a:path w="457200" h="457200">
                  <a:moveTo>
                    <a:pt x="0" y="228599"/>
                  </a:moveTo>
                  <a:lnTo>
                    <a:pt x="4644" y="182533"/>
                  </a:lnTo>
                  <a:lnTo>
                    <a:pt x="17966" y="139624"/>
                  </a:lnTo>
                  <a:lnTo>
                    <a:pt x="39045" y="100793"/>
                  </a:lnTo>
                  <a:lnTo>
                    <a:pt x="66960" y="66960"/>
                  </a:lnTo>
                  <a:lnTo>
                    <a:pt x="100793" y="39045"/>
                  </a:lnTo>
                  <a:lnTo>
                    <a:pt x="139624" y="17966"/>
                  </a:lnTo>
                  <a:lnTo>
                    <a:pt x="182533" y="4644"/>
                  </a:lnTo>
                  <a:lnTo>
                    <a:pt x="228600" y="0"/>
                  </a:lnTo>
                  <a:lnTo>
                    <a:pt x="274666" y="4644"/>
                  </a:lnTo>
                  <a:lnTo>
                    <a:pt x="317575" y="17966"/>
                  </a:lnTo>
                  <a:lnTo>
                    <a:pt x="356406" y="39045"/>
                  </a:lnTo>
                  <a:lnTo>
                    <a:pt x="390239" y="66960"/>
                  </a:lnTo>
                  <a:lnTo>
                    <a:pt x="418154" y="100793"/>
                  </a:lnTo>
                  <a:lnTo>
                    <a:pt x="439233" y="139624"/>
                  </a:lnTo>
                  <a:lnTo>
                    <a:pt x="452555" y="182533"/>
                  </a:lnTo>
                  <a:lnTo>
                    <a:pt x="457200" y="228599"/>
                  </a:lnTo>
                  <a:lnTo>
                    <a:pt x="452555" y="274670"/>
                  </a:lnTo>
                  <a:lnTo>
                    <a:pt x="439233" y="317580"/>
                  </a:lnTo>
                  <a:lnTo>
                    <a:pt x="418154" y="356411"/>
                  </a:lnTo>
                  <a:lnTo>
                    <a:pt x="390239" y="390244"/>
                  </a:lnTo>
                  <a:lnTo>
                    <a:pt x="356406" y="418158"/>
                  </a:lnTo>
                  <a:lnTo>
                    <a:pt x="317575" y="439235"/>
                  </a:lnTo>
                  <a:lnTo>
                    <a:pt x="274666" y="452555"/>
                  </a:lnTo>
                  <a:lnTo>
                    <a:pt x="228600" y="457199"/>
                  </a:lnTo>
                  <a:lnTo>
                    <a:pt x="182533" y="452555"/>
                  </a:lnTo>
                  <a:lnTo>
                    <a:pt x="139624" y="439235"/>
                  </a:lnTo>
                  <a:lnTo>
                    <a:pt x="100793" y="418158"/>
                  </a:lnTo>
                  <a:lnTo>
                    <a:pt x="66960" y="390244"/>
                  </a:lnTo>
                  <a:lnTo>
                    <a:pt x="39045" y="356411"/>
                  </a:lnTo>
                  <a:lnTo>
                    <a:pt x="17966" y="317580"/>
                  </a:lnTo>
                  <a:lnTo>
                    <a:pt x="4644" y="274670"/>
                  </a:lnTo>
                  <a:lnTo>
                    <a:pt x="0" y="228599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  <a:prstDash val="lg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65151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Mendeteksi</a:t>
            </a:r>
            <a:r>
              <a:rPr sz="4800" spc="-190" dirty="0"/>
              <a:t> </a:t>
            </a:r>
            <a:r>
              <a:rPr sz="4800" spc="-50" dirty="0"/>
              <a:t>discontinuity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2785617" y="1862830"/>
            <a:ext cx="7569834" cy="2864485"/>
          </a:xfrm>
          <a:prstGeom prst="rect">
            <a:avLst/>
          </a:prstGeom>
        </p:spPr>
        <p:txBody>
          <a:bodyPr vert="horz" wrap="square" lIns="0" tIns="1549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20"/>
              </a:spcBef>
            </a:pP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Terdiri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dari: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titik,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garis,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ts val="2590"/>
              </a:lnSpc>
              <a:spcBef>
                <a:spcPts val="1450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4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mask/kernel, berbeda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setiap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jenis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endParaRPr sz="2400">
              <a:latin typeface="Arial MT"/>
              <a:cs typeface="Arial MT"/>
            </a:endParaRPr>
          </a:p>
          <a:p>
            <a:pPr marL="12700" marR="394970">
              <a:lnSpc>
                <a:spcPct val="90000"/>
              </a:lnSpc>
              <a:spcBef>
                <a:spcPts val="1355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Khusus</a:t>
            </a:r>
            <a:r>
              <a:rPr sz="24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sisi,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cara-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cara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telah dibahas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sebelumnya, seperti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dengan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operator</a:t>
            </a:r>
            <a:r>
              <a:rPr sz="24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gradien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(Roberts,</a:t>
            </a:r>
            <a:r>
              <a:rPr sz="24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Sobel,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Prewitt),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Laplacian.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2556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Deteksi</a:t>
            </a:r>
            <a:r>
              <a:rPr sz="4800" spc="-170" dirty="0"/>
              <a:t> </a:t>
            </a:r>
            <a:r>
              <a:rPr sz="4800" spc="-55" dirty="0"/>
              <a:t>Titik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695424"/>
            <a:ext cx="9488170" cy="1382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8000"/>
              </a:lnSpc>
              <a:spcBef>
                <a:spcPts val="100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Mengisolasi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suatu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titik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yang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secara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signifikan</a:t>
            </a:r>
            <a:r>
              <a:rPr sz="20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berbeda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titik-titik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sekitarnya. </a:t>
            </a:r>
            <a:r>
              <a:rPr sz="2000" spc="-5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Persamaan: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17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|R|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Symbol"/>
                <a:cs typeface="Symbol"/>
              </a:rPr>
              <a:t></a:t>
            </a:r>
            <a:r>
              <a:rPr sz="20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T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Wingdings"/>
                <a:cs typeface="Wingdings"/>
              </a:rPr>
              <a:t></a:t>
            </a:r>
            <a:endParaRPr sz="2000">
              <a:latin typeface="Wingdings"/>
              <a:cs typeface="Wingding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6324" y="3197732"/>
            <a:ext cx="484314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T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Wingdings"/>
                <a:cs typeface="Wingdings"/>
              </a:rPr>
              <a:t>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tresshold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positif;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2000" spc="-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Wingdings"/>
                <a:cs typeface="Wingdings"/>
              </a:rPr>
              <a:t>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persamaan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76324" y="3648836"/>
            <a:ext cx="306006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Kernel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dipergunakan: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63298" y="3350365"/>
            <a:ext cx="109220" cy="226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b="1" spc="5" dirty="0">
                <a:latin typeface="Times New Roman"/>
                <a:cs typeface="Times New Roman"/>
              </a:rPr>
              <a:t>9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287856" y="3918094"/>
            <a:ext cx="262890" cy="2260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300" spc="85" dirty="0">
                <a:latin typeface="Times New Roman"/>
                <a:cs typeface="Times New Roman"/>
              </a:rPr>
              <a:t>i</a:t>
            </a:r>
            <a:r>
              <a:rPr sz="1300" spc="40" dirty="0">
                <a:latin typeface="Symbol"/>
                <a:cs typeface="Symbol"/>
              </a:rPr>
              <a:t></a:t>
            </a:r>
            <a:r>
              <a:rPr sz="1300" b="1" spc="5" dirty="0">
                <a:latin typeface="Times New Roman"/>
                <a:cs typeface="Times New Roman"/>
              </a:rPr>
              <a:t>1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720426" y="3385562"/>
            <a:ext cx="1483995" cy="5403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250" dirty="0">
                <a:latin typeface="Times New Roman"/>
                <a:cs typeface="Times New Roman"/>
              </a:rPr>
              <a:t>R</a:t>
            </a:r>
            <a:r>
              <a:rPr sz="2250" spc="75" dirty="0">
                <a:latin typeface="Times New Roman"/>
                <a:cs typeface="Times New Roman"/>
              </a:rPr>
              <a:t> </a:t>
            </a:r>
            <a:r>
              <a:rPr sz="2250" dirty="0">
                <a:latin typeface="Symbol"/>
                <a:cs typeface="Symbol"/>
              </a:rPr>
              <a:t></a:t>
            </a:r>
            <a:r>
              <a:rPr sz="2250" spc="10" dirty="0">
                <a:latin typeface="Times New Roman"/>
                <a:cs typeface="Times New Roman"/>
              </a:rPr>
              <a:t> </a:t>
            </a:r>
            <a:r>
              <a:rPr sz="5025" spc="37" baseline="-8291" dirty="0">
                <a:latin typeface="Symbol"/>
                <a:cs typeface="Symbol"/>
              </a:rPr>
              <a:t></a:t>
            </a:r>
            <a:r>
              <a:rPr sz="5025" spc="-675" baseline="-8291" dirty="0">
                <a:latin typeface="Times New Roman"/>
                <a:cs typeface="Times New Roman"/>
              </a:rPr>
              <a:t> </a:t>
            </a:r>
            <a:r>
              <a:rPr sz="2250" spc="-145" dirty="0">
                <a:latin typeface="Times New Roman"/>
                <a:cs typeface="Times New Roman"/>
              </a:rPr>
              <a:t>W</a:t>
            </a:r>
            <a:r>
              <a:rPr sz="1950" baseline="-23504" dirty="0">
                <a:latin typeface="Times New Roman"/>
                <a:cs typeface="Times New Roman"/>
              </a:rPr>
              <a:t>i</a:t>
            </a:r>
            <a:r>
              <a:rPr sz="1950" spc="-225" baseline="-23504" dirty="0">
                <a:latin typeface="Times New Roman"/>
                <a:cs typeface="Times New Roman"/>
              </a:rPr>
              <a:t> </a:t>
            </a:r>
            <a:r>
              <a:rPr sz="2250" spc="40" dirty="0">
                <a:latin typeface="Times New Roman"/>
                <a:cs typeface="Times New Roman"/>
              </a:rPr>
              <a:t>Z</a:t>
            </a:r>
            <a:r>
              <a:rPr sz="1950" baseline="-23504" dirty="0">
                <a:latin typeface="Times New Roman"/>
                <a:cs typeface="Times New Roman"/>
              </a:rPr>
              <a:t>i</a:t>
            </a:r>
            <a:endParaRPr sz="1950" baseline="-23504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329556" y="4335414"/>
            <a:ext cx="1857375" cy="122301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88900">
              <a:lnSpc>
                <a:spcPct val="100000"/>
              </a:lnSpc>
              <a:spcBef>
                <a:spcPts val="720"/>
              </a:spcBef>
              <a:tabLst>
                <a:tab pos="756920" algn="l"/>
                <a:tab pos="1314450" algn="l"/>
              </a:tabLst>
            </a:pPr>
            <a:r>
              <a:rPr sz="3150" spc="104" baseline="-3968" dirty="0">
                <a:latin typeface="Symbol"/>
                <a:cs typeface="Symbol"/>
              </a:rPr>
              <a:t>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50" dirty="0">
                <a:latin typeface="Times New Roman"/>
                <a:cs typeface="Times New Roman"/>
              </a:rPr>
              <a:t> </a:t>
            </a:r>
            <a:r>
              <a:rPr sz="2100" b="1" spc="-40" dirty="0">
                <a:latin typeface="Times New Roman"/>
                <a:cs typeface="Times New Roman"/>
              </a:rPr>
              <a:t>1</a:t>
            </a:r>
            <a:r>
              <a:rPr sz="3150" baseline="-3968" dirty="0">
                <a:latin typeface="Symbol"/>
                <a:cs typeface="Symbol"/>
              </a:rPr>
              <a:t></a:t>
            </a:r>
            <a:endParaRPr sz="3150" baseline="-3968">
              <a:latin typeface="Symbol"/>
              <a:cs typeface="Symbol"/>
            </a:endParaRPr>
          </a:p>
          <a:p>
            <a:pPr marL="88900">
              <a:lnSpc>
                <a:spcPts val="1770"/>
              </a:lnSpc>
              <a:spcBef>
                <a:spcPts val="625"/>
              </a:spcBef>
              <a:tabLst>
                <a:tab pos="842644" algn="l"/>
                <a:tab pos="1314450" algn="l"/>
              </a:tabLst>
            </a:pPr>
            <a:r>
              <a:rPr sz="3150" spc="104" baseline="26455" dirty="0">
                <a:latin typeface="Symbol"/>
                <a:cs typeface="Symbol"/>
              </a:rPr>
              <a:t>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b="1" spc="5" dirty="0">
                <a:latin typeface="Times New Roman"/>
                <a:cs typeface="Times New Roman"/>
              </a:rPr>
              <a:t>8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50" dirty="0">
                <a:latin typeface="Times New Roman"/>
                <a:cs typeface="Times New Roman"/>
              </a:rPr>
              <a:t> </a:t>
            </a:r>
            <a:r>
              <a:rPr sz="2100" b="1" spc="-40" dirty="0">
                <a:latin typeface="Times New Roman"/>
                <a:cs typeface="Times New Roman"/>
              </a:rPr>
              <a:t>1</a:t>
            </a:r>
            <a:r>
              <a:rPr sz="3150" baseline="26455" dirty="0">
                <a:latin typeface="Symbol"/>
                <a:cs typeface="Symbol"/>
              </a:rPr>
              <a:t></a:t>
            </a:r>
            <a:endParaRPr sz="3150" baseline="26455">
              <a:latin typeface="Symbol"/>
              <a:cs typeface="Symbol"/>
            </a:endParaRPr>
          </a:p>
          <a:p>
            <a:pPr marL="88900">
              <a:lnSpc>
                <a:spcPts val="1570"/>
              </a:lnSpc>
              <a:tabLst>
                <a:tab pos="1625600" algn="l"/>
              </a:tabLst>
            </a:pPr>
            <a:r>
              <a:rPr sz="2100" dirty="0">
                <a:latin typeface="Symbol"/>
                <a:cs typeface="Symbol"/>
              </a:rPr>
              <a:t></a:t>
            </a:r>
            <a:r>
              <a:rPr sz="2100" dirty="0">
                <a:latin typeface="Times New Roman"/>
                <a:cs typeface="Times New Roman"/>
              </a:rPr>
              <a:t>	</a:t>
            </a:r>
            <a:r>
              <a:rPr sz="2100" dirty="0">
                <a:latin typeface="Symbol"/>
                <a:cs typeface="Symbol"/>
              </a:rPr>
              <a:t></a:t>
            </a:r>
            <a:endParaRPr sz="2100">
              <a:latin typeface="Symbol"/>
              <a:cs typeface="Symbol"/>
            </a:endParaRPr>
          </a:p>
          <a:p>
            <a:pPr marL="88900">
              <a:lnSpc>
                <a:spcPts val="2320"/>
              </a:lnSpc>
              <a:tabLst>
                <a:tab pos="756920" algn="l"/>
                <a:tab pos="1314450" algn="l"/>
              </a:tabLst>
            </a:pPr>
            <a:r>
              <a:rPr sz="3150" spc="-1214" baseline="2645" dirty="0">
                <a:latin typeface="Symbol"/>
                <a:cs typeface="Symbol"/>
              </a:rPr>
              <a:t></a:t>
            </a:r>
            <a:r>
              <a:rPr sz="3150" spc="104" baseline="-13227" dirty="0">
                <a:latin typeface="Symbol"/>
                <a:cs typeface="Symbol"/>
              </a:rPr>
              <a:t>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45" dirty="0">
                <a:latin typeface="Times New Roman"/>
                <a:cs typeface="Times New Roman"/>
              </a:rPr>
              <a:t> </a:t>
            </a:r>
            <a:r>
              <a:rPr sz="2100" b="1" spc="5" dirty="0">
                <a:latin typeface="Times New Roman"/>
                <a:cs typeface="Times New Roman"/>
              </a:rPr>
              <a:t>1</a:t>
            </a:r>
            <a:r>
              <a:rPr sz="2100" b="1" dirty="0">
                <a:latin typeface="Times New Roman"/>
                <a:cs typeface="Times New Roman"/>
              </a:rPr>
              <a:t>	</a:t>
            </a:r>
            <a:r>
              <a:rPr sz="2100" spc="5" dirty="0">
                <a:latin typeface="Symbol"/>
                <a:cs typeface="Symbol"/>
              </a:rPr>
              <a:t></a:t>
            </a:r>
            <a:r>
              <a:rPr sz="2100" spc="-250" dirty="0">
                <a:latin typeface="Times New Roman"/>
                <a:cs typeface="Times New Roman"/>
              </a:rPr>
              <a:t> </a:t>
            </a:r>
            <a:r>
              <a:rPr sz="2100" b="1" spc="-40" dirty="0">
                <a:latin typeface="Times New Roman"/>
                <a:cs typeface="Times New Roman"/>
              </a:rPr>
              <a:t>1</a:t>
            </a:r>
            <a:r>
              <a:rPr sz="3150" spc="-1214" baseline="-13227" dirty="0">
                <a:latin typeface="Symbol"/>
                <a:cs typeface="Symbol"/>
              </a:rPr>
              <a:t></a:t>
            </a:r>
            <a:r>
              <a:rPr sz="3150" spc="-1214" baseline="2645" dirty="0">
                <a:latin typeface="Symbol"/>
                <a:cs typeface="Symbol"/>
              </a:rPr>
              <a:t></a:t>
            </a:r>
            <a:endParaRPr sz="3150" baseline="2645">
              <a:latin typeface="Symbol"/>
              <a:cs typeface="Symbo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05244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Deteksi</a:t>
            </a:r>
            <a:r>
              <a:rPr sz="4800" spc="-170" dirty="0"/>
              <a:t> </a:t>
            </a:r>
            <a:r>
              <a:rPr sz="4800" spc="-55" dirty="0"/>
              <a:t>titik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64179" y="2240279"/>
            <a:ext cx="6202680" cy="33985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534098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r>
              <a:rPr sz="4800" spc="-125" dirty="0"/>
              <a:t> </a:t>
            </a:r>
            <a:r>
              <a:rPr sz="4800" spc="-55" dirty="0"/>
              <a:t>Deteksi</a:t>
            </a:r>
            <a:r>
              <a:rPr sz="4800" spc="-125" dirty="0"/>
              <a:t> </a:t>
            </a:r>
            <a:r>
              <a:rPr sz="4800" spc="-55" dirty="0"/>
              <a:t>Titik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0" y="1623060"/>
            <a:ext cx="7315200" cy="46741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59537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Deteksi</a:t>
            </a:r>
            <a:r>
              <a:rPr sz="4800" spc="-165" dirty="0"/>
              <a:t> </a:t>
            </a:r>
            <a:r>
              <a:rPr sz="4800" spc="-55" dirty="0"/>
              <a:t>Garis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50924" y="1841119"/>
            <a:ext cx="9598660" cy="1356360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8100" marR="30480">
              <a:lnSpc>
                <a:spcPts val="2160"/>
              </a:lnSpc>
              <a:spcBef>
                <a:spcPts val="375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Mencocokkan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 kernel dan menunjukkan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bagian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tertentu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berbeda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secara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garis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lurus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vertikal,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horisontal,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diagonal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kanan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maupun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diagonal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kiri.</a:t>
            </a:r>
            <a:endParaRPr sz="20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120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Persamaan</a:t>
            </a:r>
            <a:r>
              <a:rPr sz="20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:</a:t>
            </a:r>
            <a:endParaRPr sz="2000">
              <a:latin typeface="Arial MT"/>
              <a:cs typeface="Arial MT"/>
            </a:endParaRPr>
          </a:p>
          <a:p>
            <a:pPr marL="147320">
              <a:lnSpc>
                <a:spcPct val="100000"/>
              </a:lnSpc>
              <a:spcBef>
                <a:spcPts val="200"/>
              </a:spcBef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|R</a:t>
            </a:r>
            <a:r>
              <a:rPr sz="1800" spc="-15" baseline="-20833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|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&gt;</a:t>
            </a:r>
            <a:r>
              <a:rPr sz="18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|R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|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dimana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 </a:t>
            </a:r>
            <a:r>
              <a:rPr sz="1800" dirty="0">
                <a:solidFill>
                  <a:srgbClr val="404040"/>
                </a:solidFill>
                <a:latin typeface="Symbol"/>
                <a:cs typeface="Symbol"/>
              </a:rPr>
              <a:t>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810577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0" dirty="0"/>
              <a:t>Filter-Filter</a:t>
            </a:r>
            <a:r>
              <a:rPr sz="4800" spc="-50" dirty="0"/>
              <a:t> </a:t>
            </a:r>
            <a:r>
              <a:rPr sz="4800" spc="-55" dirty="0"/>
              <a:t>untuk</a:t>
            </a:r>
            <a:r>
              <a:rPr sz="4800" spc="-95" dirty="0"/>
              <a:t> </a:t>
            </a:r>
            <a:r>
              <a:rPr sz="4800" spc="-50" dirty="0"/>
              <a:t>deteksi</a:t>
            </a:r>
            <a:r>
              <a:rPr sz="4800" spc="-80" dirty="0"/>
              <a:t> </a:t>
            </a:r>
            <a:r>
              <a:rPr sz="4800" spc="-55" dirty="0"/>
              <a:t>Garis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2986785" y="2095626"/>
            <a:ext cx="166878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solidFill>
                  <a:srgbClr val="696363"/>
                </a:solidFill>
                <a:latin typeface="Arial MT"/>
                <a:cs typeface="Arial MT"/>
              </a:rPr>
              <a:t>HORISON</a:t>
            </a:r>
            <a:r>
              <a:rPr sz="2000" spc="-20" dirty="0">
                <a:solidFill>
                  <a:srgbClr val="696363"/>
                </a:solidFill>
                <a:latin typeface="Arial MT"/>
                <a:cs typeface="Arial MT"/>
              </a:rPr>
              <a:t>TA</a:t>
            </a:r>
            <a:r>
              <a:rPr sz="2000" dirty="0">
                <a:solidFill>
                  <a:srgbClr val="696363"/>
                </a:solidFill>
                <a:latin typeface="Arial MT"/>
                <a:cs typeface="Arial MT"/>
              </a:rPr>
              <a:t>L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85364" y="2644775"/>
          <a:ext cx="2076450" cy="1125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685800"/>
                <a:gridCol w="685800"/>
              </a:tblGrid>
              <a:tr h="370966"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7">
                <a:tc>
                  <a:txBody>
                    <a:bodyPr/>
                    <a:lstStyle/>
                    <a:p>
                      <a:pPr marL="27940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8003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6">
                <a:tc>
                  <a:txBody>
                    <a:bodyPr/>
                    <a:lstStyle/>
                    <a:p>
                      <a:pPr marL="2413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4193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492745" y="2011172"/>
            <a:ext cx="1245870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696363"/>
                </a:solidFill>
                <a:latin typeface="Arial MT"/>
                <a:cs typeface="Arial MT"/>
              </a:rPr>
              <a:t>VE</a:t>
            </a:r>
            <a:r>
              <a:rPr sz="2000" spc="-20" dirty="0">
                <a:solidFill>
                  <a:srgbClr val="696363"/>
                </a:solidFill>
                <a:latin typeface="Arial MT"/>
                <a:cs typeface="Arial MT"/>
              </a:rPr>
              <a:t>R</a:t>
            </a:r>
            <a:r>
              <a:rPr sz="2000" spc="-15" dirty="0">
                <a:solidFill>
                  <a:srgbClr val="696363"/>
                </a:solidFill>
                <a:latin typeface="Arial MT"/>
                <a:cs typeface="Arial MT"/>
              </a:rPr>
              <a:t>T</a:t>
            </a:r>
            <a:r>
              <a:rPr sz="2000" dirty="0">
                <a:solidFill>
                  <a:srgbClr val="696363"/>
                </a:solidFill>
                <a:latin typeface="Arial MT"/>
                <a:cs typeface="Arial MT"/>
              </a:rPr>
              <a:t>I</a:t>
            </a:r>
            <a:r>
              <a:rPr sz="2000" spc="-35" dirty="0">
                <a:solidFill>
                  <a:srgbClr val="696363"/>
                </a:solidFill>
                <a:latin typeface="Arial MT"/>
                <a:cs typeface="Arial MT"/>
              </a:rPr>
              <a:t>K</a:t>
            </a:r>
            <a:r>
              <a:rPr sz="2000" spc="-20" dirty="0">
                <a:solidFill>
                  <a:srgbClr val="696363"/>
                </a:solidFill>
                <a:latin typeface="Arial MT"/>
                <a:cs typeface="Arial MT"/>
              </a:rPr>
              <a:t>A</a:t>
            </a:r>
            <a:r>
              <a:rPr sz="2000" dirty="0">
                <a:solidFill>
                  <a:srgbClr val="696363"/>
                </a:solidFill>
                <a:latin typeface="Arial MT"/>
                <a:cs typeface="Arial MT"/>
              </a:rPr>
              <a:t>L</a:t>
            </a:r>
            <a:endParaRPr sz="2000">
              <a:latin typeface="Arial MT"/>
              <a:cs typeface="Arial MT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154926" y="2583433"/>
          <a:ext cx="1927225" cy="1125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36270"/>
                <a:gridCol w="636270"/>
                <a:gridCol w="636270"/>
              </a:tblGrid>
              <a:tr h="37096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6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7"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45110" algn="r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17804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3196589" y="4159122"/>
            <a:ext cx="16097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Diagonal</a:t>
            </a:r>
            <a:r>
              <a:rPr sz="2400" b="1" spc="-10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kiri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/>
        </p:nvGraphicFramePr>
        <p:xfrm>
          <a:off x="2889250" y="4794250"/>
          <a:ext cx="2076450" cy="1125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685800"/>
                <a:gridCol w="685800"/>
              </a:tblGrid>
              <a:tr h="370967">
                <a:tc>
                  <a:txBody>
                    <a:bodyPr/>
                    <a:lstStyle/>
                    <a:p>
                      <a:pPr marR="27114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6">
                <a:tc>
                  <a:txBody>
                    <a:bodyPr/>
                    <a:lstStyle/>
                    <a:p>
                      <a:pPr marR="23304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05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03">
                <a:tc>
                  <a:txBody>
                    <a:bodyPr/>
                    <a:lstStyle/>
                    <a:p>
                      <a:pPr marR="23304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705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object 9"/>
          <p:cNvSpPr txBox="1"/>
          <p:nvPr/>
        </p:nvSpPr>
        <p:spPr>
          <a:xfrm>
            <a:off x="7195819" y="4159122"/>
            <a:ext cx="199517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5" dirty="0">
                <a:latin typeface="Calibri"/>
                <a:cs typeface="Calibri"/>
              </a:rPr>
              <a:t>Diagonal</a:t>
            </a:r>
            <a:r>
              <a:rPr sz="2400" b="1" spc="-95" dirty="0">
                <a:latin typeface="Calibri"/>
                <a:cs typeface="Calibri"/>
              </a:rPr>
              <a:t> </a:t>
            </a:r>
            <a:r>
              <a:rPr sz="2400" b="1" spc="-10" dirty="0">
                <a:latin typeface="Calibri"/>
                <a:cs typeface="Calibri"/>
              </a:rPr>
              <a:t>Kanan</a:t>
            </a:r>
            <a:endParaRPr sz="2400">
              <a:latin typeface="Calibri"/>
              <a:cs typeface="Calibri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7080250" y="4641850"/>
          <a:ext cx="2076450" cy="11258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5800"/>
                <a:gridCol w="685800"/>
                <a:gridCol w="685800"/>
              </a:tblGrid>
              <a:tr h="370967"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98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66"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698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70903">
                <a:tc>
                  <a:txBody>
                    <a:bodyPr/>
                    <a:lstStyle/>
                    <a:p>
                      <a:pPr marR="27051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dirty="0">
                          <a:latin typeface="Arial MT"/>
                          <a:cs typeface="Arial MT"/>
                        </a:rPr>
                        <a:t>2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31775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spc="-5" dirty="0">
                          <a:latin typeface="Arial MT"/>
                          <a:cs typeface="Arial MT"/>
                        </a:rPr>
                        <a:t>-1</a:t>
                      </a:r>
                      <a:endParaRPr sz="1800">
                        <a:latin typeface="Arial MT"/>
                        <a:cs typeface="Arial MT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34000" y="685800"/>
            <a:ext cx="5091684" cy="408432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536193"/>
            <a:ext cx="1673225" cy="1153160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12700" marR="5080">
              <a:lnSpc>
                <a:spcPts val="4079"/>
              </a:lnSpc>
              <a:spcBef>
                <a:spcPts val="830"/>
              </a:spcBef>
            </a:pPr>
            <a:r>
              <a:rPr sz="4000" spc="-95" dirty="0"/>
              <a:t>D</a:t>
            </a:r>
            <a:r>
              <a:rPr sz="4000" spc="-65" dirty="0"/>
              <a:t>ete</a:t>
            </a:r>
            <a:r>
              <a:rPr sz="4000" spc="-50" dirty="0"/>
              <a:t>ks</a:t>
            </a:r>
            <a:r>
              <a:rPr sz="4000" spc="-5" dirty="0"/>
              <a:t>i  </a:t>
            </a:r>
            <a:r>
              <a:rPr sz="4000" spc="-55" dirty="0"/>
              <a:t>Garis</a:t>
            </a:r>
            <a:endParaRPr sz="40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200" y="5105400"/>
            <a:ext cx="6225540" cy="14249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38800" y="381000"/>
            <a:ext cx="4869180" cy="508254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12420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Deteksi</a:t>
            </a:r>
            <a:r>
              <a:rPr sz="4800" spc="-170" dirty="0"/>
              <a:t> </a:t>
            </a:r>
            <a:r>
              <a:rPr sz="4800" spc="-60" dirty="0"/>
              <a:t>Sisi</a:t>
            </a:r>
            <a:endParaRPr sz="4800"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81200" y="5562600"/>
            <a:ext cx="5562600" cy="112166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7909559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Edge</a:t>
            </a:r>
            <a:r>
              <a:rPr sz="4800" spc="-145" dirty="0"/>
              <a:t> </a:t>
            </a:r>
            <a:r>
              <a:rPr sz="4800" spc="-50" dirty="0"/>
              <a:t>Linking</a:t>
            </a:r>
            <a:r>
              <a:rPr sz="4800" spc="-100" dirty="0"/>
              <a:t> </a:t>
            </a:r>
            <a:r>
              <a:rPr sz="4800" dirty="0"/>
              <a:t>&amp;</a:t>
            </a:r>
            <a:r>
              <a:rPr sz="4800" spc="-125" dirty="0"/>
              <a:t> </a:t>
            </a:r>
            <a:r>
              <a:rPr sz="4800" spc="-45" dirty="0"/>
              <a:t>Boundary</a:t>
            </a:r>
            <a:r>
              <a:rPr sz="4800" spc="-120" dirty="0"/>
              <a:t> </a:t>
            </a:r>
            <a:r>
              <a:rPr sz="4800" spc="-50" dirty="0"/>
              <a:t>det.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825879"/>
            <a:ext cx="9826625" cy="3515995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12700" marR="5080" indent="7620">
              <a:lnSpc>
                <a:spcPct val="90000"/>
              </a:lnSpc>
              <a:spcBef>
                <a:spcPts val="430"/>
              </a:spcBef>
            </a:pP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Hasil</a:t>
            </a:r>
            <a:r>
              <a:rPr sz="2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seringkali</a:t>
            </a:r>
            <a:r>
              <a:rPr sz="2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menghasilkan</a:t>
            </a:r>
            <a:r>
              <a:rPr sz="2800" spc="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lengkap,</a:t>
            </a:r>
            <a:r>
              <a:rPr sz="2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karena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adanya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noise,</a:t>
            </a:r>
            <a:r>
              <a:rPr sz="2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patahnya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karena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iluminasi, </a:t>
            </a:r>
            <a:r>
              <a:rPr sz="2800" spc="-7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lain-lain.</a:t>
            </a:r>
            <a:endParaRPr sz="2800">
              <a:latin typeface="Arial MT"/>
              <a:cs typeface="Arial MT"/>
            </a:endParaRPr>
          </a:p>
          <a:p>
            <a:pPr marL="12700" marR="1054735" indent="7620">
              <a:lnSpc>
                <a:spcPts val="3020"/>
              </a:lnSpc>
              <a:spcBef>
                <a:spcPts val="1450"/>
              </a:spcBef>
            </a:pPr>
            <a:r>
              <a:rPr sz="2800" spc="-15" dirty="0">
                <a:solidFill>
                  <a:srgbClr val="404040"/>
                </a:solidFill>
                <a:latin typeface="Arial MT"/>
                <a:cs typeface="Arial MT"/>
              </a:rPr>
              <a:t>Oleh</a:t>
            </a:r>
            <a:r>
              <a:rPr sz="2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karena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itu</a:t>
            </a:r>
            <a:r>
              <a:rPr sz="28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800" spc="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deteksi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biasanya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dilanjutkan </a:t>
            </a:r>
            <a:r>
              <a:rPr sz="2800" spc="-7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8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5" dirty="0">
                <a:solidFill>
                  <a:srgbClr val="404040"/>
                </a:solidFill>
                <a:latin typeface="Arial MT"/>
                <a:cs typeface="Arial MT"/>
              </a:rPr>
              <a:t>edge</a:t>
            </a:r>
            <a:r>
              <a:rPr sz="2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linking.</a:t>
            </a:r>
            <a:endParaRPr sz="2800">
              <a:latin typeface="Arial MT"/>
              <a:cs typeface="Arial MT"/>
            </a:endParaRPr>
          </a:p>
          <a:p>
            <a:pPr marL="20320">
              <a:lnSpc>
                <a:spcPct val="100000"/>
              </a:lnSpc>
              <a:spcBef>
                <a:spcPts val="1035"/>
              </a:spcBef>
            </a:pPr>
            <a:r>
              <a:rPr sz="2800" spc="-15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sekian</a:t>
            </a:r>
            <a:r>
              <a:rPr sz="2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banyak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cara,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800" spc="-5" dirty="0">
                <a:solidFill>
                  <a:srgbClr val="404040"/>
                </a:solidFill>
                <a:latin typeface="Arial MT"/>
                <a:cs typeface="Arial MT"/>
              </a:rPr>
              <a:t>akan </a:t>
            </a:r>
            <a:r>
              <a:rPr sz="2800" spc="-10" dirty="0">
                <a:solidFill>
                  <a:srgbClr val="404040"/>
                </a:solidFill>
                <a:latin typeface="Arial MT"/>
                <a:cs typeface="Arial MT"/>
              </a:rPr>
              <a:t>dibahas:</a:t>
            </a:r>
            <a:endParaRPr sz="28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120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Local</a:t>
            </a:r>
            <a:r>
              <a:rPr sz="24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Processing</a:t>
            </a:r>
            <a:endParaRPr sz="24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315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Global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Processing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4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teknik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Graph-Theoretic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456819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45" dirty="0"/>
              <a:t>Local</a:t>
            </a:r>
            <a:r>
              <a:rPr sz="4800" spc="-185" dirty="0"/>
              <a:t> </a:t>
            </a:r>
            <a:r>
              <a:rPr sz="4800" spc="-50" dirty="0"/>
              <a:t>Processing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50924" y="1841119"/>
            <a:ext cx="9531350" cy="3348354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38100" marR="30480">
              <a:lnSpc>
                <a:spcPts val="2160"/>
              </a:lnSpc>
              <a:spcBef>
                <a:spcPts val="375"/>
              </a:spcBef>
            </a:pP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Merupakan</a:t>
            </a:r>
            <a:r>
              <a:rPr sz="2000" spc="-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cara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paling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sederhana,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analisa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ketetanggaan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3x3 </a:t>
            </a:r>
            <a:r>
              <a:rPr sz="2000" spc="-5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5x5.</a:t>
            </a:r>
            <a:endParaRPr sz="2000">
              <a:latin typeface="Arial MT"/>
              <a:cs typeface="Arial MT"/>
            </a:endParaRPr>
          </a:p>
          <a:p>
            <a:pPr marL="38100">
              <a:lnSpc>
                <a:spcPct val="100000"/>
              </a:lnSpc>
              <a:spcBef>
                <a:spcPts val="1120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Sifat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utama</a:t>
            </a:r>
            <a:r>
              <a:rPr sz="2000" spc="-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digunakan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menentukan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kesamaan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0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endParaRPr sz="20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200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gradien:</a:t>
            </a:r>
            <a:r>
              <a:rPr sz="18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Symbol"/>
                <a:cs typeface="Symbol"/>
              </a:rPr>
              <a:t>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(x,y)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|G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x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|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+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[G</a:t>
            </a:r>
            <a:r>
              <a:rPr sz="1800" spc="-22" baseline="-20833" dirty="0">
                <a:solidFill>
                  <a:srgbClr val="404040"/>
                </a:solidFill>
                <a:latin typeface="Arial MT"/>
                <a:cs typeface="Arial MT"/>
              </a:rPr>
              <a:t>y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|</a:t>
            </a:r>
            <a:endParaRPr sz="18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385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Arah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gradien:</a:t>
            </a:r>
            <a:r>
              <a:rPr sz="1800" spc="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Symbol"/>
                <a:cs typeface="Symbol"/>
              </a:rPr>
              <a:t>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(x,y)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tan-</a:t>
            </a:r>
            <a:r>
              <a:rPr sz="1800" spc="-15" baseline="25462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(G</a:t>
            </a:r>
            <a:r>
              <a:rPr sz="1800" spc="-15" baseline="-20833" dirty="0">
                <a:solidFill>
                  <a:srgbClr val="404040"/>
                </a:solidFill>
                <a:latin typeface="Arial MT"/>
                <a:cs typeface="Arial MT"/>
              </a:rPr>
              <a:t>x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/G</a:t>
            </a:r>
            <a:r>
              <a:rPr sz="1800" spc="-15" baseline="-20833" dirty="0">
                <a:solidFill>
                  <a:srgbClr val="404040"/>
                </a:solidFill>
                <a:latin typeface="Arial MT"/>
                <a:cs typeface="Arial MT"/>
              </a:rPr>
              <a:t>y)</a:t>
            </a:r>
            <a:endParaRPr sz="1800" baseline="-20833">
              <a:latin typeface="Arial MT"/>
              <a:cs typeface="Arial MT"/>
            </a:endParaRPr>
          </a:p>
          <a:p>
            <a:pPr marL="38100">
              <a:lnSpc>
                <a:spcPts val="2280"/>
              </a:lnSpc>
              <a:spcBef>
                <a:spcPts val="1350"/>
              </a:spcBef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Jika piksel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posisi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(x</a:t>
            </a:r>
            <a:r>
              <a:rPr sz="1950" spc="-7" baseline="-21367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,y</a:t>
            </a:r>
            <a:r>
              <a:rPr sz="1950" spc="-7" baseline="-21367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)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sisi,</a:t>
            </a:r>
            <a:r>
              <a:rPr sz="20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maka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posisi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(x,y)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endParaRPr sz="2000">
              <a:latin typeface="Arial MT"/>
              <a:cs typeface="Arial MT"/>
            </a:endParaRPr>
          </a:p>
          <a:p>
            <a:pPr marL="38100">
              <a:lnSpc>
                <a:spcPts val="2280"/>
              </a:lnSpc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jendela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ketetanggaan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dikategorikan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sisi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pula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jika</a:t>
            </a:r>
            <a:endParaRPr sz="20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200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|</a:t>
            </a:r>
            <a:r>
              <a:rPr sz="1800" spc="-5" dirty="0">
                <a:solidFill>
                  <a:srgbClr val="404040"/>
                </a:solidFill>
                <a:latin typeface="Symbol"/>
                <a:cs typeface="Symbol"/>
              </a:rPr>
              <a:t>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(x,y)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-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Symbol"/>
                <a:cs typeface="Symbol"/>
              </a:rPr>
              <a:t>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,y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)|</a:t>
            </a:r>
            <a:r>
              <a:rPr sz="1800" spc="-5" dirty="0">
                <a:solidFill>
                  <a:srgbClr val="404040"/>
                </a:solidFill>
                <a:latin typeface="Symbol"/>
                <a:cs typeface="Symbol"/>
              </a:rPr>
              <a:t></a:t>
            </a:r>
            <a:r>
              <a:rPr sz="18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E</a:t>
            </a:r>
            <a:endParaRPr sz="18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385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|</a:t>
            </a:r>
            <a:r>
              <a:rPr sz="1800" dirty="0">
                <a:solidFill>
                  <a:srgbClr val="404040"/>
                </a:solidFill>
                <a:latin typeface="Symbol"/>
                <a:cs typeface="Symbol"/>
              </a:rPr>
              <a:t></a:t>
            </a:r>
            <a:r>
              <a:rPr sz="1800" spc="3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(x,y)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-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Symbol"/>
                <a:cs typeface="Symbol"/>
              </a:rPr>
              <a:t>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(x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,y</a:t>
            </a:r>
            <a:r>
              <a:rPr sz="1800" spc="-7" baseline="-20833" dirty="0">
                <a:solidFill>
                  <a:srgbClr val="404040"/>
                </a:solidFill>
                <a:latin typeface="Arial MT"/>
                <a:cs typeface="Arial MT"/>
              </a:rPr>
              <a:t>0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)| </a:t>
            </a:r>
            <a:r>
              <a:rPr sz="1800" dirty="0">
                <a:solidFill>
                  <a:srgbClr val="404040"/>
                </a:solidFill>
                <a:latin typeface="Symbol"/>
                <a:cs typeface="Symbol"/>
              </a:rPr>
              <a:t></a:t>
            </a:r>
            <a:r>
              <a:rPr sz="1800" spc="3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endParaRPr sz="18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405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E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</a:t>
            </a:r>
            <a:r>
              <a:rPr sz="16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16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6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ambang</a:t>
            </a:r>
            <a:r>
              <a:rPr sz="16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non</a:t>
            </a:r>
            <a:r>
              <a:rPr sz="16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negatif</a:t>
            </a:r>
            <a:endParaRPr sz="16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399" y="1752600"/>
            <a:ext cx="7086600" cy="487375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195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1054354"/>
            <a:ext cx="6903720" cy="635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000" spc="-55" dirty="0"/>
              <a:t>Global</a:t>
            </a:r>
            <a:r>
              <a:rPr sz="4000" spc="-85" dirty="0"/>
              <a:t> </a:t>
            </a:r>
            <a:r>
              <a:rPr sz="4000" spc="-50" dirty="0"/>
              <a:t>Proc.</a:t>
            </a:r>
            <a:r>
              <a:rPr sz="4000" spc="-114" dirty="0"/>
              <a:t> </a:t>
            </a:r>
            <a:r>
              <a:rPr sz="4000" spc="-20" dirty="0"/>
              <a:t>w/</a:t>
            </a:r>
            <a:r>
              <a:rPr sz="4000" spc="-130" dirty="0"/>
              <a:t> </a:t>
            </a:r>
            <a:r>
              <a:rPr sz="4000" spc="-50" dirty="0"/>
              <a:t>Graph</a:t>
            </a:r>
            <a:r>
              <a:rPr sz="4000" spc="-114" dirty="0"/>
              <a:t> </a:t>
            </a:r>
            <a:r>
              <a:rPr sz="4000" spc="-55" dirty="0"/>
              <a:t>theoretic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2785617" y="1869000"/>
            <a:ext cx="7122795" cy="4383405"/>
          </a:xfrm>
          <a:prstGeom prst="rect">
            <a:avLst/>
          </a:prstGeom>
        </p:spPr>
        <p:txBody>
          <a:bodyPr vert="horz" wrap="square" lIns="0" tIns="819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mengatasi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noise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Komputasi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lebih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sulit</a:t>
            </a:r>
            <a:endParaRPr sz="2400">
              <a:latin typeface="Arial MT"/>
              <a:cs typeface="Arial MT"/>
            </a:endParaRPr>
          </a:p>
          <a:p>
            <a:pPr marL="12700" marR="492125">
              <a:lnSpc>
                <a:spcPct val="70000"/>
              </a:lnSpc>
              <a:spcBef>
                <a:spcPts val="1395"/>
              </a:spcBef>
            </a:pP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Global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: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langsung</a:t>
            </a:r>
            <a:r>
              <a:rPr sz="24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mencakup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seluruh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citra,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bukan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jendela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ketetanggan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ts val="2720"/>
              </a:lnSpc>
              <a:spcBef>
                <a:spcPts val="540"/>
              </a:spcBef>
            </a:pP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Menggunakan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representasi</a:t>
            </a:r>
            <a:r>
              <a:rPr sz="2400" spc="-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graph</a:t>
            </a:r>
            <a:endParaRPr sz="2400">
              <a:latin typeface="Arial MT"/>
              <a:cs typeface="Arial MT"/>
            </a:endParaRPr>
          </a:p>
          <a:p>
            <a:pPr marL="305435" indent="-184150">
              <a:lnSpc>
                <a:spcPts val="2180"/>
              </a:lnSpc>
              <a:buClr>
                <a:srgbClr val="D24717"/>
              </a:buClr>
              <a:buFont typeface="Calibri"/>
              <a:buChar char="◦"/>
              <a:tabLst>
                <a:tab pos="306070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dianggap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sebagai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node</a:t>
            </a:r>
            <a:endParaRPr sz="2000">
              <a:latin typeface="Arial MT"/>
              <a:cs typeface="Arial MT"/>
            </a:endParaRPr>
          </a:p>
          <a:p>
            <a:pPr marL="305435" marR="5080" indent="-183515">
              <a:lnSpc>
                <a:spcPct val="70000"/>
              </a:lnSpc>
              <a:spcBef>
                <a:spcPts val="660"/>
              </a:spcBef>
              <a:buClr>
                <a:srgbClr val="D24717"/>
              </a:buClr>
              <a:buFont typeface="Calibri"/>
              <a:buChar char="◦"/>
              <a:tabLst>
                <a:tab pos="306070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Setiap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hanya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 dihubungkan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lain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jika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mereka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bertetangga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(4-connected)</a:t>
            </a:r>
            <a:endParaRPr sz="2000">
              <a:latin typeface="Arial MT"/>
              <a:cs typeface="Arial MT"/>
            </a:endParaRPr>
          </a:p>
          <a:p>
            <a:pPr marL="305435" marR="64769" indent="-183515">
              <a:lnSpc>
                <a:spcPct val="70000"/>
              </a:lnSpc>
              <a:spcBef>
                <a:spcPts val="600"/>
              </a:spcBef>
              <a:buClr>
                <a:srgbClr val="D24717"/>
              </a:buClr>
              <a:buFont typeface="Calibri"/>
              <a:buChar char="◦"/>
              <a:tabLst>
                <a:tab pos="306070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Edge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menghubungkan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(node)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q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graf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memiliki nilai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(weighted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graph):</a:t>
            </a:r>
            <a:endParaRPr sz="2000">
              <a:latin typeface="Arial MT"/>
              <a:cs typeface="Arial MT"/>
            </a:endParaRPr>
          </a:p>
          <a:p>
            <a:pPr marL="488315" lvl="1" indent="-183515">
              <a:lnSpc>
                <a:spcPts val="2100"/>
              </a:lnSpc>
              <a:buClr>
                <a:srgbClr val="D24717"/>
              </a:buClr>
              <a:buFont typeface="Calibri"/>
              <a:buChar char="◦"/>
              <a:tabLst>
                <a:tab pos="488950" algn="l"/>
              </a:tabLst>
            </a:pP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C(p,q)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H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470" dirty="0">
                <a:solidFill>
                  <a:srgbClr val="404040"/>
                </a:solidFill>
                <a:latin typeface="Microsoft Sans Serif"/>
                <a:cs typeface="Microsoft Sans Serif"/>
              </a:rPr>
              <a:t>–</a:t>
            </a:r>
            <a:r>
              <a:rPr sz="1800" spc="2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[f(p)</a:t>
            </a:r>
            <a:r>
              <a:rPr sz="18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470" dirty="0">
                <a:solidFill>
                  <a:srgbClr val="404040"/>
                </a:solidFill>
                <a:latin typeface="Microsoft Sans Serif"/>
                <a:cs typeface="Microsoft Sans Serif"/>
              </a:rPr>
              <a:t>–</a:t>
            </a:r>
            <a:r>
              <a:rPr sz="18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f(q)]</a:t>
            </a:r>
            <a:endParaRPr sz="1800">
              <a:latin typeface="Arial MT"/>
              <a:cs typeface="Arial MT"/>
            </a:endParaRPr>
          </a:p>
          <a:p>
            <a:pPr marL="488315" lvl="1" indent="-183515">
              <a:lnSpc>
                <a:spcPts val="2110"/>
              </a:lnSpc>
              <a:buClr>
                <a:srgbClr val="D24717"/>
              </a:buClr>
              <a:buFont typeface="Calibri"/>
              <a:buChar char="◦"/>
              <a:tabLst>
                <a:tab pos="488950" algn="l"/>
              </a:tabLst>
            </a:pP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H: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intensitas</a:t>
            </a:r>
            <a:r>
              <a:rPr sz="18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keabuan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tertinggi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endParaRPr sz="1800">
              <a:latin typeface="Arial MT"/>
              <a:cs typeface="Arial MT"/>
            </a:endParaRPr>
          </a:p>
          <a:p>
            <a:pPr marL="488315" lvl="1" indent="-183515">
              <a:lnSpc>
                <a:spcPts val="2070"/>
              </a:lnSpc>
              <a:buClr>
                <a:srgbClr val="D24717"/>
              </a:buClr>
              <a:buFont typeface="Calibri"/>
              <a:buChar char="◦"/>
              <a:tabLst>
                <a:tab pos="488950" algn="l"/>
              </a:tabLst>
            </a:pP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f(p)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f(q):</a:t>
            </a:r>
            <a:r>
              <a:rPr sz="18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5" dirty="0">
                <a:solidFill>
                  <a:srgbClr val="404040"/>
                </a:solidFill>
                <a:latin typeface="Arial MT"/>
                <a:cs typeface="Arial MT"/>
              </a:rPr>
              <a:t>nilai</a:t>
            </a:r>
            <a:r>
              <a:rPr sz="18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keabuan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p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dan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q</a:t>
            </a:r>
            <a:endParaRPr sz="1800">
              <a:latin typeface="Arial MT"/>
              <a:cs typeface="Arial MT"/>
            </a:endParaRPr>
          </a:p>
          <a:p>
            <a:pPr marL="305435" indent="-184150">
              <a:lnSpc>
                <a:spcPts val="2335"/>
              </a:lnSpc>
              <a:buClr>
                <a:srgbClr val="D24717"/>
              </a:buClr>
              <a:buFont typeface="Calibri"/>
              <a:buChar char="◦"/>
              <a:tabLst>
                <a:tab pos="306070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Kemudian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dicari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lintasan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sisi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cost</a:t>
            </a:r>
            <a:r>
              <a:rPr sz="20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terendah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195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54679" y="2110739"/>
            <a:ext cx="4617720" cy="3299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47916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Thresholding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907794" y="2045334"/>
            <a:ext cx="3016250" cy="3533140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471805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Sering digunakan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untuk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segmentasi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karena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mudah</a:t>
            </a:r>
            <a:r>
              <a:rPr sz="24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dan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intuitif.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90000"/>
              </a:lnSpc>
              <a:spcBef>
                <a:spcPts val="1375"/>
              </a:spcBef>
            </a:pP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Diasumsikan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setiap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objek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cenderung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memiliki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warna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homogen dan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terletak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pada</a:t>
            </a:r>
            <a:r>
              <a:rPr sz="24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kisaran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keabuan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tertentu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372100" y="1866900"/>
            <a:ext cx="4975860" cy="2354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195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24200" y="1905000"/>
            <a:ext cx="6195059" cy="44653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63402" y="6549643"/>
            <a:ext cx="1720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 dirty="0">
                <a:latin typeface="Tahoma"/>
                <a:cs typeface="Tahoma"/>
              </a:rPr>
              <a:t>28</a:t>
            </a:r>
            <a:endParaRPr sz="10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9270" y="998727"/>
            <a:ext cx="5146675" cy="57365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8255889" y="1240207"/>
            <a:ext cx="149860" cy="55244"/>
          </a:xfrm>
          <a:custGeom>
            <a:avLst/>
            <a:gdLst/>
            <a:ahLst/>
            <a:cxnLst/>
            <a:rect l="l" t="t" r="r" b="b"/>
            <a:pathLst>
              <a:path w="149859" h="55244">
                <a:moveTo>
                  <a:pt x="149428" y="0"/>
                </a:moveTo>
                <a:lnTo>
                  <a:pt x="0" y="0"/>
                </a:lnTo>
                <a:lnTo>
                  <a:pt x="0" y="55065"/>
                </a:lnTo>
                <a:lnTo>
                  <a:pt x="149428" y="55065"/>
                </a:lnTo>
                <a:lnTo>
                  <a:pt x="149428" y="0"/>
                </a:lnTo>
                <a:close/>
              </a:path>
            </a:pathLst>
          </a:custGeom>
          <a:solidFill>
            <a:srgbClr val="E9E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72169" y="998727"/>
            <a:ext cx="1620520" cy="451484"/>
          </a:xfrm>
          <a:custGeom>
            <a:avLst/>
            <a:gdLst/>
            <a:ahLst/>
            <a:cxnLst/>
            <a:rect l="l" t="t" r="r" b="b"/>
            <a:pathLst>
              <a:path w="1620520" h="451484">
                <a:moveTo>
                  <a:pt x="189102" y="1524"/>
                </a:moveTo>
                <a:lnTo>
                  <a:pt x="0" y="1524"/>
                </a:lnTo>
                <a:lnTo>
                  <a:pt x="0" y="438785"/>
                </a:lnTo>
                <a:lnTo>
                  <a:pt x="185927" y="438785"/>
                </a:lnTo>
                <a:lnTo>
                  <a:pt x="226431" y="435592"/>
                </a:lnTo>
                <a:lnTo>
                  <a:pt x="261064" y="426005"/>
                </a:lnTo>
                <a:lnTo>
                  <a:pt x="289815" y="410013"/>
                </a:lnTo>
                <a:lnTo>
                  <a:pt x="312026" y="388238"/>
                </a:lnTo>
                <a:lnTo>
                  <a:pt x="58038" y="388238"/>
                </a:lnTo>
                <a:lnTo>
                  <a:pt x="58038" y="234314"/>
                </a:lnTo>
                <a:lnTo>
                  <a:pt x="311653" y="234314"/>
                </a:lnTo>
                <a:lnTo>
                  <a:pt x="309879" y="232156"/>
                </a:lnTo>
                <a:lnTo>
                  <a:pt x="300450" y="224347"/>
                </a:lnTo>
                <a:lnTo>
                  <a:pt x="288924" y="216931"/>
                </a:lnTo>
                <a:lnTo>
                  <a:pt x="275304" y="209921"/>
                </a:lnTo>
                <a:lnTo>
                  <a:pt x="259587" y="203326"/>
                </a:lnTo>
                <a:lnTo>
                  <a:pt x="270351" y="197373"/>
                </a:lnTo>
                <a:lnTo>
                  <a:pt x="279780" y="191135"/>
                </a:lnTo>
                <a:lnTo>
                  <a:pt x="285769" y="186309"/>
                </a:lnTo>
                <a:lnTo>
                  <a:pt x="58038" y="186309"/>
                </a:lnTo>
                <a:lnTo>
                  <a:pt x="58038" y="50926"/>
                </a:lnTo>
                <a:lnTo>
                  <a:pt x="301086" y="50926"/>
                </a:lnTo>
                <a:lnTo>
                  <a:pt x="298957" y="47371"/>
                </a:lnTo>
                <a:lnTo>
                  <a:pt x="279864" y="27295"/>
                </a:lnTo>
                <a:lnTo>
                  <a:pt x="255174" y="12969"/>
                </a:lnTo>
                <a:lnTo>
                  <a:pt x="224913" y="4383"/>
                </a:lnTo>
                <a:lnTo>
                  <a:pt x="189102" y="1524"/>
                </a:lnTo>
                <a:close/>
              </a:path>
              <a:path w="1620520" h="451484">
                <a:moveTo>
                  <a:pt x="311653" y="234314"/>
                </a:moveTo>
                <a:lnTo>
                  <a:pt x="176656" y="234314"/>
                </a:lnTo>
                <a:lnTo>
                  <a:pt x="194567" y="234886"/>
                </a:lnTo>
                <a:lnTo>
                  <a:pt x="210597" y="236600"/>
                </a:lnTo>
                <a:lnTo>
                  <a:pt x="255924" y="254009"/>
                </a:lnTo>
                <a:lnTo>
                  <a:pt x="277364" y="286446"/>
                </a:lnTo>
                <a:lnTo>
                  <a:pt x="280034" y="308356"/>
                </a:lnTo>
                <a:lnTo>
                  <a:pt x="279126" y="322004"/>
                </a:lnTo>
                <a:lnTo>
                  <a:pt x="251630" y="370451"/>
                </a:lnTo>
                <a:lnTo>
                  <a:pt x="212474" y="386262"/>
                </a:lnTo>
                <a:lnTo>
                  <a:pt x="186944" y="388238"/>
                </a:lnTo>
                <a:lnTo>
                  <a:pt x="312026" y="388238"/>
                </a:lnTo>
                <a:lnTo>
                  <a:pt x="332676" y="351329"/>
                </a:lnTo>
                <a:lnTo>
                  <a:pt x="339344" y="311150"/>
                </a:lnTo>
                <a:lnTo>
                  <a:pt x="337490" y="287287"/>
                </a:lnTo>
                <a:lnTo>
                  <a:pt x="331946" y="266176"/>
                </a:lnTo>
                <a:lnTo>
                  <a:pt x="322734" y="247802"/>
                </a:lnTo>
                <a:lnTo>
                  <a:pt x="311653" y="234314"/>
                </a:lnTo>
                <a:close/>
              </a:path>
              <a:path w="1620520" h="451484">
                <a:moveTo>
                  <a:pt x="301086" y="50926"/>
                </a:moveTo>
                <a:lnTo>
                  <a:pt x="164846" y="50926"/>
                </a:lnTo>
                <a:lnTo>
                  <a:pt x="183179" y="51450"/>
                </a:lnTo>
                <a:lnTo>
                  <a:pt x="199120" y="53022"/>
                </a:lnTo>
                <a:lnTo>
                  <a:pt x="239182" y="68478"/>
                </a:lnTo>
                <a:lnTo>
                  <a:pt x="258952" y="116967"/>
                </a:lnTo>
                <a:lnTo>
                  <a:pt x="256881" y="136657"/>
                </a:lnTo>
                <a:lnTo>
                  <a:pt x="225805" y="175895"/>
                </a:lnTo>
                <a:lnTo>
                  <a:pt x="184783" y="185664"/>
                </a:lnTo>
                <a:lnTo>
                  <a:pt x="166877" y="186309"/>
                </a:lnTo>
                <a:lnTo>
                  <a:pt x="285769" y="186309"/>
                </a:lnTo>
                <a:lnTo>
                  <a:pt x="312292" y="147494"/>
                </a:lnTo>
                <a:lnTo>
                  <a:pt x="318134" y="109855"/>
                </a:lnTo>
                <a:lnTo>
                  <a:pt x="316942" y="92662"/>
                </a:lnTo>
                <a:lnTo>
                  <a:pt x="313356" y="76517"/>
                </a:lnTo>
                <a:lnTo>
                  <a:pt x="307365" y="61420"/>
                </a:lnTo>
                <a:lnTo>
                  <a:pt x="301086" y="50926"/>
                </a:lnTo>
                <a:close/>
              </a:path>
              <a:path w="1620520" h="451484">
                <a:moveTo>
                  <a:pt x="636596" y="157480"/>
                </a:moveTo>
                <a:lnTo>
                  <a:pt x="520700" y="157480"/>
                </a:lnTo>
                <a:lnTo>
                  <a:pt x="537749" y="158263"/>
                </a:lnTo>
                <a:lnTo>
                  <a:pt x="552703" y="160607"/>
                </a:lnTo>
                <a:lnTo>
                  <a:pt x="590899" y="186102"/>
                </a:lnTo>
                <a:lnTo>
                  <a:pt x="595756" y="209804"/>
                </a:lnTo>
                <a:lnTo>
                  <a:pt x="595756" y="218694"/>
                </a:lnTo>
                <a:lnTo>
                  <a:pt x="567562" y="245872"/>
                </a:lnTo>
                <a:lnTo>
                  <a:pt x="482091" y="256539"/>
                </a:lnTo>
                <a:lnTo>
                  <a:pt x="460686" y="260564"/>
                </a:lnTo>
                <a:lnTo>
                  <a:pt x="424352" y="275613"/>
                </a:lnTo>
                <a:lnTo>
                  <a:pt x="388699" y="315976"/>
                </a:lnTo>
                <a:lnTo>
                  <a:pt x="381761" y="355219"/>
                </a:lnTo>
                <a:lnTo>
                  <a:pt x="383524" y="374632"/>
                </a:lnTo>
                <a:lnTo>
                  <a:pt x="409955" y="422656"/>
                </a:lnTo>
                <a:lnTo>
                  <a:pt x="461230" y="447784"/>
                </a:lnTo>
                <a:lnTo>
                  <a:pt x="482346" y="449452"/>
                </a:lnTo>
                <a:lnTo>
                  <a:pt x="500421" y="448474"/>
                </a:lnTo>
                <a:lnTo>
                  <a:pt x="549909" y="433705"/>
                </a:lnTo>
                <a:lnTo>
                  <a:pt x="587932" y="406880"/>
                </a:lnTo>
                <a:lnTo>
                  <a:pt x="590465" y="403987"/>
                </a:lnTo>
                <a:lnTo>
                  <a:pt x="494919" y="403987"/>
                </a:lnTo>
                <a:lnTo>
                  <a:pt x="483681" y="403153"/>
                </a:lnTo>
                <a:lnTo>
                  <a:pt x="447252" y="383311"/>
                </a:lnTo>
                <a:lnTo>
                  <a:pt x="437769" y="354075"/>
                </a:lnTo>
                <a:lnTo>
                  <a:pt x="439318" y="339788"/>
                </a:lnTo>
                <a:lnTo>
                  <a:pt x="462660" y="309499"/>
                </a:lnTo>
                <a:lnTo>
                  <a:pt x="506349" y="297307"/>
                </a:lnTo>
                <a:lnTo>
                  <a:pt x="538733" y="293243"/>
                </a:lnTo>
                <a:lnTo>
                  <a:pt x="546209" y="292167"/>
                </a:lnTo>
                <a:lnTo>
                  <a:pt x="583104" y="282527"/>
                </a:lnTo>
                <a:lnTo>
                  <a:pt x="594359" y="276733"/>
                </a:lnTo>
                <a:lnTo>
                  <a:pt x="647826" y="276733"/>
                </a:lnTo>
                <a:lnTo>
                  <a:pt x="647826" y="200406"/>
                </a:lnTo>
                <a:lnTo>
                  <a:pt x="645660" y="179236"/>
                </a:lnTo>
                <a:lnTo>
                  <a:pt x="639159" y="161067"/>
                </a:lnTo>
                <a:lnTo>
                  <a:pt x="636596" y="157480"/>
                </a:lnTo>
                <a:close/>
              </a:path>
              <a:path w="1620520" h="451484">
                <a:moveTo>
                  <a:pt x="650640" y="396494"/>
                </a:moveTo>
                <a:lnTo>
                  <a:pt x="597026" y="396494"/>
                </a:lnTo>
                <a:lnTo>
                  <a:pt x="598598" y="405491"/>
                </a:lnTo>
                <a:lnTo>
                  <a:pt x="622490" y="440705"/>
                </a:lnTo>
                <a:lnTo>
                  <a:pt x="646429" y="445643"/>
                </a:lnTo>
                <a:lnTo>
                  <a:pt x="653923" y="445643"/>
                </a:lnTo>
                <a:lnTo>
                  <a:pt x="659891" y="445388"/>
                </a:lnTo>
                <a:lnTo>
                  <a:pt x="668654" y="444119"/>
                </a:lnTo>
                <a:lnTo>
                  <a:pt x="675004" y="442595"/>
                </a:lnTo>
                <a:lnTo>
                  <a:pt x="683259" y="440309"/>
                </a:lnTo>
                <a:lnTo>
                  <a:pt x="683259" y="402463"/>
                </a:lnTo>
                <a:lnTo>
                  <a:pt x="658368" y="402463"/>
                </a:lnTo>
                <a:lnTo>
                  <a:pt x="653541" y="400812"/>
                </a:lnTo>
                <a:lnTo>
                  <a:pt x="651255" y="397383"/>
                </a:lnTo>
                <a:lnTo>
                  <a:pt x="650640" y="396494"/>
                </a:lnTo>
                <a:close/>
              </a:path>
              <a:path w="1620520" h="451484">
                <a:moveTo>
                  <a:pt x="647826" y="276733"/>
                </a:moveTo>
                <a:lnTo>
                  <a:pt x="594359" y="276733"/>
                </a:lnTo>
                <a:lnTo>
                  <a:pt x="594359" y="319913"/>
                </a:lnTo>
                <a:lnTo>
                  <a:pt x="591554" y="342846"/>
                </a:lnTo>
                <a:lnTo>
                  <a:pt x="569178" y="378331"/>
                </a:lnTo>
                <a:lnTo>
                  <a:pt x="522716" y="400685"/>
                </a:lnTo>
                <a:lnTo>
                  <a:pt x="494919" y="403987"/>
                </a:lnTo>
                <a:lnTo>
                  <a:pt x="590465" y="403987"/>
                </a:lnTo>
                <a:lnTo>
                  <a:pt x="597026" y="396494"/>
                </a:lnTo>
                <a:lnTo>
                  <a:pt x="650640" y="396494"/>
                </a:lnTo>
                <a:lnTo>
                  <a:pt x="648970" y="394081"/>
                </a:lnTo>
                <a:lnTo>
                  <a:pt x="647826" y="389636"/>
                </a:lnTo>
                <a:lnTo>
                  <a:pt x="647826" y="276733"/>
                </a:lnTo>
                <a:close/>
              </a:path>
              <a:path w="1620520" h="451484">
                <a:moveTo>
                  <a:pt x="683259" y="400685"/>
                </a:moveTo>
                <a:lnTo>
                  <a:pt x="679957" y="401320"/>
                </a:lnTo>
                <a:lnTo>
                  <a:pt x="673734" y="402082"/>
                </a:lnTo>
                <a:lnTo>
                  <a:pt x="670813" y="402336"/>
                </a:lnTo>
                <a:lnTo>
                  <a:pt x="668147" y="402463"/>
                </a:lnTo>
                <a:lnTo>
                  <a:pt x="683259" y="402463"/>
                </a:lnTo>
                <a:lnTo>
                  <a:pt x="683259" y="400685"/>
                </a:lnTo>
                <a:close/>
              </a:path>
              <a:path w="1620520" h="451484">
                <a:moveTo>
                  <a:pt x="521843" y="112268"/>
                </a:moveTo>
                <a:lnTo>
                  <a:pt x="476329" y="118062"/>
                </a:lnTo>
                <a:lnTo>
                  <a:pt x="436625" y="135382"/>
                </a:lnTo>
                <a:lnTo>
                  <a:pt x="408749" y="167481"/>
                </a:lnTo>
                <a:lnTo>
                  <a:pt x="398399" y="217677"/>
                </a:lnTo>
                <a:lnTo>
                  <a:pt x="448436" y="217677"/>
                </a:lnTo>
                <a:lnTo>
                  <a:pt x="450369" y="205984"/>
                </a:lnTo>
                <a:lnTo>
                  <a:pt x="453135" y="195849"/>
                </a:lnTo>
                <a:lnTo>
                  <a:pt x="484886" y="163179"/>
                </a:lnTo>
                <a:lnTo>
                  <a:pt x="520700" y="157480"/>
                </a:lnTo>
                <a:lnTo>
                  <a:pt x="636596" y="157480"/>
                </a:lnTo>
                <a:lnTo>
                  <a:pt x="628324" y="145899"/>
                </a:lnTo>
                <a:lnTo>
                  <a:pt x="613155" y="133731"/>
                </a:lnTo>
                <a:lnTo>
                  <a:pt x="594244" y="124323"/>
                </a:lnTo>
                <a:lnTo>
                  <a:pt x="572738" y="117617"/>
                </a:lnTo>
                <a:lnTo>
                  <a:pt x="548612" y="113603"/>
                </a:lnTo>
                <a:lnTo>
                  <a:pt x="521843" y="112268"/>
                </a:lnTo>
                <a:close/>
              </a:path>
              <a:path w="1620520" h="451484">
                <a:moveTo>
                  <a:pt x="762253" y="338709"/>
                </a:moveTo>
                <a:lnTo>
                  <a:pt x="710819" y="338709"/>
                </a:lnTo>
                <a:lnTo>
                  <a:pt x="713605" y="361568"/>
                </a:lnTo>
                <a:lnTo>
                  <a:pt x="729607" y="401574"/>
                </a:lnTo>
                <a:lnTo>
                  <a:pt x="760491" y="432814"/>
                </a:lnTo>
                <a:lnTo>
                  <a:pt x="811545" y="448954"/>
                </a:lnTo>
                <a:lnTo>
                  <a:pt x="844930" y="450976"/>
                </a:lnTo>
                <a:lnTo>
                  <a:pt x="876222" y="449046"/>
                </a:lnTo>
                <a:lnTo>
                  <a:pt x="903239" y="443245"/>
                </a:lnTo>
                <a:lnTo>
                  <a:pt x="925994" y="433564"/>
                </a:lnTo>
                <a:lnTo>
                  <a:pt x="944499" y="419988"/>
                </a:lnTo>
                <a:lnTo>
                  <a:pt x="957092" y="405764"/>
                </a:lnTo>
                <a:lnTo>
                  <a:pt x="847598" y="405764"/>
                </a:lnTo>
                <a:lnTo>
                  <a:pt x="823976" y="404145"/>
                </a:lnTo>
                <a:lnTo>
                  <a:pt x="775970" y="379857"/>
                </a:lnTo>
                <a:lnTo>
                  <a:pt x="764039" y="351353"/>
                </a:lnTo>
                <a:lnTo>
                  <a:pt x="762253" y="338709"/>
                </a:lnTo>
                <a:close/>
              </a:path>
              <a:path w="1620520" h="451484">
                <a:moveTo>
                  <a:pt x="841628" y="111633"/>
                </a:moveTo>
                <a:lnTo>
                  <a:pt x="791464" y="118665"/>
                </a:lnTo>
                <a:lnTo>
                  <a:pt x="752728" y="139700"/>
                </a:lnTo>
                <a:lnTo>
                  <a:pt x="727979" y="171942"/>
                </a:lnTo>
                <a:lnTo>
                  <a:pt x="719708" y="212851"/>
                </a:lnTo>
                <a:lnTo>
                  <a:pt x="721899" y="231026"/>
                </a:lnTo>
                <a:lnTo>
                  <a:pt x="754760" y="273050"/>
                </a:lnTo>
                <a:lnTo>
                  <a:pt x="796534" y="290445"/>
                </a:lnTo>
                <a:lnTo>
                  <a:pt x="859154" y="306324"/>
                </a:lnTo>
                <a:lnTo>
                  <a:pt x="875135" y="310491"/>
                </a:lnTo>
                <a:lnTo>
                  <a:pt x="913838" y="327517"/>
                </a:lnTo>
                <a:lnTo>
                  <a:pt x="924178" y="352806"/>
                </a:lnTo>
                <a:lnTo>
                  <a:pt x="922746" y="365450"/>
                </a:lnTo>
                <a:lnTo>
                  <a:pt x="889085" y="398478"/>
                </a:lnTo>
                <a:lnTo>
                  <a:pt x="847598" y="405764"/>
                </a:lnTo>
                <a:lnTo>
                  <a:pt x="957092" y="405764"/>
                </a:lnTo>
                <a:lnTo>
                  <a:pt x="958814" y="403820"/>
                </a:lnTo>
                <a:lnTo>
                  <a:pt x="969009" y="386175"/>
                </a:lnTo>
                <a:lnTo>
                  <a:pt x="975109" y="367053"/>
                </a:lnTo>
                <a:lnTo>
                  <a:pt x="977137" y="346456"/>
                </a:lnTo>
                <a:lnTo>
                  <a:pt x="975185" y="325927"/>
                </a:lnTo>
                <a:lnTo>
                  <a:pt x="945896" y="281939"/>
                </a:lnTo>
                <a:lnTo>
                  <a:pt x="894032" y="261794"/>
                </a:lnTo>
                <a:lnTo>
                  <a:pt x="830960" y="246252"/>
                </a:lnTo>
                <a:lnTo>
                  <a:pt x="819864" y="243298"/>
                </a:lnTo>
                <a:lnTo>
                  <a:pt x="779430" y="218582"/>
                </a:lnTo>
                <a:lnTo>
                  <a:pt x="774191" y="199898"/>
                </a:lnTo>
                <a:lnTo>
                  <a:pt x="775192" y="190849"/>
                </a:lnTo>
                <a:lnTo>
                  <a:pt x="809942" y="160670"/>
                </a:lnTo>
                <a:lnTo>
                  <a:pt x="837310" y="157734"/>
                </a:lnTo>
                <a:lnTo>
                  <a:pt x="949254" y="157734"/>
                </a:lnTo>
                <a:lnTo>
                  <a:pt x="946784" y="153924"/>
                </a:lnTo>
                <a:lnTo>
                  <a:pt x="928139" y="135421"/>
                </a:lnTo>
                <a:lnTo>
                  <a:pt x="904398" y="122205"/>
                </a:lnTo>
                <a:lnTo>
                  <a:pt x="875561" y="114276"/>
                </a:lnTo>
                <a:lnTo>
                  <a:pt x="841628" y="111633"/>
                </a:lnTo>
                <a:close/>
              </a:path>
              <a:path w="1620520" h="451484">
                <a:moveTo>
                  <a:pt x="949254" y="157734"/>
                </a:moveTo>
                <a:lnTo>
                  <a:pt x="837310" y="157734"/>
                </a:lnTo>
                <a:lnTo>
                  <a:pt x="858835" y="159063"/>
                </a:lnTo>
                <a:lnTo>
                  <a:pt x="876919" y="163036"/>
                </a:lnTo>
                <a:lnTo>
                  <a:pt x="907905" y="186437"/>
                </a:lnTo>
                <a:lnTo>
                  <a:pt x="915924" y="211709"/>
                </a:lnTo>
                <a:lnTo>
                  <a:pt x="966470" y="211709"/>
                </a:lnTo>
                <a:lnTo>
                  <a:pt x="965465" y="196465"/>
                </a:lnTo>
                <a:lnTo>
                  <a:pt x="961866" y="181768"/>
                </a:lnTo>
                <a:lnTo>
                  <a:pt x="955647" y="167596"/>
                </a:lnTo>
                <a:lnTo>
                  <a:pt x="949254" y="157734"/>
                </a:lnTo>
                <a:close/>
              </a:path>
              <a:path w="1620520" h="451484">
                <a:moveTo>
                  <a:pt x="1162177" y="112902"/>
                </a:moveTo>
                <a:lnTo>
                  <a:pt x="1101693" y="124840"/>
                </a:lnTo>
                <a:lnTo>
                  <a:pt x="1053973" y="160782"/>
                </a:lnTo>
                <a:lnTo>
                  <a:pt x="1022826" y="215900"/>
                </a:lnTo>
                <a:lnTo>
                  <a:pt x="1012444" y="285496"/>
                </a:lnTo>
                <a:lnTo>
                  <a:pt x="1015015" y="322306"/>
                </a:lnTo>
                <a:lnTo>
                  <a:pt x="1035589" y="382972"/>
                </a:lnTo>
                <a:lnTo>
                  <a:pt x="1075287" y="425709"/>
                </a:lnTo>
                <a:lnTo>
                  <a:pt x="1125440" y="447375"/>
                </a:lnTo>
                <a:lnTo>
                  <a:pt x="1153922" y="450088"/>
                </a:lnTo>
                <a:lnTo>
                  <a:pt x="1165709" y="449800"/>
                </a:lnTo>
                <a:lnTo>
                  <a:pt x="1214473" y="440223"/>
                </a:lnTo>
                <a:lnTo>
                  <a:pt x="1257300" y="413131"/>
                </a:lnTo>
                <a:lnTo>
                  <a:pt x="1265877" y="403987"/>
                </a:lnTo>
                <a:lnTo>
                  <a:pt x="1158494" y="403987"/>
                </a:lnTo>
                <a:lnTo>
                  <a:pt x="1137660" y="402151"/>
                </a:lnTo>
                <a:lnTo>
                  <a:pt x="1092707" y="374523"/>
                </a:lnTo>
                <a:lnTo>
                  <a:pt x="1071955" y="319641"/>
                </a:lnTo>
                <a:lnTo>
                  <a:pt x="1069975" y="296545"/>
                </a:lnTo>
                <a:lnTo>
                  <a:pt x="1301877" y="296545"/>
                </a:lnTo>
                <a:lnTo>
                  <a:pt x="1301569" y="274069"/>
                </a:lnTo>
                <a:lnTo>
                  <a:pt x="1300654" y="254857"/>
                </a:lnTo>
                <a:lnTo>
                  <a:pt x="1300573" y="254000"/>
                </a:lnTo>
                <a:lnTo>
                  <a:pt x="1071118" y="254000"/>
                </a:lnTo>
                <a:lnTo>
                  <a:pt x="1073332" y="234330"/>
                </a:lnTo>
                <a:lnTo>
                  <a:pt x="1097406" y="186182"/>
                </a:lnTo>
                <a:lnTo>
                  <a:pt x="1141198" y="161286"/>
                </a:lnTo>
                <a:lnTo>
                  <a:pt x="1158748" y="159638"/>
                </a:lnTo>
                <a:lnTo>
                  <a:pt x="1267875" y="159638"/>
                </a:lnTo>
                <a:lnTo>
                  <a:pt x="1266604" y="157978"/>
                </a:lnTo>
                <a:lnTo>
                  <a:pt x="1227581" y="128777"/>
                </a:lnTo>
                <a:lnTo>
                  <a:pt x="1178915" y="113883"/>
                </a:lnTo>
                <a:lnTo>
                  <a:pt x="1162177" y="112902"/>
                </a:lnTo>
                <a:close/>
              </a:path>
              <a:path w="1620520" h="451484">
                <a:moveTo>
                  <a:pt x="1297304" y="338709"/>
                </a:moveTo>
                <a:lnTo>
                  <a:pt x="1244727" y="338709"/>
                </a:lnTo>
                <a:lnTo>
                  <a:pt x="1241294" y="349045"/>
                </a:lnTo>
                <a:lnTo>
                  <a:pt x="1236884" y="358727"/>
                </a:lnTo>
                <a:lnTo>
                  <a:pt x="1211536" y="388342"/>
                </a:lnTo>
                <a:lnTo>
                  <a:pt x="1158494" y="403987"/>
                </a:lnTo>
                <a:lnTo>
                  <a:pt x="1265877" y="403987"/>
                </a:lnTo>
                <a:lnTo>
                  <a:pt x="1288750" y="367373"/>
                </a:lnTo>
                <a:lnTo>
                  <a:pt x="1295659" y="347787"/>
                </a:lnTo>
                <a:lnTo>
                  <a:pt x="1297304" y="338709"/>
                </a:lnTo>
                <a:close/>
              </a:path>
              <a:path w="1620520" h="451484">
                <a:moveTo>
                  <a:pt x="1267875" y="159638"/>
                </a:moveTo>
                <a:lnTo>
                  <a:pt x="1158748" y="159638"/>
                </a:lnTo>
                <a:lnTo>
                  <a:pt x="1182461" y="162046"/>
                </a:lnTo>
                <a:lnTo>
                  <a:pt x="1202531" y="169275"/>
                </a:lnTo>
                <a:lnTo>
                  <a:pt x="1231646" y="198247"/>
                </a:lnTo>
                <a:lnTo>
                  <a:pt x="1244594" y="237448"/>
                </a:lnTo>
                <a:lnTo>
                  <a:pt x="1246758" y="254000"/>
                </a:lnTo>
                <a:lnTo>
                  <a:pt x="1300573" y="254000"/>
                </a:lnTo>
                <a:lnTo>
                  <a:pt x="1293719" y="210718"/>
                </a:lnTo>
                <a:lnTo>
                  <a:pt x="1275841" y="170052"/>
                </a:lnTo>
                <a:lnTo>
                  <a:pt x="1267875" y="159638"/>
                </a:lnTo>
                <a:close/>
              </a:path>
              <a:path w="1620520" h="451484">
                <a:moveTo>
                  <a:pt x="1475485" y="114300"/>
                </a:moveTo>
                <a:lnTo>
                  <a:pt x="1417193" y="127063"/>
                </a:lnTo>
                <a:lnTo>
                  <a:pt x="1374139" y="165354"/>
                </a:lnTo>
                <a:lnTo>
                  <a:pt x="1347565" y="221075"/>
                </a:lnTo>
                <a:lnTo>
                  <a:pt x="1338706" y="286131"/>
                </a:lnTo>
                <a:lnTo>
                  <a:pt x="1341135" y="321442"/>
                </a:lnTo>
                <a:lnTo>
                  <a:pt x="1360566" y="381017"/>
                </a:lnTo>
                <a:lnTo>
                  <a:pt x="1397883" y="424852"/>
                </a:lnTo>
                <a:lnTo>
                  <a:pt x="1443845" y="447280"/>
                </a:lnTo>
                <a:lnTo>
                  <a:pt x="1469516" y="450088"/>
                </a:lnTo>
                <a:lnTo>
                  <a:pt x="1485520" y="449276"/>
                </a:lnTo>
                <a:lnTo>
                  <a:pt x="1527936" y="437007"/>
                </a:lnTo>
                <a:lnTo>
                  <a:pt x="1562369" y="408128"/>
                </a:lnTo>
                <a:lnTo>
                  <a:pt x="1565782" y="403351"/>
                </a:lnTo>
                <a:lnTo>
                  <a:pt x="1486153" y="403351"/>
                </a:lnTo>
                <a:lnTo>
                  <a:pt x="1463962" y="401187"/>
                </a:lnTo>
                <a:lnTo>
                  <a:pt x="1429343" y="383903"/>
                </a:lnTo>
                <a:lnTo>
                  <a:pt x="1407457" y="350520"/>
                </a:lnTo>
                <a:lnTo>
                  <a:pt x="1396686" y="307657"/>
                </a:lnTo>
                <a:lnTo>
                  <a:pt x="1395349" y="283083"/>
                </a:lnTo>
                <a:lnTo>
                  <a:pt x="1396900" y="254888"/>
                </a:lnTo>
                <a:lnTo>
                  <a:pt x="1409386" y="209359"/>
                </a:lnTo>
                <a:lnTo>
                  <a:pt x="1433800" y="178502"/>
                </a:lnTo>
                <a:lnTo>
                  <a:pt x="1485646" y="161036"/>
                </a:lnTo>
                <a:lnTo>
                  <a:pt x="1568830" y="161036"/>
                </a:lnTo>
                <a:lnTo>
                  <a:pt x="1560020" y="150725"/>
                </a:lnTo>
                <a:lnTo>
                  <a:pt x="1523420" y="123033"/>
                </a:lnTo>
                <a:lnTo>
                  <a:pt x="1492940" y="115274"/>
                </a:lnTo>
                <a:lnTo>
                  <a:pt x="1475485" y="114300"/>
                </a:lnTo>
                <a:close/>
              </a:path>
              <a:path w="1620520" h="451484">
                <a:moveTo>
                  <a:pt x="1620265" y="394462"/>
                </a:moveTo>
                <a:lnTo>
                  <a:pt x="1572132" y="394462"/>
                </a:lnTo>
                <a:lnTo>
                  <a:pt x="1572132" y="438785"/>
                </a:lnTo>
                <a:lnTo>
                  <a:pt x="1620265" y="438785"/>
                </a:lnTo>
                <a:lnTo>
                  <a:pt x="1620265" y="394462"/>
                </a:lnTo>
                <a:close/>
              </a:path>
              <a:path w="1620520" h="451484">
                <a:moveTo>
                  <a:pt x="1620265" y="0"/>
                </a:moveTo>
                <a:lnTo>
                  <a:pt x="1568830" y="0"/>
                </a:lnTo>
                <a:lnTo>
                  <a:pt x="1568830" y="161036"/>
                </a:lnTo>
                <a:lnTo>
                  <a:pt x="1485646" y="161036"/>
                </a:lnTo>
                <a:lnTo>
                  <a:pt x="1533330" y="177377"/>
                </a:lnTo>
                <a:lnTo>
                  <a:pt x="1564751" y="226964"/>
                </a:lnTo>
                <a:lnTo>
                  <a:pt x="1570862" y="279526"/>
                </a:lnTo>
                <a:lnTo>
                  <a:pt x="1569384" y="307697"/>
                </a:lnTo>
                <a:lnTo>
                  <a:pt x="1557522" y="353607"/>
                </a:lnTo>
                <a:lnTo>
                  <a:pt x="1534374" y="385349"/>
                </a:lnTo>
                <a:lnTo>
                  <a:pt x="1486153" y="403351"/>
                </a:lnTo>
                <a:lnTo>
                  <a:pt x="1565782" y="403351"/>
                </a:lnTo>
                <a:lnTo>
                  <a:pt x="1572132" y="394462"/>
                </a:lnTo>
                <a:lnTo>
                  <a:pt x="1620265" y="394462"/>
                </a:lnTo>
                <a:lnTo>
                  <a:pt x="1620265" y="0"/>
                </a:lnTo>
                <a:close/>
              </a:path>
            </a:pathLst>
          </a:custGeom>
          <a:solidFill>
            <a:srgbClr val="E9E4D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975229" y="805941"/>
            <a:ext cx="71634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Pendekatan</a:t>
            </a:r>
            <a:r>
              <a:rPr sz="4800" spc="-155" dirty="0"/>
              <a:t> </a:t>
            </a:r>
            <a:r>
              <a:rPr sz="4800" spc="-55" dirty="0"/>
              <a:t>Region-Based</a:t>
            </a:r>
            <a:endParaRPr sz="4800"/>
          </a:p>
        </p:txBody>
      </p:sp>
      <p:sp>
        <p:nvSpPr>
          <p:cNvPr id="7" name="object 7"/>
          <p:cNvSpPr txBox="1"/>
          <p:nvPr/>
        </p:nvSpPr>
        <p:spPr>
          <a:xfrm>
            <a:off x="2609469" y="2123313"/>
            <a:ext cx="7094220" cy="2529205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2700" marR="5080">
              <a:lnSpc>
                <a:spcPts val="2590"/>
              </a:lnSpc>
              <a:spcBef>
                <a:spcPts val="425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Kekurangannya: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belum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tentu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menghasilkan</a:t>
            </a:r>
            <a:r>
              <a:rPr sz="2400" spc="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wilayah-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wilayah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bersambungan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Prosedur:</a:t>
            </a:r>
            <a:endParaRPr sz="24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175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Memerlukan</a:t>
            </a:r>
            <a:r>
              <a:rPr sz="20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criteria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of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uniformity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(</a:t>
            </a:r>
            <a:r>
              <a:rPr sz="2000" dirty="0">
                <a:solidFill>
                  <a:srgbClr val="CC9900"/>
                </a:solidFill>
                <a:latin typeface="Arial MT"/>
                <a:cs typeface="Arial MT"/>
              </a:rPr>
              <a:t>kriteria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)</a:t>
            </a:r>
            <a:endParaRPr sz="2000">
              <a:latin typeface="Arial MT"/>
              <a:cs typeface="Arial MT"/>
            </a:endParaRPr>
          </a:p>
          <a:p>
            <a:pPr marL="304800" marR="487680" indent="-182880">
              <a:lnSpc>
                <a:spcPts val="2160"/>
              </a:lnSpc>
              <a:spcBef>
                <a:spcPts val="630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Memerlukan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penyebaran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seeds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dapat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juga dengan </a:t>
            </a:r>
            <a:r>
              <a:rPr sz="2000" spc="-5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pendekatan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scan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line</a:t>
            </a:r>
            <a:endParaRPr sz="2000">
              <a:latin typeface="Arial MT"/>
              <a:cs typeface="Arial MT"/>
            </a:endParaRPr>
          </a:p>
          <a:p>
            <a:pPr marL="304800" indent="-183515">
              <a:lnSpc>
                <a:spcPct val="100000"/>
              </a:lnSpc>
              <a:spcBef>
                <a:spcPts val="330"/>
              </a:spcBef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region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growing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902076" y="5723635"/>
            <a:ext cx="210312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unidentified</a:t>
            </a:r>
            <a:r>
              <a:rPr sz="2000" spc="-8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region</a:t>
            </a:r>
            <a:endParaRPr sz="2000">
              <a:latin typeface="Arial MT"/>
              <a:cs typeface="Arial MT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69714" y="4558474"/>
            <a:ext cx="4056379" cy="1781175"/>
            <a:chOff x="4569714" y="4558474"/>
            <a:chExt cx="4056379" cy="1781175"/>
          </a:xfrm>
        </p:grpSpPr>
        <p:sp>
          <p:nvSpPr>
            <p:cNvPr id="10" name="object 10"/>
            <p:cNvSpPr/>
            <p:nvPr/>
          </p:nvSpPr>
          <p:spPr>
            <a:xfrm>
              <a:off x="6553962" y="4572761"/>
              <a:ext cx="2057400" cy="1752600"/>
            </a:xfrm>
            <a:custGeom>
              <a:avLst/>
              <a:gdLst/>
              <a:ahLst/>
              <a:cxnLst/>
              <a:rect l="l" t="t" r="r" b="b"/>
              <a:pathLst>
                <a:path w="2057400" h="1752600">
                  <a:moveTo>
                    <a:pt x="0" y="1752600"/>
                  </a:moveTo>
                  <a:lnTo>
                    <a:pt x="2057400" y="1752600"/>
                  </a:lnTo>
                  <a:lnTo>
                    <a:pt x="2057400" y="0"/>
                  </a:lnTo>
                  <a:lnTo>
                    <a:pt x="0" y="0"/>
                  </a:lnTo>
                  <a:lnTo>
                    <a:pt x="0" y="1752600"/>
                  </a:lnTo>
                  <a:close/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53962" y="4572761"/>
              <a:ext cx="1905000" cy="1752600"/>
            </a:xfrm>
            <a:custGeom>
              <a:avLst/>
              <a:gdLst/>
              <a:ahLst/>
              <a:cxnLst/>
              <a:rect l="l" t="t" r="r" b="b"/>
              <a:pathLst>
                <a:path w="1905000" h="1752600">
                  <a:moveTo>
                    <a:pt x="0" y="914400"/>
                  </a:moveTo>
                  <a:lnTo>
                    <a:pt x="533400" y="838200"/>
                  </a:lnTo>
                </a:path>
                <a:path w="1905000" h="1752600">
                  <a:moveTo>
                    <a:pt x="533400" y="838200"/>
                  </a:moveTo>
                  <a:lnTo>
                    <a:pt x="762000" y="609600"/>
                  </a:lnTo>
                </a:path>
                <a:path w="1905000" h="1752600">
                  <a:moveTo>
                    <a:pt x="762000" y="609600"/>
                  </a:moveTo>
                  <a:lnTo>
                    <a:pt x="762000" y="304800"/>
                  </a:lnTo>
                </a:path>
                <a:path w="1905000" h="1752600">
                  <a:moveTo>
                    <a:pt x="762000" y="304800"/>
                  </a:moveTo>
                  <a:lnTo>
                    <a:pt x="457200" y="0"/>
                  </a:lnTo>
                </a:path>
                <a:path w="1905000" h="1752600">
                  <a:moveTo>
                    <a:pt x="0" y="990600"/>
                  </a:moveTo>
                  <a:lnTo>
                    <a:pt x="457200" y="1219200"/>
                  </a:lnTo>
                </a:path>
                <a:path w="1905000" h="1752600">
                  <a:moveTo>
                    <a:pt x="457200" y="1219200"/>
                  </a:moveTo>
                  <a:lnTo>
                    <a:pt x="609600" y="1447800"/>
                  </a:lnTo>
                </a:path>
                <a:path w="1905000" h="1752600">
                  <a:moveTo>
                    <a:pt x="609600" y="1447800"/>
                  </a:moveTo>
                  <a:lnTo>
                    <a:pt x="381000" y="1752600"/>
                  </a:lnTo>
                </a:path>
                <a:path w="1905000" h="1752600">
                  <a:moveTo>
                    <a:pt x="1143000" y="0"/>
                  </a:moveTo>
                  <a:lnTo>
                    <a:pt x="685800" y="838200"/>
                  </a:lnTo>
                </a:path>
                <a:path w="1905000" h="1752600">
                  <a:moveTo>
                    <a:pt x="685800" y="838200"/>
                  </a:moveTo>
                  <a:lnTo>
                    <a:pt x="609600" y="1143000"/>
                  </a:lnTo>
                </a:path>
                <a:path w="1905000" h="1752600">
                  <a:moveTo>
                    <a:pt x="609600" y="1143000"/>
                  </a:moveTo>
                  <a:lnTo>
                    <a:pt x="1676400" y="1219200"/>
                  </a:lnTo>
                </a:path>
                <a:path w="1905000" h="1752600">
                  <a:moveTo>
                    <a:pt x="1676400" y="1219200"/>
                  </a:moveTo>
                  <a:lnTo>
                    <a:pt x="1905000" y="1752600"/>
                  </a:lnTo>
                </a:path>
                <a:path w="1905000" h="1752600">
                  <a:moveTo>
                    <a:pt x="838200" y="1600200"/>
                  </a:moveTo>
                  <a:lnTo>
                    <a:pt x="762000" y="1447800"/>
                  </a:lnTo>
                </a:path>
                <a:path w="1905000" h="1752600">
                  <a:moveTo>
                    <a:pt x="762000" y="1447800"/>
                  </a:moveTo>
                  <a:lnTo>
                    <a:pt x="914400" y="1295400"/>
                  </a:lnTo>
                </a:path>
                <a:path w="1905000" h="1752600">
                  <a:moveTo>
                    <a:pt x="914400" y="1295400"/>
                  </a:moveTo>
                  <a:lnTo>
                    <a:pt x="1676400" y="1447800"/>
                  </a:lnTo>
                </a:path>
                <a:path w="1905000" h="1752600">
                  <a:moveTo>
                    <a:pt x="1676400" y="1447800"/>
                  </a:moveTo>
                  <a:lnTo>
                    <a:pt x="1524000" y="1752600"/>
                  </a:lnTo>
                </a:path>
                <a:path w="1905000" h="1752600">
                  <a:moveTo>
                    <a:pt x="1524000" y="1752600"/>
                  </a:moveTo>
                  <a:lnTo>
                    <a:pt x="838200" y="1600200"/>
                  </a:lnTo>
                </a:path>
              </a:pathLst>
            </a:custGeom>
            <a:ln w="285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69714" y="5181599"/>
              <a:ext cx="2517140" cy="929640"/>
            </a:xfrm>
            <a:custGeom>
              <a:avLst/>
              <a:gdLst/>
              <a:ahLst/>
              <a:cxnLst/>
              <a:rect l="l" t="t" r="r" b="b"/>
              <a:pathLst>
                <a:path w="2517140" h="929639">
                  <a:moveTo>
                    <a:pt x="2441448" y="381762"/>
                  </a:moveTo>
                  <a:lnTo>
                    <a:pt x="2422448" y="376936"/>
                  </a:lnTo>
                  <a:lnTo>
                    <a:pt x="2379472" y="366014"/>
                  </a:lnTo>
                  <a:lnTo>
                    <a:pt x="2382520" y="379996"/>
                  </a:lnTo>
                  <a:lnTo>
                    <a:pt x="0" y="901204"/>
                  </a:lnTo>
                  <a:lnTo>
                    <a:pt x="6096" y="929119"/>
                  </a:lnTo>
                  <a:lnTo>
                    <a:pt x="2388616" y="407936"/>
                  </a:lnTo>
                  <a:lnTo>
                    <a:pt x="2391664" y="421894"/>
                  </a:lnTo>
                  <a:lnTo>
                    <a:pt x="2441448" y="381762"/>
                  </a:lnTo>
                  <a:close/>
                </a:path>
                <a:path w="2517140" h="929639">
                  <a:moveTo>
                    <a:pt x="2516886" y="0"/>
                  </a:moveTo>
                  <a:lnTo>
                    <a:pt x="2440686" y="0"/>
                  </a:lnTo>
                  <a:lnTo>
                    <a:pt x="2440686" y="76200"/>
                  </a:lnTo>
                  <a:lnTo>
                    <a:pt x="2516886" y="76200"/>
                  </a:lnTo>
                  <a:lnTo>
                    <a:pt x="251688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7010400" y="518159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934200" y="5943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34200" y="5943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7620000" y="518159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7620000" y="5181599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7543800" y="5943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76200" y="0"/>
                  </a:moveTo>
                  <a:lnTo>
                    <a:pt x="0" y="0"/>
                  </a:lnTo>
                  <a:lnTo>
                    <a:pt x="0" y="76200"/>
                  </a:lnTo>
                  <a:lnTo>
                    <a:pt x="76200" y="76200"/>
                  </a:lnTo>
                  <a:lnTo>
                    <a:pt x="762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543800" y="5943600"/>
              <a:ext cx="76200" cy="76200"/>
            </a:xfrm>
            <a:custGeom>
              <a:avLst/>
              <a:gdLst/>
              <a:ahLst/>
              <a:cxnLst/>
              <a:rect l="l" t="t" r="r" b="b"/>
              <a:pathLst>
                <a:path w="76200" h="76200">
                  <a:moveTo>
                    <a:pt x="0" y="76200"/>
                  </a:moveTo>
                  <a:lnTo>
                    <a:pt x="76200" y="762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374459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Region-based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059180" y="1724925"/>
            <a:ext cx="9961245" cy="3540760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1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Konsep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Dasar</a:t>
            </a:r>
            <a:endParaRPr sz="2000">
              <a:latin typeface="Arial MT"/>
              <a:cs typeface="Arial MT"/>
            </a:endParaRPr>
          </a:p>
          <a:p>
            <a:pPr marL="38100">
              <a:lnSpc>
                <a:spcPts val="2735"/>
              </a:lnSpc>
              <a:spcBef>
                <a:spcPts val="110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Anggap</a:t>
            </a:r>
            <a:r>
              <a:rPr sz="24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himpunan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24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seluruh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daerah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citra. Kita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akan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mempartisi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endParaRPr sz="2400">
              <a:latin typeface="Arial MT"/>
              <a:cs typeface="Arial MT"/>
            </a:endParaRPr>
          </a:p>
          <a:p>
            <a:pPr marL="129539">
              <a:lnSpc>
                <a:spcPts val="2735"/>
              </a:lnSpc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daerah-daerah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, </a:t>
            </a:r>
            <a:r>
              <a:rPr sz="2400" spc="25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375" baseline="-21367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sz="2400" spc="250" dirty="0">
                <a:solidFill>
                  <a:srgbClr val="404040"/>
                </a:solidFill>
                <a:latin typeface="Microsoft Sans Serif"/>
                <a:cs typeface="Microsoft Sans Serif"/>
              </a:rPr>
              <a:t>,…</a:t>
            </a:r>
            <a:r>
              <a:rPr sz="24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,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sedemikian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hingga:</a:t>
            </a:r>
            <a:endParaRPr sz="2400">
              <a:latin typeface="Arial MT"/>
              <a:cs typeface="Arial MT"/>
            </a:endParaRPr>
          </a:p>
          <a:p>
            <a:pPr marL="422275" indent="-183515">
              <a:lnSpc>
                <a:spcPct val="100000"/>
              </a:lnSpc>
              <a:spcBef>
                <a:spcPts val="175"/>
              </a:spcBef>
              <a:buClr>
                <a:srgbClr val="D24717"/>
              </a:buClr>
              <a:buFont typeface="Calibri"/>
              <a:buChar char="◦"/>
              <a:tabLst>
                <a:tab pos="422909" algn="l"/>
              </a:tabLst>
            </a:pP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89" baseline="-21367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2000" spc="60" dirty="0">
                <a:solidFill>
                  <a:srgbClr val="404040"/>
                </a:solidFill>
                <a:latin typeface="Symbol"/>
                <a:cs typeface="Symbol"/>
              </a:rPr>
              <a:t></a:t>
            </a: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89" baseline="-21367" dirty="0">
                <a:solidFill>
                  <a:srgbClr val="404040"/>
                </a:solidFill>
                <a:latin typeface="Arial MT"/>
                <a:cs typeface="Arial MT"/>
              </a:rPr>
              <a:t>2</a:t>
            </a:r>
            <a:r>
              <a:rPr sz="2000" spc="60" dirty="0">
                <a:solidFill>
                  <a:srgbClr val="404040"/>
                </a:solidFill>
                <a:latin typeface="Symbol"/>
                <a:cs typeface="Symbol"/>
              </a:rPr>
              <a:t></a:t>
            </a: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89" baseline="-21367" dirty="0">
                <a:solidFill>
                  <a:srgbClr val="404040"/>
                </a:solidFill>
                <a:latin typeface="Arial MT"/>
                <a:cs typeface="Arial MT"/>
              </a:rPr>
              <a:t>3</a:t>
            </a:r>
            <a:r>
              <a:rPr sz="2000" spc="60" dirty="0">
                <a:solidFill>
                  <a:srgbClr val="404040"/>
                </a:solidFill>
                <a:latin typeface="Symbol"/>
                <a:cs typeface="Symbol"/>
              </a:rPr>
              <a:t></a:t>
            </a:r>
            <a:r>
              <a:rPr sz="2000" spc="60" dirty="0">
                <a:solidFill>
                  <a:srgbClr val="404040"/>
                </a:solidFill>
                <a:latin typeface="Microsoft Sans Serif"/>
                <a:cs typeface="Microsoft Sans Serif"/>
              </a:rPr>
              <a:t>…R</a:t>
            </a:r>
            <a:r>
              <a:rPr sz="1950" spc="89" baseline="-21367" dirty="0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endParaRPr sz="2000">
              <a:latin typeface="Arial MT"/>
              <a:cs typeface="Arial MT"/>
            </a:endParaRPr>
          </a:p>
          <a:p>
            <a:pPr marL="422275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422909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950" spc="284" baseline="-21367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adalah</a:t>
            </a:r>
            <a:r>
              <a:rPr sz="2000" spc="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daerah</a:t>
            </a:r>
            <a:r>
              <a:rPr sz="2000" spc="1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yang</a:t>
            </a:r>
            <a:r>
              <a:rPr sz="2000" spc="-5" dirty="0">
                <a:solidFill>
                  <a:srgbClr val="404040"/>
                </a:solidFill>
                <a:latin typeface="Microsoft Sans Serif"/>
                <a:cs typeface="Microsoft Sans Serif"/>
              </a:rPr>
              <a:t> terhubung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(untuk</a:t>
            </a:r>
            <a:r>
              <a:rPr sz="20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 i</a:t>
            </a:r>
            <a:r>
              <a:rPr sz="2000" spc="3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= </a:t>
            </a:r>
            <a:r>
              <a:rPr sz="2000" spc="114" dirty="0">
                <a:solidFill>
                  <a:srgbClr val="404040"/>
                </a:solidFill>
                <a:latin typeface="Microsoft Sans Serif"/>
                <a:cs typeface="Microsoft Sans Serif"/>
              </a:rPr>
              <a:t>1,2,…n)</a:t>
            </a:r>
            <a:endParaRPr sz="2000">
              <a:latin typeface="Microsoft Sans Serif"/>
              <a:cs typeface="Microsoft Sans Serif"/>
            </a:endParaRPr>
          </a:p>
          <a:p>
            <a:pPr marL="422275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422909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950" spc="277" baseline="-21367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Symbol"/>
                <a:cs typeface="Symbol"/>
              </a:rPr>
              <a:t></a:t>
            </a:r>
            <a:r>
              <a:rPr sz="2000" spc="45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r>
              <a:rPr sz="1950" spc="262" baseline="-21367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Symbol"/>
                <a:cs typeface="Symbol"/>
              </a:rPr>
              <a:t>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semua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i,j,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Symbol"/>
                <a:cs typeface="Symbol"/>
              </a:rPr>
              <a:t>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endParaRPr sz="2000">
              <a:latin typeface="Arial MT"/>
              <a:cs typeface="Arial MT"/>
            </a:endParaRPr>
          </a:p>
          <a:p>
            <a:pPr marL="422275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422909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P(R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20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)</a:t>
            </a:r>
            <a:r>
              <a:rPr sz="2000" spc="1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=</a:t>
            </a:r>
            <a:r>
              <a:rPr sz="2000" spc="1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Microsoft Sans Serif"/>
                <a:cs typeface="Microsoft Sans Serif"/>
              </a:rPr>
              <a:t>TRUE</a:t>
            </a:r>
            <a:r>
              <a:rPr sz="2000" spc="2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Microsoft Sans Serif"/>
                <a:cs typeface="Microsoft Sans Serif"/>
              </a:rPr>
              <a:t>untuk</a:t>
            </a:r>
            <a:r>
              <a:rPr sz="2000" spc="-2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Microsoft Sans Serif"/>
                <a:cs typeface="Microsoft Sans Serif"/>
              </a:rPr>
              <a:t>i</a:t>
            </a:r>
            <a:r>
              <a:rPr sz="2000" spc="15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dirty="0">
                <a:solidFill>
                  <a:srgbClr val="404040"/>
                </a:solidFill>
                <a:latin typeface="Microsoft Sans Serif"/>
                <a:cs typeface="Microsoft Sans Serif"/>
              </a:rPr>
              <a:t>=</a:t>
            </a:r>
            <a:r>
              <a:rPr sz="2000" spc="10" dirty="0">
                <a:solidFill>
                  <a:srgbClr val="404040"/>
                </a:solidFill>
                <a:latin typeface="Microsoft Sans Serif"/>
                <a:cs typeface="Microsoft Sans Serif"/>
              </a:rPr>
              <a:t> </a:t>
            </a:r>
            <a:r>
              <a:rPr sz="2000" spc="114" dirty="0">
                <a:solidFill>
                  <a:srgbClr val="404040"/>
                </a:solidFill>
                <a:latin typeface="Microsoft Sans Serif"/>
                <a:cs typeface="Microsoft Sans Serif"/>
              </a:rPr>
              <a:t>1,2,…,n</a:t>
            </a:r>
            <a:endParaRPr sz="2000">
              <a:latin typeface="Microsoft Sans Serif"/>
              <a:cs typeface="Microsoft Sans Serif"/>
            </a:endParaRPr>
          </a:p>
          <a:p>
            <a:pPr marL="422275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422909" algn="l"/>
              </a:tabLst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P(R</a:t>
            </a:r>
            <a:r>
              <a:rPr sz="1950" spc="-15" baseline="-21367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950" spc="262" baseline="-21367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Symbol"/>
                <a:cs typeface="Symbol"/>
              </a:rPr>
              <a:t></a:t>
            </a:r>
            <a:r>
              <a:rPr sz="20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950" spc="-7" baseline="-21367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)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FALSE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untuk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2000" spc="9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Symbol"/>
                <a:cs typeface="Symbol"/>
              </a:rPr>
              <a:t>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endParaRPr sz="2000">
              <a:latin typeface="Arial MT"/>
              <a:cs typeface="Arial MT"/>
            </a:endParaRPr>
          </a:p>
          <a:p>
            <a:pPr marL="213360">
              <a:lnSpc>
                <a:spcPct val="100000"/>
              </a:lnSpc>
              <a:spcBef>
                <a:spcPts val="1295"/>
              </a:spcBef>
            </a:pP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P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adalah</a:t>
            </a:r>
            <a:r>
              <a:rPr sz="2400" spc="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predikat/kriteria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tertentu</a:t>
            </a:r>
            <a:r>
              <a:rPr sz="2400" spc="-7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yang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harus</a:t>
            </a:r>
            <a:r>
              <a:rPr sz="24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dimiliki</a:t>
            </a:r>
            <a:r>
              <a:rPr sz="24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suatu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daerah.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42983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0" dirty="0"/>
              <a:t>Region</a:t>
            </a:r>
            <a:r>
              <a:rPr sz="4800" spc="-155" dirty="0"/>
              <a:t> </a:t>
            </a:r>
            <a:r>
              <a:rPr sz="4800" spc="-55" dirty="0"/>
              <a:t>Growing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76324" y="1810638"/>
            <a:ext cx="9795510" cy="3288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385"/>
              </a:lnSpc>
              <a:spcBef>
                <a:spcPts val="105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Tentukan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beberapa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seed.</a:t>
            </a:r>
            <a:endParaRPr sz="2000">
              <a:latin typeface="Arial MT"/>
              <a:cs typeface="Arial MT"/>
            </a:endParaRPr>
          </a:p>
          <a:p>
            <a:pPr marL="304800" indent="-183515">
              <a:lnSpc>
                <a:spcPts val="2145"/>
              </a:lnSpc>
              <a:buClr>
                <a:srgbClr val="D24717"/>
              </a:buClr>
              <a:buFont typeface="Calibri"/>
              <a:buChar char="◦"/>
              <a:tabLst>
                <a:tab pos="305435" algn="l"/>
              </a:tabLst>
            </a:pPr>
            <a:r>
              <a:rPr sz="1800" spc="-20" dirty="0">
                <a:solidFill>
                  <a:srgbClr val="404040"/>
                </a:solidFill>
                <a:latin typeface="Arial MT"/>
                <a:cs typeface="Arial MT"/>
              </a:rPr>
              <a:t>Seed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bisa</a:t>
            </a:r>
            <a:r>
              <a:rPr sz="18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ditentukan</a:t>
            </a:r>
            <a:r>
              <a:rPr sz="18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5" dirty="0">
                <a:solidFill>
                  <a:srgbClr val="404040"/>
                </a:solidFill>
                <a:latin typeface="Arial MT"/>
                <a:cs typeface="Arial MT"/>
              </a:rPr>
              <a:t>manual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atau</a:t>
            </a:r>
            <a:r>
              <a:rPr sz="1800" dirty="0">
                <a:solidFill>
                  <a:srgbClr val="404040"/>
                </a:solidFill>
                <a:latin typeface="Arial MT"/>
                <a:cs typeface="Arial MT"/>
              </a:rPr>
              <a:t> secara</a:t>
            </a:r>
            <a:r>
              <a:rPr sz="18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800" spc="-10" dirty="0">
                <a:solidFill>
                  <a:srgbClr val="404040"/>
                </a:solidFill>
                <a:latin typeface="Arial MT"/>
                <a:cs typeface="Arial MT"/>
              </a:rPr>
              <a:t>random</a:t>
            </a:r>
            <a:endParaRPr sz="1800">
              <a:latin typeface="Arial MT"/>
              <a:cs typeface="Arial MT"/>
            </a:endParaRPr>
          </a:p>
          <a:p>
            <a:pPr marL="12700" marR="62230">
              <a:lnSpc>
                <a:spcPct val="80000"/>
              </a:lnSpc>
              <a:spcBef>
                <a:spcPts val="1590"/>
              </a:spcBef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Untuk setiap piksel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seed, lihat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4 atau 8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tetangganya,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jika </a:t>
            </a:r>
            <a:r>
              <a:rPr sz="2000" spc="-5" dirty="0">
                <a:solidFill>
                  <a:srgbClr val="CC9900"/>
                </a:solidFill>
                <a:latin typeface="Arial MT"/>
                <a:cs typeface="Arial MT"/>
              </a:rPr>
              <a:t>kriteria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nya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sama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(</a:t>
            </a:r>
            <a:r>
              <a:rPr sz="2000" spc="-10" dirty="0">
                <a:solidFill>
                  <a:srgbClr val="CC9900"/>
                </a:solidFill>
                <a:latin typeface="Arial MT"/>
                <a:cs typeface="Arial MT"/>
              </a:rPr>
              <a:t>kriteria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 </a:t>
            </a:r>
            <a:r>
              <a:rPr sz="2000" spc="-5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berupa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perbedaan keabuan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 seed, dll) maka tetangga tersebut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dianggap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berada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dalam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1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region/daerah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dengan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seed.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919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Teruskan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dengan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mengecek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tetangga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dari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tetangga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sudah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kita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cek,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dst.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160"/>
              </a:lnSpc>
              <a:spcBef>
                <a:spcPts val="925"/>
              </a:spcBef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bisa hanya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digunakan</a:t>
            </a:r>
            <a:r>
              <a:rPr sz="2000" spc="6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CC9900"/>
                </a:solidFill>
                <a:latin typeface="Arial MT"/>
                <a:cs typeface="Arial MT"/>
              </a:rPr>
              <a:t>kriteria</a:t>
            </a:r>
            <a:r>
              <a:rPr sz="2000" spc="15" dirty="0">
                <a:solidFill>
                  <a:srgbClr val="CC990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saja,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tanpa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melihat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konektivitas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ketetanggaan,</a:t>
            </a:r>
            <a:endParaRPr sz="2000">
              <a:latin typeface="Arial MT"/>
              <a:cs typeface="Arial MT"/>
            </a:endParaRPr>
          </a:p>
          <a:p>
            <a:pPr marL="12700">
              <a:lnSpc>
                <a:spcPts val="2160"/>
              </a:lnSpc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karena</a:t>
            </a:r>
            <a:r>
              <a:rPr sz="2000" spc="-4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membentuk</a:t>
            </a:r>
            <a:r>
              <a:rPr sz="2000" spc="-6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daerah</a:t>
            </a: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ts val="1920"/>
              </a:lnSpc>
              <a:spcBef>
                <a:spcPts val="1375"/>
              </a:spcBef>
            </a:pP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Stopping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rule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kadang tidak mencakup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semua kemungkinan sehingga pada akhir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region </a:t>
            </a:r>
            <a:r>
              <a:rPr sz="2000" spc="-5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growing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ada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piksel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belum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dicek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sama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sekali.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20739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Ilustrasi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0400" y="2449180"/>
            <a:ext cx="6815328" cy="3342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195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43200" y="1828800"/>
            <a:ext cx="6934200" cy="47731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6998334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60" dirty="0"/>
              <a:t>Region</a:t>
            </a:r>
            <a:r>
              <a:rPr sz="4800" spc="-114" dirty="0"/>
              <a:t> </a:t>
            </a:r>
            <a:r>
              <a:rPr sz="4800" spc="-65" dirty="0"/>
              <a:t>Splitting </a:t>
            </a:r>
            <a:r>
              <a:rPr sz="4800" spc="-5" dirty="0"/>
              <a:t>n</a:t>
            </a:r>
            <a:r>
              <a:rPr sz="4800" spc="-105" dirty="0"/>
              <a:t> </a:t>
            </a:r>
            <a:r>
              <a:rPr sz="4800" spc="-45" dirty="0"/>
              <a:t>Merging</a:t>
            </a:r>
            <a:endParaRPr sz="4800"/>
          </a:p>
        </p:txBody>
      </p:sp>
      <p:sp>
        <p:nvSpPr>
          <p:cNvPr id="3" name="object 3"/>
          <p:cNvSpPr txBox="1"/>
          <p:nvPr/>
        </p:nvSpPr>
        <p:spPr>
          <a:xfrm>
            <a:off x="1150924" y="1833498"/>
            <a:ext cx="9546590" cy="3599179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38100" marR="30480">
              <a:lnSpc>
                <a:spcPts val="2590"/>
              </a:lnSpc>
              <a:spcBef>
                <a:spcPts val="425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Splitting: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membagi</a:t>
            </a:r>
            <a:r>
              <a:rPr sz="24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citra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 menjadi</a:t>
            </a:r>
            <a:r>
              <a:rPr sz="2400" spc="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beberapa</a:t>
            </a:r>
            <a:r>
              <a:rPr sz="2400" spc="-3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daerah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berdasarkan kriteria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tertentu</a:t>
            </a:r>
            <a:r>
              <a:rPr sz="2400" spc="-8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(teknik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quadtree)</a:t>
            </a:r>
            <a:endParaRPr sz="2400">
              <a:latin typeface="Arial MT"/>
              <a:cs typeface="Arial MT"/>
            </a:endParaRPr>
          </a:p>
          <a:p>
            <a:pPr marL="38100" marR="109220">
              <a:lnSpc>
                <a:spcPts val="2590"/>
              </a:lnSpc>
              <a:spcBef>
                <a:spcPts val="1410"/>
              </a:spcBef>
            </a:pP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Merging:</a:t>
            </a:r>
            <a:r>
              <a:rPr sz="2400" spc="-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gabungkan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daerah</a:t>
            </a:r>
            <a:r>
              <a:rPr sz="2400" spc="-39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-daerah</a:t>
            </a:r>
            <a:r>
              <a:rPr sz="2400" spc="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berdekatan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memiliki</a:t>
            </a:r>
            <a:r>
              <a:rPr sz="2400" spc="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kriteria </a:t>
            </a:r>
            <a:r>
              <a:rPr sz="2400" spc="-65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4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404040"/>
                </a:solidFill>
                <a:latin typeface="Arial MT"/>
                <a:cs typeface="Arial MT"/>
              </a:rPr>
              <a:t>sama.</a:t>
            </a:r>
            <a:endParaRPr sz="2400">
              <a:latin typeface="Arial MT"/>
              <a:cs typeface="Arial MT"/>
            </a:endParaRPr>
          </a:p>
          <a:p>
            <a:pPr marL="38100" marR="5259705">
              <a:lnSpc>
                <a:spcPts val="4000"/>
              </a:lnSpc>
              <a:spcBef>
                <a:spcPts val="270"/>
              </a:spcBef>
            </a:pP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Kriteria: bisa varian </a:t>
            </a:r>
            <a:r>
              <a:rPr sz="2400" spc="-10" dirty="0">
                <a:solidFill>
                  <a:srgbClr val="404040"/>
                </a:solidFill>
                <a:latin typeface="Arial MT"/>
                <a:cs typeface="Arial MT"/>
              </a:rPr>
              <a:t>keabuan dll </a:t>
            </a:r>
            <a:r>
              <a:rPr sz="2400" spc="-65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5" dirty="0">
                <a:solidFill>
                  <a:srgbClr val="404040"/>
                </a:solidFill>
                <a:latin typeface="Arial MT"/>
                <a:cs typeface="Arial MT"/>
              </a:rPr>
              <a:t>Prosedur</a:t>
            </a:r>
            <a:r>
              <a:rPr sz="24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404040"/>
                </a:solidFill>
                <a:latin typeface="Arial MT"/>
                <a:cs typeface="Arial MT"/>
              </a:rPr>
              <a:t>umum:</a:t>
            </a:r>
            <a:endParaRPr sz="2400">
              <a:latin typeface="Arial MT"/>
              <a:cs typeface="Arial MT"/>
            </a:endParaRPr>
          </a:p>
          <a:p>
            <a:pPr marL="330200" indent="-183515">
              <a:lnSpc>
                <a:spcPts val="2250"/>
              </a:lnSpc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Split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 R</a:t>
            </a:r>
            <a:r>
              <a:rPr sz="2000" spc="-4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menjadi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4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kuadran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disjoint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jika</a:t>
            </a:r>
            <a:r>
              <a:rPr sz="20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P(R)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FALSE</a:t>
            </a:r>
            <a:endParaRPr sz="20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Merge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sembarang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daerah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berdekatan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350" spc="-15" baseline="-21604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,</a:t>
            </a:r>
            <a:r>
              <a:rPr sz="16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350" spc="-15" baseline="-21604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r>
              <a:rPr sz="1350" spc="15" baseline="-2160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jika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P(R</a:t>
            </a:r>
            <a:r>
              <a:rPr sz="1575" spc="-7" baseline="-21164" dirty="0">
                <a:solidFill>
                  <a:srgbClr val="404040"/>
                </a:solidFill>
                <a:latin typeface="Arial MT"/>
                <a:cs typeface="Arial MT"/>
              </a:rPr>
              <a:t>i</a:t>
            </a:r>
            <a:r>
              <a:rPr sz="1575" spc="254" baseline="-21164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Symbol"/>
                <a:cs typeface="Symbol"/>
              </a:rPr>
              <a:t></a:t>
            </a:r>
            <a:r>
              <a:rPr sz="1600" spc="40" dirty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R</a:t>
            </a:r>
            <a:r>
              <a:rPr sz="1575" spc="-15" baseline="-21164" dirty="0">
                <a:solidFill>
                  <a:srgbClr val="404040"/>
                </a:solidFill>
                <a:latin typeface="Arial MT"/>
                <a:cs typeface="Arial MT"/>
              </a:rPr>
              <a:t>j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)</a:t>
            </a:r>
            <a:r>
              <a:rPr sz="16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5" dirty="0">
                <a:solidFill>
                  <a:srgbClr val="404040"/>
                </a:solidFill>
                <a:latin typeface="Arial MT"/>
                <a:cs typeface="Arial MT"/>
              </a:rPr>
              <a:t>=</a:t>
            </a:r>
            <a:r>
              <a:rPr sz="1600" spc="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1600" spc="-10" dirty="0">
                <a:solidFill>
                  <a:srgbClr val="404040"/>
                </a:solidFill>
                <a:latin typeface="Arial MT"/>
                <a:cs typeface="Arial MT"/>
              </a:rPr>
              <a:t>TRUE</a:t>
            </a:r>
            <a:endParaRPr sz="1600">
              <a:latin typeface="Arial MT"/>
              <a:cs typeface="Arial MT"/>
            </a:endParaRPr>
          </a:p>
          <a:p>
            <a:pPr marL="330200" indent="-183515">
              <a:lnSpc>
                <a:spcPct val="100000"/>
              </a:lnSpc>
              <a:spcBef>
                <a:spcPts val="360"/>
              </a:spcBef>
              <a:buClr>
                <a:srgbClr val="D24717"/>
              </a:buClr>
              <a:buFont typeface="Calibri"/>
              <a:buChar char="◦"/>
              <a:tabLst>
                <a:tab pos="330835" algn="l"/>
              </a:tabLst>
            </a:pP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Berhenti</a:t>
            </a:r>
            <a:r>
              <a:rPr sz="2000" spc="-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jika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tidak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ada</a:t>
            </a:r>
            <a:r>
              <a:rPr sz="2000" spc="-1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proses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15" dirty="0">
                <a:solidFill>
                  <a:srgbClr val="404040"/>
                </a:solidFill>
                <a:latin typeface="Arial MT"/>
                <a:cs typeface="Arial MT"/>
              </a:rPr>
              <a:t>split</a:t>
            </a:r>
            <a:r>
              <a:rPr sz="2000" spc="20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n</a:t>
            </a:r>
            <a:r>
              <a:rPr sz="2000" spc="-1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merge</a:t>
            </a:r>
            <a:r>
              <a:rPr sz="2000" spc="-2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yang</a:t>
            </a:r>
            <a:r>
              <a:rPr sz="2000" spc="-3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404040"/>
                </a:solidFill>
                <a:latin typeface="Arial MT"/>
                <a:cs typeface="Arial MT"/>
              </a:rPr>
              <a:t>bisa</a:t>
            </a:r>
            <a:r>
              <a:rPr sz="2000" spc="5" dirty="0">
                <a:solidFill>
                  <a:srgbClr val="404040"/>
                </a:solidFill>
                <a:latin typeface="Arial MT"/>
                <a:cs typeface="Arial MT"/>
              </a:rPr>
              <a:t> </a:t>
            </a:r>
            <a:r>
              <a:rPr sz="2000" spc="-5" dirty="0">
                <a:solidFill>
                  <a:srgbClr val="404040"/>
                </a:solidFill>
                <a:latin typeface="Arial MT"/>
                <a:cs typeface="Arial MT"/>
              </a:rPr>
              <a:t>dilakukan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195453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Contoh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10808" y="2106045"/>
            <a:ext cx="7903782" cy="21696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43200" y="4953000"/>
            <a:ext cx="6294120" cy="15925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24144" y="457200"/>
            <a:ext cx="4674108" cy="60198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307594"/>
            <a:ext cx="2701290" cy="137922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>
              <a:lnSpc>
                <a:spcPts val="4900"/>
              </a:lnSpc>
              <a:spcBef>
                <a:spcPts val="980"/>
              </a:spcBef>
            </a:pPr>
            <a:r>
              <a:rPr sz="4800" spc="-35" dirty="0"/>
              <a:t>K-Means </a:t>
            </a:r>
            <a:r>
              <a:rPr sz="4800" spc="-30" dirty="0"/>
              <a:t> </a:t>
            </a:r>
            <a:r>
              <a:rPr sz="4800" spc="-90" dirty="0"/>
              <a:t>C</a:t>
            </a:r>
            <a:r>
              <a:rPr sz="4800" spc="-80" dirty="0"/>
              <a:t>l</a:t>
            </a:r>
            <a:r>
              <a:rPr sz="4800" spc="-85" dirty="0"/>
              <a:t>u</a:t>
            </a:r>
            <a:r>
              <a:rPr sz="4800" spc="-35" dirty="0"/>
              <a:t>s</a:t>
            </a:r>
            <a:r>
              <a:rPr sz="4800" spc="-65" dirty="0"/>
              <a:t>t</a:t>
            </a:r>
            <a:r>
              <a:rPr sz="4800" spc="-70" dirty="0"/>
              <a:t>e</a:t>
            </a:r>
            <a:r>
              <a:rPr sz="4800" spc="-40" dirty="0"/>
              <a:t>r</a:t>
            </a:r>
            <a:r>
              <a:rPr sz="4800" spc="-80" dirty="0"/>
              <a:t>i</a:t>
            </a:r>
            <a:r>
              <a:rPr sz="4800" spc="-45" dirty="0"/>
              <a:t>n</a:t>
            </a:r>
            <a:r>
              <a:rPr sz="4800" spc="-5" dirty="0"/>
              <a:t>g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63402" y="6549643"/>
            <a:ext cx="17208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-5" dirty="0">
                <a:latin typeface="Tahoma"/>
                <a:cs typeface="Tahoma"/>
              </a:rPr>
              <a:t>36</a:t>
            </a:r>
            <a:endParaRPr sz="1050">
              <a:latin typeface="Tahoma"/>
              <a:cs typeface="Tahoma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03398" y="1164463"/>
            <a:ext cx="7264654" cy="382904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664210">
              <a:lnSpc>
                <a:spcPct val="100000"/>
              </a:lnSpc>
              <a:spcBef>
                <a:spcPts val="105"/>
              </a:spcBef>
            </a:pPr>
            <a:r>
              <a:rPr spc="-50" dirty="0"/>
              <a:t>Pendekatan</a:t>
            </a:r>
            <a:r>
              <a:rPr spc="-145" dirty="0"/>
              <a:t> </a:t>
            </a:r>
            <a:r>
              <a:rPr spc="-45" dirty="0"/>
              <a:t>Hybrid</a:t>
            </a:r>
            <a:r>
              <a:rPr spc="-130" dirty="0"/>
              <a:t> </a:t>
            </a:r>
            <a:r>
              <a:rPr spc="-40" dirty="0"/>
              <a:t>Edge</a:t>
            </a:r>
            <a:r>
              <a:rPr spc="-145" dirty="0"/>
              <a:t> </a:t>
            </a:r>
            <a:r>
              <a:rPr dirty="0"/>
              <a:t>&amp;</a:t>
            </a:r>
            <a:r>
              <a:rPr spc="-114" dirty="0"/>
              <a:t> </a:t>
            </a:r>
            <a:r>
              <a:rPr spc="-55" dirty="0"/>
              <a:t>Region</a:t>
            </a:r>
            <a:r>
              <a:rPr spc="-100" dirty="0"/>
              <a:t> </a:t>
            </a:r>
            <a:r>
              <a:rPr spc="-35" dirty="0"/>
              <a:t>Based</a:t>
            </a:r>
          </a:p>
        </p:txBody>
      </p:sp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76835" marR="874394" indent="7620">
              <a:lnSpc>
                <a:spcPts val="3020"/>
              </a:lnSpc>
              <a:spcBef>
                <a:spcPts val="480"/>
              </a:spcBef>
            </a:pPr>
            <a:r>
              <a:rPr spc="-5" dirty="0"/>
              <a:t>Bertujuan</a:t>
            </a:r>
            <a:r>
              <a:rPr spc="45" dirty="0"/>
              <a:t> </a:t>
            </a:r>
            <a:r>
              <a:rPr spc="-5" dirty="0"/>
              <a:t>untuk</a:t>
            </a:r>
            <a:r>
              <a:rPr spc="20" dirty="0"/>
              <a:t> </a:t>
            </a:r>
            <a:r>
              <a:rPr spc="-5" dirty="0"/>
              <a:t>mendapatkan</a:t>
            </a:r>
            <a:r>
              <a:rPr spc="55" dirty="0"/>
              <a:t> </a:t>
            </a:r>
            <a:r>
              <a:rPr spc="-5" dirty="0"/>
              <a:t>segmentasi</a:t>
            </a:r>
            <a:r>
              <a:rPr spc="50" dirty="0"/>
              <a:t> </a:t>
            </a:r>
            <a:r>
              <a:rPr dirty="0"/>
              <a:t>dengan </a:t>
            </a:r>
            <a:r>
              <a:rPr spc="-760" dirty="0"/>
              <a:t> </a:t>
            </a:r>
            <a:r>
              <a:rPr spc="-5" dirty="0"/>
              <a:t>wilayah-wilayah</a:t>
            </a:r>
            <a:r>
              <a:rPr spc="30" dirty="0"/>
              <a:t> </a:t>
            </a:r>
            <a:r>
              <a:rPr spc="-5" dirty="0"/>
              <a:t>yang</a:t>
            </a:r>
            <a:r>
              <a:rPr spc="35" dirty="0"/>
              <a:t> </a:t>
            </a:r>
            <a:r>
              <a:rPr dirty="0"/>
              <a:t>tertutup</a:t>
            </a:r>
            <a:r>
              <a:rPr spc="10" dirty="0"/>
              <a:t> </a:t>
            </a:r>
            <a:r>
              <a:rPr dirty="0"/>
              <a:t>dan</a:t>
            </a:r>
            <a:r>
              <a:rPr spc="25" dirty="0"/>
              <a:t> </a:t>
            </a:r>
            <a:r>
              <a:rPr spc="-5" dirty="0"/>
              <a:t>bersambungan</a:t>
            </a:r>
          </a:p>
          <a:p>
            <a:pPr marL="83820">
              <a:lnSpc>
                <a:spcPct val="100000"/>
              </a:lnSpc>
              <a:spcBef>
                <a:spcPts val="1025"/>
              </a:spcBef>
            </a:pPr>
            <a:r>
              <a:rPr dirty="0"/>
              <a:t>Prosedur:</a:t>
            </a:r>
          </a:p>
          <a:p>
            <a:pPr marL="368935" marR="838200" indent="-182880">
              <a:lnSpc>
                <a:spcPts val="2590"/>
              </a:lnSpc>
              <a:spcBef>
                <a:spcPts val="455"/>
              </a:spcBef>
              <a:buClr>
                <a:srgbClr val="D24717"/>
              </a:buClr>
              <a:buFont typeface="Calibri"/>
              <a:buChar char="◦"/>
              <a:tabLst>
                <a:tab pos="370205" algn="l"/>
              </a:tabLst>
            </a:pPr>
            <a:r>
              <a:rPr sz="2400" spc="-5" dirty="0"/>
              <a:t>Lakukan</a:t>
            </a:r>
            <a:r>
              <a:rPr sz="2400" spc="15" dirty="0"/>
              <a:t> </a:t>
            </a:r>
            <a:r>
              <a:rPr sz="2400" spc="-5" dirty="0"/>
              <a:t>proses</a:t>
            </a:r>
            <a:r>
              <a:rPr sz="2400" spc="20" dirty="0"/>
              <a:t> </a:t>
            </a:r>
            <a:r>
              <a:rPr sz="2400" spc="-5" dirty="0"/>
              <a:t>deteksi</a:t>
            </a:r>
            <a:r>
              <a:rPr sz="2400" spc="5" dirty="0"/>
              <a:t> </a:t>
            </a:r>
            <a:r>
              <a:rPr sz="2400" spc="-5" dirty="0"/>
              <a:t>sisi</a:t>
            </a:r>
            <a:r>
              <a:rPr sz="2400" spc="15" dirty="0"/>
              <a:t> </a:t>
            </a:r>
            <a:r>
              <a:rPr sz="2400" spc="-5" dirty="0"/>
              <a:t>untuk</a:t>
            </a:r>
            <a:r>
              <a:rPr sz="2400" spc="10" dirty="0"/>
              <a:t> </a:t>
            </a:r>
            <a:r>
              <a:rPr sz="2400" spc="-5" dirty="0"/>
              <a:t>menghasilkan</a:t>
            </a:r>
            <a:r>
              <a:rPr sz="2400" spc="75" dirty="0"/>
              <a:t> </a:t>
            </a:r>
            <a:r>
              <a:rPr sz="2400" dirty="0"/>
              <a:t>citra </a:t>
            </a:r>
            <a:r>
              <a:rPr sz="2400" spc="-5" dirty="0"/>
              <a:t>sisi </a:t>
            </a:r>
            <a:r>
              <a:rPr sz="2400" spc="-650" dirty="0"/>
              <a:t> </a:t>
            </a:r>
            <a:r>
              <a:rPr sz="2400" spc="-5" dirty="0"/>
              <a:t>(piksel</a:t>
            </a:r>
            <a:r>
              <a:rPr sz="2400" spc="5" dirty="0"/>
              <a:t> </a:t>
            </a:r>
            <a:r>
              <a:rPr sz="2400" spc="-5" dirty="0"/>
              <a:t>edge</a:t>
            </a:r>
            <a:r>
              <a:rPr sz="2400" spc="10" dirty="0"/>
              <a:t> </a:t>
            </a:r>
            <a:r>
              <a:rPr sz="2400" spc="-5" dirty="0"/>
              <a:t>dan</a:t>
            </a:r>
            <a:r>
              <a:rPr sz="2400" spc="15" dirty="0"/>
              <a:t> </a:t>
            </a:r>
            <a:r>
              <a:rPr sz="2400" spc="-5" dirty="0"/>
              <a:t>piksel</a:t>
            </a:r>
            <a:r>
              <a:rPr sz="2400" spc="20" dirty="0"/>
              <a:t> </a:t>
            </a:r>
            <a:r>
              <a:rPr sz="2400" spc="-5" dirty="0"/>
              <a:t>non-edge)</a:t>
            </a:r>
            <a:endParaRPr sz="2400"/>
          </a:p>
          <a:p>
            <a:pPr marL="368935" marR="5080" indent="-182880">
              <a:lnSpc>
                <a:spcPct val="90000"/>
              </a:lnSpc>
              <a:spcBef>
                <a:spcPts val="565"/>
              </a:spcBef>
              <a:buClr>
                <a:srgbClr val="D24717"/>
              </a:buClr>
              <a:buFont typeface="Calibri"/>
              <a:buChar char="◦"/>
              <a:tabLst>
                <a:tab pos="370205" algn="l"/>
              </a:tabLst>
            </a:pPr>
            <a:r>
              <a:rPr sz="2400" spc="-5" dirty="0"/>
              <a:t>Lakukan</a:t>
            </a:r>
            <a:r>
              <a:rPr sz="2400" spc="15" dirty="0"/>
              <a:t> </a:t>
            </a:r>
            <a:r>
              <a:rPr sz="2400" spc="-5" dirty="0"/>
              <a:t>pemisahan</a:t>
            </a:r>
            <a:r>
              <a:rPr sz="2400" spc="40" dirty="0"/>
              <a:t> </a:t>
            </a:r>
            <a:r>
              <a:rPr sz="2400" spc="-5" dirty="0"/>
              <a:t>wilayah</a:t>
            </a:r>
            <a:r>
              <a:rPr sz="2400" spc="40" dirty="0"/>
              <a:t> </a:t>
            </a:r>
            <a:r>
              <a:rPr sz="2400" spc="-5" dirty="0"/>
              <a:t>dengan</a:t>
            </a:r>
            <a:r>
              <a:rPr sz="2400" spc="30" dirty="0"/>
              <a:t> </a:t>
            </a:r>
            <a:r>
              <a:rPr sz="2400" spc="-5" dirty="0"/>
              <a:t>metode</a:t>
            </a:r>
            <a:r>
              <a:rPr sz="2400" spc="30" dirty="0"/>
              <a:t> </a:t>
            </a:r>
            <a:r>
              <a:rPr sz="2400" spc="-5" dirty="0"/>
              <a:t>connected</a:t>
            </a:r>
            <a:r>
              <a:rPr sz="2400" spc="15" dirty="0"/>
              <a:t> </a:t>
            </a:r>
            <a:r>
              <a:rPr sz="2400" spc="-5" dirty="0"/>
              <a:t>region. </a:t>
            </a:r>
            <a:r>
              <a:rPr sz="2400" spc="-655" dirty="0"/>
              <a:t> </a:t>
            </a:r>
            <a:r>
              <a:rPr sz="2400" spc="-5" dirty="0"/>
              <a:t>Connected</a:t>
            </a:r>
            <a:r>
              <a:rPr sz="2400" spc="25" dirty="0"/>
              <a:t> </a:t>
            </a:r>
            <a:r>
              <a:rPr sz="2400" spc="-5" dirty="0"/>
              <a:t>regions</a:t>
            </a:r>
            <a:r>
              <a:rPr sz="2400" spc="20" dirty="0"/>
              <a:t> </a:t>
            </a:r>
            <a:r>
              <a:rPr sz="2400" spc="-5" dirty="0"/>
              <a:t>adalah</a:t>
            </a:r>
            <a:r>
              <a:rPr sz="2400" spc="35" dirty="0"/>
              <a:t> </a:t>
            </a:r>
            <a:r>
              <a:rPr sz="2400" dirty="0"/>
              <a:t>set </a:t>
            </a:r>
            <a:r>
              <a:rPr sz="2400" spc="-5" dirty="0"/>
              <a:t>piksel</a:t>
            </a:r>
            <a:r>
              <a:rPr sz="2400" spc="10" dirty="0"/>
              <a:t> </a:t>
            </a:r>
            <a:r>
              <a:rPr sz="2400" spc="-5" dirty="0"/>
              <a:t>4-tetangga</a:t>
            </a:r>
            <a:r>
              <a:rPr sz="2400" spc="15" dirty="0"/>
              <a:t> </a:t>
            </a:r>
            <a:r>
              <a:rPr sz="2400" spc="-5" dirty="0"/>
              <a:t>yang</a:t>
            </a:r>
            <a:r>
              <a:rPr sz="2400" spc="10" dirty="0"/>
              <a:t> </a:t>
            </a:r>
            <a:r>
              <a:rPr sz="2400" spc="-5" dirty="0"/>
              <a:t>bukan </a:t>
            </a:r>
            <a:r>
              <a:rPr sz="2400" dirty="0"/>
              <a:t> </a:t>
            </a:r>
            <a:r>
              <a:rPr sz="2400" spc="-5" dirty="0"/>
              <a:t>piksel</a:t>
            </a:r>
            <a:r>
              <a:rPr sz="2400" spc="15" dirty="0"/>
              <a:t> </a:t>
            </a:r>
            <a:r>
              <a:rPr sz="2400" spc="-10" dirty="0"/>
              <a:t>edge.</a:t>
            </a:r>
            <a:endParaRPr sz="2400"/>
          </a:p>
          <a:p>
            <a:pPr marL="368935" marR="1209675" indent="-182880">
              <a:lnSpc>
                <a:spcPts val="2590"/>
              </a:lnSpc>
              <a:spcBef>
                <a:spcPts val="640"/>
              </a:spcBef>
              <a:buClr>
                <a:srgbClr val="D24717"/>
              </a:buClr>
              <a:buFont typeface="Calibri"/>
              <a:buChar char="◦"/>
              <a:tabLst>
                <a:tab pos="370205" algn="l"/>
              </a:tabLst>
            </a:pPr>
            <a:r>
              <a:rPr sz="2400" spc="-5" dirty="0"/>
              <a:t>Selanjutnya</a:t>
            </a:r>
            <a:r>
              <a:rPr sz="2400" spc="45" dirty="0"/>
              <a:t> </a:t>
            </a:r>
            <a:r>
              <a:rPr sz="2400" spc="-5" dirty="0"/>
              <a:t>dilakukan</a:t>
            </a:r>
            <a:r>
              <a:rPr sz="2400" spc="35" dirty="0"/>
              <a:t> </a:t>
            </a:r>
            <a:r>
              <a:rPr sz="2400" spc="-5" dirty="0"/>
              <a:t>proses</a:t>
            </a:r>
            <a:r>
              <a:rPr sz="2400" spc="5" dirty="0"/>
              <a:t> </a:t>
            </a:r>
            <a:r>
              <a:rPr sz="2400" spc="-5" dirty="0"/>
              <a:t>merging</a:t>
            </a:r>
            <a:r>
              <a:rPr sz="2400" spc="50" dirty="0"/>
              <a:t> </a:t>
            </a:r>
            <a:r>
              <a:rPr sz="2400" spc="-5" dirty="0"/>
              <a:t>regions</a:t>
            </a:r>
            <a:r>
              <a:rPr sz="2400" spc="25" dirty="0"/>
              <a:t> </a:t>
            </a:r>
            <a:r>
              <a:rPr sz="2400" spc="-10" dirty="0"/>
              <a:t>dengan </a:t>
            </a:r>
            <a:r>
              <a:rPr sz="2400" spc="-650" dirty="0"/>
              <a:t> </a:t>
            </a:r>
            <a:r>
              <a:rPr sz="2400" spc="-5" dirty="0"/>
              <a:t>rumusan-rumusan</a:t>
            </a:r>
            <a:r>
              <a:rPr sz="2400" spc="35" dirty="0"/>
              <a:t> </a:t>
            </a:r>
            <a:r>
              <a:rPr sz="2400" dirty="0"/>
              <a:t>tertentu</a:t>
            </a:r>
            <a:endParaRPr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57400" y="1752600"/>
            <a:ext cx="8221980" cy="49149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5399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0" dirty="0"/>
              <a:t>Aplikasi</a:t>
            </a:r>
            <a:r>
              <a:rPr sz="4800" spc="-100" dirty="0"/>
              <a:t> </a:t>
            </a:r>
            <a:r>
              <a:rPr sz="4800" spc="-55" dirty="0"/>
              <a:t>Segmentasi</a:t>
            </a:r>
            <a:endParaRPr sz="48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76324" y="929385"/>
            <a:ext cx="857758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55" dirty="0"/>
              <a:t>Connected</a:t>
            </a:r>
            <a:r>
              <a:rPr sz="4800" spc="-130" dirty="0"/>
              <a:t> </a:t>
            </a:r>
            <a:r>
              <a:rPr sz="4800" spc="-50" dirty="0"/>
              <a:t>Component</a:t>
            </a:r>
            <a:r>
              <a:rPr sz="4800" spc="-150" dirty="0"/>
              <a:t> </a:t>
            </a:r>
            <a:r>
              <a:rPr sz="4800" spc="-55" dirty="0"/>
              <a:t>Labeling</a:t>
            </a:r>
            <a:endParaRPr sz="4800"/>
          </a:p>
        </p:txBody>
      </p:sp>
      <p:grpSp>
        <p:nvGrpSpPr>
          <p:cNvPr id="3" name="object 3"/>
          <p:cNvGrpSpPr/>
          <p:nvPr/>
        </p:nvGrpSpPr>
        <p:grpSpPr>
          <a:xfrm>
            <a:off x="1141475" y="3703320"/>
            <a:ext cx="4177665" cy="1685925"/>
            <a:chOff x="1141475" y="3703320"/>
            <a:chExt cx="4177665" cy="16859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1475" y="3703320"/>
              <a:ext cx="3820277" cy="1685544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009387" y="4546092"/>
              <a:ext cx="302260" cy="289560"/>
            </a:xfrm>
            <a:custGeom>
              <a:avLst/>
              <a:gdLst/>
              <a:ahLst/>
              <a:cxnLst/>
              <a:rect l="l" t="t" r="r" b="b"/>
              <a:pathLst>
                <a:path w="302260" h="289560">
                  <a:moveTo>
                    <a:pt x="156972" y="0"/>
                  </a:moveTo>
                  <a:lnTo>
                    <a:pt x="156972" y="72389"/>
                  </a:lnTo>
                  <a:lnTo>
                    <a:pt x="0" y="72389"/>
                  </a:lnTo>
                  <a:lnTo>
                    <a:pt x="0" y="217169"/>
                  </a:lnTo>
                  <a:lnTo>
                    <a:pt x="156972" y="217169"/>
                  </a:lnTo>
                  <a:lnTo>
                    <a:pt x="156972" y="289559"/>
                  </a:lnTo>
                  <a:lnTo>
                    <a:pt x="301751" y="144779"/>
                  </a:lnTo>
                  <a:lnTo>
                    <a:pt x="156972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009387" y="4546092"/>
              <a:ext cx="302260" cy="289560"/>
            </a:xfrm>
            <a:custGeom>
              <a:avLst/>
              <a:gdLst/>
              <a:ahLst/>
              <a:cxnLst/>
              <a:rect l="l" t="t" r="r" b="b"/>
              <a:pathLst>
                <a:path w="302260" h="289560">
                  <a:moveTo>
                    <a:pt x="0" y="72389"/>
                  </a:moveTo>
                  <a:lnTo>
                    <a:pt x="156972" y="72389"/>
                  </a:lnTo>
                  <a:lnTo>
                    <a:pt x="156972" y="0"/>
                  </a:lnTo>
                  <a:lnTo>
                    <a:pt x="301751" y="144779"/>
                  </a:lnTo>
                  <a:lnTo>
                    <a:pt x="156972" y="289559"/>
                  </a:lnTo>
                  <a:lnTo>
                    <a:pt x="156972" y="217169"/>
                  </a:lnTo>
                  <a:lnTo>
                    <a:pt x="0" y="217169"/>
                  </a:lnTo>
                  <a:lnTo>
                    <a:pt x="0" y="72389"/>
                  </a:lnTo>
                  <a:close/>
                </a:path>
              </a:pathLst>
            </a:custGeom>
            <a:ln w="15875">
              <a:solidFill>
                <a:srgbClr val="9B31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9575" y="2412873"/>
            <a:ext cx="2314575" cy="119062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92663" y="2486041"/>
            <a:ext cx="2656741" cy="1000461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437632" y="3811437"/>
            <a:ext cx="4169664" cy="1481414"/>
          </a:xfrm>
          <a:prstGeom prst="rect">
            <a:avLst/>
          </a:prstGeom>
        </p:spPr>
      </p:pic>
      <p:grpSp>
        <p:nvGrpSpPr>
          <p:cNvPr id="10" name="object 10"/>
          <p:cNvGrpSpPr/>
          <p:nvPr/>
        </p:nvGrpSpPr>
        <p:grpSpPr>
          <a:xfrm>
            <a:off x="9702990" y="4445190"/>
            <a:ext cx="319405" cy="305435"/>
            <a:chOff x="9702990" y="4445190"/>
            <a:chExt cx="319405" cy="305435"/>
          </a:xfrm>
        </p:grpSpPr>
        <p:sp>
          <p:nvSpPr>
            <p:cNvPr id="11" name="object 11"/>
            <p:cNvSpPr/>
            <p:nvPr/>
          </p:nvSpPr>
          <p:spPr>
            <a:xfrm>
              <a:off x="9710928" y="4453128"/>
              <a:ext cx="303530" cy="289560"/>
            </a:xfrm>
            <a:custGeom>
              <a:avLst/>
              <a:gdLst/>
              <a:ahLst/>
              <a:cxnLst/>
              <a:rect l="l" t="t" r="r" b="b"/>
              <a:pathLst>
                <a:path w="303529" h="289560">
                  <a:moveTo>
                    <a:pt x="158496" y="0"/>
                  </a:moveTo>
                  <a:lnTo>
                    <a:pt x="158496" y="72390"/>
                  </a:lnTo>
                  <a:lnTo>
                    <a:pt x="0" y="72390"/>
                  </a:lnTo>
                  <a:lnTo>
                    <a:pt x="0" y="217170"/>
                  </a:lnTo>
                  <a:lnTo>
                    <a:pt x="158496" y="217170"/>
                  </a:lnTo>
                  <a:lnTo>
                    <a:pt x="158496" y="289560"/>
                  </a:lnTo>
                  <a:lnTo>
                    <a:pt x="303275" y="144780"/>
                  </a:lnTo>
                  <a:lnTo>
                    <a:pt x="158496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710928" y="4453128"/>
              <a:ext cx="303530" cy="289560"/>
            </a:xfrm>
            <a:custGeom>
              <a:avLst/>
              <a:gdLst/>
              <a:ahLst/>
              <a:cxnLst/>
              <a:rect l="l" t="t" r="r" b="b"/>
              <a:pathLst>
                <a:path w="303529" h="289560">
                  <a:moveTo>
                    <a:pt x="0" y="72390"/>
                  </a:moveTo>
                  <a:lnTo>
                    <a:pt x="158496" y="72390"/>
                  </a:lnTo>
                  <a:lnTo>
                    <a:pt x="158496" y="0"/>
                  </a:lnTo>
                  <a:lnTo>
                    <a:pt x="303275" y="144780"/>
                  </a:lnTo>
                  <a:lnTo>
                    <a:pt x="158496" y="289560"/>
                  </a:lnTo>
                  <a:lnTo>
                    <a:pt x="158496" y="217170"/>
                  </a:lnTo>
                  <a:lnTo>
                    <a:pt x="0" y="217170"/>
                  </a:lnTo>
                  <a:lnTo>
                    <a:pt x="0" y="72390"/>
                  </a:lnTo>
                  <a:close/>
                </a:path>
              </a:pathLst>
            </a:custGeom>
            <a:ln w="15874">
              <a:solidFill>
                <a:srgbClr val="9B31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447800"/>
            <a:ext cx="12001500" cy="4448810"/>
            <a:chOff x="0" y="1447800"/>
            <a:chExt cx="12001500" cy="444881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34311"/>
              <a:ext cx="3657600" cy="416204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884676" y="1812036"/>
              <a:ext cx="3572255" cy="406755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3147" y="1447800"/>
              <a:ext cx="3572255" cy="12664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62188" y="3191255"/>
              <a:ext cx="3639311" cy="270510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3657600" y="3643883"/>
              <a:ext cx="227329" cy="373380"/>
            </a:xfrm>
            <a:custGeom>
              <a:avLst/>
              <a:gdLst/>
              <a:ahLst/>
              <a:cxnLst/>
              <a:rect l="l" t="t" r="r" b="b"/>
              <a:pathLst>
                <a:path w="227329" h="373379">
                  <a:moveTo>
                    <a:pt x="113537" y="0"/>
                  </a:moveTo>
                  <a:lnTo>
                    <a:pt x="113537" y="93345"/>
                  </a:lnTo>
                  <a:lnTo>
                    <a:pt x="0" y="93345"/>
                  </a:lnTo>
                  <a:lnTo>
                    <a:pt x="0" y="280035"/>
                  </a:lnTo>
                  <a:lnTo>
                    <a:pt x="113537" y="280035"/>
                  </a:lnTo>
                  <a:lnTo>
                    <a:pt x="113537" y="373380"/>
                  </a:lnTo>
                  <a:lnTo>
                    <a:pt x="227075" y="186690"/>
                  </a:lnTo>
                  <a:lnTo>
                    <a:pt x="113537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657600" y="3643883"/>
              <a:ext cx="227329" cy="373380"/>
            </a:xfrm>
            <a:custGeom>
              <a:avLst/>
              <a:gdLst/>
              <a:ahLst/>
              <a:cxnLst/>
              <a:rect l="l" t="t" r="r" b="b"/>
              <a:pathLst>
                <a:path w="227329" h="373379">
                  <a:moveTo>
                    <a:pt x="0" y="93345"/>
                  </a:moveTo>
                  <a:lnTo>
                    <a:pt x="113537" y="93345"/>
                  </a:lnTo>
                  <a:lnTo>
                    <a:pt x="113537" y="0"/>
                  </a:lnTo>
                  <a:lnTo>
                    <a:pt x="227075" y="186690"/>
                  </a:lnTo>
                  <a:lnTo>
                    <a:pt x="113537" y="373380"/>
                  </a:lnTo>
                  <a:lnTo>
                    <a:pt x="113537" y="280035"/>
                  </a:lnTo>
                  <a:lnTo>
                    <a:pt x="0" y="280035"/>
                  </a:lnTo>
                  <a:lnTo>
                    <a:pt x="0" y="93345"/>
                  </a:lnTo>
                  <a:close/>
                </a:path>
              </a:pathLst>
            </a:custGeom>
            <a:ln w="15875">
              <a:solidFill>
                <a:srgbClr val="9B31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0181843" y="2714244"/>
              <a:ext cx="332740" cy="334010"/>
            </a:xfrm>
            <a:custGeom>
              <a:avLst/>
              <a:gdLst/>
              <a:ahLst/>
              <a:cxnLst/>
              <a:rect l="l" t="t" r="r" b="b"/>
              <a:pathLst>
                <a:path w="332740" h="334010">
                  <a:moveTo>
                    <a:pt x="249174" y="0"/>
                  </a:moveTo>
                  <a:lnTo>
                    <a:pt x="83057" y="0"/>
                  </a:lnTo>
                  <a:lnTo>
                    <a:pt x="83057" y="167639"/>
                  </a:lnTo>
                  <a:lnTo>
                    <a:pt x="0" y="167639"/>
                  </a:lnTo>
                  <a:lnTo>
                    <a:pt x="166115" y="333755"/>
                  </a:lnTo>
                  <a:lnTo>
                    <a:pt x="332231" y="167639"/>
                  </a:lnTo>
                  <a:lnTo>
                    <a:pt x="249174" y="167639"/>
                  </a:lnTo>
                  <a:lnTo>
                    <a:pt x="249174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0181843" y="2714244"/>
              <a:ext cx="332740" cy="334010"/>
            </a:xfrm>
            <a:custGeom>
              <a:avLst/>
              <a:gdLst/>
              <a:ahLst/>
              <a:cxnLst/>
              <a:rect l="l" t="t" r="r" b="b"/>
              <a:pathLst>
                <a:path w="332740" h="334010">
                  <a:moveTo>
                    <a:pt x="0" y="167639"/>
                  </a:moveTo>
                  <a:lnTo>
                    <a:pt x="83057" y="167639"/>
                  </a:lnTo>
                  <a:lnTo>
                    <a:pt x="83057" y="0"/>
                  </a:lnTo>
                  <a:lnTo>
                    <a:pt x="249174" y="0"/>
                  </a:lnTo>
                  <a:lnTo>
                    <a:pt x="249174" y="167639"/>
                  </a:lnTo>
                  <a:lnTo>
                    <a:pt x="332231" y="167639"/>
                  </a:lnTo>
                  <a:lnTo>
                    <a:pt x="166115" y="333755"/>
                  </a:lnTo>
                  <a:lnTo>
                    <a:pt x="0" y="167639"/>
                  </a:lnTo>
                  <a:close/>
                </a:path>
              </a:pathLst>
            </a:custGeom>
            <a:ln w="15875">
              <a:solidFill>
                <a:srgbClr val="9B31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7793735" y="2080259"/>
              <a:ext cx="403860" cy="375285"/>
            </a:xfrm>
            <a:custGeom>
              <a:avLst/>
              <a:gdLst/>
              <a:ahLst/>
              <a:cxnLst/>
              <a:rect l="l" t="t" r="r" b="b"/>
              <a:pathLst>
                <a:path w="403859" h="375285">
                  <a:moveTo>
                    <a:pt x="216408" y="0"/>
                  </a:moveTo>
                  <a:lnTo>
                    <a:pt x="216408" y="93725"/>
                  </a:lnTo>
                  <a:lnTo>
                    <a:pt x="0" y="93725"/>
                  </a:lnTo>
                  <a:lnTo>
                    <a:pt x="0" y="281177"/>
                  </a:lnTo>
                  <a:lnTo>
                    <a:pt x="216408" y="281177"/>
                  </a:lnTo>
                  <a:lnTo>
                    <a:pt x="216408" y="374903"/>
                  </a:lnTo>
                  <a:lnTo>
                    <a:pt x="403860" y="187451"/>
                  </a:lnTo>
                  <a:lnTo>
                    <a:pt x="216408" y="0"/>
                  </a:lnTo>
                  <a:close/>
                </a:path>
              </a:pathLst>
            </a:custGeom>
            <a:solidFill>
              <a:srgbClr val="D2471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7793735" y="2080259"/>
              <a:ext cx="403860" cy="375285"/>
            </a:xfrm>
            <a:custGeom>
              <a:avLst/>
              <a:gdLst/>
              <a:ahLst/>
              <a:cxnLst/>
              <a:rect l="l" t="t" r="r" b="b"/>
              <a:pathLst>
                <a:path w="403859" h="375285">
                  <a:moveTo>
                    <a:pt x="0" y="93725"/>
                  </a:moveTo>
                  <a:lnTo>
                    <a:pt x="216408" y="93725"/>
                  </a:lnTo>
                  <a:lnTo>
                    <a:pt x="216408" y="0"/>
                  </a:lnTo>
                  <a:lnTo>
                    <a:pt x="403860" y="187451"/>
                  </a:lnTo>
                  <a:lnTo>
                    <a:pt x="216408" y="374903"/>
                  </a:lnTo>
                  <a:lnTo>
                    <a:pt x="216408" y="281177"/>
                  </a:lnTo>
                  <a:lnTo>
                    <a:pt x="0" y="281177"/>
                  </a:lnTo>
                  <a:lnTo>
                    <a:pt x="0" y="93725"/>
                  </a:lnTo>
                  <a:close/>
                </a:path>
              </a:pathLst>
            </a:custGeom>
            <a:ln w="15875">
              <a:solidFill>
                <a:srgbClr val="9B310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1269</Words>
  <Application>Microsoft Office PowerPoint</Application>
  <PresentationFormat>Widescreen</PresentationFormat>
  <Paragraphs>188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8" baseType="lpstr">
      <vt:lpstr>Algerian</vt:lpstr>
      <vt:lpstr>Arial MT</vt:lpstr>
      <vt:lpstr>Calibri</vt:lpstr>
      <vt:lpstr>Microsoft Sans Serif</vt:lpstr>
      <vt:lpstr>Symbol</vt:lpstr>
      <vt:lpstr>Tahoma</vt:lpstr>
      <vt:lpstr>Times New Roman</vt:lpstr>
      <vt:lpstr>Wingdings</vt:lpstr>
      <vt:lpstr>Office Theme</vt:lpstr>
      <vt:lpstr>SEGMENTASI CITRA DIGITAL</vt:lpstr>
      <vt:lpstr>PowerPoint Presentation</vt:lpstr>
      <vt:lpstr>Segmentasi citra digital adalah pembagian daerah citra digital  menjadi bagian-bagian daerah yang lebih kecil berdasarkan  letak piksel dan intensitasnya yang masih berdekatan</vt:lpstr>
      <vt:lpstr>Tujuan Segmentasi Citra</vt:lpstr>
      <vt:lpstr>Pendahuluan</vt:lpstr>
      <vt:lpstr>Metode Segmentasi Citra</vt:lpstr>
      <vt:lpstr>Thresholding</vt:lpstr>
      <vt:lpstr>Thresholding</vt:lpstr>
      <vt:lpstr>PowerPoint Presentation</vt:lpstr>
      <vt:lpstr>Segmentasi Warna</vt:lpstr>
      <vt:lpstr>Segmentasi Warna</vt:lpstr>
      <vt:lpstr>Pendekatan Edge-Based</vt:lpstr>
      <vt:lpstr>Mendeteksi discontinuity</vt:lpstr>
      <vt:lpstr>Deteksi Titik</vt:lpstr>
      <vt:lpstr>Deteksi titik</vt:lpstr>
      <vt:lpstr>Contoh Deteksi Titik</vt:lpstr>
      <vt:lpstr>Deteksi Garis</vt:lpstr>
      <vt:lpstr>Filter-Filter untuk deteksi Garis</vt:lpstr>
      <vt:lpstr>Deteksi  Garis</vt:lpstr>
      <vt:lpstr>Deteksi Sisi</vt:lpstr>
      <vt:lpstr>Edge Linking &amp; Boundary det.</vt:lpstr>
      <vt:lpstr>Local Processing</vt:lpstr>
      <vt:lpstr>Contoh</vt:lpstr>
      <vt:lpstr>Global Proc. w/ Graph theoretic</vt:lpstr>
      <vt:lpstr>Contoh</vt:lpstr>
      <vt:lpstr>Thresholding</vt:lpstr>
      <vt:lpstr>Contoh</vt:lpstr>
      <vt:lpstr>Pendekatan Region-Based</vt:lpstr>
      <vt:lpstr>Region-based</vt:lpstr>
      <vt:lpstr>Region Growing</vt:lpstr>
      <vt:lpstr>Ilustrasi</vt:lpstr>
      <vt:lpstr>Contoh</vt:lpstr>
      <vt:lpstr>Region Splitting n Merging</vt:lpstr>
      <vt:lpstr>Contoh</vt:lpstr>
      <vt:lpstr>K-Means  Clustering</vt:lpstr>
      <vt:lpstr>Pendekatan Hybrid Edge &amp; Region Based</vt:lpstr>
      <vt:lpstr>Aplikasi Segmentasi</vt:lpstr>
      <vt:lpstr>Connected Component Labeling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SEGMENTASI CITRA DIGITAL</dc:title>
  <dc:creator>Irfan Maliki</dc:creator>
  <cp:lastModifiedBy>Robi</cp:lastModifiedBy>
  <cp:revision>1</cp:revision>
  <dcterms:created xsi:type="dcterms:W3CDTF">2021-09-04T07:15:47Z</dcterms:created>
  <dcterms:modified xsi:type="dcterms:W3CDTF">2021-09-04T07:16:57Z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2020-04-02T00:00:00Z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2021-09-04T00:00:00Z</vt:filetime>
  </property>
</Properties>
</file>