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7" r:id="rId3"/>
    <p:sldId id="288" r:id="rId4"/>
    <p:sldId id="289" r:id="rId5"/>
    <p:sldId id="274" r:id="rId6"/>
    <p:sldId id="290" r:id="rId7"/>
    <p:sldId id="291" r:id="rId8"/>
    <p:sldId id="292" r:id="rId9"/>
    <p:sldId id="275" r:id="rId10"/>
    <p:sldId id="293" r:id="rId11"/>
    <p:sldId id="294" r:id="rId12"/>
    <p:sldId id="295" r:id="rId13"/>
    <p:sldId id="296" r:id="rId14"/>
    <p:sldId id="258" r:id="rId15"/>
    <p:sldId id="272" r:id="rId16"/>
    <p:sldId id="276" r:id="rId17"/>
    <p:sldId id="259" r:id="rId18"/>
    <p:sldId id="273" r:id="rId19"/>
    <p:sldId id="277" r:id="rId20"/>
    <p:sldId id="260" r:id="rId21"/>
    <p:sldId id="261" r:id="rId22"/>
    <p:sldId id="262" r:id="rId23"/>
    <p:sldId id="263" r:id="rId24"/>
    <p:sldId id="264" r:id="rId25"/>
    <p:sldId id="282" r:id="rId26"/>
    <p:sldId id="265" r:id="rId27"/>
    <p:sldId id="266" r:id="rId28"/>
    <p:sldId id="278" r:id="rId29"/>
    <p:sldId id="267" r:id="rId30"/>
    <p:sldId id="268" r:id="rId31"/>
    <p:sldId id="281" r:id="rId32"/>
    <p:sldId id="269" r:id="rId33"/>
    <p:sldId id="285" r:id="rId34"/>
    <p:sldId id="270" r:id="rId35"/>
    <p:sldId id="286" r:id="rId36"/>
    <p:sldId id="279" r:id="rId37"/>
    <p:sldId id="280" r:id="rId38"/>
    <p:sldId id="271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F3314-B278-466B-BE82-8930CF991CAF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7F87-23D3-4BD9-B9D5-2A1052F36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652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F3314-B278-466B-BE82-8930CF991CAF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7F87-23D3-4BD9-B9D5-2A1052F36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824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F3314-B278-466B-BE82-8930CF991CAF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7F87-23D3-4BD9-B9D5-2A1052F36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834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F3314-B278-466B-BE82-8930CF991CAF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7F87-23D3-4BD9-B9D5-2A1052F36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208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F3314-B278-466B-BE82-8930CF991CAF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7F87-23D3-4BD9-B9D5-2A1052F36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300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F3314-B278-466B-BE82-8930CF991CAF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7F87-23D3-4BD9-B9D5-2A1052F36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83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F3314-B278-466B-BE82-8930CF991CAF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7F87-23D3-4BD9-B9D5-2A1052F36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734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F3314-B278-466B-BE82-8930CF991CAF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7F87-23D3-4BD9-B9D5-2A1052F36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39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F3314-B278-466B-BE82-8930CF991CAF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7F87-23D3-4BD9-B9D5-2A1052F36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7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F3314-B278-466B-BE82-8930CF991CAF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7F87-23D3-4BD9-B9D5-2A1052F36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060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F3314-B278-466B-BE82-8930CF991CAF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7F87-23D3-4BD9-B9D5-2A1052F36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124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F3314-B278-466B-BE82-8930CF991CAF}" type="datetimeFigureOut">
              <a:rPr lang="en-US" smtClean="0"/>
              <a:t>4/8/2019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87F87-23D3-4BD9-B9D5-2A1052F36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844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microsoft.com/office/2007/relationships/hdphoto" Target="../media/hdphoto2.wdp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4035" y="1988840"/>
            <a:ext cx="5298245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13800" dirty="0" smtClean="0">
                <a:ln w="2857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GrilledCheese BTN Toasted" pitchFamily="34" charset="0"/>
              </a:rPr>
              <a:t>MEDIA</a:t>
            </a:r>
            <a:endParaRPr lang="en-US" sz="13800" dirty="0">
              <a:ln w="28575"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latin typeface="GrilledCheese BTN Toaste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11104" y="4161274"/>
            <a:ext cx="49184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4000" dirty="0" err="1" smtClean="0">
                <a:ln w="285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</a:rPr>
              <a:t>Wawan</a:t>
            </a:r>
            <a:r>
              <a:rPr lang="en-ID" sz="4000" dirty="0" smtClean="0">
                <a:ln w="285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ID" sz="4000" dirty="0" err="1" smtClean="0">
                <a:ln w="285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</a:rPr>
              <a:t>Priyanto</a:t>
            </a:r>
            <a:r>
              <a:rPr lang="en-ID" sz="4000" dirty="0" smtClean="0">
                <a:ln w="285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ID" sz="4000" dirty="0" err="1" smtClean="0">
                <a:ln w="285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</a:rPr>
              <a:t>M.Pd</a:t>
            </a:r>
            <a:endParaRPr lang="en-US" sz="4000" dirty="0">
              <a:ln w="28575">
                <a:noFill/>
              </a:ln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50019" y="3585790"/>
            <a:ext cx="537961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5400" dirty="0">
                <a:ln w="28575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GrilledCheese BTN Toasted" pitchFamily="34" charset="0"/>
              </a:rPr>
              <a:t>PEMBELAJARAN</a:t>
            </a:r>
            <a:endParaRPr lang="en-US" sz="5400" dirty="0">
              <a:ln w="28575"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latin typeface="GrilledCheese BTN Toast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55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oret\kemasan\Contoh-Desain-Kemasan-Produk-UKM-1-1482x6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" y="2017061"/>
            <a:ext cx="9145016" cy="391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209397" y="548680"/>
            <a:ext cx="653095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8800" dirty="0" err="1" smtClean="0">
                <a:solidFill>
                  <a:schemeClr val="accent6"/>
                </a:solidFill>
                <a:latin typeface="Diavlo Black" pitchFamily="50" charset="0"/>
              </a:rPr>
              <a:t>Apakah</a:t>
            </a:r>
            <a:r>
              <a:rPr lang="en-ID" sz="8800" dirty="0" smtClean="0">
                <a:solidFill>
                  <a:schemeClr val="accent6"/>
                </a:solidFill>
                <a:latin typeface="Diavlo Black" pitchFamily="50" charset="0"/>
              </a:rPr>
              <a:t> </a:t>
            </a:r>
            <a:r>
              <a:rPr lang="en-ID" sz="8800" dirty="0" err="1" smtClean="0">
                <a:solidFill>
                  <a:schemeClr val="accent6"/>
                </a:solidFill>
                <a:latin typeface="Diavlo Black" pitchFamily="50" charset="0"/>
              </a:rPr>
              <a:t>ini</a:t>
            </a:r>
            <a:r>
              <a:rPr lang="en-ID" sz="8800" dirty="0" smtClean="0">
                <a:solidFill>
                  <a:schemeClr val="accent6"/>
                </a:solidFill>
                <a:latin typeface="Diavlo Black" pitchFamily="50" charset="0"/>
              </a:rPr>
              <a:t>?</a:t>
            </a:r>
            <a:endParaRPr lang="en-US" sz="8800" dirty="0"/>
          </a:p>
        </p:txBody>
      </p:sp>
      <p:sp>
        <p:nvSpPr>
          <p:cNvPr id="4" name="Rectangle 3"/>
          <p:cNvSpPr/>
          <p:nvPr/>
        </p:nvSpPr>
        <p:spPr>
          <a:xfrm>
            <a:off x="1907704" y="6159617"/>
            <a:ext cx="60567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smtClean="0">
                <a:solidFill>
                  <a:schemeClr val="bg1">
                    <a:lumMod val="65000"/>
                  </a:schemeClr>
                </a:solidFill>
              </a:rPr>
              <a:t>Media </a:t>
            </a:r>
            <a:r>
              <a:rPr lang="en-ID" sz="2800" b="1" dirty="0" err="1" smtClean="0">
                <a:solidFill>
                  <a:schemeClr val="bg1">
                    <a:lumMod val="65000"/>
                  </a:schemeClr>
                </a:solidFill>
              </a:rPr>
              <a:t>Pembelajaran</a:t>
            </a:r>
            <a:r>
              <a:rPr lang="en-ID" sz="2800" b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ID" sz="2800" b="1" dirty="0" err="1" smtClean="0">
                <a:solidFill>
                  <a:schemeClr val="bg1">
                    <a:lumMod val="65000"/>
                  </a:schemeClr>
                </a:solidFill>
              </a:rPr>
              <a:t>Perspektif</a:t>
            </a:r>
            <a:r>
              <a:rPr lang="en-ID" sz="2800" b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ID" sz="2800" b="1" dirty="0" err="1" smtClean="0">
                <a:solidFill>
                  <a:schemeClr val="bg1">
                    <a:lumMod val="65000"/>
                  </a:schemeClr>
                </a:solidFill>
              </a:rPr>
              <a:t>Sejarah</a:t>
            </a:r>
            <a:endParaRPr lang="en-US" sz="2800" b="1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64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johann amos comeni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2520280" cy="284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987824" y="836712"/>
            <a:ext cx="32726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err="1" smtClean="0">
                <a:solidFill>
                  <a:srgbClr val="00B0F0"/>
                </a:solidFill>
              </a:rPr>
              <a:t>Realisme</a:t>
            </a:r>
            <a:r>
              <a:rPr lang="en-ID" sz="2800" b="1" dirty="0" smtClean="0">
                <a:solidFill>
                  <a:srgbClr val="00B0F0"/>
                </a:solidFill>
              </a:rPr>
              <a:t> </a:t>
            </a:r>
            <a:r>
              <a:rPr lang="en-ID" sz="2800" b="1" dirty="0" err="1" smtClean="0">
                <a:solidFill>
                  <a:srgbClr val="00B0F0"/>
                </a:solidFill>
              </a:rPr>
              <a:t>Pendidikan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89558" y="1177588"/>
            <a:ext cx="3523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smtClean="0">
                <a:solidFill>
                  <a:schemeClr val="accent6"/>
                </a:solidFill>
              </a:rPr>
              <a:t>Johan Amos </a:t>
            </a:r>
            <a:r>
              <a:rPr lang="en-ID" sz="2800" b="1" dirty="0" err="1" smtClean="0">
                <a:solidFill>
                  <a:schemeClr val="accent6"/>
                </a:solidFill>
              </a:rPr>
              <a:t>Camenius</a:t>
            </a:r>
            <a:endParaRPr lang="en-US" sz="2800" b="1" dirty="0">
              <a:solidFill>
                <a:schemeClr val="accent6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33574" y="1700808"/>
            <a:ext cx="3240360" cy="48489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997670" y="1681644"/>
            <a:ext cx="1492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smtClean="0">
                <a:solidFill>
                  <a:schemeClr val="bg1"/>
                </a:solidFill>
              </a:rPr>
              <a:t>ABAD 17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028" name="Picture 4" descr="Image result for orbis pict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903756"/>
            <a:ext cx="3456384" cy="3323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450926" y="2492896"/>
            <a:ext cx="12923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</a:rPr>
              <a:t>Orbis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</a:rPr>
              <a:t>Pictus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30" name="Picture 6" descr="Image result for EKSPRESI ANAK BINGU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515" y="2551070"/>
            <a:ext cx="2497370" cy="181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Bent Arrow 7"/>
          <p:cNvSpPr/>
          <p:nvPr/>
        </p:nvSpPr>
        <p:spPr>
          <a:xfrm rot="5174049">
            <a:off x="6660232" y="1943254"/>
            <a:ext cx="576064" cy="549642"/>
          </a:xfrm>
          <a:prstGeom prst="ben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327177" y="4293096"/>
            <a:ext cx="26974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smtClean="0">
                <a:solidFill>
                  <a:schemeClr val="accent6"/>
                </a:solidFill>
              </a:rPr>
              <a:t>BAHASA LATIN??</a:t>
            </a:r>
            <a:endParaRPr lang="en-US" sz="2800" b="1" dirty="0">
              <a:solidFill>
                <a:schemeClr val="accent6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300192" y="4643844"/>
            <a:ext cx="25972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bg1">
                    <a:lumMod val="65000"/>
                  </a:schemeClr>
                </a:solidFill>
              </a:rPr>
              <a:t>Jerman</a:t>
            </a:r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bg1">
                    <a:lumMod val="65000"/>
                  </a:schemeClr>
                </a:solidFill>
              </a:rPr>
              <a:t>Prancis</a:t>
            </a:r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bg1">
                    <a:lumMod val="65000"/>
                  </a:schemeClr>
                </a:solidFill>
              </a:rPr>
              <a:t>Rusia</a:t>
            </a:r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bg1">
                    <a:lumMod val="65000"/>
                  </a:schemeClr>
                </a:solidFill>
              </a:rPr>
              <a:t>dll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Left-Up Arrow 8"/>
          <p:cNvSpPr/>
          <p:nvPr/>
        </p:nvSpPr>
        <p:spPr>
          <a:xfrm>
            <a:off x="6655118" y="5301208"/>
            <a:ext cx="725194" cy="504056"/>
          </a:xfrm>
          <a:prstGeom prst="left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44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5" grpId="0"/>
      <p:bldP spid="8" grpId="0" animBg="1"/>
      <p:bldP spid="12" grpId="0"/>
      <p:bldP spid="13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49" y="135796"/>
            <a:ext cx="2103979" cy="48489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73470" y="116632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smtClean="0">
                <a:solidFill>
                  <a:schemeClr val="bg1"/>
                </a:solidFill>
              </a:rPr>
              <a:t>1930-an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2" y="639852"/>
            <a:ext cx="3011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400" b="1" dirty="0" err="1" smtClean="0">
                <a:solidFill>
                  <a:srgbClr val="00B0F0"/>
                </a:solidFill>
              </a:rPr>
              <a:t>Audiovisual</a:t>
            </a:r>
            <a:r>
              <a:rPr lang="en-ID" sz="2400" b="1" dirty="0" smtClean="0">
                <a:solidFill>
                  <a:srgbClr val="00B0F0"/>
                </a:solidFill>
              </a:rPr>
              <a:t> Education</a:t>
            </a:r>
            <a:endParaRPr lang="en-US" sz="2400" b="1" dirty="0">
              <a:solidFill>
                <a:srgbClr val="00B0F0"/>
              </a:solidFill>
            </a:endParaRPr>
          </a:p>
        </p:txBody>
      </p:sp>
      <p:sp>
        <p:nvSpPr>
          <p:cNvPr id="5" name="Left-Up Arrow 4"/>
          <p:cNvSpPr/>
          <p:nvPr/>
        </p:nvSpPr>
        <p:spPr>
          <a:xfrm flipH="1">
            <a:off x="1110388" y="1196752"/>
            <a:ext cx="659618" cy="504056"/>
          </a:xfrm>
          <a:prstGeom prst="left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907704" y="1268760"/>
            <a:ext cx="52649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400" dirty="0" err="1" smtClean="0">
                <a:solidFill>
                  <a:schemeClr val="accent6"/>
                </a:solidFill>
              </a:rPr>
              <a:t>Penggunaan</a:t>
            </a:r>
            <a:r>
              <a:rPr lang="en-ID" sz="2400" dirty="0" smtClean="0">
                <a:solidFill>
                  <a:schemeClr val="accent6"/>
                </a:solidFill>
              </a:rPr>
              <a:t> </a:t>
            </a:r>
            <a:r>
              <a:rPr lang="en-ID" sz="2400" dirty="0" err="1" smtClean="0">
                <a:solidFill>
                  <a:schemeClr val="accent6"/>
                </a:solidFill>
              </a:rPr>
              <a:t>Audiovisual</a:t>
            </a:r>
            <a:r>
              <a:rPr lang="en-ID" sz="2400" dirty="0" err="1" smtClean="0">
                <a:solidFill>
                  <a:schemeClr val="accent6"/>
                </a:solidFill>
                <a:sym typeface="Wingdings" pitchFamily="2" charset="2"/>
              </a:rPr>
              <a:t>pembelajaran</a:t>
            </a:r>
            <a:endParaRPr lang="en-US" sz="2400" dirty="0">
              <a:solidFill>
                <a:schemeClr val="accent6"/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6541761" y="1772816"/>
            <a:ext cx="216024" cy="360040"/>
          </a:xfrm>
          <a:prstGeom prst="down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965697" y="1988840"/>
            <a:ext cx="136101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5400" b="1" dirty="0" smtClean="0">
                <a:solidFill>
                  <a:schemeClr val="accent6"/>
                </a:solidFill>
              </a:rPr>
              <a:t>AVA</a:t>
            </a:r>
            <a:endParaRPr lang="en-US" sz="5400" b="1" dirty="0">
              <a:solidFill>
                <a:schemeClr val="accent6"/>
              </a:solidFill>
            </a:endParaRPr>
          </a:p>
        </p:txBody>
      </p:sp>
      <p:pic>
        <p:nvPicPr>
          <p:cNvPr id="2050" name="Picture 2" descr="Image result for audio visual ai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5543" y="2912170"/>
            <a:ext cx="2028825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052197" y="5445224"/>
            <a:ext cx="2103979" cy="48489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405918" y="5426060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smtClean="0">
                <a:solidFill>
                  <a:schemeClr val="bg1"/>
                </a:solidFill>
              </a:rPr>
              <a:t>1940-an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9" name="Left Arrow 8"/>
          <p:cNvSpPr/>
          <p:nvPr/>
        </p:nvSpPr>
        <p:spPr>
          <a:xfrm>
            <a:off x="6649773" y="5589240"/>
            <a:ext cx="522834" cy="216024"/>
          </a:xfrm>
          <a:prstGeom prst="lef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995936" y="5956008"/>
            <a:ext cx="4221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Audio visual material-audio visual methods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77120" y="5464388"/>
            <a:ext cx="2103979" cy="48489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30841" y="5445224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smtClean="0">
                <a:solidFill>
                  <a:schemeClr val="bg1"/>
                </a:solidFill>
              </a:rPr>
              <a:t>1950-an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6" name="Left Arrow 15"/>
          <p:cNvSpPr/>
          <p:nvPr/>
        </p:nvSpPr>
        <p:spPr>
          <a:xfrm>
            <a:off x="3274696" y="5608404"/>
            <a:ext cx="522834" cy="216024"/>
          </a:xfrm>
          <a:prstGeom prst="lef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04799" y="5975172"/>
            <a:ext cx="23110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Audio visual education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11560" y="6228020"/>
            <a:ext cx="31646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Pendidikan</a:t>
            </a:r>
            <a:r>
              <a:rPr lang="en-ID" dirty="0" err="1" smtClean="0">
                <a:solidFill>
                  <a:schemeClr val="tx1">
                    <a:lumMod val="50000"/>
                    <a:lumOff val="50000"/>
                  </a:schemeClr>
                </a:solidFill>
                <a:sym typeface="Wingdings" pitchFamily="2" charset="2"/>
              </a:rPr>
              <a:t>proses</a:t>
            </a:r>
            <a:r>
              <a:rPr lang="en-ID" dirty="0" smtClean="0">
                <a:solidFill>
                  <a:schemeClr val="tx1">
                    <a:lumMod val="50000"/>
                    <a:lumOff val="50000"/>
                  </a:schemeClr>
                </a:solidFill>
                <a:sym typeface="Wingdings" pitchFamily="2" charset="2"/>
              </a:rPr>
              <a:t> </a:t>
            </a:r>
            <a:r>
              <a:rPr lang="en-ID" dirty="0" err="1" smtClean="0">
                <a:solidFill>
                  <a:schemeClr val="tx1">
                    <a:lumMod val="50000"/>
                    <a:lumOff val="50000"/>
                  </a:schemeClr>
                </a:solidFill>
                <a:sym typeface="Wingdings" pitchFamily="2" charset="2"/>
              </a:rPr>
              <a:t>komunikasi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83881" y="3016116"/>
            <a:ext cx="2103979" cy="48489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37602" y="2996952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smtClean="0">
                <a:solidFill>
                  <a:schemeClr val="bg1"/>
                </a:solidFill>
              </a:rPr>
              <a:t>1990-an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1560" y="3526900"/>
            <a:ext cx="2389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Educational Technology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18321" y="3717032"/>
            <a:ext cx="12519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4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AECT</a:t>
            </a:r>
            <a:endParaRPr lang="en-US" sz="4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4" name="Down Arrow 23"/>
          <p:cNvSpPr/>
          <p:nvPr/>
        </p:nvSpPr>
        <p:spPr>
          <a:xfrm flipV="1">
            <a:off x="1619672" y="4509120"/>
            <a:ext cx="288032" cy="504056"/>
          </a:xfrm>
          <a:prstGeom prst="down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226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8" grpId="0"/>
      <p:bldP spid="11" grpId="0"/>
      <p:bldP spid="13" grpId="0"/>
      <p:bldP spid="15" grpId="0"/>
      <p:bldP spid="17" grpId="0"/>
      <p:bldP spid="18" grpId="0"/>
      <p:bldP spid="20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619672" y="2636912"/>
            <a:ext cx="468052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D" sz="4000" dirty="0" err="1" smtClean="0">
                <a:solidFill>
                  <a:srgbClr val="00B0F0"/>
                </a:solidFill>
                <a:latin typeface="Diavlo Black" pitchFamily="50" charset="0"/>
              </a:rPr>
              <a:t>Pembelajaran</a:t>
            </a:r>
            <a:endParaRPr lang="en-US" sz="4000" dirty="0">
              <a:solidFill>
                <a:srgbClr val="00B0F0"/>
              </a:solidFill>
              <a:latin typeface="Diavlo Black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35292" y="1982450"/>
            <a:ext cx="370486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8800" dirty="0" smtClean="0">
                <a:solidFill>
                  <a:schemeClr val="accent6"/>
                </a:solidFill>
                <a:latin typeface="Diavlo Black" pitchFamily="50" charset="0"/>
              </a:rPr>
              <a:t>Media </a:t>
            </a:r>
            <a:endParaRPr lang="en-US" sz="8800" dirty="0"/>
          </a:p>
        </p:txBody>
      </p:sp>
      <p:sp>
        <p:nvSpPr>
          <p:cNvPr id="4" name="Rectangle 3"/>
          <p:cNvSpPr/>
          <p:nvPr/>
        </p:nvSpPr>
        <p:spPr>
          <a:xfrm>
            <a:off x="5364088" y="2060848"/>
            <a:ext cx="108395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12000" dirty="0" smtClean="0">
                <a:solidFill>
                  <a:schemeClr val="accent6"/>
                </a:solidFill>
                <a:latin typeface="Diavlo Black" pitchFamily="50" charset="0"/>
              </a:rPr>
              <a:t>?</a:t>
            </a:r>
            <a:endParaRPr lang="en-US" sz="12000" dirty="0"/>
          </a:p>
        </p:txBody>
      </p:sp>
    </p:spTree>
    <p:extLst>
      <p:ext uri="{BB962C8B-B14F-4D97-AF65-F5344CB8AC3E}">
        <p14:creationId xmlns:p14="http://schemas.microsoft.com/office/powerpoint/2010/main" val="422302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komponen dalam proses komunika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499554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604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116632"/>
            <a:ext cx="306205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7200" dirty="0" smtClean="0">
                <a:solidFill>
                  <a:schemeClr val="accent6"/>
                </a:solidFill>
                <a:latin typeface="Diavlo Black" pitchFamily="50" charset="0"/>
              </a:rPr>
              <a:t>Media </a:t>
            </a:r>
            <a:endParaRPr lang="en-US" sz="7200" dirty="0"/>
          </a:p>
        </p:txBody>
      </p:sp>
      <p:sp>
        <p:nvSpPr>
          <p:cNvPr id="3" name="Rectangle 2"/>
          <p:cNvSpPr/>
          <p:nvPr/>
        </p:nvSpPr>
        <p:spPr>
          <a:xfrm>
            <a:off x="323528" y="1033572"/>
            <a:ext cx="17327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err="1" smtClean="0">
                <a:solidFill>
                  <a:srgbClr val="00B0F0"/>
                </a:solidFill>
              </a:rPr>
              <a:t>Etimologis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4" name="Left Arrow 3"/>
          <p:cNvSpPr/>
          <p:nvPr/>
        </p:nvSpPr>
        <p:spPr>
          <a:xfrm flipH="1">
            <a:off x="3255292" y="716796"/>
            <a:ext cx="486438" cy="340876"/>
          </a:xfrm>
          <a:prstGeom prst="lef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923928" y="625624"/>
            <a:ext cx="14446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smtClean="0">
                <a:solidFill>
                  <a:srgbClr val="00B0F0"/>
                </a:solidFill>
              </a:rPr>
              <a:t>Medium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6" name="Left Arrow 5"/>
          <p:cNvSpPr/>
          <p:nvPr/>
        </p:nvSpPr>
        <p:spPr>
          <a:xfrm flipH="1">
            <a:off x="5508104" y="718178"/>
            <a:ext cx="486438" cy="340876"/>
          </a:xfrm>
          <a:prstGeom prst="lef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994542" y="618330"/>
            <a:ext cx="256679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400" b="1" dirty="0" smtClean="0">
                <a:solidFill>
                  <a:srgbClr val="00B0F0"/>
                </a:solidFill>
              </a:rPr>
              <a:t>Tengah, </a:t>
            </a:r>
            <a:r>
              <a:rPr lang="en-ID" sz="2400" b="1" dirty="0" err="1" smtClean="0">
                <a:solidFill>
                  <a:srgbClr val="00B0F0"/>
                </a:solidFill>
              </a:rPr>
              <a:t>perantara</a:t>
            </a:r>
            <a:r>
              <a:rPr lang="en-ID" sz="2400" b="1" dirty="0" smtClean="0">
                <a:solidFill>
                  <a:srgbClr val="00B0F0"/>
                </a:solidFill>
              </a:rPr>
              <a:t>,</a:t>
            </a:r>
          </a:p>
          <a:p>
            <a:r>
              <a:rPr lang="en-ID" sz="2400" b="1" dirty="0" err="1" smtClean="0">
                <a:solidFill>
                  <a:srgbClr val="00B0F0"/>
                </a:solidFill>
              </a:rPr>
              <a:t>pengantar</a:t>
            </a:r>
            <a:endParaRPr lang="en-US" sz="2400" b="1" dirty="0">
              <a:solidFill>
                <a:srgbClr val="00B0F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5536" y="2516703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D" sz="2400" dirty="0" err="1" smtClean="0"/>
              <a:t>Alat</a:t>
            </a:r>
            <a:r>
              <a:rPr lang="en-ID" sz="2400" dirty="0" smtClean="0"/>
              <a:t> yang </a:t>
            </a:r>
            <a:r>
              <a:rPr lang="en-ID" sz="2400" dirty="0" err="1" smtClean="0"/>
              <a:t>digunakan</a:t>
            </a:r>
            <a:r>
              <a:rPr lang="en-ID" sz="2400" dirty="0" smtClean="0"/>
              <a:t> </a:t>
            </a:r>
            <a:r>
              <a:rPr lang="en-ID" sz="2400" dirty="0" err="1" smtClean="0"/>
              <a:t>untuk</a:t>
            </a:r>
            <a:r>
              <a:rPr lang="en-ID" sz="2400" dirty="0" smtClean="0"/>
              <a:t> </a:t>
            </a:r>
            <a:r>
              <a:rPr lang="en-ID" sz="2400" dirty="0" err="1" smtClean="0"/>
              <a:t>menyampaikan</a:t>
            </a:r>
            <a:r>
              <a:rPr lang="en-ID" sz="2400" dirty="0" smtClean="0"/>
              <a:t> </a:t>
            </a:r>
            <a:r>
              <a:rPr lang="en-ID" sz="2400" dirty="0" err="1" smtClean="0"/>
              <a:t>pesan</a:t>
            </a:r>
            <a:r>
              <a:rPr lang="en-ID" sz="2400" dirty="0" smtClean="0"/>
              <a:t> </a:t>
            </a:r>
            <a:r>
              <a:rPr lang="en-ID" sz="2400" dirty="0" err="1" smtClean="0"/>
              <a:t>dan</a:t>
            </a:r>
            <a:r>
              <a:rPr lang="en-ID" sz="2400" dirty="0" smtClean="0"/>
              <a:t> </a:t>
            </a:r>
            <a:r>
              <a:rPr lang="en-ID" sz="2400" dirty="0" err="1" smtClean="0"/>
              <a:t>informasi</a:t>
            </a:r>
            <a:r>
              <a:rPr lang="en-ID" sz="2400" dirty="0" smtClean="0"/>
              <a:t> </a:t>
            </a:r>
            <a:r>
              <a:rPr lang="en-ID" sz="2400" dirty="0" err="1" smtClean="0"/>
              <a:t>dari</a:t>
            </a:r>
            <a:r>
              <a:rPr lang="en-ID" sz="2400" dirty="0" smtClean="0"/>
              <a:t> </a:t>
            </a:r>
            <a:r>
              <a:rPr lang="en-ID" sz="2400" dirty="0" err="1" smtClean="0"/>
              <a:t>pengirim</a:t>
            </a:r>
            <a:r>
              <a:rPr lang="en-ID" sz="2400" dirty="0" smtClean="0"/>
              <a:t> </a:t>
            </a:r>
            <a:r>
              <a:rPr lang="en-ID" sz="2400" dirty="0" err="1" smtClean="0"/>
              <a:t>pesan</a:t>
            </a:r>
            <a:r>
              <a:rPr lang="en-ID" sz="2400" dirty="0" smtClean="0"/>
              <a:t> </a:t>
            </a:r>
            <a:r>
              <a:rPr lang="en-ID" sz="2400" dirty="0" err="1" smtClean="0"/>
              <a:t>kepada</a:t>
            </a:r>
            <a:r>
              <a:rPr lang="en-ID" sz="2400" dirty="0" smtClean="0"/>
              <a:t> </a:t>
            </a:r>
            <a:r>
              <a:rPr lang="en-ID" sz="2400" dirty="0" err="1" smtClean="0"/>
              <a:t>penerima</a:t>
            </a:r>
            <a:r>
              <a:rPr lang="en-ID" sz="2400" dirty="0" smtClean="0"/>
              <a:t> </a:t>
            </a:r>
            <a:r>
              <a:rPr lang="en-ID" sz="2400" dirty="0" err="1" smtClean="0"/>
              <a:t>pesan</a:t>
            </a:r>
            <a:r>
              <a:rPr lang="en-ID" sz="2400" dirty="0" smtClean="0"/>
              <a:t>.</a:t>
            </a:r>
            <a:endParaRPr lang="en-US" sz="2400" dirty="0" smtClean="0"/>
          </a:p>
        </p:txBody>
      </p:sp>
      <p:sp>
        <p:nvSpPr>
          <p:cNvPr id="9" name="Rectangle 8"/>
          <p:cNvSpPr/>
          <p:nvPr/>
        </p:nvSpPr>
        <p:spPr>
          <a:xfrm>
            <a:off x="395536" y="2132856"/>
            <a:ext cx="27656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D" sz="2400" b="1" dirty="0" smtClean="0"/>
              <a:t>SUPARMAN (1997)</a:t>
            </a:r>
            <a:endParaRPr lang="en-US" sz="2400" b="1" dirty="0" smtClean="0"/>
          </a:p>
        </p:txBody>
      </p:sp>
      <p:sp>
        <p:nvSpPr>
          <p:cNvPr id="10" name="Rectangle 9"/>
          <p:cNvSpPr/>
          <p:nvPr/>
        </p:nvSpPr>
        <p:spPr>
          <a:xfrm>
            <a:off x="395536" y="3894147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D" sz="2400" dirty="0" err="1" smtClean="0"/>
              <a:t>Apa</a:t>
            </a:r>
            <a:r>
              <a:rPr lang="en-ID" sz="2400" dirty="0" smtClean="0"/>
              <a:t> </a:t>
            </a:r>
            <a:r>
              <a:rPr lang="en-ID" sz="2400" dirty="0" err="1" smtClean="0"/>
              <a:t>saja</a:t>
            </a:r>
            <a:r>
              <a:rPr lang="en-ID" sz="2400" dirty="0" smtClean="0"/>
              <a:t> yang </a:t>
            </a:r>
            <a:r>
              <a:rPr lang="en-ID" sz="2400" dirty="0" err="1" smtClean="0"/>
              <a:t>digunakan</a:t>
            </a:r>
            <a:r>
              <a:rPr lang="en-ID" sz="2400" dirty="0" smtClean="0"/>
              <a:t> </a:t>
            </a:r>
            <a:r>
              <a:rPr lang="en-ID" sz="2400" dirty="0" err="1" smtClean="0"/>
              <a:t>untuk</a:t>
            </a:r>
            <a:r>
              <a:rPr lang="en-ID" sz="2400" dirty="0" smtClean="0"/>
              <a:t> </a:t>
            </a:r>
            <a:r>
              <a:rPr lang="en-ID" sz="2400" dirty="0" err="1" smtClean="0"/>
              <a:t>menyalurkan</a:t>
            </a:r>
            <a:r>
              <a:rPr lang="en-ID" sz="2400" dirty="0" smtClean="0"/>
              <a:t> </a:t>
            </a:r>
            <a:r>
              <a:rPr lang="en-ID" sz="2400" dirty="0" err="1" smtClean="0"/>
              <a:t>informasi</a:t>
            </a:r>
            <a:endParaRPr lang="en-US" sz="2400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395536" y="3510300"/>
            <a:ext cx="27656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D" sz="2400" b="1" dirty="0" smtClean="0"/>
              <a:t>AECT</a:t>
            </a:r>
            <a:endParaRPr lang="en-US" sz="2400" b="1" dirty="0" smtClean="0"/>
          </a:p>
        </p:txBody>
      </p:sp>
      <p:sp>
        <p:nvSpPr>
          <p:cNvPr id="13" name="Rectangle 12"/>
          <p:cNvSpPr/>
          <p:nvPr/>
        </p:nvSpPr>
        <p:spPr>
          <a:xfrm>
            <a:off x="509145" y="5004465"/>
            <a:ext cx="29736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3200" dirty="0" err="1" smtClean="0">
                <a:solidFill>
                  <a:schemeClr val="accent6"/>
                </a:solidFill>
                <a:latin typeface="Diavlo Black" pitchFamily="50" charset="0"/>
              </a:rPr>
              <a:t>Pembelajaran</a:t>
            </a:r>
            <a:r>
              <a:rPr lang="en-ID" sz="3200" dirty="0" smtClean="0">
                <a:solidFill>
                  <a:schemeClr val="accent6"/>
                </a:solidFill>
                <a:latin typeface="Diavlo Black" pitchFamily="50" charset="0"/>
              </a:rPr>
              <a:t> </a:t>
            </a:r>
            <a:endParaRPr lang="en-US" sz="3200" dirty="0"/>
          </a:p>
        </p:txBody>
      </p:sp>
      <p:sp>
        <p:nvSpPr>
          <p:cNvPr id="15" name="Left Arrow 14"/>
          <p:cNvSpPr/>
          <p:nvPr/>
        </p:nvSpPr>
        <p:spPr>
          <a:xfrm flipH="1">
            <a:off x="3512917" y="5176356"/>
            <a:ext cx="486438" cy="340876"/>
          </a:xfrm>
          <a:prstGeom prst="lef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181553" y="5085184"/>
            <a:ext cx="18060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smtClean="0">
                <a:solidFill>
                  <a:srgbClr val="00B0F0"/>
                </a:solidFill>
              </a:rPr>
              <a:t>Instruction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206088" y="5426060"/>
            <a:ext cx="1484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 smtClean="0">
                <a:solidFill>
                  <a:srgbClr val="00B0F0"/>
                </a:solidFill>
              </a:rPr>
              <a:t>Teaching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831667" y="4933617"/>
            <a:ext cx="54053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6000" b="1" dirty="0">
                <a:solidFill>
                  <a:srgbClr val="00B0F0"/>
                </a:solidFill>
              </a:rPr>
              <a:t>?</a:t>
            </a:r>
            <a:endParaRPr lang="en-US" sz="6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41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16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619672" y="2636912"/>
            <a:ext cx="468052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D" sz="4000" dirty="0" err="1" smtClean="0">
                <a:solidFill>
                  <a:srgbClr val="00B0F0"/>
                </a:solidFill>
                <a:latin typeface="Diavlo Black" pitchFamily="50" charset="0"/>
              </a:rPr>
              <a:t>Pembelajaran</a:t>
            </a:r>
            <a:endParaRPr lang="en-US" sz="4000" dirty="0">
              <a:solidFill>
                <a:srgbClr val="00B0F0"/>
              </a:solidFill>
              <a:latin typeface="Diavlo Black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35292" y="1982450"/>
            <a:ext cx="370486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8800" dirty="0" smtClean="0">
                <a:solidFill>
                  <a:schemeClr val="accent6"/>
                </a:solidFill>
                <a:latin typeface="Diavlo Black" pitchFamily="50" charset="0"/>
              </a:rPr>
              <a:t>Media </a:t>
            </a:r>
            <a:endParaRPr lang="en-US" sz="8800" dirty="0"/>
          </a:p>
        </p:txBody>
      </p:sp>
      <p:sp>
        <p:nvSpPr>
          <p:cNvPr id="4" name="Rectangle 3"/>
          <p:cNvSpPr/>
          <p:nvPr/>
        </p:nvSpPr>
        <p:spPr>
          <a:xfrm>
            <a:off x="5364088" y="2060848"/>
            <a:ext cx="108395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12000" dirty="0" smtClean="0">
                <a:solidFill>
                  <a:schemeClr val="accent6"/>
                </a:solidFill>
                <a:latin typeface="Diavlo Black" pitchFamily="50" charset="0"/>
              </a:rPr>
              <a:t>?</a:t>
            </a:r>
            <a:endParaRPr lang="en-US" sz="12000" dirty="0"/>
          </a:p>
        </p:txBody>
      </p:sp>
    </p:spTree>
    <p:extLst>
      <p:ext uri="{BB962C8B-B14F-4D97-AF65-F5344CB8AC3E}">
        <p14:creationId xmlns:p14="http://schemas.microsoft.com/office/powerpoint/2010/main" val="332947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-252536" y="555070"/>
            <a:ext cx="468052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D" sz="4000" dirty="0" err="1" smtClean="0">
                <a:solidFill>
                  <a:schemeClr val="bg1">
                    <a:lumMod val="75000"/>
                  </a:schemeClr>
                </a:solidFill>
                <a:latin typeface="Diavlo Black" pitchFamily="50" charset="0"/>
              </a:rPr>
              <a:t>Pembelajaran</a:t>
            </a:r>
            <a:endParaRPr lang="en-US" sz="4000" dirty="0">
              <a:solidFill>
                <a:schemeClr val="bg1">
                  <a:lumMod val="75000"/>
                </a:schemeClr>
              </a:solidFill>
              <a:latin typeface="Diavlo Black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3084" y="-99392"/>
            <a:ext cx="370486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8800" dirty="0" smtClean="0">
                <a:solidFill>
                  <a:schemeClr val="bg1">
                    <a:lumMod val="75000"/>
                  </a:schemeClr>
                </a:solidFill>
                <a:latin typeface="Diavlo Black" pitchFamily="50" charset="0"/>
              </a:rPr>
              <a:t>Media </a:t>
            </a:r>
            <a:endParaRPr lang="en-US" sz="8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91880" y="-20994"/>
            <a:ext cx="108395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12000" dirty="0" smtClean="0">
                <a:solidFill>
                  <a:schemeClr val="bg1">
                    <a:lumMod val="75000"/>
                  </a:schemeClr>
                </a:solidFill>
                <a:latin typeface="Diavlo Black" pitchFamily="50" charset="0"/>
              </a:rPr>
              <a:t>?</a:t>
            </a:r>
            <a:endParaRPr lang="en-US" sz="12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7053"/>
            <a:ext cx="828092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D" sz="4000" dirty="0" err="1" smtClean="0"/>
              <a:t>Segala</a:t>
            </a:r>
            <a:r>
              <a:rPr lang="en-ID" sz="4000" dirty="0" smtClean="0"/>
              <a:t> </a:t>
            </a:r>
            <a:r>
              <a:rPr lang="en-ID" sz="4000" dirty="0" err="1" smtClean="0"/>
              <a:t>sesuatu</a:t>
            </a:r>
            <a:r>
              <a:rPr lang="en-ID" sz="4000" dirty="0" smtClean="0"/>
              <a:t> yang </a:t>
            </a:r>
            <a:r>
              <a:rPr lang="en-ID" sz="4000" dirty="0" err="1" smtClean="0"/>
              <a:t>dapat</a:t>
            </a:r>
            <a:r>
              <a:rPr lang="en-ID" sz="4000" dirty="0" smtClean="0"/>
              <a:t> </a:t>
            </a:r>
            <a:r>
              <a:rPr lang="en-ID" sz="4000" dirty="0" err="1" smtClean="0"/>
              <a:t>digunakan</a:t>
            </a:r>
            <a:r>
              <a:rPr lang="en-ID" sz="4000" dirty="0" smtClean="0"/>
              <a:t> </a:t>
            </a:r>
            <a:r>
              <a:rPr lang="en-ID" sz="4000" dirty="0" err="1" smtClean="0"/>
              <a:t>untuk</a:t>
            </a:r>
            <a:r>
              <a:rPr lang="en-ID" sz="4000" dirty="0" smtClean="0"/>
              <a:t> </a:t>
            </a:r>
            <a:r>
              <a:rPr lang="en-ID" sz="4000" dirty="0" err="1" smtClean="0"/>
              <a:t>menyampaikan</a:t>
            </a:r>
            <a:r>
              <a:rPr lang="en-ID" sz="4000" dirty="0" smtClean="0"/>
              <a:t> </a:t>
            </a:r>
            <a:r>
              <a:rPr lang="en-ID" sz="4000" dirty="0" err="1" smtClean="0"/>
              <a:t>informasi</a:t>
            </a:r>
            <a:r>
              <a:rPr lang="en-ID" sz="4000" dirty="0" smtClean="0"/>
              <a:t> </a:t>
            </a:r>
            <a:r>
              <a:rPr lang="en-ID" sz="4000" dirty="0" err="1" smtClean="0"/>
              <a:t>atau</a:t>
            </a:r>
            <a:r>
              <a:rPr lang="en-ID" sz="4000" dirty="0" smtClean="0"/>
              <a:t> </a:t>
            </a:r>
            <a:r>
              <a:rPr lang="en-ID" sz="4000" dirty="0" err="1" smtClean="0"/>
              <a:t>pesan</a:t>
            </a:r>
            <a:r>
              <a:rPr lang="en-ID" sz="4000" dirty="0" smtClean="0"/>
              <a:t> </a:t>
            </a:r>
            <a:r>
              <a:rPr lang="en-ID" sz="4000" dirty="0" err="1" smtClean="0"/>
              <a:t>dari</a:t>
            </a:r>
            <a:r>
              <a:rPr lang="en-ID" sz="4000" dirty="0" smtClean="0"/>
              <a:t> sender/</a:t>
            </a:r>
            <a:r>
              <a:rPr lang="en-ID" sz="4000" dirty="0" err="1" smtClean="0"/>
              <a:t>pengirim</a:t>
            </a:r>
            <a:r>
              <a:rPr lang="en-ID" sz="4000" dirty="0" smtClean="0"/>
              <a:t> </a:t>
            </a:r>
            <a:r>
              <a:rPr lang="en-ID" sz="4000" dirty="0" err="1" smtClean="0"/>
              <a:t>kepada</a:t>
            </a:r>
            <a:r>
              <a:rPr lang="en-ID" sz="4000" dirty="0" smtClean="0"/>
              <a:t> receiver/</a:t>
            </a:r>
            <a:r>
              <a:rPr lang="en-ID" sz="4000" dirty="0" err="1" smtClean="0"/>
              <a:t>penerima</a:t>
            </a:r>
            <a:r>
              <a:rPr lang="en-ID" sz="4000" dirty="0" smtClean="0"/>
              <a:t> agar </a:t>
            </a:r>
            <a:r>
              <a:rPr lang="en-ID" sz="4000" dirty="0" err="1" smtClean="0"/>
              <a:t>tujuan</a:t>
            </a:r>
            <a:r>
              <a:rPr lang="en-ID" sz="4000" dirty="0" smtClean="0"/>
              <a:t> </a:t>
            </a:r>
            <a:r>
              <a:rPr lang="en-ID" sz="4000" dirty="0" err="1" smtClean="0"/>
              <a:t>pembelajaran</a:t>
            </a:r>
            <a:r>
              <a:rPr lang="en-ID" sz="4000" dirty="0" smtClean="0"/>
              <a:t> </a:t>
            </a:r>
            <a:r>
              <a:rPr lang="en-ID" sz="4000" dirty="0" err="1" smtClean="0"/>
              <a:t>tercapai</a:t>
            </a:r>
            <a:endParaRPr lang="en-US" sz="4000" dirty="0" smtClean="0"/>
          </a:p>
        </p:txBody>
      </p:sp>
    </p:spTree>
    <p:extLst>
      <p:ext uri="{BB962C8B-B14F-4D97-AF65-F5344CB8AC3E}">
        <p14:creationId xmlns:p14="http://schemas.microsoft.com/office/powerpoint/2010/main" val="381254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23528" y="116632"/>
            <a:ext cx="468052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ID" sz="4000" dirty="0" smtClean="0">
                <a:solidFill>
                  <a:schemeClr val="bg1">
                    <a:lumMod val="75000"/>
                  </a:schemeClr>
                </a:solidFill>
                <a:latin typeface="Diavlo Black" pitchFamily="50" charset="0"/>
              </a:rPr>
              <a:t>Di Indonesia</a:t>
            </a:r>
            <a:endParaRPr lang="en-US" sz="4000" dirty="0">
              <a:solidFill>
                <a:schemeClr val="bg1">
                  <a:lumMod val="75000"/>
                </a:schemeClr>
              </a:solidFill>
              <a:latin typeface="Diavlo Black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3084" y="46365"/>
            <a:ext cx="72735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3600" dirty="0" err="1" smtClean="0">
                <a:solidFill>
                  <a:schemeClr val="bg1">
                    <a:lumMod val="75000"/>
                  </a:schemeClr>
                </a:solidFill>
                <a:latin typeface="Diavlo Black" pitchFamily="50" charset="0"/>
              </a:rPr>
              <a:t>Pentingnya</a:t>
            </a:r>
            <a:r>
              <a:rPr lang="en-ID" sz="3600" dirty="0" smtClean="0">
                <a:solidFill>
                  <a:schemeClr val="bg1">
                    <a:lumMod val="75000"/>
                  </a:schemeClr>
                </a:solidFill>
                <a:latin typeface="Diavlo Black" pitchFamily="50" charset="0"/>
              </a:rPr>
              <a:t> media </a:t>
            </a:r>
            <a:r>
              <a:rPr lang="en-ID" sz="3600" dirty="0" err="1" smtClean="0">
                <a:solidFill>
                  <a:schemeClr val="bg1">
                    <a:lumMod val="75000"/>
                  </a:schemeClr>
                </a:solidFill>
                <a:latin typeface="Diavlo Black" pitchFamily="50" charset="0"/>
              </a:rPr>
              <a:t>pembelajaran</a:t>
            </a:r>
            <a:endParaRPr lang="en-US" sz="36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9552" y="1268760"/>
            <a:ext cx="547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Meningkatkan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mutu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pembelajaran</a:t>
            </a:r>
            <a:endParaRPr lang="en-US" sz="28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146" name="Picture 2" descr="Image result for pencapaian prestasi pendidikan di indonesia dibanding negara l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91980"/>
            <a:ext cx="6249715" cy="4688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23528" y="1412776"/>
            <a:ext cx="176468" cy="2616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87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9552" y="404664"/>
            <a:ext cx="547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Tuntutan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Paradigma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baru</a:t>
            </a:r>
            <a:endParaRPr lang="en-US" sz="28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528" y="548680"/>
            <a:ext cx="176468" cy="2616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39552" y="404664"/>
            <a:ext cx="633670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ID" sz="4000" dirty="0" err="1" smtClean="0">
                <a:solidFill>
                  <a:srgbClr val="00B0F0"/>
                </a:solidFill>
                <a:latin typeface="Diavlo Black" pitchFamily="50" charset="0"/>
              </a:rPr>
              <a:t>Teori</a:t>
            </a:r>
            <a:r>
              <a:rPr lang="en-ID" sz="4000" dirty="0">
                <a:solidFill>
                  <a:srgbClr val="00B0F0"/>
                </a:solidFill>
                <a:latin typeface="Diavlo Black" pitchFamily="50" charset="0"/>
              </a:rPr>
              <a:t> </a:t>
            </a:r>
            <a:r>
              <a:rPr lang="en-ID" sz="4000" dirty="0" err="1" smtClean="0">
                <a:solidFill>
                  <a:srgbClr val="00B0F0"/>
                </a:solidFill>
                <a:latin typeface="Diavlo Black" pitchFamily="50" charset="0"/>
              </a:rPr>
              <a:t>Konstrukstivisme</a:t>
            </a:r>
            <a:endParaRPr lang="en-US" sz="4000" dirty="0">
              <a:solidFill>
                <a:srgbClr val="00B0F0"/>
              </a:solidFill>
              <a:latin typeface="Diavlo Black" pitchFamily="50" charset="0"/>
            </a:endParaRPr>
          </a:p>
        </p:txBody>
      </p:sp>
      <p:pic>
        <p:nvPicPr>
          <p:cNvPr id="8194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8778119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894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9552" y="404664"/>
            <a:ext cx="547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Kebutuhan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Pasar</a:t>
            </a:r>
            <a:endParaRPr lang="en-US" sz="28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528" y="548680"/>
            <a:ext cx="176468" cy="2616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00" y="1124744"/>
            <a:ext cx="8230156" cy="523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04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9552" y="404664"/>
            <a:ext cx="547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Visi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Pendidikan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Global</a:t>
            </a:r>
            <a:endParaRPr lang="en-US" sz="28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528" y="548680"/>
            <a:ext cx="176468" cy="2616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39552" y="889556"/>
            <a:ext cx="8352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Proses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belajar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bisa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berlangsung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dimana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dan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kapan</a:t>
            </a:r>
            <a:r>
              <a:rPr lang="en-ID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ID" sz="2800" dirty="0" err="1" smtClean="0">
                <a:solidFill>
                  <a:schemeClr val="accent6">
                    <a:lumMod val="75000"/>
                  </a:schemeClr>
                </a:solidFill>
              </a:rPr>
              <a:t>saja</a:t>
            </a:r>
            <a:endParaRPr lang="en-US" sz="28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42" name="Picture 2" descr="Image result for pembelajaran dari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17"/>
          <a:stretch/>
        </p:blipFill>
        <p:spPr bwMode="auto">
          <a:xfrm>
            <a:off x="683568" y="1434222"/>
            <a:ext cx="7848872" cy="5061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738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836712"/>
            <a:ext cx="38449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4000" b="1" dirty="0">
                <a:solidFill>
                  <a:srgbClr val="00B0F0"/>
                </a:solidFill>
              </a:rPr>
              <a:t>nilai-nilai praktis </a:t>
            </a:r>
            <a:endParaRPr lang="en-US" sz="4000" b="1" dirty="0">
              <a:solidFill>
                <a:srgbClr val="00B0F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1443841"/>
            <a:ext cx="828092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id-ID" sz="4000" dirty="0"/>
              <a:t>abstrak </a:t>
            </a:r>
            <a:r>
              <a:rPr lang="en-ID" sz="4000" dirty="0" smtClean="0">
                <a:sym typeface="Wingdings" pitchFamily="2" charset="2"/>
              </a:rPr>
              <a:t></a:t>
            </a:r>
            <a:r>
              <a:rPr lang="id-ID" sz="4000" dirty="0" smtClean="0"/>
              <a:t>konkret</a:t>
            </a:r>
            <a:endParaRPr lang="en-US" sz="4000" dirty="0" smtClean="0"/>
          </a:p>
          <a:p>
            <a:pPr marL="285750" lvl="0" indent="-285750">
              <a:buFont typeface="Arial" pitchFamily="34" charset="0"/>
              <a:buChar char="•"/>
            </a:pPr>
            <a:r>
              <a:rPr lang="id-ID" sz="4000" dirty="0" smtClean="0"/>
              <a:t>Menampilkan</a:t>
            </a:r>
            <a:r>
              <a:rPr lang="en-ID" sz="4000" dirty="0" smtClean="0"/>
              <a:t>-&gt; </a:t>
            </a:r>
            <a:r>
              <a:rPr lang="id-ID" sz="4000" dirty="0" smtClean="0"/>
              <a:t>objek </a:t>
            </a:r>
            <a:r>
              <a:rPr lang="en-ID" sz="4000" dirty="0" smtClean="0"/>
              <a:t>-&gt;</a:t>
            </a:r>
            <a:r>
              <a:rPr lang="id-ID" sz="4000" dirty="0" smtClean="0"/>
              <a:t>mata</a:t>
            </a:r>
            <a:endParaRPr lang="en-US" sz="4000" dirty="0" smtClean="0"/>
          </a:p>
          <a:p>
            <a:pPr marL="285750" lvl="0" indent="-285750">
              <a:buFont typeface="Arial" pitchFamily="34" charset="0"/>
              <a:buChar char="•"/>
            </a:pPr>
            <a:r>
              <a:rPr lang="id-ID" sz="4000" dirty="0" smtClean="0"/>
              <a:t>Mengamati </a:t>
            </a:r>
            <a:r>
              <a:rPr lang="en-ID" sz="4000" dirty="0" smtClean="0"/>
              <a:t>-&gt; </a:t>
            </a:r>
            <a:r>
              <a:rPr lang="id-ID" sz="4000" dirty="0" smtClean="0"/>
              <a:t>gerakan </a:t>
            </a:r>
            <a:r>
              <a:rPr lang="id-ID" sz="4000" dirty="0"/>
              <a:t>yang </a:t>
            </a:r>
            <a:r>
              <a:rPr lang="id-ID" sz="4000" dirty="0" smtClean="0"/>
              <a:t>cepat</a:t>
            </a:r>
            <a:endParaRPr lang="en-US" sz="4000" dirty="0" smtClean="0"/>
          </a:p>
          <a:p>
            <a:pPr marL="285750" lvl="0" indent="-285750">
              <a:buFont typeface="Arial" pitchFamily="34" charset="0"/>
              <a:buChar char="•"/>
            </a:pPr>
            <a:r>
              <a:rPr lang="en-ID" sz="4000" dirty="0" smtClean="0"/>
              <a:t>S</a:t>
            </a:r>
            <a:r>
              <a:rPr lang="id-ID" sz="4000" dirty="0" smtClean="0"/>
              <a:t>iswa</a:t>
            </a:r>
            <a:r>
              <a:rPr lang="en-ID" sz="4000" dirty="0" smtClean="0"/>
              <a:t> -&gt; </a:t>
            </a:r>
            <a:r>
              <a:rPr lang="id-ID" sz="4000" dirty="0" smtClean="0"/>
              <a:t>interaksi </a:t>
            </a:r>
            <a:r>
              <a:rPr lang="id-ID" sz="4000" dirty="0"/>
              <a:t>langsung </a:t>
            </a:r>
            <a:r>
              <a:rPr lang="en-ID" sz="4000" dirty="0" smtClean="0"/>
              <a:t>-&gt;</a:t>
            </a:r>
            <a:r>
              <a:rPr lang="id-ID" sz="4000" dirty="0" smtClean="0"/>
              <a:t> lingkungannya</a:t>
            </a:r>
            <a:endParaRPr lang="en-US" sz="4000" dirty="0" smtClean="0"/>
          </a:p>
        </p:txBody>
      </p:sp>
    </p:spTree>
    <p:extLst>
      <p:ext uri="{BB962C8B-B14F-4D97-AF65-F5344CB8AC3E}">
        <p14:creationId xmlns:p14="http://schemas.microsoft.com/office/powerpoint/2010/main" val="273189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870967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id-ID" sz="3600" dirty="0"/>
              <a:t>Memungkinkan keseragaman dan persepsi antar siswa.</a:t>
            </a:r>
            <a:endParaRPr lang="en-US" sz="36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id-ID" sz="3600" dirty="0"/>
              <a:t>Menyajikan informasi belajar secara konsisten dan dapat diulang ataupun disimpan menurut kebutuhan.</a:t>
            </a:r>
            <a:endParaRPr lang="en-US" sz="36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en-ID" sz="3600" dirty="0" smtClean="0"/>
              <a:t>M</a:t>
            </a:r>
            <a:r>
              <a:rPr lang="id-ID" sz="3600" dirty="0" smtClean="0"/>
              <a:t>engatasi </a:t>
            </a:r>
            <a:r>
              <a:rPr lang="id-ID" sz="3600" dirty="0"/>
              <a:t>batasaan ruang dan waktu.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550892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3030051"/>
            <a:ext cx="26757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d-ID" sz="3600" b="1" dirty="0">
                <a:solidFill>
                  <a:srgbClr val="00B0F0"/>
                </a:solidFill>
              </a:rPr>
              <a:t>Media Visual</a:t>
            </a:r>
            <a:endParaRPr lang="en-US" sz="3600" b="1" dirty="0">
              <a:solidFill>
                <a:srgbClr val="00B0F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123728" y="1131134"/>
            <a:ext cx="468052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D" sz="4000" dirty="0" err="1" smtClean="0">
                <a:solidFill>
                  <a:schemeClr val="bg1">
                    <a:lumMod val="75000"/>
                  </a:schemeClr>
                </a:solidFill>
                <a:latin typeface="Diavlo Black" pitchFamily="50" charset="0"/>
              </a:rPr>
              <a:t>Pembelajaran</a:t>
            </a:r>
            <a:endParaRPr lang="en-US" sz="4000" dirty="0">
              <a:solidFill>
                <a:schemeClr val="bg1">
                  <a:lumMod val="75000"/>
                </a:schemeClr>
              </a:solidFill>
              <a:latin typeface="Diavlo Black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39348" y="476672"/>
            <a:ext cx="370486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8800" dirty="0" smtClean="0">
                <a:solidFill>
                  <a:srgbClr val="FFC000"/>
                </a:solidFill>
                <a:latin typeface="Diavlo Black" pitchFamily="50" charset="0"/>
              </a:rPr>
              <a:t>Media </a:t>
            </a:r>
            <a:endParaRPr lang="en-US" sz="8800" dirty="0">
              <a:solidFill>
                <a:srgbClr val="FFC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27246" y="3068960"/>
            <a:ext cx="25891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ID" sz="3600" b="1" dirty="0" smtClean="0">
                <a:solidFill>
                  <a:srgbClr val="00B0F0"/>
                </a:solidFill>
              </a:rPr>
              <a:t>Audio </a:t>
            </a:r>
            <a:r>
              <a:rPr lang="id-ID" sz="3600" b="1" dirty="0" smtClean="0">
                <a:solidFill>
                  <a:srgbClr val="00B0F0"/>
                </a:solidFill>
              </a:rPr>
              <a:t>Visual</a:t>
            </a:r>
            <a:endParaRPr lang="en-US" sz="3600" b="1" dirty="0">
              <a:solidFill>
                <a:srgbClr val="00B0F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95670" y="3068960"/>
            <a:ext cx="13244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ID" sz="3600" b="1" dirty="0" smtClean="0">
                <a:solidFill>
                  <a:srgbClr val="00B0F0"/>
                </a:solidFill>
              </a:rPr>
              <a:t>Audio</a:t>
            </a:r>
            <a:endParaRPr lang="en-US" sz="3600" b="1" dirty="0">
              <a:solidFill>
                <a:srgbClr val="00B0F0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463988" y="2601159"/>
            <a:ext cx="0" cy="46780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4" idx="2"/>
          </p:cNvCxnSpPr>
          <p:nvPr/>
        </p:nvCxnSpPr>
        <p:spPr>
          <a:xfrm flipH="1">
            <a:off x="2267744" y="2601159"/>
            <a:ext cx="2196244" cy="42889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4" idx="2"/>
          </p:cNvCxnSpPr>
          <p:nvPr/>
        </p:nvCxnSpPr>
        <p:spPr>
          <a:xfrm>
            <a:off x="4463988" y="2601159"/>
            <a:ext cx="1980220" cy="42889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2" idx="2"/>
          </p:cNvCxnSpPr>
          <p:nvPr/>
        </p:nvCxnSpPr>
        <p:spPr>
          <a:xfrm flipH="1">
            <a:off x="1757313" y="3676382"/>
            <a:ext cx="48097" cy="49409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708221" y="4221088"/>
            <a:ext cx="1991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d-ID" dirty="0"/>
              <a:t>Media Visual Grafis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395536" y="4869160"/>
            <a:ext cx="2736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/>
              <a:t> </a:t>
            </a:r>
            <a:endParaRPr lang="en-US" dirty="0"/>
          </a:p>
          <a:p>
            <a:pPr lvl="0"/>
            <a:r>
              <a:rPr lang="id-ID" dirty="0"/>
              <a:t>Media Visual Tiga Dimensi</a:t>
            </a:r>
            <a:endParaRPr lang="en-US" dirty="0"/>
          </a:p>
        </p:txBody>
      </p:sp>
      <p:cxnSp>
        <p:nvCxnSpPr>
          <p:cNvPr id="20" name="Straight Arrow Connector 19"/>
          <p:cNvCxnSpPr/>
          <p:nvPr/>
        </p:nvCxnSpPr>
        <p:spPr>
          <a:xfrm flipH="1">
            <a:off x="1691680" y="4653136"/>
            <a:ext cx="48097" cy="49409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395536" y="5446965"/>
            <a:ext cx="2736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dirty="0"/>
              <a:t> </a:t>
            </a:r>
            <a:endParaRPr lang="en-US" dirty="0"/>
          </a:p>
          <a:p>
            <a:pPr lvl="0" algn="ctr"/>
            <a:r>
              <a:rPr lang="id-ID" dirty="0"/>
              <a:t>Media </a:t>
            </a:r>
            <a:r>
              <a:rPr lang="en-ID" dirty="0" err="1" smtClean="0"/>
              <a:t>Permainan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36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18" grpId="0"/>
      <p:bldP spid="19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8181" y="836712"/>
            <a:ext cx="38974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d-ID" sz="3600" b="1" dirty="0">
                <a:solidFill>
                  <a:srgbClr val="FFC000"/>
                </a:solidFill>
              </a:rPr>
              <a:t>Media Visual Grafis</a:t>
            </a:r>
            <a:endParaRPr lang="en-US" sz="3600" b="1" dirty="0">
              <a:solidFill>
                <a:srgbClr val="FFC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6456" y="2204864"/>
            <a:ext cx="29937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ID" sz="3200" b="1" dirty="0" smtClean="0">
                <a:solidFill>
                  <a:schemeClr val="accent1">
                    <a:lumMod val="75000"/>
                  </a:schemeClr>
                </a:solidFill>
              </a:rPr>
              <a:t>1. </a:t>
            </a:r>
            <a:r>
              <a:rPr lang="id-ID" sz="3200" b="1" dirty="0" smtClean="0">
                <a:solidFill>
                  <a:schemeClr val="accent1">
                    <a:lumMod val="75000"/>
                  </a:schemeClr>
                </a:solidFill>
              </a:rPr>
              <a:t>Gambar/Foto </a:t>
            </a:r>
            <a:endParaRPr lang="en-US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Picture 2" descr="Image result for media pembelajaran ips s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5"/>
          <a:stretch/>
        </p:blipFill>
        <p:spPr bwMode="auto">
          <a:xfrm>
            <a:off x="152506" y="2780928"/>
            <a:ext cx="4083856" cy="312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780928"/>
            <a:ext cx="422005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992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649 0.02106 L -3.05556E-6 4.07407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33" y="-106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316 -4.07407E-6 L 3.33333E-6 -4.0740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6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encana ala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26"/>
          <a:stretch/>
        </p:blipFill>
        <p:spPr bwMode="auto">
          <a:xfrm>
            <a:off x="20910" y="476672"/>
            <a:ext cx="908759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23528" y="548680"/>
            <a:ext cx="22056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ID" sz="2800" b="1" dirty="0" err="1" smtClean="0">
                <a:solidFill>
                  <a:schemeClr val="bg1"/>
                </a:solidFill>
              </a:rPr>
              <a:t>Foto</a:t>
            </a:r>
            <a:r>
              <a:rPr lang="en-ID" sz="2800" b="1" dirty="0" smtClean="0">
                <a:solidFill>
                  <a:schemeClr val="bg1"/>
                </a:solidFill>
              </a:rPr>
              <a:t> </a:t>
            </a:r>
            <a:r>
              <a:rPr lang="en-ID" sz="2800" b="1" dirty="0" err="1" smtClean="0">
                <a:solidFill>
                  <a:schemeClr val="bg1"/>
                </a:solidFill>
              </a:rPr>
              <a:t>Bencana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-99392"/>
            <a:ext cx="9144000" cy="6480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-35496" y="6276827"/>
            <a:ext cx="9144000" cy="6480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89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sketsa pembelajaran ips s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37" y="0"/>
            <a:ext cx="439657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504" y="2924944"/>
            <a:ext cx="446767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175727" y="188640"/>
            <a:ext cx="238007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ID" sz="4800" dirty="0" smtClean="0">
                <a:solidFill>
                  <a:schemeClr val="accent1">
                    <a:lumMod val="75000"/>
                  </a:schemeClr>
                </a:solidFill>
              </a:rPr>
              <a:t>2. </a:t>
            </a:r>
            <a:r>
              <a:rPr lang="id-ID" sz="4800" dirty="0" smtClean="0">
                <a:solidFill>
                  <a:schemeClr val="accent1">
                    <a:lumMod val="75000"/>
                  </a:schemeClr>
                </a:solidFill>
              </a:rPr>
              <a:t>Sketsa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43608" y="3102059"/>
            <a:ext cx="2938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ID" sz="2800" dirty="0" err="1" smtClean="0">
                <a:solidFill>
                  <a:srgbClr val="FFC000"/>
                </a:solidFill>
              </a:rPr>
              <a:t>Lingkungan</a:t>
            </a:r>
            <a:r>
              <a:rPr lang="en-ID" sz="2800" dirty="0" smtClean="0">
                <a:solidFill>
                  <a:srgbClr val="FFC000"/>
                </a:solidFill>
              </a:rPr>
              <a:t> </a:t>
            </a:r>
            <a:r>
              <a:rPr lang="en-ID" sz="2800" dirty="0" err="1" smtClean="0">
                <a:solidFill>
                  <a:srgbClr val="FFC000"/>
                </a:solidFill>
              </a:rPr>
              <a:t>buatan</a:t>
            </a:r>
            <a:endParaRPr lang="en-US" sz="2800" dirty="0">
              <a:solidFill>
                <a:srgbClr val="FFC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17430" y="6146140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ID" sz="2800" dirty="0" err="1" smtClean="0">
                <a:solidFill>
                  <a:srgbClr val="FFC000"/>
                </a:solidFill>
              </a:rPr>
              <a:t>Lingkungan</a:t>
            </a:r>
            <a:r>
              <a:rPr lang="en-ID" sz="2800" dirty="0" smtClean="0">
                <a:solidFill>
                  <a:srgbClr val="FFC000"/>
                </a:solidFill>
              </a:rPr>
              <a:t> </a:t>
            </a:r>
            <a:r>
              <a:rPr lang="en-ID" sz="2800" dirty="0" err="1" smtClean="0">
                <a:solidFill>
                  <a:srgbClr val="FFC000"/>
                </a:solidFill>
              </a:rPr>
              <a:t>alami</a:t>
            </a:r>
            <a:endParaRPr lang="en-US" sz="28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24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derap guru\piye ru jun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5" y="1052736"/>
            <a:ext cx="9144000" cy="481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63960" y="5766355"/>
            <a:ext cx="64415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ID" sz="4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Give them some samples</a:t>
            </a:r>
            <a:endParaRPr lang="en-US" sz="48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31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media diagram pembelajaran ips s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70926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-468560" y="-27384"/>
            <a:ext cx="27168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ID" sz="3600" b="1" dirty="0" smtClean="0">
                <a:solidFill>
                  <a:schemeClr val="bg1"/>
                </a:solidFill>
              </a:rPr>
              <a:t>3. </a:t>
            </a:r>
            <a:r>
              <a:rPr lang="id-ID" sz="3600" b="1" dirty="0" smtClean="0">
                <a:solidFill>
                  <a:schemeClr val="bg1"/>
                </a:solidFill>
              </a:rPr>
              <a:t>Diagram</a:t>
            </a:r>
            <a:endParaRPr lang="en-U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65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-1282008" y="1763649"/>
            <a:ext cx="37749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ID" sz="4000" b="1" dirty="0" smtClean="0">
                <a:solidFill>
                  <a:schemeClr val="accent1">
                    <a:lumMod val="50000"/>
                  </a:schemeClr>
                </a:solidFill>
              </a:rPr>
              <a:t>4. </a:t>
            </a:r>
            <a:r>
              <a:rPr lang="id-ID" sz="4000" b="1" dirty="0" smtClean="0">
                <a:solidFill>
                  <a:schemeClr val="accent1">
                    <a:lumMod val="50000"/>
                  </a:schemeClr>
                </a:solidFill>
              </a:rPr>
              <a:t>Bagan/chart</a:t>
            </a:r>
            <a:endParaRPr lang="en-US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2" descr="F:\PGSD\ganjil 17-18\Pemb. Tematik\IMG_20161107_1105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715" y="404664"/>
            <a:ext cx="3360781" cy="596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Image result for media bagan pembelajaran ips sd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4526505" cy="292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Related imag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25"/>
          <a:stretch/>
        </p:blipFill>
        <p:spPr bwMode="auto">
          <a:xfrm>
            <a:off x="1027488" y="3424105"/>
            <a:ext cx="4561427" cy="3346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1995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252536" y="116632"/>
            <a:ext cx="26202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ID" sz="4400" b="1" dirty="0" smtClean="0">
                <a:solidFill>
                  <a:schemeClr val="accent1">
                    <a:lumMod val="50000"/>
                  </a:schemeClr>
                </a:solidFill>
              </a:rPr>
              <a:t>5. </a:t>
            </a:r>
            <a:r>
              <a:rPr lang="id-ID" sz="4400" b="1" dirty="0" smtClean="0">
                <a:solidFill>
                  <a:schemeClr val="accent1">
                    <a:lumMod val="50000"/>
                  </a:schemeClr>
                </a:solidFill>
              </a:rPr>
              <a:t>Grafik</a:t>
            </a:r>
            <a:endParaRPr lang="en-US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05" y="1015028"/>
            <a:ext cx="8910587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148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252536" y="116632"/>
            <a:ext cx="269509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ID" sz="4400" b="1" dirty="0" smtClean="0">
                <a:solidFill>
                  <a:schemeClr val="accent1">
                    <a:lumMod val="50000"/>
                  </a:schemeClr>
                </a:solidFill>
              </a:rPr>
              <a:t>6. Poster</a:t>
            </a:r>
            <a:endParaRPr lang="en-US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148" name="Picture 4" descr="Image result for media  pembelajaran denah menuju rumah ips s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8064896" cy="6054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621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60648"/>
            <a:ext cx="5726509" cy="614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-252536" y="139279"/>
            <a:ext cx="21308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ID" sz="4400" b="1" dirty="0" smtClean="0">
                <a:solidFill>
                  <a:schemeClr val="accent1">
                    <a:lumMod val="50000"/>
                  </a:schemeClr>
                </a:solidFill>
              </a:rPr>
              <a:t>Poster</a:t>
            </a:r>
            <a:endParaRPr lang="en-US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908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4624"/>
            <a:ext cx="411061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ID" sz="4400" b="1" dirty="0" smtClean="0">
                <a:solidFill>
                  <a:schemeClr val="accent1">
                    <a:lumMod val="50000"/>
                  </a:schemeClr>
                </a:solidFill>
              </a:rPr>
              <a:t>7. </a:t>
            </a:r>
            <a:r>
              <a:rPr lang="id-ID" sz="4400" b="1" dirty="0" smtClean="0">
                <a:solidFill>
                  <a:schemeClr val="accent1">
                    <a:lumMod val="50000"/>
                  </a:schemeClr>
                </a:solidFill>
              </a:rPr>
              <a:t>Papan </a:t>
            </a:r>
            <a:r>
              <a:rPr lang="id-ID" sz="4400" b="1" dirty="0">
                <a:solidFill>
                  <a:schemeClr val="accent1">
                    <a:lumMod val="50000"/>
                  </a:schemeClr>
                </a:solidFill>
              </a:rPr>
              <a:t>flanel</a:t>
            </a:r>
            <a:endParaRPr lang="en-US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146" name="Picture 2" descr="F:\PGSD\ganjil 17-18\Pemb. Tematik\hqdefaul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7272808" cy="545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2406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-2143362" y="13525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d-ID" dirty="0"/>
              <a:t> </a:t>
            </a:r>
            <a:endParaRPr lang="en-US" dirty="0"/>
          </a:p>
          <a:p>
            <a:pPr lvl="0"/>
            <a:r>
              <a:rPr lang="id-ID" dirty="0"/>
              <a:t>Media Visual Tiga Dimensi</a:t>
            </a:r>
            <a:endParaRPr lang="en-US" dirty="0"/>
          </a:p>
        </p:txBody>
      </p:sp>
      <p:pic>
        <p:nvPicPr>
          <p:cNvPr id="3" name="Picture 2" descr="D:\PGSD\gasal 16-17\TEMATIK 1\biology-teacher-spandex-anatomy-class-debby-heerkens-groene-hart-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847" y="116632"/>
            <a:ext cx="6408569" cy="6629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2218012" y="188640"/>
            <a:ext cx="17059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d-ID" sz="4400" b="1" dirty="0">
                <a:solidFill>
                  <a:schemeClr val="bg1">
                    <a:lumMod val="50000"/>
                  </a:schemeClr>
                </a:solidFill>
              </a:rPr>
              <a:t>Model</a:t>
            </a:r>
            <a:endParaRPr lang="en-US" sz="44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518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16632"/>
            <a:ext cx="18154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ID" sz="4400" b="1" dirty="0" smtClean="0">
                <a:solidFill>
                  <a:schemeClr val="accent1">
                    <a:lumMod val="50000"/>
                  </a:schemeClr>
                </a:solidFill>
              </a:rPr>
              <a:t>Pop up</a:t>
            </a:r>
            <a:endParaRPr lang="en-US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074" name="Picture 2" descr="Image result for media pop up ips s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80"/>
          <a:stretch/>
        </p:blipFill>
        <p:spPr bwMode="auto">
          <a:xfrm>
            <a:off x="582979" y="886073"/>
            <a:ext cx="8088913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241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260648"/>
            <a:ext cx="45031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d-ID" sz="4400" b="1" dirty="0">
                <a:solidFill>
                  <a:schemeClr val="accent1">
                    <a:lumMod val="50000"/>
                  </a:schemeClr>
                </a:solidFill>
              </a:rPr>
              <a:t>Benda Asli (Objek)</a:t>
            </a:r>
            <a:endParaRPr lang="en-US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170" name="Picture 2" descr="F:\PGSD\ganjil 17-18\Pemb. Tematik\P_20151111_103448_1_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93812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295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260648"/>
            <a:ext cx="21856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d-ID" sz="4400" b="1" dirty="0">
                <a:solidFill>
                  <a:schemeClr val="accent1">
                    <a:lumMod val="50000"/>
                  </a:schemeClr>
                </a:solidFill>
              </a:rPr>
              <a:t>Diorama</a:t>
            </a:r>
            <a:endParaRPr lang="en-US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194" name="Picture 2" descr="F:\PGSD\ganjil 17-18\Pemb. Tematik\3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8251"/>
            <a:ext cx="8172617" cy="5445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921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8064896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9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PGSD\ganjil 17-18\Pemb. Tematik\DSC_01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1520" y="332656"/>
            <a:ext cx="19330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d-ID" sz="4400" b="1" dirty="0">
                <a:solidFill>
                  <a:schemeClr val="bg1"/>
                </a:solidFill>
              </a:rPr>
              <a:t>Boneka</a:t>
            </a:r>
            <a:endParaRPr 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59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 tmFilter="0, 0; .2, .5; .8, .5; 1, 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375" autoRev="1" fill="hold"/>
                                        <p:tgtEl>
                                          <p:spTgt spid="92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71"/>
          <a:stretch/>
        </p:blipFill>
        <p:spPr bwMode="auto">
          <a:xfrm>
            <a:off x="755576" y="258954"/>
            <a:ext cx="7827130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580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PGSD\ganjil 17-18\Pemb. Tematik\duad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7504" y="116632"/>
            <a:ext cx="43449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d-ID" sz="4400" b="1" dirty="0">
                <a:solidFill>
                  <a:schemeClr val="bg1"/>
                </a:solidFill>
              </a:rPr>
              <a:t>Media Permainan</a:t>
            </a:r>
            <a:endParaRPr 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1426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PGSD\ganjil 17-18\Pemb. Tematik\MATEMA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0065"/>
            <a:ext cx="9144000" cy="581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02690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7858536" cy="5893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9584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result for media pembelajaran ips s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171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media pembelajaran ips s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90494"/>
            <a:ext cx="8398512" cy="617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11560" y="476672"/>
            <a:ext cx="26548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d-ID" sz="3600" b="1" dirty="0">
                <a:solidFill>
                  <a:schemeClr val="bg1"/>
                </a:solidFill>
              </a:rPr>
              <a:t>Media Audio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20271" y="476672"/>
            <a:ext cx="42322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d-ID" sz="3600" b="1" dirty="0">
                <a:solidFill>
                  <a:schemeClr val="bg1"/>
                </a:solidFill>
              </a:rPr>
              <a:t>Media Audio Visual   </a:t>
            </a:r>
            <a:endParaRPr lang="en-U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96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263</Words>
  <Application>Microsoft Office PowerPoint</Application>
  <PresentationFormat>On-screen Show (4:3)</PresentationFormat>
  <Paragraphs>95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Merancang</dc:title>
  <dc:creator>lenovo</dc:creator>
  <cp:lastModifiedBy>lenovo</cp:lastModifiedBy>
  <cp:revision>32</cp:revision>
  <dcterms:created xsi:type="dcterms:W3CDTF">2017-10-23T14:22:40Z</dcterms:created>
  <dcterms:modified xsi:type="dcterms:W3CDTF">2019-04-08T03:55:41Z</dcterms:modified>
</cp:coreProperties>
</file>