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mad\Documents\Bandicam\sensor%20tranduser\materi%203\simulasi%20LDR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</c:title>
    <c:plotArea>
      <c:layout/>
      <c:scatterChart>
        <c:scatterStyle val="smoothMarker"/>
        <c:ser>
          <c:idx val="0"/>
          <c:order val="0"/>
          <c:tx>
            <c:v>hambatan terhadap cahaya</c:v>
          </c:tx>
          <c:marker>
            <c:symbol val="none"/>
          </c:marker>
          <c:trendline>
            <c:trendlineType val="power"/>
            <c:dispEq val="1"/>
            <c:trendlineLbl>
              <c:layout>
                <c:manualLayout>
                  <c:x val="3.6597550306211736E-2"/>
                  <c:y val="-8.7621755613881594E-2"/>
                </c:manualLayout>
              </c:layout>
              <c:numFmt formatCode="General" sourceLinked="0"/>
            </c:trendlineLbl>
          </c:trendline>
          <c:xVal>
            <c:numRef>
              <c:f>Sheet1!$B$3:$B$17</c:f>
              <c:numCache>
                <c:formatCode>General</c:formatCode>
                <c:ptCount val="15"/>
                <c:pt idx="0">
                  <c:v>50</c:v>
                </c:pt>
                <c:pt idx="1">
                  <c:v>100</c:v>
                </c:pt>
                <c:pt idx="2">
                  <c:v>150</c:v>
                </c:pt>
                <c:pt idx="3">
                  <c:v>200</c:v>
                </c:pt>
                <c:pt idx="4">
                  <c:v>250</c:v>
                </c:pt>
                <c:pt idx="5">
                  <c:v>300</c:v>
                </c:pt>
                <c:pt idx="6">
                  <c:v>350</c:v>
                </c:pt>
                <c:pt idx="7">
                  <c:v>400</c:v>
                </c:pt>
                <c:pt idx="8">
                  <c:v>450</c:v>
                </c:pt>
                <c:pt idx="9">
                  <c:v>500</c:v>
                </c:pt>
                <c:pt idx="10">
                  <c:v>550</c:v>
                </c:pt>
                <c:pt idx="11">
                  <c:v>600</c:v>
                </c:pt>
                <c:pt idx="12">
                  <c:v>650</c:v>
                </c:pt>
                <c:pt idx="13">
                  <c:v>700</c:v>
                </c:pt>
                <c:pt idx="14">
                  <c:v>750</c:v>
                </c:pt>
              </c:numCache>
            </c:numRef>
          </c:xVal>
          <c:yVal>
            <c:numRef>
              <c:f>Sheet1!$D$3:$D$17</c:f>
              <c:numCache>
                <c:formatCode>0.0</c:formatCode>
                <c:ptCount val="15"/>
                <c:pt idx="0">
                  <c:v>4444.4444444444425</c:v>
                </c:pt>
                <c:pt idx="1">
                  <c:v>2448.9795918367354</c:v>
                </c:pt>
                <c:pt idx="2">
                  <c:v>1729.1066282420747</c:v>
                </c:pt>
                <c:pt idx="3">
                  <c:v>1348.314606741573</c:v>
                </c:pt>
                <c:pt idx="4">
                  <c:v>1115.2416356877329</c:v>
                </c:pt>
                <c:pt idx="5">
                  <c:v>953.89507154213072</c:v>
                </c:pt>
                <c:pt idx="6">
                  <c:v>835.65459610027847</c:v>
                </c:pt>
                <c:pt idx="7">
                  <c:v>744.4168734491318</c:v>
                </c:pt>
                <c:pt idx="8">
                  <c:v>673.40067340067344</c:v>
                </c:pt>
                <c:pt idx="9">
                  <c:v>614.75409836065603</c:v>
                </c:pt>
                <c:pt idx="10">
                  <c:v>566.03773584905662</c:v>
                </c:pt>
                <c:pt idx="11">
                  <c:v>526.31578947368439</c:v>
                </c:pt>
                <c:pt idx="12">
                  <c:v>491.80327868852464</c:v>
                </c:pt>
                <c:pt idx="13">
                  <c:v>461.53846153846166</c:v>
                </c:pt>
                <c:pt idx="14">
                  <c:v>434.78260869565224</c:v>
                </c:pt>
              </c:numCache>
            </c:numRef>
          </c:yVal>
          <c:smooth val="1"/>
        </c:ser>
        <c:axId val="110097152"/>
        <c:axId val="110099072"/>
      </c:scatterChart>
      <c:valAx>
        <c:axId val="11009715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Intensitas cahaya (lux)</a:t>
                </a:r>
              </a:p>
            </c:rich>
          </c:tx>
          <c:layout/>
        </c:title>
        <c:numFmt formatCode="General" sourceLinked="1"/>
        <c:tickLblPos val="nextTo"/>
        <c:crossAx val="110099072"/>
        <c:crosses val="autoZero"/>
        <c:crossBetween val="midCat"/>
      </c:valAx>
      <c:valAx>
        <c:axId val="110099072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Hambatan (ohm)</a:t>
                </a:r>
              </a:p>
            </c:rich>
          </c:tx>
          <c:layout/>
        </c:title>
        <c:numFmt formatCode="0.0" sourceLinked="1"/>
        <c:tickLblPos val="nextTo"/>
        <c:crossAx val="110097152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9.1929133858267717E-2"/>
          <c:y val="0.90751087857438872"/>
          <c:w val="0.9"/>
          <c:h val="8.371719160104997E-2"/>
        </c:manualLayout>
      </c:layout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EB656-B11C-4C8B-B860-706481BA7073}" type="datetimeFigureOut">
              <a:rPr lang="en-US" smtClean="0"/>
              <a:pPr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06669-66D9-402F-9844-273AC503DB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Pengkondisi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 </a:t>
            </a:r>
          </a:p>
          <a:p>
            <a:r>
              <a:rPr lang="en-US" dirty="0" smtClean="0"/>
              <a:t>( </a:t>
            </a:r>
            <a:r>
              <a:rPr lang="en-US" dirty="0" err="1" smtClean="0"/>
              <a:t>Jembatan</a:t>
            </a:r>
            <a:r>
              <a:rPr lang="en-US" dirty="0" smtClean="0"/>
              <a:t> Wheatstone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r>
              <a:rPr lang="en-US" dirty="0" smtClean="0"/>
              <a:t> 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Jembatan</a:t>
            </a:r>
            <a:r>
              <a:rPr lang="en-US" dirty="0" smtClean="0"/>
              <a:t> Wheatstone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Beberapa</a:t>
            </a:r>
            <a:r>
              <a:rPr lang="en-US" dirty="0" smtClean="0"/>
              <a:t> sensor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input, </a:t>
            </a:r>
            <a:r>
              <a:rPr lang="en-US" dirty="0" err="1" smtClean="0"/>
              <a:t>seperti</a:t>
            </a:r>
            <a:r>
              <a:rPr lang="en-US" dirty="0"/>
              <a:t> </a:t>
            </a:r>
            <a:r>
              <a:rPr lang="en-US" dirty="0" smtClean="0"/>
              <a:t>LDR, Strain Gauge, </a:t>
            </a:r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supaya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diolah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lanjut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modul</a:t>
            </a:r>
            <a:r>
              <a:rPr lang="en-US" dirty="0" smtClean="0"/>
              <a:t> </a:t>
            </a:r>
            <a:r>
              <a:rPr lang="en-US" dirty="0" err="1" smtClean="0"/>
              <a:t>pengendali</a:t>
            </a:r>
            <a:r>
              <a:rPr lang="en-US" dirty="0" smtClean="0"/>
              <a:t>,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uabh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tegangan</a:t>
            </a:r>
            <a:r>
              <a:rPr lang="en-US" dirty="0" smtClean="0"/>
              <a:t> yang </a:t>
            </a:r>
            <a:r>
              <a:rPr lang="en-US" dirty="0" err="1" smtClean="0"/>
              <a:t>proporsional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4 resistor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disamping</a:t>
            </a:r>
            <a:r>
              <a:rPr lang="en-US" dirty="0" smtClean="0"/>
              <a:t>.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200" y="274638"/>
            <a:ext cx="4038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(output LDR)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1"/>
          </p:nvPr>
        </p:nvGraphicFramePr>
        <p:xfrm>
          <a:off x="304800" y="762000"/>
          <a:ext cx="4038600" cy="593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Intensitas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Cahaya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</a:t>
                      </a:r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lux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Arus (mA)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hambatan (ohm)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4444.4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2449.0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1729.1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1348.3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1115.2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953.9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835.7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744.4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8.91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673.4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614.8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566.0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526.3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491.8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461.5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13.8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434.8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(LDR)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143000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(LDR)</a:t>
            </a:r>
            <a:endParaRPr lang="en-US" dirty="0"/>
          </a:p>
        </p:txBody>
      </p:sp>
      <p:graphicFrame>
        <p:nvGraphicFramePr>
          <p:cNvPr id="5" name="Content Placeholder 6"/>
          <p:cNvGraphicFramePr>
            <a:graphicFrameLocks noGrp="1"/>
          </p:cNvGraphicFramePr>
          <p:nvPr>
            <p:ph sz="half" idx="1"/>
          </p:nvPr>
        </p:nvGraphicFramePr>
        <p:xfrm>
          <a:off x="304800" y="685800"/>
          <a:ext cx="4038600" cy="593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Intensitas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Cahaya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</a:t>
                      </a:r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lux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Arus (mA)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hambatan (ohm)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4444.4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2449.0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1729.1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1348.3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1115.2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953.9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835.7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744.4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8.91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673.4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614.8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566.0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526.3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491.8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461.5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13.8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434.8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143000"/>
          </a:xfrm>
        </p:spPr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143000"/>
          </a:xfrm>
        </p:spPr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143000"/>
          </a:xfrm>
        </p:spPr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Perhitungan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Pembuktian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Pembuktian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Menguatkan</a:t>
            </a:r>
            <a:r>
              <a:rPr lang="en-US" dirty="0" smtClean="0"/>
              <a:t> </a:t>
            </a:r>
            <a:r>
              <a:rPr lang="en-US" dirty="0" err="1" smtClean="0"/>
              <a:t>beda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/ </a:t>
            </a:r>
            <a:r>
              <a:rPr lang="en-US" dirty="0" err="1" smtClean="0"/>
              <a:t>beda</a:t>
            </a:r>
            <a:r>
              <a:rPr lang="en-US" dirty="0" smtClean="0"/>
              <a:t> </a:t>
            </a:r>
            <a:r>
              <a:rPr lang="en-US" dirty="0" err="1" smtClean="0"/>
              <a:t>tegangan</a:t>
            </a:r>
            <a:r>
              <a:rPr lang="en-US" dirty="0" smtClean="0"/>
              <a:t> yang </a:t>
            </a:r>
            <a:r>
              <a:rPr lang="en-US" dirty="0" err="1" smtClean="0"/>
              <a:t>terhubung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pin V IN 1 </a:t>
            </a:r>
            <a:r>
              <a:rPr lang="en-US" dirty="0" err="1" smtClean="0"/>
              <a:t>dan</a:t>
            </a:r>
            <a:r>
              <a:rPr lang="en-US" dirty="0" smtClean="0"/>
              <a:t> V IN 2 </a:t>
            </a:r>
          </a:p>
          <a:p>
            <a:pPr>
              <a:buNone/>
            </a:pPr>
            <a:r>
              <a:rPr lang="en-US" dirty="0" smtClean="0"/>
              <a:t>	(VIN1 – VIN2)</a:t>
            </a:r>
          </a:p>
          <a:p>
            <a:pPr algn="just"/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menguatkan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thermocouple, load cell, </a:t>
            </a:r>
            <a:r>
              <a:rPr lang="en-US" dirty="0" err="1" smtClean="0"/>
              <a:t>jembatan</a:t>
            </a:r>
            <a:r>
              <a:rPr lang="en-US" dirty="0" smtClean="0"/>
              <a:t> </a:t>
            </a:r>
            <a:r>
              <a:rPr lang="en-US" dirty="0" err="1" smtClean="0"/>
              <a:t>wheatstone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133600"/>
            <a:ext cx="4038600" cy="3411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2 </a:t>
            </a:r>
            <a:r>
              <a:rPr lang="en-US" dirty="0" err="1" smtClean="0"/>
              <a:t>bagian</a:t>
            </a:r>
            <a:r>
              <a:rPr lang="en-US" dirty="0" smtClean="0"/>
              <a:t> :</a:t>
            </a:r>
          </a:p>
          <a:p>
            <a:pPr lvl="1"/>
            <a:r>
              <a:rPr lang="en-US" dirty="0" err="1" smtClean="0"/>
              <a:t>Penguat</a:t>
            </a:r>
            <a:r>
              <a:rPr lang="en-US" dirty="0" smtClean="0"/>
              <a:t> non inverting</a:t>
            </a:r>
          </a:p>
          <a:p>
            <a:pPr lvl="2"/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impedansi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membebani</a:t>
            </a:r>
            <a:r>
              <a:rPr lang="en-US" dirty="0" smtClean="0"/>
              <a:t> input.</a:t>
            </a:r>
          </a:p>
          <a:p>
            <a:pPr lvl="1"/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Diferensial</a:t>
            </a:r>
            <a:endParaRPr lang="en-US" dirty="0" smtClean="0"/>
          </a:p>
          <a:p>
            <a:pPr lvl="2"/>
            <a:r>
              <a:rPr lang="en-US" dirty="0" err="1" smtClean="0"/>
              <a:t>Menguatkan</a:t>
            </a:r>
            <a:r>
              <a:rPr lang="en-US" dirty="0" smtClean="0"/>
              <a:t> </a:t>
            </a:r>
            <a:r>
              <a:rPr lang="en-US" dirty="0" err="1" smtClean="0"/>
              <a:t>beda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inputnya</a:t>
            </a:r>
            <a:r>
              <a:rPr lang="en-US" dirty="0" smtClean="0"/>
              <a:t> (input + </a:t>
            </a:r>
            <a:r>
              <a:rPr lang="en-US" dirty="0" err="1" smtClean="0"/>
              <a:t>dan</a:t>
            </a:r>
            <a:r>
              <a:rPr lang="en-US" dirty="0" smtClean="0"/>
              <a:t> input -)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14800" y="1578220"/>
            <a:ext cx="5015646" cy="4365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Straight Connector 9"/>
          <p:cNvCxnSpPr/>
          <p:nvPr/>
        </p:nvCxnSpPr>
        <p:spPr>
          <a:xfrm rot="5400000">
            <a:off x="4000500" y="3771900"/>
            <a:ext cx="4495800" cy="158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52343" y="1513856"/>
            <a:ext cx="5334457" cy="450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R1=R3 </a:t>
            </a:r>
          </a:p>
          <a:p>
            <a:r>
              <a:rPr lang="en-US" dirty="0" smtClean="0"/>
              <a:t>R4=R5</a:t>
            </a:r>
          </a:p>
          <a:p>
            <a:r>
              <a:rPr lang="en-US" dirty="0" smtClean="0"/>
              <a:t>R6=R7</a:t>
            </a:r>
            <a:endParaRPr 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3429000"/>
            <a:ext cx="35433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Praktis</a:t>
            </a:r>
            <a:r>
              <a:rPr lang="en-US" dirty="0" smtClean="0"/>
              <a:t> (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komersil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4038600" cy="151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429000"/>
            <a:ext cx="15525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2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209800" y="3692547"/>
            <a:ext cx="5891059" cy="316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9831" y="1676400"/>
            <a:ext cx="2481769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343400"/>
            <a:ext cx="2305328" cy="193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Praktis</a:t>
            </a:r>
            <a:r>
              <a:rPr lang="en-US" dirty="0" smtClean="0"/>
              <a:t> (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komersil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4038600" cy="12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124200"/>
            <a:ext cx="23364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4876800"/>
            <a:ext cx="2192694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477000" y="1371600"/>
            <a:ext cx="2438400" cy="2770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5601" y="4173836"/>
            <a:ext cx="4724399" cy="26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287</Words>
  <Application>Microsoft Office PowerPoint</Application>
  <PresentationFormat>On-screen Show (4:3)</PresentationFormat>
  <Paragraphs>137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Sensor Tranduser</vt:lpstr>
      <vt:lpstr>Jembatan Wheatstone</vt:lpstr>
      <vt:lpstr>Prinsip kerja </vt:lpstr>
      <vt:lpstr>Prinsip kerja</vt:lpstr>
      <vt:lpstr>Contoh  (output LDR)</vt:lpstr>
      <vt:lpstr>Contoh (LDR)</vt:lpstr>
      <vt:lpstr>Contoh (LDR)</vt:lpstr>
      <vt:lpstr>Perhitungan</vt:lpstr>
      <vt:lpstr>Perhitungan</vt:lpstr>
      <vt:lpstr>Perhitungan</vt:lpstr>
      <vt:lpstr>Perhitungan</vt:lpstr>
      <vt:lpstr>Perhitungan</vt:lpstr>
      <vt:lpstr>Perhitungan</vt:lpstr>
      <vt:lpstr>Perhitungan</vt:lpstr>
      <vt:lpstr>Pembuktian</vt:lpstr>
      <vt:lpstr>Pembuktian</vt:lpstr>
      <vt:lpstr>Penguat Instrumentasi</vt:lpstr>
      <vt:lpstr>Penguat Instrumentasi</vt:lpstr>
      <vt:lpstr>Penguat Instrumentasi</vt:lpstr>
      <vt:lpstr>Komponen Praktis (Produk komersil) Penguat Instrumentasi</vt:lpstr>
      <vt:lpstr>Komponen Praktis (Produk komersil) Penguat Instrumentasi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Tranduser</dc:title>
  <dc:creator>mamad</dc:creator>
  <cp:lastModifiedBy>mamad</cp:lastModifiedBy>
  <cp:revision>14</cp:revision>
  <dcterms:created xsi:type="dcterms:W3CDTF">2021-01-07T02:58:35Z</dcterms:created>
  <dcterms:modified xsi:type="dcterms:W3CDTF">2021-01-11T23:22:58Z</dcterms:modified>
</cp:coreProperties>
</file>