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308" r:id="rId24"/>
    <p:sldId id="296" r:id="rId25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9753601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</a:t>
            </a:r>
            <a:r>
              <a:rPr lang="id-ID" sz="4400" smtClean="0">
                <a:solidFill>
                  <a:srgbClr val="FFFFFF"/>
                </a:solidFill>
                <a:latin typeface="Humanst521 Lt BT" pitchFamily="34" charset="0"/>
              </a:rPr>
              <a:t>Bangunan </a:t>
            </a:r>
            <a:r>
              <a:rPr lang="id-ID" sz="4400" smtClean="0">
                <a:solidFill>
                  <a:srgbClr val="FFFFFF"/>
                </a:solidFill>
                <a:latin typeface="Humanst521 Lt BT" pitchFamily="34" charset="0"/>
              </a:rPr>
              <a:t>Rendah-05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Perencanaan BAngunan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Struktur Utama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Mempertimbangkan fungsi ruang &amp; persyaratannya dengan struktur </a:t>
            </a:r>
          </a:p>
          <a:p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10167" y="2715506"/>
          <a:ext cx="10862734" cy="4854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367"/>
                <a:gridCol w="5431367"/>
              </a:tblGrid>
              <a:tr h="556992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PERMASALAHAN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AREA PEMBAHASAN</a:t>
                      </a:r>
                      <a:endParaRPr lang="id-ID" sz="24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Bagaimana kegiatan diwadahi dalam</a:t>
                      </a:r>
                      <a:r>
                        <a:rPr lang="id-ID" sz="2400" baseline="0" dirty="0" smtClean="0"/>
                        <a:t> ruang? Adakah fungsi2 spesifik? (mis.butuh ruang lebar atau ukuran ttt)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Konfigurasi bentuk dan ukuran grid struktur tempat titik2 kolom &amp; dinding diletakkan</a:t>
                      </a:r>
                      <a:endParaRPr lang="id-ID" sz="24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Bagaimana sistem ruang dipenuhi oleh bangunan? Adakah ruang yang perlu sistem khusus (pencahayaan/penghawaan alami?)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Bentang bangunan, konfigurasi ruang &amp; massa serta bukaan2 yang punya saling keterkaitan antara</a:t>
                      </a:r>
                      <a:r>
                        <a:rPr lang="id-ID" sz="2400" baseline="0" dirty="0" smtClean="0"/>
                        <a:t> struktur &amp; konstruksi</a:t>
                      </a:r>
                      <a:endParaRPr lang="id-ID" sz="24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Bagaimana sistem utilitas dilayani oleh bangunan? Dimana</a:t>
                      </a:r>
                      <a:r>
                        <a:rPr lang="id-ID" sz="2400" baseline="0" dirty="0" smtClean="0"/>
                        <a:t> posisi bak air bersih, air kotor, apakah secara langsung mempengaruhi struktur?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Penentuan sistem disstribusi : tempat suplai, jalur distribusi,</a:t>
                      </a:r>
                      <a:r>
                        <a:rPr lang="id-ID" sz="2400" baseline="0" dirty="0" smtClean="0"/>
                        <a:t> tempat buangan serta kaitannya dengan struktur &amp; konstruksi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Struktur Utama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588168" y="8146382"/>
            <a:ext cx="10154651" cy="714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Pemenuhan fungsi ruang spesifik </a:t>
            </a:r>
          </a:p>
          <a:p>
            <a:pPr algn="ctr"/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38773"/>
            <a:ext cx="13059075" cy="658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Struktur Utama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666626" y="8291012"/>
            <a:ext cx="9501187" cy="714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Pemenuhan tuntutan sistem2 bangunan spesifik</a:t>
            </a:r>
          </a:p>
          <a:p>
            <a:pPr algn="ctr"/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457325"/>
            <a:ext cx="13004800" cy="6514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Pertimbangan Bahan Struktur Utama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703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Pertimbangan fungsi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ruang &amp; persyaratannya dengan struktur </a:t>
            </a:r>
          </a:p>
          <a:p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62040" y="2154033"/>
          <a:ext cx="10862734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367"/>
                <a:gridCol w="5431367"/>
              </a:tblGrid>
              <a:tr h="556992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PERMASALAHAN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AREA PEMBAHASAN</a:t>
                      </a:r>
                      <a:endParaRPr lang="id-ID" sz="32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Sistem struktur jenis apakah yang cocok untuk ruangan &amp; bangunan ttt yang sesuai dengan aspek-aspek bangunan ?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Bagaimana persyaratan teknis bahan struktur meliputi kemampuan bentang &amp; ketinggian bangunan serta kaitannya dengan fungsi ruang?</a:t>
                      </a:r>
                      <a:endParaRPr lang="id-ID" sz="32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Bahan bangunan apa yang paling</a:t>
                      </a:r>
                      <a:r>
                        <a:rPr lang="id-ID" sz="3200" baseline="0" dirty="0" smtClean="0"/>
                        <a:t> sesuai digunakan pada bangunan sesuai bahan struktur utama &amp; bahan lainnya pada bangunan?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 smtClean="0"/>
                        <a:t>Kesesuaian bahan bangunan dengan aspek-aspek bangunan dan ketersediaan bahan tersebut pada suatu wilayah</a:t>
                      </a:r>
                      <a:endParaRPr lang="id-ID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41716" y="7796463"/>
            <a:ext cx="7762577" cy="195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Pertimbangan Aspek Bentuk Bangunan dari Bentuk Struktur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38742" y="2086856"/>
          <a:ext cx="10862734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367"/>
                <a:gridCol w="5431367"/>
              </a:tblGrid>
              <a:tr h="556992"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/>
                        <a:t>PERMASALAHAN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/>
                        <a:t>AREA PEMBAHASAN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Apakah bentuk dijadikan tujuan atau hasil? 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Fungsi struktur</a:t>
                      </a:r>
                      <a:r>
                        <a:rPr lang="id-ID" sz="3600" baseline="0" dirty="0" smtClean="0"/>
                        <a:t> : sebagai fasilitas atau penentu?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Apakah elemen2 struktur</a:t>
                      </a:r>
                      <a:r>
                        <a:rPr lang="id-ID" sz="3600" baseline="0" dirty="0" smtClean="0"/>
                        <a:t> dipakai sebagai elemen2 bangunan?</a:t>
                      </a:r>
                      <a:r>
                        <a:rPr lang="id-ID" sz="3600" dirty="0" smtClean="0"/>
                        <a:t> 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Penentuan penonjolan atau penyembunyian elemen</a:t>
                      </a:r>
                      <a:r>
                        <a:rPr lang="id-ID" sz="3600" baseline="0" dirty="0" smtClean="0"/>
                        <a:t> struktur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Apakah sistem2 pada bangunan akan berpengaruh pada elemen &amp; bentuk bangunan?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Konstruksi2 yang melekat pada struktur yang akan dipakai</a:t>
                      </a:r>
                      <a:endParaRPr lang="id-ID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0694" y="400297"/>
            <a:ext cx="11724106" cy="9353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50863" y="461963"/>
            <a:ext cx="11217275" cy="660984"/>
          </a:xfrm>
        </p:spPr>
        <p:txBody>
          <a:bodyPr/>
          <a:lstStyle/>
          <a:p>
            <a:r>
              <a:rPr lang="id-ID" sz="3600" b="1" dirty="0" smtClean="0">
                <a:solidFill>
                  <a:srgbClr val="7030A0"/>
                </a:solidFill>
                <a:latin typeface="EngraversGothic BT" pitchFamily="34" charset="0"/>
              </a:rPr>
              <a:t>Contoh desain bangunan thd sistem bangunan</a:t>
            </a:r>
            <a:endParaRPr lang="en-GB" sz="36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08050" y="490538"/>
            <a:ext cx="11217275" cy="938212"/>
          </a:xfrm>
        </p:spPr>
        <p:txBody>
          <a:bodyPr/>
          <a:lstStyle/>
          <a:p>
            <a:pPr algn="ctr"/>
            <a:r>
              <a:rPr lang="id-ID" sz="3600" b="1" dirty="0" smtClean="0">
                <a:solidFill>
                  <a:srgbClr val="7030A0"/>
                </a:solidFill>
                <a:latin typeface="EngraversGothic BT" pitchFamily="34" charset="0"/>
              </a:rPr>
              <a:t>Contoh desain potongan bangunan thd sistem ruang</a:t>
            </a:r>
            <a:endParaRPr lang="en-GB" sz="36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7728"/>
            <a:ext cx="13004800" cy="76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08051" y="890588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Bentuk Bangunan &amp; Atapnya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33212" y="2171700"/>
            <a:ext cx="115299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Bentuk bangunan rendah didomnasi oleh bentuk atapnya.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Sebagai mahkota bangunan, atap menentukan bentuk arsitektur bangunan. Bangunan tradisional dikenali dari bentuk atapnya.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Bentuk atap ideal harus disesuaikan dengan ruangan &amp; fungsi di bawahnya, tidak hanya sebagai pembentuk bangunan saja.</a:t>
            </a: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Bentuk Bangunan &amp; Atapnya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38742" y="2086856"/>
          <a:ext cx="10862734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367"/>
                <a:gridCol w="5431367"/>
              </a:tblGrid>
              <a:tr h="556992"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/>
                        <a:t>PERMASALAHAN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/>
                        <a:t>AREA PEMBAHASAN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Bagaimana memadukan sistem struktur bangunan secara kompak?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Kaitan antara struktur utama dengan struktur atap &amp; struktur lain (misal: pondasi)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Apakah bentuk atap berperan pada bentuk</a:t>
                      </a:r>
                      <a:r>
                        <a:rPr lang="id-ID" sz="3600" baseline="0" dirty="0" smtClean="0"/>
                        <a:t> bangunan secara keseluruhan?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Alternatif  sistem struktur</a:t>
                      </a:r>
                      <a:r>
                        <a:rPr lang="id-ID" sz="3600" baseline="0" dirty="0" smtClean="0"/>
                        <a:t> atap utama yang dominan</a:t>
                      </a:r>
                      <a:endParaRPr lang="id-ID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Atap dan Fungsinya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53029" y="1884325"/>
          <a:ext cx="10991321" cy="649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3358"/>
                <a:gridCol w="6557963"/>
              </a:tblGrid>
              <a:tr h="556992"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/>
                        <a:t>PERMASALAHAN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/>
                        <a:t>AREA PEMBAHASAN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Fungsi bentuk  &amp; struktur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Kemungkinan</a:t>
                      </a:r>
                      <a:r>
                        <a:rPr lang="id-ID" sz="3600" baseline="0" dirty="0" smtClean="0"/>
                        <a:t> berbgai bentuk atap yang bisa digunakan beserta strukturnya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Fungsi Ruang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Kemungkinan</a:t>
                      </a:r>
                      <a:r>
                        <a:rPr lang="id-ID" sz="3600" baseline="0" dirty="0" smtClean="0"/>
                        <a:t> bentang &amp; sifat atap untuk menciptakan ruang di bawah atau di atasnya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Fungsi Perlindungan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Kemungkinan</a:t>
                      </a:r>
                      <a:r>
                        <a:rPr lang="id-ID" sz="3600" baseline="0" dirty="0" smtClean="0"/>
                        <a:t> alternatif konstruksi pelindung bangunan</a:t>
                      </a:r>
                      <a:endParaRPr lang="id-ID" sz="3600" dirty="0"/>
                    </a:p>
                  </a:txBody>
                  <a:tcPr/>
                </a:tc>
              </a:tr>
              <a:tr h="556992"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Fungsi Sistem</a:t>
                      </a:r>
                      <a:endParaRPr lang="id-ID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/>
                        <a:t>Kemungkinan penerapan</a:t>
                      </a:r>
                      <a:r>
                        <a:rPr lang="id-ID" sz="3600" baseline="0" dirty="0" smtClean="0"/>
                        <a:t> sistem2 pada bangunan</a:t>
                      </a:r>
                      <a:endParaRPr lang="id-ID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Merencanakan Dimensi Struktur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33212" y="1528763"/>
            <a:ext cx="11529988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7188" indent="-357188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Arsitek harus sudah berkomunikasi dengan konstruktor pada tahap pra desain.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Dimensi elemen seperti balok, kolom &amp; kuda-kuda dipakai perkiraan yang akan dipertimbangkan dengan aspek2 lain pada bangunan.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Angka final dimensi struktur dihitung oleh konstruktor struktur untuk dibuat gambar kerja.</a:t>
            </a: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61375" y="4972050"/>
            <a:ext cx="45434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72803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Menentukan Bentangan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491916"/>
            <a:ext cx="11417693" cy="758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Bentangan adalah jarak antara 2 sisi bangunan atau 2 tumpuan kuda2 atau rangka atap lainnya.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Bentangan akan maksimal jika digunakan sistem rangka ringan seperti kuda2 dengan berbagai bentuk.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Penentuan bentangan mempertimbangkan:</a:t>
            </a:r>
          </a:p>
          <a:p>
            <a:pPr marL="1343025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Kebutuhan Bentangan</a:t>
            </a:r>
          </a:p>
          <a:p>
            <a:pPr marL="1343025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Struktur bentang</a:t>
            </a:r>
          </a:p>
          <a:p>
            <a:pPr marL="1343025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Pencahayaan</a:t>
            </a:r>
          </a:p>
          <a:p>
            <a:pPr marL="1343025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Penghawaan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8587" y="4379495"/>
            <a:ext cx="8781399" cy="5374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88845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Fungsi &amp; Dimensi Bangunan/Ruang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459832"/>
            <a:ext cx="11417693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Fungsi akan mempengaruhi bentuk ruang. Misalnya ruang publik seperti ruang pertemuan akan menuntut volume ruang yang besar &amp; bentang yang lebar, bebas dari kolom2 di dalamnya.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Struktur harus bisa mewadahi tuntutan tersebut.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9725" y="3743325"/>
            <a:ext cx="6315075" cy="601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Menentukan Jarak Antar Bentang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417693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Jarak antar bentangan adalah jarak antara 2 rangka utama yang tegaklurus terhadap bentangannya.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Pertimbangan jarak antar bentangan:</a:t>
            </a:r>
          </a:p>
          <a:p>
            <a:pPr marL="1428750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Struktur antar bentang</a:t>
            </a:r>
          </a:p>
          <a:p>
            <a:pPr marL="1428750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Modul</a:t>
            </a:r>
          </a:p>
          <a:p>
            <a:pPr marL="1428750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Bentuk/proporsi</a:t>
            </a:r>
          </a:p>
          <a:p>
            <a:pPr marL="1428750" indent="-742950">
              <a:buFont typeface="+mj-lt"/>
              <a:buAutoNum type="alphaLcPeriod"/>
            </a:pPr>
            <a:r>
              <a:rPr lang="id-ID" sz="4000" dirty="0" smtClean="0">
                <a:solidFill>
                  <a:srgbClr val="002060"/>
                </a:solidFill>
              </a:rPr>
              <a:t>Struktur penopang (pondasi)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9887" y="5353050"/>
            <a:ext cx="60388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567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Modul Ruang &amp; Bahan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395663"/>
            <a:ext cx="11417693" cy="7684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Modul ruang adalah ukuran 1 unit ruang dari ruang2 yang seragam.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Modul bisa digunakan untuk menentukan jarak antar bentangan.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Contoh: bangunan hotel, apartemen, rumah sakit, kantor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Pemilihan bahan bangunan yang dipakai juga menentukan bentangan. 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004887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Menentukan Jarak antar Lantai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491916"/>
            <a:ext cx="11417693" cy="758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/>
            <a:r>
              <a:rPr lang="id-ID" sz="4000" dirty="0" smtClean="0">
                <a:solidFill>
                  <a:srgbClr val="002060"/>
                </a:solidFill>
              </a:rPr>
              <a:t>Pertimbangan: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Fungsi ruang &amp; bangunan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Sistem ruang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Ukuran tangga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Bentang ruang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01" y="4780547"/>
            <a:ext cx="12921557" cy="497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Perhatian untuk Area Rawan Gempa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417693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i="1" dirty="0" smtClean="0">
                <a:solidFill>
                  <a:srgbClr val="002060"/>
                </a:solidFill>
              </a:rPr>
              <a:t>Soft story</a:t>
            </a:r>
            <a:r>
              <a:rPr lang="id-ID" sz="4000" dirty="0" smtClean="0">
                <a:solidFill>
                  <a:srgbClr val="002060"/>
                </a:solidFill>
              </a:rPr>
              <a:t>: Peletakan ruang bentang lebar &amp; penghilangan dinding luar di lt.dasar membuat lebih rentan thd gempa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Kolom langsing &amp; </a:t>
            </a:r>
            <a:r>
              <a:rPr lang="id-ID" sz="4000" i="1" dirty="0" smtClean="0">
                <a:solidFill>
                  <a:srgbClr val="002060"/>
                </a:solidFill>
              </a:rPr>
              <a:t>short column</a:t>
            </a:r>
            <a:endParaRPr lang="id-ID" sz="4000" i="1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2896" y="4251158"/>
            <a:ext cx="9133736" cy="550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7481" y="2519031"/>
            <a:ext cx="7118351" cy="7234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Tinggi Ruang Lantai Atas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417693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Tinggi ruang lt.atas = jarak dari lantai atas ke dinding paling atas/tempat atap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Pertimbangan:</a:t>
            </a:r>
          </a:p>
          <a:p>
            <a:pPr marL="1174750" indent="-546100">
              <a:buFont typeface="Courier New" pitchFamily="49" charset="0"/>
              <a:buChar char="o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Sudut kemiringan atap</a:t>
            </a:r>
          </a:p>
          <a:p>
            <a:pPr marL="1174750" indent="-546100">
              <a:buFont typeface="Courier New" pitchFamily="49" charset="0"/>
              <a:buChar char="o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Sistem ruang lantai atas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1" y="3881964"/>
            <a:ext cx="12317671" cy="58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Menentukan Ketinggian Bangunan 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417693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Fungsi ruang &amp; bangunan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Proporsi bangunan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Lokasi bangunan : bahaya angin &amp; petir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Peraturan bangunan setempat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15274" y="4710239"/>
            <a:ext cx="5089525" cy="5043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Perkiraan Dimensi Kolom &amp; Balok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2" y="1860884"/>
            <a:ext cx="7866121" cy="7218948"/>
          </a:xfrm>
          <a:prstGeom prst="rect">
            <a:avLst/>
          </a:prstGeom>
          <a:solidFill>
            <a:srgbClr val="FFFFFF">
              <a:alpha val="4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/>
            <a:r>
              <a:rPr lang="id-ID" sz="4000" dirty="0" smtClean="0">
                <a:solidFill>
                  <a:srgbClr val="002060"/>
                </a:solidFill>
                <a:latin typeface="Humnst777 Blk BT" pitchFamily="34" charset="0"/>
              </a:rPr>
              <a:t>Kolom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Tiap kolom menanggung beban pada luasan tertentu </a:t>
            </a:r>
            <a:r>
              <a:rPr lang="id-ID" sz="4000" dirty="0" smtClean="0">
                <a:solidFill>
                  <a:srgbClr val="002060"/>
                </a:solidFill>
                <a:sym typeface="Wingdings" pitchFamily="2" charset="2"/>
              </a:rPr>
              <a:t> harus dianalisis satu per satu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sym typeface="Wingdings" pitchFamily="2" charset="2"/>
              </a:rPr>
              <a:t>Idealnya, sebuah kolom mewakili area yang dipikulnya  jika grid bujursangkar, kolom juga bujursangkar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sym typeface="Wingdings" pitchFamily="2" charset="2"/>
              </a:rPr>
              <a:t>Ukuran kolom beton bangunan bertingkat 2 tergantung pada bentangnya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40719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Bangunan 1 Lantai tidak Bertingkat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528763"/>
            <a:ext cx="11417693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Kolom praktis 10x10 cm di setiap: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sambungan/pertemuan dinding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Luasan 9-12 m2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Untuk dinding ~3m dipasang tiap 3-4 m</a:t>
            </a: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7576" y="4243388"/>
            <a:ext cx="11217275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ngraversGothic BT" pitchFamily="34" charset="0"/>
                <a:ea typeface="+mj-ea"/>
                <a:cs typeface="+mj-cs"/>
              </a:rPr>
              <a:t>Bangunan &gt;1 Lantai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ngraversGothic BT" pitchFamily="34" charset="0"/>
              <a:ea typeface="+mj-ea"/>
              <a:cs typeface="+mj-cs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30204" y="5253038"/>
            <a:ext cx="11417693" cy="2176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Dengan bentang sama, perkiraan dimensi kolom  bangunan 2 lt 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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 2x lt.1 = 20x20 cm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Bangunan 3 lt: 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 3x lt,1 = 30x30 cm</a:t>
            </a: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5" grpId="0"/>
      <p:bldP spid="6" grpId="0" uiExpand="1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1467" t="1455"/>
          <a:stretch>
            <a:fillRect/>
          </a:stretch>
        </p:blipFill>
        <p:spPr bwMode="auto">
          <a:xfrm>
            <a:off x="176903" y="0"/>
            <a:ext cx="12756457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Bentuk &amp; </a:t>
            </a:r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Dimensi </a:t>
            </a:r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Balok Beton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60884"/>
            <a:ext cx="11417693" cy="721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Balok biasanya digabung dengan plat lantai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Penampang balok ideal : tinggi &gt; lebar dengan rasio 1:3 hingga 2:3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Tinggi balok : 1/10 ~ 1/12 bentang kolom penumpu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Untuk beton prategang (</a:t>
            </a:r>
            <a:r>
              <a:rPr lang="id-ID" sz="4000" b="1" i="1" dirty="0" smtClean="0">
                <a:solidFill>
                  <a:srgbClr val="002060"/>
                </a:solidFill>
                <a:latin typeface="Humanst521 Lt BT" pitchFamily="34" charset="0"/>
              </a:rPr>
              <a:t>prestress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) &amp; </a:t>
            </a:r>
            <a:r>
              <a:rPr lang="id-ID" sz="4000" b="1" i="1" dirty="0" smtClean="0">
                <a:solidFill>
                  <a:srgbClr val="002060"/>
                </a:solidFill>
                <a:latin typeface="Humanst521 Lt BT" pitchFamily="34" charset="0"/>
              </a:rPr>
              <a:t>post tention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 : 1/20 bentang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8912" y="6186488"/>
            <a:ext cx="10362954" cy="356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871</Words>
  <Application>Microsoft Office PowerPoint</Application>
  <PresentationFormat>Custom</PresentationFormat>
  <Paragraphs>120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Struktur Bangunan Rendah-05 Perencanaan BAngunan oleh: M. Agung Wahyudi, ST.MT.</vt:lpstr>
      <vt:lpstr>Merencanakan Struktur Utama</vt:lpstr>
      <vt:lpstr>Merencanakan Struktur Utama</vt:lpstr>
      <vt:lpstr>Merencanakan Struktur Utama</vt:lpstr>
      <vt:lpstr>Pertimbangan Bahan Struktur Utama</vt:lpstr>
      <vt:lpstr>Pertimbangan Aspek Bentuk Bangunan dari Bentuk Struktur</vt:lpstr>
      <vt:lpstr>Contoh desain bangunan thd sistem bangunan</vt:lpstr>
      <vt:lpstr>Contoh desain potongan bangunan thd sistem ruang</vt:lpstr>
      <vt:lpstr>Merencanakan Bentuk Bangunan &amp; Atapnya</vt:lpstr>
      <vt:lpstr>Merencanakan Bentuk Bangunan &amp; Atapnya</vt:lpstr>
      <vt:lpstr>Merencanakan Atap dan Fungsinya</vt:lpstr>
      <vt:lpstr>Merencanakan Dimensi Struktur</vt:lpstr>
      <vt:lpstr>Menentukan Bentangan</vt:lpstr>
      <vt:lpstr>Fungsi &amp; Dimensi Bangunan/Ruang</vt:lpstr>
      <vt:lpstr>Menentukan Jarak Antar Bentang</vt:lpstr>
      <vt:lpstr>Modul Ruang &amp; Bahan</vt:lpstr>
      <vt:lpstr>Menentukan Jarak antar Lantai</vt:lpstr>
      <vt:lpstr>Perhatian untuk Area Rawan Gempa</vt:lpstr>
      <vt:lpstr>Tinggi Ruang Lantai Atas</vt:lpstr>
      <vt:lpstr>Menentukan Ketinggian Bangunan </vt:lpstr>
      <vt:lpstr>Perkiraan Dimensi Kolom &amp; Balok</vt:lpstr>
      <vt:lpstr>Bangunan 1 Lantai tidak Bertingkat</vt:lpstr>
      <vt:lpstr>Slide 23</vt:lpstr>
      <vt:lpstr>Bentuk &amp; Dimensi Balok Beton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26</cp:revision>
  <dcterms:created xsi:type="dcterms:W3CDTF">2017-05-08T08:30:26Z</dcterms:created>
  <dcterms:modified xsi:type="dcterms:W3CDTF">2019-10-23T22:25:04Z</dcterms:modified>
</cp:coreProperties>
</file>