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64"/>
  </p:notesMasterIdLst>
  <p:sldIdLst>
    <p:sldId id="256" r:id="rId2"/>
    <p:sldId id="278" r:id="rId3"/>
    <p:sldId id="279" r:id="rId4"/>
    <p:sldId id="282" r:id="rId5"/>
    <p:sldId id="283" r:id="rId6"/>
    <p:sldId id="284" r:id="rId7"/>
    <p:sldId id="285" r:id="rId8"/>
    <p:sldId id="286" r:id="rId9"/>
    <p:sldId id="287" r:id="rId10"/>
    <p:sldId id="288" r:id="rId11"/>
    <p:sldId id="289" r:id="rId12"/>
    <p:sldId id="290" r:id="rId13"/>
    <p:sldId id="291" r:id="rId14"/>
    <p:sldId id="292" r:id="rId15"/>
    <p:sldId id="293" r:id="rId16"/>
    <p:sldId id="294" r:id="rId17"/>
    <p:sldId id="295" r:id="rId18"/>
    <p:sldId id="296" r:id="rId19"/>
    <p:sldId id="297" r:id="rId20"/>
    <p:sldId id="308" r:id="rId21"/>
    <p:sldId id="309" r:id="rId22"/>
    <p:sldId id="310" r:id="rId23"/>
    <p:sldId id="298" r:id="rId24"/>
    <p:sldId id="299" r:id="rId25"/>
    <p:sldId id="300" r:id="rId26"/>
    <p:sldId id="301" r:id="rId27"/>
    <p:sldId id="302" r:id="rId28"/>
    <p:sldId id="303" r:id="rId29"/>
    <p:sldId id="305" r:id="rId30"/>
    <p:sldId id="306" r:id="rId31"/>
    <p:sldId id="307" r:id="rId32"/>
    <p:sldId id="311" r:id="rId33"/>
    <p:sldId id="312" r:id="rId34"/>
    <p:sldId id="313" r:id="rId35"/>
    <p:sldId id="314" r:id="rId36"/>
    <p:sldId id="315" r:id="rId37"/>
    <p:sldId id="316" r:id="rId38"/>
    <p:sldId id="317" r:id="rId39"/>
    <p:sldId id="318" r:id="rId40"/>
    <p:sldId id="321" r:id="rId41"/>
    <p:sldId id="320" r:id="rId42"/>
    <p:sldId id="322" r:id="rId43"/>
    <p:sldId id="323" r:id="rId44"/>
    <p:sldId id="324" r:id="rId45"/>
    <p:sldId id="319" r:id="rId46"/>
    <p:sldId id="325" r:id="rId47"/>
    <p:sldId id="326" r:id="rId48"/>
    <p:sldId id="327" r:id="rId49"/>
    <p:sldId id="328" r:id="rId50"/>
    <p:sldId id="329" r:id="rId51"/>
    <p:sldId id="330" r:id="rId52"/>
    <p:sldId id="333" r:id="rId53"/>
    <p:sldId id="334" r:id="rId54"/>
    <p:sldId id="335" r:id="rId55"/>
    <p:sldId id="336" r:id="rId56"/>
    <p:sldId id="331" r:id="rId57"/>
    <p:sldId id="332" r:id="rId58"/>
    <p:sldId id="337" r:id="rId59"/>
    <p:sldId id="338" r:id="rId60"/>
    <p:sldId id="339" r:id="rId61"/>
    <p:sldId id="340" r:id="rId62"/>
    <p:sldId id="341" r:id="rId63"/>
  </p:sldIdLst>
  <p:sldSz cx="9906000" cy="6858000" type="A4"/>
  <p:notesSz cx="6888163" cy="100203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77" autoAdjust="0"/>
    <p:restoredTop sz="94660"/>
  </p:normalViewPr>
  <p:slideViewPr>
    <p:cSldViewPr snapToGrid="0">
      <p:cViewPr varScale="1">
        <p:scale>
          <a:sx n="74" d="100"/>
          <a:sy n="74" d="100"/>
        </p:scale>
        <p:origin x="-1122" y="-90"/>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755"/>
          </a:xfrm>
          <a:prstGeom prst="rect">
            <a:avLst/>
          </a:prstGeom>
        </p:spPr>
        <p:txBody>
          <a:bodyPr vert="horz" lIns="96616" tIns="48308" rIns="96616" bIns="48308" rtlCol="0"/>
          <a:lstStyle>
            <a:lvl1pPr algn="l">
              <a:defRPr sz="1300"/>
            </a:lvl1pPr>
          </a:lstStyle>
          <a:p>
            <a:endParaRPr lang="id-ID"/>
          </a:p>
        </p:txBody>
      </p:sp>
      <p:sp>
        <p:nvSpPr>
          <p:cNvPr id="3" name="Date Placeholder 2"/>
          <p:cNvSpPr>
            <a:spLocks noGrp="1"/>
          </p:cNvSpPr>
          <p:nvPr>
            <p:ph type="dt" idx="1"/>
          </p:nvPr>
        </p:nvSpPr>
        <p:spPr>
          <a:xfrm>
            <a:off x="3901698" y="0"/>
            <a:ext cx="2984871" cy="502755"/>
          </a:xfrm>
          <a:prstGeom prst="rect">
            <a:avLst/>
          </a:prstGeom>
        </p:spPr>
        <p:txBody>
          <a:bodyPr vert="horz" lIns="96616" tIns="48308" rIns="96616" bIns="48308" rtlCol="0"/>
          <a:lstStyle>
            <a:lvl1pPr algn="r">
              <a:defRPr sz="1300"/>
            </a:lvl1pPr>
          </a:lstStyle>
          <a:p>
            <a:fld id="{E98B4F3F-F801-4548-9204-CA5FB472DCFE}" type="datetimeFigureOut">
              <a:rPr lang="id-ID" smtClean="0"/>
              <a:t>01/09/2020</a:t>
            </a:fld>
            <a:endParaRPr lang="id-ID"/>
          </a:p>
        </p:txBody>
      </p:sp>
      <p:sp>
        <p:nvSpPr>
          <p:cNvPr id="4" name="Slide Image Placeholder 3"/>
          <p:cNvSpPr>
            <a:spLocks noGrp="1" noRot="1" noChangeAspect="1"/>
          </p:cNvSpPr>
          <p:nvPr>
            <p:ph type="sldImg" idx="2"/>
          </p:nvPr>
        </p:nvSpPr>
        <p:spPr>
          <a:xfrm>
            <a:off x="1001713" y="1252538"/>
            <a:ext cx="4884737" cy="3381375"/>
          </a:xfrm>
          <a:prstGeom prst="rect">
            <a:avLst/>
          </a:prstGeom>
          <a:noFill/>
          <a:ln w="12700">
            <a:solidFill>
              <a:prstClr val="black"/>
            </a:solidFill>
          </a:ln>
        </p:spPr>
        <p:txBody>
          <a:bodyPr vert="horz" lIns="96616" tIns="48308" rIns="96616" bIns="48308" rtlCol="0" anchor="ctr"/>
          <a:lstStyle/>
          <a:p>
            <a:endParaRPr lang="id-ID"/>
          </a:p>
        </p:txBody>
      </p:sp>
      <p:sp>
        <p:nvSpPr>
          <p:cNvPr id="5" name="Notes Placeholder 4"/>
          <p:cNvSpPr>
            <a:spLocks noGrp="1"/>
          </p:cNvSpPr>
          <p:nvPr>
            <p:ph type="body" sz="quarter" idx="3"/>
          </p:nvPr>
        </p:nvSpPr>
        <p:spPr>
          <a:xfrm>
            <a:off x="688817" y="4822269"/>
            <a:ext cx="5510530" cy="3945493"/>
          </a:xfrm>
          <a:prstGeom prst="rect">
            <a:avLst/>
          </a:prstGeom>
        </p:spPr>
        <p:txBody>
          <a:bodyPr vert="horz" lIns="96616" tIns="48308" rIns="96616" bIns="48308"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6" name="Footer Placeholder 5"/>
          <p:cNvSpPr>
            <a:spLocks noGrp="1"/>
          </p:cNvSpPr>
          <p:nvPr>
            <p:ph type="ftr" sz="quarter" idx="4"/>
          </p:nvPr>
        </p:nvSpPr>
        <p:spPr>
          <a:xfrm>
            <a:off x="0" y="9517547"/>
            <a:ext cx="2984871" cy="502754"/>
          </a:xfrm>
          <a:prstGeom prst="rect">
            <a:avLst/>
          </a:prstGeom>
        </p:spPr>
        <p:txBody>
          <a:bodyPr vert="horz" lIns="96616" tIns="48308" rIns="96616" bIns="48308" rtlCol="0" anchor="b"/>
          <a:lstStyle>
            <a:lvl1pPr algn="l">
              <a:defRPr sz="1300"/>
            </a:lvl1pPr>
          </a:lstStyle>
          <a:p>
            <a:endParaRPr lang="id-ID"/>
          </a:p>
        </p:txBody>
      </p:sp>
      <p:sp>
        <p:nvSpPr>
          <p:cNvPr id="7" name="Slide Number Placeholder 6"/>
          <p:cNvSpPr>
            <a:spLocks noGrp="1"/>
          </p:cNvSpPr>
          <p:nvPr>
            <p:ph type="sldNum" sz="quarter" idx="5"/>
          </p:nvPr>
        </p:nvSpPr>
        <p:spPr>
          <a:xfrm>
            <a:off x="3901698" y="9517547"/>
            <a:ext cx="2984871" cy="502754"/>
          </a:xfrm>
          <a:prstGeom prst="rect">
            <a:avLst/>
          </a:prstGeom>
        </p:spPr>
        <p:txBody>
          <a:bodyPr vert="horz" lIns="96616" tIns="48308" rIns="96616" bIns="48308" rtlCol="0" anchor="b"/>
          <a:lstStyle>
            <a:lvl1pPr algn="r">
              <a:defRPr sz="1300"/>
            </a:lvl1pPr>
          </a:lstStyle>
          <a:p>
            <a:fld id="{3D9D022B-52F4-4F34-A338-78E59A8987F3}" type="slidenum">
              <a:rPr lang="id-ID" smtClean="0"/>
              <a:t>‹#›</a:t>
            </a:fld>
            <a:endParaRPr lang="id-ID"/>
          </a:p>
        </p:txBody>
      </p:sp>
    </p:spTree>
    <p:extLst>
      <p:ext uri="{BB962C8B-B14F-4D97-AF65-F5344CB8AC3E}">
        <p14:creationId xmlns:p14="http://schemas.microsoft.com/office/powerpoint/2010/main" val="17709476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95463" y="4464028"/>
            <a:ext cx="74295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795462" y="3694376"/>
            <a:ext cx="74295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ECD19FB2-3AAB-4D03-B13A-2960828C78E3}" type="datetimeFigureOut">
              <a:rPr lang="en-US" dirty="0"/>
              <a:t>9/1/2020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916976-5D93-46E4-A98A-FAD63E4D0EA8}" type="datetimeFigureOut">
              <a:rPr lang="en-US" dirty="0"/>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694307" y="4464028"/>
            <a:ext cx="74295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694307" y="3693675"/>
            <a:ext cx="74295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39F4F5-F4D2-4D2A-AB60-88D37ADCB869}" type="datetimeFigureOut">
              <a:rPr lang="en-US" dirty="0"/>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0000" y="1825625"/>
            <a:ext cx="4082988"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4870" y="1825625"/>
            <a:ext cx="4090093"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23BC6CE-6D1E-47E5-8859-F31AC5380EB2}" type="datetimeFigureOut">
              <a:rPr lang="en-US" dirty="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6"/>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0000" y="1681163"/>
            <a:ext cx="4082988"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10000" y="2505075"/>
            <a:ext cx="40829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4870" y="1681163"/>
            <a:ext cx="4091383"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5134870" y="2505075"/>
            <a:ext cx="4091383"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1B4E7C4-4DA4-404D-9965-B13F2DD7D8BF}" type="datetimeFigureOut">
              <a:rPr lang="en-US" dirty="0"/>
              <a:t>9/1/2020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76FB7AA-4A53-424F-AD41-70827B6504BA}" type="datetimeFigureOut">
              <a:rPr lang="en-US" dirty="0"/>
              <a:t>9/1/2020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884882-FB12-4BC8-9960-9AD8104D7FAE}" type="datetimeFigureOut">
              <a:rPr lang="en-US" dirty="0"/>
              <a:t>9/1/2020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6"/>
            <a:ext cx="5014913" cy="4873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0001" y="2057400"/>
            <a:ext cx="2967270"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7D1BD23-6E54-4D9D-AD88-A2813C73CC25}" type="datetimeFigureOut">
              <a:rPr lang="en-US" dirty="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6"/>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0001" y="2057400"/>
            <a:ext cx="2967270"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471A834-4F3C-4AF9-9C74-05EC35A0F292}" type="datetimeFigureOut">
              <a:rPr lang="en-US" dirty="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367161"/>
            <a:ext cx="8543925"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2328" y="987426"/>
            <a:ext cx="8543925"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5186516"/>
            <a:ext cx="8542635"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B80C674-7DFC-42FE-B9CD-82963CDB1557}" type="datetimeFigureOut">
              <a:rPr lang="en-US" dirty="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5"/>
            <a:ext cx="8543925"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2328" y="4489399"/>
            <a:ext cx="8542635"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076456F-F47D-4F25-8053-2A695DA0CA7D}" type="datetimeFigureOut">
              <a:rPr lang="en-US" dirty="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5047" y="365125"/>
            <a:ext cx="7558486"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398024" y="3365557"/>
            <a:ext cx="7111243"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1037" y="4501729"/>
            <a:ext cx="8541345"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D6C7379-69CC-4837-9905-BEBA22830C8A}" type="datetimeFigureOut">
              <a:rPr lang="en-US" dirty="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9" name="TextBox 8"/>
          <p:cNvSpPr txBox="1"/>
          <p:nvPr/>
        </p:nvSpPr>
        <p:spPr>
          <a:xfrm>
            <a:off x="902723" y="786824"/>
            <a:ext cx="4953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8480722" y="2743200"/>
            <a:ext cx="4953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2328" y="2326968"/>
            <a:ext cx="8543925"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682328" y="4850581"/>
            <a:ext cx="8542635"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9EB8B7E-8AEE-4F10-BFEE-C999AD004D36}" type="datetimeFigureOut">
              <a:rPr lang="en-US" dirty="0"/>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1038" y="365126"/>
            <a:ext cx="8543925"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086541" y="1885950"/>
            <a:ext cx="2394329"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02398" y="2571750"/>
            <a:ext cx="2378472"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727745" y="1885950"/>
            <a:ext cx="2385696"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3719171" y="2571750"/>
            <a:ext cx="239427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6361091" y="1885950"/>
            <a:ext cx="2382342"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6361091" y="2571750"/>
            <a:ext cx="2382342"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668F3F9-58BC-440B-B37B-805B9055EF92}" type="datetimeFigureOut">
              <a:rPr lang="en-US" dirty="0"/>
              <a:t>9/1/2020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1038" y="365126"/>
            <a:ext cx="8543925"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082319" y="4297503"/>
            <a:ext cx="2388791"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82319" y="2256354"/>
            <a:ext cx="2388791"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082319" y="4873766"/>
            <a:ext cx="238879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712310" y="4297503"/>
            <a:ext cx="2381052"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712309" y="2256354"/>
            <a:ext cx="238105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711211" y="4873765"/>
            <a:ext cx="2384205"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6341012" y="4297503"/>
            <a:ext cx="2382342"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6341011" y="2256354"/>
            <a:ext cx="238234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6340910" y="4873763"/>
            <a:ext cx="238549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0D5A53AF-48EA-489D-8260-9DCAB666386A}" type="datetimeFigureOut">
              <a:rPr lang="en-US" dirty="0"/>
              <a:t>9/1/2020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ED02AE-B9A4-47BD-AF8E-97E16144138B}" type="datetimeFigureOut">
              <a:rPr lang="en-US" dirty="0"/>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1"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7"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0FD78B-DB02-4362-BCDC-98A55456977C}" type="datetimeFigureOut">
              <a:rPr lang="en-US" dirty="0"/>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0000" y="1825625"/>
            <a:ext cx="8314963"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51CF1133-3259-4C45-BABA-5B62D9C6F78D}" type="datetimeFigureOut">
              <a:rPr lang="en-US" dirty="0"/>
              <a:t>9/1/2020</a:t>
            </a:fld>
            <a:endParaRPr lang="en-US" dirty="0"/>
          </a:p>
        </p:txBody>
      </p:sp>
      <p:sp>
        <p:nvSpPr>
          <p:cNvPr id="5" name="Footer Placeholder 4"/>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id-ID" sz="8000" b="1" dirty="0" smtClean="0">
                <a:effectLst/>
              </a:rPr>
              <a:t>GEOMETRI JALAN</a:t>
            </a:r>
            <a:endParaRPr lang="id-ID" sz="8000" dirty="0"/>
          </a:p>
        </p:txBody>
      </p:sp>
      <p:sp>
        <p:nvSpPr>
          <p:cNvPr id="3" name="Subtitle 2"/>
          <p:cNvSpPr>
            <a:spLocks noGrp="1"/>
          </p:cNvSpPr>
          <p:nvPr>
            <p:ph type="subTitle" idx="1"/>
          </p:nvPr>
        </p:nvSpPr>
        <p:spPr>
          <a:xfrm>
            <a:off x="1326524" y="1894115"/>
            <a:ext cx="7898438" cy="2554286"/>
          </a:xfrm>
        </p:spPr>
        <p:txBody>
          <a:bodyPr>
            <a:noAutofit/>
          </a:bodyPr>
          <a:lstStyle/>
          <a:p>
            <a:r>
              <a:rPr lang="id-ID" b="1" dirty="0"/>
              <a:t>PROGRAM STUDI </a:t>
            </a:r>
            <a:r>
              <a:rPr lang="id-ID" b="1" dirty="0" smtClean="0"/>
              <a:t>TEKNIK SIPIL</a:t>
            </a:r>
            <a:endParaRPr lang="id-ID" dirty="0"/>
          </a:p>
          <a:p>
            <a:r>
              <a:rPr lang="id-ID" b="1" dirty="0"/>
              <a:t>FAKULTAS </a:t>
            </a:r>
            <a:r>
              <a:rPr lang="id-ID" b="1" dirty="0" smtClean="0"/>
              <a:t>TEKNIK DAN INFORMATIKA</a:t>
            </a:r>
            <a:endParaRPr lang="id-ID" dirty="0"/>
          </a:p>
          <a:p>
            <a:r>
              <a:rPr lang="id-ID" b="1" dirty="0"/>
              <a:t>UNIVERSITAS </a:t>
            </a:r>
            <a:r>
              <a:rPr lang="id-ID" b="1" dirty="0" smtClean="0"/>
              <a:t>PGRI SEMARANG</a:t>
            </a:r>
            <a:endParaRPr lang="id-ID" dirty="0"/>
          </a:p>
          <a:p>
            <a:r>
              <a:rPr lang="id-ID" b="1" dirty="0" smtClean="0"/>
              <a:t>2020</a:t>
            </a:r>
            <a:endParaRPr lang="id-ID" sz="4800" dirty="0"/>
          </a:p>
        </p:txBody>
      </p:sp>
    </p:spTree>
    <p:extLst>
      <p:ext uri="{BB962C8B-B14F-4D97-AF65-F5344CB8AC3E}">
        <p14:creationId xmlns:p14="http://schemas.microsoft.com/office/powerpoint/2010/main" val="8713877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US" sz="5400" dirty="0" err="1">
                <a:effectLst/>
              </a:rPr>
              <a:t>Perkembangan</a:t>
            </a:r>
            <a:r>
              <a:rPr lang="en-US" sz="5400" dirty="0">
                <a:effectLst/>
              </a:rPr>
              <a:t> </a:t>
            </a:r>
            <a:r>
              <a:rPr lang="en-US" sz="5400" dirty="0" err="1">
                <a:effectLst/>
              </a:rPr>
              <a:t>Infrastuktur</a:t>
            </a:r>
            <a:r>
              <a:rPr lang="en-US" sz="5400" dirty="0">
                <a:effectLst/>
              </a:rPr>
              <a:t> </a:t>
            </a:r>
            <a:r>
              <a:rPr lang="en-US" sz="5400" dirty="0" err="1">
                <a:effectLst/>
              </a:rPr>
              <a:t>Jalan</a:t>
            </a:r>
            <a:endParaRPr lang="id-ID" sz="5400" dirty="0"/>
          </a:p>
        </p:txBody>
      </p:sp>
      <p:sp>
        <p:nvSpPr>
          <p:cNvPr id="5" name="Subtitle 4"/>
          <p:cNvSpPr>
            <a:spLocks noGrp="1"/>
          </p:cNvSpPr>
          <p:nvPr>
            <p:ph type="subTitle" idx="1"/>
          </p:nvPr>
        </p:nvSpPr>
        <p:spPr/>
        <p:txBody>
          <a:bodyPr>
            <a:normAutofit/>
          </a:bodyPr>
          <a:lstStyle/>
          <a:p>
            <a:r>
              <a:rPr lang="id-ID" dirty="0"/>
              <a:t>Pendahuluan: Perkembangan Jalan </a:t>
            </a:r>
          </a:p>
        </p:txBody>
      </p:sp>
      <p:sp>
        <p:nvSpPr>
          <p:cNvPr id="6" name="Subtitle 4"/>
          <p:cNvSpPr txBox="1">
            <a:spLocks/>
          </p:cNvSpPr>
          <p:nvPr/>
        </p:nvSpPr>
        <p:spPr>
          <a:xfrm>
            <a:off x="640243" y="1682425"/>
            <a:ext cx="7429500" cy="754025"/>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3200" b="0" kern="120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dirty="0" smtClean="0"/>
              <a:t>Topik 1</a:t>
            </a:r>
            <a:endParaRPr lang="id-ID" dirty="0"/>
          </a:p>
        </p:txBody>
      </p:sp>
    </p:spTree>
    <p:extLst>
      <p:ext uri="{BB962C8B-B14F-4D97-AF65-F5344CB8AC3E}">
        <p14:creationId xmlns:p14="http://schemas.microsoft.com/office/powerpoint/2010/main" val="4223165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3491" y="1270899"/>
            <a:ext cx="755800" cy="2610988"/>
          </a:xfrm>
        </p:spPr>
        <p:txBody>
          <a:bodyPr>
            <a:normAutofit/>
          </a:bodyPr>
          <a:lstStyle/>
          <a:p>
            <a:r>
              <a:rPr lang="id-ID" dirty="0"/>
              <a:t>SAP</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058724019"/>
              </p:ext>
            </p:extLst>
          </p:nvPr>
        </p:nvGraphicFramePr>
        <p:xfrm>
          <a:off x="802169" y="196690"/>
          <a:ext cx="8792592" cy="6299200"/>
        </p:xfrm>
        <a:graphic>
          <a:graphicData uri="http://schemas.openxmlformats.org/drawingml/2006/table">
            <a:tbl>
              <a:tblPr firstRow="1" bandRow="1">
                <a:tableStyleId>{5C22544A-7EE6-4342-B048-85BDC9FD1C3A}</a:tableStyleId>
              </a:tblPr>
              <a:tblGrid>
                <a:gridCol w="1601588">
                  <a:extLst>
                    <a:ext uri="{9D8B030D-6E8A-4147-A177-3AD203B41FA5}">
                      <a16:colId xmlns="" xmlns:a16="http://schemas.microsoft.com/office/drawing/2014/main" val="1207003521"/>
                    </a:ext>
                  </a:extLst>
                </a:gridCol>
                <a:gridCol w="3142745">
                  <a:extLst>
                    <a:ext uri="{9D8B030D-6E8A-4147-A177-3AD203B41FA5}">
                      <a16:colId xmlns="" xmlns:a16="http://schemas.microsoft.com/office/drawing/2014/main" val="1456014252"/>
                    </a:ext>
                  </a:extLst>
                </a:gridCol>
                <a:gridCol w="2483065">
                  <a:extLst>
                    <a:ext uri="{9D8B030D-6E8A-4147-A177-3AD203B41FA5}">
                      <a16:colId xmlns="" xmlns:a16="http://schemas.microsoft.com/office/drawing/2014/main" val="3865451138"/>
                    </a:ext>
                  </a:extLst>
                </a:gridCol>
                <a:gridCol w="1565194">
                  <a:extLst>
                    <a:ext uri="{9D8B030D-6E8A-4147-A177-3AD203B41FA5}">
                      <a16:colId xmlns="" xmlns:a16="http://schemas.microsoft.com/office/drawing/2014/main" val="2855743307"/>
                    </a:ext>
                  </a:extLst>
                </a:gridCol>
              </a:tblGrid>
              <a:tr h="370840">
                <a:tc>
                  <a:txBody>
                    <a:bodyPr/>
                    <a:lstStyle/>
                    <a:p>
                      <a:pPr algn="ctr">
                        <a:spcBef>
                          <a:spcPts val="100"/>
                        </a:spcBef>
                        <a:spcAft>
                          <a:spcPts val="100"/>
                        </a:spcAft>
                      </a:pPr>
                      <a:r>
                        <a:rPr lang="en-US" sz="1200" b="1" u="sng"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Topik</a:t>
                      </a:r>
                      <a:endParaRPr lang="id-ID" sz="1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lgn="ctr">
                        <a:spcBef>
                          <a:spcPts val="100"/>
                        </a:spcBef>
                        <a:spcAft>
                          <a:spcPts val="100"/>
                        </a:spcAft>
                      </a:pPr>
                      <a:r>
                        <a:rPr lang="en-US" sz="1200" b="1" u="sng"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Substansi</a:t>
                      </a:r>
                      <a:r>
                        <a:rPr lang="en-US" sz="1200" b="1" u="sng"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200" b="1" u="sng"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Kajian</a:t>
                      </a:r>
                      <a:r>
                        <a:rPr lang="en-US" sz="1200" b="1" u="sng"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200" b="1" u="sng"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Materi</a:t>
                      </a:r>
                      <a:r>
                        <a:rPr lang="en-US" sz="1200" b="1" u="sng" dirty="0">
                          <a:solidFill>
                            <a:schemeClr val="tx1"/>
                          </a:solidFill>
                          <a:effectLst/>
                          <a:latin typeface="Arial" panose="020B0604020202020204" pitchFamily="34" charset="0"/>
                          <a:ea typeface="Calibri" panose="020F0502020204030204" pitchFamily="34" charset="0"/>
                          <a:cs typeface="Arial" panose="020B0604020202020204" pitchFamily="34" charset="0"/>
                        </a:rPr>
                        <a:t>)</a:t>
                      </a:r>
                      <a:endParaRPr lang="id-ID" sz="11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lgn="ctr">
                        <a:spcBef>
                          <a:spcPts val="100"/>
                        </a:spcBef>
                        <a:spcAft>
                          <a:spcPts val="100"/>
                        </a:spcAft>
                      </a:pPr>
                      <a:r>
                        <a:rPr lang="en-US" sz="1200" b="1" dirty="0" err="1">
                          <a:effectLst/>
                          <a:latin typeface="Arial" panose="020B0604020202020204" pitchFamily="34" charset="0"/>
                          <a:ea typeface="Calibri" panose="020F0502020204030204" pitchFamily="34" charset="0"/>
                          <a:cs typeface="Arial" panose="020B0604020202020204" pitchFamily="34" charset="0"/>
                        </a:rPr>
                        <a:t>Indikator</a:t>
                      </a:r>
                      <a:r>
                        <a:rPr lang="en-US" sz="1200" b="1" dirty="0">
                          <a:effectLst/>
                          <a:latin typeface="Arial" panose="020B0604020202020204" pitchFamily="34" charset="0"/>
                          <a:ea typeface="Calibri" panose="020F0502020204030204" pitchFamily="34" charset="0"/>
                          <a:cs typeface="Arial" panose="020B0604020202020204" pitchFamily="34" charset="0"/>
                        </a:rPr>
                        <a:t> </a:t>
                      </a:r>
                      <a:r>
                        <a:rPr lang="en-US" sz="1200" b="1" dirty="0" err="1">
                          <a:effectLst/>
                          <a:latin typeface="Arial" panose="020B0604020202020204" pitchFamily="34" charset="0"/>
                          <a:ea typeface="Calibri" panose="020F0502020204030204" pitchFamily="34" charset="0"/>
                          <a:cs typeface="Arial" panose="020B0604020202020204" pitchFamily="34" charset="0"/>
                        </a:rPr>
                        <a:t>keberhasilan</a:t>
                      </a:r>
                      <a:endParaRPr lang="id-ID" sz="1100" dirty="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lgn="ctr">
                        <a:spcBef>
                          <a:spcPts val="100"/>
                        </a:spcBef>
                        <a:spcAft>
                          <a:spcPts val="100"/>
                        </a:spcAft>
                      </a:pPr>
                      <a:r>
                        <a:rPr lang="en-US" sz="1200" b="1">
                          <a:effectLst/>
                          <a:latin typeface="Arial" panose="020B0604020202020204" pitchFamily="34" charset="0"/>
                          <a:ea typeface="Calibri" panose="020F0502020204030204" pitchFamily="34" charset="0"/>
                          <a:cs typeface="Arial" panose="020B0604020202020204" pitchFamily="34" charset="0"/>
                        </a:rPr>
                        <a:t>Kegiat</a:t>
                      </a:r>
                      <a:r>
                        <a:rPr lang="en-GB" sz="1200" b="1">
                          <a:effectLst/>
                          <a:latin typeface="Arial" panose="020B0604020202020204" pitchFamily="34" charset="0"/>
                          <a:ea typeface="Calibri" panose="020F0502020204030204" pitchFamily="34" charset="0"/>
                          <a:cs typeface="Arial" panose="020B0604020202020204" pitchFamily="34" charset="0"/>
                        </a:rPr>
                        <a:t>an</a:t>
                      </a:r>
                      <a:endParaRPr lang="id-ID" sz="1100">
                        <a:effectLst/>
                        <a:latin typeface="Arial" panose="020B0604020202020204" pitchFamily="34" charset="0"/>
                        <a:ea typeface="Calibri" panose="020F0502020204030204" pitchFamily="34" charset="0"/>
                        <a:cs typeface="Times New Roman" panose="02020603050405020304" pitchFamily="18" charset="0"/>
                      </a:endParaRPr>
                    </a:p>
                    <a:p>
                      <a:pPr algn="ctr">
                        <a:spcBef>
                          <a:spcPts val="100"/>
                        </a:spcBef>
                        <a:spcAft>
                          <a:spcPts val="100"/>
                        </a:spcAft>
                      </a:pPr>
                      <a:r>
                        <a:rPr lang="en-GB" sz="1200" b="1">
                          <a:effectLst/>
                          <a:latin typeface="Arial" panose="020B0604020202020204" pitchFamily="34" charset="0"/>
                          <a:ea typeface="Calibri" panose="020F0502020204030204" pitchFamily="34" charset="0"/>
                          <a:cs typeface="Arial" panose="020B0604020202020204" pitchFamily="34" charset="0"/>
                        </a:rPr>
                        <a:t>(Strategi/metode)</a:t>
                      </a:r>
                      <a:endParaRPr lang="id-ID" sz="11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2383008892"/>
                  </a:ext>
                </a:extLst>
              </a:tr>
              <a:tr h="370840">
                <a:tc>
                  <a:txBody>
                    <a:bodyPr/>
                    <a:lstStyle/>
                    <a:p>
                      <a:pPr>
                        <a:spcBef>
                          <a:spcPts val="100"/>
                        </a:spcBef>
                        <a:spcAft>
                          <a:spcPts val="100"/>
                        </a:spcAft>
                      </a:pPr>
                      <a:r>
                        <a:rPr lang="en-US" sz="1200">
                          <a:effectLst/>
                          <a:latin typeface="Arial" panose="020B0604020202020204" pitchFamily="34" charset="0"/>
                          <a:ea typeface="Calibri" panose="020F0502020204030204" pitchFamily="34" charset="0"/>
                          <a:cs typeface="Arial" panose="020B0604020202020204" pitchFamily="34" charset="0"/>
                        </a:rPr>
                        <a:t>Mahasiswa memiliki pemahaman tentang tujuan, ruang lingkup materi, strategi dan evaluasi perkuliahan (memahami dan menyepakati kontrak kuliah).</a:t>
                      </a:r>
                      <a:endParaRPr lang="id-ID" sz="11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pPr>
                      <a:r>
                        <a:rPr lang="en-US" sz="1200" dirty="0" err="1">
                          <a:effectLst/>
                          <a:latin typeface="Arial" panose="020B0604020202020204" pitchFamily="34" charset="0"/>
                          <a:ea typeface="Calibri" panose="020F0502020204030204" pitchFamily="34" charset="0"/>
                          <a:cs typeface="Arial" panose="020B0604020202020204" pitchFamily="34" charset="0"/>
                        </a:rPr>
                        <a:t>Kontrak</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dan</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orientasi</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perkuliahan</a:t>
                      </a:r>
                      <a:r>
                        <a:rPr lang="en-US" sz="1200" dirty="0">
                          <a:effectLst/>
                          <a:latin typeface="Arial" panose="020B0604020202020204" pitchFamily="34" charset="0"/>
                          <a:ea typeface="Calibri" panose="020F0502020204030204" pitchFamily="34" charset="0"/>
                          <a:cs typeface="Arial" panose="020B0604020202020204" pitchFamily="34" charset="0"/>
                        </a:rPr>
                        <a:t>: </a:t>
                      </a:r>
                      <a:endParaRPr lang="id-ID" sz="1100" dirty="0">
                        <a:effectLst/>
                        <a:latin typeface="Arial" panose="020B0604020202020204" pitchFamily="34" charset="0"/>
                        <a:ea typeface="Calibri" panose="020F0502020204030204" pitchFamily="34" charset="0"/>
                        <a:cs typeface="Times New Roman" panose="02020603050405020304" pitchFamily="18" charset="0"/>
                      </a:endParaRPr>
                    </a:p>
                    <a:p>
                      <a:pPr>
                        <a:spcBef>
                          <a:spcPts val="100"/>
                        </a:spcBef>
                        <a:spcAft>
                          <a:spcPts val="100"/>
                        </a:spcAft>
                      </a:pPr>
                      <a:r>
                        <a:rPr lang="en-US" sz="1200" dirty="0" err="1">
                          <a:effectLst/>
                          <a:latin typeface="Arial" panose="020B0604020202020204" pitchFamily="34" charset="0"/>
                          <a:ea typeface="Calibri" panose="020F0502020204030204" pitchFamily="34" charset="0"/>
                          <a:cs typeface="Arial" panose="020B0604020202020204" pitchFamily="34" charset="0"/>
                        </a:rPr>
                        <a:t>membahas</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tujuan</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materi</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strategi</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sumber</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dan</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evaluasi</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tugas</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dan</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tagihan</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dalam</a:t>
                      </a:r>
                      <a:r>
                        <a:rPr lang="en-US" sz="1200" dirty="0">
                          <a:effectLst/>
                          <a:latin typeface="Arial" panose="020B0604020202020204" pitchFamily="34" charset="0"/>
                          <a:ea typeface="Calibri" panose="020F0502020204030204" pitchFamily="34" charset="0"/>
                          <a:cs typeface="Arial" panose="020B0604020202020204" pitchFamily="34" charset="0"/>
                        </a:rPr>
                        <a:t> </a:t>
                      </a:r>
                      <a:r>
                        <a:rPr lang="en-US" sz="1200" dirty="0" err="1">
                          <a:effectLst/>
                          <a:latin typeface="Arial" panose="020B0604020202020204" pitchFamily="34" charset="0"/>
                          <a:ea typeface="Calibri" panose="020F0502020204030204" pitchFamily="34" charset="0"/>
                          <a:cs typeface="Arial" panose="020B0604020202020204" pitchFamily="34" charset="0"/>
                        </a:rPr>
                        <a:t>perkuliahan</a:t>
                      </a:r>
                      <a:endParaRPr lang="id-ID" sz="1100" dirty="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marL="342900" lvl="0" indent="-342900">
                        <a:spcBef>
                          <a:spcPts val="100"/>
                        </a:spcBef>
                        <a:spcAft>
                          <a:spcPts val="100"/>
                        </a:spcAft>
                        <a:buFont typeface="Symbol" panose="05050102010706020507" pitchFamily="18" charset="2"/>
                        <a:buChar char=""/>
                      </a:pPr>
                      <a:r>
                        <a:rPr lang="en-GB" sz="1200">
                          <a:effectLst/>
                          <a:latin typeface="Arial" panose="020B0604020202020204" pitchFamily="34" charset="0"/>
                          <a:ea typeface="Calibri" panose="020F0502020204030204" pitchFamily="34" charset="0"/>
                          <a:cs typeface="Arial" panose="020B0604020202020204" pitchFamily="34" charset="0"/>
                        </a:rPr>
                        <a:t>Mahasiswa memperoleh/ memiliki RPS</a:t>
                      </a:r>
                      <a:endParaRPr lang="id-ID" sz="1100">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spcBef>
                          <a:spcPts val="100"/>
                        </a:spcBef>
                        <a:spcAft>
                          <a:spcPts val="100"/>
                        </a:spcAft>
                        <a:buFont typeface="Symbol" panose="05050102010706020507" pitchFamily="18" charset="2"/>
                        <a:buChar char=""/>
                      </a:pPr>
                      <a:r>
                        <a:rPr lang="en-GB" sz="1200">
                          <a:effectLst/>
                          <a:latin typeface="Arial" panose="020B0604020202020204" pitchFamily="34" charset="0"/>
                          <a:ea typeface="Calibri" panose="020F0502020204030204" pitchFamily="34" charset="0"/>
                          <a:cs typeface="Arial" panose="020B0604020202020204" pitchFamily="34" charset="0"/>
                        </a:rPr>
                        <a:t>Menyepakati kontrak perkuliahan (RPS)</a:t>
                      </a:r>
                      <a:endParaRPr lang="id-ID" sz="1100">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spcBef>
                          <a:spcPts val="100"/>
                        </a:spcBef>
                        <a:spcAft>
                          <a:spcPts val="100"/>
                        </a:spcAft>
                        <a:buFont typeface="Symbol" panose="05050102010706020507" pitchFamily="18" charset="2"/>
                        <a:buChar char=""/>
                      </a:pPr>
                      <a:r>
                        <a:rPr lang="en-GB" sz="1200">
                          <a:effectLst/>
                          <a:latin typeface="Arial" panose="020B0604020202020204" pitchFamily="34" charset="0"/>
                          <a:ea typeface="Calibri" panose="020F0502020204030204" pitchFamily="34" charset="0"/>
                          <a:cs typeface="Arial" panose="020B0604020202020204" pitchFamily="34" charset="0"/>
                        </a:rPr>
                        <a:t>Menyepakati tugas</a:t>
                      </a:r>
                      <a:endParaRPr lang="id-ID" sz="1100">
                        <a:effectLst/>
                        <a:latin typeface="Arial" panose="020B0604020202020204" pitchFamily="34" charset="0"/>
                        <a:ea typeface="Calibri" panose="020F0502020204030204" pitchFamily="34" charset="0"/>
                        <a:cs typeface="Times New Roman" panose="02020603050405020304" pitchFamily="18" charset="0"/>
                      </a:endParaRPr>
                    </a:p>
                    <a:p>
                      <a:pPr marL="115570" indent="-103505">
                        <a:spcBef>
                          <a:spcPts val="100"/>
                        </a:spcBef>
                        <a:spcAft>
                          <a:spcPts val="100"/>
                        </a:spcAft>
                      </a:pPr>
                      <a:r>
                        <a:rPr lang="en-US" sz="1200" u="none" strike="noStrike">
                          <a:solidFill>
                            <a:srgbClr val="0000FF"/>
                          </a:solidFill>
                          <a:effectLst/>
                          <a:latin typeface="Arial" panose="020B0604020202020204" pitchFamily="34" charset="0"/>
                          <a:ea typeface="Calibri" panose="020F0502020204030204" pitchFamily="34" charset="0"/>
                          <a:cs typeface="Arial" panose="020B0604020202020204" pitchFamily="34" charset="0"/>
                        </a:rPr>
                        <a:t> </a:t>
                      </a:r>
                      <a:endParaRPr lang="id-ID" sz="11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marL="342900" lvl="0" indent="-342900">
                        <a:spcBef>
                          <a:spcPts val="100"/>
                        </a:spcBef>
                        <a:spcAft>
                          <a:spcPts val="100"/>
                        </a:spcAft>
                        <a:buFont typeface="Symbol" panose="05050102010706020507" pitchFamily="18" charset="2"/>
                        <a:buChar char=""/>
                      </a:pPr>
                      <a:r>
                        <a:rPr lang="en-US" sz="1200">
                          <a:effectLst/>
                          <a:latin typeface="Arial" panose="020B0604020202020204" pitchFamily="34" charset="0"/>
                          <a:ea typeface="Calibri" panose="020F0502020204030204" pitchFamily="34" charset="0"/>
                          <a:cs typeface="Arial" panose="020B0604020202020204" pitchFamily="34" charset="0"/>
                        </a:rPr>
                        <a:t>Dosen menyajikan dan mendiskusikan kontrak kuliah (RPS) bersama mahasiswa.</a:t>
                      </a:r>
                      <a:endParaRPr lang="id-ID" sz="1100">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spcBef>
                          <a:spcPts val="100"/>
                        </a:spcBef>
                        <a:spcAft>
                          <a:spcPts val="100"/>
                        </a:spcAft>
                        <a:buFont typeface="Symbol" panose="05050102010706020507" pitchFamily="18" charset="2"/>
                        <a:buChar char=""/>
                      </a:pPr>
                      <a:r>
                        <a:rPr lang="en-US" sz="1200">
                          <a:effectLst/>
                          <a:latin typeface="Arial" panose="020B0604020202020204" pitchFamily="34" charset="0"/>
                          <a:ea typeface="Calibri" panose="020F0502020204030204" pitchFamily="34" charset="0"/>
                          <a:cs typeface="Arial" panose="020B0604020202020204" pitchFamily="34" charset="0"/>
                        </a:rPr>
                        <a:t>RPS di</a:t>
                      </a:r>
                      <a:r>
                        <a:rPr lang="en-US" sz="1200" b="1" i="1">
                          <a:effectLst/>
                          <a:latin typeface="Arial" panose="020B0604020202020204" pitchFamily="34" charset="0"/>
                          <a:ea typeface="Calibri" panose="020F0502020204030204" pitchFamily="34" charset="0"/>
                          <a:cs typeface="Arial" panose="020B0604020202020204" pitchFamily="34" charset="0"/>
                        </a:rPr>
                        <a:t>share</a:t>
                      </a:r>
                      <a:r>
                        <a:rPr lang="en-US" sz="1200">
                          <a:effectLst/>
                          <a:latin typeface="Arial" panose="020B0604020202020204" pitchFamily="34" charset="0"/>
                          <a:ea typeface="Calibri" panose="020F0502020204030204" pitchFamily="34" charset="0"/>
                          <a:cs typeface="Arial" panose="020B0604020202020204" pitchFamily="34" charset="0"/>
                        </a:rPr>
                        <a:t> kepada mahasiswa.</a:t>
                      </a:r>
                      <a:endParaRPr lang="id-ID" sz="1100">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spcBef>
                          <a:spcPts val="100"/>
                        </a:spcBef>
                        <a:spcAft>
                          <a:spcPts val="100"/>
                        </a:spcAft>
                        <a:buFont typeface="Symbol" panose="05050102010706020507" pitchFamily="18" charset="2"/>
                        <a:buChar char=""/>
                      </a:pPr>
                      <a:r>
                        <a:rPr lang="en-US" sz="1200">
                          <a:effectLst/>
                          <a:latin typeface="Arial" panose="020B0604020202020204" pitchFamily="34" charset="0"/>
                          <a:ea typeface="Calibri" panose="020F0502020204030204" pitchFamily="34" charset="0"/>
                          <a:cs typeface="Arial" panose="020B0604020202020204" pitchFamily="34" charset="0"/>
                        </a:rPr>
                        <a:t>Membagi dan menyepakati tugas</a:t>
                      </a:r>
                      <a:endParaRPr lang="id-ID" sz="11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2031732180"/>
                  </a:ext>
                </a:extLst>
              </a:tr>
              <a:tr h="370840">
                <a:tc>
                  <a:txBody>
                    <a:bodyPr/>
                    <a:lstStyle/>
                    <a:p>
                      <a:pPr>
                        <a:spcAft>
                          <a:spcPts val="0"/>
                        </a:spcAft>
                      </a:pPr>
                      <a:r>
                        <a:rPr lang="id-ID" sz="1200">
                          <a:effectLst/>
                          <a:latin typeface="Arial" panose="020B0604020202020204" pitchFamily="34" charset="0"/>
                          <a:ea typeface="Times New Roman" panose="02020603050405020304" pitchFamily="18" charset="0"/>
                          <a:cs typeface="Arial" panose="020B0604020202020204" pitchFamily="34" charset="0"/>
                        </a:rPr>
                        <a:t>Pendahuluan: Perkembangan Jalan</a:t>
                      </a:r>
                      <a:endParaRPr lang="id-ID" sz="1200">
                        <a:effectLst/>
                        <a:latin typeface="Arial" panose="020B0604020202020204" pitchFamily="34" charset="0"/>
                        <a:ea typeface="Times New Roman" panose="02020603050405020304" pitchFamily="18" charset="0"/>
                        <a:cs typeface="Times New Roman" panose="02020603050405020304" pitchFamily="18" charset="0"/>
                      </a:endParaRPr>
                    </a:p>
                  </a:txBody>
                  <a:tcPr marL="55721" marR="55721" marT="0" marB="0"/>
                </a:tc>
                <a:tc>
                  <a:txBody>
                    <a:bodyPr/>
                    <a:lstStyle/>
                    <a:p>
                      <a:pPr marL="291465" indent="-269875" algn="l">
                        <a:spcAft>
                          <a:spcPts val="0"/>
                        </a:spcAft>
                      </a:pPr>
                      <a:r>
                        <a:rPr lang="en-US" sz="1200" dirty="0" err="1">
                          <a:effectLst/>
                          <a:latin typeface="Arial" panose="020B0604020202020204" pitchFamily="34" charset="0"/>
                          <a:ea typeface="Times New Roman" panose="02020603050405020304" pitchFamily="18" charset="0"/>
                          <a:cs typeface="Arial" panose="020B0604020202020204" pitchFamily="34" charset="0"/>
                        </a:rPr>
                        <a:t>Perkembangan</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Infrastuktur</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Jalan</a:t>
                      </a:r>
                      <a:endParaRPr lang="id-ID"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291465" indent="-269875" algn="l">
                        <a:spcAft>
                          <a:spcPts val="0"/>
                        </a:spcAft>
                      </a:pPr>
                      <a:r>
                        <a:rPr lang="en-US" sz="1200" dirty="0">
                          <a:effectLst/>
                          <a:latin typeface="Arial" panose="020B0604020202020204" pitchFamily="34" charset="0"/>
                          <a:ea typeface="Times New Roman" panose="02020603050405020304" pitchFamily="18" charset="0"/>
                          <a:cs typeface="Arial" panose="020B0604020202020204" pitchFamily="34" charset="0"/>
                        </a:rPr>
                        <a:t>1.1	</a:t>
                      </a:r>
                      <a:r>
                        <a:rPr lang="en-US" sz="1200" dirty="0" err="1">
                          <a:effectLst/>
                          <a:latin typeface="Arial" panose="020B0604020202020204" pitchFamily="34" charset="0"/>
                          <a:ea typeface="Times New Roman" panose="02020603050405020304" pitchFamily="18" charset="0"/>
                          <a:cs typeface="Arial" panose="020B0604020202020204" pitchFamily="34" charset="0"/>
                        </a:rPr>
                        <a:t>Pengertian</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Infrastruktur</a:t>
                      </a:r>
                      <a:endParaRPr lang="id-ID"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291465" indent="-269875" algn="l">
                        <a:spcAft>
                          <a:spcPts val="0"/>
                        </a:spcAft>
                      </a:pPr>
                      <a:r>
                        <a:rPr lang="en-US" sz="1200" dirty="0">
                          <a:effectLst/>
                          <a:latin typeface="Arial" panose="020B0604020202020204" pitchFamily="34" charset="0"/>
                          <a:ea typeface="Times New Roman" panose="02020603050405020304" pitchFamily="18" charset="0"/>
                          <a:cs typeface="Arial" panose="020B0604020202020204" pitchFamily="34" charset="0"/>
                        </a:rPr>
                        <a:t>1.2	</a:t>
                      </a:r>
                      <a:r>
                        <a:rPr lang="en-US" sz="1200" dirty="0" err="1">
                          <a:effectLst/>
                          <a:latin typeface="Arial" panose="020B0604020202020204" pitchFamily="34" charset="0"/>
                          <a:ea typeface="Times New Roman" panose="02020603050405020304" pitchFamily="18" charset="0"/>
                          <a:cs typeface="Arial" panose="020B0604020202020204" pitchFamily="34" charset="0"/>
                        </a:rPr>
                        <a:t>Hambatan</a:t>
                      </a:r>
                      <a:r>
                        <a:rPr lang="en-US" sz="1200" dirty="0">
                          <a:effectLst/>
                          <a:latin typeface="Arial" panose="020B0604020202020204" pitchFamily="34" charset="0"/>
                          <a:ea typeface="Times New Roman" panose="02020603050405020304" pitchFamily="18" charset="0"/>
                          <a:cs typeface="Arial" panose="020B0604020202020204" pitchFamily="34" charset="0"/>
                        </a:rPr>
                        <a:t> Pembangunan </a:t>
                      </a:r>
                      <a:r>
                        <a:rPr lang="en-US" sz="1200" dirty="0" err="1">
                          <a:effectLst/>
                          <a:latin typeface="Arial" panose="020B0604020202020204" pitchFamily="34" charset="0"/>
                          <a:ea typeface="Times New Roman" panose="02020603050405020304" pitchFamily="18" charset="0"/>
                          <a:cs typeface="Arial" panose="020B0604020202020204" pitchFamily="34" charset="0"/>
                        </a:rPr>
                        <a:t>Infrastruktur</a:t>
                      </a:r>
                      <a:endParaRPr lang="id-ID"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291465" indent="-269875" algn="l">
                        <a:spcAft>
                          <a:spcPts val="0"/>
                        </a:spcAft>
                      </a:pPr>
                      <a:r>
                        <a:rPr lang="en-US" sz="1200" dirty="0">
                          <a:effectLst/>
                          <a:latin typeface="Arial" panose="020B0604020202020204" pitchFamily="34" charset="0"/>
                          <a:ea typeface="Times New Roman" panose="02020603050405020304" pitchFamily="18" charset="0"/>
                          <a:cs typeface="Arial" panose="020B0604020202020204" pitchFamily="34" charset="0"/>
                        </a:rPr>
                        <a:t>1.3	</a:t>
                      </a:r>
                      <a:r>
                        <a:rPr lang="en-US" sz="1200" dirty="0" err="1">
                          <a:effectLst/>
                          <a:latin typeface="Arial" panose="020B0604020202020204" pitchFamily="34" charset="0"/>
                          <a:ea typeface="Times New Roman" panose="02020603050405020304" pitchFamily="18" charset="0"/>
                          <a:cs typeface="Arial" panose="020B0604020202020204" pitchFamily="34" charset="0"/>
                        </a:rPr>
                        <a:t>Meningkatkan</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Investasi</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Infrastruktur</a:t>
                      </a:r>
                      <a:endParaRPr lang="id-ID"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291465" indent="-269875" algn="l">
                        <a:spcAft>
                          <a:spcPts val="0"/>
                        </a:spcAft>
                      </a:pPr>
                      <a:r>
                        <a:rPr lang="en-US" sz="1200" dirty="0">
                          <a:effectLst/>
                          <a:latin typeface="Arial" panose="020B0604020202020204" pitchFamily="34" charset="0"/>
                          <a:ea typeface="Times New Roman" panose="02020603050405020304" pitchFamily="18" charset="0"/>
                          <a:cs typeface="Arial" panose="020B0604020202020204" pitchFamily="34" charset="0"/>
                        </a:rPr>
                        <a:t>1.4	</a:t>
                      </a:r>
                      <a:r>
                        <a:rPr lang="en-US" sz="1200" dirty="0" err="1">
                          <a:effectLst/>
                          <a:latin typeface="Arial" panose="020B0604020202020204" pitchFamily="34" charset="0"/>
                          <a:ea typeface="Times New Roman" panose="02020603050405020304" pitchFamily="18" charset="0"/>
                          <a:cs typeface="Arial" panose="020B0604020202020204" pitchFamily="34" charset="0"/>
                        </a:rPr>
                        <a:t>Perkembangan</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Panjang</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Jalan</a:t>
                      </a:r>
                      <a:endParaRPr lang="id-ID"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291465" indent="-269875" algn="l">
                        <a:spcAft>
                          <a:spcPts val="0"/>
                        </a:spcAft>
                      </a:pPr>
                      <a:r>
                        <a:rPr lang="en-US" sz="1200" dirty="0">
                          <a:effectLst/>
                          <a:latin typeface="Arial" panose="020B0604020202020204" pitchFamily="34" charset="0"/>
                          <a:ea typeface="Times New Roman" panose="02020603050405020304" pitchFamily="18" charset="0"/>
                          <a:cs typeface="Arial" panose="020B0604020202020204" pitchFamily="34" charset="0"/>
                        </a:rPr>
                        <a:t>1.5	</a:t>
                      </a:r>
                      <a:r>
                        <a:rPr lang="en-US" sz="1200" dirty="0" err="1">
                          <a:effectLst/>
                          <a:latin typeface="Arial" panose="020B0604020202020204" pitchFamily="34" charset="0"/>
                          <a:ea typeface="Times New Roman" panose="02020603050405020304" pitchFamily="18" charset="0"/>
                          <a:cs typeface="Arial" panose="020B0604020202020204" pitchFamily="34" charset="0"/>
                        </a:rPr>
                        <a:t>Wewenang</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Penyelenggaraan</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Jalan</a:t>
                      </a:r>
                      <a:endParaRPr lang="id-ID"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291465" indent="-269875" algn="l">
                        <a:spcAft>
                          <a:spcPts val="0"/>
                        </a:spcAft>
                      </a:pPr>
                      <a:r>
                        <a:rPr lang="en-US" sz="1200" dirty="0">
                          <a:effectLst/>
                          <a:latin typeface="Arial" panose="020B0604020202020204" pitchFamily="34" charset="0"/>
                          <a:ea typeface="Times New Roman" panose="02020603050405020304" pitchFamily="18" charset="0"/>
                          <a:cs typeface="Arial" panose="020B0604020202020204" pitchFamily="34" charset="0"/>
                        </a:rPr>
                        <a:t>1.6	</a:t>
                      </a:r>
                      <a:r>
                        <a:rPr lang="en-US" sz="1200" dirty="0" err="1">
                          <a:effectLst/>
                          <a:latin typeface="Arial" panose="020B0604020202020204" pitchFamily="34" charset="0"/>
                          <a:ea typeface="Times New Roman" panose="02020603050405020304" pitchFamily="18" charset="0"/>
                          <a:cs typeface="Arial" panose="020B0604020202020204" pitchFamily="34" charset="0"/>
                        </a:rPr>
                        <a:t>Infrastruktur</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dalam</a:t>
                      </a:r>
                      <a:r>
                        <a:rPr lang="en-US" sz="1200" dirty="0">
                          <a:effectLst/>
                          <a:latin typeface="Arial" panose="020B0604020202020204" pitchFamily="34" charset="0"/>
                          <a:ea typeface="Times New Roman" panose="02020603050405020304" pitchFamily="18" charset="0"/>
                          <a:cs typeface="Arial" panose="020B0604020202020204" pitchFamily="34" charset="0"/>
                        </a:rPr>
                        <a:t> Perkebunan</a:t>
                      </a:r>
                      <a:endParaRPr lang="id-ID"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291465" indent="-269875" algn="l">
                        <a:spcAft>
                          <a:spcPts val="0"/>
                        </a:spcAft>
                      </a:pPr>
                      <a:r>
                        <a:rPr lang="en-US" sz="1200" dirty="0">
                          <a:effectLst/>
                          <a:latin typeface="Arial" panose="020B0604020202020204" pitchFamily="34" charset="0"/>
                          <a:ea typeface="Times New Roman" panose="02020603050405020304" pitchFamily="18" charset="0"/>
                          <a:cs typeface="Arial" panose="020B0604020202020204" pitchFamily="34" charset="0"/>
                        </a:rPr>
                        <a:t>1.7	Tata </a:t>
                      </a:r>
                      <a:r>
                        <a:rPr lang="en-US" sz="1200" dirty="0" err="1">
                          <a:effectLst/>
                          <a:latin typeface="Arial" panose="020B0604020202020204" pitchFamily="34" charset="0"/>
                          <a:ea typeface="Times New Roman" panose="02020603050405020304" pitchFamily="18" charset="0"/>
                          <a:cs typeface="Arial" panose="020B0604020202020204" pitchFamily="34" charset="0"/>
                        </a:rPr>
                        <a:t>Ruang</a:t>
                      </a:r>
                      <a:endParaRPr lang="id-ID"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742950" indent="-449580" algn="l">
                        <a:spcAft>
                          <a:spcPts val="0"/>
                        </a:spcAft>
                      </a:pPr>
                      <a:r>
                        <a:rPr lang="en-US" sz="1200" dirty="0">
                          <a:effectLst/>
                          <a:latin typeface="Arial" panose="020B0604020202020204" pitchFamily="34" charset="0"/>
                          <a:ea typeface="Times New Roman" panose="02020603050405020304" pitchFamily="18" charset="0"/>
                          <a:cs typeface="Arial" panose="020B0604020202020204" pitchFamily="34" charset="0"/>
                        </a:rPr>
                        <a:t>1.7.1	</a:t>
                      </a:r>
                      <a:r>
                        <a:rPr lang="en-US" sz="1200" dirty="0" err="1">
                          <a:effectLst/>
                          <a:latin typeface="Arial" panose="020B0604020202020204" pitchFamily="34" charset="0"/>
                          <a:ea typeface="Times New Roman" panose="02020603050405020304" pitchFamily="18" charset="0"/>
                          <a:cs typeface="Arial" panose="020B0604020202020204" pitchFamily="34" charset="0"/>
                        </a:rPr>
                        <a:t>Kebijakan</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dan</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Strategi</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Pengembangan</a:t>
                      </a:r>
                      <a:r>
                        <a:rPr lang="en-US" sz="1200" dirty="0">
                          <a:effectLst/>
                          <a:latin typeface="Arial" panose="020B0604020202020204" pitchFamily="34" charset="0"/>
                          <a:ea typeface="Times New Roman" panose="02020603050405020304" pitchFamily="18" charset="0"/>
                          <a:cs typeface="Arial" panose="020B0604020202020204" pitchFamily="34" charset="0"/>
                        </a:rPr>
                        <a:t> Tata </a:t>
                      </a:r>
                      <a:r>
                        <a:rPr lang="en-US" sz="1200" dirty="0" err="1">
                          <a:effectLst/>
                          <a:latin typeface="Arial" panose="020B0604020202020204" pitchFamily="34" charset="0"/>
                          <a:ea typeface="Times New Roman" panose="02020603050405020304" pitchFamily="18" charset="0"/>
                          <a:cs typeface="Arial" panose="020B0604020202020204" pitchFamily="34" charset="0"/>
                        </a:rPr>
                        <a:t>Ruang</a:t>
                      </a:r>
                      <a:endParaRPr lang="id-ID"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742950" indent="-449580" algn="l">
                        <a:spcAft>
                          <a:spcPts val="0"/>
                        </a:spcAft>
                      </a:pPr>
                      <a:r>
                        <a:rPr lang="en-US" sz="1200" dirty="0">
                          <a:effectLst/>
                          <a:latin typeface="Arial" panose="020B0604020202020204" pitchFamily="34" charset="0"/>
                          <a:ea typeface="Times New Roman" panose="02020603050405020304" pitchFamily="18" charset="0"/>
                          <a:cs typeface="Arial" panose="020B0604020202020204" pitchFamily="34" charset="0"/>
                        </a:rPr>
                        <a:t>1.7.2	</a:t>
                      </a:r>
                      <a:r>
                        <a:rPr lang="en-US" sz="1200" dirty="0" err="1">
                          <a:effectLst/>
                          <a:latin typeface="Arial" panose="020B0604020202020204" pitchFamily="34" charset="0"/>
                          <a:ea typeface="Times New Roman" panose="02020603050405020304" pitchFamily="18" charset="0"/>
                          <a:cs typeface="Arial" panose="020B0604020202020204" pitchFamily="34" charset="0"/>
                        </a:rPr>
                        <a:t>Pengertian</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Kawasan</a:t>
                      </a:r>
                      <a:endParaRPr lang="id-ID"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742950" indent="-449580" algn="l">
                        <a:spcAft>
                          <a:spcPts val="0"/>
                        </a:spcAft>
                      </a:pPr>
                      <a:r>
                        <a:rPr lang="en-US" sz="1200" dirty="0">
                          <a:effectLst/>
                          <a:latin typeface="Arial" panose="020B0604020202020204" pitchFamily="34" charset="0"/>
                          <a:ea typeface="Times New Roman" panose="02020603050405020304" pitchFamily="18" charset="0"/>
                          <a:cs typeface="Arial" panose="020B0604020202020204" pitchFamily="34" charset="0"/>
                        </a:rPr>
                        <a:t>1.7.3	</a:t>
                      </a:r>
                      <a:r>
                        <a:rPr lang="en-US" sz="1200" dirty="0" err="1">
                          <a:effectLst/>
                          <a:latin typeface="Arial" panose="020B0604020202020204" pitchFamily="34" charset="0"/>
                          <a:ea typeface="Times New Roman" panose="02020603050405020304" pitchFamily="18" charset="0"/>
                          <a:cs typeface="Arial" panose="020B0604020202020204" pitchFamily="34" charset="0"/>
                        </a:rPr>
                        <a:t>Fungsi</a:t>
                      </a:r>
                      <a:r>
                        <a:rPr lang="en-US" sz="1200" dirty="0">
                          <a:effectLst/>
                          <a:latin typeface="Arial" panose="020B0604020202020204" pitchFamily="34" charset="0"/>
                          <a:ea typeface="Times New Roman" panose="02020603050405020304" pitchFamily="18" charset="0"/>
                          <a:cs typeface="Arial" panose="020B0604020202020204" pitchFamily="34" charset="0"/>
                        </a:rPr>
                        <a:t> </a:t>
                      </a:r>
                      <a:r>
                        <a:rPr lang="en-US" sz="1200" dirty="0" err="1">
                          <a:effectLst/>
                          <a:latin typeface="Arial" panose="020B0604020202020204" pitchFamily="34" charset="0"/>
                          <a:ea typeface="Times New Roman" panose="02020603050405020304" pitchFamily="18" charset="0"/>
                          <a:cs typeface="Arial" panose="020B0604020202020204" pitchFamily="34" charset="0"/>
                        </a:rPr>
                        <a:t>Kawasan</a:t>
                      </a:r>
                      <a:endParaRPr lang="id-ID"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292735" indent="-292735" algn="l">
                        <a:spcAft>
                          <a:spcPts val="0"/>
                        </a:spcAft>
                      </a:pPr>
                      <a:r>
                        <a:rPr lang="id-ID" sz="1200" dirty="0">
                          <a:effectLst/>
                          <a:latin typeface="Arial" panose="020B0604020202020204" pitchFamily="34" charset="0"/>
                          <a:ea typeface="Times New Roman" panose="02020603050405020304" pitchFamily="18" charset="0"/>
                          <a:cs typeface="Arial" panose="020B0604020202020204" pitchFamily="34" charset="0"/>
                        </a:rPr>
                        <a:t>20.1	Sejarah Jalan di Dunia</a:t>
                      </a:r>
                      <a:endParaRPr lang="id-ID"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292735" indent="-292735" algn="l">
                        <a:spcAft>
                          <a:spcPts val="0"/>
                        </a:spcAft>
                      </a:pPr>
                      <a:r>
                        <a:rPr lang="id-ID" sz="1200" dirty="0">
                          <a:effectLst/>
                          <a:latin typeface="Arial" panose="020B0604020202020204" pitchFamily="34" charset="0"/>
                          <a:ea typeface="Times New Roman" panose="02020603050405020304" pitchFamily="18" charset="0"/>
                          <a:cs typeface="Arial" panose="020B0604020202020204" pitchFamily="34" charset="0"/>
                        </a:rPr>
                        <a:t>20.2	Sejarah Jalan di Indonesia</a:t>
                      </a:r>
                      <a:endParaRPr lang="id-ID" sz="2000" dirty="0">
                        <a:effectLst/>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id-ID" sz="1200" dirty="0">
                          <a:effectLst/>
                          <a:latin typeface="Arial" panose="020B0604020202020204" pitchFamily="34" charset="0"/>
                          <a:ea typeface="Times New Roman" panose="02020603050405020304" pitchFamily="18" charset="0"/>
                          <a:cs typeface="Arial" panose="020B0604020202020204" pitchFamily="34" charset="0"/>
                        </a:rPr>
                        <a:t>20.3	Konstruksi </a:t>
                      </a:r>
                      <a:r>
                        <a:rPr lang="id-ID" sz="1200" dirty="0" err="1">
                          <a:effectLst/>
                          <a:latin typeface="Arial" panose="020B0604020202020204" pitchFamily="34" charset="0"/>
                          <a:ea typeface="Times New Roman" panose="02020603050405020304" pitchFamily="18" charset="0"/>
                          <a:cs typeface="Arial" panose="020B0604020202020204" pitchFamily="34" charset="0"/>
                        </a:rPr>
                        <a:t>Perkerasan</a:t>
                      </a:r>
                      <a:r>
                        <a:rPr lang="id-ID" sz="1200" dirty="0">
                          <a:effectLst/>
                          <a:latin typeface="Arial" panose="020B0604020202020204" pitchFamily="34" charset="0"/>
                          <a:ea typeface="Times New Roman" panose="02020603050405020304" pitchFamily="18" charset="0"/>
                          <a:cs typeface="Arial" panose="020B0604020202020204" pitchFamily="34" charset="0"/>
                        </a:rPr>
                        <a:t> Jalan</a:t>
                      </a:r>
                      <a:endParaRPr lang="id-ID"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5721" marR="55721" marT="0" marB="0"/>
                </a:tc>
                <a:tc>
                  <a:txBody>
                    <a:bodyPr/>
                    <a:lstStyle/>
                    <a:p>
                      <a:pPr>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Mahasiswa dapat memahami dan mengerti sejarah jalan, sistranas, pengertian, perkembangan jalan dan wewenang penyelengara jalan</a:t>
                      </a:r>
                      <a:endParaRPr lang="id-ID" sz="1200">
                        <a:effectLst/>
                        <a:latin typeface="Arial" panose="020B0604020202020204" pitchFamily="34" charset="0"/>
                        <a:ea typeface="Times New Roman" panose="02020603050405020304" pitchFamily="18" charset="0"/>
                        <a:cs typeface="Times New Roman" panose="02020603050405020304" pitchFamily="18" charset="0"/>
                      </a:endParaRPr>
                    </a:p>
                  </a:txBody>
                  <a:tcPr marL="55721" marR="55721" marT="0" marB="0"/>
                </a:tc>
                <a:tc>
                  <a:txBody>
                    <a:bodyPr/>
                    <a:lstStyle/>
                    <a:p>
                      <a:pPr>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Menyimak Kuliah dari Dosen, tanya – jawab dan berdiskusi</a:t>
                      </a:r>
                      <a:endParaRPr lang="id-ID" sz="1200">
                        <a:effectLst/>
                        <a:latin typeface="Arial" panose="020B0604020202020204" pitchFamily="34" charset="0"/>
                        <a:ea typeface="Times New Roman" panose="02020603050405020304" pitchFamily="18" charset="0"/>
                        <a:cs typeface="Times New Roman" panose="02020603050405020304" pitchFamily="18" charset="0"/>
                      </a:endParaRPr>
                    </a:p>
                  </a:txBody>
                  <a:tcPr marL="55721" marR="55721" marT="0" marB="0" anchor="ctr"/>
                </a:tc>
                <a:extLst>
                  <a:ext uri="{0D108BD9-81ED-4DB2-BD59-A6C34878D82A}">
                    <a16:rowId xmlns="" xmlns:a16="http://schemas.microsoft.com/office/drawing/2014/main" val="4220944045"/>
                  </a:ext>
                </a:extLst>
              </a:tr>
              <a:tr h="370840">
                <a:tc>
                  <a:txBody>
                    <a:bodyPr/>
                    <a:lstStyle/>
                    <a:p>
                      <a:pPr>
                        <a:spcAft>
                          <a:spcPts val="0"/>
                        </a:spcAft>
                      </a:pPr>
                      <a:r>
                        <a:rPr lang="id-ID" sz="1200">
                          <a:effectLst/>
                          <a:latin typeface="Arial" panose="020B0604020202020204" pitchFamily="34" charset="0"/>
                          <a:ea typeface="Times New Roman" panose="02020603050405020304" pitchFamily="18" charset="0"/>
                          <a:cs typeface="Arial" panose="020B0604020202020204" pitchFamily="34" charset="0"/>
                        </a:rPr>
                        <a:t> </a:t>
                      </a:r>
                      <a:endParaRPr lang="id-ID" sz="1200">
                        <a:effectLst/>
                        <a:latin typeface="Arial" panose="020B0604020202020204" pitchFamily="34" charset="0"/>
                        <a:ea typeface="Times New Roman" panose="02020603050405020304" pitchFamily="18" charset="0"/>
                        <a:cs typeface="Times New Roman" panose="02020603050405020304" pitchFamily="18" charset="0"/>
                      </a:endParaRPr>
                    </a:p>
                  </a:txBody>
                  <a:tcPr marL="55721" marR="55721" marT="0" marB="0"/>
                </a:tc>
                <a:tc>
                  <a:txBody>
                    <a:bodyPr/>
                    <a:lstStyle/>
                    <a:p>
                      <a:pPr>
                        <a:spcAft>
                          <a:spcPts val="0"/>
                        </a:spcAft>
                      </a:pPr>
                      <a:r>
                        <a:rPr lang="id-ID" sz="1200">
                          <a:effectLst/>
                          <a:latin typeface="Arial" panose="020B0604020202020204" pitchFamily="34" charset="0"/>
                          <a:ea typeface="Times New Roman" panose="02020603050405020304" pitchFamily="18" charset="0"/>
                          <a:cs typeface="Arial" panose="020B0604020202020204" pitchFamily="34" charset="0"/>
                        </a:rPr>
                        <a:t>Tugas#1: membuat Paper/Artikel</a:t>
                      </a:r>
                      <a:endParaRPr lang="id-ID" sz="1200">
                        <a:effectLst/>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id-ID" sz="1200">
                          <a:effectLst/>
                          <a:latin typeface="Arial" panose="020B0604020202020204" pitchFamily="34" charset="0"/>
                          <a:ea typeface="Times New Roman" panose="02020603050405020304" pitchFamily="18" charset="0"/>
                          <a:cs typeface="Arial" panose="020B0604020202020204" pitchFamily="34" charset="0"/>
                        </a:rPr>
                        <a:t> </a:t>
                      </a:r>
                      <a:endParaRPr lang="id-ID" sz="1200">
                        <a:effectLst/>
                        <a:latin typeface="Arial" panose="020B0604020202020204" pitchFamily="34" charset="0"/>
                        <a:ea typeface="Times New Roman" panose="02020603050405020304" pitchFamily="18" charset="0"/>
                        <a:cs typeface="Times New Roman" panose="02020603050405020304" pitchFamily="18" charset="0"/>
                      </a:endParaRPr>
                    </a:p>
                  </a:txBody>
                  <a:tcPr marL="55721" marR="55721" marT="0" marB="0"/>
                </a:tc>
                <a:tc>
                  <a:txBody>
                    <a:bodyPr/>
                    <a:lstStyle/>
                    <a:p>
                      <a:pPr>
                        <a:spcAft>
                          <a:spcPts val="0"/>
                        </a:spcAft>
                      </a:pPr>
                      <a:r>
                        <a:rPr lang="id-ID" sz="1200">
                          <a:effectLst/>
                          <a:latin typeface="Arial" panose="020B0604020202020204" pitchFamily="34" charset="0"/>
                          <a:ea typeface="Times New Roman" panose="02020603050405020304" pitchFamily="18" charset="0"/>
                          <a:cs typeface="Arial" panose="020B0604020202020204" pitchFamily="34" charset="0"/>
                        </a:rPr>
                        <a:t>Mahasiswa mampu membuat artikel terkait kuliah</a:t>
                      </a:r>
                      <a:endParaRPr lang="id-ID" sz="1200">
                        <a:effectLst/>
                        <a:latin typeface="Arial" panose="020B0604020202020204" pitchFamily="34" charset="0"/>
                        <a:ea typeface="Times New Roman" panose="02020603050405020304" pitchFamily="18" charset="0"/>
                        <a:cs typeface="Times New Roman" panose="02020603050405020304" pitchFamily="18" charset="0"/>
                      </a:endParaRPr>
                    </a:p>
                  </a:txBody>
                  <a:tcPr marL="55721" marR="55721" marT="0" marB="0"/>
                </a:tc>
                <a:tc>
                  <a:txBody>
                    <a:bodyPr/>
                    <a:lstStyle/>
                    <a:p>
                      <a:pPr>
                        <a:spcAft>
                          <a:spcPts val="0"/>
                        </a:spcAft>
                      </a:pPr>
                      <a:r>
                        <a:rPr lang="id-ID" sz="1200">
                          <a:effectLst/>
                          <a:latin typeface="Arial" panose="020B0604020202020204" pitchFamily="34" charset="0"/>
                          <a:ea typeface="Times New Roman" panose="02020603050405020304" pitchFamily="18" charset="0"/>
                          <a:cs typeface="Arial" panose="020B0604020202020204" pitchFamily="34" charset="0"/>
                        </a:rPr>
                        <a:t>Menjelaskan tugas dan komponen penilaian tugas</a:t>
                      </a:r>
                      <a:endParaRPr lang="id-ID" sz="1200">
                        <a:effectLst/>
                        <a:latin typeface="Arial" panose="020B0604020202020204" pitchFamily="34" charset="0"/>
                        <a:ea typeface="Times New Roman" panose="02020603050405020304" pitchFamily="18" charset="0"/>
                        <a:cs typeface="Times New Roman" panose="02020603050405020304" pitchFamily="18" charset="0"/>
                      </a:endParaRPr>
                    </a:p>
                  </a:txBody>
                  <a:tcPr marL="55721" marR="55721" marT="0" marB="0" anchor="ctr"/>
                </a:tc>
                <a:extLst>
                  <a:ext uri="{0D108BD9-81ED-4DB2-BD59-A6C34878D82A}">
                    <a16:rowId xmlns="" xmlns:a16="http://schemas.microsoft.com/office/drawing/2014/main" val="2213437558"/>
                  </a:ext>
                </a:extLst>
              </a:tr>
              <a:tr h="370840">
                <a:tc>
                  <a:txBody>
                    <a:bodyPr/>
                    <a:lstStyle/>
                    <a:p>
                      <a:pPr>
                        <a:spcAft>
                          <a:spcPts val="0"/>
                        </a:spcAft>
                      </a:pPr>
                      <a:r>
                        <a:rPr lang="id-ID" sz="1200">
                          <a:effectLst/>
                          <a:latin typeface="Arial" panose="020B0604020202020204" pitchFamily="34" charset="0"/>
                          <a:ea typeface="Times New Roman" panose="02020603050405020304" pitchFamily="18" charset="0"/>
                          <a:cs typeface="Arial" panose="020B0604020202020204" pitchFamily="34" charset="0"/>
                        </a:rPr>
                        <a:t> </a:t>
                      </a:r>
                      <a:endParaRPr lang="id-ID" sz="1200">
                        <a:effectLst/>
                        <a:latin typeface="Arial" panose="020B0604020202020204" pitchFamily="34" charset="0"/>
                        <a:ea typeface="Times New Roman" panose="02020603050405020304" pitchFamily="18" charset="0"/>
                        <a:cs typeface="Times New Roman" panose="02020603050405020304" pitchFamily="18" charset="0"/>
                      </a:endParaRPr>
                    </a:p>
                  </a:txBody>
                  <a:tcPr marL="55721" marR="55721" marT="0" marB="0"/>
                </a:tc>
                <a:tc>
                  <a:txBody>
                    <a:bodyPr/>
                    <a:lstStyle/>
                    <a:p>
                      <a:pPr marL="702310" indent="-702310">
                        <a:spcAft>
                          <a:spcPts val="0"/>
                        </a:spcAft>
                      </a:pPr>
                      <a:r>
                        <a:rPr lang="id-ID" sz="1200">
                          <a:effectLst/>
                          <a:latin typeface="Arial" panose="020B0604020202020204" pitchFamily="34" charset="0"/>
                          <a:ea typeface="Times New Roman" panose="02020603050405020304" pitchFamily="18" charset="0"/>
                          <a:cs typeface="Arial" panose="020B0604020202020204" pitchFamily="34" charset="0"/>
                        </a:rPr>
                        <a:t>Tugas#2.1: Resume Perkembangan Jalan</a:t>
                      </a:r>
                      <a:endParaRPr lang="id-ID" sz="1200">
                        <a:effectLst/>
                        <a:latin typeface="Arial" panose="020B0604020202020204" pitchFamily="34" charset="0"/>
                        <a:ea typeface="Times New Roman" panose="02020603050405020304" pitchFamily="18" charset="0"/>
                        <a:cs typeface="Times New Roman" panose="02020603050405020304" pitchFamily="18" charset="0"/>
                      </a:endParaRPr>
                    </a:p>
                  </a:txBody>
                  <a:tcPr marL="55721" marR="55721" marT="0" marB="0"/>
                </a:tc>
                <a:tc>
                  <a:txBody>
                    <a:bodyPr/>
                    <a:lstStyle/>
                    <a:p>
                      <a:pPr>
                        <a:spcAft>
                          <a:spcPts val="0"/>
                        </a:spcAft>
                      </a:pPr>
                      <a:r>
                        <a:rPr lang="id-ID" sz="1200">
                          <a:effectLst/>
                          <a:latin typeface="Arial" panose="020B0604020202020204" pitchFamily="34" charset="0"/>
                          <a:ea typeface="Times New Roman" panose="02020603050405020304" pitchFamily="18" charset="0"/>
                          <a:cs typeface="Arial" panose="020B0604020202020204" pitchFamily="34" charset="0"/>
                        </a:rPr>
                        <a:t>Mahasiswa mampu membuat ringkasan materi kuliah</a:t>
                      </a:r>
                      <a:endParaRPr lang="id-ID" sz="1200">
                        <a:effectLst/>
                        <a:latin typeface="Arial" panose="020B0604020202020204" pitchFamily="34" charset="0"/>
                        <a:ea typeface="Times New Roman" panose="02020603050405020304" pitchFamily="18" charset="0"/>
                        <a:cs typeface="Times New Roman" panose="02020603050405020304" pitchFamily="18" charset="0"/>
                      </a:endParaRPr>
                    </a:p>
                  </a:txBody>
                  <a:tcPr marL="55721" marR="55721" marT="0" marB="0"/>
                </a:tc>
                <a:tc>
                  <a:txBody>
                    <a:bodyPr/>
                    <a:lstStyle/>
                    <a:p>
                      <a:pPr>
                        <a:spcAft>
                          <a:spcPts val="0"/>
                        </a:spcAft>
                      </a:pPr>
                      <a:r>
                        <a:rPr lang="id-ID" sz="1200" dirty="0">
                          <a:effectLst/>
                          <a:latin typeface="Arial" panose="020B0604020202020204" pitchFamily="34" charset="0"/>
                          <a:ea typeface="Times New Roman" panose="02020603050405020304" pitchFamily="18" charset="0"/>
                          <a:cs typeface="Arial" panose="020B0604020202020204" pitchFamily="34" charset="0"/>
                        </a:rPr>
                        <a:t> </a:t>
                      </a:r>
                      <a:endParaRPr lang="id-ID"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5721" marR="55721" marT="0" marB="0" anchor="ctr"/>
                </a:tc>
                <a:extLst>
                  <a:ext uri="{0D108BD9-81ED-4DB2-BD59-A6C34878D82A}">
                    <a16:rowId xmlns="" xmlns:a16="http://schemas.microsoft.com/office/drawing/2014/main" val="1281183205"/>
                  </a:ext>
                </a:extLst>
              </a:tr>
            </a:tbl>
          </a:graphicData>
        </a:graphic>
      </p:graphicFrame>
    </p:spTree>
    <p:extLst>
      <p:ext uri="{BB962C8B-B14F-4D97-AF65-F5344CB8AC3E}">
        <p14:creationId xmlns:p14="http://schemas.microsoft.com/office/powerpoint/2010/main" val="27914884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508" y="221673"/>
            <a:ext cx="7654825" cy="1320800"/>
          </a:xfrm>
        </p:spPr>
        <p:txBody>
          <a:bodyPr>
            <a:normAutofit fontScale="90000"/>
          </a:bodyPr>
          <a:lstStyle/>
          <a:p>
            <a:pPr lvl="0"/>
            <a:r>
              <a:rPr lang="id-ID" b="1" dirty="0"/>
              <a:t>Perkembangan </a:t>
            </a:r>
            <a:r>
              <a:rPr lang="en-US" b="1" dirty="0" err="1"/>
              <a:t>Infrastuktur</a:t>
            </a:r>
            <a:r>
              <a:rPr lang="en-US" b="1" dirty="0"/>
              <a:t> </a:t>
            </a:r>
            <a:r>
              <a:rPr lang="en-US" b="1" dirty="0" err="1"/>
              <a:t>Jalan</a:t>
            </a:r>
            <a:endParaRPr lang="en-US" dirty="0"/>
          </a:p>
        </p:txBody>
      </p:sp>
      <p:sp>
        <p:nvSpPr>
          <p:cNvPr id="3" name="Content Placeholder 2"/>
          <p:cNvSpPr>
            <a:spLocks noGrp="1"/>
          </p:cNvSpPr>
          <p:nvPr>
            <p:ph idx="1"/>
          </p:nvPr>
        </p:nvSpPr>
        <p:spPr>
          <a:xfrm>
            <a:off x="426509" y="1542474"/>
            <a:ext cx="6984793" cy="3880773"/>
          </a:xfrm>
        </p:spPr>
        <p:txBody>
          <a:bodyPr>
            <a:noAutofit/>
          </a:bodyPr>
          <a:lstStyle/>
          <a:p>
            <a:r>
              <a:rPr lang="id-ID" sz="2800" dirty="0"/>
              <a:t>Pembangunan infrasturuktur </a:t>
            </a:r>
            <a:endParaRPr lang="en-US" sz="2800" dirty="0"/>
          </a:p>
          <a:p>
            <a:pPr lvl="1"/>
            <a:r>
              <a:rPr lang="en-US" sz="2400" dirty="0" err="1"/>
              <a:t>Penggerak</a:t>
            </a:r>
            <a:r>
              <a:rPr lang="en-US" sz="2400" dirty="0"/>
              <a:t> </a:t>
            </a:r>
            <a:r>
              <a:rPr lang="en-US" sz="2400" dirty="0" err="1"/>
              <a:t>ekonomi</a:t>
            </a:r>
            <a:endParaRPr lang="en-US" sz="2400" dirty="0"/>
          </a:p>
          <a:p>
            <a:pPr lvl="1"/>
            <a:r>
              <a:rPr lang="en-US" sz="2400" dirty="0" err="1"/>
              <a:t>Kebutuhan</a:t>
            </a:r>
            <a:r>
              <a:rPr lang="en-US" sz="2400" dirty="0"/>
              <a:t> </a:t>
            </a:r>
          </a:p>
          <a:p>
            <a:pPr lvl="1"/>
            <a:r>
              <a:rPr lang="en-US" sz="2400" dirty="0" err="1"/>
              <a:t>Pengembangan</a:t>
            </a:r>
            <a:r>
              <a:rPr lang="en-US" sz="2400" dirty="0"/>
              <a:t> </a:t>
            </a:r>
            <a:r>
              <a:rPr lang="en-US" sz="2400" dirty="0" err="1"/>
              <a:t>wilayah</a:t>
            </a:r>
            <a:r>
              <a:rPr lang="en-US" sz="2400" dirty="0"/>
              <a:t> (RUTR &amp; RUTRW )</a:t>
            </a:r>
          </a:p>
          <a:p>
            <a:r>
              <a:rPr lang="en-US" sz="2800" dirty="0" err="1"/>
              <a:t>Pemerintah</a:t>
            </a:r>
            <a:endParaRPr lang="en-US" sz="2800" dirty="0"/>
          </a:p>
          <a:p>
            <a:pPr lvl="1"/>
            <a:r>
              <a:rPr lang="en-US" sz="2400" dirty="0"/>
              <a:t>Negara</a:t>
            </a:r>
          </a:p>
          <a:p>
            <a:pPr lvl="1"/>
            <a:r>
              <a:rPr lang="en-US" sz="2400" dirty="0" err="1"/>
              <a:t>Propinsi</a:t>
            </a:r>
            <a:endParaRPr lang="en-US" sz="2400" dirty="0"/>
          </a:p>
          <a:p>
            <a:pPr lvl="1"/>
            <a:r>
              <a:rPr lang="en-US" sz="2400" dirty="0" err="1"/>
              <a:t>Kabupaten</a:t>
            </a:r>
            <a:endParaRPr lang="en-US" sz="2400" dirty="0"/>
          </a:p>
          <a:p>
            <a:pPr lvl="1"/>
            <a:r>
              <a:rPr lang="en-US" sz="2400" dirty="0"/>
              <a:t>Kota</a:t>
            </a:r>
          </a:p>
          <a:p>
            <a:r>
              <a:rPr lang="en-US" sz="2800" dirty="0" err="1"/>
              <a:t>Khusus</a:t>
            </a:r>
            <a:endParaRPr lang="en-US" sz="2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9901" y="3260836"/>
            <a:ext cx="4093167" cy="3148590"/>
          </a:xfrm>
          <a:prstGeom prst="rect">
            <a:avLst/>
          </a:prstGeom>
        </p:spPr>
      </p:pic>
    </p:spTree>
    <p:extLst>
      <p:ext uri="{BB962C8B-B14F-4D97-AF65-F5344CB8AC3E}">
        <p14:creationId xmlns:p14="http://schemas.microsoft.com/office/powerpoint/2010/main" val="8794856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0334" y="133207"/>
            <a:ext cx="7067520" cy="1320800"/>
          </a:xfrm>
        </p:spPr>
        <p:txBody>
          <a:bodyPr>
            <a:normAutofit/>
          </a:bodyPr>
          <a:lstStyle/>
          <a:p>
            <a:pPr lvl="1" algn="l" defTabSz="457200" rtl="0">
              <a:spcBef>
                <a:spcPct val="0"/>
              </a:spcBef>
            </a:pPr>
            <a:r>
              <a:rPr lang="id-ID" sz="4400" b="1" dirty="0">
                <a:solidFill>
                  <a:schemeClr val="tx1"/>
                </a:solidFill>
              </a:rPr>
              <a:t>Pengertian infrastruktur</a:t>
            </a:r>
            <a:endParaRPr lang="en-US" sz="4400" dirty="0">
              <a:solidFill>
                <a:schemeClr val="tx1"/>
              </a:solidFill>
            </a:endParaRPr>
          </a:p>
        </p:txBody>
      </p:sp>
      <p:sp>
        <p:nvSpPr>
          <p:cNvPr id="3" name="Content Placeholder 2"/>
          <p:cNvSpPr>
            <a:spLocks noGrp="1"/>
          </p:cNvSpPr>
          <p:nvPr>
            <p:ph idx="1"/>
          </p:nvPr>
        </p:nvSpPr>
        <p:spPr>
          <a:xfrm>
            <a:off x="346397" y="1454008"/>
            <a:ext cx="9081743" cy="3880773"/>
          </a:xfrm>
        </p:spPr>
        <p:txBody>
          <a:bodyPr>
            <a:noAutofit/>
          </a:bodyPr>
          <a:lstStyle/>
          <a:p>
            <a:r>
              <a:rPr lang="en-US" sz="3600" dirty="0" err="1"/>
              <a:t>suatu</a:t>
            </a:r>
            <a:r>
              <a:rPr lang="en-US" sz="3600" dirty="0"/>
              <a:t> </a:t>
            </a:r>
            <a:r>
              <a:rPr lang="en-US" sz="3600" dirty="0" err="1"/>
              <a:t>rangkaian</a:t>
            </a:r>
            <a:r>
              <a:rPr lang="en-US" sz="3600" dirty="0"/>
              <a:t> yang </a:t>
            </a:r>
            <a:r>
              <a:rPr lang="en-US" sz="3600" dirty="0" err="1"/>
              <a:t>terdiri</a:t>
            </a:r>
            <a:r>
              <a:rPr lang="en-US" sz="3600" dirty="0"/>
              <a:t> </a:t>
            </a:r>
            <a:r>
              <a:rPr lang="en-US" sz="3600" dirty="0" err="1"/>
              <a:t>atas</a:t>
            </a:r>
            <a:r>
              <a:rPr lang="en-US" sz="3600" dirty="0"/>
              <a:t> </a:t>
            </a:r>
            <a:r>
              <a:rPr lang="en-US" sz="3600" dirty="0" err="1"/>
              <a:t>beberapa</a:t>
            </a:r>
            <a:r>
              <a:rPr lang="en-US" sz="3600" dirty="0"/>
              <a:t> </a:t>
            </a:r>
            <a:r>
              <a:rPr lang="en-US" sz="3600" dirty="0" err="1"/>
              <a:t>bangunan</a:t>
            </a:r>
            <a:r>
              <a:rPr lang="en-US" sz="3600" dirty="0"/>
              <a:t> </a:t>
            </a:r>
            <a:r>
              <a:rPr lang="en-US" sz="3600" dirty="0" err="1"/>
              <a:t>fisik</a:t>
            </a:r>
            <a:r>
              <a:rPr lang="en-US" sz="3600" dirty="0"/>
              <a:t> yang </a:t>
            </a:r>
            <a:r>
              <a:rPr lang="en-US" sz="3600" dirty="0" err="1"/>
              <a:t>masing-masing</a:t>
            </a:r>
            <a:r>
              <a:rPr lang="en-US" sz="3600" dirty="0"/>
              <a:t> </a:t>
            </a:r>
            <a:r>
              <a:rPr lang="en-US" sz="3600" dirty="0" err="1"/>
              <a:t>saling</a:t>
            </a:r>
            <a:r>
              <a:rPr lang="en-US" sz="3600" dirty="0"/>
              <a:t> </a:t>
            </a:r>
            <a:r>
              <a:rPr lang="en-US" sz="3600" dirty="0" err="1"/>
              <a:t>mengkait</a:t>
            </a:r>
            <a:r>
              <a:rPr lang="en-US" sz="3600" dirty="0"/>
              <a:t> </a:t>
            </a:r>
            <a:r>
              <a:rPr lang="en-US" sz="3600" dirty="0" err="1"/>
              <a:t>dan</a:t>
            </a:r>
            <a:r>
              <a:rPr lang="en-US" sz="3600" dirty="0"/>
              <a:t> </a:t>
            </a:r>
            <a:r>
              <a:rPr lang="en-US" sz="3600" dirty="0" err="1"/>
              <a:t>saling</a:t>
            </a:r>
            <a:r>
              <a:rPr lang="en-US" sz="3600" dirty="0"/>
              <a:t> </a:t>
            </a:r>
            <a:r>
              <a:rPr lang="en-US" sz="3600" dirty="0" err="1"/>
              <a:t>ketergantungan</a:t>
            </a:r>
            <a:r>
              <a:rPr lang="en-US" sz="3600" dirty="0"/>
              <a:t> </a:t>
            </a:r>
            <a:r>
              <a:rPr lang="en-US" sz="3600" dirty="0" err="1"/>
              <a:t>satu</a:t>
            </a:r>
            <a:r>
              <a:rPr lang="en-US" sz="3600" dirty="0"/>
              <a:t> </a:t>
            </a:r>
            <a:r>
              <a:rPr lang="en-US" sz="3600" dirty="0" err="1"/>
              <a:t>sama</a:t>
            </a:r>
            <a:r>
              <a:rPr lang="en-US" sz="3600" dirty="0"/>
              <a:t> </a:t>
            </a:r>
            <a:r>
              <a:rPr lang="en-US" sz="3600" dirty="0" err="1"/>
              <a:t>lainnya</a:t>
            </a:r>
            <a:r>
              <a:rPr lang="en-US" sz="3600" dirty="0"/>
              <a:t>.</a:t>
            </a:r>
          </a:p>
        </p:txBody>
      </p:sp>
      <p:sp>
        <p:nvSpPr>
          <p:cNvPr id="5" name="Rectangle 4"/>
          <p:cNvSpPr/>
          <p:nvPr/>
        </p:nvSpPr>
        <p:spPr>
          <a:xfrm>
            <a:off x="685962" y="3728475"/>
            <a:ext cx="8742178" cy="2616101"/>
          </a:xfrm>
          <a:prstGeom prst="rect">
            <a:avLst/>
          </a:prstGeom>
        </p:spPr>
        <p:txBody>
          <a:bodyPr wrap="square">
            <a:spAutoFit/>
          </a:bodyPr>
          <a:lstStyle/>
          <a:p>
            <a:r>
              <a:rPr lang="en-US" sz="2400" dirty="0" err="1"/>
              <a:t>Definisi</a:t>
            </a:r>
            <a:r>
              <a:rPr lang="en-US" sz="2400" dirty="0"/>
              <a:t> </a:t>
            </a:r>
            <a:r>
              <a:rPr lang="en-US" sz="2400" dirty="0" err="1"/>
              <a:t>infrastruktur</a:t>
            </a:r>
            <a:r>
              <a:rPr lang="en-US" sz="2400" dirty="0"/>
              <a:t> (</a:t>
            </a:r>
            <a:r>
              <a:rPr lang="en-US" sz="2400" i="1" dirty="0"/>
              <a:t>infrastructure</a:t>
            </a:r>
            <a:r>
              <a:rPr lang="en-US" sz="2400" dirty="0"/>
              <a:t>) </a:t>
            </a:r>
          </a:p>
          <a:p>
            <a:pPr lvl="1" algn="just"/>
            <a:r>
              <a:rPr lang="en-US" sz="2000" dirty="0"/>
              <a:t>“The basic physical and organizational structures and facilities (e.g. buildings, roads, power supplies) needed for the operation of a society or enterprise:</a:t>
            </a:r>
            <a:r>
              <a:rPr lang="en-US" sz="2000" b="1" dirty="0"/>
              <a:t> </a:t>
            </a:r>
            <a:r>
              <a:rPr lang="en-US" sz="2000" i="1" dirty="0"/>
              <a:t>the social and economic infrastructure of a country</a:t>
            </a:r>
            <a:r>
              <a:rPr lang="en-US" sz="2000" dirty="0"/>
              <a:t>” (Oxford Dictionaries </a:t>
            </a:r>
            <a:r>
              <a:rPr lang="en-US" sz="2000" dirty="0" err="1"/>
              <a:t>dan</a:t>
            </a:r>
            <a:r>
              <a:rPr lang="en-US" sz="2000" dirty="0"/>
              <a:t> Body of knowledge on Infrastructure Regulation, 2015) </a:t>
            </a:r>
          </a:p>
          <a:p>
            <a:pPr lvl="1" algn="just"/>
            <a:r>
              <a:rPr lang="en-US" sz="2000" dirty="0"/>
              <a:t>“the basic systems and services that are necessary for a country or an organization to run smoothly, for example buildings, transport and water and power supplies” </a:t>
            </a:r>
          </a:p>
        </p:txBody>
      </p:sp>
    </p:spTree>
    <p:extLst>
      <p:ext uri="{BB962C8B-B14F-4D97-AF65-F5344CB8AC3E}">
        <p14:creationId xmlns:p14="http://schemas.microsoft.com/office/powerpoint/2010/main" val="4275739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Jenis</a:t>
            </a:r>
            <a:r>
              <a:rPr lang="en-US" dirty="0"/>
              <a:t> </a:t>
            </a:r>
            <a:r>
              <a:rPr lang="en-US" dirty="0" err="1"/>
              <a:t>Infrastruktur</a:t>
            </a:r>
            <a:endParaRPr lang="en-US" dirty="0"/>
          </a:p>
        </p:txBody>
      </p:sp>
      <p:sp>
        <p:nvSpPr>
          <p:cNvPr id="3" name="Content Placeholder 2"/>
          <p:cNvSpPr>
            <a:spLocks noGrp="1"/>
          </p:cNvSpPr>
          <p:nvPr>
            <p:ph idx="1"/>
          </p:nvPr>
        </p:nvSpPr>
        <p:spPr>
          <a:xfrm>
            <a:off x="550334" y="1343892"/>
            <a:ext cx="8889880" cy="4697471"/>
          </a:xfrm>
        </p:spPr>
        <p:txBody>
          <a:bodyPr>
            <a:noAutofit/>
          </a:bodyPr>
          <a:lstStyle/>
          <a:p>
            <a:r>
              <a:rPr lang="en-US" sz="4000" dirty="0"/>
              <a:t>Hard</a:t>
            </a:r>
          </a:p>
          <a:p>
            <a:pPr lvl="1"/>
            <a:r>
              <a:rPr lang="en-US" sz="4000" dirty="0" err="1"/>
              <a:t>jaringan</a:t>
            </a:r>
            <a:r>
              <a:rPr lang="en-US" sz="4000" dirty="0"/>
              <a:t> </a:t>
            </a:r>
            <a:r>
              <a:rPr lang="en-US" sz="4000" dirty="0" err="1"/>
              <a:t>fisik</a:t>
            </a:r>
            <a:r>
              <a:rPr lang="en-US" sz="4000" dirty="0"/>
              <a:t> yang </a:t>
            </a:r>
            <a:r>
              <a:rPr lang="en-US" sz="4000" dirty="0" err="1"/>
              <a:t>penting</a:t>
            </a:r>
            <a:r>
              <a:rPr lang="en-US" sz="4000" dirty="0"/>
              <a:t> </a:t>
            </a:r>
            <a:r>
              <a:rPr lang="en-US" sz="4000" dirty="0" err="1"/>
              <a:t>untuk</a:t>
            </a:r>
            <a:r>
              <a:rPr lang="en-US" sz="4000" dirty="0"/>
              <a:t> </a:t>
            </a:r>
            <a:r>
              <a:rPr lang="en-US" sz="4000" dirty="0" err="1"/>
              <a:t>kelangsungan</a:t>
            </a:r>
            <a:r>
              <a:rPr lang="en-US" sz="4000" dirty="0"/>
              <a:t> </a:t>
            </a:r>
            <a:r>
              <a:rPr lang="en-US" sz="4000" dirty="0" err="1"/>
              <a:t>masyarakat</a:t>
            </a:r>
            <a:r>
              <a:rPr lang="en-US" sz="4000" dirty="0"/>
              <a:t> modern</a:t>
            </a:r>
          </a:p>
          <a:p>
            <a:r>
              <a:rPr lang="en-US" sz="4000" dirty="0"/>
              <a:t>Soft</a:t>
            </a:r>
          </a:p>
          <a:p>
            <a:pPr lvl="1"/>
            <a:r>
              <a:rPr lang="en-US" sz="3600" dirty="0" err="1"/>
              <a:t>segala</a:t>
            </a:r>
            <a:r>
              <a:rPr lang="en-US" sz="3600" dirty="0"/>
              <a:t> </a:t>
            </a:r>
            <a:r>
              <a:rPr lang="en-US" sz="3600" dirty="0" err="1"/>
              <a:t>hal</a:t>
            </a:r>
            <a:r>
              <a:rPr lang="en-US" sz="3600" dirty="0"/>
              <a:t> (</a:t>
            </a:r>
            <a:r>
              <a:rPr lang="en-US" sz="3600" dirty="0" err="1"/>
              <a:t>fisik</a:t>
            </a:r>
            <a:r>
              <a:rPr lang="en-US" sz="3600" dirty="0"/>
              <a:t>, </a:t>
            </a:r>
            <a:r>
              <a:rPr lang="en-US" sz="3600" dirty="0" err="1"/>
              <a:t>lembaga</a:t>
            </a:r>
            <a:r>
              <a:rPr lang="en-US" sz="3600" dirty="0"/>
              <a:t> </a:t>
            </a:r>
            <a:r>
              <a:rPr lang="en-US" sz="3600" dirty="0" err="1"/>
              <a:t>dan</a:t>
            </a:r>
            <a:r>
              <a:rPr lang="en-US" sz="3600" dirty="0"/>
              <a:t> system) yang </a:t>
            </a:r>
            <a:r>
              <a:rPr lang="en-US" sz="3600" dirty="0" err="1"/>
              <a:t>dibutuhkan</a:t>
            </a:r>
            <a:r>
              <a:rPr lang="en-US" sz="3600" dirty="0"/>
              <a:t> </a:t>
            </a:r>
            <a:r>
              <a:rPr lang="en-US" sz="3600" dirty="0" err="1"/>
              <a:t>untuk</a:t>
            </a:r>
            <a:r>
              <a:rPr lang="en-US" sz="3600" dirty="0"/>
              <a:t> </a:t>
            </a:r>
            <a:r>
              <a:rPr lang="en-US" sz="3600" dirty="0" err="1"/>
              <a:t>mempertahankan</a:t>
            </a:r>
            <a:r>
              <a:rPr lang="en-US" sz="3600" dirty="0"/>
              <a:t> </a:t>
            </a:r>
            <a:r>
              <a:rPr lang="en-US" sz="3600" dirty="0" err="1"/>
              <a:t>standar</a:t>
            </a:r>
            <a:r>
              <a:rPr lang="en-US" sz="3600" dirty="0"/>
              <a:t> </a:t>
            </a:r>
            <a:r>
              <a:rPr lang="en-US" sz="3600" dirty="0" err="1"/>
              <a:t>ekonomi</a:t>
            </a:r>
            <a:r>
              <a:rPr lang="en-US" sz="3600" dirty="0"/>
              <a:t>, </a:t>
            </a:r>
            <a:r>
              <a:rPr lang="en-US" sz="3600" dirty="0" err="1"/>
              <a:t>kesehatan</a:t>
            </a:r>
            <a:r>
              <a:rPr lang="en-US" sz="3600" dirty="0"/>
              <a:t> </a:t>
            </a:r>
            <a:r>
              <a:rPr lang="en-US" sz="3600" dirty="0" err="1"/>
              <a:t>dan</a:t>
            </a:r>
            <a:r>
              <a:rPr lang="en-US" sz="3600" dirty="0"/>
              <a:t> </a:t>
            </a:r>
            <a:r>
              <a:rPr lang="en-US" sz="3600" dirty="0" err="1"/>
              <a:t>sosial</a:t>
            </a:r>
            <a:r>
              <a:rPr lang="en-US" sz="3600" dirty="0"/>
              <a:t> </a:t>
            </a:r>
            <a:r>
              <a:rPr lang="en-US" sz="3600" dirty="0" err="1"/>
              <a:t>budaya</a:t>
            </a:r>
            <a:r>
              <a:rPr lang="en-US" sz="3600" dirty="0"/>
              <a:t> </a:t>
            </a:r>
            <a:r>
              <a:rPr lang="en-US" sz="3600" dirty="0" err="1"/>
              <a:t>dari</a:t>
            </a:r>
            <a:r>
              <a:rPr lang="en-US" sz="3600" dirty="0"/>
              <a:t> </a:t>
            </a:r>
            <a:r>
              <a:rPr lang="en-US" sz="3600" dirty="0" err="1"/>
              <a:t>sebuah</a:t>
            </a:r>
            <a:r>
              <a:rPr lang="en-US" sz="3600" dirty="0"/>
              <a:t> </a:t>
            </a:r>
            <a:r>
              <a:rPr lang="en-US" sz="3600" dirty="0" err="1"/>
              <a:t>peradaban</a:t>
            </a:r>
            <a:r>
              <a:rPr lang="en-US" sz="3600" dirty="0"/>
              <a:t> </a:t>
            </a:r>
            <a:endParaRPr lang="en-US" sz="4000" dirty="0"/>
          </a:p>
        </p:txBody>
      </p:sp>
    </p:spTree>
    <p:extLst>
      <p:ext uri="{BB962C8B-B14F-4D97-AF65-F5344CB8AC3E}">
        <p14:creationId xmlns:p14="http://schemas.microsoft.com/office/powerpoint/2010/main" val="1294845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8417" y="425003"/>
            <a:ext cx="7374736" cy="6194737"/>
          </a:xfrm>
          <a:prstGeom prst="rect">
            <a:avLst/>
          </a:prstGeom>
        </p:spPr>
      </p:pic>
    </p:spTree>
    <p:extLst>
      <p:ext uri="{BB962C8B-B14F-4D97-AF65-F5344CB8AC3E}">
        <p14:creationId xmlns:p14="http://schemas.microsoft.com/office/powerpoint/2010/main" val="13124233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65233" y="0"/>
            <a:ext cx="4299961" cy="6858000"/>
          </a:xfrm>
          <a:prstGeom prst="rect">
            <a:avLst/>
          </a:prstGeom>
        </p:spPr>
      </p:pic>
    </p:spTree>
    <p:extLst>
      <p:ext uri="{BB962C8B-B14F-4D97-AF65-F5344CB8AC3E}">
        <p14:creationId xmlns:p14="http://schemas.microsoft.com/office/powerpoint/2010/main" val="3327246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Mixed</a:t>
            </a:r>
          </a:p>
        </p:txBody>
      </p:sp>
      <p:sp>
        <p:nvSpPr>
          <p:cNvPr id="3" name="Content Placeholder 2"/>
          <p:cNvSpPr>
            <a:spLocks noGrp="1"/>
          </p:cNvSpPr>
          <p:nvPr>
            <p:ph idx="1"/>
          </p:nvPr>
        </p:nvSpPr>
        <p:spPr/>
        <p:txBody>
          <a:bodyPr>
            <a:normAutofit/>
          </a:bodyPr>
          <a:lstStyle/>
          <a:p>
            <a:pPr marL="0" indent="0" algn="just">
              <a:buNone/>
            </a:pPr>
            <a:r>
              <a:rPr lang="id-ID" sz="3200" dirty="0"/>
              <a:t>Infrastruktur fisik dan sosial adalah dapat didefinisikan sebagai kebutuhan dasar fisik pengorganisasian sistem struktur yang diperlukan untuk jaminan ekonomi sektor publik dan sektor privat sebagai layanan dan fasilitas yang diperlukan agar perekonomian dapat berfungsi dengan baik </a:t>
            </a:r>
            <a:r>
              <a:rPr lang="en-US" sz="3200" dirty="0"/>
              <a:t>(Sullivan &amp; </a:t>
            </a:r>
            <a:r>
              <a:rPr lang="en-US" sz="3200" dirty="0" err="1"/>
              <a:t>Sheffrin</a:t>
            </a:r>
            <a:r>
              <a:rPr lang="en-US" sz="3200" dirty="0"/>
              <a:t>, 2003, p. 474).</a:t>
            </a:r>
          </a:p>
          <a:p>
            <a:endParaRPr lang="en-US" sz="2800" dirty="0"/>
          </a:p>
        </p:txBody>
      </p:sp>
    </p:spTree>
    <p:extLst>
      <p:ext uri="{BB962C8B-B14F-4D97-AF65-F5344CB8AC3E}">
        <p14:creationId xmlns:p14="http://schemas.microsoft.com/office/powerpoint/2010/main" val="21389589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LAW</a:t>
            </a:r>
          </a:p>
        </p:txBody>
      </p:sp>
      <p:sp>
        <p:nvSpPr>
          <p:cNvPr id="3" name="Content Placeholder 2"/>
          <p:cNvSpPr>
            <a:spLocks noGrp="1"/>
          </p:cNvSpPr>
          <p:nvPr>
            <p:ph idx="1"/>
          </p:nvPr>
        </p:nvSpPr>
        <p:spPr/>
        <p:txBody>
          <a:bodyPr>
            <a:normAutofit/>
          </a:bodyPr>
          <a:lstStyle/>
          <a:p>
            <a:pPr marL="0" indent="0" algn="just">
              <a:buNone/>
            </a:pPr>
            <a:r>
              <a:rPr lang="en-US" sz="3200" dirty="0" err="1"/>
              <a:t>Fasilitas</a:t>
            </a:r>
            <a:r>
              <a:rPr lang="en-US" sz="3200" dirty="0"/>
              <a:t> </a:t>
            </a:r>
            <a:r>
              <a:rPr lang="en-US" sz="3200" dirty="0" err="1"/>
              <a:t>teknis</a:t>
            </a:r>
            <a:r>
              <a:rPr lang="en-US" sz="3200" dirty="0"/>
              <a:t>, </a:t>
            </a:r>
            <a:r>
              <a:rPr lang="en-US" sz="3200" dirty="0" err="1"/>
              <a:t>fisik</a:t>
            </a:r>
            <a:r>
              <a:rPr lang="en-US" sz="3200" dirty="0"/>
              <a:t>, </a:t>
            </a:r>
            <a:r>
              <a:rPr lang="en-US" sz="3200" dirty="0" err="1"/>
              <a:t>sistem</a:t>
            </a:r>
            <a:r>
              <a:rPr lang="en-US" sz="3200" dirty="0"/>
              <a:t>, </a:t>
            </a:r>
            <a:r>
              <a:rPr lang="en-US" sz="3200" dirty="0" err="1"/>
              <a:t>perangkat</a:t>
            </a:r>
            <a:r>
              <a:rPr lang="en-US" sz="3200" dirty="0"/>
              <a:t> </a:t>
            </a:r>
            <a:r>
              <a:rPr lang="en-US" sz="3200" dirty="0" err="1"/>
              <a:t>keras</a:t>
            </a:r>
            <a:r>
              <a:rPr lang="en-US" sz="3200" dirty="0"/>
              <a:t> </a:t>
            </a:r>
            <a:r>
              <a:rPr lang="en-US" sz="3200" dirty="0" err="1"/>
              <a:t>dan</a:t>
            </a:r>
            <a:r>
              <a:rPr lang="en-US" sz="3200" dirty="0"/>
              <a:t> </a:t>
            </a:r>
            <a:r>
              <a:rPr lang="en-US" sz="3200" dirty="0" err="1"/>
              <a:t>lunak</a:t>
            </a:r>
            <a:r>
              <a:rPr lang="en-US" sz="3200" dirty="0"/>
              <a:t> yang </a:t>
            </a:r>
            <a:r>
              <a:rPr lang="en-US" sz="3200" dirty="0" err="1"/>
              <a:t>diperlukan</a:t>
            </a:r>
            <a:r>
              <a:rPr lang="en-US" sz="3200" dirty="0"/>
              <a:t> </a:t>
            </a:r>
            <a:r>
              <a:rPr lang="en-US" sz="3200" dirty="0" err="1"/>
              <a:t>untuk</a:t>
            </a:r>
            <a:r>
              <a:rPr lang="en-US" sz="3200" dirty="0"/>
              <a:t> </a:t>
            </a:r>
            <a:r>
              <a:rPr lang="en-US" sz="3200" dirty="0" err="1"/>
              <a:t>melakukan</a:t>
            </a:r>
            <a:r>
              <a:rPr lang="en-US" sz="3200" dirty="0"/>
              <a:t> </a:t>
            </a:r>
            <a:r>
              <a:rPr lang="en-US" sz="3200" dirty="0" err="1"/>
              <a:t>pelayanan</a:t>
            </a:r>
            <a:r>
              <a:rPr lang="en-US" sz="3200" dirty="0"/>
              <a:t> </a:t>
            </a:r>
            <a:r>
              <a:rPr lang="en-US" sz="3200" dirty="0" err="1"/>
              <a:t>kepada</a:t>
            </a:r>
            <a:r>
              <a:rPr lang="en-US" sz="3200" dirty="0"/>
              <a:t> </a:t>
            </a:r>
            <a:r>
              <a:rPr lang="en-US" sz="3200" dirty="0" err="1"/>
              <a:t>masyarakat</a:t>
            </a:r>
            <a:r>
              <a:rPr lang="en-US" sz="3200" dirty="0"/>
              <a:t> </a:t>
            </a:r>
            <a:r>
              <a:rPr lang="en-US" sz="3200" dirty="0" err="1"/>
              <a:t>dan</a:t>
            </a:r>
            <a:r>
              <a:rPr lang="en-US" sz="3200" dirty="0"/>
              <a:t> </a:t>
            </a:r>
            <a:r>
              <a:rPr lang="en-US" sz="3200" dirty="0" err="1"/>
              <a:t>mendukung</a:t>
            </a:r>
            <a:r>
              <a:rPr lang="en-US" sz="3200" dirty="0"/>
              <a:t> </a:t>
            </a:r>
            <a:r>
              <a:rPr lang="en-US" sz="3200" dirty="0" err="1"/>
              <a:t>jaringan</a:t>
            </a:r>
            <a:r>
              <a:rPr lang="en-US" sz="3200" dirty="0"/>
              <a:t> </a:t>
            </a:r>
            <a:r>
              <a:rPr lang="en-US" sz="3200" dirty="0" err="1"/>
              <a:t>struktur</a:t>
            </a:r>
            <a:r>
              <a:rPr lang="en-US" sz="3200" dirty="0"/>
              <a:t> agar </a:t>
            </a:r>
            <a:r>
              <a:rPr lang="en-US" sz="3200" dirty="0" err="1"/>
              <a:t>pertumbuhan</a:t>
            </a:r>
            <a:r>
              <a:rPr lang="en-US" sz="3200" dirty="0"/>
              <a:t> </a:t>
            </a:r>
            <a:r>
              <a:rPr lang="en-US" sz="3200" dirty="0" err="1"/>
              <a:t>ekonomi</a:t>
            </a:r>
            <a:r>
              <a:rPr lang="en-US" sz="3200" dirty="0"/>
              <a:t> </a:t>
            </a:r>
            <a:r>
              <a:rPr lang="en-US" sz="3200" dirty="0" err="1"/>
              <a:t>dan</a:t>
            </a:r>
            <a:r>
              <a:rPr lang="en-US" sz="3200" dirty="0"/>
              <a:t> </a:t>
            </a:r>
            <a:r>
              <a:rPr lang="en-US" sz="3200" dirty="0" err="1"/>
              <a:t>sosial</a:t>
            </a:r>
            <a:r>
              <a:rPr lang="en-US" sz="3200" dirty="0"/>
              <a:t> </a:t>
            </a:r>
            <a:r>
              <a:rPr lang="en-US" sz="3200" dirty="0" err="1"/>
              <a:t>masyarakat</a:t>
            </a:r>
            <a:r>
              <a:rPr lang="en-US" sz="3200" dirty="0"/>
              <a:t> </a:t>
            </a:r>
            <a:r>
              <a:rPr lang="en-US" sz="3200" dirty="0" err="1"/>
              <a:t>dapat</a:t>
            </a:r>
            <a:r>
              <a:rPr lang="en-US" sz="3200" dirty="0"/>
              <a:t> </a:t>
            </a:r>
            <a:r>
              <a:rPr lang="en-US" sz="3200" dirty="0" err="1"/>
              <a:t>berjalan</a:t>
            </a:r>
            <a:r>
              <a:rPr lang="en-US" sz="3200" dirty="0"/>
              <a:t> </a:t>
            </a:r>
            <a:r>
              <a:rPr lang="en-US" sz="3200" dirty="0" err="1"/>
              <a:t>dengan</a:t>
            </a:r>
            <a:r>
              <a:rPr lang="en-US" sz="3200" dirty="0"/>
              <a:t> </a:t>
            </a:r>
            <a:r>
              <a:rPr lang="en-US" sz="3200" dirty="0" err="1"/>
              <a:t>baik</a:t>
            </a:r>
            <a:r>
              <a:rPr lang="en-US" sz="3200" dirty="0"/>
              <a:t> (PERATURAN MENTERI PPN/KEPALA BAPPENAS No. 4 </a:t>
            </a:r>
            <a:r>
              <a:rPr lang="en-US" sz="3200" dirty="0" err="1"/>
              <a:t>Tahun</a:t>
            </a:r>
            <a:r>
              <a:rPr lang="en-US" sz="3200" dirty="0"/>
              <a:t> 2015, 29 Mei 2015)</a:t>
            </a:r>
          </a:p>
        </p:txBody>
      </p:sp>
    </p:spTree>
    <p:extLst>
      <p:ext uri="{BB962C8B-B14F-4D97-AF65-F5344CB8AC3E}">
        <p14:creationId xmlns:p14="http://schemas.microsoft.com/office/powerpoint/2010/main" val="30878492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556" y="701557"/>
            <a:ext cx="8847900" cy="1325563"/>
          </a:xfrm>
        </p:spPr>
        <p:txBody>
          <a:bodyPr>
            <a:noAutofit/>
          </a:bodyPr>
          <a:lstStyle/>
          <a:p>
            <a:r>
              <a:rPr lang="en-US" sz="4000" dirty="0"/>
              <a:t>PERATURAN MENTERI PPN/KEPALA BAPPENAS No. 4 </a:t>
            </a:r>
            <a:r>
              <a:rPr lang="en-US" sz="4000" dirty="0" err="1"/>
              <a:t>Tahun</a:t>
            </a:r>
            <a:r>
              <a:rPr lang="en-US" sz="4000" dirty="0"/>
              <a:t> 2015, 29 Mei 2015)</a:t>
            </a:r>
          </a:p>
        </p:txBody>
      </p:sp>
      <p:sp>
        <p:nvSpPr>
          <p:cNvPr id="3" name="Content Placeholder 2"/>
          <p:cNvSpPr>
            <a:spLocks noGrp="1"/>
          </p:cNvSpPr>
          <p:nvPr>
            <p:ph idx="1"/>
          </p:nvPr>
        </p:nvSpPr>
        <p:spPr>
          <a:xfrm>
            <a:off x="670574" y="2146018"/>
            <a:ext cx="8642461" cy="4351338"/>
          </a:xfrm>
        </p:spPr>
        <p:txBody>
          <a:bodyPr>
            <a:noAutofit/>
          </a:bodyPr>
          <a:lstStyle/>
          <a:p>
            <a:r>
              <a:rPr lang="en-US" sz="3200" b="1" dirty="0"/>
              <a:t>I</a:t>
            </a:r>
            <a:r>
              <a:rPr lang="id-ID" sz="3200" b="1" dirty="0"/>
              <a:t>nfrastruktur </a:t>
            </a:r>
            <a:r>
              <a:rPr lang="en-US" sz="3200" b="1" dirty="0"/>
              <a:t>T</a:t>
            </a:r>
            <a:r>
              <a:rPr lang="id-ID" sz="3200" b="1" dirty="0"/>
              <a:t>ransportasi</a:t>
            </a:r>
            <a:endParaRPr lang="en-US" sz="3200" b="1" dirty="0"/>
          </a:p>
          <a:p>
            <a:pPr lvl="1" algn="just"/>
            <a:r>
              <a:rPr lang="id-ID" sz="2800" dirty="0"/>
              <a:t>penyediaan dan/atau pengelolaan fasilitas dan/atau pelayanan jasa kebandarudaraan, termasuk fasilitas pendukung seperti terminal penumpang dan kargo; </a:t>
            </a:r>
            <a:endParaRPr lang="en-US" sz="2800" dirty="0"/>
          </a:p>
          <a:p>
            <a:pPr lvl="1" algn="just"/>
            <a:r>
              <a:rPr lang="id-ID" sz="2800" dirty="0"/>
              <a:t>penyediaan dan/atau pengelolaan fasilitas dan/atau pelayanan jasa kepelabuhanan; sarana dan/atau prasarana perkeretaapian;  4. sarana dan prasarana angkutan massal perkotaan dan lalu lintas; dan/atau </a:t>
            </a:r>
            <a:endParaRPr lang="en-US" sz="2800" dirty="0"/>
          </a:p>
          <a:p>
            <a:pPr lvl="1" algn="just"/>
            <a:r>
              <a:rPr lang="id-ID" sz="2800" dirty="0"/>
              <a:t>sarana dan prasarana penyeberangan laut, sungai, dan/atau danau. </a:t>
            </a:r>
            <a:endParaRPr lang="en-US" sz="2800" dirty="0"/>
          </a:p>
          <a:p>
            <a:endParaRPr lang="en-US" sz="2800" dirty="0"/>
          </a:p>
        </p:txBody>
      </p:sp>
    </p:spTree>
    <p:extLst>
      <p:ext uri="{BB962C8B-B14F-4D97-AF65-F5344CB8AC3E}">
        <p14:creationId xmlns:p14="http://schemas.microsoft.com/office/powerpoint/2010/main" val="2052118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0334" y="1246910"/>
            <a:ext cx="4470207" cy="4794453"/>
          </a:xfrm>
        </p:spPr>
        <p:txBody>
          <a:bodyPr>
            <a:noAutofit/>
          </a:bodyPr>
          <a:lstStyle/>
          <a:p>
            <a:r>
              <a:rPr lang="id-ID" sz="2000" b="1" dirty="0"/>
              <a:t>infrastruktur jalan</a:t>
            </a:r>
            <a:endParaRPr lang="en-US" sz="2000" b="1" dirty="0"/>
          </a:p>
          <a:p>
            <a:pPr lvl="1"/>
            <a:r>
              <a:rPr lang="id-ID" sz="1800" dirty="0"/>
              <a:t>jalan arteri, jalan kolektor dan jalan lokal;  </a:t>
            </a:r>
            <a:endParaRPr lang="en-US" sz="1800" dirty="0"/>
          </a:p>
          <a:p>
            <a:pPr lvl="1"/>
            <a:r>
              <a:rPr lang="id-ID" sz="1800" dirty="0"/>
              <a:t>jalan tol; dan/atau </a:t>
            </a:r>
            <a:endParaRPr lang="en-US" sz="1800" dirty="0"/>
          </a:p>
          <a:p>
            <a:pPr lvl="1"/>
            <a:r>
              <a:rPr lang="id-ID" sz="1800" dirty="0"/>
              <a:t>jembatan tol. </a:t>
            </a:r>
            <a:endParaRPr lang="en-US" sz="1800" dirty="0"/>
          </a:p>
          <a:p>
            <a:r>
              <a:rPr lang="id-ID" sz="2000" b="1" dirty="0"/>
              <a:t>infrastruktur sumber daya air dan irigasi</a:t>
            </a:r>
            <a:endParaRPr lang="en-US" sz="2000" b="1" dirty="0"/>
          </a:p>
          <a:p>
            <a:pPr lvl="1"/>
            <a:r>
              <a:rPr lang="id-ID" sz="1800" dirty="0"/>
              <a:t>saluran pembawa air baku; dan/atau</a:t>
            </a:r>
            <a:endParaRPr lang="en-US" sz="1800" dirty="0"/>
          </a:p>
          <a:p>
            <a:pPr lvl="1"/>
            <a:r>
              <a:rPr lang="id-ID" sz="1800" dirty="0"/>
              <a:t>jaringan irigasi dan prasarana penampung air beserta bangunan pelengkapnya, antara lain waduk, bendungan, dan bendung.  </a:t>
            </a:r>
            <a:endParaRPr lang="en-US" sz="1800" dirty="0"/>
          </a:p>
          <a:p>
            <a:r>
              <a:rPr lang="id-ID" sz="2000" b="1" dirty="0"/>
              <a:t>infrastruktur air minum</a:t>
            </a:r>
            <a:endParaRPr lang="en-US" sz="2000" b="1" dirty="0"/>
          </a:p>
          <a:p>
            <a:pPr lvl="1"/>
            <a:r>
              <a:rPr lang="id-ID" sz="1800" dirty="0"/>
              <a:t>unit air baku; </a:t>
            </a:r>
            <a:endParaRPr lang="en-US" sz="1800" dirty="0"/>
          </a:p>
          <a:p>
            <a:pPr lvl="1"/>
            <a:r>
              <a:rPr lang="id-ID" sz="1800" dirty="0"/>
              <a:t>unit produksi; dan/atau </a:t>
            </a:r>
            <a:endParaRPr lang="en-US" sz="1800" dirty="0"/>
          </a:p>
          <a:p>
            <a:pPr lvl="1"/>
            <a:r>
              <a:rPr lang="id-ID" sz="1800" dirty="0"/>
              <a:t>unit distribusi.  </a:t>
            </a:r>
            <a:endParaRPr lang="en-US" sz="1800" dirty="0"/>
          </a:p>
          <a:p>
            <a:endParaRPr lang="en-US"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0541" y="480213"/>
            <a:ext cx="3236920" cy="2698498"/>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20541" y="3178712"/>
            <a:ext cx="2987278" cy="2447015"/>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12998" y="4702543"/>
            <a:ext cx="2258821" cy="1846367"/>
          </a:xfrm>
          <a:prstGeom prst="rect">
            <a:avLst/>
          </a:prstGeom>
        </p:spPr>
      </p:pic>
    </p:spTree>
    <p:extLst>
      <p:ext uri="{BB962C8B-B14F-4D97-AF65-F5344CB8AC3E}">
        <p14:creationId xmlns:p14="http://schemas.microsoft.com/office/powerpoint/2010/main" val="7137104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0334" y="1274619"/>
            <a:ext cx="6984793" cy="4766744"/>
          </a:xfrm>
        </p:spPr>
        <p:txBody>
          <a:bodyPr>
            <a:noAutofit/>
          </a:bodyPr>
          <a:lstStyle/>
          <a:p>
            <a:r>
              <a:rPr lang="id-ID" sz="2000" b="1" dirty="0"/>
              <a:t>infrastruktur sistem pengelolaan air limbah terpusat</a:t>
            </a:r>
            <a:endParaRPr lang="en-US" sz="2000" b="1" dirty="0"/>
          </a:p>
          <a:p>
            <a:pPr lvl="1"/>
            <a:r>
              <a:rPr lang="id-ID" sz="1800" dirty="0"/>
              <a:t>unit pelayanan; </a:t>
            </a:r>
            <a:endParaRPr lang="en-US" sz="1800" dirty="0"/>
          </a:p>
          <a:p>
            <a:pPr lvl="1"/>
            <a:r>
              <a:rPr lang="id-ID" sz="1800" dirty="0"/>
              <a:t>unit pengumpulan; </a:t>
            </a:r>
            <a:endParaRPr lang="en-US" sz="1800" dirty="0"/>
          </a:p>
          <a:p>
            <a:pPr lvl="1"/>
            <a:r>
              <a:rPr lang="id-ID" sz="1800" dirty="0"/>
              <a:t>unit pengolahan;  </a:t>
            </a:r>
            <a:endParaRPr lang="en-US" sz="1800" dirty="0"/>
          </a:p>
          <a:p>
            <a:pPr lvl="1"/>
            <a:r>
              <a:rPr lang="id-ID" sz="1800" dirty="0"/>
              <a:t>unit pembuangan akhir; dan/atau </a:t>
            </a:r>
            <a:endParaRPr lang="en-US" sz="1800" dirty="0"/>
          </a:p>
          <a:p>
            <a:pPr lvl="1"/>
            <a:r>
              <a:rPr lang="id-ID" sz="1800" dirty="0"/>
              <a:t>saluran pembuangan air, dan sanitasi. </a:t>
            </a:r>
            <a:endParaRPr lang="en-US" sz="1800" dirty="0"/>
          </a:p>
          <a:p>
            <a:r>
              <a:rPr lang="id-ID" sz="2000" b="1" dirty="0"/>
              <a:t>infrastruktur sistem pengelolaan air limbah setempat</a:t>
            </a:r>
            <a:endParaRPr lang="en-US" sz="2000" b="1" dirty="0"/>
          </a:p>
          <a:p>
            <a:pPr lvl="1"/>
            <a:r>
              <a:rPr lang="id-ID" sz="1800" dirty="0"/>
              <a:t>unit pengolahan setempat; </a:t>
            </a:r>
            <a:endParaRPr lang="en-US" sz="1800" dirty="0"/>
          </a:p>
          <a:p>
            <a:pPr lvl="1"/>
            <a:r>
              <a:rPr lang="id-ID" sz="1800" dirty="0"/>
              <a:t>unit pengangkutan; </a:t>
            </a:r>
            <a:endParaRPr lang="en-US" sz="1800" dirty="0"/>
          </a:p>
          <a:p>
            <a:pPr lvl="1"/>
            <a:r>
              <a:rPr lang="id-ID" sz="1800" dirty="0"/>
              <a:t>unit pengolahan lumpur tinja;  </a:t>
            </a:r>
            <a:endParaRPr lang="en-US" sz="1800" dirty="0"/>
          </a:p>
          <a:p>
            <a:pPr lvl="1"/>
            <a:r>
              <a:rPr lang="id-ID" sz="1800" dirty="0"/>
              <a:t>unit pembuangan akhir; dan/atau </a:t>
            </a:r>
            <a:endParaRPr lang="en-US" sz="1800" dirty="0"/>
          </a:p>
          <a:p>
            <a:pPr lvl="1"/>
            <a:r>
              <a:rPr lang="id-ID" sz="1800" dirty="0"/>
              <a:t>saluran pembuangan air, dan sanitasi. </a:t>
            </a:r>
            <a:endParaRPr lang="en-US" sz="1800" dirty="0"/>
          </a:p>
          <a:p>
            <a:r>
              <a:rPr lang="id-ID" sz="2000" b="1" dirty="0"/>
              <a:t>infrastruktur sistem pengelolaan persampahan</a:t>
            </a:r>
            <a:endParaRPr lang="en-US" sz="2000" b="1" dirty="0"/>
          </a:p>
          <a:p>
            <a:pPr lvl="1"/>
            <a:r>
              <a:rPr lang="id-ID" sz="1800" dirty="0"/>
              <a:t>pengangkutan; </a:t>
            </a:r>
            <a:endParaRPr lang="en-US" sz="1800" dirty="0"/>
          </a:p>
          <a:p>
            <a:pPr lvl="1"/>
            <a:r>
              <a:rPr lang="id-ID" sz="1800" dirty="0"/>
              <a:t>pengolahan; dan/atau  </a:t>
            </a:r>
            <a:endParaRPr lang="en-US" sz="1800" dirty="0"/>
          </a:p>
          <a:p>
            <a:pPr lvl="1"/>
            <a:r>
              <a:rPr lang="id-ID" sz="1800" dirty="0"/>
              <a:t>pemrosesan akhir sampah. </a:t>
            </a:r>
            <a:endParaRPr lang="en-US" sz="1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5545" y="2112409"/>
            <a:ext cx="2440424" cy="203043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90333" y="4142842"/>
            <a:ext cx="2063750" cy="1984375"/>
          </a:xfrm>
          <a:prstGeom prst="rect">
            <a:avLst/>
          </a:prstGeom>
        </p:spPr>
      </p:pic>
    </p:spTree>
    <p:extLst>
      <p:ext uri="{BB962C8B-B14F-4D97-AF65-F5344CB8AC3E}">
        <p14:creationId xmlns:p14="http://schemas.microsoft.com/office/powerpoint/2010/main" val="19034857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04850" y="3517937"/>
            <a:ext cx="3031821" cy="2492623"/>
          </a:xfrm>
          <a:prstGeom prst="rect">
            <a:avLst/>
          </a:prstGeom>
        </p:spPr>
      </p:pic>
      <p:sp>
        <p:nvSpPr>
          <p:cNvPr id="3" name="Content Placeholder 2"/>
          <p:cNvSpPr>
            <a:spLocks noGrp="1"/>
          </p:cNvSpPr>
          <p:nvPr>
            <p:ph idx="1"/>
          </p:nvPr>
        </p:nvSpPr>
        <p:spPr>
          <a:xfrm>
            <a:off x="216174" y="351978"/>
            <a:ext cx="6388677" cy="6113216"/>
          </a:xfrm>
        </p:spPr>
        <p:txBody>
          <a:bodyPr>
            <a:noAutofit/>
          </a:bodyPr>
          <a:lstStyle/>
          <a:p>
            <a:r>
              <a:rPr lang="en-US" sz="2400" b="1" dirty="0" err="1"/>
              <a:t>infrastruktur</a:t>
            </a:r>
            <a:r>
              <a:rPr lang="en-US" sz="2400" b="1" dirty="0"/>
              <a:t> </a:t>
            </a:r>
            <a:r>
              <a:rPr lang="en-US" sz="2400" b="1" dirty="0" err="1"/>
              <a:t>telekomunikasi</a:t>
            </a:r>
            <a:r>
              <a:rPr lang="en-US" sz="2400" b="1" dirty="0"/>
              <a:t> </a:t>
            </a:r>
            <a:r>
              <a:rPr lang="en-US" sz="2400" b="1" dirty="0" err="1"/>
              <a:t>dan</a:t>
            </a:r>
            <a:r>
              <a:rPr lang="en-US" sz="2400" b="1" dirty="0"/>
              <a:t> </a:t>
            </a:r>
            <a:r>
              <a:rPr lang="en-US" sz="2400" b="1" dirty="0" err="1"/>
              <a:t>informatika</a:t>
            </a:r>
            <a:endParaRPr lang="en-US" sz="2400" b="1" dirty="0"/>
          </a:p>
          <a:p>
            <a:pPr lvl="1"/>
            <a:r>
              <a:rPr lang="id-ID" dirty="0"/>
              <a:t>jaringan telekomunikasi;  </a:t>
            </a:r>
            <a:endParaRPr lang="en-US" dirty="0"/>
          </a:p>
          <a:p>
            <a:pPr lvl="1"/>
            <a:r>
              <a:rPr lang="en-US" dirty="0"/>
              <a:t>I</a:t>
            </a:r>
            <a:r>
              <a:rPr lang="id-ID" dirty="0"/>
              <a:t>nfrastruktur e-government; dan/atau </a:t>
            </a:r>
            <a:endParaRPr lang="en-US" dirty="0"/>
          </a:p>
          <a:p>
            <a:pPr lvl="1"/>
            <a:r>
              <a:rPr lang="en-US" dirty="0"/>
              <a:t>I</a:t>
            </a:r>
            <a:r>
              <a:rPr lang="id-ID" dirty="0"/>
              <a:t>nfrastruktur pasif seperti pipa saluran media transmisi kabel (ducting). </a:t>
            </a:r>
            <a:endParaRPr lang="en-US" dirty="0"/>
          </a:p>
          <a:p>
            <a:r>
              <a:rPr lang="id-ID" sz="2400" b="1" dirty="0"/>
              <a:t>infrastruktur energi dan ketenagalistrikan</a:t>
            </a:r>
            <a:endParaRPr lang="en-US" sz="2400" b="1" dirty="0"/>
          </a:p>
          <a:p>
            <a:pPr lvl="1"/>
            <a:r>
              <a:rPr lang="id-ID" dirty="0"/>
              <a:t>infrastruktur energi dan ketenagalistrikan, termasuk infrastruktur energi terbarukan, antara lain: </a:t>
            </a:r>
            <a:endParaRPr lang="en-US" dirty="0"/>
          </a:p>
          <a:p>
            <a:pPr lvl="1"/>
            <a:r>
              <a:rPr lang="id-ID" dirty="0"/>
              <a:t>infrastruktur ketenagalistrikan, antara lain: </a:t>
            </a:r>
            <a:r>
              <a:rPr lang="en-US" dirty="0"/>
              <a:t>(1</a:t>
            </a:r>
            <a:r>
              <a:rPr lang="id-ID" dirty="0"/>
              <a:t>) pembangkit listrik; </a:t>
            </a:r>
            <a:r>
              <a:rPr lang="en-US" dirty="0"/>
              <a:t>(2</a:t>
            </a:r>
            <a:r>
              <a:rPr lang="id-ID" dirty="0"/>
              <a:t>) transmisi tenaga listrik; </a:t>
            </a:r>
            <a:r>
              <a:rPr lang="en-US" dirty="0"/>
              <a:t>(3</a:t>
            </a:r>
            <a:r>
              <a:rPr lang="id-ID" dirty="0"/>
              <a:t>) gardu induk; dan/atau </a:t>
            </a:r>
            <a:r>
              <a:rPr lang="en-US" dirty="0"/>
              <a:t>(4</a:t>
            </a:r>
            <a:r>
              <a:rPr lang="id-ID" dirty="0"/>
              <a:t>) distribusi tenaga listrik.  </a:t>
            </a:r>
            <a:endParaRPr lang="en-US" dirty="0"/>
          </a:p>
          <a:p>
            <a:pPr lvl="1"/>
            <a:r>
              <a:rPr lang="id-ID" dirty="0"/>
              <a:t>infrastruktur minyak dan gas bumi, termasuk bio- energi, antara lain: </a:t>
            </a:r>
            <a:r>
              <a:rPr lang="en-US" dirty="0"/>
              <a:t>(1</a:t>
            </a:r>
            <a:r>
              <a:rPr lang="id-ID" dirty="0"/>
              <a:t>) pengolahan; </a:t>
            </a:r>
            <a:r>
              <a:rPr lang="en-US" dirty="0"/>
              <a:t>(2</a:t>
            </a:r>
            <a:r>
              <a:rPr lang="id-ID" dirty="0"/>
              <a:t>) penyimpanan;  </a:t>
            </a:r>
            <a:r>
              <a:rPr lang="en-US" dirty="0"/>
              <a:t>(3</a:t>
            </a:r>
            <a:r>
              <a:rPr lang="id-ID" dirty="0"/>
              <a:t>) pengangkutan; dan/atau  </a:t>
            </a:r>
            <a:r>
              <a:rPr lang="en-US" dirty="0"/>
              <a:t>(4</a:t>
            </a:r>
            <a:r>
              <a:rPr lang="id-ID" dirty="0"/>
              <a:t>) distribusi. </a:t>
            </a:r>
            <a:endParaRPr lang="en-US" dirty="0"/>
          </a:p>
          <a:p>
            <a:endParaRPr lang="en-US" sz="24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80391" y="1081826"/>
            <a:ext cx="2956281" cy="2436111"/>
          </a:xfrm>
          <a:prstGeom prst="rect">
            <a:avLst/>
          </a:prstGeom>
        </p:spPr>
      </p:pic>
    </p:spTree>
    <p:extLst>
      <p:ext uri="{BB962C8B-B14F-4D97-AF65-F5344CB8AC3E}">
        <p14:creationId xmlns:p14="http://schemas.microsoft.com/office/powerpoint/2010/main" val="40254252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98508" y="4187094"/>
            <a:ext cx="3018234" cy="1847850"/>
          </a:xfrm>
          <a:prstGeom prst="rect">
            <a:avLst/>
          </a:prstGeom>
        </p:spPr>
      </p:pic>
      <p:sp>
        <p:nvSpPr>
          <p:cNvPr id="3" name="Content Placeholder 2"/>
          <p:cNvSpPr>
            <a:spLocks noGrp="1"/>
          </p:cNvSpPr>
          <p:nvPr>
            <p:ph idx="1"/>
          </p:nvPr>
        </p:nvSpPr>
        <p:spPr>
          <a:xfrm>
            <a:off x="550334" y="1149927"/>
            <a:ext cx="6984793" cy="4891435"/>
          </a:xfrm>
        </p:spPr>
        <p:txBody>
          <a:bodyPr>
            <a:noAutofit/>
          </a:bodyPr>
          <a:lstStyle/>
          <a:p>
            <a:r>
              <a:rPr lang="id-ID" sz="2000" b="1" dirty="0"/>
              <a:t>Infrastruktur konservasi energi</a:t>
            </a:r>
            <a:endParaRPr lang="en-US" sz="2000" b="1" dirty="0"/>
          </a:p>
          <a:p>
            <a:pPr lvl="1"/>
            <a:r>
              <a:rPr lang="id-ID" sz="1800" dirty="0"/>
              <a:t>penerangan jalan umum; dan/atau </a:t>
            </a:r>
            <a:endParaRPr lang="en-US" sz="1800" dirty="0"/>
          </a:p>
          <a:p>
            <a:pPr lvl="1"/>
            <a:r>
              <a:rPr lang="id-ID" sz="1800" dirty="0"/>
              <a:t>efisiensi energi. </a:t>
            </a:r>
            <a:endParaRPr lang="en-US" sz="1800" dirty="0"/>
          </a:p>
          <a:p>
            <a:r>
              <a:rPr lang="id-ID" sz="2000" b="1" dirty="0"/>
              <a:t>infrastruktur ekonomi fasilitas perkotaan</a:t>
            </a:r>
            <a:endParaRPr lang="en-US" sz="2000" b="1" dirty="0"/>
          </a:p>
          <a:p>
            <a:pPr lvl="1"/>
            <a:r>
              <a:rPr lang="id-ID" sz="1800" dirty="0"/>
              <a:t>saluran utilitas (tunnel); dan/atau </a:t>
            </a:r>
            <a:endParaRPr lang="en-US" sz="1800" dirty="0"/>
          </a:p>
          <a:p>
            <a:pPr lvl="1"/>
            <a:r>
              <a:rPr lang="id-ID" sz="1800" dirty="0"/>
              <a:t>pasar umum. </a:t>
            </a:r>
            <a:endParaRPr lang="en-US" sz="1800" dirty="0"/>
          </a:p>
          <a:p>
            <a:r>
              <a:rPr lang="id-ID" sz="2000" b="1" dirty="0"/>
              <a:t>infrastruktur kawasan</a:t>
            </a:r>
            <a:endParaRPr lang="en-US" sz="2000" b="1" dirty="0"/>
          </a:p>
          <a:p>
            <a:pPr lvl="1"/>
            <a:r>
              <a:rPr lang="id-ID" sz="1800" dirty="0"/>
              <a:t>kawasan pengembangan ilmu pengetahuan, teknologi dan inovasi termasuk pembangunan science and techno park; dan/atau </a:t>
            </a:r>
            <a:endParaRPr lang="en-US" sz="1800" dirty="0"/>
          </a:p>
          <a:p>
            <a:pPr lvl="1"/>
            <a:r>
              <a:rPr lang="id-ID" sz="1800" dirty="0"/>
              <a:t>kawasan industri.  </a:t>
            </a:r>
            <a:endParaRPr lang="en-US" sz="1800" dirty="0"/>
          </a:p>
          <a:p>
            <a:r>
              <a:rPr lang="id-ID" sz="2000" b="1" dirty="0"/>
              <a:t>infrastruktur pariwisata</a:t>
            </a:r>
            <a:endParaRPr lang="en-US" sz="2000" b="1" dirty="0"/>
          </a:p>
          <a:p>
            <a:pPr lvl="1"/>
            <a:r>
              <a:rPr lang="id-ID" sz="1800" dirty="0"/>
              <a:t>infrastruktur pariwisata, antara lain pusat informasi </a:t>
            </a:r>
            <a:r>
              <a:rPr lang="id-ID" sz="1800" dirty="0">
                <a:solidFill>
                  <a:schemeClr val="tx1"/>
                </a:solidFill>
              </a:rPr>
              <a:t>pariwisata (tourism </a:t>
            </a:r>
            <a:r>
              <a:rPr lang="id-ID" sz="1800" dirty="0"/>
              <a:t>information center).   </a:t>
            </a:r>
            <a:endParaRPr lang="en-US" sz="1800" dirty="0"/>
          </a:p>
          <a:p>
            <a:endParaRPr lang="en-US" sz="20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5036" y="299923"/>
            <a:ext cx="2591882" cy="2126673"/>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52595" y="2426596"/>
            <a:ext cx="2288647" cy="1760498"/>
          </a:xfrm>
          <a:prstGeom prst="rect">
            <a:avLst/>
          </a:prstGeom>
        </p:spPr>
      </p:pic>
    </p:spTree>
    <p:extLst>
      <p:ext uri="{BB962C8B-B14F-4D97-AF65-F5344CB8AC3E}">
        <p14:creationId xmlns:p14="http://schemas.microsoft.com/office/powerpoint/2010/main" val="848234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985" y="787915"/>
            <a:ext cx="5162343" cy="5198443"/>
          </a:xfrm>
          <a:prstGeom prst="rect">
            <a:avLst/>
          </a:prstGeom>
        </p:spPr>
      </p:pic>
      <p:sp>
        <p:nvSpPr>
          <p:cNvPr id="3" name="Content Placeholder 2"/>
          <p:cNvSpPr>
            <a:spLocks noGrp="1"/>
          </p:cNvSpPr>
          <p:nvPr>
            <p:ph idx="1"/>
          </p:nvPr>
        </p:nvSpPr>
        <p:spPr>
          <a:xfrm>
            <a:off x="395788" y="787915"/>
            <a:ext cx="3944392" cy="5651522"/>
          </a:xfrm>
        </p:spPr>
        <p:txBody>
          <a:bodyPr>
            <a:noAutofit/>
          </a:bodyPr>
          <a:lstStyle/>
          <a:p>
            <a:r>
              <a:rPr lang="en-US" sz="2000" b="1" dirty="0" err="1"/>
              <a:t>infrastruktur</a:t>
            </a:r>
            <a:r>
              <a:rPr lang="en-US" sz="2000" b="1" dirty="0"/>
              <a:t> </a:t>
            </a:r>
            <a:r>
              <a:rPr lang="en-US" sz="2000" b="1" dirty="0" err="1"/>
              <a:t>fasilitas</a:t>
            </a:r>
            <a:r>
              <a:rPr lang="en-US" sz="2000" b="1" dirty="0"/>
              <a:t> </a:t>
            </a:r>
            <a:r>
              <a:rPr lang="en-US" sz="2000" b="1" dirty="0" err="1"/>
              <a:t>pendidikan</a:t>
            </a:r>
            <a:r>
              <a:rPr lang="en-US" sz="2000" b="1" dirty="0"/>
              <a:t> </a:t>
            </a:r>
            <a:r>
              <a:rPr lang="en-US" sz="2000" b="1" dirty="0" err="1"/>
              <a:t>penelitian</a:t>
            </a:r>
            <a:r>
              <a:rPr lang="en-US" sz="2000" b="1" dirty="0"/>
              <a:t> </a:t>
            </a:r>
            <a:r>
              <a:rPr lang="en-US" sz="2000" b="1" dirty="0" err="1"/>
              <a:t>dan</a:t>
            </a:r>
            <a:r>
              <a:rPr lang="en-US" sz="2000" b="1" dirty="0"/>
              <a:t> </a:t>
            </a:r>
            <a:r>
              <a:rPr lang="en-US" sz="2000" b="1" dirty="0" err="1"/>
              <a:t>pengembangan</a:t>
            </a:r>
            <a:endParaRPr lang="en-US" sz="2000" b="1" dirty="0"/>
          </a:p>
          <a:p>
            <a:pPr lvl="1"/>
            <a:r>
              <a:rPr lang="en-US" sz="2000" dirty="0"/>
              <a:t> </a:t>
            </a:r>
            <a:r>
              <a:rPr lang="id-ID" sz="2000" dirty="0"/>
              <a:t>sarana pembelajaran;  </a:t>
            </a:r>
            <a:endParaRPr lang="en-US" sz="2000" dirty="0"/>
          </a:p>
          <a:p>
            <a:pPr lvl="1"/>
            <a:r>
              <a:rPr lang="id-ID" sz="2000" dirty="0"/>
              <a:t>laboratorium;  </a:t>
            </a:r>
            <a:endParaRPr lang="en-US" sz="2000" dirty="0"/>
          </a:p>
          <a:p>
            <a:pPr lvl="1"/>
            <a:r>
              <a:rPr lang="id-ID" sz="2000" dirty="0"/>
              <a:t>pusat pelatihan; </a:t>
            </a:r>
            <a:endParaRPr lang="en-US" sz="2000" dirty="0"/>
          </a:p>
          <a:p>
            <a:pPr lvl="1"/>
            <a:r>
              <a:rPr lang="id-ID" sz="2000" dirty="0"/>
              <a:t>pusat penelitian/pusat kajian; </a:t>
            </a:r>
            <a:endParaRPr lang="en-US" sz="2000" dirty="0"/>
          </a:p>
          <a:p>
            <a:pPr lvl="1"/>
            <a:r>
              <a:rPr lang="id-ID" sz="2000" dirty="0"/>
              <a:t>sarana dan prasarana penelitian dan pengembangan; </a:t>
            </a:r>
            <a:endParaRPr lang="en-US" sz="2000" dirty="0"/>
          </a:p>
          <a:p>
            <a:pPr lvl="1"/>
            <a:r>
              <a:rPr lang="id-ID" sz="2000" dirty="0"/>
              <a:t>inkubator bisnis; </a:t>
            </a:r>
            <a:endParaRPr lang="en-US" sz="2000" dirty="0"/>
          </a:p>
          <a:p>
            <a:pPr lvl="1"/>
            <a:r>
              <a:rPr lang="id-ID" sz="2000" dirty="0"/>
              <a:t>galeri pembelajaran; </a:t>
            </a:r>
            <a:endParaRPr lang="en-US" sz="2000" dirty="0"/>
          </a:p>
          <a:p>
            <a:pPr lvl="1"/>
            <a:r>
              <a:rPr lang="id-ID" sz="2000" dirty="0"/>
              <a:t>ruang praktik siswa; </a:t>
            </a:r>
            <a:endParaRPr lang="en-US" sz="2000" dirty="0"/>
          </a:p>
          <a:p>
            <a:pPr lvl="1"/>
            <a:r>
              <a:rPr lang="id-ID" sz="2000" dirty="0"/>
              <a:t>perpustakaan; dan/atau  </a:t>
            </a:r>
            <a:endParaRPr lang="en-US" sz="2000" dirty="0"/>
          </a:p>
          <a:p>
            <a:pPr lvl="1"/>
            <a:r>
              <a:rPr lang="id-ID" sz="2000" dirty="0"/>
              <a:t>fasilitas pendukung pembelajaran dan pelatihan. </a:t>
            </a:r>
            <a:endParaRPr lang="en-US" sz="2000" dirty="0"/>
          </a:p>
          <a:p>
            <a:endParaRPr lang="en-US" sz="2000" dirty="0"/>
          </a:p>
        </p:txBody>
      </p:sp>
    </p:spTree>
    <p:extLst>
      <p:ext uri="{BB962C8B-B14F-4D97-AF65-F5344CB8AC3E}">
        <p14:creationId xmlns:p14="http://schemas.microsoft.com/office/powerpoint/2010/main" val="2234854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394" y="835761"/>
            <a:ext cx="5940618" cy="4908215"/>
          </a:xfrm>
        </p:spPr>
        <p:txBody>
          <a:bodyPr>
            <a:noAutofit/>
          </a:bodyPr>
          <a:lstStyle/>
          <a:p>
            <a:r>
              <a:rPr lang="id-ID" sz="2400" b="1" dirty="0"/>
              <a:t>infrastruktur fasilitas sarana olahraga, kesenian dan budaya</a:t>
            </a:r>
            <a:endParaRPr lang="en-US" sz="2400" b="1" dirty="0"/>
          </a:p>
          <a:p>
            <a:pPr lvl="1"/>
            <a:r>
              <a:rPr lang="id-ID" sz="2000" dirty="0"/>
              <a:t>gedung/stadion olahraga; dan/atau </a:t>
            </a:r>
            <a:endParaRPr lang="en-US" sz="2000" dirty="0"/>
          </a:p>
          <a:p>
            <a:pPr lvl="1"/>
            <a:r>
              <a:rPr lang="id-ID" sz="2000" dirty="0"/>
              <a:t>gedung kesenian dan budaya. </a:t>
            </a:r>
            <a:endParaRPr lang="en-US" sz="2000" dirty="0"/>
          </a:p>
          <a:p>
            <a:r>
              <a:rPr lang="id-ID" sz="2400" b="1" dirty="0"/>
              <a:t>infrastruktur kesehatan </a:t>
            </a:r>
            <a:endParaRPr lang="en-US" sz="2400" b="1" dirty="0"/>
          </a:p>
          <a:p>
            <a:pPr lvl="1"/>
            <a:r>
              <a:rPr lang="id-ID" sz="2000" dirty="0"/>
              <a:t>rumah sakit, seperti bangunan rumah sakit, prasarana rumah sakit, dan peralatan medis; </a:t>
            </a:r>
            <a:endParaRPr lang="en-US" sz="2000" dirty="0"/>
          </a:p>
          <a:p>
            <a:pPr lvl="1"/>
            <a:r>
              <a:rPr lang="id-ID" sz="2000" dirty="0"/>
              <a:t>fasilitas pelayanan kesehatan dasar, seperti bangunan, prasarana, dan peralatan medis baik untuk puskesmas maupun klinik; dan/atau </a:t>
            </a:r>
            <a:endParaRPr lang="en-US" sz="2000" dirty="0"/>
          </a:p>
          <a:p>
            <a:pPr lvl="1"/>
            <a:r>
              <a:rPr lang="id-ID" sz="2000" dirty="0"/>
              <a:t>laboratorium kesehatan, seperti bangunan laboratorium kesehatan, prasarana laboratorium kesehatan dan peralatan laboratorium. </a:t>
            </a:r>
            <a:endParaRPr lang="en-US" sz="2000" dirty="0"/>
          </a:p>
          <a:p>
            <a:endParaRPr lang="en-US"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0597" y="1803973"/>
            <a:ext cx="3631731" cy="1812762"/>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5089" y="4789145"/>
            <a:ext cx="2322043" cy="1276528"/>
          </a:xfrm>
          <a:prstGeom prst="rect">
            <a:avLst/>
          </a:prstGeom>
        </p:spPr>
      </p:pic>
    </p:spTree>
    <p:extLst>
      <p:ext uri="{BB962C8B-B14F-4D97-AF65-F5344CB8AC3E}">
        <p14:creationId xmlns:p14="http://schemas.microsoft.com/office/powerpoint/2010/main" val="21700302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93884" y="2882395"/>
            <a:ext cx="3032480" cy="2348899"/>
          </a:xfrm>
          <a:prstGeom prst="rect">
            <a:avLst/>
          </a:prstGeom>
        </p:spPr>
      </p:pic>
      <p:sp>
        <p:nvSpPr>
          <p:cNvPr id="3" name="Content Placeholder 2"/>
          <p:cNvSpPr>
            <a:spLocks noGrp="1"/>
          </p:cNvSpPr>
          <p:nvPr>
            <p:ph idx="1"/>
          </p:nvPr>
        </p:nvSpPr>
        <p:spPr>
          <a:xfrm>
            <a:off x="131770" y="897204"/>
            <a:ext cx="6355962" cy="4808307"/>
          </a:xfrm>
        </p:spPr>
        <p:txBody>
          <a:bodyPr>
            <a:noAutofit/>
          </a:bodyPr>
          <a:lstStyle/>
          <a:p>
            <a:r>
              <a:rPr lang="id-ID" sz="2400" b="1" dirty="0"/>
              <a:t>infrastruktur pemasyarakatan</a:t>
            </a:r>
            <a:endParaRPr lang="en-US" sz="2400" b="1" dirty="0"/>
          </a:p>
          <a:p>
            <a:pPr lvl="1"/>
            <a:r>
              <a:rPr lang="id-ID" sz="2000" dirty="0"/>
              <a:t>lembaga pemasyarakatan; </a:t>
            </a:r>
            <a:endParaRPr lang="en-US" sz="2000" dirty="0"/>
          </a:p>
          <a:p>
            <a:pPr lvl="1"/>
            <a:r>
              <a:rPr lang="id-ID" sz="2000" dirty="0"/>
              <a:t>balai pemasyarakatan; </a:t>
            </a:r>
            <a:endParaRPr lang="en-US" sz="2000" dirty="0"/>
          </a:p>
          <a:p>
            <a:pPr lvl="1"/>
            <a:r>
              <a:rPr lang="id-ID" sz="2000" dirty="0"/>
              <a:t>rumah tahanan negara; </a:t>
            </a:r>
            <a:endParaRPr lang="en-US" sz="2000" dirty="0"/>
          </a:p>
          <a:p>
            <a:pPr lvl="1"/>
            <a:r>
              <a:rPr lang="id-ID" sz="2000" dirty="0"/>
              <a:t>rumah penyimpanan benda sitaan dan barang rampasan negara;</a:t>
            </a:r>
            <a:endParaRPr lang="en-US" sz="2000" dirty="0"/>
          </a:p>
          <a:p>
            <a:pPr lvl="1"/>
            <a:r>
              <a:rPr lang="en-US" sz="2000" dirty="0" err="1"/>
              <a:t>lembaga</a:t>
            </a:r>
            <a:r>
              <a:rPr lang="en-US" sz="2000" dirty="0"/>
              <a:t> </a:t>
            </a:r>
            <a:r>
              <a:rPr lang="en-US" sz="2000" dirty="0" err="1"/>
              <a:t>penempatan</a:t>
            </a:r>
            <a:r>
              <a:rPr lang="en-US" sz="2000" dirty="0"/>
              <a:t> </a:t>
            </a:r>
            <a:r>
              <a:rPr lang="en-US" sz="2000" dirty="0" err="1"/>
              <a:t>anak</a:t>
            </a:r>
            <a:r>
              <a:rPr lang="en-US" sz="2000" dirty="0"/>
              <a:t> </a:t>
            </a:r>
            <a:r>
              <a:rPr lang="en-US" sz="2000" dirty="0" err="1"/>
              <a:t>sementara</a:t>
            </a:r>
            <a:r>
              <a:rPr lang="en-US" sz="2000" dirty="0"/>
              <a:t>; </a:t>
            </a:r>
          </a:p>
          <a:p>
            <a:pPr lvl="1"/>
            <a:r>
              <a:rPr lang="en-US" sz="2000" dirty="0" err="1"/>
              <a:t>lembaga</a:t>
            </a:r>
            <a:r>
              <a:rPr lang="en-US" sz="2000" dirty="0"/>
              <a:t> </a:t>
            </a:r>
            <a:r>
              <a:rPr lang="en-US" sz="2000" dirty="0" err="1"/>
              <a:t>pembinaan</a:t>
            </a:r>
            <a:r>
              <a:rPr lang="en-US" sz="2000" dirty="0"/>
              <a:t> </a:t>
            </a:r>
            <a:r>
              <a:rPr lang="en-US" sz="2000" dirty="0" err="1"/>
              <a:t>khusus</a:t>
            </a:r>
            <a:r>
              <a:rPr lang="en-US" sz="2000" dirty="0"/>
              <a:t> </a:t>
            </a:r>
            <a:r>
              <a:rPr lang="en-US" sz="2000" dirty="0" err="1"/>
              <a:t>anak</a:t>
            </a:r>
            <a:r>
              <a:rPr lang="en-US" sz="2000" dirty="0"/>
              <a:t>; </a:t>
            </a:r>
            <a:r>
              <a:rPr lang="en-US" sz="2000" dirty="0" err="1"/>
              <a:t>dan</a:t>
            </a:r>
            <a:r>
              <a:rPr lang="en-US" sz="2000" dirty="0"/>
              <a:t>/</a:t>
            </a:r>
            <a:r>
              <a:rPr lang="en-US" sz="2000" dirty="0" err="1"/>
              <a:t>atau</a:t>
            </a:r>
            <a:r>
              <a:rPr lang="en-US" sz="2000" dirty="0"/>
              <a:t> </a:t>
            </a:r>
          </a:p>
          <a:p>
            <a:pPr lvl="1"/>
            <a:r>
              <a:rPr lang="en-US" sz="2000" dirty="0" err="1"/>
              <a:t>rumah</a:t>
            </a:r>
            <a:r>
              <a:rPr lang="en-US" sz="2000" dirty="0"/>
              <a:t> </a:t>
            </a:r>
            <a:r>
              <a:rPr lang="en-US" sz="2000" dirty="0" err="1"/>
              <a:t>sakit</a:t>
            </a:r>
            <a:r>
              <a:rPr lang="en-US" sz="2000" dirty="0"/>
              <a:t> </a:t>
            </a:r>
            <a:r>
              <a:rPr lang="en-US" sz="2000" dirty="0" err="1"/>
              <a:t>pemasyarakatan</a:t>
            </a:r>
            <a:r>
              <a:rPr lang="en-US" sz="2000" dirty="0"/>
              <a:t>.  </a:t>
            </a:r>
          </a:p>
          <a:p>
            <a:r>
              <a:rPr lang="en-US" sz="2400" b="1" dirty="0" err="1"/>
              <a:t>infrastruktur</a:t>
            </a:r>
            <a:r>
              <a:rPr lang="en-US" sz="2400" b="1" dirty="0"/>
              <a:t> </a:t>
            </a:r>
            <a:r>
              <a:rPr lang="en-US" sz="2400" b="1" dirty="0" err="1"/>
              <a:t>perumahan</a:t>
            </a:r>
            <a:r>
              <a:rPr lang="en-US" sz="2400" b="1" dirty="0"/>
              <a:t> </a:t>
            </a:r>
            <a:r>
              <a:rPr lang="en-US" sz="2400" b="1" dirty="0" err="1"/>
              <a:t>rakyat</a:t>
            </a:r>
            <a:endParaRPr lang="en-US" sz="2400" b="1" dirty="0"/>
          </a:p>
          <a:p>
            <a:pPr lvl="1"/>
            <a:r>
              <a:rPr lang="en-US" sz="2000" dirty="0" err="1"/>
              <a:t>perumahan</a:t>
            </a:r>
            <a:r>
              <a:rPr lang="en-US" sz="2000" dirty="0"/>
              <a:t> </a:t>
            </a:r>
            <a:r>
              <a:rPr lang="en-US" sz="2000" dirty="0" err="1"/>
              <a:t>rakyat</a:t>
            </a:r>
            <a:r>
              <a:rPr lang="en-US" sz="2000" dirty="0"/>
              <a:t> </a:t>
            </a:r>
            <a:r>
              <a:rPr lang="en-US" sz="2000" dirty="0" err="1"/>
              <a:t>untuk</a:t>
            </a:r>
            <a:r>
              <a:rPr lang="en-US" sz="2000" dirty="0"/>
              <a:t> </a:t>
            </a:r>
            <a:r>
              <a:rPr lang="en-US" sz="2000" dirty="0" err="1"/>
              <a:t>golongan</a:t>
            </a:r>
            <a:r>
              <a:rPr lang="en-US" sz="2000" dirty="0"/>
              <a:t> </a:t>
            </a:r>
            <a:r>
              <a:rPr lang="en-US" sz="2000" dirty="0" err="1"/>
              <a:t>rendah</a:t>
            </a:r>
            <a:r>
              <a:rPr lang="en-US" sz="2000" dirty="0"/>
              <a:t>; </a:t>
            </a:r>
            <a:r>
              <a:rPr lang="en-US" sz="2000" dirty="0" err="1"/>
              <a:t>dan</a:t>
            </a:r>
            <a:r>
              <a:rPr lang="en-US" sz="2000" dirty="0"/>
              <a:t>/</a:t>
            </a:r>
            <a:r>
              <a:rPr lang="en-US" sz="2000" dirty="0" err="1"/>
              <a:t>atau</a:t>
            </a:r>
            <a:r>
              <a:rPr lang="en-US" sz="2000" dirty="0"/>
              <a:t>  </a:t>
            </a:r>
          </a:p>
          <a:p>
            <a:pPr lvl="1"/>
            <a:r>
              <a:rPr lang="en-US" sz="2000" dirty="0" err="1"/>
              <a:t>rumah</a:t>
            </a:r>
            <a:r>
              <a:rPr lang="en-US" sz="2000" dirty="0"/>
              <a:t> </a:t>
            </a:r>
            <a:r>
              <a:rPr lang="en-US" sz="2000" dirty="0" err="1"/>
              <a:t>susun</a:t>
            </a:r>
            <a:r>
              <a:rPr lang="en-US" sz="2000" dirty="0"/>
              <a:t> </a:t>
            </a:r>
            <a:r>
              <a:rPr lang="en-US" sz="2000" dirty="0" err="1"/>
              <a:t>sederhana</a:t>
            </a:r>
            <a:r>
              <a:rPr lang="en-US" sz="2000" dirty="0"/>
              <a:t> </a:t>
            </a:r>
            <a:r>
              <a:rPr lang="en-US" sz="2000" dirty="0" err="1"/>
              <a:t>sewa</a:t>
            </a:r>
            <a:r>
              <a:rPr lang="en-US" sz="2000" dirty="0"/>
              <a: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2798" y="486656"/>
            <a:ext cx="3134320" cy="2266950"/>
          </a:xfrm>
          <a:prstGeom prst="rect">
            <a:avLst/>
          </a:prstGeom>
        </p:spPr>
      </p:pic>
    </p:spTree>
    <p:extLst>
      <p:ext uri="{BB962C8B-B14F-4D97-AF65-F5344CB8AC3E}">
        <p14:creationId xmlns:p14="http://schemas.microsoft.com/office/powerpoint/2010/main" val="3431282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8507" y="249216"/>
            <a:ext cx="8543925" cy="1325563"/>
          </a:xfrm>
        </p:spPr>
        <p:txBody>
          <a:bodyPr>
            <a:normAutofit/>
          </a:bodyPr>
          <a:lstStyle/>
          <a:p>
            <a:pPr lvl="1" algn="l" defTabSz="457200" rtl="0">
              <a:spcBef>
                <a:spcPct val="0"/>
              </a:spcBef>
            </a:pPr>
            <a:r>
              <a:rPr lang="en-US" sz="3600" b="1" dirty="0" err="1">
                <a:solidFill>
                  <a:schemeClr val="tx1"/>
                </a:solidFill>
              </a:rPr>
              <a:t>Peranan</a:t>
            </a:r>
            <a:r>
              <a:rPr lang="en-US" sz="3600" b="1" dirty="0">
                <a:solidFill>
                  <a:schemeClr val="tx1"/>
                </a:solidFill>
              </a:rPr>
              <a:t> I</a:t>
            </a:r>
            <a:r>
              <a:rPr lang="id-ID" sz="3600" b="1" dirty="0">
                <a:solidFill>
                  <a:schemeClr val="tx1"/>
                </a:solidFill>
              </a:rPr>
              <a:t>nfrastruktur</a:t>
            </a:r>
            <a:r>
              <a:rPr lang="en-US" sz="3600" b="1" dirty="0">
                <a:solidFill>
                  <a:schemeClr val="tx1"/>
                </a:solidFill>
              </a:rPr>
              <a:t> </a:t>
            </a:r>
            <a:r>
              <a:rPr lang="en-US" sz="3600" b="1" dirty="0" err="1">
                <a:solidFill>
                  <a:schemeClr val="tx1"/>
                </a:solidFill>
              </a:rPr>
              <a:t>Jalan</a:t>
            </a:r>
            <a:r>
              <a:rPr lang="en-US" sz="3600" b="1" dirty="0">
                <a:solidFill>
                  <a:schemeClr val="tx1"/>
                </a:solidFill>
              </a:rPr>
              <a:t> </a:t>
            </a:r>
            <a:r>
              <a:rPr lang="en-US" sz="3600" b="1" dirty="0" err="1">
                <a:solidFill>
                  <a:schemeClr val="tx1"/>
                </a:solidFill>
              </a:rPr>
              <a:t>dan</a:t>
            </a:r>
            <a:r>
              <a:rPr lang="en-US" sz="3600" b="1" dirty="0">
                <a:solidFill>
                  <a:schemeClr val="tx1"/>
                </a:solidFill>
              </a:rPr>
              <a:t> </a:t>
            </a:r>
            <a:r>
              <a:rPr lang="en-US" sz="3600" b="1" dirty="0" err="1">
                <a:solidFill>
                  <a:schemeClr val="tx1"/>
                </a:solidFill>
              </a:rPr>
              <a:t>Jembatan</a:t>
            </a:r>
            <a:endParaRPr lang="en-US" sz="3600" dirty="0">
              <a:solidFill>
                <a:schemeClr val="tx1"/>
              </a:solidFill>
            </a:endParaRPr>
          </a:p>
        </p:txBody>
      </p:sp>
      <p:sp>
        <p:nvSpPr>
          <p:cNvPr id="3" name="Content Placeholder 2"/>
          <p:cNvSpPr>
            <a:spLocks noGrp="1"/>
          </p:cNvSpPr>
          <p:nvPr>
            <p:ph idx="1"/>
          </p:nvPr>
        </p:nvSpPr>
        <p:spPr>
          <a:xfrm>
            <a:off x="445693" y="1504520"/>
            <a:ext cx="4608263" cy="4704268"/>
          </a:xfrm>
        </p:spPr>
        <p:txBody>
          <a:bodyPr>
            <a:noAutofit/>
          </a:bodyPr>
          <a:lstStyle/>
          <a:p>
            <a:pPr algn="just"/>
            <a:r>
              <a:rPr lang="en-US" sz="2600" dirty="0" smtClean="0"/>
              <a:t>Pembangunan </a:t>
            </a:r>
            <a:r>
              <a:rPr lang="en-US" sz="2600" dirty="0" err="1" smtClean="0"/>
              <a:t>infrastruktur</a:t>
            </a:r>
            <a:r>
              <a:rPr lang="en-US" sz="2600" dirty="0" smtClean="0"/>
              <a:t> </a:t>
            </a:r>
            <a:r>
              <a:rPr lang="en-US" sz="2600" dirty="0" err="1" smtClean="0"/>
              <a:t>jalan</a:t>
            </a:r>
            <a:r>
              <a:rPr lang="en-US" sz="2600" dirty="0" smtClean="0"/>
              <a:t> </a:t>
            </a:r>
            <a:r>
              <a:rPr lang="en-US" sz="2600" dirty="0" err="1" smtClean="0"/>
              <a:t>dan</a:t>
            </a:r>
            <a:r>
              <a:rPr lang="en-US" sz="2600" dirty="0" smtClean="0"/>
              <a:t> </a:t>
            </a:r>
            <a:r>
              <a:rPr lang="en-US" sz="2600" dirty="0" err="1" smtClean="0"/>
              <a:t>jembatan</a:t>
            </a:r>
            <a:r>
              <a:rPr lang="en-US" sz="2600" dirty="0" smtClean="0"/>
              <a:t> </a:t>
            </a:r>
            <a:r>
              <a:rPr lang="en-US" sz="2600" dirty="0" err="1" smtClean="0"/>
              <a:t>menjadi</a:t>
            </a:r>
            <a:r>
              <a:rPr lang="en-US" sz="2600" dirty="0" smtClean="0"/>
              <a:t> </a:t>
            </a:r>
            <a:r>
              <a:rPr lang="en-US" sz="2600" dirty="0" err="1" smtClean="0"/>
              <a:t>salah</a:t>
            </a:r>
            <a:r>
              <a:rPr lang="en-US" sz="2600" dirty="0" smtClean="0"/>
              <a:t> </a:t>
            </a:r>
            <a:r>
              <a:rPr lang="en-US" sz="2600" dirty="0" err="1" smtClean="0"/>
              <a:t>satu</a:t>
            </a:r>
            <a:r>
              <a:rPr lang="en-US" sz="2600" dirty="0" smtClean="0"/>
              <a:t> </a:t>
            </a:r>
            <a:r>
              <a:rPr lang="en-US" sz="2600" dirty="0" err="1" smtClean="0"/>
              <a:t>kunci</a:t>
            </a:r>
            <a:r>
              <a:rPr lang="en-US" sz="2600" dirty="0" smtClean="0"/>
              <a:t> </a:t>
            </a:r>
            <a:r>
              <a:rPr lang="en-US" sz="2600" dirty="0" err="1" smtClean="0"/>
              <a:t>keberhasilan</a:t>
            </a:r>
            <a:r>
              <a:rPr lang="en-US" sz="2600" dirty="0" smtClean="0"/>
              <a:t> </a:t>
            </a:r>
            <a:r>
              <a:rPr lang="en-US" sz="2600" dirty="0" err="1" smtClean="0"/>
              <a:t>sebuah</a:t>
            </a:r>
            <a:r>
              <a:rPr lang="en-US" sz="2600" dirty="0" smtClean="0"/>
              <a:t> </a:t>
            </a:r>
            <a:r>
              <a:rPr lang="en-US" sz="2600" dirty="0" err="1" smtClean="0"/>
              <a:t>daerah</a:t>
            </a:r>
            <a:r>
              <a:rPr lang="en-US" sz="2600" dirty="0" smtClean="0"/>
              <a:t> </a:t>
            </a:r>
            <a:r>
              <a:rPr lang="en-US" sz="2600" dirty="0" err="1" smtClean="0"/>
              <a:t>dalam</a:t>
            </a:r>
            <a:r>
              <a:rPr lang="en-US" sz="2600" dirty="0" smtClean="0"/>
              <a:t> </a:t>
            </a:r>
            <a:r>
              <a:rPr lang="en-US" sz="2600" dirty="0" err="1" smtClean="0"/>
              <a:t>membangun</a:t>
            </a:r>
            <a:r>
              <a:rPr lang="en-US" sz="2600" dirty="0" smtClean="0"/>
              <a:t> </a:t>
            </a:r>
            <a:r>
              <a:rPr lang="en-US" sz="2600" dirty="0" err="1" smtClean="0"/>
              <a:t>konektivitas</a:t>
            </a:r>
            <a:r>
              <a:rPr lang="en-US" sz="2600" dirty="0" smtClean="0"/>
              <a:t> </a:t>
            </a:r>
            <a:r>
              <a:rPr lang="en-US" sz="2600" dirty="0" err="1" smtClean="0"/>
              <a:t>antar</a:t>
            </a:r>
            <a:r>
              <a:rPr lang="en-US" sz="2600" dirty="0" smtClean="0"/>
              <a:t> </a:t>
            </a:r>
            <a:r>
              <a:rPr lang="en-US" sz="2600" dirty="0" err="1" smtClean="0"/>
              <a:t>daerah</a:t>
            </a:r>
            <a:r>
              <a:rPr lang="en-US" sz="2600" dirty="0" smtClean="0"/>
              <a:t>. </a:t>
            </a:r>
            <a:endParaRPr lang="id-ID" sz="2600" dirty="0" smtClean="0"/>
          </a:p>
          <a:p>
            <a:pPr algn="just"/>
            <a:r>
              <a:rPr lang="id-ID" sz="2600" dirty="0" smtClean="0"/>
              <a:t>A</a:t>
            </a:r>
            <a:r>
              <a:rPr lang="en-US" sz="2600" dirty="0" err="1" smtClean="0"/>
              <a:t>danya</a:t>
            </a:r>
            <a:r>
              <a:rPr lang="en-US" sz="2600" dirty="0" smtClean="0"/>
              <a:t> </a:t>
            </a:r>
            <a:r>
              <a:rPr lang="en-US" sz="2600" dirty="0" err="1" smtClean="0"/>
              <a:t>infrastruktur</a:t>
            </a:r>
            <a:r>
              <a:rPr lang="en-US" sz="2600" dirty="0" smtClean="0"/>
              <a:t> </a:t>
            </a:r>
            <a:r>
              <a:rPr lang="en-US" sz="2600" dirty="0" err="1" smtClean="0"/>
              <a:t>jalan</a:t>
            </a:r>
            <a:r>
              <a:rPr lang="en-US" sz="2600" dirty="0" smtClean="0"/>
              <a:t> </a:t>
            </a:r>
            <a:r>
              <a:rPr lang="en-US" sz="2600" dirty="0" err="1" smtClean="0"/>
              <a:t>dan</a:t>
            </a:r>
            <a:r>
              <a:rPr lang="en-US" sz="2600" dirty="0" smtClean="0"/>
              <a:t> </a:t>
            </a:r>
            <a:r>
              <a:rPr lang="en-US" sz="2600" dirty="0" err="1" smtClean="0"/>
              <a:t>jembatan</a:t>
            </a:r>
            <a:r>
              <a:rPr lang="en-US" sz="2600" dirty="0" smtClean="0"/>
              <a:t> yang </a:t>
            </a:r>
            <a:r>
              <a:rPr lang="en-US" sz="2600" dirty="0" err="1" smtClean="0"/>
              <a:t>baik</a:t>
            </a:r>
            <a:r>
              <a:rPr lang="en-US" sz="2600" dirty="0" smtClean="0"/>
              <a:t> </a:t>
            </a:r>
            <a:r>
              <a:rPr lang="en-US" sz="2600" dirty="0" err="1" smtClean="0"/>
              <a:t>dan</a:t>
            </a:r>
            <a:r>
              <a:rPr lang="en-US" sz="2600" dirty="0" smtClean="0"/>
              <a:t> </a:t>
            </a:r>
            <a:r>
              <a:rPr lang="en-US" sz="2600" dirty="0" err="1" smtClean="0"/>
              <a:t>dalam</a:t>
            </a:r>
            <a:r>
              <a:rPr lang="en-US" sz="2600" dirty="0" smtClean="0"/>
              <a:t> </a:t>
            </a:r>
            <a:r>
              <a:rPr lang="en-US" sz="2600" dirty="0" err="1" smtClean="0"/>
              <a:t>jumlah</a:t>
            </a:r>
            <a:r>
              <a:rPr lang="en-US" sz="2600" dirty="0" smtClean="0"/>
              <a:t> </a:t>
            </a:r>
            <a:r>
              <a:rPr lang="en-US" sz="2600" dirty="0" err="1" smtClean="0"/>
              <a:t>memadai</a:t>
            </a:r>
            <a:r>
              <a:rPr lang="en-US" sz="2600" dirty="0" smtClean="0"/>
              <a:t>, </a:t>
            </a:r>
            <a:r>
              <a:rPr lang="en-US" sz="2600" dirty="0" err="1" smtClean="0"/>
              <a:t>maka</a:t>
            </a:r>
            <a:r>
              <a:rPr lang="en-US" sz="2600" dirty="0" smtClean="0"/>
              <a:t> </a:t>
            </a:r>
            <a:r>
              <a:rPr lang="en-US" sz="2600" dirty="0" err="1" smtClean="0"/>
              <a:t>akan</a:t>
            </a:r>
            <a:r>
              <a:rPr lang="en-US" sz="2600" dirty="0" smtClean="0"/>
              <a:t> </a:t>
            </a:r>
            <a:r>
              <a:rPr lang="en-US" sz="2600" dirty="0" err="1" smtClean="0"/>
              <a:t>menggerakkan</a:t>
            </a:r>
            <a:r>
              <a:rPr lang="en-US" sz="2600" dirty="0" smtClean="0"/>
              <a:t> </a:t>
            </a:r>
            <a:r>
              <a:rPr lang="en-US" sz="2600" dirty="0" err="1" smtClean="0"/>
              <a:t>seluruh</a:t>
            </a:r>
            <a:r>
              <a:rPr lang="en-US" sz="2600" dirty="0" smtClean="0"/>
              <a:t> </a:t>
            </a:r>
            <a:r>
              <a:rPr lang="en-US" sz="2600" dirty="0" err="1" smtClean="0"/>
              <a:t>sektor</a:t>
            </a:r>
            <a:r>
              <a:rPr lang="en-US" sz="2600" dirty="0" smtClean="0"/>
              <a:t> </a:t>
            </a:r>
            <a:r>
              <a:rPr lang="en-US" sz="2600" dirty="0" err="1" smtClean="0"/>
              <a:t>unggulan</a:t>
            </a:r>
            <a:r>
              <a:rPr lang="en-US" sz="2600" dirty="0" smtClean="0"/>
              <a:t> yang </a:t>
            </a:r>
            <a:r>
              <a:rPr lang="en-US" sz="2600" dirty="0" err="1" smtClean="0"/>
              <a:t>ada</a:t>
            </a:r>
            <a:r>
              <a:rPr lang="en-US" sz="2600" dirty="0" smtClean="0"/>
              <a:t> di </a:t>
            </a:r>
            <a:r>
              <a:rPr lang="en-US" sz="2600" dirty="0" err="1" smtClean="0"/>
              <a:t>daerah</a:t>
            </a:r>
            <a:r>
              <a:rPr lang="en-US" sz="2600" dirty="0" smtClean="0"/>
              <a:t>, </a:t>
            </a:r>
            <a:r>
              <a:rPr lang="en-US" sz="2600" dirty="0" err="1" smtClean="0"/>
              <a:t>termasuk</a:t>
            </a:r>
            <a:r>
              <a:rPr lang="en-US" sz="2600" dirty="0" smtClean="0"/>
              <a:t> </a:t>
            </a:r>
            <a:r>
              <a:rPr lang="en-US" sz="2600" dirty="0" err="1" smtClean="0"/>
              <a:t>daerah-daerah</a:t>
            </a:r>
            <a:r>
              <a:rPr lang="en-US" sz="2600" dirty="0" smtClean="0"/>
              <a:t> </a:t>
            </a:r>
            <a:r>
              <a:rPr lang="en-US" sz="2600" dirty="0" err="1" smtClean="0"/>
              <a:t>pesisir</a:t>
            </a:r>
            <a:endParaRPr lang="en-US" sz="2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7594" y="1712890"/>
            <a:ext cx="4459991" cy="3661367"/>
          </a:xfrm>
          <a:prstGeom prst="rect">
            <a:avLst/>
          </a:prstGeom>
        </p:spPr>
      </p:pic>
    </p:spTree>
    <p:extLst>
      <p:ext uri="{BB962C8B-B14F-4D97-AF65-F5344CB8AC3E}">
        <p14:creationId xmlns:p14="http://schemas.microsoft.com/office/powerpoint/2010/main" val="15813255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Hambatan Pembangunan Infrastruktur</a:t>
            </a:r>
          </a:p>
        </p:txBody>
      </p:sp>
      <p:sp>
        <p:nvSpPr>
          <p:cNvPr id="3" name="Content Placeholder 2"/>
          <p:cNvSpPr>
            <a:spLocks noGrp="1"/>
          </p:cNvSpPr>
          <p:nvPr>
            <p:ph idx="1"/>
          </p:nvPr>
        </p:nvSpPr>
        <p:spPr>
          <a:xfrm>
            <a:off x="909999" y="1825625"/>
            <a:ext cx="8539069" cy="4351338"/>
          </a:xfrm>
        </p:spPr>
        <p:txBody>
          <a:bodyPr>
            <a:normAutofit fontScale="92500" lnSpcReduction="20000"/>
          </a:bodyPr>
          <a:lstStyle/>
          <a:p>
            <a:r>
              <a:rPr lang="id-ID" dirty="0"/>
              <a:t>Hambatan Ekonomi (Investasi)</a:t>
            </a:r>
          </a:p>
          <a:p>
            <a:r>
              <a:rPr lang="id-ID" dirty="0"/>
              <a:t>Hambatan Non-Ekonomi</a:t>
            </a:r>
          </a:p>
          <a:p>
            <a:pPr lvl="1" algn="just"/>
            <a:r>
              <a:rPr lang="en-US" dirty="0" err="1"/>
              <a:t>Tindakan</a:t>
            </a:r>
            <a:r>
              <a:rPr lang="en-US" dirty="0"/>
              <a:t> </a:t>
            </a:r>
            <a:r>
              <a:rPr lang="en-US" dirty="0" err="1"/>
              <a:t>deregulasi</a:t>
            </a:r>
            <a:r>
              <a:rPr lang="en-US" dirty="0"/>
              <a:t> </a:t>
            </a:r>
            <a:r>
              <a:rPr lang="en-US" dirty="0" err="1"/>
              <a:t>dan</a:t>
            </a:r>
            <a:r>
              <a:rPr lang="en-US" dirty="0"/>
              <a:t> </a:t>
            </a:r>
            <a:r>
              <a:rPr lang="en-US" dirty="0" err="1"/>
              <a:t>swastanisasi</a:t>
            </a:r>
            <a:r>
              <a:rPr lang="en-US" dirty="0"/>
              <a:t> </a:t>
            </a:r>
            <a:r>
              <a:rPr lang="en-US" dirty="0" err="1"/>
              <a:t>tampaknya</a:t>
            </a:r>
            <a:r>
              <a:rPr lang="en-US" dirty="0"/>
              <a:t> </a:t>
            </a:r>
            <a:r>
              <a:rPr lang="en-US" dirty="0" err="1"/>
              <a:t>tidak</a:t>
            </a:r>
            <a:r>
              <a:rPr lang="en-US" dirty="0"/>
              <a:t> </a:t>
            </a:r>
            <a:r>
              <a:rPr lang="en-US" dirty="0" err="1"/>
              <a:t>diiringi</a:t>
            </a:r>
            <a:r>
              <a:rPr lang="en-US" dirty="0"/>
              <a:t> </a:t>
            </a:r>
            <a:r>
              <a:rPr lang="en-US" dirty="0" err="1"/>
              <a:t>oleh</a:t>
            </a:r>
            <a:r>
              <a:rPr lang="en-US" dirty="0"/>
              <a:t> </a:t>
            </a:r>
            <a:r>
              <a:rPr lang="en-US" dirty="0" err="1"/>
              <a:t>lemahnya</a:t>
            </a:r>
            <a:r>
              <a:rPr lang="en-US" dirty="0"/>
              <a:t> </a:t>
            </a:r>
            <a:r>
              <a:rPr lang="en-US" dirty="0" err="1"/>
              <a:t>kemampuan</a:t>
            </a:r>
            <a:r>
              <a:rPr lang="en-US" dirty="0"/>
              <a:t> </a:t>
            </a:r>
            <a:r>
              <a:rPr lang="en-US" dirty="0" err="1"/>
              <a:t>untuk</a:t>
            </a:r>
            <a:r>
              <a:rPr lang="en-US" dirty="0"/>
              <a:t> </a:t>
            </a:r>
            <a:r>
              <a:rPr lang="en-US" dirty="0" err="1"/>
              <a:t>mengefektifkan</a:t>
            </a:r>
            <a:r>
              <a:rPr lang="en-US" dirty="0"/>
              <a:t> </a:t>
            </a:r>
            <a:r>
              <a:rPr lang="en-US" dirty="0" err="1"/>
              <a:t>implementasi</a:t>
            </a:r>
            <a:r>
              <a:rPr lang="en-US" dirty="0"/>
              <a:t> </a:t>
            </a:r>
            <a:r>
              <a:rPr lang="en-US" dirty="0" err="1"/>
              <a:t>kebijakan</a:t>
            </a:r>
            <a:endParaRPr lang="id-ID" dirty="0"/>
          </a:p>
          <a:p>
            <a:pPr algn="just"/>
            <a:r>
              <a:rPr lang="en-US" dirty="0" err="1"/>
              <a:t>Kegagalan</a:t>
            </a:r>
            <a:r>
              <a:rPr lang="en-US" dirty="0"/>
              <a:t> </a:t>
            </a:r>
            <a:r>
              <a:rPr lang="en-US" dirty="0" err="1"/>
              <a:t>dalam</a:t>
            </a:r>
            <a:r>
              <a:rPr lang="en-US" dirty="0"/>
              <a:t> </a:t>
            </a:r>
            <a:r>
              <a:rPr lang="en-US" dirty="0" err="1"/>
              <a:t>pembangunan</a:t>
            </a:r>
            <a:r>
              <a:rPr lang="en-US" dirty="0"/>
              <a:t> </a:t>
            </a:r>
            <a:r>
              <a:rPr lang="en-US" dirty="0" err="1"/>
              <a:t>infrastruktur</a:t>
            </a:r>
            <a:r>
              <a:rPr lang="en-US" dirty="0"/>
              <a:t> </a:t>
            </a:r>
            <a:r>
              <a:rPr lang="en-US" dirty="0" err="1"/>
              <a:t>akan</a:t>
            </a:r>
            <a:r>
              <a:rPr lang="en-US" dirty="0"/>
              <a:t> </a:t>
            </a:r>
            <a:r>
              <a:rPr lang="en-US" dirty="0" err="1"/>
              <a:t>menciptakan</a:t>
            </a:r>
            <a:r>
              <a:rPr lang="en-US" dirty="0"/>
              <a:t> </a:t>
            </a:r>
            <a:r>
              <a:rPr lang="en-US" dirty="0" err="1"/>
              <a:t>biaya</a:t>
            </a:r>
            <a:r>
              <a:rPr lang="en-US" dirty="0"/>
              <a:t> </a:t>
            </a:r>
            <a:r>
              <a:rPr lang="en-US" dirty="0" err="1"/>
              <a:t>transaksi</a:t>
            </a:r>
            <a:r>
              <a:rPr lang="en-US" dirty="0"/>
              <a:t> </a:t>
            </a:r>
            <a:r>
              <a:rPr lang="en-US" dirty="0" err="1"/>
              <a:t>ekonomi</a:t>
            </a:r>
            <a:r>
              <a:rPr lang="en-US" dirty="0"/>
              <a:t> </a:t>
            </a:r>
            <a:r>
              <a:rPr lang="en-US" dirty="0" err="1"/>
              <a:t>menjadi</a:t>
            </a:r>
            <a:r>
              <a:rPr lang="en-US" dirty="0"/>
              <a:t> </a:t>
            </a:r>
            <a:r>
              <a:rPr lang="en-US" dirty="0" err="1"/>
              <a:t>lebih</a:t>
            </a:r>
            <a:r>
              <a:rPr lang="en-US" dirty="0"/>
              <a:t> </a:t>
            </a:r>
            <a:r>
              <a:rPr lang="en-US" dirty="0" err="1"/>
              <a:t>tinggi</a:t>
            </a:r>
            <a:r>
              <a:rPr lang="en-US" dirty="0"/>
              <a:t> </a:t>
            </a:r>
            <a:r>
              <a:rPr lang="en-US" dirty="0" err="1"/>
              <a:t>dan</a:t>
            </a:r>
            <a:r>
              <a:rPr lang="en-US" dirty="0"/>
              <a:t> </a:t>
            </a:r>
            <a:r>
              <a:rPr lang="en-US" dirty="0" err="1"/>
              <a:t>menurunkan</a:t>
            </a:r>
            <a:r>
              <a:rPr lang="en-US" dirty="0"/>
              <a:t> </a:t>
            </a:r>
            <a:r>
              <a:rPr lang="en-US" dirty="0" err="1"/>
              <a:t>kemampuan</a:t>
            </a:r>
            <a:r>
              <a:rPr lang="en-US" dirty="0"/>
              <a:t> Indonesia </a:t>
            </a:r>
            <a:r>
              <a:rPr lang="en-US" dirty="0" err="1"/>
              <a:t>dalam</a:t>
            </a:r>
            <a:r>
              <a:rPr lang="en-US" dirty="0"/>
              <a:t> </a:t>
            </a:r>
            <a:r>
              <a:rPr lang="en-US" dirty="0" err="1"/>
              <a:t>mencapai</a:t>
            </a:r>
            <a:r>
              <a:rPr lang="en-US" dirty="0"/>
              <a:t> </a:t>
            </a:r>
            <a:r>
              <a:rPr lang="en-US" dirty="0" err="1"/>
              <a:t>pertumbuhan</a:t>
            </a:r>
            <a:r>
              <a:rPr lang="en-US" dirty="0"/>
              <a:t> </a:t>
            </a:r>
            <a:r>
              <a:rPr lang="en-US" dirty="0" err="1"/>
              <a:t>ekonomi</a:t>
            </a:r>
            <a:endParaRPr lang="id-ID" dirty="0"/>
          </a:p>
          <a:p>
            <a:pPr algn="just"/>
            <a:r>
              <a:rPr lang="en-US" dirty="0" err="1"/>
              <a:t>Fakta</a:t>
            </a:r>
            <a:r>
              <a:rPr lang="en-US" dirty="0"/>
              <a:t> yang </a:t>
            </a:r>
            <a:r>
              <a:rPr lang="en-US" dirty="0" err="1"/>
              <a:t>ada</a:t>
            </a:r>
            <a:r>
              <a:rPr lang="en-US" dirty="0"/>
              <a:t> </a:t>
            </a:r>
            <a:r>
              <a:rPr lang="en-US" dirty="0" err="1"/>
              <a:t>menunjukkan</a:t>
            </a:r>
            <a:r>
              <a:rPr lang="en-US" dirty="0"/>
              <a:t> </a:t>
            </a:r>
            <a:r>
              <a:rPr lang="en-US" dirty="0" err="1"/>
              <a:t>bahwa</a:t>
            </a:r>
            <a:r>
              <a:rPr lang="en-US" dirty="0"/>
              <a:t> </a:t>
            </a:r>
            <a:r>
              <a:rPr lang="en-US" dirty="0" err="1"/>
              <a:t>sejauh</a:t>
            </a:r>
            <a:r>
              <a:rPr lang="en-US" dirty="0"/>
              <a:t> </a:t>
            </a:r>
            <a:r>
              <a:rPr lang="en-US" dirty="0" err="1"/>
              <a:t>ini</a:t>
            </a:r>
            <a:r>
              <a:rPr lang="en-US" dirty="0"/>
              <a:t> </a:t>
            </a:r>
            <a:r>
              <a:rPr lang="en-US" dirty="0" err="1"/>
              <a:t>fasilitas</a:t>
            </a:r>
            <a:r>
              <a:rPr lang="en-US" dirty="0"/>
              <a:t> </a:t>
            </a:r>
            <a:r>
              <a:rPr lang="en-US" dirty="0" err="1"/>
              <a:t>infrastruktur</a:t>
            </a:r>
            <a:r>
              <a:rPr lang="en-US" dirty="0"/>
              <a:t> di Indonesia </a:t>
            </a:r>
            <a:r>
              <a:rPr lang="en-US" dirty="0" err="1"/>
              <a:t>memperlihatkan</a:t>
            </a:r>
            <a:r>
              <a:rPr lang="en-US" dirty="0"/>
              <a:t> </a:t>
            </a:r>
            <a:r>
              <a:rPr lang="en-US" dirty="0" err="1"/>
              <a:t>adanya</a:t>
            </a:r>
            <a:r>
              <a:rPr lang="en-US" dirty="0"/>
              <a:t> </a:t>
            </a:r>
            <a:r>
              <a:rPr lang="en-US" dirty="0" err="1"/>
              <a:t>ketimpangan</a:t>
            </a:r>
            <a:r>
              <a:rPr lang="en-US" dirty="0"/>
              <a:t> </a:t>
            </a:r>
            <a:r>
              <a:rPr lang="en-US" dirty="0" err="1"/>
              <a:t>secara</a:t>
            </a:r>
            <a:r>
              <a:rPr lang="en-US" dirty="0"/>
              <a:t> </a:t>
            </a:r>
            <a:r>
              <a:rPr lang="en-US" dirty="0" err="1"/>
              <a:t>geografis</a:t>
            </a:r>
            <a:r>
              <a:rPr lang="en-US" dirty="0"/>
              <a:t>, </a:t>
            </a:r>
            <a:r>
              <a:rPr lang="en-US" dirty="0" err="1"/>
              <a:t>dengan</a:t>
            </a:r>
            <a:r>
              <a:rPr lang="en-US" dirty="0"/>
              <a:t> </a:t>
            </a:r>
            <a:r>
              <a:rPr lang="en-US" dirty="0" err="1"/>
              <a:t>pembangunan</a:t>
            </a:r>
            <a:r>
              <a:rPr lang="en-US" dirty="0"/>
              <a:t> </a:t>
            </a:r>
            <a:r>
              <a:rPr lang="en-US" dirty="0" err="1"/>
              <a:t>infrastruktur</a:t>
            </a:r>
            <a:r>
              <a:rPr lang="en-US" dirty="0"/>
              <a:t> di Sumatera </a:t>
            </a:r>
            <a:r>
              <a:rPr lang="en-US" dirty="0" err="1"/>
              <a:t>dan</a:t>
            </a:r>
            <a:r>
              <a:rPr lang="en-US" dirty="0"/>
              <a:t> </a:t>
            </a:r>
            <a:r>
              <a:rPr lang="en-US" dirty="0" err="1"/>
              <a:t>Jawa</a:t>
            </a:r>
            <a:r>
              <a:rPr lang="en-US" dirty="0"/>
              <a:t> </a:t>
            </a:r>
            <a:r>
              <a:rPr lang="en-US" dirty="0" err="1"/>
              <a:t>lebih</a:t>
            </a:r>
            <a:r>
              <a:rPr lang="en-US" dirty="0"/>
              <a:t> </a:t>
            </a:r>
            <a:r>
              <a:rPr lang="en-US" dirty="0" err="1"/>
              <a:t>baik</a:t>
            </a:r>
            <a:r>
              <a:rPr lang="en-US" dirty="0"/>
              <a:t> dib</a:t>
            </a:r>
            <a:r>
              <a:rPr lang="id-ID" dirty="0"/>
              <a:t>a</a:t>
            </a:r>
            <a:r>
              <a:rPr lang="en-US" dirty="0" err="1"/>
              <a:t>ndingkan</a:t>
            </a:r>
            <a:r>
              <a:rPr lang="en-US" dirty="0"/>
              <a:t> </a:t>
            </a:r>
            <a:r>
              <a:rPr lang="en-US" dirty="0" err="1"/>
              <a:t>dengan</a:t>
            </a:r>
            <a:r>
              <a:rPr lang="en-US" dirty="0"/>
              <a:t> </a:t>
            </a:r>
            <a:r>
              <a:rPr lang="en-US" dirty="0" err="1"/>
              <a:t>wilayah</a:t>
            </a:r>
            <a:r>
              <a:rPr lang="en-US" dirty="0"/>
              <a:t> </a:t>
            </a:r>
            <a:r>
              <a:rPr lang="en-US" dirty="0" err="1"/>
              <a:t>lainnya</a:t>
            </a:r>
            <a:r>
              <a:rPr lang="id-ID" dirty="0"/>
              <a:t>.</a:t>
            </a:r>
          </a:p>
        </p:txBody>
      </p:sp>
    </p:spTree>
    <p:extLst>
      <p:ext uri="{BB962C8B-B14F-4D97-AF65-F5344CB8AC3E}">
        <p14:creationId xmlns:p14="http://schemas.microsoft.com/office/powerpoint/2010/main" val="6775653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Tabel</a:t>
            </a:r>
            <a:r>
              <a:rPr lang="en-US" dirty="0"/>
              <a:t> 1.1: The Global Competitiveness </a:t>
            </a:r>
            <a:r>
              <a:rPr lang="en-US" dirty="0" err="1"/>
              <a:t>Indeks</a:t>
            </a:r>
            <a:r>
              <a:rPr lang="en-US" dirty="0"/>
              <a:t> (World Economic Forum, 2015)</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78263962"/>
              </p:ext>
            </p:extLst>
          </p:nvPr>
        </p:nvGraphicFramePr>
        <p:xfrm>
          <a:off x="910630" y="2191576"/>
          <a:ext cx="8314334" cy="4505770"/>
        </p:xfrm>
        <a:graphic>
          <a:graphicData uri="http://schemas.openxmlformats.org/drawingml/2006/table">
            <a:tbl>
              <a:tblPr firstRow="1" bandRow="1">
                <a:tableStyleId>{5C22544A-7EE6-4342-B048-85BDC9FD1C3A}</a:tableStyleId>
              </a:tblPr>
              <a:tblGrid>
                <a:gridCol w="7156686">
                  <a:extLst>
                    <a:ext uri="{9D8B030D-6E8A-4147-A177-3AD203B41FA5}">
                      <a16:colId xmlns="" xmlns:a16="http://schemas.microsoft.com/office/drawing/2014/main" val="2440080644"/>
                    </a:ext>
                  </a:extLst>
                </a:gridCol>
                <a:gridCol w="1157648">
                  <a:extLst>
                    <a:ext uri="{9D8B030D-6E8A-4147-A177-3AD203B41FA5}">
                      <a16:colId xmlns="" xmlns:a16="http://schemas.microsoft.com/office/drawing/2014/main" val="805901471"/>
                    </a:ext>
                  </a:extLst>
                </a:gridCol>
              </a:tblGrid>
              <a:tr h="0">
                <a:tc>
                  <a:txBody>
                    <a:bodyPr/>
                    <a:lstStyle/>
                    <a:p>
                      <a:pPr algn="ctr">
                        <a:lnSpc>
                          <a:spcPct val="107000"/>
                        </a:lnSpc>
                        <a:spcBef>
                          <a:spcPts val="300"/>
                        </a:spcBef>
                        <a:spcAft>
                          <a:spcPts val="300"/>
                        </a:spcAft>
                      </a:pPr>
                      <a:r>
                        <a:rPr lang="id-ID" sz="2400" b="1" dirty="0">
                          <a:solidFill>
                            <a:srgbClr val="000000"/>
                          </a:solidFill>
                          <a:effectLst/>
                          <a:latin typeface="Calibri" panose="020F0502020204030204" pitchFamily="34" charset="0"/>
                          <a:ea typeface="MS Mincho"/>
                          <a:cs typeface="Arial" panose="020B0604020202020204" pitchFamily="34" charset="0"/>
                        </a:rPr>
                        <a:t>Infrastructure Indonesia </a:t>
                      </a:r>
                      <a:r>
                        <a:rPr lang="id-ID" sz="2400" b="1" dirty="0" err="1">
                          <a:solidFill>
                            <a:srgbClr val="000000"/>
                          </a:solidFill>
                          <a:effectLst/>
                          <a:latin typeface="Calibri" panose="020F0502020204030204" pitchFamily="34" charset="0"/>
                          <a:ea typeface="MS Mincho"/>
                          <a:cs typeface="Arial" panose="020B0604020202020204" pitchFamily="34" charset="0"/>
                        </a:rPr>
                        <a:t>of</a:t>
                      </a:r>
                      <a:r>
                        <a:rPr lang="id-ID" sz="2400" b="1" dirty="0">
                          <a:solidFill>
                            <a:srgbClr val="000000"/>
                          </a:solidFill>
                          <a:effectLst/>
                          <a:latin typeface="Calibri" panose="020F0502020204030204" pitchFamily="34" charset="0"/>
                          <a:ea typeface="MS Mincho"/>
                          <a:cs typeface="Arial" panose="020B0604020202020204" pitchFamily="34" charset="0"/>
                        </a:rPr>
                        <a:t> 140 Country</a:t>
                      </a:r>
                      <a:endParaRPr lang="id-ID" sz="2400" b="1" dirty="0">
                        <a:effectLst/>
                        <a:latin typeface="Calibri" panose="020F0502020204030204" pitchFamily="34" charset="0"/>
                        <a:ea typeface="MS Mincho"/>
                        <a:cs typeface="Times New Roman" panose="02020603050405020304" pitchFamily="18" charset="0"/>
                      </a:endParaRPr>
                    </a:p>
                  </a:txBody>
                  <a:tcPr marL="55721" marR="55721" marT="0" marB="0"/>
                </a:tc>
                <a:tc>
                  <a:txBody>
                    <a:bodyPr/>
                    <a:lstStyle/>
                    <a:p>
                      <a:pPr algn="ctr">
                        <a:lnSpc>
                          <a:spcPct val="107000"/>
                        </a:lnSpc>
                        <a:spcBef>
                          <a:spcPts val="300"/>
                        </a:spcBef>
                        <a:spcAft>
                          <a:spcPts val="300"/>
                        </a:spcAft>
                      </a:pPr>
                      <a:r>
                        <a:rPr lang="id-ID" sz="2400" b="1">
                          <a:solidFill>
                            <a:srgbClr val="000000"/>
                          </a:solidFill>
                          <a:effectLst/>
                          <a:latin typeface="Calibri" panose="020F0502020204030204" pitchFamily="34" charset="0"/>
                          <a:ea typeface="MS Mincho"/>
                          <a:cs typeface="Arial" panose="020B0604020202020204" pitchFamily="34" charset="0"/>
                        </a:rPr>
                        <a:t>Ranking</a:t>
                      </a:r>
                      <a:endParaRPr lang="id-ID" sz="2400" b="1">
                        <a:effectLst/>
                        <a:latin typeface="Calibri" panose="020F0502020204030204" pitchFamily="34" charset="0"/>
                        <a:ea typeface="MS Mincho"/>
                        <a:cs typeface="Times New Roman" panose="02020603050405020304" pitchFamily="18" charset="0"/>
                      </a:endParaRPr>
                    </a:p>
                  </a:txBody>
                  <a:tcPr marL="55721" marR="55721" marT="0" marB="0"/>
                </a:tc>
                <a:extLst>
                  <a:ext uri="{0D108BD9-81ED-4DB2-BD59-A6C34878D82A}">
                    <a16:rowId xmlns="" xmlns:a16="http://schemas.microsoft.com/office/drawing/2014/main" val="4278904695"/>
                  </a:ext>
                </a:extLst>
              </a:tr>
              <a:tr h="370840">
                <a:tc>
                  <a:txBody>
                    <a:bodyPr/>
                    <a:lstStyle/>
                    <a:p>
                      <a:pPr>
                        <a:lnSpc>
                          <a:spcPct val="107000"/>
                        </a:lnSpc>
                        <a:spcBef>
                          <a:spcPts val="300"/>
                        </a:spcBef>
                        <a:spcAft>
                          <a:spcPts val="300"/>
                        </a:spcAft>
                      </a:pPr>
                      <a:r>
                        <a:rPr lang="en-US" sz="2400">
                          <a:effectLst/>
                          <a:latin typeface="Calibri" panose="020F0502020204030204" pitchFamily="34" charset="0"/>
                          <a:ea typeface="MS Mincho"/>
                          <a:cs typeface="Times New Roman" panose="02020603050405020304" pitchFamily="18" charset="0"/>
                        </a:rPr>
                        <a:t>Quality of overall infrastructure</a:t>
                      </a:r>
                      <a:endParaRPr lang="id-ID" sz="24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en-US" sz="2400">
                          <a:effectLst/>
                          <a:latin typeface="Calibri" panose="020F0502020204030204" pitchFamily="34" charset="0"/>
                          <a:ea typeface="MS Mincho"/>
                          <a:cs typeface="Times New Roman" panose="02020603050405020304" pitchFamily="18" charset="0"/>
                        </a:rPr>
                        <a:t>Quality of roads </a:t>
                      </a:r>
                      <a:endParaRPr lang="id-ID" sz="24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en-US" sz="2400">
                          <a:effectLst/>
                          <a:latin typeface="Calibri" panose="020F0502020204030204" pitchFamily="34" charset="0"/>
                          <a:ea typeface="MS Mincho"/>
                          <a:cs typeface="Times New Roman" panose="02020603050405020304" pitchFamily="18" charset="0"/>
                        </a:rPr>
                        <a:t>Quality of railroad infrastructure </a:t>
                      </a:r>
                      <a:endParaRPr lang="id-ID" sz="24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en-US" sz="2400">
                          <a:effectLst/>
                          <a:latin typeface="Calibri" panose="020F0502020204030204" pitchFamily="34" charset="0"/>
                          <a:ea typeface="MS Mincho"/>
                          <a:cs typeface="Times New Roman" panose="02020603050405020304" pitchFamily="18" charset="0"/>
                        </a:rPr>
                        <a:t>Quality of port infrastructure</a:t>
                      </a:r>
                      <a:endParaRPr lang="id-ID" sz="24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en-US" sz="2400">
                          <a:effectLst/>
                          <a:latin typeface="Calibri" panose="020F0502020204030204" pitchFamily="34" charset="0"/>
                          <a:ea typeface="MS Mincho"/>
                          <a:cs typeface="Times New Roman" panose="02020603050405020304" pitchFamily="18" charset="0"/>
                        </a:rPr>
                        <a:t>Quality of air transport infrastructure </a:t>
                      </a:r>
                      <a:endParaRPr lang="id-ID" sz="24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en-US" sz="2400">
                          <a:effectLst/>
                          <a:latin typeface="Calibri" panose="020F0502020204030204" pitchFamily="34" charset="0"/>
                          <a:ea typeface="MS Mincho"/>
                          <a:cs typeface="Times New Roman" panose="02020603050405020304" pitchFamily="18" charset="0"/>
                        </a:rPr>
                        <a:t>Available airline seat km/week, millions </a:t>
                      </a:r>
                      <a:endParaRPr lang="id-ID" sz="24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en-US" sz="2400">
                          <a:effectLst/>
                          <a:latin typeface="Calibri" panose="020F0502020204030204" pitchFamily="34" charset="0"/>
                          <a:ea typeface="MS Mincho"/>
                          <a:cs typeface="Times New Roman" panose="02020603050405020304" pitchFamily="18" charset="0"/>
                        </a:rPr>
                        <a:t>Quality of electricity supply </a:t>
                      </a:r>
                      <a:endParaRPr lang="id-ID" sz="24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en-US" sz="2400">
                          <a:effectLst/>
                          <a:latin typeface="Calibri" panose="020F0502020204030204" pitchFamily="34" charset="0"/>
                          <a:ea typeface="MS Mincho"/>
                          <a:cs typeface="Times New Roman" panose="02020603050405020304" pitchFamily="18" charset="0"/>
                        </a:rPr>
                        <a:t>Mobile telephone subscriptions/100 population </a:t>
                      </a:r>
                      <a:endParaRPr lang="id-ID" sz="2400">
                        <a:effectLst/>
                        <a:latin typeface="Calibri" panose="020F0502020204030204" pitchFamily="34" charset="0"/>
                        <a:ea typeface="MS Mincho"/>
                        <a:cs typeface="Times New Roman" panose="02020603050405020304" pitchFamily="18" charset="0"/>
                      </a:endParaRPr>
                    </a:p>
                    <a:p>
                      <a:pPr>
                        <a:lnSpc>
                          <a:spcPct val="107000"/>
                        </a:lnSpc>
                        <a:spcBef>
                          <a:spcPts val="300"/>
                        </a:spcBef>
                        <a:spcAft>
                          <a:spcPts val="300"/>
                        </a:spcAft>
                      </a:pPr>
                      <a:r>
                        <a:rPr lang="en-US" sz="2400">
                          <a:effectLst/>
                          <a:latin typeface="Calibri" panose="020F0502020204030204" pitchFamily="34" charset="0"/>
                          <a:ea typeface="MS Mincho"/>
                          <a:cs typeface="Times New Roman" panose="02020603050405020304" pitchFamily="18" charset="0"/>
                        </a:rPr>
                        <a:t>Fixed-telephone lines/100 population</a:t>
                      </a:r>
                      <a:endParaRPr lang="id-ID" sz="2400">
                        <a:effectLst/>
                        <a:latin typeface="Calibri" panose="020F0502020204030204" pitchFamily="34" charset="0"/>
                        <a:ea typeface="MS Mincho"/>
                        <a:cs typeface="Times New Roman" panose="02020603050405020304" pitchFamily="18" charset="0"/>
                      </a:endParaRPr>
                    </a:p>
                  </a:txBody>
                  <a:tcPr marL="55721" marR="55721" marT="0" marB="0"/>
                </a:tc>
                <a:tc>
                  <a:txBody>
                    <a:bodyPr/>
                    <a:lstStyle/>
                    <a:p>
                      <a:pPr algn="ctr">
                        <a:lnSpc>
                          <a:spcPct val="107000"/>
                        </a:lnSpc>
                        <a:spcBef>
                          <a:spcPts val="300"/>
                        </a:spcBef>
                        <a:spcAft>
                          <a:spcPts val="300"/>
                        </a:spcAft>
                      </a:pPr>
                      <a:r>
                        <a:rPr lang="en-US" sz="2400" dirty="0">
                          <a:effectLst/>
                          <a:latin typeface="Calibri" panose="020F0502020204030204" pitchFamily="34" charset="0"/>
                          <a:ea typeface="MS Mincho"/>
                          <a:cs typeface="Times New Roman" panose="02020603050405020304" pitchFamily="18" charset="0"/>
                        </a:rPr>
                        <a:t>81</a:t>
                      </a:r>
                      <a:endParaRPr lang="id-ID" sz="2400" dirty="0">
                        <a:effectLst/>
                        <a:latin typeface="Calibri" panose="020F0502020204030204" pitchFamily="34" charset="0"/>
                        <a:ea typeface="MS Mincho"/>
                        <a:cs typeface="Times New Roman" panose="02020603050405020304" pitchFamily="18" charset="0"/>
                      </a:endParaRPr>
                    </a:p>
                    <a:p>
                      <a:pPr algn="ctr">
                        <a:lnSpc>
                          <a:spcPct val="107000"/>
                        </a:lnSpc>
                        <a:spcBef>
                          <a:spcPts val="300"/>
                        </a:spcBef>
                        <a:spcAft>
                          <a:spcPts val="300"/>
                        </a:spcAft>
                      </a:pPr>
                      <a:r>
                        <a:rPr lang="en-US" sz="2400" dirty="0">
                          <a:effectLst/>
                          <a:latin typeface="Calibri" panose="020F0502020204030204" pitchFamily="34" charset="0"/>
                          <a:ea typeface="MS Mincho"/>
                          <a:cs typeface="Times New Roman" panose="02020603050405020304" pitchFamily="18" charset="0"/>
                        </a:rPr>
                        <a:t>80</a:t>
                      </a:r>
                      <a:endParaRPr lang="id-ID" sz="2400" dirty="0">
                        <a:effectLst/>
                        <a:latin typeface="Calibri" panose="020F0502020204030204" pitchFamily="34" charset="0"/>
                        <a:ea typeface="MS Mincho"/>
                        <a:cs typeface="Times New Roman" panose="02020603050405020304" pitchFamily="18" charset="0"/>
                      </a:endParaRPr>
                    </a:p>
                    <a:p>
                      <a:pPr algn="ctr">
                        <a:lnSpc>
                          <a:spcPct val="107000"/>
                        </a:lnSpc>
                        <a:spcBef>
                          <a:spcPts val="300"/>
                        </a:spcBef>
                        <a:spcAft>
                          <a:spcPts val="300"/>
                        </a:spcAft>
                      </a:pPr>
                      <a:r>
                        <a:rPr lang="en-US" sz="2400" dirty="0">
                          <a:effectLst/>
                          <a:latin typeface="Calibri" panose="020F0502020204030204" pitchFamily="34" charset="0"/>
                          <a:ea typeface="MS Mincho"/>
                          <a:cs typeface="Times New Roman" panose="02020603050405020304" pitchFamily="18" charset="0"/>
                        </a:rPr>
                        <a:t>43</a:t>
                      </a:r>
                      <a:endParaRPr lang="id-ID" sz="2400" dirty="0">
                        <a:effectLst/>
                        <a:latin typeface="Calibri" panose="020F0502020204030204" pitchFamily="34" charset="0"/>
                        <a:ea typeface="MS Mincho"/>
                        <a:cs typeface="Times New Roman" panose="02020603050405020304" pitchFamily="18" charset="0"/>
                      </a:endParaRPr>
                    </a:p>
                    <a:p>
                      <a:pPr algn="ctr">
                        <a:lnSpc>
                          <a:spcPct val="107000"/>
                        </a:lnSpc>
                        <a:spcBef>
                          <a:spcPts val="300"/>
                        </a:spcBef>
                        <a:spcAft>
                          <a:spcPts val="300"/>
                        </a:spcAft>
                      </a:pPr>
                      <a:r>
                        <a:rPr lang="en-US" sz="2400" dirty="0">
                          <a:effectLst/>
                          <a:latin typeface="Calibri" panose="020F0502020204030204" pitchFamily="34" charset="0"/>
                          <a:ea typeface="MS Mincho"/>
                          <a:cs typeface="Times New Roman" panose="02020603050405020304" pitchFamily="18" charset="0"/>
                        </a:rPr>
                        <a:t>82</a:t>
                      </a:r>
                      <a:endParaRPr lang="id-ID" sz="2400" dirty="0">
                        <a:effectLst/>
                        <a:latin typeface="Calibri" panose="020F0502020204030204" pitchFamily="34" charset="0"/>
                        <a:ea typeface="MS Mincho"/>
                        <a:cs typeface="Times New Roman" panose="02020603050405020304" pitchFamily="18" charset="0"/>
                      </a:endParaRPr>
                    </a:p>
                    <a:p>
                      <a:pPr algn="ctr">
                        <a:lnSpc>
                          <a:spcPct val="107000"/>
                        </a:lnSpc>
                        <a:spcBef>
                          <a:spcPts val="300"/>
                        </a:spcBef>
                        <a:spcAft>
                          <a:spcPts val="300"/>
                        </a:spcAft>
                      </a:pPr>
                      <a:r>
                        <a:rPr lang="en-US" sz="2400" dirty="0">
                          <a:effectLst/>
                          <a:latin typeface="Calibri" panose="020F0502020204030204" pitchFamily="34" charset="0"/>
                          <a:ea typeface="MS Mincho"/>
                          <a:cs typeface="Times New Roman" panose="02020603050405020304" pitchFamily="18" charset="0"/>
                        </a:rPr>
                        <a:t>66</a:t>
                      </a:r>
                      <a:endParaRPr lang="id-ID" sz="2400" dirty="0">
                        <a:effectLst/>
                        <a:latin typeface="Calibri" panose="020F0502020204030204" pitchFamily="34" charset="0"/>
                        <a:ea typeface="MS Mincho"/>
                        <a:cs typeface="Times New Roman" panose="02020603050405020304" pitchFamily="18" charset="0"/>
                      </a:endParaRPr>
                    </a:p>
                    <a:p>
                      <a:pPr algn="ctr">
                        <a:lnSpc>
                          <a:spcPct val="107000"/>
                        </a:lnSpc>
                        <a:spcBef>
                          <a:spcPts val="300"/>
                        </a:spcBef>
                        <a:spcAft>
                          <a:spcPts val="300"/>
                        </a:spcAft>
                      </a:pPr>
                      <a:r>
                        <a:rPr lang="en-US" sz="2400" dirty="0">
                          <a:effectLst/>
                          <a:latin typeface="Calibri" panose="020F0502020204030204" pitchFamily="34" charset="0"/>
                          <a:ea typeface="MS Mincho"/>
                          <a:cs typeface="Times New Roman" panose="02020603050405020304" pitchFamily="18" charset="0"/>
                        </a:rPr>
                        <a:t>15</a:t>
                      </a:r>
                      <a:endParaRPr lang="id-ID" sz="2400" dirty="0">
                        <a:effectLst/>
                        <a:latin typeface="Calibri" panose="020F0502020204030204" pitchFamily="34" charset="0"/>
                        <a:ea typeface="MS Mincho"/>
                        <a:cs typeface="Times New Roman" panose="02020603050405020304" pitchFamily="18" charset="0"/>
                      </a:endParaRPr>
                    </a:p>
                    <a:p>
                      <a:pPr algn="ctr">
                        <a:lnSpc>
                          <a:spcPct val="107000"/>
                        </a:lnSpc>
                        <a:spcBef>
                          <a:spcPts val="300"/>
                        </a:spcBef>
                        <a:spcAft>
                          <a:spcPts val="300"/>
                        </a:spcAft>
                      </a:pPr>
                      <a:r>
                        <a:rPr lang="en-US" sz="2400" dirty="0">
                          <a:effectLst/>
                          <a:latin typeface="Calibri" panose="020F0502020204030204" pitchFamily="34" charset="0"/>
                          <a:ea typeface="MS Mincho"/>
                          <a:cs typeface="Times New Roman" panose="02020603050405020304" pitchFamily="18" charset="0"/>
                        </a:rPr>
                        <a:t>86</a:t>
                      </a:r>
                      <a:endParaRPr lang="id-ID" sz="2400" dirty="0">
                        <a:effectLst/>
                        <a:latin typeface="Calibri" panose="020F0502020204030204" pitchFamily="34" charset="0"/>
                        <a:ea typeface="MS Mincho"/>
                        <a:cs typeface="Times New Roman" panose="02020603050405020304" pitchFamily="18" charset="0"/>
                      </a:endParaRPr>
                    </a:p>
                    <a:p>
                      <a:pPr algn="ctr">
                        <a:lnSpc>
                          <a:spcPct val="107000"/>
                        </a:lnSpc>
                        <a:spcBef>
                          <a:spcPts val="300"/>
                        </a:spcBef>
                        <a:spcAft>
                          <a:spcPts val="300"/>
                        </a:spcAft>
                      </a:pPr>
                      <a:r>
                        <a:rPr lang="en-US" sz="2400" dirty="0">
                          <a:effectLst/>
                          <a:latin typeface="Calibri" panose="020F0502020204030204" pitchFamily="34" charset="0"/>
                          <a:ea typeface="MS Mincho"/>
                          <a:cs typeface="Times New Roman" panose="02020603050405020304" pitchFamily="18" charset="0"/>
                        </a:rPr>
                        <a:t>49</a:t>
                      </a:r>
                      <a:endParaRPr lang="id-ID" sz="2400" dirty="0">
                        <a:effectLst/>
                        <a:latin typeface="Calibri" panose="020F0502020204030204" pitchFamily="34" charset="0"/>
                        <a:ea typeface="MS Mincho"/>
                        <a:cs typeface="Times New Roman" panose="02020603050405020304" pitchFamily="18" charset="0"/>
                      </a:endParaRPr>
                    </a:p>
                    <a:p>
                      <a:pPr algn="ctr">
                        <a:lnSpc>
                          <a:spcPct val="107000"/>
                        </a:lnSpc>
                        <a:spcBef>
                          <a:spcPts val="300"/>
                        </a:spcBef>
                        <a:spcAft>
                          <a:spcPts val="300"/>
                        </a:spcAft>
                      </a:pPr>
                      <a:r>
                        <a:rPr lang="en-US" sz="2400" dirty="0">
                          <a:effectLst/>
                          <a:latin typeface="Calibri" panose="020F0502020204030204" pitchFamily="34" charset="0"/>
                          <a:ea typeface="MS Mincho"/>
                          <a:cs typeface="Times New Roman" panose="02020603050405020304" pitchFamily="18" charset="0"/>
                        </a:rPr>
                        <a:t>80</a:t>
                      </a:r>
                      <a:endParaRPr lang="id-ID" sz="2400" dirty="0">
                        <a:effectLst/>
                        <a:latin typeface="Calibri" panose="020F0502020204030204" pitchFamily="34" charset="0"/>
                        <a:ea typeface="MS Mincho"/>
                        <a:cs typeface="Times New Roman" panose="02020603050405020304" pitchFamily="18" charset="0"/>
                      </a:endParaRPr>
                    </a:p>
                  </a:txBody>
                  <a:tcPr marL="55721" marR="55721" marT="0" marB="0"/>
                </a:tc>
                <a:extLst>
                  <a:ext uri="{0D108BD9-81ED-4DB2-BD59-A6C34878D82A}">
                    <a16:rowId xmlns="" xmlns:a16="http://schemas.microsoft.com/office/drawing/2014/main" val="495706"/>
                  </a:ext>
                </a:extLst>
              </a:tr>
            </a:tbl>
          </a:graphicData>
        </a:graphic>
      </p:graphicFrame>
    </p:spTree>
    <p:extLst>
      <p:ext uri="{BB962C8B-B14F-4D97-AF65-F5344CB8AC3E}">
        <p14:creationId xmlns:p14="http://schemas.microsoft.com/office/powerpoint/2010/main" val="22421701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3822" y="-98514"/>
            <a:ext cx="8543925" cy="1325563"/>
          </a:xfrm>
        </p:spPr>
        <p:txBody>
          <a:bodyPr/>
          <a:lstStyle/>
          <a:p>
            <a:r>
              <a:rPr lang="en-US" dirty="0"/>
              <a:t>MANFAAT INF</a:t>
            </a:r>
            <a:r>
              <a:rPr lang="id-ID" dirty="0"/>
              <a:t>RASTRUKTUR</a:t>
            </a:r>
            <a:endParaRPr lang="en-US" dirty="0"/>
          </a:p>
        </p:txBody>
      </p:sp>
      <p:sp>
        <p:nvSpPr>
          <p:cNvPr id="3" name="Content Placeholder 2"/>
          <p:cNvSpPr>
            <a:spLocks noGrp="1"/>
          </p:cNvSpPr>
          <p:nvPr>
            <p:ph idx="1"/>
          </p:nvPr>
        </p:nvSpPr>
        <p:spPr>
          <a:xfrm>
            <a:off x="156961" y="1016066"/>
            <a:ext cx="9553710" cy="4780598"/>
          </a:xfrm>
        </p:spPr>
        <p:txBody>
          <a:bodyPr>
            <a:noAutofit/>
          </a:bodyPr>
          <a:lstStyle/>
          <a:p>
            <a:r>
              <a:rPr lang="en-US" sz="2200" dirty="0" err="1"/>
              <a:t>Manfaat</a:t>
            </a:r>
            <a:r>
              <a:rPr lang="en-US" sz="2200" dirty="0"/>
              <a:t> </a:t>
            </a:r>
            <a:r>
              <a:rPr lang="en-US" sz="2200" dirty="0" err="1"/>
              <a:t>perkembangan</a:t>
            </a:r>
            <a:r>
              <a:rPr lang="en-US" sz="2200" dirty="0"/>
              <a:t> </a:t>
            </a:r>
            <a:r>
              <a:rPr lang="en-US" sz="2200" dirty="0" err="1"/>
              <a:t>infrastruktur</a:t>
            </a:r>
            <a:r>
              <a:rPr lang="en-US" sz="2200" dirty="0"/>
              <a:t> </a:t>
            </a:r>
            <a:r>
              <a:rPr lang="en-US" sz="2200" dirty="0" err="1"/>
              <a:t>sektor</a:t>
            </a:r>
            <a:r>
              <a:rPr lang="en-US" sz="2200" dirty="0"/>
              <a:t> </a:t>
            </a:r>
            <a:r>
              <a:rPr lang="en-US" sz="2200" dirty="0" err="1"/>
              <a:t>transportasi</a:t>
            </a:r>
            <a:r>
              <a:rPr lang="en-US" sz="2200" dirty="0"/>
              <a:t> (</a:t>
            </a:r>
            <a:r>
              <a:rPr lang="en-US" sz="2200" dirty="0" err="1"/>
              <a:t>Purwoto</a:t>
            </a:r>
            <a:r>
              <a:rPr lang="en-US" sz="2200" dirty="0"/>
              <a:t> &amp; </a:t>
            </a:r>
            <a:r>
              <a:rPr lang="en-US" sz="2200" dirty="0" err="1"/>
              <a:t>Kurniawan</a:t>
            </a:r>
            <a:r>
              <a:rPr lang="en-US" sz="2200" dirty="0"/>
              <a:t>, 14 November 2009)</a:t>
            </a:r>
          </a:p>
          <a:p>
            <a:pPr lvl="0"/>
            <a:r>
              <a:rPr lang="en-US" sz="2200" dirty="0" err="1"/>
              <a:t>Perubahan</a:t>
            </a:r>
            <a:r>
              <a:rPr lang="en-US" sz="2200" dirty="0"/>
              <a:t> </a:t>
            </a:r>
            <a:r>
              <a:rPr lang="en-US" sz="2200" dirty="0" err="1"/>
              <a:t>biaya</a:t>
            </a:r>
            <a:r>
              <a:rPr lang="en-US" sz="2200" dirty="0"/>
              <a:t> </a:t>
            </a:r>
            <a:r>
              <a:rPr lang="en-US" sz="2200" dirty="0" err="1"/>
              <a:t>relatif</a:t>
            </a:r>
            <a:r>
              <a:rPr lang="en-US" sz="2200" dirty="0"/>
              <a:t> </a:t>
            </a:r>
            <a:r>
              <a:rPr lang="en-US" sz="2200" dirty="0" err="1"/>
              <a:t>dari</a:t>
            </a:r>
            <a:r>
              <a:rPr lang="en-US" sz="2200" dirty="0"/>
              <a:t> </a:t>
            </a:r>
            <a:r>
              <a:rPr lang="en-US" sz="2200" dirty="0" err="1"/>
              <a:t>sarana</a:t>
            </a:r>
            <a:r>
              <a:rPr lang="en-US" sz="2200" dirty="0"/>
              <a:t> </a:t>
            </a:r>
            <a:r>
              <a:rPr lang="en-US" sz="2200" dirty="0" err="1"/>
              <a:t>transportasi</a:t>
            </a:r>
            <a:r>
              <a:rPr lang="en-US" sz="2200" dirty="0"/>
              <a:t> </a:t>
            </a:r>
            <a:r>
              <a:rPr lang="en-US" sz="2200" dirty="0" err="1"/>
              <a:t>tertentu</a:t>
            </a:r>
            <a:r>
              <a:rPr lang="en-US" sz="2200" dirty="0"/>
              <a:t> </a:t>
            </a:r>
            <a:r>
              <a:rPr lang="en-US" sz="2200" dirty="0" err="1"/>
              <a:t>terhadap</a:t>
            </a:r>
            <a:r>
              <a:rPr lang="en-US" sz="2200" dirty="0"/>
              <a:t> </a:t>
            </a:r>
            <a:r>
              <a:rPr lang="en-US" sz="2200" dirty="0" err="1"/>
              <a:t>sarana</a:t>
            </a:r>
            <a:r>
              <a:rPr lang="en-US" sz="2200" dirty="0"/>
              <a:t> </a:t>
            </a:r>
            <a:r>
              <a:rPr lang="en-US" sz="2200" dirty="0" err="1"/>
              <a:t>transportasi</a:t>
            </a:r>
            <a:r>
              <a:rPr lang="en-US" sz="2200" dirty="0"/>
              <a:t> </a:t>
            </a:r>
            <a:r>
              <a:rPr lang="en-US" sz="2200" dirty="0" err="1"/>
              <a:t>lainnya</a:t>
            </a:r>
            <a:r>
              <a:rPr lang="en-US" sz="2200" dirty="0"/>
              <a:t>; </a:t>
            </a:r>
          </a:p>
          <a:p>
            <a:pPr lvl="0"/>
            <a:r>
              <a:rPr lang="en-US" sz="2200" dirty="0" err="1"/>
              <a:t>Peningkatan</a:t>
            </a:r>
            <a:r>
              <a:rPr lang="en-US" sz="2200" dirty="0"/>
              <a:t> </a:t>
            </a:r>
            <a:r>
              <a:rPr lang="en-US" sz="2200" dirty="0" err="1"/>
              <a:t>pendapatan</a:t>
            </a:r>
            <a:r>
              <a:rPr lang="en-US" sz="2200" dirty="0"/>
              <a:t> </a:t>
            </a:r>
            <a:r>
              <a:rPr lang="en-US" sz="2200" dirty="0" err="1"/>
              <a:t>perkapita</a:t>
            </a:r>
            <a:r>
              <a:rPr lang="en-US" sz="2200" dirty="0"/>
              <a:t> </a:t>
            </a:r>
            <a:r>
              <a:rPr lang="en-US" sz="2200" dirty="0" err="1"/>
              <a:t>masyarakat</a:t>
            </a:r>
            <a:r>
              <a:rPr lang="en-US" sz="2200" dirty="0"/>
              <a:t>; </a:t>
            </a:r>
          </a:p>
          <a:p>
            <a:pPr lvl="0"/>
            <a:r>
              <a:rPr lang="en-US" sz="2200" dirty="0" err="1"/>
              <a:t>Peningkatan</a:t>
            </a:r>
            <a:r>
              <a:rPr lang="en-US" sz="2200" dirty="0"/>
              <a:t> </a:t>
            </a:r>
            <a:r>
              <a:rPr lang="en-US" sz="2200" dirty="0" err="1"/>
              <a:t>ketersediaan</a:t>
            </a:r>
            <a:r>
              <a:rPr lang="en-US" sz="2200" dirty="0"/>
              <a:t> </a:t>
            </a:r>
            <a:r>
              <a:rPr lang="en-US" sz="2200" dirty="0" err="1"/>
              <a:t>sarana</a:t>
            </a:r>
            <a:r>
              <a:rPr lang="en-US" sz="2200" dirty="0"/>
              <a:t> </a:t>
            </a:r>
            <a:r>
              <a:rPr lang="en-US" sz="2200" dirty="0" err="1"/>
              <a:t>transportasi</a:t>
            </a:r>
            <a:r>
              <a:rPr lang="en-US" sz="2200" dirty="0"/>
              <a:t>; </a:t>
            </a:r>
          </a:p>
          <a:p>
            <a:pPr lvl="0"/>
            <a:r>
              <a:rPr lang="en-US" sz="2200" dirty="0" err="1"/>
              <a:t>Peningkatan</a:t>
            </a:r>
            <a:r>
              <a:rPr lang="en-US" sz="2200" dirty="0"/>
              <a:t> </a:t>
            </a:r>
            <a:r>
              <a:rPr lang="en-US" sz="2200" dirty="0" err="1"/>
              <a:t>kualitas</a:t>
            </a:r>
            <a:r>
              <a:rPr lang="en-US" sz="2200" dirty="0"/>
              <a:t> </a:t>
            </a:r>
            <a:r>
              <a:rPr lang="en-US" sz="2200" dirty="0" err="1"/>
              <a:t>perjalanan</a:t>
            </a:r>
            <a:r>
              <a:rPr lang="en-US" sz="2200" dirty="0"/>
              <a:t> (</a:t>
            </a:r>
            <a:r>
              <a:rPr lang="en-US" sz="2200" dirty="0" err="1"/>
              <a:t>kecepatan</a:t>
            </a:r>
            <a:r>
              <a:rPr lang="en-US" sz="2200" dirty="0"/>
              <a:t>, </a:t>
            </a:r>
            <a:r>
              <a:rPr lang="en-US" sz="2200" dirty="0" err="1"/>
              <a:t>kenyamanan</a:t>
            </a:r>
            <a:r>
              <a:rPr lang="en-US" sz="2200" dirty="0"/>
              <a:t>, </a:t>
            </a:r>
            <a:r>
              <a:rPr lang="en-US" sz="2200" dirty="0" err="1"/>
              <a:t>kepercayaan</a:t>
            </a:r>
            <a:r>
              <a:rPr lang="en-US" sz="2200" dirty="0"/>
              <a:t>) yang </a:t>
            </a:r>
            <a:r>
              <a:rPr lang="en-US" sz="2200" dirty="0" err="1"/>
              <a:t>dihasilkan</a:t>
            </a:r>
            <a:r>
              <a:rPr lang="en-US" sz="2200" dirty="0"/>
              <a:t> </a:t>
            </a:r>
            <a:r>
              <a:rPr lang="en-US" sz="2200" dirty="0" err="1"/>
              <a:t>dari</a:t>
            </a:r>
            <a:r>
              <a:rPr lang="en-US" sz="2200" dirty="0"/>
              <a:t> </a:t>
            </a:r>
            <a:r>
              <a:rPr lang="en-US" sz="2200" dirty="0" err="1"/>
              <a:t>peningkatan</a:t>
            </a:r>
            <a:r>
              <a:rPr lang="en-US" sz="2200" dirty="0"/>
              <a:t> </a:t>
            </a:r>
            <a:r>
              <a:rPr lang="en-US" sz="2200" dirty="0" err="1"/>
              <a:t>kualitas</a:t>
            </a:r>
            <a:r>
              <a:rPr lang="en-US" sz="2200" dirty="0"/>
              <a:t> </a:t>
            </a:r>
            <a:r>
              <a:rPr lang="en-US" sz="2200" dirty="0" err="1"/>
              <a:t>sarana</a:t>
            </a:r>
            <a:r>
              <a:rPr lang="en-US" sz="2200" dirty="0"/>
              <a:t> </a:t>
            </a:r>
            <a:r>
              <a:rPr lang="en-US" sz="2200" dirty="0" err="1"/>
              <a:t>maupun</a:t>
            </a:r>
            <a:r>
              <a:rPr lang="en-US" sz="2200" dirty="0"/>
              <a:t> </a:t>
            </a:r>
            <a:r>
              <a:rPr lang="en-US" sz="2200" dirty="0" err="1"/>
              <a:t>teknologi</a:t>
            </a:r>
            <a:r>
              <a:rPr lang="en-US" sz="2200" dirty="0"/>
              <a:t> </a:t>
            </a:r>
            <a:r>
              <a:rPr lang="en-US" sz="2200" dirty="0" err="1"/>
              <a:t>infrastrukturnya</a:t>
            </a:r>
            <a:r>
              <a:rPr lang="en-US" sz="2200" dirty="0"/>
              <a:t>. </a:t>
            </a:r>
          </a:p>
          <a:p>
            <a:pPr lvl="0"/>
            <a:r>
              <a:rPr lang="en-US" sz="2200" dirty="0" err="1"/>
              <a:t>Pengaruh</a:t>
            </a:r>
            <a:r>
              <a:rPr lang="en-US" sz="2200" dirty="0"/>
              <a:t> </a:t>
            </a:r>
            <a:r>
              <a:rPr lang="en-US" sz="2200" dirty="0" err="1"/>
              <a:t>pada</a:t>
            </a:r>
            <a:r>
              <a:rPr lang="en-US" sz="2200" dirty="0"/>
              <a:t> </a:t>
            </a:r>
            <a:r>
              <a:rPr lang="en-US" sz="2200" dirty="0" err="1"/>
              <a:t>tata</a:t>
            </a:r>
            <a:r>
              <a:rPr lang="en-US" sz="2200" dirty="0"/>
              <a:t> </a:t>
            </a:r>
            <a:r>
              <a:rPr lang="en-US" sz="2200" dirty="0" err="1"/>
              <a:t>guna</a:t>
            </a:r>
            <a:r>
              <a:rPr lang="en-US" sz="2200" dirty="0"/>
              <a:t> </a:t>
            </a:r>
            <a:r>
              <a:rPr lang="en-US" sz="2200" dirty="0" err="1"/>
              <a:t>lahan</a:t>
            </a:r>
            <a:r>
              <a:rPr lang="en-US" sz="2200" dirty="0"/>
              <a:t> </a:t>
            </a:r>
            <a:r>
              <a:rPr lang="en-US" sz="2200" dirty="0" err="1"/>
              <a:t>akibat</a:t>
            </a:r>
            <a:r>
              <a:rPr lang="en-US" sz="2200" dirty="0"/>
              <a:t> </a:t>
            </a:r>
            <a:r>
              <a:rPr lang="en-US" sz="2200" dirty="0" err="1"/>
              <a:t>migrasi</a:t>
            </a:r>
            <a:r>
              <a:rPr lang="en-US" sz="2200" dirty="0"/>
              <a:t> </a:t>
            </a:r>
            <a:r>
              <a:rPr lang="en-US" sz="2200" dirty="0" err="1"/>
              <a:t>antar</a:t>
            </a:r>
            <a:r>
              <a:rPr lang="en-US" sz="2200" dirty="0"/>
              <a:t> </a:t>
            </a:r>
            <a:r>
              <a:rPr lang="en-US" sz="2200" dirty="0" err="1"/>
              <a:t>daerah</a:t>
            </a:r>
            <a:r>
              <a:rPr lang="en-US" sz="2200" dirty="0"/>
              <a:t> </a:t>
            </a:r>
            <a:r>
              <a:rPr lang="en-US" sz="2200" dirty="0" err="1"/>
              <a:t>dan</a:t>
            </a:r>
            <a:r>
              <a:rPr lang="en-US" sz="2200" dirty="0"/>
              <a:t> </a:t>
            </a:r>
            <a:r>
              <a:rPr lang="en-US" sz="2200" dirty="0" err="1"/>
              <a:t>perubahan</a:t>
            </a:r>
            <a:r>
              <a:rPr lang="en-US" sz="2200" dirty="0"/>
              <a:t> </a:t>
            </a:r>
            <a:r>
              <a:rPr lang="en-US" sz="2200" dirty="0" err="1"/>
              <a:t>pola</a:t>
            </a:r>
            <a:r>
              <a:rPr lang="en-US" sz="2200" dirty="0"/>
              <a:t> </a:t>
            </a:r>
            <a:r>
              <a:rPr lang="en-US" sz="2200" dirty="0" err="1"/>
              <a:t>pemukiman</a:t>
            </a:r>
            <a:r>
              <a:rPr lang="en-US" sz="2200" dirty="0"/>
              <a:t>; </a:t>
            </a:r>
          </a:p>
          <a:p>
            <a:pPr lvl="0"/>
            <a:r>
              <a:rPr lang="en-US" sz="2200" dirty="0" err="1"/>
              <a:t>Peningkatan</a:t>
            </a:r>
            <a:r>
              <a:rPr lang="en-US" sz="2200" dirty="0"/>
              <a:t> </a:t>
            </a:r>
            <a:r>
              <a:rPr lang="en-US" sz="2200" dirty="0" err="1"/>
              <a:t>aktivitas</a:t>
            </a:r>
            <a:r>
              <a:rPr lang="en-US" sz="2200" dirty="0"/>
              <a:t> </a:t>
            </a:r>
            <a:r>
              <a:rPr lang="en-US" sz="2200" dirty="0" err="1"/>
              <a:t>ekonomi</a:t>
            </a:r>
            <a:r>
              <a:rPr lang="en-US" sz="2200" dirty="0"/>
              <a:t> yang </a:t>
            </a:r>
            <a:r>
              <a:rPr lang="en-US" sz="2200" dirty="0" err="1"/>
              <a:t>pada</a:t>
            </a:r>
            <a:r>
              <a:rPr lang="en-US" sz="2200" dirty="0"/>
              <a:t> </a:t>
            </a:r>
            <a:r>
              <a:rPr lang="en-US" sz="2200" dirty="0" err="1"/>
              <a:t>akhirnya</a:t>
            </a:r>
            <a:r>
              <a:rPr lang="en-US" sz="2200" dirty="0"/>
              <a:t> juga </a:t>
            </a:r>
            <a:r>
              <a:rPr lang="en-US" sz="2200" dirty="0" err="1"/>
              <a:t>mempengaruhi</a:t>
            </a:r>
            <a:r>
              <a:rPr lang="en-US" sz="2200" dirty="0"/>
              <a:t> </a:t>
            </a:r>
            <a:r>
              <a:rPr lang="en-US" sz="2200" dirty="0" err="1"/>
              <a:t>timbulnya</a:t>
            </a:r>
            <a:r>
              <a:rPr lang="en-US" sz="2200" dirty="0"/>
              <a:t> </a:t>
            </a:r>
            <a:r>
              <a:rPr lang="en-US" sz="2200" dirty="0" err="1"/>
              <a:t>perubahan</a:t>
            </a:r>
            <a:r>
              <a:rPr lang="en-US" sz="2200" dirty="0"/>
              <a:t> </a:t>
            </a:r>
            <a:r>
              <a:rPr lang="en-US" sz="2200" dirty="0" err="1"/>
              <a:t>pola</a:t>
            </a:r>
            <a:r>
              <a:rPr lang="en-US" sz="2200" dirty="0"/>
              <a:t> </a:t>
            </a:r>
            <a:r>
              <a:rPr lang="en-US" sz="2200" dirty="0" err="1"/>
              <a:t>dan</a:t>
            </a:r>
            <a:r>
              <a:rPr lang="en-US" sz="2200" dirty="0"/>
              <a:t> </a:t>
            </a:r>
            <a:r>
              <a:rPr lang="en-US" sz="2200" dirty="0" err="1"/>
              <a:t>struktur</a:t>
            </a:r>
            <a:r>
              <a:rPr lang="en-US" sz="2200" dirty="0"/>
              <a:t> </a:t>
            </a:r>
            <a:r>
              <a:rPr lang="en-US" sz="2200" dirty="0" err="1"/>
              <a:t>konsumsi</a:t>
            </a:r>
            <a:r>
              <a:rPr lang="en-US" sz="2200" dirty="0"/>
              <a:t> </a:t>
            </a:r>
            <a:r>
              <a:rPr lang="en-US" sz="2200" dirty="0" err="1"/>
              <a:t>masyarakat</a:t>
            </a:r>
            <a:r>
              <a:rPr lang="en-US" sz="2200" dirty="0"/>
              <a:t>; </a:t>
            </a:r>
          </a:p>
          <a:p>
            <a:pPr lvl="0"/>
            <a:r>
              <a:rPr lang="en-US" sz="2200" dirty="0" err="1"/>
              <a:t>Perubahan</a:t>
            </a:r>
            <a:r>
              <a:rPr lang="en-US" sz="2200" dirty="0"/>
              <a:t> </a:t>
            </a:r>
            <a:r>
              <a:rPr lang="en-US" sz="2200" dirty="0" err="1"/>
              <a:t>demografis</a:t>
            </a:r>
            <a:r>
              <a:rPr lang="en-US" sz="2200" dirty="0"/>
              <a:t> (</a:t>
            </a:r>
            <a:r>
              <a:rPr lang="en-US" sz="2200" dirty="0" err="1"/>
              <a:t>struktur</a:t>
            </a:r>
            <a:r>
              <a:rPr lang="en-US" sz="2200" dirty="0"/>
              <a:t> </a:t>
            </a:r>
            <a:r>
              <a:rPr lang="en-US" sz="2200" dirty="0" err="1"/>
              <a:t>usia</a:t>
            </a:r>
            <a:r>
              <a:rPr lang="en-US" sz="2200" dirty="0"/>
              <a:t> </a:t>
            </a:r>
            <a:r>
              <a:rPr lang="en-US" sz="2200" dirty="0" err="1"/>
              <a:t>dan</a:t>
            </a:r>
            <a:r>
              <a:rPr lang="en-US" sz="2200" dirty="0"/>
              <a:t> gender); </a:t>
            </a:r>
            <a:r>
              <a:rPr lang="en-US" sz="2200" dirty="0" err="1"/>
              <a:t>serta</a:t>
            </a:r>
            <a:r>
              <a:rPr lang="en-US" sz="2200" dirty="0"/>
              <a:t> </a:t>
            </a:r>
          </a:p>
          <a:p>
            <a:pPr lvl="0"/>
            <a:r>
              <a:rPr lang="en-US" sz="2200" dirty="0" err="1"/>
              <a:t>Perubahan</a:t>
            </a:r>
            <a:r>
              <a:rPr lang="en-US" sz="2200" dirty="0"/>
              <a:t> </a:t>
            </a:r>
            <a:r>
              <a:rPr lang="en-US" sz="2200" dirty="0" err="1"/>
              <a:t>perilaku</a:t>
            </a:r>
            <a:r>
              <a:rPr lang="en-US" sz="2200" dirty="0"/>
              <a:t> </a:t>
            </a:r>
            <a:r>
              <a:rPr lang="en-US" sz="2200" dirty="0" err="1"/>
              <a:t>operasional</a:t>
            </a:r>
            <a:r>
              <a:rPr lang="en-US" sz="2200" dirty="0"/>
              <a:t> </a:t>
            </a:r>
            <a:r>
              <a:rPr lang="en-US" sz="2200" dirty="0" err="1"/>
              <a:t>dunia</a:t>
            </a:r>
            <a:r>
              <a:rPr lang="en-US" sz="2200" dirty="0"/>
              <a:t> </a:t>
            </a:r>
            <a:r>
              <a:rPr lang="en-US" sz="2200" dirty="0" err="1"/>
              <a:t>usaha</a:t>
            </a:r>
            <a:r>
              <a:rPr lang="en-US" sz="2200" dirty="0"/>
              <a:t> </a:t>
            </a:r>
            <a:r>
              <a:rPr lang="en-US" sz="2200" dirty="0" err="1"/>
              <a:t>setempat</a:t>
            </a:r>
            <a:r>
              <a:rPr lang="en-US" sz="2200" dirty="0"/>
              <a:t>.</a:t>
            </a:r>
          </a:p>
          <a:p>
            <a:endParaRPr lang="en-US" sz="2400" dirty="0"/>
          </a:p>
        </p:txBody>
      </p:sp>
    </p:spTree>
    <p:extLst>
      <p:ext uri="{BB962C8B-B14F-4D97-AF65-F5344CB8AC3E}">
        <p14:creationId xmlns:p14="http://schemas.microsoft.com/office/powerpoint/2010/main" val="39230670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Peran</a:t>
            </a:r>
            <a:r>
              <a:rPr lang="en-US" dirty="0"/>
              <a:t> </a:t>
            </a:r>
            <a:r>
              <a:rPr lang="en-US" dirty="0" err="1"/>
              <a:t>Jalan</a:t>
            </a:r>
            <a:r>
              <a:rPr lang="en-US" dirty="0"/>
              <a:t> </a:t>
            </a:r>
            <a:r>
              <a:rPr lang="en-US" dirty="0" err="1"/>
              <a:t>dan</a:t>
            </a:r>
            <a:r>
              <a:rPr lang="en-US" dirty="0"/>
              <a:t> </a:t>
            </a:r>
            <a:r>
              <a:rPr lang="en-US" dirty="0" err="1"/>
              <a:t>Jembatan</a:t>
            </a:r>
            <a:endParaRPr lang="en-US" dirty="0"/>
          </a:p>
        </p:txBody>
      </p:sp>
      <p:sp>
        <p:nvSpPr>
          <p:cNvPr id="3" name="Content Placeholder 2"/>
          <p:cNvSpPr>
            <a:spLocks noGrp="1"/>
          </p:cNvSpPr>
          <p:nvPr>
            <p:ph idx="1"/>
          </p:nvPr>
        </p:nvSpPr>
        <p:spPr/>
        <p:txBody>
          <a:bodyPr>
            <a:normAutofit/>
          </a:bodyPr>
          <a:lstStyle/>
          <a:p>
            <a:r>
              <a:rPr lang="en-US" sz="3200" dirty="0" err="1"/>
              <a:t>melayani</a:t>
            </a:r>
            <a:r>
              <a:rPr lang="en-US" sz="3200" dirty="0"/>
              <a:t> </a:t>
            </a:r>
            <a:r>
              <a:rPr lang="en-US" sz="3200" dirty="0" err="1"/>
              <a:t>angkutan</a:t>
            </a:r>
            <a:r>
              <a:rPr lang="en-US" sz="3200" dirty="0"/>
              <a:t> </a:t>
            </a:r>
            <a:r>
              <a:rPr lang="en-US" sz="3200" dirty="0" err="1"/>
              <a:t>penumpang</a:t>
            </a:r>
            <a:endParaRPr lang="en-US" sz="3200" dirty="0"/>
          </a:p>
          <a:p>
            <a:r>
              <a:rPr lang="en-US" sz="3200" dirty="0" err="1"/>
              <a:t>angkutan</a:t>
            </a:r>
            <a:r>
              <a:rPr lang="en-US" sz="3200" dirty="0"/>
              <a:t> </a:t>
            </a:r>
            <a:r>
              <a:rPr lang="en-US" sz="3200" dirty="0" err="1"/>
              <a:t>barang</a:t>
            </a:r>
            <a:r>
              <a:rPr lang="en-US" sz="3200" dirty="0"/>
              <a:t>, </a:t>
            </a:r>
            <a:r>
              <a:rPr lang="en-US" sz="3200" dirty="0" err="1"/>
              <a:t>atau</a:t>
            </a:r>
            <a:r>
              <a:rPr lang="en-US" sz="3200" dirty="0"/>
              <a:t> </a:t>
            </a:r>
            <a:r>
              <a:rPr lang="en-US" sz="3200" dirty="0" err="1"/>
              <a:t>hasil</a:t>
            </a:r>
            <a:r>
              <a:rPr lang="en-US" sz="3200" dirty="0"/>
              <a:t> </a:t>
            </a:r>
            <a:r>
              <a:rPr lang="en-US" sz="3200" dirty="0" err="1"/>
              <a:t>produksi</a:t>
            </a:r>
            <a:r>
              <a:rPr lang="en-US" sz="3200" dirty="0"/>
              <a:t> </a:t>
            </a:r>
            <a:r>
              <a:rPr lang="en-US" sz="3200" dirty="0" err="1"/>
              <a:t>daerah</a:t>
            </a:r>
            <a:r>
              <a:rPr lang="en-US" sz="3200" dirty="0"/>
              <a:t>. </a:t>
            </a:r>
          </a:p>
          <a:p>
            <a:pPr lvl="1" algn="just"/>
            <a:r>
              <a:rPr lang="en-US" sz="2800" dirty="0" err="1"/>
              <a:t>Seperti</a:t>
            </a:r>
            <a:r>
              <a:rPr lang="en-US" sz="2800" dirty="0"/>
              <a:t> yang </a:t>
            </a:r>
            <a:r>
              <a:rPr lang="en-US" sz="2800" dirty="0" err="1"/>
              <a:t>kita</a:t>
            </a:r>
            <a:r>
              <a:rPr lang="en-US" sz="2800" dirty="0"/>
              <a:t> </a:t>
            </a:r>
            <a:r>
              <a:rPr lang="en-US" sz="2800" dirty="0" err="1"/>
              <a:t>ketahui</a:t>
            </a:r>
            <a:r>
              <a:rPr lang="en-US" sz="2800" dirty="0"/>
              <a:t>, Indonesia </a:t>
            </a:r>
            <a:r>
              <a:rPr lang="en-US" sz="2800" dirty="0" err="1"/>
              <a:t>memiliki</a:t>
            </a:r>
            <a:r>
              <a:rPr lang="en-US" sz="2800" dirty="0"/>
              <a:t> </a:t>
            </a:r>
            <a:r>
              <a:rPr lang="en-US" sz="2800" dirty="0" err="1"/>
              <a:t>kekayaan</a:t>
            </a:r>
            <a:r>
              <a:rPr lang="en-US" sz="2800" dirty="0"/>
              <a:t> </a:t>
            </a:r>
            <a:r>
              <a:rPr lang="en-US" sz="2800" dirty="0" err="1"/>
              <a:t>alam</a:t>
            </a:r>
            <a:r>
              <a:rPr lang="en-US" sz="2800" dirty="0"/>
              <a:t> yang </a:t>
            </a:r>
            <a:r>
              <a:rPr lang="en-US" sz="2800" dirty="0" err="1"/>
              <a:t>sangat</a:t>
            </a:r>
            <a:r>
              <a:rPr lang="en-US" sz="2800" dirty="0"/>
              <a:t> </a:t>
            </a:r>
            <a:r>
              <a:rPr lang="en-US" sz="2800" dirty="0" err="1"/>
              <a:t>besar</a:t>
            </a:r>
            <a:r>
              <a:rPr lang="en-US" sz="2800" dirty="0"/>
              <a:t>, yang </a:t>
            </a:r>
            <a:r>
              <a:rPr lang="en-US" sz="2800" dirty="0" err="1"/>
              <a:t>jika</a:t>
            </a:r>
            <a:r>
              <a:rPr lang="en-US" sz="2800" dirty="0"/>
              <a:t> </a:t>
            </a:r>
            <a:r>
              <a:rPr lang="en-US" sz="2800" dirty="0" err="1"/>
              <a:t>dikelola</a:t>
            </a:r>
            <a:r>
              <a:rPr lang="en-US" sz="2800" dirty="0"/>
              <a:t> </a:t>
            </a:r>
            <a:r>
              <a:rPr lang="en-US" sz="2800" dirty="0" err="1"/>
              <a:t>dengan</a:t>
            </a:r>
            <a:r>
              <a:rPr lang="en-US" sz="2800" dirty="0"/>
              <a:t> </a:t>
            </a:r>
            <a:r>
              <a:rPr lang="en-US" sz="2800" dirty="0" err="1"/>
              <a:t>baik</a:t>
            </a:r>
            <a:r>
              <a:rPr lang="en-US" sz="2800" dirty="0"/>
              <a:t> </a:t>
            </a:r>
            <a:r>
              <a:rPr lang="en-US" sz="2800" dirty="0" err="1"/>
              <a:t>akan</a:t>
            </a:r>
            <a:r>
              <a:rPr lang="en-US" sz="2800" dirty="0"/>
              <a:t> </a:t>
            </a:r>
            <a:r>
              <a:rPr lang="en-US" sz="2800" dirty="0" err="1"/>
              <a:t>dapat</a:t>
            </a:r>
            <a:r>
              <a:rPr lang="en-US" sz="2800" dirty="0"/>
              <a:t> </a:t>
            </a:r>
            <a:r>
              <a:rPr lang="en-US" sz="2800" dirty="0" err="1"/>
              <a:t>mendongkrak</a:t>
            </a:r>
            <a:r>
              <a:rPr lang="en-US" sz="2800" dirty="0"/>
              <a:t> </a:t>
            </a:r>
            <a:r>
              <a:rPr lang="en-US" sz="2800" dirty="0" err="1"/>
              <a:t>perekonomian</a:t>
            </a:r>
            <a:r>
              <a:rPr lang="en-US" sz="2800" dirty="0"/>
              <a:t> </a:t>
            </a:r>
            <a:r>
              <a:rPr lang="en-US" sz="2800" dirty="0" err="1"/>
              <a:t>daerah</a:t>
            </a:r>
            <a:r>
              <a:rPr lang="en-US" sz="2800" dirty="0"/>
              <a:t> di Indonesia.</a:t>
            </a:r>
          </a:p>
          <a:p>
            <a:endParaRPr lang="en-US" sz="3200" dirty="0"/>
          </a:p>
        </p:txBody>
      </p:sp>
    </p:spTree>
    <p:extLst>
      <p:ext uri="{BB962C8B-B14F-4D97-AF65-F5344CB8AC3E}">
        <p14:creationId xmlns:p14="http://schemas.microsoft.com/office/powerpoint/2010/main" val="31152553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Definisi</a:t>
            </a:r>
            <a:r>
              <a:rPr lang="en-US" dirty="0"/>
              <a:t> </a:t>
            </a:r>
            <a:r>
              <a:rPr lang="en-US" dirty="0" err="1"/>
              <a:t>Jalan</a:t>
            </a:r>
            <a:endParaRPr lang="en-US" dirty="0"/>
          </a:p>
        </p:txBody>
      </p:sp>
      <p:sp>
        <p:nvSpPr>
          <p:cNvPr id="3" name="Content Placeholder 2"/>
          <p:cNvSpPr>
            <a:spLocks noGrp="1"/>
          </p:cNvSpPr>
          <p:nvPr>
            <p:ph idx="1"/>
          </p:nvPr>
        </p:nvSpPr>
        <p:spPr>
          <a:xfrm>
            <a:off x="541613" y="1721733"/>
            <a:ext cx="8938847" cy="3880773"/>
          </a:xfrm>
        </p:spPr>
        <p:txBody>
          <a:bodyPr>
            <a:noAutofit/>
          </a:bodyPr>
          <a:lstStyle/>
          <a:p>
            <a:r>
              <a:rPr lang="id-ID" sz="3200" dirty="0"/>
              <a:t>UU No. 38 tahun 2004 tentang Jalan </a:t>
            </a:r>
            <a:endParaRPr lang="en-US" sz="3200" dirty="0"/>
          </a:p>
          <a:p>
            <a:pPr algn="just"/>
            <a:r>
              <a:rPr lang="en-US" sz="3200" dirty="0"/>
              <a:t>J</a:t>
            </a:r>
            <a:r>
              <a:rPr lang="id-ID" sz="3200" dirty="0"/>
              <a:t>alan sebagai sarana transportasi merupakan unsur penting. </a:t>
            </a:r>
            <a:r>
              <a:rPr lang="en-US" sz="3200" dirty="0" err="1"/>
              <a:t>Jalan</a:t>
            </a:r>
            <a:r>
              <a:rPr lang="en-US" sz="3200" dirty="0"/>
              <a:t> </a:t>
            </a:r>
            <a:r>
              <a:rPr lang="en-US" sz="3200" dirty="0" err="1"/>
              <a:t>dan</a:t>
            </a:r>
            <a:r>
              <a:rPr lang="en-US" sz="3200" dirty="0"/>
              <a:t> </a:t>
            </a:r>
            <a:r>
              <a:rPr lang="en-US" sz="3200" dirty="0" err="1"/>
              <a:t>jembatan</a:t>
            </a:r>
            <a:r>
              <a:rPr lang="en-US" sz="3200" dirty="0"/>
              <a:t> </a:t>
            </a:r>
            <a:r>
              <a:rPr lang="en-US" sz="3200" dirty="0" err="1"/>
              <a:t>merupakan</a:t>
            </a:r>
            <a:r>
              <a:rPr lang="en-US" sz="3200" dirty="0"/>
              <a:t> </a:t>
            </a:r>
            <a:r>
              <a:rPr lang="en-US" sz="3200" dirty="0" err="1"/>
              <a:t>infrastruktur</a:t>
            </a:r>
            <a:r>
              <a:rPr lang="en-US" sz="3200" dirty="0"/>
              <a:t> </a:t>
            </a:r>
            <a:r>
              <a:rPr lang="en-US" sz="3200" dirty="0" err="1"/>
              <a:t>utama</a:t>
            </a:r>
            <a:r>
              <a:rPr lang="en-US" sz="3200" dirty="0"/>
              <a:t> </a:t>
            </a:r>
            <a:r>
              <a:rPr lang="en-US" sz="3200" dirty="0" err="1"/>
              <a:t>dalam</a:t>
            </a:r>
            <a:r>
              <a:rPr lang="en-US" sz="3200" dirty="0"/>
              <a:t> sector </a:t>
            </a:r>
            <a:r>
              <a:rPr lang="en-US" sz="3200" dirty="0" err="1"/>
              <a:t>transportasi</a:t>
            </a:r>
            <a:r>
              <a:rPr lang="en-US" sz="3200" dirty="0"/>
              <a:t>. </a:t>
            </a:r>
            <a:r>
              <a:rPr lang="en-US" sz="3200" dirty="0" err="1"/>
              <a:t>Isu</a:t>
            </a:r>
            <a:r>
              <a:rPr lang="en-US" sz="3200" dirty="0"/>
              <a:t> </a:t>
            </a:r>
            <a:r>
              <a:rPr lang="en-US" sz="3200" dirty="0" err="1"/>
              <a:t>kebijakan</a:t>
            </a:r>
            <a:r>
              <a:rPr lang="en-US" sz="3200" dirty="0"/>
              <a:t> </a:t>
            </a:r>
            <a:r>
              <a:rPr lang="en-US" sz="3200" dirty="0" err="1"/>
              <a:t>pengembangan</a:t>
            </a:r>
            <a:r>
              <a:rPr lang="en-US" sz="3200" dirty="0"/>
              <a:t> </a:t>
            </a:r>
            <a:r>
              <a:rPr lang="en-US" sz="3200" dirty="0" err="1"/>
              <a:t>sistem</a:t>
            </a:r>
            <a:r>
              <a:rPr lang="en-US" sz="3200" dirty="0"/>
              <a:t> </a:t>
            </a:r>
            <a:r>
              <a:rPr lang="en-US" sz="3200" dirty="0" err="1"/>
              <a:t>transportasi</a:t>
            </a:r>
            <a:r>
              <a:rPr lang="en-US" sz="3200" dirty="0"/>
              <a:t> </a:t>
            </a:r>
            <a:r>
              <a:rPr lang="en-US" sz="3200" dirty="0" err="1"/>
              <a:t>sekarang</a:t>
            </a:r>
            <a:r>
              <a:rPr lang="en-US" sz="3200" dirty="0"/>
              <a:t> </a:t>
            </a:r>
            <a:r>
              <a:rPr lang="en-US" sz="3200" dirty="0" err="1"/>
              <a:t>dan</a:t>
            </a:r>
            <a:r>
              <a:rPr lang="en-US" sz="3200" dirty="0"/>
              <a:t> </a:t>
            </a:r>
            <a:r>
              <a:rPr lang="en-US" sz="3200" dirty="0" err="1"/>
              <a:t>ke</a:t>
            </a:r>
            <a:r>
              <a:rPr lang="en-US" sz="3200" dirty="0"/>
              <a:t> </a:t>
            </a:r>
            <a:r>
              <a:rPr lang="en-US" sz="3200" dirty="0" err="1"/>
              <a:t>depan</a:t>
            </a:r>
            <a:r>
              <a:rPr lang="en-US" sz="3200" dirty="0"/>
              <a:t> </a:t>
            </a:r>
            <a:r>
              <a:rPr lang="en-US" sz="3200" dirty="0" err="1"/>
              <a:t>adalah</a:t>
            </a:r>
            <a:r>
              <a:rPr lang="en-US" sz="3200" dirty="0"/>
              <a:t> </a:t>
            </a:r>
            <a:r>
              <a:rPr lang="en-US" sz="3200" dirty="0" err="1"/>
              <a:t>bagaimana</a:t>
            </a:r>
            <a:r>
              <a:rPr lang="en-US" sz="3200" dirty="0"/>
              <a:t> </a:t>
            </a:r>
            <a:r>
              <a:rPr lang="en-US" sz="3200" dirty="0" err="1"/>
              <a:t>setiap</a:t>
            </a:r>
            <a:r>
              <a:rPr lang="en-US" sz="3200" dirty="0"/>
              <a:t> </a:t>
            </a:r>
            <a:r>
              <a:rPr lang="en-US" sz="3200" dirty="0" err="1"/>
              <a:t>negara</a:t>
            </a:r>
            <a:r>
              <a:rPr lang="en-US" sz="3200" dirty="0"/>
              <a:t> </a:t>
            </a:r>
            <a:r>
              <a:rPr lang="en-US" sz="3200" dirty="0" err="1"/>
              <a:t>memainkan</a:t>
            </a:r>
            <a:r>
              <a:rPr lang="en-US" sz="3200" dirty="0"/>
              <a:t> </a:t>
            </a:r>
            <a:r>
              <a:rPr lang="en-US" sz="3200" dirty="0" err="1"/>
              <a:t>perannya</a:t>
            </a:r>
            <a:r>
              <a:rPr lang="en-US" sz="3200" dirty="0"/>
              <a:t> </a:t>
            </a:r>
            <a:r>
              <a:rPr lang="en-US" sz="3200" dirty="0" err="1"/>
              <a:t>dalam</a:t>
            </a:r>
            <a:r>
              <a:rPr lang="en-US" sz="3200" dirty="0"/>
              <a:t> </a:t>
            </a:r>
            <a:r>
              <a:rPr lang="en-US" sz="3200" dirty="0" err="1"/>
              <a:t>bingkai</a:t>
            </a:r>
            <a:r>
              <a:rPr lang="en-US" sz="3200" dirty="0"/>
              <a:t> </a:t>
            </a:r>
            <a:r>
              <a:rPr lang="en-US" sz="3200" dirty="0" err="1"/>
              <a:t>sistem</a:t>
            </a:r>
            <a:r>
              <a:rPr lang="en-US" sz="3200" dirty="0"/>
              <a:t> </a:t>
            </a:r>
            <a:r>
              <a:rPr lang="en-US" sz="3200" dirty="0" err="1"/>
              <a:t>transportasi</a:t>
            </a:r>
            <a:r>
              <a:rPr lang="en-US" sz="3200" dirty="0"/>
              <a:t> </a:t>
            </a:r>
            <a:r>
              <a:rPr lang="en-US" sz="3200" dirty="0" err="1"/>
              <a:t>berkelanjutan</a:t>
            </a:r>
            <a:r>
              <a:rPr lang="en-US" sz="3200" dirty="0"/>
              <a:t> (sustainable transportation).</a:t>
            </a:r>
          </a:p>
          <a:p>
            <a:endParaRPr lang="en-US" sz="3200" dirty="0"/>
          </a:p>
        </p:txBody>
      </p:sp>
    </p:spTree>
    <p:extLst>
      <p:ext uri="{BB962C8B-B14F-4D97-AF65-F5344CB8AC3E}">
        <p14:creationId xmlns:p14="http://schemas.microsoft.com/office/powerpoint/2010/main" val="28169121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522" y="133307"/>
            <a:ext cx="8543925" cy="1325563"/>
          </a:xfrm>
        </p:spPr>
        <p:txBody>
          <a:bodyPr/>
          <a:lstStyle/>
          <a:p>
            <a:r>
              <a:rPr lang="en-US" dirty="0" err="1"/>
              <a:t>Jalan</a:t>
            </a:r>
            <a:endParaRPr lang="en-US" dirty="0"/>
          </a:p>
        </p:txBody>
      </p:sp>
      <p:sp>
        <p:nvSpPr>
          <p:cNvPr id="3" name="Content Placeholder 2"/>
          <p:cNvSpPr>
            <a:spLocks noGrp="1"/>
          </p:cNvSpPr>
          <p:nvPr>
            <p:ph idx="1"/>
          </p:nvPr>
        </p:nvSpPr>
        <p:spPr>
          <a:xfrm>
            <a:off x="550334" y="1116951"/>
            <a:ext cx="8773165" cy="4628198"/>
          </a:xfrm>
        </p:spPr>
        <p:txBody>
          <a:bodyPr>
            <a:noAutofit/>
          </a:bodyPr>
          <a:lstStyle/>
          <a:p>
            <a:r>
              <a:rPr lang="en-US" dirty="0" err="1"/>
              <a:t>Katagori</a:t>
            </a:r>
            <a:r>
              <a:rPr lang="en-US" dirty="0"/>
              <a:t> </a:t>
            </a:r>
            <a:r>
              <a:rPr lang="en-US" dirty="0" err="1"/>
              <a:t>jalan</a:t>
            </a:r>
            <a:r>
              <a:rPr lang="en-US" dirty="0"/>
              <a:t> </a:t>
            </a:r>
            <a:r>
              <a:rPr lang="en-US" dirty="0" err="1"/>
              <a:t>terbagi</a:t>
            </a:r>
            <a:r>
              <a:rPr lang="en-US" dirty="0"/>
              <a:t> </a:t>
            </a:r>
            <a:r>
              <a:rPr lang="en-US" dirty="0" err="1"/>
              <a:t>menjadi</a:t>
            </a:r>
            <a:r>
              <a:rPr lang="en-US" dirty="0"/>
              <a:t> </a:t>
            </a:r>
            <a:r>
              <a:rPr lang="en-US" dirty="0" err="1"/>
              <a:t>dua</a:t>
            </a:r>
            <a:r>
              <a:rPr lang="en-US" dirty="0"/>
              <a:t>:</a:t>
            </a:r>
          </a:p>
          <a:p>
            <a:pPr lvl="1"/>
            <a:r>
              <a:rPr lang="en-US" dirty="0" err="1"/>
              <a:t>Jalan</a:t>
            </a:r>
            <a:r>
              <a:rPr lang="en-US" dirty="0"/>
              <a:t> </a:t>
            </a:r>
            <a:r>
              <a:rPr lang="en-US" dirty="0" err="1"/>
              <a:t>Aspal</a:t>
            </a:r>
            <a:r>
              <a:rPr lang="en-US" dirty="0"/>
              <a:t> </a:t>
            </a:r>
            <a:r>
              <a:rPr lang="en-US" dirty="0" err="1"/>
              <a:t>dan</a:t>
            </a:r>
            <a:endParaRPr lang="en-US" dirty="0"/>
          </a:p>
          <a:p>
            <a:pPr lvl="1"/>
            <a:r>
              <a:rPr lang="en-US" dirty="0" err="1"/>
              <a:t>Bukan</a:t>
            </a:r>
            <a:r>
              <a:rPr lang="en-US" dirty="0"/>
              <a:t> </a:t>
            </a:r>
            <a:r>
              <a:rPr lang="en-US" dirty="0" err="1"/>
              <a:t>Aspal</a:t>
            </a:r>
            <a:r>
              <a:rPr lang="en-US" dirty="0"/>
              <a:t>, </a:t>
            </a:r>
          </a:p>
          <a:p>
            <a:r>
              <a:rPr lang="en-US" dirty="0" err="1"/>
              <a:t>Kondisi</a:t>
            </a:r>
            <a:r>
              <a:rPr lang="en-US" dirty="0"/>
              <a:t> </a:t>
            </a:r>
            <a:r>
              <a:rPr lang="en-US" dirty="0" err="1"/>
              <a:t>Jalan</a:t>
            </a:r>
            <a:r>
              <a:rPr lang="en-US" dirty="0"/>
              <a:t> d</a:t>
            </a:r>
            <a:r>
              <a:rPr lang="id-ID" dirty="0"/>
              <a:t>i Indonesia saat ini </a:t>
            </a:r>
            <a:r>
              <a:rPr lang="en-US" dirty="0"/>
              <a:t>(2013) </a:t>
            </a:r>
          </a:p>
          <a:p>
            <a:pPr lvl="1"/>
            <a:r>
              <a:rPr lang="en-US" dirty="0" err="1"/>
              <a:t>Jalan</a:t>
            </a:r>
            <a:r>
              <a:rPr lang="en-US" dirty="0"/>
              <a:t> </a:t>
            </a:r>
            <a:r>
              <a:rPr lang="en-US" dirty="0" err="1"/>
              <a:t>aspal</a:t>
            </a:r>
            <a:r>
              <a:rPr lang="en-US" dirty="0"/>
              <a:t> </a:t>
            </a:r>
            <a:r>
              <a:rPr lang="en-US" dirty="0" err="1"/>
              <a:t>sepanjang</a:t>
            </a:r>
            <a:r>
              <a:rPr lang="en-US" dirty="0"/>
              <a:t> 287.926 </a:t>
            </a:r>
            <a:r>
              <a:rPr lang="id-ID" dirty="0"/>
              <a:t>km </a:t>
            </a:r>
            <a:r>
              <a:rPr lang="en-US" dirty="0" err="1"/>
              <a:t>dan</a:t>
            </a:r>
            <a:r>
              <a:rPr lang="en-US" dirty="0"/>
              <a:t> </a:t>
            </a:r>
          </a:p>
          <a:p>
            <a:pPr lvl="1"/>
            <a:r>
              <a:rPr lang="id-ID" dirty="0"/>
              <a:t>jalan</a:t>
            </a:r>
            <a:r>
              <a:rPr lang="en-US" dirty="0"/>
              <a:t> </a:t>
            </a:r>
            <a:r>
              <a:rPr lang="en-US" dirty="0" err="1"/>
              <a:t>bukan</a:t>
            </a:r>
            <a:r>
              <a:rPr lang="en-US" dirty="0"/>
              <a:t> </a:t>
            </a:r>
            <a:r>
              <a:rPr lang="en-US" dirty="0" err="1"/>
              <a:t>aspal</a:t>
            </a:r>
            <a:r>
              <a:rPr lang="en-US" dirty="0"/>
              <a:t> </a:t>
            </a:r>
            <a:r>
              <a:rPr lang="en-US" dirty="0" err="1"/>
              <a:t>sepanjang</a:t>
            </a:r>
            <a:r>
              <a:rPr lang="en-US" dirty="0"/>
              <a:t> 220.074 km.</a:t>
            </a:r>
          </a:p>
          <a:p>
            <a:pPr lvl="1"/>
            <a:r>
              <a:rPr lang="en-US" dirty="0"/>
              <a:t> Total </a:t>
            </a:r>
            <a:r>
              <a:rPr lang="en-US" dirty="0" err="1"/>
              <a:t>jalan</a:t>
            </a:r>
            <a:r>
              <a:rPr lang="en-US" dirty="0"/>
              <a:t> yang </a:t>
            </a:r>
            <a:r>
              <a:rPr lang="en-US" dirty="0" err="1"/>
              <a:t>dikelola</a:t>
            </a:r>
            <a:r>
              <a:rPr lang="en-US" dirty="0"/>
              <a:t> </a:t>
            </a:r>
            <a:r>
              <a:rPr lang="en-US" dirty="0" err="1"/>
              <a:t>negara</a:t>
            </a:r>
            <a:r>
              <a:rPr lang="en-US" dirty="0"/>
              <a:t> </a:t>
            </a:r>
            <a:r>
              <a:rPr lang="en-US" dirty="0" err="1"/>
              <a:t>sepanjang</a:t>
            </a:r>
            <a:r>
              <a:rPr lang="en-US" dirty="0"/>
              <a:t> 38.570 km, </a:t>
            </a:r>
          </a:p>
          <a:p>
            <a:pPr lvl="1"/>
            <a:r>
              <a:rPr lang="en-US" dirty="0" err="1"/>
              <a:t>Jalan</a:t>
            </a:r>
            <a:r>
              <a:rPr lang="en-US" dirty="0"/>
              <a:t> </a:t>
            </a:r>
            <a:r>
              <a:rPr lang="en-US" dirty="0" err="1"/>
              <a:t>propinsi</a:t>
            </a:r>
            <a:r>
              <a:rPr lang="en-US" dirty="0"/>
              <a:t> 53.642 km </a:t>
            </a:r>
            <a:r>
              <a:rPr lang="en-US" dirty="0" err="1"/>
              <a:t>dan</a:t>
            </a:r>
            <a:r>
              <a:rPr lang="en-US" dirty="0"/>
              <a:t> </a:t>
            </a:r>
          </a:p>
          <a:p>
            <a:pPr lvl="1"/>
            <a:r>
              <a:rPr lang="en-US" dirty="0" err="1"/>
              <a:t>Jalan</a:t>
            </a:r>
            <a:r>
              <a:rPr lang="en-US" dirty="0"/>
              <a:t> </a:t>
            </a:r>
            <a:r>
              <a:rPr lang="en-US" dirty="0" err="1"/>
              <a:t>Kabupaten</a:t>
            </a:r>
            <a:r>
              <a:rPr lang="en-US" dirty="0"/>
              <a:t>/Kota </a:t>
            </a:r>
            <a:r>
              <a:rPr lang="en-US" dirty="0" err="1"/>
              <a:t>sepanjang</a:t>
            </a:r>
            <a:r>
              <a:rPr lang="en-US" dirty="0"/>
              <a:t> 415.788 km  (BPS, 2015)</a:t>
            </a:r>
            <a:r>
              <a:rPr lang="id-ID" dirty="0"/>
              <a:t>. </a:t>
            </a:r>
            <a:endParaRPr lang="en-US" dirty="0"/>
          </a:p>
          <a:p>
            <a:r>
              <a:rPr lang="id-ID" dirty="0"/>
              <a:t>Dari panjang jalan nasional sekitar 35ribu km, saat ini terjadi penurunan persentase jalan rusak  dari 11 % di awal tahun 2005, saat ini tinggal 6%</a:t>
            </a:r>
            <a:r>
              <a:rPr lang="en-US" dirty="0"/>
              <a:t> (</a:t>
            </a:r>
            <a:r>
              <a:rPr lang="en-US" dirty="0" err="1"/>
              <a:t>Kementerian</a:t>
            </a:r>
            <a:r>
              <a:rPr lang="en-US" dirty="0"/>
              <a:t> </a:t>
            </a:r>
            <a:r>
              <a:rPr lang="en-US" dirty="0" err="1"/>
              <a:t>Pekerjaan</a:t>
            </a:r>
            <a:r>
              <a:rPr lang="en-US" dirty="0"/>
              <a:t> </a:t>
            </a:r>
            <a:r>
              <a:rPr lang="en-US" dirty="0" err="1"/>
              <a:t>Umum</a:t>
            </a:r>
            <a:r>
              <a:rPr lang="en-US" dirty="0"/>
              <a:t>)</a:t>
            </a:r>
            <a:r>
              <a:rPr lang="id-ID" dirty="0"/>
              <a:t>. </a:t>
            </a:r>
            <a:endParaRPr lang="en-US" dirty="0"/>
          </a:p>
          <a:p>
            <a:endParaRPr lang="en-US" dirty="0"/>
          </a:p>
        </p:txBody>
      </p:sp>
    </p:spTree>
    <p:extLst>
      <p:ext uri="{BB962C8B-B14F-4D97-AF65-F5344CB8AC3E}">
        <p14:creationId xmlns:p14="http://schemas.microsoft.com/office/powerpoint/2010/main" val="22179068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779970" y="41854"/>
            <a:ext cx="7646778" cy="6081623"/>
          </a:xfrm>
          <a:prstGeom prst="rect">
            <a:avLst/>
          </a:prstGeom>
          <a:noFill/>
        </p:spPr>
      </p:pic>
      <p:sp>
        <p:nvSpPr>
          <p:cNvPr id="2" name="Rectangle 1"/>
          <p:cNvSpPr/>
          <p:nvPr/>
        </p:nvSpPr>
        <p:spPr>
          <a:xfrm>
            <a:off x="779970" y="6123476"/>
            <a:ext cx="7646778" cy="646331"/>
          </a:xfrm>
          <a:prstGeom prst="rect">
            <a:avLst/>
          </a:prstGeom>
          <a:solidFill>
            <a:schemeClr val="tx1"/>
          </a:solidFill>
        </p:spPr>
        <p:txBody>
          <a:bodyPr wrap="square">
            <a:spAutoFit/>
          </a:bodyPr>
          <a:lstStyle/>
          <a:p>
            <a:pPr algn="ctr">
              <a:spcAft>
                <a:spcPts val="600"/>
              </a:spcAft>
            </a:pPr>
            <a:r>
              <a:rPr lang="id-ID" dirty="0">
                <a:solidFill>
                  <a:srgbClr val="000000"/>
                </a:solidFill>
                <a:latin typeface="Calibri" panose="020F0502020204030204" pitchFamily="34" charset="0"/>
                <a:ea typeface="Times New Roman" panose="02020603050405020304" pitchFamily="18" charset="0"/>
                <a:cs typeface="Arial" panose="020B0604020202020204" pitchFamily="34" charset="0"/>
              </a:rPr>
              <a:t>Gambar 1.1: </a:t>
            </a:r>
            <a:r>
              <a:rPr lang="en-US" dirty="0" err="1">
                <a:solidFill>
                  <a:srgbClr val="000000"/>
                </a:solidFill>
                <a:latin typeface="Calibri" panose="020F0502020204030204" pitchFamily="34" charset="0"/>
                <a:ea typeface="Times New Roman" panose="02020603050405020304" pitchFamily="18" charset="0"/>
                <a:cs typeface="Arial" panose="020B0604020202020204" pitchFamily="34" charset="0"/>
              </a:rPr>
              <a:t>Panjang</a:t>
            </a:r>
            <a:r>
              <a:rPr lang="en-US" dirty="0">
                <a:solidFill>
                  <a:srgbClr val="000000"/>
                </a:solidFill>
                <a:latin typeface="Calibri" panose="020F0502020204030204" pitchFamily="34" charset="0"/>
                <a:ea typeface="Times New Roman" panose="02020603050405020304" pitchFamily="18" charset="0"/>
                <a:cs typeface="Arial" panose="020B0604020202020204" pitchFamily="34" charset="0"/>
              </a:rPr>
              <a:t> </a:t>
            </a:r>
            <a:r>
              <a:rPr lang="en-US" dirty="0" err="1">
                <a:solidFill>
                  <a:srgbClr val="000000"/>
                </a:solidFill>
                <a:latin typeface="Calibri" panose="020F0502020204030204" pitchFamily="34" charset="0"/>
                <a:ea typeface="Times New Roman" panose="02020603050405020304" pitchFamily="18" charset="0"/>
                <a:cs typeface="Arial" panose="020B0604020202020204" pitchFamily="34" charset="0"/>
              </a:rPr>
              <a:t>Jalan</a:t>
            </a:r>
            <a:r>
              <a:rPr lang="en-US" dirty="0">
                <a:solidFill>
                  <a:srgbClr val="000000"/>
                </a:solidFill>
                <a:latin typeface="Calibri" panose="020F0502020204030204" pitchFamily="34" charset="0"/>
                <a:ea typeface="Times New Roman" panose="02020603050405020304" pitchFamily="18" charset="0"/>
                <a:cs typeface="Arial" panose="020B0604020202020204" pitchFamily="34" charset="0"/>
              </a:rPr>
              <a:t> </a:t>
            </a:r>
            <a:r>
              <a:rPr lang="en-US" dirty="0" err="1">
                <a:solidFill>
                  <a:srgbClr val="000000"/>
                </a:solidFill>
                <a:latin typeface="Calibri" panose="020F0502020204030204" pitchFamily="34" charset="0"/>
                <a:ea typeface="Times New Roman" panose="02020603050405020304" pitchFamily="18" charset="0"/>
                <a:cs typeface="Arial" panose="020B0604020202020204" pitchFamily="34" charset="0"/>
              </a:rPr>
              <a:t>Menurut</a:t>
            </a:r>
            <a:r>
              <a:rPr lang="en-US" dirty="0">
                <a:solidFill>
                  <a:srgbClr val="000000"/>
                </a:solidFill>
                <a:latin typeface="Calibri" panose="020F0502020204030204" pitchFamily="34" charset="0"/>
                <a:ea typeface="Times New Roman" panose="02020603050405020304" pitchFamily="18" charset="0"/>
                <a:cs typeface="Arial" panose="020B0604020202020204" pitchFamily="34" charset="0"/>
              </a:rPr>
              <a:t> </a:t>
            </a:r>
            <a:r>
              <a:rPr lang="en-US" dirty="0" err="1">
                <a:solidFill>
                  <a:srgbClr val="000000"/>
                </a:solidFill>
                <a:latin typeface="Calibri" panose="020F0502020204030204" pitchFamily="34" charset="0"/>
                <a:ea typeface="Times New Roman" panose="02020603050405020304" pitchFamily="18" charset="0"/>
                <a:cs typeface="Arial" panose="020B0604020202020204" pitchFamily="34" charset="0"/>
              </a:rPr>
              <a:t>Jenis</a:t>
            </a:r>
            <a:r>
              <a:rPr lang="en-US" dirty="0">
                <a:solidFill>
                  <a:srgbClr val="000000"/>
                </a:solidFill>
                <a:latin typeface="Calibri" panose="020F0502020204030204" pitchFamily="34" charset="0"/>
                <a:ea typeface="Times New Roman" panose="02020603050405020304" pitchFamily="18" charset="0"/>
                <a:cs typeface="Arial" panose="020B0604020202020204" pitchFamily="34" charset="0"/>
              </a:rPr>
              <a:t> Permukaan,1957-2014 </a:t>
            </a:r>
            <a:r>
              <a:rPr lang="en-US" dirty="0" err="1">
                <a:solidFill>
                  <a:srgbClr val="000000"/>
                </a:solidFill>
                <a:latin typeface="Calibri" panose="020F0502020204030204" pitchFamily="34" charset="0"/>
                <a:ea typeface="Times New Roman" panose="02020603050405020304" pitchFamily="18" charset="0"/>
                <a:cs typeface="Arial" panose="020B0604020202020204" pitchFamily="34" charset="0"/>
              </a:rPr>
              <a:t>dalam</a:t>
            </a:r>
            <a:r>
              <a:rPr lang="en-US" dirty="0">
                <a:solidFill>
                  <a:srgbClr val="000000"/>
                </a:solidFill>
                <a:latin typeface="Calibri" panose="020F0502020204030204" pitchFamily="34" charset="0"/>
                <a:ea typeface="Times New Roman" panose="02020603050405020304" pitchFamily="18" charset="0"/>
                <a:cs typeface="Arial" panose="020B0604020202020204" pitchFamily="34" charset="0"/>
              </a:rPr>
              <a:t> Km </a:t>
            </a:r>
            <a:r>
              <a:rPr lang="id-ID" dirty="0">
                <a:solidFill>
                  <a:srgbClr val="000000"/>
                </a:solidFill>
                <a:latin typeface="Calibri" panose="020F0502020204030204" pitchFamily="34" charset="0"/>
                <a:ea typeface="Times New Roman" panose="02020603050405020304" pitchFamily="18" charset="0"/>
                <a:cs typeface="Arial" panose="020B0604020202020204" pitchFamily="34" charset="0"/>
              </a:rPr>
              <a:t>(BPS, 2016b)</a:t>
            </a:r>
            <a:endParaRPr lang="id-ID" dirty="0">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5708471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Pengembangan regional</a:t>
            </a:r>
            <a:endParaRPr lang="en-US" dirty="0"/>
          </a:p>
        </p:txBody>
      </p:sp>
      <p:sp>
        <p:nvSpPr>
          <p:cNvPr id="3" name="Content Placeholder 2"/>
          <p:cNvSpPr>
            <a:spLocks noGrp="1"/>
          </p:cNvSpPr>
          <p:nvPr>
            <p:ph idx="1"/>
          </p:nvPr>
        </p:nvSpPr>
        <p:spPr>
          <a:xfrm>
            <a:off x="734775" y="1566832"/>
            <a:ext cx="8314963" cy="4351338"/>
          </a:xfrm>
        </p:spPr>
        <p:txBody>
          <a:bodyPr>
            <a:normAutofit/>
          </a:bodyPr>
          <a:lstStyle/>
          <a:p>
            <a:r>
              <a:rPr lang="id-ID" sz="4400" dirty="0"/>
              <a:t>wilayah Jawa dan Sumatra adalah kawasan telah berkembang.</a:t>
            </a:r>
            <a:endParaRPr lang="en-US" sz="4400" dirty="0"/>
          </a:p>
          <a:p>
            <a:r>
              <a:rPr lang="id-ID" sz="4400" dirty="0"/>
              <a:t>Kalimantan dan Sulawesi adalah kawasan sedang berkembang,</a:t>
            </a:r>
            <a:endParaRPr lang="en-US" sz="4400" dirty="0"/>
          </a:p>
          <a:p>
            <a:r>
              <a:rPr lang="id-ID" sz="4400" dirty="0"/>
              <a:t>Papua adalah kawasan pengembangan baru</a:t>
            </a:r>
            <a:endParaRPr lang="en-US" sz="4400" dirty="0"/>
          </a:p>
        </p:txBody>
      </p:sp>
    </p:spTree>
    <p:extLst>
      <p:ext uri="{BB962C8B-B14F-4D97-AF65-F5344CB8AC3E}">
        <p14:creationId xmlns:p14="http://schemas.microsoft.com/office/powerpoint/2010/main" val="22369804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Perkembangan</a:t>
            </a:r>
            <a:r>
              <a:rPr lang="en-US" dirty="0"/>
              <a:t> </a:t>
            </a:r>
            <a:r>
              <a:rPr lang="en-US" dirty="0" err="1"/>
              <a:t>Daya</a:t>
            </a:r>
            <a:r>
              <a:rPr lang="en-US" dirty="0"/>
              <a:t> </a:t>
            </a:r>
            <a:r>
              <a:rPr lang="en-US" dirty="0" err="1"/>
              <a:t>Saing</a:t>
            </a:r>
            <a:r>
              <a:rPr lang="en-US" dirty="0"/>
              <a:t> Indonesia</a:t>
            </a: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1038" y="1364891"/>
            <a:ext cx="5026961" cy="5385440"/>
          </a:xfrm>
          <a:prstGeom prst="rect">
            <a:avLst/>
          </a:prstGeom>
          <a:noFill/>
          <a:ln>
            <a:noFill/>
          </a:ln>
        </p:spPr>
      </p:pic>
    </p:spTree>
    <p:extLst>
      <p:ext uri="{BB962C8B-B14F-4D97-AF65-F5344CB8AC3E}">
        <p14:creationId xmlns:p14="http://schemas.microsoft.com/office/powerpoint/2010/main" val="23706376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MEMAHAMI JALAN </a:t>
            </a:r>
          </a:p>
        </p:txBody>
      </p:sp>
      <p:sp>
        <p:nvSpPr>
          <p:cNvPr id="3" name="Content Placeholder 2"/>
          <p:cNvSpPr>
            <a:spLocks noGrp="1"/>
          </p:cNvSpPr>
          <p:nvPr>
            <p:ph idx="1"/>
          </p:nvPr>
        </p:nvSpPr>
        <p:spPr>
          <a:xfrm>
            <a:off x="403146" y="1572361"/>
            <a:ext cx="8993602" cy="4960707"/>
          </a:xfrm>
        </p:spPr>
        <p:txBody>
          <a:bodyPr>
            <a:noAutofit/>
          </a:bodyPr>
          <a:lstStyle/>
          <a:p>
            <a:pPr algn="just"/>
            <a:r>
              <a:rPr lang="en-US" sz="2400" dirty="0" err="1"/>
              <a:t>Jalan</a:t>
            </a:r>
            <a:r>
              <a:rPr lang="en-US" sz="2400" dirty="0"/>
              <a:t>  </a:t>
            </a:r>
            <a:r>
              <a:rPr lang="en-US" sz="2400" dirty="0" err="1"/>
              <a:t>sebagai</a:t>
            </a:r>
            <a:r>
              <a:rPr lang="en-US" sz="2400" dirty="0"/>
              <a:t>  </a:t>
            </a:r>
            <a:r>
              <a:rPr lang="en-US" sz="2400" dirty="0" err="1"/>
              <a:t>salah</a:t>
            </a:r>
            <a:r>
              <a:rPr lang="en-US" sz="2400" dirty="0"/>
              <a:t>  </a:t>
            </a:r>
            <a:r>
              <a:rPr lang="en-US" sz="2400" dirty="0" err="1"/>
              <a:t>satu</a:t>
            </a:r>
            <a:r>
              <a:rPr lang="en-US" sz="2400" dirty="0"/>
              <a:t>    </a:t>
            </a:r>
            <a:r>
              <a:rPr lang="en-US" sz="2400" dirty="0" err="1"/>
              <a:t>prasarana</a:t>
            </a:r>
            <a:r>
              <a:rPr lang="en-US" sz="2400" dirty="0"/>
              <a:t>  </a:t>
            </a:r>
            <a:r>
              <a:rPr lang="en-US" sz="2400" dirty="0" err="1"/>
              <a:t>transportasi</a:t>
            </a:r>
            <a:r>
              <a:rPr lang="en-US" sz="2400" dirty="0"/>
              <a:t> </a:t>
            </a:r>
            <a:r>
              <a:rPr lang="en-US" sz="2400" dirty="0" err="1"/>
              <a:t>merupakan</a:t>
            </a:r>
            <a:r>
              <a:rPr lang="en-US" sz="2400" dirty="0"/>
              <a:t> </a:t>
            </a:r>
            <a:r>
              <a:rPr lang="en-US" sz="2400" dirty="0" err="1"/>
              <a:t>unsur</a:t>
            </a:r>
            <a:r>
              <a:rPr lang="en-US" sz="2400" dirty="0"/>
              <a:t> </a:t>
            </a:r>
            <a:r>
              <a:rPr lang="en-US" sz="2400" dirty="0" err="1"/>
              <a:t>penting</a:t>
            </a:r>
            <a:r>
              <a:rPr lang="en-US" sz="2400" dirty="0"/>
              <a:t> </a:t>
            </a:r>
            <a:r>
              <a:rPr lang="en-US" sz="2400" dirty="0" err="1"/>
              <a:t>dalam</a:t>
            </a:r>
            <a:r>
              <a:rPr lang="en-US" sz="2400" dirty="0"/>
              <a:t> </a:t>
            </a:r>
            <a:r>
              <a:rPr lang="en-US" sz="2400" dirty="0" err="1"/>
              <a:t>pengembangan</a:t>
            </a:r>
            <a:r>
              <a:rPr lang="en-US" sz="2400" dirty="0"/>
              <a:t> </a:t>
            </a:r>
            <a:r>
              <a:rPr lang="en-US" sz="2400" dirty="0" err="1"/>
              <a:t>kehidupan</a:t>
            </a:r>
            <a:r>
              <a:rPr lang="en-US" sz="2400" dirty="0"/>
              <a:t> </a:t>
            </a:r>
            <a:r>
              <a:rPr lang="en-US" sz="2400" dirty="0" err="1"/>
              <a:t>berbangsa</a:t>
            </a:r>
            <a:r>
              <a:rPr lang="en-US" sz="2400" dirty="0"/>
              <a:t> </a:t>
            </a:r>
            <a:r>
              <a:rPr lang="en-US" sz="2400" dirty="0" err="1"/>
              <a:t>dan</a:t>
            </a:r>
            <a:r>
              <a:rPr lang="en-US" sz="2400" dirty="0"/>
              <a:t> </a:t>
            </a:r>
            <a:r>
              <a:rPr lang="en-US" sz="2400" dirty="0" err="1"/>
              <a:t>bernegara</a:t>
            </a:r>
            <a:r>
              <a:rPr lang="en-US" sz="2400" dirty="0"/>
              <a:t>, </a:t>
            </a:r>
            <a:r>
              <a:rPr lang="en-US" sz="2400" dirty="0" err="1"/>
              <a:t>dalam</a:t>
            </a:r>
            <a:r>
              <a:rPr lang="en-US" sz="2400" dirty="0"/>
              <a:t> </a:t>
            </a:r>
            <a:r>
              <a:rPr lang="en-US" sz="2400" dirty="0" err="1"/>
              <a:t>pembinaan</a:t>
            </a:r>
            <a:r>
              <a:rPr lang="en-US" sz="2400" dirty="0"/>
              <a:t> </a:t>
            </a:r>
            <a:r>
              <a:rPr lang="en-US" sz="2400" dirty="0" err="1"/>
              <a:t>persatuan</a:t>
            </a:r>
            <a:r>
              <a:rPr lang="en-US" sz="2400" dirty="0"/>
              <a:t> </a:t>
            </a:r>
            <a:r>
              <a:rPr lang="en-US" sz="2400" dirty="0" err="1"/>
              <a:t>dan</a:t>
            </a:r>
            <a:r>
              <a:rPr lang="en-US" sz="2400" dirty="0"/>
              <a:t> </a:t>
            </a:r>
            <a:r>
              <a:rPr lang="en-US" sz="2400" dirty="0" err="1"/>
              <a:t>kesatuan</a:t>
            </a:r>
            <a:r>
              <a:rPr lang="en-US" sz="2400" dirty="0"/>
              <a:t> </a:t>
            </a:r>
            <a:r>
              <a:rPr lang="en-US" sz="2400" dirty="0" err="1"/>
              <a:t>bangsa</a:t>
            </a:r>
            <a:r>
              <a:rPr lang="en-US" sz="2400" dirty="0"/>
              <a:t>, </a:t>
            </a:r>
            <a:r>
              <a:rPr lang="en-US" sz="2400" dirty="0" err="1"/>
              <a:t>wilayah</a:t>
            </a:r>
            <a:r>
              <a:rPr lang="en-US" sz="2400" dirty="0"/>
              <a:t> </a:t>
            </a:r>
            <a:r>
              <a:rPr lang="en-US" sz="2400" dirty="0" err="1"/>
              <a:t>negara</a:t>
            </a:r>
            <a:r>
              <a:rPr lang="en-US" sz="2400" dirty="0"/>
              <a:t>, </a:t>
            </a:r>
            <a:r>
              <a:rPr lang="en-US" sz="2400" dirty="0" err="1"/>
              <a:t>dan</a:t>
            </a:r>
            <a:r>
              <a:rPr lang="en-US" sz="2400" dirty="0"/>
              <a:t> </a:t>
            </a:r>
            <a:r>
              <a:rPr lang="en-US" sz="2400" dirty="0" err="1"/>
              <a:t>fungsi</a:t>
            </a:r>
            <a:r>
              <a:rPr lang="en-US" sz="2400" dirty="0"/>
              <a:t> </a:t>
            </a:r>
            <a:r>
              <a:rPr lang="en-US" sz="2400" dirty="0" err="1"/>
              <a:t>masyarakat</a:t>
            </a:r>
            <a:r>
              <a:rPr lang="en-US" sz="2400" dirty="0"/>
              <a:t> </a:t>
            </a:r>
            <a:r>
              <a:rPr lang="en-US" sz="2400" dirty="0" err="1"/>
              <a:t>serta</a:t>
            </a:r>
            <a:r>
              <a:rPr lang="en-US" sz="2400" dirty="0"/>
              <a:t> </a:t>
            </a:r>
            <a:r>
              <a:rPr lang="en-US" sz="2400" dirty="0" err="1"/>
              <a:t>dalam</a:t>
            </a:r>
            <a:r>
              <a:rPr lang="en-US" sz="2400" dirty="0"/>
              <a:t> </a:t>
            </a:r>
            <a:r>
              <a:rPr lang="en-US" sz="2400" dirty="0" err="1"/>
              <a:t>memajukan</a:t>
            </a:r>
            <a:r>
              <a:rPr lang="en-US" sz="2400" dirty="0"/>
              <a:t> </a:t>
            </a:r>
            <a:r>
              <a:rPr lang="en-US" sz="2400" dirty="0" err="1"/>
              <a:t>kesejahteraan</a:t>
            </a:r>
            <a:r>
              <a:rPr lang="en-US" sz="2400" dirty="0"/>
              <a:t> </a:t>
            </a:r>
            <a:r>
              <a:rPr lang="en-US" sz="2400" dirty="0" err="1"/>
              <a:t>umum</a:t>
            </a:r>
            <a:r>
              <a:rPr lang="en-US" sz="2400" dirty="0"/>
              <a:t> </a:t>
            </a:r>
            <a:r>
              <a:rPr lang="en-US" sz="2400" dirty="0" err="1"/>
              <a:t>sebagaimana</a:t>
            </a:r>
            <a:r>
              <a:rPr lang="en-US" sz="2400" dirty="0"/>
              <a:t> </a:t>
            </a:r>
            <a:r>
              <a:rPr lang="en-US" sz="2400" dirty="0" err="1"/>
              <a:t>dimaksud</a:t>
            </a:r>
            <a:r>
              <a:rPr lang="en-US" sz="2400" dirty="0"/>
              <a:t> </a:t>
            </a:r>
            <a:r>
              <a:rPr lang="en-US" sz="2400" dirty="0" err="1"/>
              <a:t>dalam</a:t>
            </a:r>
            <a:r>
              <a:rPr lang="en-US" sz="2400" dirty="0"/>
              <a:t> </a:t>
            </a:r>
            <a:r>
              <a:rPr lang="en-US" sz="2400" dirty="0" err="1"/>
              <a:t>Pembukaan</a:t>
            </a:r>
            <a:r>
              <a:rPr lang="en-US" sz="2400" dirty="0"/>
              <a:t> </a:t>
            </a:r>
            <a:r>
              <a:rPr lang="en-US" sz="2400" dirty="0" err="1"/>
              <a:t>Undang-Undang</a:t>
            </a:r>
            <a:r>
              <a:rPr lang="en-US" sz="2400" dirty="0"/>
              <a:t> </a:t>
            </a:r>
            <a:r>
              <a:rPr lang="en-US" sz="2400" dirty="0" err="1"/>
              <a:t>Dasar</a:t>
            </a:r>
            <a:r>
              <a:rPr lang="en-US" sz="2400" dirty="0"/>
              <a:t> Negara </a:t>
            </a:r>
            <a:r>
              <a:rPr lang="en-US" sz="2400" dirty="0" err="1"/>
              <a:t>Republik</a:t>
            </a:r>
            <a:r>
              <a:rPr lang="en-US" sz="2400" dirty="0"/>
              <a:t> Indonesia </a:t>
            </a:r>
            <a:r>
              <a:rPr lang="en-US" sz="2400" dirty="0" err="1"/>
              <a:t>Tahun</a:t>
            </a:r>
            <a:r>
              <a:rPr lang="en-US" sz="2400" dirty="0"/>
              <a:t> 1945. </a:t>
            </a:r>
          </a:p>
          <a:p>
            <a:pPr algn="just"/>
            <a:r>
              <a:rPr lang="en-US" sz="2400" dirty="0" err="1"/>
              <a:t>Jalan</a:t>
            </a:r>
            <a:r>
              <a:rPr lang="en-US" sz="2400" dirty="0"/>
              <a:t> </a:t>
            </a:r>
            <a:r>
              <a:rPr lang="en-US" sz="2400" dirty="0" err="1"/>
              <a:t>sebagai</a:t>
            </a:r>
            <a:r>
              <a:rPr lang="en-US" sz="2400" dirty="0"/>
              <a:t> </a:t>
            </a:r>
            <a:r>
              <a:rPr lang="en-US" sz="2400" dirty="0" err="1"/>
              <a:t>bagian</a:t>
            </a:r>
            <a:r>
              <a:rPr lang="en-US" sz="2400" dirty="0"/>
              <a:t> </a:t>
            </a:r>
            <a:r>
              <a:rPr lang="en-US" sz="2400" dirty="0" err="1"/>
              <a:t>sistem</a:t>
            </a:r>
            <a:r>
              <a:rPr lang="en-US" sz="2400" dirty="0"/>
              <a:t> </a:t>
            </a:r>
            <a:r>
              <a:rPr lang="en-US" sz="2400" dirty="0" err="1"/>
              <a:t>transportasi</a:t>
            </a:r>
            <a:r>
              <a:rPr lang="en-US" sz="2400" dirty="0"/>
              <a:t> </a:t>
            </a:r>
            <a:r>
              <a:rPr lang="en-US" sz="2400" dirty="0" err="1"/>
              <a:t>nasional</a:t>
            </a:r>
            <a:r>
              <a:rPr lang="en-US" sz="2400" dirty="0"/>
              <a:t> </a:t>
            </a:r>
            <a:r>
              <a:rPr lang="en-US" sz="2400" dirty="0" err="1"/>
              <a:t>mempunyai</a:t>
            </a:r>
            <a:r>
              <a:rPr lang="en-US" sz="2400" dirty="0"/>
              <a:t>  </a:t>
            </a:r>
            <a:r>
              <a:rPr lang="en-US" sz="2400" dirty="0" err="1"/>
              <a:t>peranan</a:t>
            </a:r>
            <a:r>
              <a:rPr lang="en-US" sz="2400" dirty="0"/>
              <a:t>  </a:t>
            </a:r>
            <a:r>
              <a:rPr lang="en-US" sz="2400" dirty="0" err="1"/>
              <a:t>penting</a:t>
            </a:r>
            <a:r>
              <a:rPr lang="en-US" sz="2400" dirty="0"/>
              <a:t> </a:t>
            </a:r>
            <a:r>
              <a:rPr lang="en-US" sz="2400" dirty="0" err="1"/>
              <a:t>terutama</a:t>
            </a:r>
            <a:r>
              <a:rPr lang="en-US" sz="2400" dirty="0"/>
              <a:t> </a:t>
            </a:r>
            <a:r>
              <a:rPr lang="en-US" sz="2400" dirty="0" err="1"/>
              <a:t>dalam</a:t>
            </a:r>
            <a:r>
              <a:rPr lang="en-US" sz="2400" dirty="0"/>
              <a:t> </a:t>
            </a:r>
            <a:r>
              <a:rPr lang="en-US" sz="2400" dirty="0" err="1"/>
              <a:t>mendukung</a:t>
            </a:r>
            <a:r>
              <a:rPr lang="en-US" sz="2400" dirty="0"/>
              <a:t> </a:t>
            </a:r>
            <a:r>
              <a:rPr lang="en-US" sz="2400" dirty="0" err="1"/>
              <a:t>bidang</a:t>
            </a:r>
            <a:r>
              <a:rPr lang="en-US" sz="2400" dirty="0"/>
              <a:t> </a:t>
            </a:r>
            <a:r>
              <a:rPr lang="en-US" sz="2400" dirty="0" err="1"/>
              <a:t>ekonomi</a:t>
            </a:r>
            <a:r>
              <a:rPr lang="en-US" sz="2400" dirty="0"/>
              <a:t>, </a:t>
            </a:r>
            <a:r>
              <a:rPr lang="en-US" sz="2400" dirty="0" err="1"/>
              <a:t>sosial</a:t>
            </a:r>
            <a:r>
              <a:rPr lang="en-US" sz="2400" dirty="0"/>
              <a:t> </a:t>
            </a:r>
            <a:r>
              <a:rPr lang="en-US" sz="2400" dirty="0" err="1"/>
              <a:t>dan</a:t>
            </a:r>
            <a:r>
              <a:rPr lang="en-US" sz="2400" dirty="0"/>
              <a:t> </a:t>
            </a:r>
            <a:r>
              <a:rPr lang="en-US" sz="2400" dirty="0" err="1"/>
              <a:t>budaya</a:t>
            </a:r>
            <a:r>
              <a:rPr lang="en-US" sz="2400" dirty="0"/>
              <a:t> </a:t>
            </a:r>
            <a:r>
              <a:rPr lang="en-US" sz="2400" dirty="0" err="1"/>
              <a:t>serta</a:t>
            </a:r>
            <a:r>
              <a:rPr lang="en-US" sz="2400" dirty="0"/>
              <a:t> </a:t>
            </a:r>
            <a:r>
              <a:rPr lang="en-US" sz="2400" dirty="0" err="1"/>
              <a:t>lingkungan</a:t>
            </a:r>
            <a:r>
              <a:rPr lang="en-US" sz="2400" dirty="0"/>
              <a:t> </a:t>
            </a:r>
            <a:r>
              <a:rPr lang="en-US" sz="2400" dirty="0" err="1"/>
              <a:t>dan</a:t>
            </a:r>
            <a:r>
              <a:rPr lang="en-US" sz="2400" dirty="0"/>
              <a:t> </a:t>
            </a:r>
            <a:r>
              <a:rPr lang="en-US" sz="2400" dirty="0" err="1"/>
              <a:t>dikembangkan</a:t>
            </a:r>
            <a:r>
              <a:rPr lang="en-US" sz="2400" dirty="0"/>
              <a:t> </a:t>
            </a:r>
            <a:r>
              <a:rPr lang="en-US" sz="2400" dirty="0" err="1"/>
              <a:t>melalui</a:t>
            </a:r>
            <a:r>
              <a:rPr lang="en-US" sz="2400" dirty="0"/>
              <a:t> </a:t>
            </a:r>
            <a:r>
              <a:rPr lang="en-US" sz="2400" dirty="0" err="1"/>
              <a:t>pendekatan</a:t>
            </a:r>
            <a:r>
              <a:rPr lang="en-US" sz="2400" dirty="0"/>
              <a:t> </a:t>
            </a:r>
            <a:r>
              <a:rPr lang="en-US" sz="2400" dirty="0" err="1"/>
              <a:t>pengembangan</a:t>
            </a:r>
            <a:r>
              <a:rPr lang="en-US" sz="2400" dirty="0"/>
              <a:t> </a:t>
            </a:r>
            <a:r>
              <a:rPr lang="en-US" sz="2400" dirty="0" err="1"/>
              <a:t>wilayah</a:t>
            </a:r>
            <a:r>
              <a:rPr lang="en-US" sz="2400" dirty="0"/>
              <a:t> agar </a:t>
            </a:r>
            <a:r>
              <a:rPr lang="en-US" sz="2400" dirty="0" err="1"/>
              <a:t>tercapai</a:t>
            </a:r>
            <a:r>
              <a:rPr lang="en-US" sz="2400" dirty="0"/>
              <a:t> </a:t>
            </a:r>
            <a:r>
              <a:rPr lang="en-US" sz="2400" dirty="0" err="1"/>
              <a:t>keseimbangan</a:t>
            </a:r>
            <a:r>
              <a:rPr lang="en-US" sz="2400" dirty="0"/>
              <a:t> </a:t>
            </a:r>
            <a:r>
              <a:rPr lang="en-US" sz="2400" dirty="0" err="1"/>
              <a:t>dan</a:t>
            </a:r>
            <a:r>
              <a:rPr lang="en-US" sz="2400" dirty="0"/>
              <a:t> </a:t>
            </a:r>
            <a:r>
              <a:rPr lang="en-US" sz="2400" dirty="0" err="1"/>
              <a:t>pemerataan</a:t>
            </a:r>
            <a:r>
              <a:rPr lang="en-US" sz="2400" dirty="0"/>
              <a:t> </a:t>
            </a:r>
            <a:r>
              <a:rPr lang="en-US" sz="2400" dirty="0" err="1"/>
              <a:t>pembangunan</a:t>
            </a:r>
            <a:r>
              <a:rPr lang="en-US" sz="2400" dirty="0"/>
              <a:t> </a:t>
            </a:r>
            <a:r>
              <a:rPr lang="en-US" sz="2400" dirty="0" err="1"/>
              <a:t>antardaerah</a:t>
            </a:r>
            <a:r>
              <a:rPr lang="en-US" sz="2400" dirty="0"/>
              <a:t>, </a:t>
            </a:r>
            <a:r>
              <a:rPr lang="en-US" sz="2400" dirty="0" err="1"/>
              <a:t>membentuk</a:t>
            </a:r>
            <a:r>
              <a:rPr lang="en-US" sz="2400" dirty="0"/>
              <a:t> </a:t>
            </a:r>
            <a:r>
              <a:rPr lang="en-US" sz="2400" dirty="0" err="1"/>
              <a:t>dan</a:t>
            </a:r>
            <a:r>
              <a:rPr lang="en-US" sz="2400" dirty="0"/>
              <a:t> </a:t>
            </a:r>
            <a:r>
              <a:rPr lang="en-US" sz="2400" dirty="0" err="1"/>
              <a:t>memperkukuh</a:t>
            </a:r>
            <a:r>
              <a:rPr lang="en-US" sz="2400" dirty="0"/>
              <a:t> </a:t>
            </a:r>
            <a:r>
              <a:rPr lang="en-US" sz="2400" dirty="0" err="1"/>
              <a:t>kesatuan</a:t>
            </a:r>
            <a:r>
              <a:rPr lang="en-US" sz="2400" dirty="0"/>
              <a:t> </a:t>
            </a:r>
            <a:r>
              <a:rPr lang="en-US" sz="2400" dirty="0" err="1"/>
              <a:t>nasional</a:t>
            </a:r>
            <a:r>
              <a:rPr lang="en-US" sz="2400" dirty="0"/>
              <a:t> </a:t>
            </a:r>
            <a:r>
              <a:rPr lang="en-US" sz="2400" dirty="0" err="1"/>
              <a:t>untuk</a:t>
            </a:r>
            <a:r>
              <a:rPr lang="en-US" sz="2400" dirty="0"/>
              <a:t> </a:t>
            </a:r>
            <a:r>
              <a:rPr lang="en-US" sz="2400" dirty="0" err="1"/>
              <a:t>memantapkan</a:t>
            </a:r>
            <a:r>
              <a:rPr lang="en-US" sz="2400" dirty="0"/>
              <a:t> </a:t>
            </a:r>
            <a:r>
              <a:rPr lang="en-US" sz="2400" dirty="0" err="1"/>
              <a:t>pertahanan</a:t>
            </a:r>
            <a:r>
              <a:rPr lang="en-US" sz="2400" dirty="0"/>
              <a:t> </a:t>
            </a:r>
            <a:r>
              <a:rPr lang="en-US" sz="2400" dirty="0" err="1"/>
              <a:t>dan</a:t>
            </a:r>
            <a:r>
              <a:rPr lang="en-US" sz="2400" dirty="0"/>
              <a:t> </a:t>
            </a:r>
            <a:r>
              <a:rPr lang="en-US" sz="2400" dirty="0" err="1"/>
              <a:t>keamanan</a:t>
            </a:r>
            <a:r>
              <a:rPr lang="en-US" sz="2400" dirty="0"/>
              <a:t> </a:t>
            </a:r>
            <a:r>
              <a:rPr lang="en-US" sz="2400" dirty="0" err="1"/>
              <a:t>nasional</a:t>
            </a:r>
            <a:r>
              <a:rPr lang="en-US" sz="2400" dirty="0"/>
              <a:t>, </a:t>
            </a:r>
            <a:r>
              <a:rPr lang="en-US" sz="2400" dirty="0" err="1"/>
              <a:t>serta</a:t>
            </a:r>
            <a:r>
              <a:rPr lang="en-US" sz="2400" dirty="0"/>
              <a:t> </a:t>
            </a:r>
            <a:r>
              <a:rPr lang="en-US" sz="2400" dirty="0" err="1"/>
              <a:t>membentuk</a:t>
            </a:r>
            <a:r>
              <a:rPr lang="en-US" sz="2400" dirty="0"/>
              <a:t> </a:t>
            </a:r>
            <a:r>
              <a:rPr lang="en-US" sz="2400" dirty="0" err="1"/>
              <a:t>struktur</a:t>
            </a:r>
            <a:r>
              <a:rPr lang="en-US" sz="2400" dirty="0"/>
              <a:t> </a:t>
            </a:r>
            <a:r>
              <a:rPr lang="en-US" sz="2400" dirty="0" err="1"/>
              <a:t>ruang</a:t>
            </a:r>
            <a:r>
              <a:rPr lang="en-US" sz="2400" dirty="0"/>
              <a:t> </a:t>
            </a:r>
            <a:r>
              <a:rPr lang="en-US" sz="2400" dirty="0" err="1"/>
              <a:t>dalam</a:t>
            </a:r>
            <a:r>
              <a:rPr lang="en-US" sz="2400" dirty="0"/>
              <a:t> </a:t>
            </a:r>
            <a:r>
              <a:rPr lang="en-US" sz="2400" dirty="0" err="1"/>
              <a:t>rangka</a:t>
            </a:r>
            <a:r>
              <a:rPr lang="en-US" sz="2400" dirty="0"/>
              <a:t> </a:t>
            </a:r>
            <a:r>
              <a:rPr lang="en-US" sz="2400" dirty="0" err="1"/>
              <a:t>mewujudkan</a:t>
            </a:r>
            <a:r>
              <a:rPr lang="en-US" sz="2400" dirty="0"/>
              <a:t> </a:t>
            </a:r>
            <a:r>
              <a:rPr lang="en-US" sz="2400" dirty="0" err="1"/>
              <a:t>sasaran</a:t>
            </a:r>
            <a:r>
              <a:rPr lang="en-US" sz="2400" dirty="0"/>
              <a:t> </a:t>
            </a:r>
            <a:r>
              <a:rPr lang="en-US" sz="2400" dirty="0" err="1"/>
              <a:t>pembangunan</a:t>
            </a:r>
            <a:r>
              <a:rPr lang="en-US" sz="2400" dirty="0"/>
              <a:t> </a:t>
            </a:r>
            <a:r>
              <a:rPr lang="en-US" sz="2400" dirty="0" err="1"/>
              <a:t>nasional</a:t>
            </a:r>
            <a:r>
              <a:rPr lang="en-US" sz="2400" dirty="0"/>
              <a:t>.</a:t>
            </a:r>
          </a:p>
        </p:txBody>
      </p:sp>
    </p:spTree>
    <p:extLst>
      <p:ext uri="{BB962C8B-B14F-4D97-AF65-F5344CB8AC3E}">
        <p14:creationId xmlns:p14="http://schemas.microsoft.com/office/powerpoint/2010/main" val="34553635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Definisi</a:t>
            </a:r>
            <a:r>
              <a:rPr lang="en-US" dirty="0"/>
              <a:t> </a:t>
            </a:r>
            <a:r>
              <a:rPr lang="en-US" dirty="0" err="1"/>
              <a:t>jalan</a:t>
            </a:r>
            <a:r>
              <a:rPr lang="en-US" dirty="0"/>
              <a:t> (</a:t>
            </a:r>
            <a:r>
              <a:rPr lang="en-US" dirty="0" err="1"/>
              <a:t>Undang-Undang</a:t>
            </a:r>
            <a:r>
              <a:rPr lang="en-US" dirty="0"/>
              <a:t> RI No. 38 </a:t>
            </a:r>
            <a:r>
              <a:rPr lang="en-US" dirty="0" err="1"/>
              <a:t>Tahun</a:t>
            </a:r>
            <a:r>
              <a:rPr lang="en-US" dirty="0"/>
              <a:t> 2004 </a:t>
            </a:r>
            <a:r>
              <a:rPr lang="en-US" dirty="0" err="1"/>
              <a:t>Tentang</a:t>
            </a:r>
            <a:r>
              <a:rPr lang="en-US" dirty="0"/>
              <a:t> </a:t>
            </a:r>
            <a:r>
              <a:rPr lang="en-US" dirty="0" err="1"/>
              <a:t>Jalan</a:t>
            </a:r>
            <a:r>
              <a:rPr lang="en-US" dirty="0"/>
              <a:t>)</a:t>
            </a:r>
          </a:p>
        </p:txBody>
      </p:sp>
      <p:sp>
        <p:nvSpPr>
          <p:cNvPr id="3" name="Content Placeholder 2"/>
          <p:cNvSpPr>
            <a:spLocks noGrp="1"/>
          </p:cNvSpPr>
          <p:nvPr>
            <p:ph idx="1"/>
          </p:nvPr>
        </p:nvSpPr>
        <p:spPr>
          <a:xfrm>
            <a:off x="794895" y="1993050"/>
            <a:ext cx="8455356" cy="4351338"/>
          </a:xfrm>
        </p:spPr>
        <p:txBody>
          <a:bodyPr>
            <a:noAutofit/>
          </a:bodyPr>
          <a:lstStyle/>
          <a:p>
            <a:pPr marL="0" indent="0" algn="just">
              <a:buNone/>
            </a:pPr>
            <a:r>
              <a:rPr lang="en-US" sz="3200" dirty="0" err="1"/>
              <a:t>Prasarana</a:t>
            </a:r>
            <a:r>
              <a:rPr lang="en-US" sz="3200" dirty="0"/>
              <a:t> </a:t>
            </a:r>
            <a:r>
              <a:rPr lang="en-US" sz="3200" dirty="0" err="1"/>
              <a:t>transportasi</a:t>
            </a:r>
            <a:r>
              <a:rPr lang="en-US" sz="3200" dirty="0"/>
              <a:t> </a:t>
            </a:r>
            <a:r>
              <a:rPr lang="en-US" sz="3200" dirty="0" err="1"/>
              <a:t>darat</a:t>
            </a:r>
            <a:r>
              <a:rPr lang="en-US" sz="3200" dirty="0"/>
              <a:t> yang </a:t>
            </a:r>
            <a:r>
              <a:rPr lang="en-US" sz="3200" dirty="0" err="1"/>
              <a:t>meliputi</a:t>
            </a:r>
            <a:r>
              <a:rPr lang="en-US" sz="3200" dirty="0"/>
              <a:t> </a:t>
            </a:r>
            <a:r>
              <a:rPr lang="en-US" sz="3200" dirty="0" err="1"/>
              <a:t>segala</a:t>
            </a:r>
            <a:r>
              <a:rPr lang="en-US" sz="3200" dirty="0"/>
              <a:t> </a:t>
            </a:r>
            <a:r>
              <a:rPr lang="en-US" sz="3200" dirty="0" err="1"/>
              <a:t>bagian</a:t>
            </a:r>
            <a:r>
              <a:rPr lang="en-US" sz="3200" dirty="0"/>
              <a:t> </a:t>
            </a:r>
            <a:r>
              <a:rPr lang="en-US" sz="3200" dirty="0" err="1"/>
              <a:t>jalan</a:t>
            </a:r>
            <a:r>
              <a:rPr lang="en-US" sz="3200" dirty="0"/>
              <a:t>, </a:t>
            </a:r>
            <a:r>
              <a:rPr lang="en-US" sz="3200" dirty="0" err="1"/>
              <a:t>termasuk</a:t>
            </a:r>
            <a:r>
              <a:rPr lang="en-US" sz="3200" dirty="0"/>
              <a:t> </a:t>
            </a:r>
            <a:r>
              <a:rPr lang="en-US" sz="3200" dirty="0" err="1"/>
              <a:t>bangunan</a:t>
            </a:r>
            <a:r>
              <a:rPr lang="en-US" sz="3200" dirty="0"/>
              <a:t> </a:t>
            </a:r>
            <a:r>
              <a:rPr lang="en-US" sz="3200" dirty="0" err="1"/>
              <a:t>pelengkap</a:t>
            </a:r>
            <a:r>
              <a:rPr lang="en-US" sz="3200" dirty="0"/>
              <a:t> </a:t>
            </a:r>
            <a:r>
              <a:rPr lang="en-US" sz="3200" dirty="0" err="1"/>
              <a:t>dan</a:t>
            </a:r>
            <a:r>
              <a:rPr lang="en-US" sz="3200" dirty="0"/>
              <a:t> </a:t>
            </a:r>
            <a:r>
              <a:rPr lang="en-US" sz="3200" dirty="0" err="1"/>
              <a:t>perlengkapannya</a:t>
            </a:r>
            <a:r>
              <a:rPr lang="en-US" sz="3200" dirty="0"/>
              <a:t> yang </a:t>
            </a:r>
            <a:r>
              <a:rPr lang="en-US" sz="3200" dirty="0" err="1"/>
              <a:t>diperuntukkan</a:t>
            </a:r>
            <a:r>
              <a:rPr lang="en-US" sz="3200" dirty="0"/>
              <a:t> </a:t>
            </a:r>
            <a:r>
              <a:rPr lang="en-US" sz="3200" dirty="0" err="1"/>
              <a:t>bagi</a:t>
            </a:r>
            <a:r>
              <a:rPr lang="en-US" sz="3200" dirty="0"/>
              <a:t> </a:t>
            </a:r>
            <a:r>
              <a:rPr lang="en-US" sz="3200" dirty="0" err="1"/>
              <a:t>lalu</a:t>
            </a:r>
            <a:r>
              <a:rPr lang="en-US" sz="3200" dirty="0"/>
              <a:t> </a:t>
            </a:r>
            <a:r>
              <a:rPr lang="en-US" sz="3200" dirty="0" err="1"/>
              <a:t>lintas</a:t>
            </a:r>
            <a:r>
              <a:rPr lang="en-US" sz="3200" dirty="0"/>
              <a:t>, yang </a:t>
            </a:r>
            <a:r>
              <a:rPr lang="en-US" sz="3200" dirty="0" err="1"/>
              <a:t>berada</a:t>
            </a:r>
            <a:r>
              <a:rPr lang="en-US" sz="3200" dirty="0"/>
              <a:t> </a:t>
            </a:r>
            <a:r>
              <a:rPr lang="en-US" sz="3200" dirty="0" err="1"/>
              <a:t>pada</a:t>
            </a:r>
            <a:r>
              <a:rPr lang="en-US" sz="3200" dirty="0"/>
              <a:t> </a:t>
            </a:r>
            <a:r>
              <a:rPr lang="en-US" sz="3200" dirty="0" err="1"/>
              <a:t>permukaan</a:t>
            </a:r>
            <a:r>
              <a:rPr lang="en-US" sz="3200" dirty="0"/>
              <a:t> </a:t>
            </a:r>
            <a:r>
              <a:rPr lang="en-US" sz="3200" dirty="0" err="1"/>
              <a:t>tanah</a:t>
            </a:r>
            <a:r>
              <a:rPr lang="en-US" sz="3200" dirty="0"/>
              <a:t>, di </a:t>
            </a:r>
            <a:r>
              <a:rPr lang="en-US" sz="3200" dirty="0" err="1"/>
              <a:t>atas</a:t>
            </a:r>
            <a:r>
              <a:rPr lang="en-US" sz="3200" dirty="0"/>
              <a:t> </a:t>
            </a:r>
            <a:r>
              <a:rPr lang="en-US" sz="3200" dirty="0" err="1"/>
              <a:t>permukaan</a:t>
            </a:r>
            <a:r>
              <a:rPr lang="en-US" sz="3200" dirty="0"/>
              <a:t> </a:t>
            </a:r>
            <a:r>
              <a:rPr lang="en-US" sz="3200" dirty="0" err="1"/>
              <a:t>tanah</a:t>
            </a:r>
            <a:r>
              <a:rPr lang="en-US" sz="3200" dirty="0"/>
              <a:t>, di </a:t>
            </a:r>
            <a:r>
              <a:rPr lang="en-US" sz="3200" dirty="0" err="1"/>
              <a:t>bawah</a:t>
            </a:r>
            <a:r>
              <a:rPr lang="en-US" sz="3200" dirty="0"/>
              <a:t> </a:t>
            </a:r>
            <a:r>
              <a:rPr lang="en-US" sz="3200" dirty="0" err="1"/>
              <a:t>permukaan</a:t>
            </a:r>
            <a:r>
              <a:rPr lang="en-US" sz="3200" dirty="0"/>
              <a:t> </a:t>
            </a:r>
            <a:r>
              <a:rPr lang="en-US" sz="3200" dirty="0" err="1"/>
              <a:t>tanah</a:t>
            </a:r>
            <a:r>
              <a:rPr lang="en-US" sz="3200" dirty="0"/>
              <a:t> </a:t>
            </a:r>
            <a:r>
              <a:rPr lang="en-US" sz="3200" dirty="0" err="1"/>
              <a:t>dan</a:t>
            </a:r>
            <a:r>
              <a:rPr lang="en-US" sz="3200" dirty="0"/>
              <a:t>/</a:t>
            </a:r>
            <a:r>
              <a:rPr lang="en-US" sz="3200" dirty="0" err="1"/>
              <a:t>atau</a:t>
            </a:r>
            <a:r>
              <a:rPr lang="en-US" sz="3200" dirty="0"/>
              <a:t> air, </a:t>
            </a:r>
            <a:r>
              <a:rPr lang="en-US" sz="3200" dirty="0" err="1"/>
              <a:t>serta</a:t>
            </a:r>
            <a:r>
              <a:rPr lang="en-US" sz="3200" dirty="0"/>
              <a:t> di </a:t>
            </a:r>
            <a:r>
              <a:rPr lang="en-US" sz="3200" dirty="0" err="1"/>
              <a:t>atas</a:t>
            </a:r>
            <a:r>
              <a:rPr lang="en-US" sz="3200" dirty="0"/>
              <a:t> </a:t>
            </a:r>
            <a:r>
              <a:rPr lang="en-US" sz="3200" dirty="0" err="1"/>
              <a:t>permukaan</a:t>
            </a:r>
            <a:r>
              <a:rPr lang="en-US" sz="3200" dirty="0"/>
              <a:t> air, </a:t>
            </a:r>
            <a:r>
              <a:rPr lang="en-US" sz="3200" dirty="0" err="1"/>
              <a:t>kecuali</a:t>
            </a:r>
            <a:r>
              <a:rPr lang="en-US" sz="3200" dirty="0"/>
              <a:t>  </a:t>
            </a:r>
            <a:r>
              <a:rPr lang="en-US" sz="3200" dirty="0" err="1"/>
              <a:t>jalan</a:t>
            </a:r>
            <a:r>
              <a:rPr lang="en-US" sz="3200" dirty="0"/>
              <a:t> </a:t>
            </a:r>
            <a:r>
              <a:rPr lang="en-US" sz="3200" dirty="0" err="1"/>
              <a:t>kereta</a:t>
            </a:r>
            <a:r>
              <a:rPr lang="en-US" sz="3200" dirty="0"/>
              <a:t> </a:t>
            </a:r>
            <a:r>
              <a:rPr lang="en-US" sz="3200" dirty="0" err="1"/>
              <a:t>api</a:t>
            </a:r>
            <a:r>
              <a:rPr lang="en-US" sz="3200" dirty="0"/>
              <a:t>, </a:t>
            </a:r>
            <a:r>
              <a:rPr lang="en-US" sz="3200" dirty="0" err="1"/>
              <a:t>jalan</a:t>
            </a:r>
            <a:r>
              <a:rPr lang="en-US" sz="3200" dirty="0"/>
              <a:t> </a:t>
            </a:r>
            <a:r>
              <a:rPr lang="en-US" sz="3200" dirty="0" err="1"/>
              <a:t>lori</a:t>
            </a:r>
            <a:r>
              <a:rPr lang="en-US" sz="3200" dirty="0"/>
              <a:t>, </a:t>
            </a:r>
            <a:r>
              <a:rPr lang="en-US" sz="3200" dirty="0" err="1"/>
              <a:t>dan</a:t>
            </a:r>
            <a:r>
              <a:rPr lang="en-US" sz="3200" dirty="0"/>
              <a:t> </a:t>
            </a:r>
            <a:r>
              <a:rPr lang="en-US" sz="3200" dirty="0" err="1"/>
              <a:t>jalan</a:t>
            </a:r>
            <a:r>
              <a:rPr lang="en-US" sz="3200" dirty="0"/>
              <a:t> </a:t>
            </a:r>
            <a:r>
              <a:rPr lang="en-US" sz="3200" dirty="0" err="1"/>
              <a:t>kabel</a:t>
            </a:r>
            <a:r>
              <a:rPr lang="en-US" sz="3200" dirty="0"/>
              <a:t>.</a:t>
            </a:r>
          </a:p>
        </p:txBody>
      </p:sp>
    </p:spTree>
    <p:extLst>
      <p:ext uri="{BB962C8B-B14F-4D97-AF65-F5344CB8AC3E}">
        <p14:creationId xmlns:p14="http://schemas.microsoft.com/office/powerpoint/2010/main" val="30281727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84206" y="249382"/>
            <a:ext cx="6067426"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JALAN</a:t>
            </a:r>
          </a:p>
          <a:p>
            <a:pPr algn="ctr"/>
            <a:r>
              <a:rPr lang="en-US" dirty="0" err="1">
                <a:solidFill>
                  <a:schemeClr val="tx1"/>
                </a:solidFill>
              </a:rPr>
              <a:t>Undang-Undang</a:t>
            </a:r>
            <a:r>
              <a:rPr lang="en-US" dirty="0">
                <a:solidFill>
                  <a:schemeClr val="tx1"/>
                </a:solidFill>
              </a:rPr>
              <a:t> RI No. 38 </a:t>
            </a:r>
            <a:r>
              <a:rPr lang="en-US" dirty="0" err="1">
                <a:solidFill>
                  <a:schemeClr val="tx1"/>
                </a:solidFill>
              </a:rPr>
              <a:t>Tahun</a:t>
            </a:r>
            <a:r>
              <a:rPr lang="en-US" dirty="0">
                <a:solidFill>
                  <a:schemeClr val="tx1"/>
                </a:solidFill>
              </a:rPr>
              <a:t> 2004 </a:t>
            </a:r>
            <a:r>
              <a:rPr lang="en-US" dirty="0" err="1">
                <a:solidFill>
                  <a:schemeClr val="tx1"/>
                </a:solidFill>
              </a:rPr>
              <a:t>Tentang</a:t>
            </a:r>
            <a:r>
              <a:rPr lang="en-US" dirty="0">
                <a:solidFill>
                  <a:schemeClr val="tx1"/>
                </a:solidFill>
              </a:rPr>
              <a:t> </a:t>
            </a:r>
            <a:r>
              <a:rPr lang="en-US" dirty="0" err="1">
                <a:solidFill>
                  <a:schemeClr val="tx1"/>
                </a:solidFill>
              </a:rPr>
              <a:t>Jalan</a:t>
            </a:r>
            <a:endParaRPr lang="en-US" dirty="0">
              <a:solidFill>
                <a:schemeClr val="tx1"/>
              </a:solidFill>
            </a:endParaRPr>
          </a:p>
        </p:txBody>
      </p:sp>
      <p:sp>
        <p:nvSpPr>
          <p:cNvPr id="6" name="Rectangle 5"/>
          <p:cNvSpPr/>
          <p:nvPr/>
        </p:nvSpPr>
        <p:spPr>
          <a:xfrm>
            <a:off x="1933363" y="1137486"/>
            <a:ext cx="1609726"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JALAN UMUM</a:t>
            </a:r>
          </a:p>
        </p:txBody>
      </p:sp>
      <p:sp>
        <p:nvSpPr>
          <p:cNvPr id="7" name="Rectangle 6"/>
          <p:cNvSpPr/>
          <p:nvPr/>
        </p:nvSpPr>
        <p:spPr>
          <a:xfrm>
            <a:off x="6908884" y="1118921"/>
            <a:ext cx="1609726"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JALAN KHUSUS</a:t>
            </a:r>
          </a:p>
        </p:txBody>
      </p:sp>
      <p:sp>
        <p:nvSpPr>
          <p:cNvPr id="8" name="Rectangle 7"/>
          <p:cNvSpPr/>
          <p:nvPr/>
        </p:nvSpPr>
        <p:spPr>
          <a:xfrm>
            <a:off x="270160" y="2136430"/>
            <a:ext cx="1046885"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SISTEM</a:t>
            </a:r>
          </a:p>
        </p:txBody>
      </p:sp>
      <p:sp>
        <p:nvSpPr>
          <p:cNvPr id="9" name="Rectangle 8"/>
          <p:cNvSpPr/>
          <p:nvPr/>
        </p:nvSpPr>
        <p:spPr>
          <a:xfrm>
            <a:off x="1401481" y="2125405"/>
            <a:ext cx="1046885"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FUNGSI</a:t>
            </a:r>
          </a:p>
        </p:txBody>
      </p:sp>
      <p:sp>
        <p:nvSpPr>
          <p:cNvPr id="10" name="Rectangle 9"/>
          <p:cNvSpPr/>
          <p:nvPr/>
        </p:nvSpPr>
        <p:spPr>
          <a:xfrm>
            <a:off x="2971799" y="2136430"/>
            <a:ext cx="1046885"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STATUS</a:t>
            </a:r>
          </a:p>
        </p:txBody>
      </p:sp>
      <p:sp>
        <p:nvSpPr>
          <p:cNvPr id="11" name="Rectangle 10"/>
          <p:cNvSpPr/>
          <p:nvPr/>
        </p:nvSpPr>
        <p:spPr>
          <a:xfrm>
            <a:off x="6265834" y="2125405"/>
            <a:ext cx="1272022"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INDIVIDU</a:t>
            </a:r>
          </a:p>
        </p:txBody>
      </p:sp>
      <p:sp>
        <p:nvSpPr>
          <p:cNvPr id="12" name="Rectangle 11"/>
          <p:cNvSpPr/>
          <p:nvPr/>
        </p:nvSpPr>
        <p:spPr>
          <a:xfrm>
            <a:off x="7851632" y="2136430"/>
            <a:ext cx="1434036"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KELOMPOK</a:t>
            </a:r>
          </a:p>
        </p:txBody>
      </p:sp>
      <p:sp>
        <p:nvSpPr>
          <p:cNvPr id="14" name="Rectangle 13"/>
          <p:cNvSpPr/>
          <p:nvPr/>
        </p:nvSpPr>
        <p:spPr>
          <a:xfrm>
            <a:off x="2777081" y="3740761"/>
            <a:ext cx="1426797" cy="27115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arteri</a:t>
            </a:r>
            <a:endPar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kolektor</a:t>
            </a:r>
            <a:endPar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local</a:t>
            </a:r>
          </a:p>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lingkungan</a:t>
            </a:r>
            <a:endParaRPr lang="en-US" dirty="0">
              <a:solidFill>
                <a:schemeClr val="tx1"/>
              </a:solidFill>
            </a:endParaRPr>
          </a:p>
        </p:txBody>
      </p:sp>
      <p:sp>
        <p:nvSpPr>
          <p:cNvPr id="16" name="Rectangle 15"/>
          <p:cNvSpPr/>
          <p:nvPr/>
        </p:nvSpPr>
        <p:spPr>
          <a:xfrm>
            <a:off x="1183916" y="3740762"/>
            <a:ext cx="1483089" cy="2711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nasional</a:t>
            </a:r>
            <a:endPar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provinsi</a:t>
            </a:r>
            <a:endPar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kabupaten</a:t>
            </a:r>
            <a:endPar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kota</a:t>
            </a:r>
            <a:endPar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desa</a:t>
            </a:r>
            <a:endParaRPr lang="en-US" dirty="0">
              <a:solidFill>
                <a:schemeClr val="tx1"/>
              </a:solidFill>
            </a:endParaRPr>
          </a:p>
        </p:txBody>
      </p:sp>
      <p:sp>
        <p:nvSpPr>
          <p:cNvPr id="17" name="Rectangle 16"/>
          <p:cNvSpPr/>
          <p:nvPr/>
        </p:nvSpPr>
        <p:spPr>
          <a:xfrm>
            <a:off x="4373268" y="2136430"/>
            <a:ext cx="1046885"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KELAS</a:t>
            </a:r>
          </a:p>
        </p:txBody>
      </p:sp>
      <p:sp>
        <p:nvSpPr>
          <p:cNvPr id="18" name="Rectangle 17"/>
          <p:cNvSpPr/>
          <p:nvPr/>
        </p:nvSpPr>
        <p:spPr>
          <a:xfrm>
            <a:off x="4260707" y="3717204"/>
            <a:ext cx="1276240" cy="27351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bebas</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hambatan</a:t>
            </a:r>
            <a:endPar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raya</a:t>
            </a:r>
            <a:endPar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sedang</a:t>
            </a:r>
            <a:endPar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kecil</a:t>
            </a:r>
            <a:endParaRPr lang="en-US" dirty="0">
              <a:solidFill>
                <a:schemeClr val="tx1"/>
              </a:solidFill>
            </a:endParaRPr>
          </a:p>
        </p:txBody>
      </p:sp>
      <p:sp>
        <p:nvSpPr>
          <p:cNvPr id="19" name="Rectangle 18"/>
          <p:cNvSpPr/>
          <p:nvPr/>
        </p:nvSpPr>
        <p:spPr>
          <a:xfrm rot="16200000">
            <a:off x="-565844" y="4813166"/>
            <a:ext cx="2711554" cy="56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jalan</a:t>
            </a:r>
            <a:r>
              <a:rPr lang="en-US"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Primer</a:t>
            </a:r>
          </a:p>
          <a:p>
            <a:pPr marL="285750" indent="-285750">
              <a:buFont typeface="Arial" panose="020B0604020202020204" pitchFamily="34" charset="0"/>
              <a:buChar char="•"/>
            </a:pPr>
            <a:r>
              <a:rPr lang="en-US" dirty="0" err="1">
                <a:solidFill>
                  <a:schemeClr val="tx1"/>
                </a:solidFill>
                <a:latin typeface="Arial" panose="020B0604020202020204" pitchFamily="34" charset="0"/>
                <a:cs typeface="Times New Roman" panose="02020603050405020304" pitchFamily="18" charset="0"/>
              </a:rPr>
              <a:t>Jalan</a:t>
            </a:r>
            <a:r>
              <a:rPr lang="en-US" dirty="0">
                <a:solidFill>
                  <a:schemeClr val="tx1"/>
                </a:solidFill>
                <a:latin typeface="Arial" panose="020B0604020202020204" pitchFamily="34" charset="0"/>
                <a:cs typeface="Times New Roman" panose="02020603050405020304" pitchFamily="18" charset="0"/>
              </a:rPr>
              <a:t> </a:t>
            </a:r>
            <a:r>
              <a:rPr lang="en-US" dirty="0" err="1">
                <a:solidFill>
                  <a:schemeClr val="tx1"/>
                </a:solidFill>
                <a:latin typeface="Arial" panose="020B0604020202020204" pitchFamily="34" charset="0"/>
                <a:cs typeface="Times New Roman" panose="02020603050405020304" pitchFamily="18" charset="0"/>
              </a:rPr>
              <a:t>Sekunder</a:t>
            </a:r>
            <a:endParaRPr lang="en-US" dirty="0">
              <a:solidFill>
                <a:schemeClr val="tx1"/>
              </a:solidFill>
            </a:endParaRPr>
          </a:p>
        </p:txBody>
      </p:sp>
      <p:sp>
        <p:nvSpPr>
          <p:cNvPr id="21" name="Rectangle 20"/>
          <p:cNvSpPr/>
          <p:nvPr/>
        </p:nvSpPr>
        <p:spPr>
          <a:xfrm>
            <a:off x="6222364" y="3717204"/>
            <a:ext cx="3205776" cy="2031325"/>
          </a:xfrm>
          <a:prstGeom prst="rect">
            <a:avLst/>
          </a:prstGeom>
          <a:ln>
            <a:solidFill>
              <a:schemeClr val="accent1"/>
            </a:solidFill>
          </a:ln>
        </p:spPr>
        <p:txBody>
          <a:bodyPr wrap="square">
            <a:spAutoFit/>
          </a:bodyPr>
          <a:lstStyle/>
          <a:p>
            <a:pPr algn="just"/>
            <a:r>
              <a:rPr lang="en-US" dirty="0" err="1">
                <a:effectLst/>
                <a:latin typeface="Arial" panose="020B0604020202020204" pitchFamily="34" charset="0"/>
                <a:ea typeface="Calibri" panose="020F0502020204030204" pitchFamily="34" charset="0"/>
                <a:cs typeface="Times New Roman" panose="02020603050405020304" pitchFamily="18" charset="0"/>
              </a:rPr>
              <a:t>kawasan</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pelabuhan</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jalan</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kehutanan</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jalan</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perkebunan</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jalan</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inspeksi</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pengairan</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jalan</a:t>
            </a:r>
            <a:r>
              <a:rPr lang="en-US" dirty="0">
                <a:effectLst/>
                <a:latin typeface="Arial" panose="020B0604020202020204" pitchFamily="34" charset="0"/>
                <a:ea typeface="Calibri" panose="020F0502020204030204" pitchFamily="34" charset="0"/>
                <a:cs typeface="Times New Roman" panose="02020603050405020304" pitchFamily="18" charset="0"/>
              </a:rPr>
              <a:t> di </a:t>
            </a:r>
            <a:r>
              <a:rPr lang="en-US" dirty="0" err="1">
                <a:effectLst/>
                <a:latin typeface="Arial" panose="020B0604020202020204" pitchFamily="34" charset="0"/>
                <a:ea typeface="Calibri" panose="020F0502020204030204" pitchFamily="34" charset="0"/>
                <a:cs typeface="Times New Roman" panose="02020603050405020304" pitchFamily="18" charset="0"/>
              </a:rPr>
              <a:t>kawasan</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industri</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dan</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jalan</a:t>
            </a:r>
            <a:r>
              <a:rPr lang="en-US" dirty="0">
                <a:effectLst/>
                <a:latin typeface="Arial" panose="020B0604020202020204" pitchFamily="34" charset="0"/>
                <a:ea typeface="Calibri" panose="020F0502020204030204" pitchFamily="34" charset="0"/>
                <a:cs typeface="Times New Roman" panose="02020603050405020304" pitchFamily="18" charset="0"/>
              </a:rPr>
              <a:t> di </a:t>
            </a:r>
            <a:r>
              <a:rPr lang="en-US" dirty="0" err="1">
                <a:effectLst/>
                <a:latin typeface="Arial" panose="020B0604020202020204" pitchFamily="34" charset="0"/>
                <a:ea typeface="Calibri" panose="020F0502020204030204" pitchFamily="34" charset="0"/>
                <a:cs typeface="Times New Roman" panose="02020603050405020304" pitchFamily="18" charset="0"/>
              </a:rPr>
              <a:t>kawasan</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permukiman</a:t>
            </a:r>
            <a:r>
              <a:rPr lang="en-US" dirty="0">
                <a:effectLst/>
                <a:latin typeface="Arial" panose="020B0604020202020204" pitchFamily="34" charset="0"/>
                <a:ea typeface="Calibri" panose="020F0502020204030204" pitchFamily="34" charset="0"/>
                <a:cs typeface="Times New Roman" panose="02020603050405020304" pitchFamily="18" charset="0"/>
              </a:rPr>
              <a:t> yang </a:t>
            </a:r>
            <a:r>
              <a:rPr lang="en-US" dirty="0" err="1">
                <a:effectLst/>
                <a:latin typeface="Arial" panose="020B0604020202020204" pitchFamily="34" charset="0"/>
                <a:ea typeface="Calibri" panose="020F0502020204030204" pitchFamily="34" charset="0"/>
                <a:cs typeface="Times New Roman" panose="02020603050405020304" pitchFamily="18" charset="0"/>
              </a:rPr>
              <a:t>belum</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diserahkan</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kepada</a:t>
            </a:r>
            <a:r>
              <a:rPr lang="en-US" dirty="0">
                <a:effectLst/>
                <a:latin typeface="Arial" panose="020B0604020202020204" pitchFamily="34" charset="0"/>
                <a:ea typeface="Calibri" panose="020F0502020204030204" pitchFamily="34" charset="0"/>
                <a:cs typeface="Times New Roman" panose="02020603050405020304" pitchFamily="18" charset="0"/>
              </a:rPr>
              <a:t> </a:t>
            </a:r>
            <a:r>
              <a:rPr lang="en-US" dirty="0" err="1">
                <a:effectLst/>
                <a:latin typeface="Arial" panose="020B0604020202020204" pitchFamily="34" charset="0"/>
                <a:ea typeface="Calibri" panose="020F0502020204030204" pitchFamily="34" charset="0"/>
                <a:cs typeface="Times New Roman" panose="02020603050405020304" pitchFamily="18" charset="0"/>
              </a:rPr>
              <a:t>pemerintah</a:t>
            </a:r>
            <a:endParaRPr lang="en-US" dirty="0"/>
          </a:p>
        </p:txBody>
      </p:sp>
      <p:cxnSp>
        <p:nvCxnSpPr>
          <p:cNvPr id="23" name="Elbow Connector 22"/>
          <p:cNvCxnSpPr>
            <a:stCxn id="5" idx="2"/>
            <a:endCxn id="6" idx="0"/>
          </p:cNvCxnSpPr>
          <p:nvPr/>
        </p:nvCxnSpPr>
        <p:spPr>
          <a:xfrm rot="5400000">
            <a:off x="3638821" y="-41612"/>
            <a:ext cx="278504" cy="2079693"/>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24" name="Elbow Connector 23"/>
          <p:cNvCxnSpPr>
            <a:stCxn id="5" idx="2"/>
            <a:endCxn id="7" idx="0"/>
          </p:cNvCxnSpPr>
          <p:nvPr/>
        </p:nvCxnSpPr>
        <p:spPr>
          <a:xfrm rot="16200000" flipH="1">
            <a:off x="6135864" y="-458963"/>
            <a:ext cx="259939" cy="2895828"/>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27" name="Elbow Connector 26"/>
          <p:cNvCxnSpPr>
            <a:stCxn id="6" idx="2"/>
            <a:endCxn id="8" idx="0"/>
          </p:cNvCxnSpPr>
          <p:nvPr/>
        </p:nvCxnSpPr>
        <p:spPr>
          <a:xfrm rot="5400000">
            <a:off x="1571242" y="969447"/>
            <a:ext cx="389344" cy="1944624"/>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31" name="Elbow Connector 30"/>
          <p:cNvCxnSpPr>
            <a:stCxn id="6" idx="2"/>
            <a:endCxn id="17" idx="0"/>
          </p:cNvCxnSpPr>
          <p:nvPr/>
        </p:nvCxnSpPr>
        <p:spPr>
          <a:xfrm rot="16200000" flipH="1">
            <a:off x="3622796" y="862515"/>
            <a:ext cx="389344" cy="2158485"/>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34" name="Elbow Connector 33"/>
          <p:cNvCxnSpPr>
            <a:stCxn id="10" idx="0"/>
            <a:endCxn id="6" idx="2"/>
          </p:cNvCxnSpPr>
          <p:nvPr/>
        </p:nvCxnSpPr>
        <p:spPr>
          <a:xfrm rot="16200000" flipV="1">
            <a:off x="2922062" y="1563250"/>
            <a:ext cx="389344" cy="757016"/>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38" name="Elbow Connector 37"/>
          <p:cNvCxnSpPr>
            <a:stCxn id="9" idx="0"/>
            <a:endCxn id="6" idx="2"/>
          </p:cNvCxnSpPr>
          <p:nvPr/>
        </p:nvCxnSpPr>
        <p:spPr>
          <a:xfrm rot="5400000" flipH="1" flipV="1">
            <a:off x="2142416" y="1529595"/>
            <a:ext cx="378319" cy="813303"/>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41" name="Elbow Connector 40"/>
          <p:cNvCxnSpPr>
            <a:stCxn id="8" idx="2"/>
            <a:endCxn id="19" idx="3"/>
          </p:cNvCxnSpPr>
          <p:nvPr/>
        </p:nvCxnSpPr>
        <p:spPr>
          <a:xfrm rot="5400000">
            <a:off x="294402" y="3241561"/>
            <a:ext cx="994732" cy="3670"/>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44" name="Elbow Connector 43"/>
          <p:cNvCxnSpPr>
            <a:stCxn id="9" idx="2"/>
            <a:endCxn id="16" idx="0"/>
          </p:cNvCxnSpPr>
          <p:nvPr/>
        </p:nvCxnSpPr>
        <p:spPr>
          <a:xfrm rot="16200000" flipH="1">
            <a:off x="1422314" y="3237614"/>
            <a:ext cx="1005757" cy="537"/>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47" name="Elbow Connector 46"/>
          <p:cNvCxnSpPr>
            <a:stCxn id="10" idx="2"/>
            <a:endCxn id="14" idx="0"/>
          </p:cNvCxnSpPr>
          <p:nvPr/>
        </p:nvCxnSpPr>
        <p:spPr>
          <a:xfrm rot="5400000">
            <a:off x="2995496" y="3241014"/>
            <a:ext cx="994731" cy="4762"/>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50" name="Elbow Connector 49"/>
          <p:cNvCxnSpPr>
            <a:stCxn id="17" idx="2"/>
            <a:endCxn id="18" idx="0"/>
          </p:cNvCxnSpPr>
          <p:nvPr/>
        </p:nvCxnSpPr>
        <p:spPr>
          <a:xfrm rot="16200000" flipH="1">
            <a:off x="4412182" y="3230559"/>
            <a:ext cx="971174" cy="2116"/>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53" name="Elbow Connector 52"/>
          <p:cNvCxnSpPr>
            <a:stCxn id="7" idx="2"/>
            <a:endCxn id="11" idx="0"/>
          </p:cNvCxnSpPr>
          <p:nvPr/>
        </p:nvCxnSpPr>
        <p:spPr>
          <a:xfrm rot="5400000">
            <a:off x="7109354" y="1521012"/>
            <a:ext cx="396884" cy="811902"/>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56" name="Elbow Connector 55"/>
          <p:cNvCxnSpPr>
            <a:stCxn id="7" idx="2"/>
            <a:endCxn id="12" idx="0"/>
          </p:cNvCxnSpPr>
          <p:nvPr/>
        </p:nvCxnSpPr>
        <p:spPr>
          <a:xfrm rot="16200000" flipH="1">
            <a:off x="7937244" y="1505023"/>
            <a:ext cx="407909" cy="854903"/>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0067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Wewenang Penyelenggaraan Jalan (1)</a:t>
            </a:r>
          </a:p>
        </p:txBody>
      </p:sp>
      <p:sp>
        <p:nvSpPr>
          <p:cNvPr id="3" name="Content Placeholder 2"/>
          <p:cNvSpPr>
            <a:spLocks noGrp="1"/>
          </p:cNvSpPr>
          <p:nvPr>
            <p:ph idx="1"/>
          </p:nvPr>
        </p:nvSpPr>
        <p:spPr/>
        <p:txBody>
          <a:bodyPr>
            <a:normAutofit fontScale="92500" lnSpcReduction="10000"/>
          </a:bodyPr>
          <a:lstStyle/>
          <a:p>
            <a:pPr algn="just"/>
            <a:r>
              <a:rPr lang="en-US" dirty="0" err="1"/>
              <a:t>Infrastruktur</a:t>
            </a:r>
            <a:r>
              <a:rPr lang="en-US" dirty="0"/>
              <a:t> </a:t>
            </a:r>
            <a:r>
              <a:rPr lang="en-US" dirty="0" err="1"/>
              <a:t>berupa</a:t>
            </a:r>
            <a:r>
              <a:rPr lang="en-US" dirty="0"/>
              <a:t> </a:t>
            </a:r>
            <a:r>
              <a:rPr lang="en-US" dirty="0" err="1"/>
              <a:t>jalan</a:t>
            </a:r>
            <a:r>
              <a:rPr lang="en-US" dirty="0"/>
              <a:t> </a:t>
            </a:r>
            <a:r>
              <a:rPr lang="en-US" dirty="0" err="1"/>
              <a:t>dan</a:t>
            </a:r>
            <a:r>
              <a:rPr lang="en-US" dirty="0"/>
              <a:t> </a:t>
            </a:r>
            <a:r>
              <a:rPr lang="en-US" dirty="0" err="1"/>
              <a:t>jembatan</a:t>
            </a:r>
            <a:r>
              <a:rPr lang="en-US" dirty="0"/>
              <a:t> </a:t>
            </a:r>
            <a:r>
              <a:rPr lang="en-US" dirty="0" err="1"/>
              <a:t>berada</a:t>
            </a:r>
            <a:r>
              <a:rPr lang="en-US" dirty="0"/>
              <a:t> </a:t>
            </a:r>
            <a:r>
              <a:rPr lang="en-US" dirty="0" err="1"/>
              <a:t>penguasaannya</a:t>
            </a:r>
            <a:r>
              <a:rPr lang="en-US" dirty="0"/>
              <a:t> </a:t>
            </a:r>
            <a:r>
              <a:rPr lang="en-US" dirty="0" err="1"/>
              <a:t>pada</a:t>
            </a:r>
            <a:r>
              <a:rPr lang="en-US" dirty="0"/>
              <a:t> </a:t>
            </a:r>
            <a:r>
              <a:rPr lang="en-US" dirty="0" err="1"/>
              <a:t>Pemerintah</a:t>
            </a:r>
            <a:r>
              <a:rPr lang="en-US" dirty="0"/>
              <a:t> </a:t>
            </a:r>
            <a:r>
              <a:rPr lang="en-US" dirty="0" err="1"/>
              <a:t>dan</a:t>
            </a:r>
            <a:r>
              <a:rPr lang="en-US" dirty="0"/>
              <a:t> </a:t>
            </a:r>
            <a:r>
              <a:rPr lang="en-US" dirty="0" err="1"/>
              <a:t>Pemerintah</a:t>
            </a:r>
            <a:r>
              <a:rPr lang="en-US" dirty="0"/>
              <a:t> Daerah yang </a:t>
            </a:r>
            <a:r>
              <a:rPr lang="en-US" dirty="0" err="1"/>
              <a:t>dalam</a:t>
            </a:r>
            <a:r>
              <a:rPr lang="en-US" dirty="0"/>
              <a:t> </a:t>
            </a:r>
            <a:r>
              <a:rPr lang="en-US" dirty="0" err="1"/>
              <a:t>penyelenggaraan</a:t>
            </a:r>
            <a:r>
              <a:rPr lang="en-US" dirty="0"/>
              <a:t> </a:t>
            </a:r>
            <a:r>
              <a:rPr lang="en-US" dirty="0" err="1"/>
              <a:t>dilimpahkan</a:t>
            </a:r>
            <a:r>
              <a:rPr lang="en-US" dirty="0"/>
              <a:t> </a:t>
            </a:r>
            <a:r>
              <a:rPr lang="en-US" dirty="0" err="1"/>
              <a:t>dan</a:t>
            </a:r>
            <a:r>
              <a:rPr lang="en-US" dirty="0"/>
              <a:t>/</a:t>
            </a:r>
            <a:r>
              <a:rPr lang="en-US" dirty="0" err="1"/>
              <a:t>atau</a:t>
            </a:r>
            <a:r>
              <a:rPr lang="en-US" dirty="0"/>
              <a:t> </a:t>
            </a:r>
            <a:r>
              <a:rPr lang="en-US" dirty="0" err="1"/>
              <a:t>diserahkan</a:t>
            </a:r>
            <a:r>
              <a:rPr lang="en-US" dirty="0"/>
              <a:t> </a:t>
            </a:r>
            <a:r>
              <a:rPr lang="en-US" dirty="0" err="1"/>
              <a:t>kepada</a:t>
            </a:r>
            <a:r>
              <a:rPr lang="en-US" dirty="0"/>
              <a:t> </a:t>
            </a:r>
            <a:r>
              <a:rPr lang="en-US" dirty="0" err="1"/>
              <a:t>instansi-instansi</a:t>
            </a:r>
            <a:r>
              <a:rPr lang="en-US" dirty="0"/>
              <a:t> di </a:t>
            </a:r>
            <a:r>
              <a:rPr lang="en-US" dirty="0" err="1"/>
              <a:t>daerah</a:t>
            </a:r>
            <a:r>
              <a:rPr lang="en-US" dirty="0"/>
              <a:t> </a:t>
            </a:r>
            <a:r>
              <a:rPr lang="en-US" dirty="0" err="1"/>
              <a:t>atau</a:t>
            </a:r>
            <a:r>
              <a:rPr lang="en-US" dirty="0"/>
              <a:t> </a:t>
            </a:r>
            <a:r>
              <a:rPr lang="en-US" dirty="0" err="1"/>
              <a:t>diserahkan</a:t>
            </a:r>
            <a:r>
              <a:rPr lang="en-US" dirty="0"/>
              <a:t> </a:t>
            </a:r>
            <a:r>
              <a:rPr lang="en-US" dirty="0" err="1"/>
              <a:t>kepada</a:t>
            </a:r>
            <a:r>
              <a:rPr lang="en-US" dirty="0"/>
              <a:t> </a:t>
            </a:r>
            <a:r>
              <a:rPr lang="en-US" dirty="0" err="1"/>
              <a:t>badan</a:t>
            </a:r>
            <a:r>
              <a:rPr lang="en-US" dirty="0"/>
              <a:t> </a:t>
            </a:r>
            <a:r>
              <a:rPr lang="en-US" dirty="0" err="1"/>
              <a:t>usaha</a:t>
            </a:r>
            <a:r>
              <a:rPr lang="en-US" dirty="0"/>
              <a:t> </a:t>
            </a:r>
            <a:r>
              <a:rPr lang="en-US" dirty="0" err="1"/>
              <a:t>atau</a:t>
            </a:r>
            <a:r>
              <a:rPr lang="en-US" dirty="0"/>
              <a:t> </a:t>
            </a:r>
            <a:r>
              <a:rPr lang="en-US" dirty="0" err="1"/>
              <a:t>perorangan</a:t>
            </a:r>
            <a:r>
              <a:rPr lang="en-US" dirty="0"/>
              <a:t>. </a:t>
            </a:r>
            <a:endParaRPr lang="id-ID" dirty="0"/>
          </a:p>
          <a:p>
            <a:pPr algn="just"/>
            <a:r>
              <a:rPr lang="en-US" dirty="0" err="1"/>
              <a:t>Pelimpahan</a:t>
            </a:r>
            <a:r>
              <a:rPr lang="en-US" dirty="0"/>
              <a:t> </a:t>
            </a:r>
            <a:r>
              <a:rPr lang="en-US" dirty="0" err="1"/>
              <a:t>dan</a:t>
            </a:r>
            <a:r>
              <a:rPr lang="en-US" dirty="0"/>
              <a:t>/</a:t>
            </a:r>
            <a:r>
              <a:rPr lang="en-US" dirty="0" err="1"/>
              <a:t>atau</a:t>
            </a:r>
            <a:r>
              <a:rPr lang="en-US" dirty="0"/>
              <a:t> </a:t>
            </a:r>
            <a:r>
              <a:rPr lang="en-US" dirty="0" err="1"/>
              <a:t>penyerahan</a:t>
            </a:r>
            <a:r>
              <a:rPr lang="en-US" dirty="0"/>
              <a:t> </a:t>
            </a:r>
            <a:r>
              <a:rPr lang="en-US" dirty="0" err="1"/>
              <a:t>wewenang</a:t>
            </a:r>
            <a:r>
              <a:rPr lang="en-US" dirty="0"/>
              <a:t> </a:t>
            </a:r>
            <a:r>
              <a:rPr lang="en-US" dirty="0" err="1"/>
              <a:t>penyelenggaraan</a:t>
            </a:r>
            <a:r>
              <a:rPr lang="en-US" dirty="0"/>
              <a:t> </a:t>
            </a:r>
            <a:r>
              <a:rPr lang="en-US" dirty="0" err="1"/>
              <a:t>jalan</a:t>
            </a:r>
            <a:r>
              <a:rPr lang="en-US" dirty="0"/>
              <a:t> </a:t>
            </a:r>
            <a:r>
              <a:rPr lang="en-US" dirty="0" err="1"/>
              <a:t>dan</a:t>
            </a:r>
            <a:r>
              <a:rPr lang="en-US" dirty="0"/>
              <a:t> </a:t>
            </a:r>
            <a:r>
              <a:rPr lang="en-US" dirty="0" err="1"/>
              <a:t>jembatan</a:t>
            </a:r>
            <a:r>
              <a:rPr lang="en-US" dirty="0"/>
              <a:t> </a:t>
            </a:r>
            <a:r>
              <a:rPr lang="en-US" dirty="0" err="1"/>
              <a:t>tidak</a:t>
            </a:r>
            <a:r>
              <a:rPr lang="en-US" dirty="0"/>
              <a:t> </a:t>
            </a:r>
            <a:r>
              <a:rPr lang="en-US" dirty="0" err="1"/>
              <a:t>melepas</a:t>
            </a:r>
            <a:r>
              <a:rPr lang="en-US" dirty="0"/>
              <a:t> </a:t>
            </a:r>
            <a:r>
              <a:rPr lang="en-US" dirty="0" err="1"/>
              <a:t>tanggung</a:t>
            </a:r>
            <a:r>
              <a:rPr lang="en-US" dirty="0"/>
              <a:t> </a:t>
            </a:r>
            <a:r>
              <a:rPr lang="en-US" dirty="0" err="1"/>
              <a:t>jawab</a:t>
            </a:r>
            <a:r>
              <a:rPr lang="en-US" dirty="0"/>
              <a:t> </a:t>
            </a:r>
            <a:r>
              <a:rPr lang="en-US" dirty="0" err="1"/>
              <a:t>pemerintah</a:t>
            </a:r>
            <a:r>
              <a:rPr lang="en-US" dirty="0"/>
              <a:t>. </a:t>
            </a:r>
            <a:r>
              <a:rPr lang="en-US" dirty="0" err="1"/>
              <a:t>Adanya</a:t>
            </a:r>
            <a:r>
              <a:rPr lang="en-US" dirty="0"/>
              <a:t> </a:t>
            </a:r>
            <a:r>
              <a:rPr lang="en-US" dirty="0" err="1"/>
              <a:t>otonomi</a:t>
            </a:r>
            <a:r>
              <a:rPr lang="en-US" dirty="0"/>
              <a:t> </a:t>
            </a:r>
            <a:r>
              <a:rPr lang="en-US" dirty="0" err="1"/>
              <a:t>daerah</a:t>
            </a:r>
            <a:r>
              <a:rPr lang="en-US" dirty="0"/>
              <a:t>, </a:t>
            </a:r>
            <a:r>
              <a:rPr lang="en-US" dirty="0" err="1"/>
              <a:t>maka</a:t>
            </a:r>
            <a:r>
              <a:rPr lang="en-US" dirty="0"/>
              <a:t> </a:t>
            </a:r>
            <a:r>
              <a:rPr lang="en-US" dirty="0" err="1"/>
              <a:t>penyelenggaraan</a:t>
            </a:r>
            <a:r>
              <a:rPr lang="en-US" dirty="0"/>
              <a:t> </a:t>
            </a:r>
            <a:r>
              <a:rPr lang="en-US" dirty="0" err="1"/>
              <a:t>jalan</a:t>
            </a:r>
            <a:r>
              <a:rPr lang="en-US" dirty="0"/>
              <a:t> </a:t>
            </a:r>
            <a:r>
              <a:rPr lang="en-US" dirty="0" err="1"/>
              <a:t>dan</a:t>
            </a:r>
            <a:r>
              <a:rPr lang="en-US" dirty="0"/>
              <a:t> </a:t>
            </a:r>
            <a:r>
              <a:rPr lang="en-US" dirty="0" err="1"/>
              <a:t>jembatan</a:t>
            </a:r>
            <a:r>
              <a:rPr lang="en-US" dirty="0"/>
              <a:t> </a:t>
            </a:r>
            <a:r>
              <a:rPr lang="en-US" dirty="0" err="1"/>
              <a:t>dipisahkan</a:t>
            </a:r>
            <a:r>
              <a:rPr lang="en-US" dirty="0"/>
              <a:t> </a:t>
            </a:r>
            <a:r>
              <a:rPr lang="en-US" dirty="0" err="1"/>
              <a:t>berdasarkan</a:t>
            </a:r>
            <a:r>
              <a:rPr lang="en-US" dirty="0"/>
              <a:t> </a:t>
            </a:r>
            <a:r>
              <a:rPr lang="en-US" dirty="0" err="1"/>
              <a:t>kewenangannya</a:t>
            </a:r>
            <a:r>
              <a:rPr lang="en-US" dirty="0"/>
              <a:t> </a:t>
            </a:r>
            <a:r>
              <a:rPr lang="en-US" dirty="0" err="1"/>
              <a:t>sebagaimana</a:t>
            </a:r>
            <a:r>
              <a:rPr lang="en-US" dirty="0"/>
              <a:t> </a:t>
            </a:r>
            <a:r>
              <a:rPr lang="en-US" dirty="0" err="1"/>
              <a:t>diatur</a:t>
            </a:r>
            <a:r>
              <a:rPr lang="en-US" dirty="0"/>
              <a:t> </a:t>
            </a:r>
            <a:r>
              <a:rPr lang="en-US" dirty="0" err="1"/>
              <a:t>menurut</a:t>
            </a:r>
            <a:r>
              <a:rPr lang="en-US" dirty="0"/>
              <a:t> </a:t>
            </a:r>
            <a:r>
              <a:rPr lang="en-US" dirty="0" err="1"/>
              <a:t>Pasal</a:t>
            </a:r>
            <a:r>
              <a:rPr lang="en-US" dirty="0"/>
              <a:t> 14, </a:t>
            </a:r>
            <a:r>
              <a:rPr lang="en-US" dirty="0" err="1"/>
              <a:t>Pasal</a:t>
            </a:r>
            <a:r>
              <a:rPr lang="en-US" dirty="0"/>
              <a:t> 15 </a:t>
            </a:r>
            <a:r>
              <a:rPr lang="en-US" dirty="0" err="1"/>
              <a:t>dan</a:t>
            </a:r>
            <a:r>
              <a:rPr lang="en-US" dirty="0"/>
              <a:t> </a:t>
            </a:r>
            <a:r>
              <a:rPr lang="en-US" dirty="0" err="1"/>
              <a:t>Pasal</a:t>
            </a:r>
            <a:r>
              <a:rPr lang="en-US" dirty="0"/>
              <a:t> 16 UU No. 38 </a:t>
            </a:r>
            <a:r>
              <a:rPr lang="en-US" dirty="0" err="1"/>
              <a:t>Tahun</a:t>
            </a:r>
            <a:r>
              <a:rPr lang="en-US" dirty="0"/>
              <a:t> 2004 </a:t>
            </a:r>
            <a:r>
              <a:rPr lang="en-US" dirty="0" err="1"/>
              <a:t>tentang</a:t>
            </a:r>
            <a:r>
              <a:rPr lang="en-US" dirty="0"/>
              <a:t> </a:t>
            </a:r>
            <a:r>
              <a:rPr lang="en-US" dirty="0" err="1"/>
              <a:t>Jalan</a:t>
            </a:r>
            <a:endParaRPr lang="id-ID" dirty="0"/>
          </a:p>
        </p:txBody>
      </p:sp>
    </p:spTree>
    <p:extLst>
      <p:ext uri="{BB962C8B-B14F-4D97-AF65-F5344CB8AC3E}">
        <p14:creationId xmlns:p14="http://schemas.microsoft.com/office/powerpoint/2010/main" val="22901554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Wewenang Penyelenggaraan Jalan (2)</a:t>
            </a:r>
          </a:p>
        </p:txBody>
      </p:sp>
      <p:sp>
        <p:nvSpPr>
          <p:cNvPr id="3" name="Content Placeholder 2"/>
          <p:cNvSpPr>
            <a:spLocks noGrp="1"/>
          </p:cNvSpPr>
          <p:nvPr>
            <p:ph idx="1"/>
          </p:nvPr>
        </p:nvSpPr>
        <p:spPr/>
        <p:txBody>
          <a:bodyPr>
            <a:normAutofit lnSpcReduction="10000"/>
          </a:bodyPr>
          <a:lstStyle/>
          <a:p>
            <a:pPr lvl="0"/>
            <a:r>
              <a:rPr lang="id-ID" dirty="0"/>
              <a:t>Wewenang Pemerintah dalam penyelenggaraan jalan meliputi penyelenggaraan jalan secara umum dan penyelenggaraan jalan nasional</a:t>
            </a:r>
          </a:p>
          <a:p>
            <a:pPr lvl="0"/>
            <a:r>
              <a:rPr lang="id-ID" dirty="0"/>
              <a:t>Wewenang pemerintah provinsi dalam penyelenggaraan jalan meliputi penyelenggaraan jalan provinsi</a:t>
            </a:r>
          </a:p>
          <a:p>
            <a:pPr lvl="0"/>
            <a:r>
              <a:rPr lang="id-ID" dirty="0"/>
              <a:t>Wewenang pemerintah kabupaten dalam penyelenggaraan jalan meliputi penyelenggaraan jalan kabupaten dan jalan desa.</a:t>
            </a:r>
          </a:p>
          <a:p>
            <a:pPr lvl="0"/>
            <a:r>
              <a:rPr lang="id-ID" dirty="0"/>
              <a:t>Wewenang pemerintah kota dalam penyelenggaraan jalan meliputi penyelenggaraan jalan kota.</a:t>
            </a:r>
          </a:p>
        </p:txBody>
      </p:sp>
    </p:spTree>
    <p:extLst>
      <p:ext uri="{BB962C8B-B14F-4D97-AF65-F5344CB8AC3E}">
        <p14:creationId xmlns:p14="http://schemas.microsoft.com/office/powerpoint/2010/main" val="35590557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Wewenang Penyelenggaraan Jalan (3)</a:t>
            </a:r>
          </a:p>
        </p:txBody>
      </p:sp>
      <p:sp>
        <p:nvSpPr>
          <p:cNvPr id="3" name="Content Placeholder 2"/>
          <p:cNvSpPr>
            <a:spLocks noGrp="1"/>
          </p:cNvSpPr>
          <p:nvPr>
            <p:ph sz="half" idx="1"/>
          </p:nvPr>
        </p:nvSpPr>
        <p:spPr>
          <a:xfrm>
            <a:off x="406387" y="1825625"/>
            <a:ext cx="4082988" cy="4351338"/>
          </a:xfrm>
        </p:spPr>
        <p:txBody>
          <a:bodyPr>
            <a:normAutofit/>
          </a:bodyPr>
          <a:lstStyle/>
          <a:p>
            <a:r>
              <a:rPr lang="en-US" dirty="0" err="1"/>
              <a:t>Kerusakan</a:t>
            </a:r>
            <a:r>
              <a:rPr lang="en-US" dirty="0"/>
              <a:t> </a:t>
            </a:r>
            <a:r>
              <a:rPr lang="en-US" dirty="0" err="1"/>
              <a:t>struktural</a:t>
            </a:r>
            <a:r>
              <a:rPr lang="en-US" dirty="0"/>
              <a:t> </a:t>
            </a:r>
            <a:r>
              <a:rPr lang="en-US" dirty="0" err="1"/>
              <a:t>jalan</a:t>
            </a:r>
            <a:r>
              <a:rPr lang="en-US" dirty="0"/>
              <a:t> </a:t>
            </a:r>
            <a:r>
              <a:rPr lang="en-US" dirty="0" err="1"/>
              <a:t>dipengaruhi</a:t>
            </a:r>
            <a:r>
              <a:rPr lang="en-US" dirty="0"/>
              <a:t> </a:t>
            </a:r>
            <a:r>
              <a:rPr lang="en-US" dirty="0" err="1"/>
              <a:t>tiga</a:t>
            </a:r>
            <a:r>
              <a:rPr lang="en-US" dirty="0"/>
              <a:t> </a:t>
            </a:r>
            <a:r>
              <a:rPr lang="en-US" dirty="0" err="1"/>
              <a:t>faktor</a:t>
            </a:r>
            <a:r>
              <a:rPr lang="en-US" dirty="0"/>
              <a:t> </a:t>
            </a:r>
            <a:r>
              <a:rPr lang="en-US" dirty="0" err="1"/>
              <a:t>penting</a:t>
            </a:r>
            <a:r>
              <a:rPr lang="en-US" dirty="0"/>
              <a:t>, </a:t>
            </a:r>
            <a:r>
              <a:rPr lang="en-US" dirty="0" err="1"/>
              <a:t>yaitu</a:t>
            </a:r>
            <a:r>
              <a:rPr lang="en-US" dirty="0"/>
              <a:t>: </a:t>
            </a:r>
            <a:endParaRPr lang="id-ID" dirty="0"/>
          </a:p>
          <a:p>
            <a:pPr lvl="1"/>
            <a:r>
              <a:rPr lang="en-US" dirty="0" err="1"/>
              <a:t>Pertama</a:t>
            </a:r>
            <a:r>
              <a:rPr lang="en-US" dirty="0"/>
              <a:t>, </a:t>
            </a:r>
            <a:r>
              <a:rPr lang="en-US" dirty="0" err="1"/>
              <a:t>kendaraan</a:t>
            </a:r>
            <a:r>
              <a:rPr lang="en-US" dirty="0"/>
              <a:t> </a:t>
            </a:r>
            <a:r>
              <a:rPr lang="en-US" dirty="0" err="1"/>
              <a:t>berat</a:t>
            </a:r>
            <a:r>
              <a:rPr lang="en-US" dirty="0"/>
              <a:t> </a:t>
            </a:r>
            <a:r>
              <a:rPr lang="en-US" dirty="0" err="1"/>
              <a:t>dengan</a:t>
            </a:r>
            <a:r>
              <a:rPr lang="en-US" dirty="0"/>
              <a:t> </a:t>
            </a:r>
            <a:r>
              <a:rPr lang="en-US" dirty="0" err="1"/>
              <a:t>muatan</a:t>
            </a:r>
            <a:r>
              <a:rPr lang="en-US" dirty="0"/>
              <a:t> </a:t>
            </a:r>
            <a:r>
              <a:rPr lang="en-US" dirty="0" err="1"/>
              <a:t>lebih</a:t>
            </a:r>
            <a:r>
              <a:rPr lang="en-US" dirty="0"/>
              <a:t> (</a:t>
            </a:r>
            <a:r>
              <a:rPr lang="en-US" i="1" dirty="0"/>
              <a:t>overloading</a:t>
            </a:r>
            <a:r>
              <a:rPr lang="en-US" dirty="0"/>
              <a:t>); </a:t>
            </a:r>
            <a:endParaRPr lang="id-ID" dirty="0"/>
          </a:p>
          <a:p>
            <a:pPr lvl="1"/>
            <a:r>
              <a:rPr lang="en-US" dirty="0" err="1"/>
              <a:t>Kedua</a:t>
            </a:r>
            <a:r>
              <a:rPr lang="en-US" dirty="0"/>
              <a:t>, </a:t>
            </a:r>
            <a:r>
              <a:rPr lang="en-US" dirty="0" err="1"/>
              <a:t>kondisi</a:t>
            </a:r>
            <a:r>
              <a:rPr lang="en-US" dirty="0"/>
              <a:t> </a:t>
            </a:r>
            <a:r>
              <a:rPr lang="en-US" dirty="0" err="1"/>
              <a:t>drainase</a:t>
            </a:r>
            <a:r>
              <a:rPr lang="en-US" dirty="0"/>
              <a:t> </a:t>
            </a:r>
            <a:r>
              <a:rPr lang="en-US" dirty="0" err="1"/>
              <a:t>permukaan</a:t>
            </a:r>
            <a:r>
              <a:rPr lang="en-US" dirty="0"/>
              <a:t> </a:t>
            </a:r>
            <a:r>
              <a:rPr lang="en-US" dirty="0" err="1"/>
              <a:t>jalan</a:t>
            </a:r>
            <a:r>
              <a:rPr lang="en-US" dirty="0"/>
              <a:t>; </a:t>
            </a:r>
            <a:r>
              <a:rPr lang="en-US" dirty="0" err="1"/>
              <a:t>dan</a:t>
            </a:r>
            <a:r>
              <a:rPr lang="en-US" dirty="0"/>
              <a:t> </a:t>
            </a:r>
            <a:endParaRPr lang="id-ID" dirty="0"/>
          </a:p>
          <a:p>
            <a:pPr lvl="1"/>
            <a:r>
              <a:rPr lang="en-US" dirty="0" err="1"/>
              <a:t>Ketiga</a:t>
            </a:r>
            <a:r>
              <a:rPr lang="en-US" dirty="0"/>
              <a:t>, </a:t>
            </a:r>
            <a:r>
              <a:rPr lang="en-US" dirty="0" err="1"/>
              <a:t>mutu</a:t>
            </a:r>
            <a:r>
              <a:rPr lang="en-US" dirty="0"/>
              <a:t> </a:t>
            </a:r>
            <a:r>
              <a:rPr lang="en-US" dirty="0" err="1"/>
              <a:t>pelaksanaan</a:t>
            </a:r>
            <a:r>
              <a:rPr lang="en-US" dirty="0"/>
              <a:t> </a:t>
            </a:r>
            <a:r>
              <a:rPr lang="en-US" dirty="0" err="1"/>
              <a:t>konstruksi</a:t>
            </a:r>
            <a:r>
              <a:rPr lang="en-US" dirty="0"/>
              <a:t> </a:t>
            </a:r>
            <a:r>
              <a:rPr lang="en-US" dirty="0" err="1"/>
              <a:t>jalan</a:t>
            </a:r>
            <a:r>
              <a:rPr lang="en-US" dirty="0"/>
              <a:t>.</a:t>
            </a:r>
            <a:endParaRPr lang="id-ID" dirty="0"/>
          </a:p>
        </p:txBody>
      </p:sp>
      <p:pic>
        <p:nvPicPr>
          <p:cNvPr id="5" name="Content Placeholder 4"/>
          <p:cNvPicPr>
            <a:picLocks noGrp="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214723" y="1484136"/>
            <a:ext cx="5412990" cy="4323495"/>
          </a:xfrm>
          <a:prstGeom prst="rect">
            <a:avLst/>
          </a:prstGeom>
          <a:noFill/>
        </p:spPr>
      </p:pic>
      <p:sp>
        <p:nvSpPr>
          <p:cNvPr id="6" name="Rectangle 5"/>
          <p:cNvSpPr/>
          <p:nvPr/>
        </p:nvSpPr>
        <p:spPr>
          <a:xfrm>
            <a:off x="4214723" y="5807631"/>
            <a:ext cx="5412990" cy="646331"/>
          </a:xfrm>
          <a:prstGeom prst="rect">
            <a:avLst/>
          </a:prstGeom>
          <a:solidFill>
            <a:schemeClr val="tx1"/>
          </a:solidFill>
        </p:spPr>
        <p:txBody>
          <a:bodyPr wrap="square">
            <a:spAutoFit/>
          </a:bodyPr>
          <a:lstStyle/>
          <a:p>
            <a:pPr algn="ctr">
              <a:spcAft>
                <a:spcPts val="600"/>
              </a:spcAft>
            </a:pPr>
            <a:r>
              <a:rPr lang="en-US" dirty="0" err="1">
                <a:solidFill>
                  <a:schemeClr val="bg1"/>
                </a:solidFill>
                <a:latin typeface="Calibri" panose="020F0502020204030204" pitchFamily="34" charset="0"/>
                <a:ea typeface="Times New Roman" panose="02020603050405020304" pitchFamily="18" charset="0"/>
              </a:rPr>
              <a:t>Gambar</a:t>
            </a:r>
            <a:r>
              <a:rPr lang="en-US" dirty="0">
                <a:solidFill>
                  <a:schemeClr val="bg1"/>
                </a:solidFill>
                <a:latin typeface="Calibri" panose="020F0502020204030204" pitchFamily="34" charset="0"/>
                <a:ea typeface="Times New Roman" panose="02020603050405020304" pitchFamily="18" charset="0"/>
              </a:rPr>
              <a:t> 1.2: </a:t>
            </a:r>
            <a:r>
              <a:rPr lang="en-US" dirty="0" err="1">
                <a:solidFill>
                  <a:schemeClr val="bg1"/>
                </a:solidFill>
                <a:latin typeface="Calibri" panose="020F0502020204030204" pitchFamily="34" charset="0"/>
                <a:ea typeface="Times New Roman" panose="02020603050405020304" pitchFamily="18" charset="0"/>
              </a:rPr>
              <a:t>Prosentase</a:t>
            </a:r>
            <a:r>
              <a:rPr lang="en-US" dirty="0">
                <a:solidFill>
                  <a:schemeClr val="bg1"/>
                </a:solidFill>
                <a:latin typeface="Calibri" panose="020F0502020204030204" pitchFamily="34" charset="0"/>
                <a:ea typeface="Times New Roman" panose="02020603050405020304" pitchFamily="18" charset="0"/>
              </a:rPr>
              <a:t> </a:t>
            </a:r>
            <a:r>
              <a:rPr lang="en-US" dirty="0" err="1">
                <a:solidFill>
                  <a:schemeClr val="bg1"/>
                </a:solidFill>
                <a:latin typeface="Calibri" panose="020F0502020204030204" pitchFamily="34" charset="0"/>
                <a:ea typeface="Times New Roman" panose="02020603050405020304" pitchFamily="18" charset="0"/>
              </a:rPr>
              <a:t>Panjang</a:t>
            </a:r>
            <a:r>
              <a:rPr lang="en-US" dirty="0">
                <a:solidFill>
                  <a:schemeClr val="bg1"/>
                </a:solidFill>
                <a:latin typeface="Calibri" panose="020F0502020204030204" pitchFamily="34" charset="0"/>
                <a:ea typeface="Times New Roman" panose="02020603050405020304" pitchFamily="18" charset="0"/>
              </a:rPr>
              <a:t> </a:t>
            </a:r>
            <a:r>
              <a:rPr lang="en-US" dirty="0" err="1">
                <a:solidFill>
                  <a:schemeClr val="bg1"/>
                </a:solidFill>
                <a:latin typeface="Calibri" panose="020F0502020204030204" pitchFamily="34" charset="0"/>
                <a:ea typeface="Times New Roman" panose="02020603050405020304" pitchFamily="18" charset="0"/>
              </a:rPr>
              <a:t>Jalan</a:t>
            </a:r>
            <a:r>
              <a:rPr lang="en-US" dirty="0">
                <a:solidFill>
                  <a:schemeClr val="bg1"/>
                </a:solidFill>
                <a:latin typeface="Calibri" panose="020F0502020204030204" pitchFamily="34" charset="0"/>
                <a:ea typeface="Times New Roman" panose="02020603050405020304" pitchFamily="18" charset="0"/>
              </a:rPr>
              <a:t> </a:t>
            </a:r>
            <a:r>
              <a:rPr lang="en-US" dirty="0" err="1">
                <a:solidFill>
                  <a:schemeClr val="bg1"/>
                </a:solidFill>
                <a:latin typeface="Calibri" panose="020F0502020204030204" pitchFamily="34" charset="0"/>
                <a:ea typeface="Times New Roman" panose="02020603050405020304" pitchFamily="18" charset="0"/>
              </a:rPr>
              <a:t>berdasarkan</a:t>
            </a:r>
            <a:r>
              <a:rPr lang="en-US" dirty="0">
                <a:solidFill>
                  <a:schemeClr val="bg1"/>
                </a:solidFill>
                <a:latin typeface="Calibri" panose="020F0502020204030204" pitchFamily="34" charset="0"/>
                <a:ea typeface="Times New Roman" panose="02020603050405020304" pitchFamily="18" charset="0"/>
              </a:rPr>
              <a:t> </a:t>
            </a:r>
            <a:r>
              <a:rPr lang="en-US" dirty="0" err="1">
                <a:solidFill>
                  <a:schemeClr val="bg1"/>
                </a:solidFill>
                <a:latin typeface="Calibri" panose="020F0502020204030204" pitchFamily="34" charset="0"/>
                <a:ea typeface="Times New Roman" panose="02020603050405020304" pitchFamily="18" charset="0"/>
              </a:rPr>
              <a:t>Kewenangan</a:t>
            </a:r>
            <a:endParaRPr lang="id-ID" dirty="0">
              <a:solidFill>
                <a:schemeClr val="bg1"/>
              </a:solidFill>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35491086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912857" y="184586"/>
            <a:ext cx="8543925" cy="1325563"/>
          </a:xfrm>
        </p:spPr>
        <p:txBody>
          <a:bodyPr>
            <a:noAutofit/>
          </a:bodyPr>
          <a:lstStyle/>
          <a:p>
            <a:r>
              <a:rPr lang="id-ID" sz="3000" dirty="0"/>
              <a:t>Gambar 1.3: </a:t>
            </a:r>
            <a:r>
              <a:rPr lang="en-US" sz="3000" dirty="0" err="1"/>
              <a:t>Panjang</a:t>
            </a:r>
            <a:r>
              <a:rPr lang="en-US" sz="3000" dirty="0"/>
              <a:t> </a:t>
            </a:r>
            <a:r>
              <a:rPr lang="en-US" sz="3000" dirty="0" err="1"/>
              <a:t>Jalan</a:t>
            </a:r>
            <a:r>
              <a:rPr lang="en-US" sz="3000" dirty="0"/>
              <a:t> </a:t>
            </a:r>
            <a:r>
              <a:rPr lang="en-US" sz="3000" dirty="0" err="1"/>
              <a:t>Menurut</a:t>
            </a:r>
            <a:r>
              <a:rPr lang="en-US" sz="3000" dirty="0"/>
              <a:t> Tingkat </a:t>
            </a:r>
            <a:r>
              <a:rPr lang="en-US" sz="3000" dirty="0" err="1"/>
              <a:t>Kewenangan</a:t>
            </a:r>
            <a:r>
              <a:rPr lang="en-US" sz="3000" dirty="0"/>
              <a:t>, 1987-2014 </a:t>
            </a:r>
            <a:r>
              <a:rPr lang="en-US" sz="3000" dirty="0" err="1"/>
              <a:t>dalam</a:t>
            </a:r>
            <a:r>
              <a:rPr lang="en-US" sz="3000" dirty="0"/>
              <a:t> Km (BPS, 2016c)</a:t>
            </a:r>
            <a:endParaRPr lang="id-ID" sz="3000" dirty="0"/>
          </a:p>
        </p:txBody>
      </p:sp>
      <p:pic>
        <p:nvPicPr>
          <p:cNvPr id="7" name="Content Placeholder 6"/>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681037" y="1432875"/>
            <a:ext cx="7376896" cy="5288640"/>
          </a:xfrm>
          <a:prstGeom prst="rect">
            <a:avLst/>
          </a:prstGeom>
          <a:noFill/>
        </p:spPr>
      </p:pic>
    </p:spTree>
    <p:extLst>
      <p:ext uri="{BB962C8B-B14F-4D97-AF65-F5344CB8AC3E}">
        <p14:creationId xmlns:p14="http://schemas.microsoft.com/office/powerpoint/2010/main" val="37408494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Tata Ruang</a:t>
            </a:r>
          </a:p>
        </p:txBody>
      </p:sp>
      <p:sp>
        <p:nvSpPr>
          <p:cNvPr id="3" name="Content Placeholder 2"/>
          <p:cNvSpPr>
            <a:spLocks noGrp="1"/>
          </p:cNvSpPr>
          <p:nvPr>
            <p:ph idx="1"/>
          </p:nvPr>
        </p:nvSpPr>
        <p:spPr/>
        <p:txBody>
          <a:bodyPr>
            <a:normAutofit/>
          </a:bodyPr>
          <a:lstStyle/>
          <a:p>
            <a:pPr marL="0" indent="0" algn="ctr">
              <a:buNone/>
            </a:pPr>
            <a:r>
              <a:rPr lang="en-US" sz="3200" dirty="0" err="1"/>
              <a:t>Ruang</a:t>
            </a:r>
            <a:r>
              <a:rPr lang="en-US" sz="3200" dirty="0"/>
              <a:t> yang </a:t>
            </a:r>
            <a:r>
              <a:rPr lang="en-US" sz="3200" dirty="0" err="1"/>
              <a:t>meliputi</a:t>
            </a:r>
            <a:r>
              <a:rPr lang="en-US" sz="3200" dirty="0"/>
              <a:t> </a:t>
            </a:r>
            <a:r>
              <a:rPr lang="en-US" sz="3200" dirty="0" err="1"/>
              <a:t>ruang</a:t>
            </a:r>
            <a:r>
              <a:rPr lang="en-US" sz="3200" dirty="0"/>
              <a:t> </a:t>
            </a:r>
            <a:r>
              <a:rPr lang="en-US" sz="3200" dirty="0" err="1"/>
              <a:t>darat</a:t>
            </a:r>
            <a:r>
              <a:rPr lang="en-US" sz="3200" dirty="0"/>
              <a:t>, </a:t>
            </a:r>
            <a:r>
              <a:rPr lang="en-US" sz="3200" dirty="0" err="1"/>
              <a:t>ruang</a:t>
            </a:r>
            <a:r>
              <a:rPr lang="en-US" sz="3200" dirty="0"/>
              <a:t> </a:t>
            </a:r>
            <a:r>
              <a:rPr lang="en-US" sz="3200" dirty="0" err="1"/>
              <a:t>laut</a:t>
            </a:r>
            <a:r>
              <a:rPr lang="en-US" sz="3200" dirty="0"/>
              <a:t>, </a:t>
            </a:r>
            <a:r>
              <a:rPr lang="en-US" sz="3200" dirty="0" err="1"/>
              <a:t>dan</a:t>
            </a:r>
            <a:r>
              <a:rPr lang="en-US" sz="3200" dirty="0"/>
              <a:t> </a:t>
            </a:r>
            <a:r>
              <a:rPr lang="en-US" sz="3200" dirty="0" err="1"/>
              <a:t>ruang</a:t>
            </a:r>
            <a:r>
              <a:rPr lang="en-US" sz="3200" dirty="0"/>
              <a:t> </a:t>
            </a:r>
            <a:r>
              <a:rPr lang="en-US" sz="3200" dirty="0" err="1"/>
              <a:t>udara</a:t>
            </a:r>
            <a:r>
              <a:rPr lang="en-US" sz="3200" dirty="0"/>
              <a:t>, </a:t>
            </a:r>
            <a:r>
              <a:rPr lang="en-US" sz="3200" dirty="0" err="1"/>
              <a:t>termasuk</a:t>
            </a:r>
            <a:r>
              <a:rPr lang="en-US" sz="3200" dirty="0"/>
              <a:t> </a:t>
            </a:r>
            <a:r>
              <a:rPr lang="en-US" sz="3200" dirty="0" err="1"/>
              <a:t>ruang</a:t>
            </a:r>
            <a:r>
              <a:rPr lang="en-US" sz="3200" dirty="0"/>
              <a:t> di </a:t>
            </a:r>
            <a:r>
              <a:rPr lang="en-US" sz="3200" dirty="0" err="1"/>
              <a:t>dalam</a:t>
            </a:r>
            <a:r>
              <a:rPr lang="en-US" sz="3200" dirty="0"/>
              <a:t> </a:t>
            </a:r>
            <a:r>
              <a:rPr lang="en-US" sz="3200" dirty="0" err="1"/>
              <a:t>bumi</a:t>
            </a:r>
            <a:r>
              <a:rPr lang="en-US" sz="3200" dirty="0"/>
              <a:t>, </a:t>
            </a:r>
            <a:r>
              <a:rPr lang="en-US" sz="3200" dirty="0" err="1"/>
              <a:t>sebagai</a:t>
            </a:r>
            <a:r>
              <a:rPr lang="en-US" sz="3200" dirty="0"/>
              <a:t> </a:t>
            </a:r>
            <a:r>
              <a:rPr lang="en-US" sz="3200" dirty="0" err="1"/>
              <a:t>tempat</a:t>
            </a:r>
            <a:r>
              <a:rPr lang="en-US" sz="3200" dirty="0"/>
              <a:t> </a:t>
            </a:r>
            <a:r>
              <a:rPr lang="en-US" sz="3200" dirty="0" err="1"/>
              <a:t>manusia</a:t>
            </a:r>
            <a:r>
              <a:rPr lang="en-US" sz="3200" dirty="0"/>
              <a:t> </a:t>
            </a:r>
            <a:r>
              <a:rPr lang="en-US" sz="3200" dirty="0" err="1"/>
              <a:t>dan</a:t>
            </a:r>
            <a:r>
              <a:rPr lang="en-US" sz="3200" dirty="0"/>
              <a:t> </a:t>
            </a:r>
            <a:r>
              <a:rPr lang="en-US" sz="3200" dirty="0" err="1"/>
              <a:t>makhluk</a:t>
            </a:r>
            <a:r>
              <a:rPr lang="en-US" sz="3200" dirty="0"/>
              <a:t> lain </a:t>
            </a:r>
            <a:r>
              <a:rPr lang="en-US" sz="3200" dirty="0" err="1"/>
              <a:t>hidup</a:t>
            </a:r>
            <a:r>
              <a:rPr lang="en-US" sz="3200" dirty="0"/>
              <a:t>, </a:t>
            </a:r>
            <a:r>
              <a:rPr lang="en-US" sz="3200" dirty="0" err="1"/>
              <a:t>melakukan</a:t>
            </a:r>
            <a:r>
              <a:rPr lang="en-US" sz="3200" dirty="0"/>
              <a:t> </a:t>
            </a:r>
            <a:r>
              <a:rPr lang="en-US" sz="3200" dirty="0" err="1"/>
              <a:t>kegiatan</a:t>
            </a:r>
            <a:r>
              <a:rPr lang="en-US" sz="3200" dirty="0"/>
              <a:t>, </a:t>
            </a:r>
            <a:r>
              <a:rPr lang="en-US" sz="3200" dirty="0" err="1"/>
              <a:t>dan</a:t>
            </a:r>
            <a:r>
              <a:rPr lang="en-US" sz="3200" dirty="0"/>
              <a:t> </a:t>
            </a:r>
            <a:r>
              <a:rPr lang="en-US" sz="3200" dirty="0" err="1"/>
              <a:t>memelihara</a:t>
            </a:r>
            <a:r>
              <a:rPr lang="en-US" sz="3200" dirty="0"/>
              <a:t> </a:t>
            </a:r>
            <a:r>
              <a:rPr lang="en-US" sz="3200" dirty="0" err="1"/>
              <a:t>kelangsungan</a:t>
            </a:r>
            <a:r>
              <a:rPr lang="en-US" sz="3200" dirty="0"/>
              <a:t> </a:t>
            </a:r>
            <a:r>
              <a:rPr lang="en-US" sz="3200" dirty="0" err="1"/>
              <a:t>hidupnya</a:t>
            </a:r>
            <a:r>
              <a:rPr lang="en-US" sz="3200" dirty="0"/>
              <a:t>, </a:t>
            </a:r>
            <a:r>
              <a:rPr lang="en-US" sz="3200" dirty="0" err="1"/>
              <a:t>pada</a:t>
            </a:r>
            <a:r>
              <a:rPr lang="en-US" sz="3200" dirty="0"/>
              <a:t> </a:t>
            </a:r>
            <a:r>
              <a:rPr lang="en-US" sz="3200" dirty="0" err="1"/>
              <a:t>dasarnya</a:t>
            </a:r>
            <a:r>
              <a:rPr lang="en-US" sz="3200" dirty="0"/>
              <a:t> </a:t>
            </a:r>
            <a:r>
              <a:rPr lang="en-US" sz="3200" dirty="0" err="1"/>
              <a:t>ketersediaannya</a:t>
            </a:r>
            <a:r>
              <a:rPr lang="en-US" sz="3200" dirty="0"/>
              <a:t> </a:t>
            </a:r>
            <a:r>
              <a:rPr lang="en-US" sz="3200" dirty="0" err="1"/>
              <a:t>tidak</a:t>
            </a:r>
            <a:r>
              <a:rPr lang="en-US" sz="3200" dirty="0"/>
              <a:t> </a:t>
            </a:r>
            <a:r>
              <a:rPr lang="en-US" sz="3200" dirty="0" err="1"/>
              <a:t>tak</a:t>
            </a:r>
            <a:r>
              <a:rPr lang="en-US" sz="3200" dirty="0"/>
              <a:t> </a:t>
            </a:r>
            <a:r>
              <a:rPr lang="en-US" sz="3200" dirty="0" err="1"/>
              <a:t>terbatas</a:t>
            </a:r>
            <a:r>
              <a:rPr lang="en-US" sz="3200" dirty="0"/>
              <a:t>.</a:t>
            </a:r>
            <a:endParaRPr lang="id-ID" sz="3200" dirty="0"/>
          </a:p>
        </p:txBody>
      </p:sp>
    </p:spTree>
    <p:extLst>
      <p:ext uri="{BB962C8B-B14F-4D97-AF65-F5344CB8AC3E}">
        <p14:creationId xmlns:p14="http://schemas.microsoft.com/office/powerpoint/2010/main" val="29513035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Kebijakan dan Strategi Pengembangan Tata Ruang</a:t>
            </a:r>
          </a:p>
        </p:txBody>
      </p:sp>
      <p:sp>
        <p:nvSpPr>
          <p:cNvPr id="3" name="Content Placeholder 2"/>
          <p:cNvSpPr>
            <a:spLocks noGrp="1"/>
          </p:cNvSpPr>
          <p:nvPr>
            <p:ph idx="1"/>
          </p:nvPr>
        </p:nvSpPr>
        <p:spPr>
          <a:xfrm>
            <a:off x="463640" y="1825625"/>
            <a:ext cx="9234152" cy="4351338"/>
          </a:xfrm>
        </p:spPr>
        <p:txBody>
          <a:bodyPr>
            <a:noAutofit/>
          </a:bodyPr>
          <a:lstStyle/>
          <a:p>
            <a:r>
              <a:rPr lang="en-US" sz="1800" dirty="0" err="1"/>
              <a:t>Peraturan</a:t>
            </a:r>
            <a:r>
              <a:rPr lang="en-US" sz="1800" dirty="0"/>
              <a:t> </a:t>
            </a:r>
            <a:r>
              <a:rPr lang="en-US" sz="1800" dirty="0" err="1"/>
              <a:t>Pemerintah</a:t>
            </a:r>
            <a:r>
              <a:rPr lang="en-US" sz="1800" dirty="0"/>
              <a:t> </a:t>
            </a:r>
            <a:r>
              <a:rPr lang="en-US" sz="1800" dirty="0" err="1"/>
              <a:t>Nomor</a:t>
            </a:r>
            <a:r>
              <a:rPr lang="en-US" sz="1800" dirty="0"/>
              <a:t> 26 </a:t>
            </a:r>
            <a:r>
              <a:rPr lang="en-US" sz="1800" dirty="0" err="1"/>
              <a:t>Tahun</a:t>
            </a:r>
            <a:r>
              <a:rPr lang="en-US" sz="1800" dirty="0"/>
              <a:t> 2008 </a:t>
            </a:r>
            <a:r>
              <a:rPr lang="en-US" sz="1800" dirty="0" err="1"/>
              <a:t>tentang</a:t>
            </a:r>
            <a:r>
              <a:rPr lang="en-US" sz="1800" dirty="0"/>
              <a:t> </a:t>
            </a:r>
            <a:r>
              <a:rPr lang="en-US" sz="1800" dirty="0" err="1"/>
              <a:t>Rencana</a:t>
            </a:r>
            <a:r>
              <a:rPr lang="en-US" sz="1800" dirty="0"/>
              <a:t> Tata </a:t>
            </a:r>
            <a:r>
              <a:rPr lang="en-US" sz="1800" dirty="0" err="1"/>
              <a:t>Ruang</a:t>
            </a:r>
            <a:r>
              <a:rPr lang="en-US" sz="1800" dirty="0"/>
              <a:t> Wilayah Nasional, </a:t>
            </a:r>
            <a:r>
              <a:rPr lang="en-US" sz="1800" dirty="0" err="1"/>
              <a:t>tujuannya</a:t>
            </a:r>
            <a:r>
              <a:rPr lang="en-US" sz="1800" dirty="0"/>
              <a:t> </a:t>
            </a:r>
            <a:endParaRPr lang="id-ID" sz="1800" dirty="0"/>
          </a:p>
          <a:p>
            <a:pPr lvl="1"/>
            <a:r>
              <a:rPr lang="id-ID" sz="1800" dirty="0"/>
              <a:t>ruang wilayah nasional yang aman, nyaman, produktif, dan berkelanjutan; </a:t>
            </a:r>
          </a:p>
          <a:p>
            <a:pPr lvl="1"/>
            <a:r>
              <a:rPr lang="id-ID" sz="1800" dirty="0"/>
              <a:t>keharmonisan antara lingkungan alam dan lingkungan buatan; </a:t>
            </a:r>
          </a:p>
          <a:p>
            <a:pPr lvl="1"/>
            <a:r>
              <a:rPr lang="id-ID" sz="1800" dirty="0"/>
              <a:t>keterpaduan perencanaan tata ruang wilayah nasional, provinsi, dan kabupaten/kota; </a:t>
            </a:r>
          </a:p>
          <a:p>
            <a:pPr lvl="1"/>
            <a:r>
              <a:rPr lang="id-ID" sz="1800" dirty="0"/>
              <a:t>keterpaduan pemanfaatan ruang darat, ruang laut, dan ruang udara, termasuk ruang di dalam bumi dalam kerangka Negara Kesatuan Republik Indonesia; </a:t>
            </a:r>
          </a:p>
          <a:p>
            <a:pPr lvl="1"/>
            <a:r>
              <a:rPr lang="id-ID" sz="1800" dirty="0"/>
              <a:t>keterpaduan pengendalian pemanfaatan ruang wilayah nasional, provinsi, dan kabupaten/kota dalam rangka pelindungan fungsi ruang dan pencegahan dampak negatif terhadap lingkungan akibat pemanfaatan ruang; </a:t>
            </a:r>
          </a:p>
          <a:p>
            <a:pPr lvl="1"/>
            <a:r>
              <a:rPr lang="id-ID" sz="1800" dirty="0"/>
              <a:t>pemanfaatan sumber daya alam secara berkelanjutan bagi peningkatan kesejahteraan masyarakat;    </a:t>
            </a:r>
          </a:p>
          <a:p>
            <a:pPr lvl="1"/>
            <a:r>
              <a:rPr lang="id-ID" sz="1800" dirty="0"/>
              <a:t>keseimbangan dan keserasian perkembangan antarwilayah; </a:t>
            </a:r>
          </a:p>
          <a:p>
            <a:pPr lvl="1"/>
            <a:r>
              <a:rPr lang="id-ID" sz="1800" dirty="0"/>
              <a:t>keseimbangan dan keserasian kegiatan </a:t>
            </a:r>
            <a:r>
              <a:rPr lang="id-ID" sz="1800" dirty="0" err="1"/>
              <a:t>antarsektor</a:t>
            </a:r>
            <a:r>
              <a:rPr lang="id-ID" sz="1800" dirty="0"/>
              <a:t>; dan </a:t>
            </a:r>
          </a:p>
          <a:p>
            <a:pPr lvl="1"/>
            <a:r>
              <a:rPr lang="id-ID" sz="1800" dirty="0"/>
              <a:t>pertahanan dan keamanan negara yang dinamis serta integrasi nasional.</a:t>
            </a:r>
          </a:p>
        </p:txBody>
      </p:sp>
    </p:spTree>
    <p:extLst>
      <p:ext uri="{BB962C8B-B14F-4D97-AF65-F5344CB8AC3E}">
        <p14:creationId xmlns:p14="http://schemas.microsoft.com/office/powerpoint/2010/main" val="4871672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706" y="133686"/>
            <a:ext cx="8543925" cy="1325563"/>
          </a:xfrm>
        </p:spPr>
        <p:txBody>
          <a:bodyPr>
            <a:noAutofit/>
          </a:bodyPr>
          <a:lstStyle/>
          <a:p>
            <a:r>
              <a:rPr lang="en-US" sz="2400" dirty="0" err="1"/>
              <a:t>Tabel</a:t>
            </a:r>
            <a:r>
              <a:rPr lang="en-US" sz="2400" dirty="0"/>
              <a:t> 1.2:	</a:t>
            </a:r>
            <a:r>
              <a:rPr lang="en-US" sz="2400" dirty="0" err="1"/>
              <a:t>Kebijakan</a:t>
            </a:r>
            <a:r>
              <a:rPr lang="en-US" sz="2400" dirty="0"/>
              <a:t> Dan </a:t>
            </a:r>
            <a:r>
              <a:rPr lang="en-US" sz="2400" dirty="0" err="1"/>
              <a:t>Strategi</a:t>
            </a:r>
            <a:r>
              <a:rPr lang="en-US" sz="2400" dirty="0"/>
              <a:t> </a:t>
            </a:r>
            <a:r>
              <a:rPr lang="en-US" sz="2400" dirty="0" err="1"/>
              <a:t>Pengembangan</a:t>
            </a:r>
            <a:r>
              <a:rPr lang="en-US" sz="2400" dirty="0"/>
              <a:t> </a:t>
            </a:r>
            <a:r>
              <a:rPr lang="en-US" sz="2400" dirty="0" err="1"/>
              <a:t>Struktur</a:t>
            </a:r>
            <a:r>
              <a:rPr lang="en-US" sz="2400" dirty="0"/>
              <a:t> </a:t>
            </a:r>
            <a:r>
              <a:rPr lang="en-US" sz="2400" dirty="0" err="1"/>
              <a:t>untuk</a:t>
            </a:r>
            <a:r>
              <a:rPr lang="en-US" sz="2400" dirty="0"/>
              <a:t> </a:t>
            </a:r>
            <a:r>
              <a:rPr lang="en-US" sz="2400" dirty="0" err="1"/>
              <a:t>Peningkatan</a:t>
            </a:r>
            <a:r>
              <a:rPr lang="en-US" sz="2400" dirty="0"/>
              <a:t> </a:t>
            </a:r>
            <a:r>
              <a:rPr lang="en-US" sz="2400" dirty="0" err="1"/>
              <a:t>Akses</a:t>
            </a:r>
            <a:r>
              <a:rPr lang="en-US" sz="2400" dirty="0"/>
              <a:t> </a:t>
            </a:r>
            <a:r>
              <a:rPr lang="en-US" sz="2400" dirty="0" err="1"/>
              <a:t>Pelayanan</a:t>
            </a:r>
            <a:r>
              <a:rPr lang="en-US" sz="2400" dirty="0"/>
              <a:t> </a:t>
            </a:r>
            <a:r>
              <a:rPr lang="en-US" sz="2400" dirty="0" err="1"/>
              <a:t>Perkotaan</a:t>
            </a:r>
            <a:r>
              <a:rPr lang="en-US" sz="2400" dirty="0"/>
              <a:t> &amp; </a:t>
            </a:r>
            <a:r>
              <a:rPr lang="en-US" sz="2400" dirty="0" err="1"/>
              <a:t>Pusat</a:t>
            </a:r>
            <a:r>
              <a:rPr lang="en-US" sz="2400" dirty="0"/>
              <a:t> </a:t>
            </a:r>
            <a:r>
              <a:rPr lang="en-US" sz="2400" dirty="0" err="1"/>
              <a:t>Ekonomi</a:t>
            </a:r>
            <a:r>
              <a:rPr lang="en-US" sz="2400" dirty="0"/>
              <a:t> Wilayah (PP No.26 </a:t>
            </a:r>
            <a:r>
              <a:rPr lang="en-US" sz="2400" dirty="0" err="1"/>
              <a:t>Tahun</a:t>
            </a:r>
            <a:r>
              <a:rPr lang="en-US" sz="2400" dirty="0"/>
              <a:t> 2008)</a:t>
            </a:r>
            <a:endParaRPr lang="id-ID" sz="24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54544236"/>
              </p:ext>
            </p:extLst>
          </p:nvPr>
        </p:nvGraphicFramePr>
        <p:xfrm>
          <a:off x="411678" y="1556568"/>
          <a:ext cx="8886867" cy="5003800"/>
        </p:xfrm>
        <a:graphic>
          <a:graphicData uri="http://schemas.openxmlformats.org/drawingml/2006/table">
            <a:tbl>
              <a:tblPr firstRow="1" bandRow="1">
                <a:tableStyleId>{5C22544A-7EE6-4342-B048-85BDC9FD1C3A}</a:tableStyleId>
              </a:tblPr>
              <a:tblGrid>
                <a:gridCol w="2000832">
                  <a:extLst>
                    <a:ext uri="{9D8B030D-6E8A-4147-A177-3AD203B41FA5}">
                      <a16:colId xmlns="" xmlns:a16="http://schemas.microsoft.com/office/drawing/2014/main" val="3253580336"/>
                    </a:ext>
                  </a:extLst>
                </a:gridCol>
                <a:gridCol w="6886035">
                  <a:extLst>
                    <a:ext uri="{9D8B030D-6E8A-4147-A177-3AD203B41FA5}">
                      <a16:colId xmlns="" xmlns:a16="http://schemas.microsoft.com/office/drawing/2014/main" val="3169515191"/>
                    </a:ext>
                  </a:extLst>
                </a:gridCol>
              </a:tblGrid>
              <a:tr h="370840">
                <a:tc>
                  <a:txBody>
                    <a:bodyPr/>
                    <a:lstStyle/>
                    <a:p>
                      <a:pPr algn="ctr">
                        <a:spcBef>
                          <a:spcPts val="300"/>
                        </a:spcBef>
                        <a:spcAft>
                          <a:spcPts val="300"/>
                        </a:spcAft>
                      </a:pPr>
                      <a:r>
                        <a:rPr lang="id-ID" sz="1800" b="1" dirty="0">
                          <a:effectLst/>
                          <a:latin typeface="Calibri" panose="020F0502020204030204" pitchFamily="34" charset="0"/>
                          <a:ea typeface="MS Mincho"/>
                          <a:cs typeface="Times New Roman" panose="02020603050405020304" pitchFamily="18" charset="0"/>
                        </a:rPr>
                        <a:t>Kebijakan</a:t>
                      </a:r>
                    </a:p>
                  </a:txBody>
                  <a:tcPr marL="55721" marR="55721" marT="0" marB="0"/>
                </a:tc>
                <a:tc>
                  <a:txBody>
                    <a:bodyPr/>
                    <a:lstStyle/>
                    <a:p>
                      <a:pPr algn="ctr">
                        <a:spcBef>
                          <a:spcPts val="300"/>
                        </a:spcBef>
                        <a:spcAft>
                          <a:spcPts val="300"/>
                        </a:spcAft>
                      </a:pPr>
                      <a:r>
                        <a:rPr lang="id-ID" sz="1800" b="1" dirty="0">
                          <a:effectLst/>
                          <a:latin typeface="Calibri" panose="020F0502020204030204" pitchFamily="34" charset="0"/>
                          <a:ea typeface="MS Mincho"/>
                          <a:cs typeface="Times New Roman" panose="02020603050405020304" pitchFamily="18" charset="0"/>
                        </a:rPr>
                        <a:t>Strategi</a:t>
                      </a:r>
                    </a:p>
                  </a:txBody>
                  <a:tcPr marL="55721" marR="55721" marT="0" marB="0"/>
                </a:tc>
                <a:extLst>
                  <a:ext uri="{0D108BD9-81ED-4DB2-BD59-A6C34878D82A}">
                    <a16:rowId xmlns="" xmlns:a16="http://schemas.microsoft.com/office/drawing/2014/main" val="3623229404"/>
                  </a:ext>
                </a:extLst>
              </a:tr>
              <a:tr h="370840">
                <a:tc>
                  <a:txBody>
                    <a:bodyPr/>
                    <a:lstStyle/>
                    <a:p>
                      <a:pPr>
                        <a:spcBef>
                          <a:spcPts val="300"/>
                        </a:spcBef>
                        <a:spcAft>
                          <a:spcPts val="300"/>
                        </a:spcAft>
                      </a:pPr>
                      <a:r>
                        <a:rPr lang="en-US" sz="1600" dirty="0" err="1">
                          <a:effectLst/>
                          <a:latin typeface="Calibri" panose="020F0502020204030204" pitchFamily="34" charset="0"/>
                          <a:ea typeface="MS Mincho"/>
                          <a:cs typeface="Times New Roman" panose="02020603050405020304" pitchFamily="18" charset="0"/>
                        </a:rPr>
                        <a:t>Peningkatan</a:t>
                      </a:r>
                      <a:r>
                        <a:rPr lang="en-US" sz="1600" dirty="0">
                          <a:effectLst/>
                          <a:latin typeface="Calibri" panose="020F0502020204030204" pitchFamily="34" charset="0"/>
                          <a:ea typeface="MS Mincho"/>
                          <a:cs typeface="Times New Roman" panose="02020603050405020304" pitchFamily="18" charset="0"/>
                        </a:rPr>
                        <a:t> </a:t>
                      </a:r>
                      <a:r>
                        <a:rPr lang="en-US" sz="1600" dirty="0" err="1">
                          <a:effectLst/>
                          <a:latin typeface="Calibri" panose="020F0502020204030204" pitchFamily="34" charset="0"/>
                          <a:ea typeface="MS Mincho"/>
                          <a:cs typeface="Times New Roman" panose="02020603050405020304" pitchFamily="18" charset="0"/>
                        </a:rPr>
                        <a:t>akses</a:t>
                      </a:r>
                      <a:r>
                        <a:rPr lang="en-US" sz="1600" dirty="0">
                          <a:effectLst/>
                          <a:latin typeface="Calibri" panose="020F0502020204030204" pitchFamily="34" charset="0"/>
                          <a:ea typeface="MS Mincho"/>
                          <a:cs typeface="Times New Roman" panose="02020603050405020304" pitchFamily="18" charset="0"/>
                        </a:rPr>
                        <a:t> </a:t>
                      </a:r>
                      <a:r>
                        <a:rPr lang="en-US" sz="1600" dirty="0" err="1">
                          <a:effectLst/>
                          <a:latin typeface="Calibri" panose="020F0502020204030204" pitchFamily="34" charset="0"/>
                          <a:ea typeface="MS Mincho"/>
                          <a:cs typeface="Times New Roman" panose="02020603050405020304" pitchFamily="18" charset="0"/>
                        </a:rPr>
                        <a:t>pelayanan</a:t>
                      </a:r>
                      <a:r>
                        <a:rPr lang="en-US" sz="1600" dirty="0">
                          <a:effectLst/>
                          <a:latin typeface="Calibri" panose="020F0502020204030204" pitchFamily="34" charset="0"/>
                          <a:ea typeface="MS Mincho"/>
                          <a:cs typeface="Times New Roman" panose="02020603050405020304" pitchFamily="18" charset="0"/>
                        </a:rPr>
                        <a:t> </a:t>
                      </a:r>
                      <a:r>
                        <a:rPr lang="en-US" sz="1600" dirty="0" err="1">
                          <a:effectLst/>
                          <a:latin typeface="Calibri" panose="020F0502020204030204" pitchFamily="34" charset="0"/>
                          <a:ea typeface="MS Mincho"/>
                          <a:cs typeface="Times New Roman" panose="02020603050405020304" pitchFamily="18" charset="0"/>
                        </a:rPr>
                        <a:t>perkotaan</a:t>
                      </a:r>
                      <a:r>
                        <a:rPr lang="en-US" sz="1600" dirty="0">
                          <a:effectLst/>
                          <a:latin typeface="Calibri" panose="020F0502020204030204" pitchFamily="34" charset="0"/>
                          <a:ea typeface="MS Mincho"/>
                          <a:cs typeface="Times New Roman" panose="02020603050405020304" pitchFamily="18" charset="0"/>
                        </a:rPr>
                        <a:t> &amp; </a:t>
                      </a:r>
                      <a:r>
                        <a:rPr lang="en-US" sz="1600" dirty="0" err="1">
                          <a:effectLst/>
                          <a:latin typeface="Calibri" panose="020F0502020204030204" pitchFamily="34" charset="0"/>
                          <a:ea typeface="MS Mincho"/>
                          <a:cs typeface="Times New Roman" panose="02020603050405020304" pitchFamily="18" charset="0"/>
                        </a:rPr>
                        <a:t>pusat</a:t>
                      </a:r>
                      <a:r>
                        <a:rPr lang="en-US" sz="1600" dirty="0">
                          <a:effectLst/>
                          <a:latin typeface="Calibri" panose="020F0502020204030204" pitchFamily="34" charset="0"/>
                          <a:ea typeface="MS Mincho"/>
                          <a:cs typeface="Times New Roman" panose="02020603050405020304" pitchFamily="18" charset="0"/>
                        </a:rPr>
                        <a:t> </a:t>
                      </a:r>
                      <a:r>
                        <a:rPr lang="en-US" sz="1600" dirty="0" err="1">
                          <a:effectLst/>
                          <a:latin typeface="Calibri" panose="020F0502020204030204" pitchFamily="34" charset="0"/>
                          <a:ea typeface="MS Mincho"/>
                          <a:cs typeface="Times New Roman" panose="02020603050405020304" pitchFamily="18" charset="0"/>
                        </a:rPr>
                        <a:t>ekonomi</a:t>
                      </a:r>
                      <a:r>
                        <a:rPr lang="en-US" sz="1600" dirty="0">
                          <a:effectLst/>
                          <a:latin typeface="Calibri" panose="020F0502020204030204" pitchFamily="34" charset="0"/>
                          <a:ea typeface="MS Mincho"/>
                          <a:cs typeface="Times New Roman" panose="02020603050405020304" pitchFamily="18" charset="0"/>
                        </a:rPr>
                        <a:t> </a:t>
                      </a:r>
                      <a:r>
                        <a:rPr lang="en-US" sz="1600" dirty="0" err="1">
                          <a:effectLst/>
                          <a:latin typeface="Calibri" panose="020F0502020204030204" pitchFamily="34" charset="0"/>
                          <a:ea typeface="MS Mincho"/>
                          <a:cs typeface="Times New Roman" panose="02020603050405020304" pitchFamily="18" charset="0"/>
                        </a:rPr>
                        <a:t>wilayah</a:t>
                      </a:r>
                      <a:endParaRPr lang="id-ID" sz="1600" dirty="0">
                        <a:effectLst/>
                        <a:latin typeface="Calibri" panose="020F0502020204030204" pitchFamily="34" charset="0"/>
                        <a:ea typeface="MS Mincho"/>
                        <a:cs typeface="Times New Roman" panose="02020603050405020304" pitchFamily="18" charset="0"/>
                      </a:endParaRPr>
                    </a:p>
                  </a:txBody>
                  <a:tcPr marL="55721" marR="55721" marT="0" marB="0"/>
                </a:tc>
                <a:tc>
                  <a:txBody>
                    <a:bodyPr/>
                    <a:lstStyle/>
                    <a:p>
                      <a:pPr marL="342900" lvl="0" indent="-342900" algn="l">
                        <a:spcAft>
                          <a:spcPts val="0"/>
                        </a:spcAft>
                        <a:buFont typeface="Symbol" panose="05050102010706020507" pitchFamily="18" charset="2"/>
                        <a:buChar char=""/>
                      </a:pPr>
                      <a:r>
                        <a:rPr lang="en-US" sz="1600" dirty="0" err="1">
                          <a:effectLst/>
                          <a:latin typeface="Calibri" panose="020F0502020204030204" pitchFamily="34" charset="0"/>
                          <a:ea typeface="Calibri" panose="020F0502020204030204" pitchFamily="34" charset="0"/>
                          <a:cs typeface="Arial" panose="020B0604020202020204" pitchFamily="34" charset="0"/>
                        </a:rPr>
                        <a:t>menjaga</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keterkaitan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antarkawasan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perkotaan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antara</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kawasan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perkotaan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dan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kawasan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perdesaan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serta</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antara</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kawasan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perkotaan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dan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wilayah</a:t>
                      </a:r>
                      <a:r>
                        <a:rPr lang="en-US" sz="1600" dirty="0">
                          <a:effectLst/>
                          <a:latin typeface="Calibri" panose="020F0502020204030204" pitchFamily="34" charset="0"/>
                          <a:ea typeface="Calibri" panose="020F0502020204030204" pitchFamily="34" charset="0"/>
                          <a:cs typeface="Arial" panose="020B0604020202020204" pitchFamily="34" charset="0"/>
                        </a:rPr>
                        <a:t> di </a:t>
                      </a:r>
                      <a:r>
                        <a:rPr lang="en-US" sz="1600" dirty="0" err="1">
                          <a:effectLst/>
                          <a:latin typeface="Calibri" panose="020F0502020204030204" pitchFamily="34" charset="0"/>
                          <a:ea typeface="Calibri" panose="020F0502020204030204" pitchFamily="34" charset="0"/>
                          <a:cs typeface="Arial" panose="020B0604020202020204" pitchFamily="34" charset="0"/>
                        </a:rPr>
                        <a:t>sekitarnya</a:t>
                      </a:r>
                      <a:r>
                        <a:rPr lang="en-US" sz="1600" dirty="0">
                          <a:effectLst/>
                          <a:latin typeface="Calibri" panose="020F0502020204030204" pitchFamily="34" charset="0"/>
                          <a:ea typeface="Calibri" panose="020F0502020204030204" pitchFamily="34" charset="0"/>
                          <a:cs typeface="Arial" panose="020B0604020202020204" pitchFamily="34" charset="0"/>
                        </a:rPr>
                        <a:t>. </a:t>
                      </a:r>
                      <a:endParaRPr lang="id-ID"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spcAft>
                          <a:spcPts val="0"/>
                        </a:spcAft>
                        <a:buFont typeface="Symbol" panose="05050102010706020507" pitchFamily="18" charset="2"/>
                        <a:buChar char=""/>
                      </a:pPr>
                      <a:r>
                        <a:rPr lang="en-US" sz="1600" dirty="0" err="1">
                          <a:effectLst/>
                          <a:latin typeface="Calibri" panose="020F0502020204030204" pitchFamily="34" charset="0"/>
                          <a:ea typeface="Calibri" panose="020F0502020204030204" pitchFamily="34" charset="0"/>
                          <a:cs typeface="Arial" panose="020B0604020202020204" pitchFamily="34" charset="0"/>
                        </a:rPr>
                        <a:t>mengembangkan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pusat</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pertumbuhan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baru</a:t>
                      </a:r>
                      <a:r>
                        <a:rPr lang="en-US" sz="1600" dirty="0">
                          <a:effectLst/>
                          <a:latin typeface="Calibri" panose="020F0502020204030204" pitchFamily="34" charset="0"/>
                          <a:ea typeface="Calibri" panose="020F0502020204030204" pitchFamily="34" charset="0"/>
                          <a:cs typeface="Arial" panose="020B0604020202020204" pitchFamily="34" charset="0"/>
                        </a:rPr>
                        <a:t> di </a:t>
                      </a:r>
                      <a:r>
                        <a:rPr lang="en-US" sz="1600" dirty="0" err="1">
                          <a:effectLst/>
                          <a:latin typeface="Calibri" panose="020F0502020204030204" pitchFamily="34" charset="0"/>
                          <a:ea typeface="Calibri" panose="020F0502020204030204" pitchFamily="34" charset="0"/>
                          <a:cs typeface="Arial" panose="020B0604020202020204" pitchFamily="34" charset="0"/>
                        </a:rPr>
                        <a:t>kawasan</a:t>
                      </a:r>
                      <a:r>
                        <a:rPr lang="en-US" sz="1600" dirty="0">
                          <a:effectLst/>
                          <a:latin typeface="Calibri" panose="020F0502020204030204" pitchFamily="34" charset="0"/>
                          <a:ea typeface="Calibri" panose="020F0502020204030204" pitchFamily="34" charset="0"/>
                          <a:cs typeface="Arial" panose="020B0604020202020204" pitchFamily="34" charset="0"/>
                        </a:rPr>
                        <a:t> yang </a:t>
                      </a:r>
                      <a:r>
                        <a:rPr lang="en-US" sz="1600" dirty="0" err="1">
                          <a:effectLst/>
                          <a:latin typeface="Calibri" panose="020F0502020204030204" pitchFamily="34" charset="0"/>
                          <a:ea typeface="Calibri" panose="020F0502020204030204" pitchFamily="34" charset="0"/>
                          <a:cs typeface="Arial" panose="020B0604020202020204" pitchFamily="34" charset="0"/>
                        </a:rPr>
                        <a:t>belum</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terlayani</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oleh</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pusat</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pertumbuhan</a:t>
                      </a:r>
                      <a:r>
                        <a:rPr lang="en-US" sz="1600" dirty="0">
                          <a:effectLst/>
                          <a:latin typeface="Calibri" panose="020F0502020204030204" pitchFamily="34" charset="0"/>
                          <a:ea typeface="Calibri" panose="020F0502020204030204" pitchFamily="34" charset="0"/>
                          <a:cs typeface="Arial" panose="020B0604020202020204" pitchFamily="34" charset="0"/>
                        </a:rPr>
                        <a:t> </a:t>
                      </a:r>
                      <a:endParaRPr lang="id-ID"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spcAft>
                          <a:spcPts val="0"/>
                        </a:spcAft>
                        <a:buFont typeface="Symbol" panose="05050102010706020507" pitchFamily="18" charset="2"/>
                        <a:buChar char=""/>
                      </a:pPr>
                      <a:r>
                        <a:rPr lang="en-US" sz="1600" dirty="0" err="1">
                          <a:effectLst/>
                          <a:latin typeface="Calibri" panose="020F0502020204030204" pitchFamily="34" charset="0"/>
                          <a:ea typeface="Calibri" panose="020F0502020204030204" pitchFamily="34" charset="0"/>
                          <a:cs typeface="Arial" panose="020B0604020202020204" pitchFamily="34" charset="0"/>
                        </a:rPr>
                        <a:t>mengendalikan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perkembangan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kota-kota</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pantai</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dan</a:t>
                      </a:r>
                      <a:r>
                        <a:rPr lang="en-US" sz="1600" dirty="0">
                          <a:effectLst/>
                          <a:latin typeface="Calibri" panose="020F0502020204030204" pitchFamily="34" charset="0"/>
                          <a:ea typeface="Calibri" panose="020F0502020204030204" pitchFamily="34" charset="0"/>
                          <a:cs typeface="Arial" panose="020B0604020202020204" pitchFamily="34" charset="0"/>
                        </a:rPr>
                        <a:t> </a:t>
                      </a:r>
                      <a:endParaRPr lang="id-ID"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spcAft>
                          <a:spcPts val="0"/>
                        </a:spcAft>
                        <a:buFont typeface="Symbol" panose="05050102010706020507" pitchFamily="18" charset="2"/>
                        <a:buChar char=""/>
                      </a:pPr>
                      <a:r>
                        <a:rPr lang="en-US" sz="1600" dirty="0" err="1">
                          <a:effectLst/>
                          <a:latin typeface="Calibri" panose="020F0502020204030204" pitchFamily="34" charset="0"/>
                          <a:ea typeface="Calibri" panose="020F0502020204030204" pitchFamily="34" charset="0"/>
                          <a:cs typeface="Arial" panose="020B0604020202020204" pitchFamily="34" charset="0"/>
                        </a:rPr>
                        <a:t>Mendorong</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kawasan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perkotaan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dan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pusat</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pertumbuhan</a:t>
                      </a:r>
                      <a:r>
                        <a:rPr lang="en-US" sz="1600" dirty="0">
                          <a:effectLst/>
                          <a:latin typeface="Calibri" panose="020F0502020204030204" pitchFamily="34" charset="0"/>
                          <a:ea typeface="Calibri" panose="020F0502020204030204" pitchFamily="34" charset="0"/>
                          <a:cs typeface="Arial" panose="020B0604020202020204" pitchFamily="34" charset="0"/>
                        </a:rPr>
                        <a:t> agar </a:t>
                      </a:r>
                      <a:r>
                        <a:rPr lang="en-US" sz="1600" dirty="0" err="1">
                          <a:effectLst/>
                          <a:latin typeface="Calibri" panose="020F0502020204030204" pitchFamily="34" charset="0"/>
                          <a:ea typeface="Calibri" panose="020F0502020204030204" pitchFamily="34" charset="0"/>
                          <a:cs typeface="Arial" panose="020B0604020202020204" pitchFamily="34" charset="0"/>
                        </a:rPr>
                        <a:t>lebih</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kompetitif</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dan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lebih</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efektif</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dalam</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pengembangan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wilayah</a:t>
                      </a:r>
                      <a:r>
                        <a:rPr lang="en-US" sz="1600" dirty="0">
                          <a:effectLst/>
                          <a:latin typeface="Calibri" panose="020F0502020204030204" pitchFamily="34" charset="0"/>
                          <a:ea typeface="Calibri" panose="020F0502020204030204" pitchFamily="34" charset="0"/>
                          <a:cs typeface="Arial" panose="020B0604020202020204" pitchFamily="34" charset="0"/>
                        </a:rPr>
                        <a:t> di </a:t>
                      </a:r>
                      <a:r>
                        <a:rPr lang="en-US" sz="1600" dirty="0" err="1">
                          <a:effectLst/>
                          <a:latin typeface="Calibri" panose="020F0502020204030204" pitchFamily="34" charset="0"/>
                          <a:ea typeface="Calibri" panose="020F0502020204030204" pitchFamily="34" charset="0"/>
                          <a:cs typeface="Arial" panose="020B0604020202020204" pitchFamily="34" charset="0"/>
                        </a:rPr>
                        <a:t>sekitarnya</a:t>
                      </a:r>
                      <a:endParaRPr lang="id-ID" sz="1600" dirty="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4039655748"/>
                  </a:ext>
                </a:extLst>
              </a:tr>
              <a:tr h="370840">
                <a:tc>
                  <a:txBody>
                    <a:bodyPr/>
                    <a:lstStyle/>
                    <a:p>
                      <a:pPr>
                        <a:spcBef>
                          <a:spcPts val="300"/>
                        </a:spcBef>
                        <a:spcAft>
                          <a:spcPts val="300"/>
                        </a:spcAft>
                      </a:pPr>
                      <a:r>
                        <a:rPr lang="en-US" sz="1600">
                          <a:effectLst/>
                          <a:latin typeface="Calibri" panose="020F0502020204030204" pitchFamily="34" charset="0"/>
                          <a:ea typeface="MS Mincho"/>
                          <a:cs typeface="Times New Roman" panose="02020603050405020304" pitchFamily="18" charset="0"/>
                        </a:rPr>
                        <a:t>Peningkatan kualitas pelayanan dan jangkauan pelayanan jaringan prasarana</a:t>
                      </a:r>
                      <a:endParaRPr lang="id-ID" sz="1600">
                        <a:effectLst/>
                        <a:latin typeface="Calibri" panose="020F0502020204030204" pitchFamily="34" charset="0"/>
                        <a:ea typeface="MS Mincho"/>
                        <a:cs typeface="Times New Roman" panose="02020603050405020304" pitchFamily="18" charset="0"/>
                      </a:endParaRPr>
                    </a:p>
                  </a:txBody>
                  <a:tcPr marL="55721" marR="55721" marT="0" marB="0"/>
                </a:tc>
                <a:tc>
                  <a:txBody>
                    <a:bodyPr/>
                    <a:lstStyle/>
                    <a:p>
                      <a:pPr marL="342900" lvl="0" indent="-342900" algn="l">
                        <a:spcAft>
                          <a:spcPts val="0"/>
                        </a:spcAft>
                        <a:buFont typeface="Symbol" panose="05050102010706020507" pitchFamily="18" charset="2"/>
                        <a:buChar char=""/>
                      </a:pPr>
                      <a:r>
                        <a:rPr lang="en-US" sz="1600" dirty="0" err="1">
                          <a:effectLst/>
                          <a:latin typeface="Calibri" panose="020F0502020204030204" pitchFamily="34" charset="0"/>
                          <a:ea typeface="Calibri" panose="020F0502020204030204" pitchFamily="34" charset="0"/>
                          <a:cs typeface="Arial" panose="020B0604020202020204" pitchFamily="34" charset="0"/>
                        </a:rPr>
                        <a:t>meningkatkan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kualitas</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jaringan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prasarana</a:t>
                      </a:r>
                      <a:r>
                        <a:rPr lang="en-US" sz="1600" dirty="0">
                          <a:effectLst/>
                          <a:latin typeface="Calibri" panose="020F0502020204030204" pitchFamily="34" charset="0"/>
                          <a:ea typeface="Calibri" panose="020F0502020204030204" pitchFamily="34" charset="0"/>
                          <a:cs typeface="Arial" panose="020B0604020202020204" pitchFamily="34" charset="0"/>
                        </a:rPr>
                        <a:t> &amp; </a:t>
                      </a:r>
                      <a:r>
                        <a:rPr lang="en-US" sz="1600" dirty="0" err="1">
                          <a:effectLst/>
                          <a:latin typeface="Calibri" panose="020F0502020204030204" pitchFamily="34" charset="0"/>
                          <a:ea typeface="Calibri" panose="020F0502020204030204" pitchFamily="34" charset="0"/>
                          <a:cs typeface="Arial" panose="020B0604020202020204" pitchFamily="34" charset="0"/>
                        </a:rPr>
                        <a:t>mewujudkan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keterpaduan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pelayanan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transportasi</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darat</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laut</a:t>
                      </a:r>
                      <a:r>
                        <a:rPr lang="en-US" sz="1600" dirty="0">
                          <a:effectLst/>
                          <a:latin typeface="Calibri" panose="020F0502020204030204" pitchFamily="34" charset="0"/>
                          <a:ea typeface="Calibri" panose="020F0502020204030204" pitchFamily="34" charset="0"/>
                          <a:cs typeface="Arial" panose="020B0604020202020204" pitchFamily="34" charset="0"/>
                        </a:rPr>
                        <a:t> &amp; </a:t>
                      </a:r>
                      <a:r>
                        <a:rPr lang="en-US" sz="1600" dirty="0" err="1">
                          <a:effectLst/>
                          <a:latin typeface="Calibri" panose="020F0502020204030204" pitchFamily="34" charset="0"/>
                          <a:ea typeface="Calibri" panose="020F0502020204030204" pitchFamily="34" charset="0"/>
                          <a:cs typeface="Arial" panose="020B0604020202020204" pitchFamily="34" charset="0"/>
                        </a:rPr>
                        <a:t>udara</a:t>
                      </a:r>
                      <a:r>
                        <a:rPr lang="en-US" sz="1600" dirty="0">
                          <a:effectLst/>
                          <a:latin typeface="Calibri" panose="020F0502020204030204" pitchFamily="34" charset="0"/>
                          <a:ea typeface="Calibri" panose="020F0502020204030204" pitchFamily="34" charset="0"/>
                          <a:cs typeface="Arial" panose="020B0604020202020204" pitchFamily="34" charset="0"/>
                        </a:rPr>
                        <a:t>;</a:t>
                      </a:r>
                      <a:endParaRPr lang="id-ID"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spcAft>
                          <a:spcPts val="0"/>
                        </a:spcAft>
                        <a:buFont typeface="Symbol" panose="05050102010706020507" pitchFamily="18" charset="2"/>
                        <a:buChar char=""/>
                      </a:pPr>
                      <a:r>
                        <a:rPr lang="en-US" sz="1600" dirty="0" err="1">
                          <a:effectLst/>
                          <a:latin typeface="Calibri" panose="020F0502020204030204" pitchFamily="34" charset="0"/>
                          <a:ea typeface="Calibri" panose="020F0502020204030204" pitchFamily="34" charset="0"/>
                          <a:cs typeface="Arial" panose="020B0604020202020204" pitchFamily="34" charset="0"/>
                        </a:rPr>
                        <a:t>mendorong</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pengembangan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prasarana</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telekomunikasi</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terutama</a:t>
                      </a:r>
                      <a:r>
                        <a:rPr lang="en-US" sz="1600" dirty="0">
                          <a:effectLst/>
                          <a:latin typeface="Calibri" panose="020F0502020204030204" pitchFamily="34" charset="0"/>
                          <a:ea typeface="Calibri" panose="020F0502020204030204" pitchFamily="34" charset="0"/>
                          <a:cs typeface="Arial" panose="020B0604020202020204" pitchFamily="34" charset="0"/>
                        </a:rPr>
                        <a:t> di </a:t>
                      </a:r>
                      <a:r>
                        <a:rPr lang="en-US" sz="1600" dirty="0" err="1">
                          <a:effectLst/>
                          <a:latin typeface="Calibri" panose="020F0502020204030204" pitchFamily="34" charset="0"/>
                          <a:ea typeface="Calibri" panose="020F0502020204030204" pitchFamily="34" charset="0"/>
                          <a:cs typeface="Arial" panose="020B0604020202020204" pitchFamily="34" charset="0"/>
                        </a:rPr>
                        <a:t>kawasan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terisolasi</a:t>
                      </a:r>
                      <a:r>
                        <a:rPr lang="en-US" sz="1600" dirty="0">
                          <a:effectLst/>
                          <a:latin typeface="Calibri" panose="020F0502020204030204" pitchFamily="34" charset="0"/>
                          <a:ea typeface="Calibri" panose="020F0502020204030204" pitchFamily="34" charset="0"/>
                          <a:cs typeface="Arial" panose="020B0604020202020204" pitchFamily="34" charset="0"/>
                        </a:rPr>
                        <a:t>;</a:t>
                      </a:r>
                      <a:endParaRPr lang="id-ID"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spcAft>
                          <a:spcPts val="0"/>
                        </a:spcAft>
                        <a:buFont typeface="Symbol" panose="05050102010706020507" pitchFamily="18" charset="2"/>
                        <a:buChar char=""/>
                      </a:pPr>
                      <a:r>
                        <a:rPr lang="en-US" sz="1600" dirty="0" err="1">
                          <a:effectLst/>
                          <a:latin typeface="Calibri" panose="020F0502020204030204" pitchFamily="34" charset="0"/>
                          <a:ea typeface="Calibri" panose="020F0502020204030204" pitchFamily="34" charset="0"/>
                          <a:cs typeface="Arial" panose="020B0604020202020204" pitchFamily="34" charset="0"/>
                        </a:rPr>
                        <a:t>meningkatkan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jaringan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energi</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untuk</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memanfaatkan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energi</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terbarukan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dan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tak</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terbarukan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secara</a:t>
                      </a:r>
                      <a:r>
                        <a:rPr lang="en-US" sz="1600" dirty="0">
                          <a:effectLst/>
                          <a:latin typeface="Calibri" panose="020F0502020204030204" pitchFamily="34" charset="0"/>
                          <a:ea typeface="Calibri" panose="020F0502020204030204" pitchFamily="34" charset="0"/>
                          <a:cs typeface="Arial" panose="020B0604020202020204" pitchFamily="34" charset="0"/>
                        </a:rPr>
                        <a:t> optimal </a:t>
                      </a:r>
                      <a:r>
                        <a:rPr lang="en-US" sz="1600" dirty="0" err="1">
                          <a:effectLst/>
                          <a:latin typeface="Calibri" panose="020F0502020204030204" pitchFamily="34" charset="0"/>
                          <a:ea typeface="Calibri" panose="020F0502020204030204" pitchFamily="34" charset="0"/>
                          <a:cs typeface="Arial" panose="020B0604020202020204" pitchFamily="34" charset="0"/>
                        </a:rPr>
                        <a:t>serta</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mewujudkan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keterpaduan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sistem</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penyediaan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tenaga</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listrik</a:t>
                      </a:r>
                      <a:r>
                        <a:rPr lang="en-US" sz="1600" dirty="0">
                          <a:effectLst/>
                          <a:latin typeface="Calibri" panose="020F0502020204030204" pitchFamily="34" charset="0"/>
                          <a:ea typeface="Calibri" panose="020F0502020204030204" pitchFamily="34" charset="0"/>
                          <a:cs typeface="Arial" panose="020B0604020202020204" pitchFamily="34" charset="0"/>
                        </a:rPr>
                        <a:t>; </a:t>
                      </a:r>
                      <a:endParaRPr lang="id-ID"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spcAft>
                          <a:spcPts val="0"/>
                        </a:spcAft>
                        <a:buFont typeface="Symbol" panose="05050102010706020507" pitchFamily="18" charset="2"/>
                        <a:buChar char=""/>
                      </a:pPr>
                      <a:r>
                        <a:rPr lang="en-US" sz="1600" dirty="0" err="1">
                          <a:effectLst/>
                          <a:latin typeface="Calibri" panose="020F0502020204030204" pitchFamily="34" charset="0"/>
                          <a:ea typeface="Calibri" panose="020F0502020204030204" pitchFamily="34" charset="0"/>
                          <a:cs typeface="Arial" panose="020B0604020202020204" pitchFamily="34" charset="0"/>
                        </a:rPr>
                        <a:t>meningkatkan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kualitas</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jaringan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prasarana</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serta</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mewujudkan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keterpaduan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sistem</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jaringan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sumber</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daya</a:t>
                      </a:r>
                      <a:r>
                        <a:rPr lang="en-US" sz="1600" dirty="0">
                          <a:effectLst/>
                          <a:latin typeface="Calibri" panose="020F0502020204030204" pitchFamily="34" charset="0"/>
                          <a:ea typeface="Calibri" panose="020F0502020204030204" pitchFamily="34" charset="0"/>
                          <a:cs typeface="Arial" panose="020B0604020202020204" pitchFamily="34" charset="0"/>
                        </a:rPr>
                        <a:t> air; </a:t>
                      </a:r>
                      <a:r>
                        <a:rPr lang="en-US" sz="1600" dirty="0" err="1">
                          <a:effectLst/>
                          <a:latin typeface="Calibri" panose="020F0502020204030204" pitchFamily="34" charset="0"/>
                          <a:ea typeface="Calibri" panose="020F0502020204030204" pitchFamily="34" charset="0"/>
                          <a:cs typeface="Arial" panose="020B0604020202020204" pitchFamily="34" charset="0"/>
                        </a:rPr>
                        <a:t>dan</a:t>
                      </a:r>
                      <a:r>
                        <a:rPr lang="en-US" sz="1600" dirty="0">
                          <a:effectLst/>
                          <a:latin typeface="Calibri" panose="020F0502020204030204" pitchFamily="34" charset="0"/>
                          <a:ea typeface="Calibri" panose="020F0502020204030204" pitchFamily="34" charset="0"/>
                          <a:cs typeface="Arial" panose="020B0604020202020204" pitchFamily="34" charset="0"/>
                        </a:rPr>
                        <a:t> </a:t>
                      </a:r>
                      <a:endParaRPr lang="id-ID" sz="16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spcAft>
                          <a:spcPts val="0"/>
                        </a:spcAft>
                        <a:buFont typeface="Symbol" panose="05050102010706020507" pitchFamily="18" charset="2"/>
                        <a:buChar char=""/>
                      </a:pPr>
                      <a:r>
                        <a:rPr lang="en-US" sz="1600" dirty="0" err="1">
                          <a:effectLst/>
                          <a:latin typeface="Calibri" panose="020F0502020204030204" pitchFamily="34" charset="0"/>
                          <a:ea typeface="Calibri" panose="020F0502020204030204" pitchFamily="34" charset="0"/>
                          <a:cs typeface="Arial" panose="020B0604020202020204" pitchFamily="34" charset="0"/>
                        </a:rPr>
                        <a:t>meningkatkan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jaringan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transmisi</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dan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distribusi</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minyak</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dan</a:t>
                      </a:r>
                      <a:r>
                        <a:rPr lang="en-US" sz="1600" dirty="0">
                          <a:effectLst/>
                          <a:latin typeface="Calibri" panose="020F0502020204030204" pitchFamily="34" charset="0"/>
                          <a:ea typeface="Calibri" panose="020F0502020204030204" pitchFamily="34" charset="0"/>
                          <a:cs typeface="Arial" panose="020B0604020202020204" pitchFamily="34" charset="0"/>
                        </a:rPr>
                        <a:t> gas </a:t>
                      </a:r>
                      <a:r>
                        <a:rPr lang="en-US" sz="1600" dirty="0" err="1">
                          <a:effectLst/>
                          <a:latin typeface="Calibri" panose="020F0502020204030204" pitchFamily="34" charset="0"/>
                          <a:ea typeface="Calibri" panose="020F0502020204030204" pitchFamily="34" charset="0"/>
                          <a:cs typeface="Arial" panose="020B0604020202020204" pitchFamily="34" charset="0"/>
                        </a:rPr>
                        <a:t>bumi</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serta</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mewujudkan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sistem</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jaringan</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pipa</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minyak</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dan</a:t>
                      </a:r>
                      <a:r>
                        <a:rPr lang="en-US" sz="1600" dirty="0">
                          <a:effectLst/>
                          <a:latin typeface="Calibri" panose="020F0502020204030204" pitchFamily="34" charset="0"/>
                          <a:ea typeface="Calibri" panose="020F0502020204030204" pitchFamily="34" charset="0"/>
                          <a:cs typeface="Arial" panose="020B0604020202020204" pitchFamily="34" charset="0"/>
                        </a:rPr>
                        <a:t> gas </a:t>
                      </a:r>
                      <a:r>
                        <a:rPr lang="en-US" sz="1600" dirty="0" err="1">
                          <a:effectLst/>
                          <a:latin typeface="Calibri" panose="020F0502020204030204" pitchFamily="34" charset="0"/>
                          <a:ea typeface="Calibri" panose="020F0502020204030204" pitchFamily="34" charset="0"/>
                          <a:cs typeface="Arial" panose="020B0604020202020204" pitchFamily="34" charset="0"/>
                        </a:rPr>
                        <a:t>bumi</a:t>
                      </a:r>
                      <a:r>
                        <a:rPr lang="en-US" sz="1600" dirty="0">
                          <a:effectLst/>
                          <a:latin typeface="Calibri" panose="020F0502020204030204" pitchFamily="34" charset="0"/>
                          <a:ea typeface="Calibri" panose="020F0502020204030204" pitchFamily="34" charset="0"/>
                          <a:cs typeface="Arial" panose="020B0604020202020204" pitchFamily="34" charset="0"/>
                        </a:rPr>
                        <a:t> </a:t>
                      </a:r>
                      <a:r>
                        <a:rPr lang="en-US" sz="1600" dirty="0" err="1">
                          <a:effectLst/>
                          <a:latin typeface="Calibri" panose="020F0502020204030204" pitchFamily="34" charset="0"/>
                          <a:ea typeface="Calibri" panose="020F0502020204030204" pitchFamily="34" charset="0"/>
                          <a:cs typeface="Arial" panose="020B0604020202020204" pitchFamily="34" charset="0"/>
                        </a:rPr>
                        <a:t>nasional</a:t>
                      </a:r>
                      <a:r>
                        <a:rPr lang="en-US" sz="1600" dirty="0">
                          <a:effectLst/>
                          <a:latin typeface="Calibri" panose="020F0502020204030204" pitchFamily="34" charset="0"/>
                          <a:ea typeface="Calibri" panose="020F0502020204030204" pitchFamily="34" charset="0"/>
                          <a:cs typeface="Arial" panose="020B0604020202020204" pitchFamily="34" charset="0"/>
                        </a:rPr>
                        <a:t> yang optimal.</a:t>
                      </a:r>
                      <a:endParaRPr lang="id-ID" sz="1600" dirty="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3821625571"/>
                  </a:ext>
                </a:extLst>
              </a:tr>
            </a:tbl>
          </a:graphicData>
        </a:graphic>
      </p:graphicFrame>
    </p:spTree>
    <p:extLst>
      <p:ext uri="{BB962C8B-B14F-4D97-AF65-F5344CB8AC3E}">
        <p14:creationId xmlns:p14="http://schemas.microsoft.com/office/powerpoint/2010/main" val="16046195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0582" y="141668"/>
            <a:ext cx="8543925" cy="1004552"/>
          </a:xfrm>
        </p:spPr>
        <p:txBody>
          <a:bodyPr>
            <a:normAutofit fontScale="90000"/>
          </a:bodyPr>
          <a:lstStyle/>
          <a:p>
            <a:r>
              <a:rPr lang="id-ID" dirty="0"/>
              <a:t>Pola ruang kawasan lindung (1)</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944984121"/>
              </p:ext>
            </p:extLst>
          </p:nvPr>
        </p:nvGraphicFramePr>
        <p:xfrm>
          <a:off x="450761" y="1066800"/>
          <a:ext cx="9169757" cy="5151120"/>
        </p:xfrm>
        <a:graphic>
          <a:graphicData uri="http://schemas.openxmlformats.org/drawingml/2006/table">
            <a:tbl>
              <a:tblPr firstRow="1" bandRow="1">
                <a:tableStyleId>{5C22544A-7EE6-4342-B048-85BDC9FD1C3A}</a:tableStyleId>
              </a:tblPr>
              <a:tblGrid>
                <a:gridCol w="9169757">
                  <a:extLst>
                    <a:ext uri="{9D8B030D-6E8A-4147-A177-3AD203B41FA5}">
                      <a16:colId xmlns="" xmlns:a16="http://schemas.microsoft.com/office/drawing/2014/main" val="3647607266"/>
                    </a:ext>
                  </a:extLst>
                </a:gridCol>
              </a:tblGrid>
              <a:tr h="36000">
                <a:tc>
                  <a:txBody>
                    <a:bodyPr/>
                    <a:lstStyle/>
                    <a:p>
                      <a:pPr>
                        <a:spcBef>
                          <a:spcPts val="200"/>
                        </a:spcBef>
                        <a:spcAft>
                          <a:spcPts val="200"/>
                        </a:spcAft>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Kebijakan   : Pemeliharaan dan perwujudan kelestarian fungsi lingkungan hidup</a:t>
                      </a:r>
                    </a:p>
                  </a:txBody>
                  <a:tcPr marL="55721" marR="55721" marT="0" marB="0"/>
                </a:tc>
                <a:extLst>
                  <a:ext uri="{0D108BD9-81ED-4DB2-BD59-A6C34878D82A}">
                    <a16:rowId xmlns="" xmlns:a16="http://schemas.microsoft.com/office/drawing/2014/main" val="3945761425"/>
                  </a:ext>
                </a:extLst>
              </a:tr>
              <a:tr h="36000">
                <a:tc>
                  <a:txBody>
                    <a:bodyPr/>
                    <a:lstStyle/>
                    <a:p>
                      <a:pPr>
                        <a:spcBef>
                          <a:spcPts val="200"/>
                        </a:spcBef>
                        <a:spcAft>
                          <a:spcPts val="200"/>
                        </a:spcAft>
                        <a:tabLst>
                          <a:tab pos="457200" algn="l"/>
                          <a:tab pos="457200" algn="l"/>
                        </a:tabLst>
                      </a:pPr>
                      <a:r>
                        <a:rPr lang="id-ID" sz="1400">
                          <a:effectLst/>
                          <a:latin typeface="Calibri" panose="020F0502020204030204" pitchFamily="34" charset="0"/>
                          <a:ea typeface="Calibri" panose="020F0502020204030204" pitchFamily="34" charset="0"/>
                          <a:cs typeface="Arial" panose="020B0604020202020204" pitchFamily="34" charset="0"/>
                        </a:rPr>
                        <a:t>Strategi:</a:t>
                      </a:r>
                    </a:p>
                    <a:p>
                      <a:pPr marL="342900" lvl="0" indent="-342900">
                        <a:spcBef>
                          <a:spcPts val="200"/>
                        </a:spcBef>
                        <a:spcAft>
                          <a:spcPts val="200"/>
                        </a:spcAft>
                        <a:buFont typeface="Symbol" panose="05050102010706020507" pitchFamily="18" charset="2"/>
                        <a:buChar char=""/>
                        <a:tabLst>
                          <a:tab pos="457200" algn="l"/>
                          <a:tab pos="457200" algn="l"/>
                        </a:tabLst>
                      </a:pPr>
                      <a:r>
                        <a:rPr lang="id-ID" sz="1400">
                          <a:effectLst/>
                          <a:latin typeface="Calibri" panose="020F0502020204030204" pitchFamily="34" charset="0"/>
                          <a:ea typeface="Calibri" panose="020F0502020204030204" pitchFamily="34" charset="0"/>
                          <a:cs typeface="Arial" panose="020B0604020202020204" pitchFamily="34" charset="0"/>
                        </a:rPr>
                        <a:t>menetapkan kawasan lindung di ruang darat, ruang laut, dan ruang udara, termasuk ruang di dalam bumi; </a:t>
                      </a:r>
                    </a:p>
                  </a:txBody>
                  <a:tcPr marL="55721" marR="55721" marT="0" marB="0"/>
                </a:tc>
                <a:extLst>
                  <a:ext uri="{0D108BD9-81ED-4DB2-BD59-A6C34878D82A}">
                    <a16:rowId xmlns="" xmlns:a16="http://schemas.microsoft.com/office/drawing/2014/main" val="3018404503"/>
                  </a:ext>
                </a:extLst>
              </a:tr>
              <a:tr h="36000">
                <a:tc>
                  <a:txBody>
                    <a:bodyPr/>
                    <a:lstStyle/>
                    <a:p>
                      <a:pPr marL="342900" lvl="0" indent="-342900">
                        <a:spcBef>
                          <a:spcPts val="200"/>
                        </a:spcBef>
                        <a:spcAft>
                          <a:spcPts val="200"/>
                        </a:spcAft>
                        <a:buFont typeface="Symbol" panose="05050102010706020507" pitchFamily="18" charset="2"/>
                        <a:buChar char=""/>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mewujudkan kawasan berfungsi lindung dalam satu wilayah pulau dengan luas paling sedikit 30% (tiga puluh persen) dari luas pulau tersebut sesuai dengan kondisi ekosistemnya; </a:t>
                      </a:r>
                    </a:p>
                    <a:p>
                      <a:pPr marL="342900" lvl="0" indent="-342900">
                        <a:spcBef>
                          <a:spcPts val="200"/>
                        </a:spcBef>
                        <a:spcAft>
                          <a:spcPts val="200"/>
                        </a:spcAft>
                        <a:buFont typeface="Symbol" panose="05050102010706020507" pitchFamily="18" charset="2"/>
                        <a:buChar char=""/>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mengembalikan dan meningkatkan fungsi kawasan lindung yang telah menurun akibat pengembangan kegiatan budi daya, dalam rangka mewujudkan dan memelihara keseimbangan ekosistem wilayah</a:t>
                      </a:r>
                    </a:p>
                  </a:txBody>
                  <a:tcPr marL="55721" marR="55721" marT="0" marB="0"/>
                </a:tc>
                <a:extLst>
                  <a:ext uri="{0D108BD9-81ED-4DB2-BD59-A6C34878D82A}">
                    <a16:rowId xmlns="" xmlns:a16="http://schemas.microsoft.com/office/drawing/2014/main" val="3565586965"/>
                  </a:ext>
                </a:extLst>
              </a:tr>
              <a:tr h="36000">
                <a:tc>
                  <a:txBody>
                    <a:bodyPr/>
                    <a:lstStyle/>
                    <a:p>
                      <a:pPr marL="742315" indent="-742315">
                        <a:spcAft>
                          <a:spcPts val="0"/>
                        </a:spcAft>
                      </a:pPr>
                      <a:r>
                        <a:rPr lang="id-ID" sz="1400" dirty="0">
                          <a:effectLst/>
                          <a:latin typeface="Calibri" panose="020F0502020204030204" pitchFamily="34" charset="0"/>
                          <a:ea typeface="Times New Roman" panose="02020603050405020304" pitchFamily="18" charset="0"/>
                          <a:cs typeface="Times New Roman" panose="02020603050405020304" pitchFamily="18" charset="0"/>
                        </a:rPr>
                        <a:t>Kebijakan   :  pencegahan dampak negatif kegiatan manusia yang dapat menimbulkan kerusakan  lingkungan hidup</a:t>
                      </a:r>
                    </a:p>
                  </a:txBody>
                  <a:tcPr marL="55721" marR="55721" marT="0" marB="0"/>
                </a:tc>
                <a:extLst>
                  <a:ext uri="{0D108BD9-81ED-4DB2-BD59-A6C34878D82A}">
                    <a16:rowId xmlns="" xmlns:a16="http://schemas.microsoft.com/office/drawing/2014/main" val="2616331908"/>
                  </a:ext>
                </a:extLst>
              </a:tr>
              <a:tr h="36000">
                <a:tc>
                  <a:txBody>
                    <a:bodyPr/>
                    <a:lstStyle/>
                    <a:p>
                      <a:pPr>
                        <a:spcBef>
                          <a:spcPts val="200"/>
                        </a:spcBef>
                        <a:spcAft>
                          <a:spcPts val="200"/>
                        </a:spcAft>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Strategi:</a:t>
                      </a:r>
                    </a:p>
                    <a:p>
                      <a:pPr marL="342900" lvl="0" indent="-342900">
                        <a:spcBef>
                          <a:spcPts val="200"/>
                        </a:spcBef>
                        <a:spcAft>
                          <a:spcPts val="200"/>
                        </a:spcAft>
                        <a:buFont typeface="Symbol" panose="05050102010706020507" pitchFamily="18" charset="2"/>
                        <a:buChar char=""/>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menyelenggarakan upaya terpadu untuk melestarikan fungsi lingkungan hidup; </a:t>
                      </a:r>
                    </a:p>
                    <a:p>
                      <a:pPr marL="342900" lvl="0" indent="-342900">
                        <a:spcBef>
                          <a:spcPts val="200"/>
                        </a:spcBef>
                        <a:spcAft>
                          <a:spcPts val="200"/>
                        </a:spcAft>
                        <a:buFont typeface="Symbol" panose="05050102010706020507" pitchFamily="18" charset="2"/>
                        <a:buChar char=""/>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melindungi kemampuan lingkungan hidup dari tekanan perubahan dan/atau dampak negatif yang ditimbulkan oleh suatu kegiatan agar tetap mampu mendukung </a:t>
                      </a:r>
                      <a:r>
                        <a:rPr lang="id-ID" sz="1400" dirty="0" err="1">
                          <a:effectLst/>
                          <a:latin typeface="Calibri" panose="020F0502020204030204" pitchFamily="34" charset="0"/>
                          <a:ea typeface="Calibri" panose="020F0502020204030204" pitchFamily="34" charset="0"/>
                          <a:cs typeface="Arial" panose="020B0604020202020204" pitchFamily="34" charset="0"/>
                        </a:rPr>
                        <a:t>perikehidupan</a:t>
                      </a:r>
                      <a:r>
                        <a:rPr lang="id-ID" sz="1400" dirty="0">
                          <a:effectLst/>
                          <a:latin typeface="Calibri" panose="020F0502020204030204" pitchFamily="34" charset="0"/>
                          <a:ea typeface="Calibri" panose="020F0502020204030204" pitchFamily="34" charset="0"/>
                          <a:cs typeface="Arial" panose="020B0604020202020204" pitchFamily="34" charset="0"/>
                        </a:rPr>
                        <a:t> manusia dan makhluk hidup lainnya;  </a:t>
                      </a:r>
                    </a:p>
                    <a:p>
                      <a:pPr marL="342900" lvl="0" indent="-342900">
                        <a:spcBef>
                          <a:spcPts val="200"/>
                        </a:spcBef>
                        <a:spcAft>
                          <a:spcPts val="200"/>
                        </a:spcAft>
                        <a:buFont typeface="Symbol" panose="05050102010706020507" pitchFamily="18" charset="2"/>
                        <a:buChar char=""/>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melindungi kemampuan lingkungan hidup untuk menyerap zat, energi, dan/atau komponen lain yang dibuang ke dalamnya;</a:t>
                      </a:r>
                    </a:p>
                    <a:p>
                      <a:pPr marL="342900" lvl="0" indent="-342900">
                        <a:spcBef>
                          <a:spcPts val="200"/>
                        </a:spcBef>
                        <a:spcAft>
                          <a:spcPts val="200"/>
                        </a:spcAft>
                        <a:buFont typeface="Symbol" panose="05050102010706020507" pitchFamily="18" charset="2"/>
                        <a:buChar char=""/>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mencegah terjadinya tindakan yang dapat secara langsung atau tidak langsung menimbulkan perubahan sifat fisik lingkungan yang mengakibatkan lingkungan hidup tidak berfungsi dalam menunjang pembangunan yang berkelanjutan; </a:t>
                      </a:r>
                    </a:p>
                    <a:p>
                      <a:pPr marL="342900" lvl="0" indent="-342900">
                        <a:spcBef>
                          <a:spcPts val="200"/>
                        </a:spcBef>
                        <a:spcAft>
                          <a:spcPts val="200"/>
                        </a:spcAft>
                        <a:buFont typeface="Symbol" panose="05050102010706020507" pitchFamily="18" charset="2"/>
                        <a:buChar char=""/>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mengendalikan pemanfaatan sumber daya alam secara bijaksana untuk menjamin kepentingan generasi masa kini dan generasi masa depan;  </a:t>
                      </a:r>
                    </a:p>
                    <a:p>
                      <a:pPr marL="342900" lvl="0" indent="-342900">
                        <a:spcBef>
                          <a:spcPts val="200"/>
                        </a:spcBef>
                        <a:spcAft>
                          <a:spcPts val="200"/>
                        </a:spcAft>
                        <a:buFont typeface="Symbol" panose="05050102010706020507" pitchFamily="18" charset="2"/>
                        <a:buChar char=""/>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mengelola sumber daya alam tak terbarukan untuk menjamin pemanfaatannya secara bijaksana dan sumber daya alam yang terbarukan untuk menjamin kesinambungan ketersediaannya dengan tetap memelihara dan meningkatkan kualitas nilai serta keanekaragamannya; dan </a:t>
                      </a:r>
                    </a:p>
                    <a:p>
                      <a:pPr marL="342900" lvl="0" indent="-342900">
                        <a:spcBef>
                          <a:spcPts val="200"/>
                        </a:spcBef>
                        <a:spcAft>
                          <a:spcPts val="200"/>
                        </a:spcAft>
                        <a:buFont typeface="Symbol" panose="05050102010706020507" pitchFamily="18" charset="2"/>
                        <a:buChar char=""/>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mengembangkan kegiatan budidaya yang mempunyai daya adaptasi bencana di kawasan rawan bencana.</a:t>
                      </a:r>
                    </a:p>
                  </a:txBody>
                  <a:tcPr marL="55721" marR="55721" marT="0" marB="0"/>
                </a:tc>
                <a:extLst>
                  <a:ext uri="{0D108BD9-81ED-4DB2-BD59-A6C34878D82A}">
                    <a16:rowId xmlns="" xmlns:a16="http://schemas.microsoft.com/office/drawing/2014/main" val="2398836978"/>
                  </a:ext>
                </a:extLst>
              </a:tr>
            </a:tbl>
          </a:graphicData>
        </a:graphic>
      </p:graphicFrame>
    </p:spTree>
    <p:extLst>
      <p:ext uri="{BB962C8B-B14F-4D97-AF65-F5344CB8AC3E}">
        <p14:creationId xmlns:p14="http://schemas.microsoft.com/office/powerpoint/2010/main" val="11049955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Pola ruang kawasan lindung (2)</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421300740"/>
              </p:ext>
            </p:extLst>
          </p:nvPr>
        </p:nvGraphicFramePr>
        <p:xfrm>
          <a:off x="588218" y="1506448"/>
          <a:ext cx="8314333" cy="3830320"/>
        </p:xfrm>
        <a:graphic>
          <a:graphicData uri="http://schemas.openxmlformats.org/drawingml/2006/table">
            <a:tbl>
              <a:tblPr firstRow="1" bandRow="1">
                <a:tableStyleId>{5C22544A-7EE6-4342-B048-85BDC9FD1C3A}</a:tableStyleId>
              </a:tblPr>
              <a:tblGrid>
                <a:gridCol w="8314333">
                  <a:extLst>
                    <a:ext uri="{9D8B030D-6E8A-4147-A177-3AD203B41FA5}">
                      <a16:colId xmlns="" xmlns:a16="http://schemas.microsoft.com/office/drawing/2014/main" val="3647607266"/>
                    </a:ext>
                  </a:extLst>
                </a:gridCol>
              </a:tblGrid>
              <a:tr h="36000">
                <a:tc>
                  <a:txBody>
                    <a:bodyPr/>
                    <a:lstStyle/>
                    <a:p>
                      <a:pPr marL="742315" indent="-742315">
                        <a:spcBef>
                          <a:spcPts val="200"/>
                        </a:spcBef>
                        <a:spcAft>
                          <a:spcPts val="200"/>
                        </a:spcAft>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Kebijakan   :  perwujudan dan peningkatan keterpaduan dan keterkaitan </a:t>
                      </a:r>
                      <a:r>
                        <a:rPr lang="id-ID" sz="1400" dirty="0" err="1">
                          <a:effectLst/>
                          <a:latin typeface="Calibri" panose="020F0502020204030204" pitchFamily="34" charset="0"/>
                          <a:ea typeface="Calibri" panose="020F0502020204030204" pitchFamily="34" charset="0"/>
                          <a:cs typeface="Arial" panose="020B0604020202020204" pitchFamily="34" charset="0"/>
                        </a:rPr>
                        <a:t>antarkegiatan</a:t>
                      </a:r>
                      <a:r>
                        <a:rPr lang="id-ID" sz="1400" dirty="0">
                          <a:effectLst/>
                          <a:latin typeface="Calibri" panose="020F0502020204030204" pitchFamily="34" charset="0"/>
                          <a:ea typeface="Calibri" panose="020F0502020204030204" pitchFamily="34" charset="0"/>
                          <a:cs typeface="Arial" panose="020B0604020202020204" pitchFamily="34" charset="0"/>
                        </a:rPr>
                        <a:t> budi daya</a:t>
                      </a:r>
                    </a:p>
                  </a:txBody>
                  <a:tcPr marL="55721" marR="55721" marT="0" marB="0"/>
                </a:tc>
                <a:extLst>
                  <a:ext uri="{0D108BD9-81ED-4DB2-BD59-A6C34878D82A}">
                    <a16:rowId xmlns="" xmlns:a16="http://schemas.microsoft.com/office/drawing/2014/main" val="3945761425"/>
                  </a:ext>
                </a:extLst>
              </a:tr>
              <a:tr h="36000">
                <a:tc>
                  <a:txBody>
                    <a:bodyPr/>
                    <a:lstStyle/>
                    <a:p>
                      <a:pPr>
                        <a:spcBef>
                          <a:spcPts val="200"/>
                        </a:spcBef>
                        <a:spcAft>
                          <a:spcPts val="200"/>
                        </a:spcAft>
                        <a:tabLst>
                          <a:tab pos="457200" algn="l"/>
                          <a:tab pos="457200" algn="l"/>
                        </a:tabLst>
                      </a:pPr>
                      <a:r>
                        <a:rPr lang="id-ID" sz="1400">
                          <a:effectLst/>
                          <a:latin typeface="Calibri" panose="020F0502020204030204" pitchFamily="34" charset="0"/>
                          <a:ea typeface="Calibri" panose="020F0502020204030204" pitchFamily="34" charset="0"/>
                          <a:cs typeface="Arial" panose="020B0604020202020204" pitchFamily="34" charset="0"/>
                        </a:rPr>
                        <a:t>Strategi: </a:t>
                      </a:r>
                    </a:p>
                    <a:p>
                      <a:pPr marL="342900" lvl="0" indent="-342900">
                        <a:spcBef>
                          <a:spcPts val="200"/>
                        </a:spcBef>
                        <a:spcAft>
                          <a:spcPts val="200"/>
                        </a:spcAft>
                        <a:buFont typeface="Symbol" panose="05050102010706020507" pitchFamily="18" charset="2"/>
                        <a:buChar char=""/>
                        <a:tabLst>
                          <a:tab pos="457200" algn="l"/>
                          <a:tab pos="457200" algn="l"/>
                        </a:tabLst>
                      </a:pPr>
                      <a:r>
                        <a:rPr lang="id-ID" sz="1400">
                          <a:effectLst/>
                          <a:latin typeface="Calibri" panose="020F0502020204030204" pitchFamily="34" charset="0"/>
                          <a:ea typeface="Calibri" panose="020F0502020204030204" pitchFamily="34" charset="0"/>
                          <a:cs typeface="Arial" panose="020B0604020202020204" pitchFamily="34" charset="0"/>
                        </a:rPr>
                        <a:t>menetapkan kawasan budi daya yang memiliki nilai strategis nasional untuk pemanfaatan sumber daya alam di ruang darat, ruang laut, dan ruang udara, termasuk ruang di dalam bumi secara sinergis untuk mewujudkan keseimbangan pemanfaatan ruang wilayah;</a:t>
                      </a:r>
                    </a:p>
                  </a:txBody>
                  <a:tcPr marL="55721" marR="55721" marT="0" marB="0"/>
                </a:tc>
                <a:extLst>
                  <a:ext uri="{0D108BD9-81ED-4DB2-BD59-A6C34878D82A}">
                    <a16:rowId xmlns="" xmlns:a16="http://schemas.microsoft.com/office/drawing/2014/main" val="3018404503"/>
                  </a:ext>
                </a:extLst>
              </a:tr>
              <a:tr h="36000">
                <a:tc>
                  <a:txBody>
                    <a:bodyPr/>
                    <a:lstStyle/>
                    <a:p>
                      <a:pPr marL="342900" lvl="0" indent="-342900">
                        <a:spcBef>
                          <a:spcPts val="200"/>
                        </a:spcBef>
                        <a:spcAft>
                          <a:spcPts val="200"/>
                        </a:spcAft>
                        <a:buFont typeface="Symbol" panose="05050102010706020507" pitchFamily="18" charset="2"/>
                        <a:buChar char=""/>
                        <a:tabLst>
                          <a:tab pos="457200" algn="l"/>
                          <a:tab pos="457200" algn="l"/>
                        </a:tabLst>
                      </a:pPr>
                      <a:r>
                        <a:rPr lang="id-ID" sz="1400">
                          <a:effectLst/>
                          <a:latin typeface="Calibri" panose="020F0502020204030204" pitchFamily="34" charset="0"/>
                          <a:ea typeface="Calibri" panose="020F0502020204030204" pitchFamily="34" charset="0"/>
                          <a:cs typeface="Arial" panose="020B0604020202020204" pitchFamily="34" charset="0"/>
                        </a:rPr>
                        <a:t>mengembangkan kegiatan budi daya unggulan di dalam kawasan beserta prasarana secara sinergis dan berkelanjutan untuk mendorong pengembangan perekonomian kawasan dan wilayah sekitarnya;</a:t>
                      </a:r>
                    </a:p>
                    <a:p>
                      <a:pPr marL="342900" lvl="0" indent="-342900">
                        <a:spcBef>
                          <a:spcPts val="200"/>
                        </a:spcBef>
                        <a:spcAft>
                          <a:spcPts val="200"/>
                        </a:spcAft>
                        <a:buFont typeface="Symbol" panose="05050102010706020507" pitchFamily="18" charset="2"/>
                        <a:buChar char=""/>
                        <a:tabLst>
                          <a:tab pos="457200" algn="l"/>
                          <a:tab pos="457200" algn="l"/>
                        </a:tabLst>
                      </a:pPr>
                      <a:r>
                        <a:rPr lang="id-ID" sz="1400">
                          <a:effectLst/>
                          <a:latin typeface="Calibri" panose="020F0502020204030204" pitchFamily="34" charset="0"/>
                          <a:ea typeface="Calibri" panose="020F0502020204030204" pitchFamily="34" charset="0"/>
                          <a:cs typeface="Arial" panose="020B0604020202020204" pitchFamily="34" charset="0"/>
                        </a:rPr>
                        <a:t>mengembangkan kegiatan budi daya untuk menunjang aspek politik, pertahanan dan keamanan, sosial budaya, serta ilmu pengetahuan dan teknologi; </a:t>
                      </a:r>
                    </a:p>
                  </a:txBody>
                  <a:tcPr marL="55721" marR="55721" marT="0" marB="0"/>
                </a:tc>
                <a:extLst>
                  <a:ext uri="{0D108BD9-81ED-4DB2-BD59-A6C34878D82A}">
                    <a16:rowId xmlns="" xmlns:a16="http://schemas.microsoft.com/office/drawing/2014/main" val="3565586965"/>
                  </a:ext>
                </a:extLst>
              </a:tr>
              <a:tr h="36000">
                <a:tc>
                  <a:txBody>
                    <a:bodyPr/>
                    <a:lstStyle/>
                    <a:p>
                      <a:pPr marL="342900" lvl="0" indent="-342900">
                        <a:spcBef>
                          <a:spcPts val="200"/>
                        </a:spcBef>
                        <a:spcAft>
                          <a:spcPts val="200"/>
                        </a:spcAft>
                        <a:buFont typeface="Symbol" panose="05050102010706020507" pitchFamily="18" charset="2"/>
                        <a:buChar char=""/>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mengembangkan dan melestarikan kawasan budi daya pertanian pangan untuk mewujudkan ketahanan pangan nasional; </a:t>
                      </a:r>
                    </a:p>
                    <a:p>
                      <a:pPr marL="342900" lvl="0" indent="-342900">
                        <a:spcBef>
                          <a:spcPts val="200"/>
                        </a:spcBef>
                        <a:spcAft>
                          <a:spcPts val="200"/>
                        </a:spcAft>
                        <a:buFont typeface="Symbol" panose="05050102010706020507" pitchFamily="18" charset="2"/>
                        <a:buChar char=""/>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mengembangkan pulau-pulau kecil dengan pendekatan gugus pulau untuk meningkatkan daya saing dan mewujudkan skala ekonomi; dan</a:t>
                      </a:r>
                    </a:p>
                    <a:p>
                      <a:pPr marL="342900" lvl="0" indent="-342900">
                        <a:spcBef>
                          <a:spcPts val="200"/>
                        </a:spcBef>
                        <a:spcAft>
                          <a:spcPts val="200"/>
                        </a:spcAft>
                        <a:buFont typeface="Symbol" panose="05050102010706020507" pitchFamily="18" charset="2"/>
                        <a:buChar char=""/>
                        <a:tabLst>
                          <a:tab pos="457200" algn="l"/>
                          <a:tab pos="457200" algn="l"/>
                        </a:tabLst>
                      </a:pPr>
                      <a:r>
                        <a:rPr lang="id-ID" sz="1400" dirty="0">
                          <a:effectLst/>
                          <a:latin typeface="Calibri" panose="020F0502020204030204" pitchFamily="34" charset="0"/>
                          <a:ea typeface="Calibri" panose="020F0502020204030204" pitchFamily="34" charset="0"/>
                          <a:cs typeface="Arial" panose="020B0604020202020204" pitchFamily="34" charset="0"/>
                        </a:rPr>
                        <a:t>mengembangkan kegiatan pengelolaan sumber daya kelautan yang bernilai ekonomi tinggi di Alur Laut Kepulauan Indonesia (ALKI), Zona Ekonomi </a:t>
                      </a:r>
                      <a:r>
                        <a:rPr lang="id-ID" sz="1400" dirty="0" err="1">
                          <a:effectLst/>
                          <a:latin typeface="Calibri" panose="020F0502020204030204" pitchFamily="34" charset="0"/>
                          <a:ea typeface="Calibri" panose="020F0502020204030204" pitchFamily="34" charset="0"/>
                          <a:cs typeface="Arial" panose="020B0604020202020204" pitchFamily="34" charset="0"/>
                        </a:rPr>
                        <a:t>Ekslusif</a:t>
                      </a:r>
                      <a:r>
                        <a:rPr lang="id-ID" sz="1400" dirty="0">
                          <a:effectLst/>
                          <a:latin typeface="Calibri" panose="020F0502020204030204" pitchFamily="34" charset="0"/>
                          <a:ea typeface="Calibri" panose="020F0502020204030204" pitchFamily="34" charset="0"/>
                          <a:cs typeface="Arial" panose="020B0604020202020204" pitchFamily="34" charset="0"/>
                        </a:rPr>
                        <a:t> Indonesia, dan/atau landas kontinen untuk meningkatkan perekonomian nasional.</a:t>
                      </a:r>
                    </a:p>
                  </a:txBody>
                  <a:tcPr marL="55721" marR="55721" marT="0" marB="0"/>
                </a:tc>
                <a:extLst>
                  <a:ext uri="{0D108BD9-81ED-4DB2-BD59-A6C34878D82A}">
                    <a16:rowId xmlns="" xmlns:a16="http://schemas.microsoft.com/office/drawing/2014/main" val="2616331908"/>
                  </a:ext>
                </a:extLst>
              </a:tr>
              <a:tr h="36000">
                <a:tc>
                  <a:txBody>
                    <a:bodyPr/>
                    <a:lstStyle/>
                    <a:p>
                      <a:pPr>
                        <a:spcBef>
                          <a:spcPts val="200"/>
                        </a:spcBef>
                        <a:spcAft>
                          <a:spcPts val="200"/>
                        </a:spcAft>
                        <a:tabLst>
                          <a:tab pos="457200" algn="l"/>
                          <a:tab pos="457200" algn="l"/>
                        </a:tabLst>
                      </a:pPr>
                      <a:endParaRPr lang="id-ID" sz="1400" dirty="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2398836978"/>
                  </a:ext>
                </a:extLst>
              </a:tr>
            </a:tbl>
          </a:graphicData>
        </a:graphic>
      </p:graphicFrame>
    </p:spTree>
    <p:extLst>
      <p:ext uri="{BB962C8B-B14F-4D97-AF65-F5344CB8AC3E}">
        <p14:creationId xmlns:p14="http://schemas.microsoft.com/office/powerpoint/2010/main" val="9624932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6796" y="0"/>
            <a:ext cx="8543925" cy="1124019"/>
          </a:xfrm>
        </p:spPr>
        <p:txBody>
          <a:bodyPr>
            <a:noAutofit/>
          </a:bodyPr>
          <a:lstStyle/>
          <a:p>
            <a:r>
              <a:rPr lang="en-US" sz="3200" dirty="0" err="1"/>
              <a:t>Strategi</a:t>
            </a:r>
            <a:r>
              <a:rPr lang="en-US" sz="3200" dirty="0"/>
              <a:t> </a:t>
            </a:r>
            <a:r>
              <a:rPr lang="en-US" sz="3200" dirty="0" err="1"/>
              <a:t>Pengembangan</a:t>
            </a:r>
            <a:r>
              <a:rPr lang="en-US" sz="3200" dirty="0"/>
              <a:t> </a:t>
            </a:r>
            <a:r>
              <a:rPr lang="en-US" sz="3200" dirty="0" err="1"/>
              <a:t>Pola</a:t>
            </a:r>
            <a:r>
              <a:rPr lang="en-US" sz="3200" dirty="0"/>
              <a:t> </a:t>
            </a:r>
            <a:r>
              <a:rPr lang="en-US" sz="3200" dirty="0" err="1"/>
              <a:t>Ruang</a:t>
            </a:r>
            <a:r>
              <a:rPr lang="en-US" sz="3200" dirty="0"/>
              <a:t> </a:t>
            </a:r>
            <a:r>
              <a:rPr lang="en-US" sz="3200" dirty="0" err="1"/>
              <a:t>budi</a:t>
            </a:r>
            <a:r>
              <a:rPr lang="en-US" sz="3200" dirty="0"/>
              <a:t> </a:t>
            </a:r>
            <a:r>
              <a:rPr lang="en-US" sz="3200" dirty="0" err="1"/>
              <a:t>daya</a:t>
            </a:r>
            <a:endParaRPr lang="id-ID"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5292707"/>
              </p:ext>
            </p:extLst>
          </p:nvPr>
        </p:nvGraphicFramePr>
        <p:xfrm>
          <a:off x="552250" y="808507"/>
          <a:ext cx="8913723" cy="5740400"/>
        </p:xfrm>
        <a:graphic>
          <a:graphicData uri="http://schemas.openxmlformats.org/drawingml/2006/table">
            <a:tbl>
              <a:tblPr firstRow="1" bandRow="1">
                <a:tableStyleId>{5C22544A-7EE6-4342-B048-85BDC9FD1C3A}</a:tableStyleId>
              </a:tblPr>
              <a:tblGrid>
                <a:gridCol w="8913723">
                  <a:extLst>
                    <a:ext uri="{9D8B030D-6E8A-4147-A177-3AD203B41FA5}">
                      <a16:colId xmlns="" xmlns:a16="http://schemas.microsoft.com/office/drawing/2014/main" val="794827624"/>
                    </a:ext>
                  </a:extLst>
                </a:gridCol>
              </a:tblGrid>
              <a:tr h="370840">
                <a:tc>
                  <a:txBody>
                    <a:bodyPr/>
                    <a:lstStyle/>
                    <a:p>
                      <a:pPr marL="742315" indent="-742315">
                        <a:spcAft>
                          <a:spcPts val="0"/>
                        </a:spcAft>
                      </a:pPr>
                      <a:r>
                        <a:rPr lang="id-ID" sz="2000" dirty="0">
                          <a:effectLst/>
                          <a:latin typeface="Calibri" panose="020F0502020204030204" pitchFamily="34" charset="0"/>
                          <a:ea typeface="Times New Roman" panose="02020603050405020304" pitchFamily="18" charset="0"/>
                          <a:cs typeface="Times New Roman" panose="02020603050405020304" pitchFamily="18" charset="0"/>
                        </a:rPr>
                        <a:t>Kebijakan   :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pengendalian</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perkembangan</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kegiatan</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budi</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daya</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agar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tidak</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melampaui</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daya</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dukung</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&amp;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daya</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tampung</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lingkungan</a:t>
                      </a:r>
                      <a:endParaRPr lang="id-ID"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4267695832"/>
                  </a:ext>
                </a:extLst>
              </a:tr>
              <a:tr h="370840">
                <a:tc>
                  <a:txBody>
                    <a:bodyPr/>
                    <a:lstStyle/>
                    <a:p>
                      <a:pPr>
                        <a:spcAft>
                          <a:spcPts val="0"/>
                        </a:spcAft>
                      </a:pPr>
                      <a:r>
                        <a:rPr lang="id-ID" sz="2000" dirty="0">
                          <a:effectLst/>
                          <a:latin typeface="Calibri" panose="020F0502020204030204" pitchFamily="34" charset="0"/>
                          <a:ea typeface="Times New Roman" panose="02020603050405020304" pitchFamily="18" charset="0"/>
                          <a:cs typeface="Times New Roman" panose="02020603050405020304" pitchFamily="18" charset="0"/>
                        </a:rPr>
                        <a:t>Strategi:</a:t>
                      </a:r>
                    </a:p>
                    <a:p>
                      <a:pPr marL="342900" lvl="0" indent="-342900">
                        <a:spcBef>
                          <a:spcPts val="200"/>
                        </a:spcBef>
                        <a:spcAft>
                          <a:spcPts val="200"/>
                        </a:spcAft>
                        <a:buFont typeface="Symbol" panose="05050102010706020507" pitchFamily="18" charset="2"/>
                        <a:buChar char=""/>
                        <a:tabLst>
                          <a:tab pos="457200" algn="l"/>
                          <a:tab pos="457200" algn="l"/>
                        </a:tabLst>
                      </a:pPr>
                      <a:r>
                        <a:rPr lang="en-US" sz="2000" dirty="0" err="1">
                          <a:effectLst/>
                          <a:latin typeface="Calibri" panose="020F0502020204030204" pitchFamily="34" charset="0"/>
                          <a:ea typeface="Calibri" panose="020F0502020204030204" pitchFamily="34" charset="0"/>
                          <a:cs typeface="Arial" panose="020B0604020202020204" pitchFamily="34" charset="0"/>
                        </a:rPr>
                        <a:t>pengendalian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perkembangan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kegiatan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budi</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daya</a:t>
                      </a:r>
                      <a:r>
                        <a:rPr lang="en-US" sz="2000" dirty="0">
                          <a:effectLst/>
                          <a:latin typeface="Calibri" panose="020F0502020204030204" pitchFamily="34" charset="0"/>
                          <a:ea typeface="Calibri" panose="020F0502020204030204" pitchFamily="34" charset="0"/>
                          <a:cs typeface="Arial" panose="020B0604020202020204" pitchFamily="34" charset="0"/>
                        </a:rPr>
                        <a:t> agar </a:t>
                      </a:r>
                      <a:r>
                        <a:rPr lang="en-US" sz="2000" dirty="0" err="1">
                          <a:effectLst/>
                          <a:latin typeface="Calibri" panose="020F0502020204030204" pitchFamily="34" charset="0"/>
                          <a:ea typeface="Calibri" panose="020F0502020204030204" pitchFamily="34" charset="0"/>
                          <a:cs typeface="Arial" panose="020B0604020202020204" pitchFamily="34" charset="0"/>
                        </a:rPr>
                        <a:t>tidak</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melampaui</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daya</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dukung</a:t>
                      </a:r>
                      <a:r>
                        <a:rPr lang="en-US" sz="2000" dirty="0">
                          <a:effectLst/>
                          <a:latin typeface="Calibri" panose="020F0502020204030204" pitchFamily="34" charset="0"/>
                          <a:ea typeface="Calibri" panose="020F0502020204030204" pitchFamily="34" charset="0"/>
                          <a:cs typeface="Arial" panose="020B0604020202020204" pitchFamily="34" charset="0"/>
                        </a:rPr>
                        <a:t> &amp; </a:t>
                      </a:r>
                      <a:r>
                        <a:rPr lang="en-US" sz="2000" dirty="0" err="1">
                          <a:effectLst/>
                          <a:latin typeface="Calibri" panose="020F0502020204030204" pitchFamily="34" charset="0"/>
                          <a:ea typeface="Calibri" panose="020F0502020204030204" pitchFamily="34" charset="0"/>
                          <a:cs typeface="Arial" panose="020B0604020202020204" pitchFamily="34" charset="0"/>
                        </a:rPr>
                        <a:t>daya</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tampung</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lingkungan</a:t>
                      </a:r>
                      <a:r>
                        <a:rPr lang="en-US" sz="2000" dirty="0">
                          <a:effectLst/>
                          <a:latin typeface="Calibri" panose="020F0502020204030204" pitchFamily="34" charset="0"/>
                          <a:ea typeface="Calibri" panose="020F0502020204030204" pitchFamily="34" charset="0"/>
                          <a:cs typeface="Arial" panose="020B0604020202020204" pitchFamily="34" charset="0"/>
                        </a:rPr>
                        <a:t>.</a:t>
                      </a:r>
                      <a:endParaRPr lang="id-ID"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spcBef>
                          <a:spcPts val="200"/>
                        </a:spcBef>
                        <a:spcAft>
                          <a:spcPts val="200"/>
                        </a:spcAft>
                        <a:buFont typeface="Symbol" panose="05050102010706020507" pitchFamily="18" charset="2"/>
                        <a:buChar char=""/>
                        <a:tabLst>
                          <a:tab pos="457200" algn="l"/>
                          <a:tab pos="457200" algn="l"/>
                        </a:tabLst>
                      </a:pPr>
                      <a:r>
                        <a:rPr lang="en-US" sz="2000" dirty="0" err="1">
                          <a:effectLst/>
                          <a:latin typeface="Calibri" panose="020F0502020204030204" pitchFamily="34" charset="0"/>
                          <a:ea typeface="Calibri" panose="020F0502020204030204" pitchFamily="34" charset="0"/>
                          <a:cs typeface="Arial" panose="020B0604020202020204" pitchFamily="34" charset="0"/>
                        </a:rPr>
                        <a:t>membatasi</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perkembangan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kegiatan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budi</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daya</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terbangun</a:t>
                      </a:r>
                      <a:r>
                        <a:rPr lang="en-US" sz="2000" dirty="0">
                          <a:effectLst/>
                          <a:latin typeface="Calibri" panose="020F0502020204030204" pitchFamily="34" charset="0"/>
                          <a:ea typeface="Calibri" panose="020F0502020204030204" pitchFamily="34" charset="0"/>
                          <a:cs typeface="Arial" panose="020B0604020202020204" pitchFamily="34" charset="0"/>
                        </a:rPr>
                        <a:t> di </a:t>
                      </a:r>
                      <a:r>
                        <a:rPr lang="en-US" sz="2000" dirty="0" err="1">
                          <a:effectLst/>
                          <a:latin typeface="Calibri" panose="020F0502020204030204" pitchFamily="34" charset="0"/>
                          <a:ea typeface="Calibri" panose="020F0502020204030204" pitchFamily="34" charset="0"/>
                          <a:cs typeface="Arial" panose="020B0604020202020204" pitchFamily="34" charset="0"/>
                        </a:rPr>
                        <a:t>kawasan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rawan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bencana</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untuk</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meminimalkan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potensi</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kejadian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bencana</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dan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potensi</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kerugian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akibat</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bencana</a:t>
                      </a:r>
                      <a:r>
                        <a:rPr lang="en-US" sz="2000" dirty="0">
                          <a:effectLst/>
                          <a:latin typeface="Calibri" panose="020F0502020204030204" pitchFamily="34" charset="0"/>
                          <a:ea typeface="Calibri" panose="020F0502020204030204" pitchFamily="34" charset="0"/>
                          <a:cs typeface="Arial" panose="020B0604020202020204" pitchFamily="34" charset="0"/>
                        </a:rPr>
                        <a:t>;</a:t>
                      </a:r>
                      <a:endParaRPr lang="id-ID"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spcBef>
                          <a:spcPts val="200"/>
                        </a:spcBef>
                        <a:spcAft>
                          <a:spcPts val="200"/>
                        </a:spcAft>
                        <a:buFont typeface="Symbol" panose="05050102010706020507" pitchFamily="18" charset="2"/>
                        <a:buChar char=""/>
                        <a:tabLst>
                          <a:tab pos="457200" algn="l"/>
                          <a:tab pos="457200" algn="l"/>
                        </a:tabLst>
                      </a:pPr>
                      <a:r>
                        <a:rPr lang="en-US" sz="2000" dirty="0" err="1">
                          <a:effectLst/>
                          <a:latin typeface="Calibri" panose="020F0502020204030204" pitchFamily="34" charset="0"/>
                          <a:ea typeface="Calibri" panose="020F0502020204030204" pitchFamily="34" charset="0"/>
                          <a:cs typeface="Arial" panose="020B0604020202020204" pitchFamily="34" charset="0"/>
                        </a:rPr>
                        <a:t>mengembangkan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perkotaan</a:t>
                      </a:r>
                      <a:r>
                        <a:rPr lang="en-US" sz="2000" dirty="0">
                          <a:effectLst/>
                          <a:latin typeface="Calibri" panose="020F0502020204030204" pitchFamily="34" charset="0"/>
                          <a:ea typeface="Calibri" panose="020F0502020204030204" pitchFamily="34" charset="0"/>
                          <a:cs typeface="Arial" panose="020B0604020202020204" pitchFamily="34" charset="0"/>
                        </a:rPr>
                        <a:t> metropolitan </a:t>
                      </a:r>
                      <a:r>
                        <a:rPr lang="en-US" sz="2000" dirty="0" err="1">
                          <a:effectLst/>
                          <a:latin typeface="Calibri" panose="020F0502020204030204" pitchFamily="34" charset="0"/>
                          <a:ea typeface="Calibri" panose="020F0502020204030204" pitchFamily="34" charset="0"/>
                          <a:cs typeface="Arial" panose="020B0604020202020204" pitchFamily="34" charset="0"/>
                        </a:rPr>
                        <a:t>dan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kota</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besar</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dengan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mengoptimalkan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pemanfaaatan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ruang</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secara</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vertikal</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dan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kompak</a:t>
                      </a:r>
                      <a:r>
                        <a:rPr lang="en-US" sz="2000" dirty="0">
                          <a:effectLst/>
                          <a:latin typeface="Calibri" panose="020F0502020204030204" pitchFamily="34" charset="0"/>
                          <a:ea typeface="Calibri" panose="020F0502020204030204" pitchFamily="34" charset="0"/>
                          <a:cs typeface="Arial" panose="020B0604020202020204" pitchFamily="34" charset="0"/>
                        </a:rPr>
                        <a:t>;</a:t>
                      </a:r>
                      <a:endParaRPr lang="id-ID"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spcBef>
                          <a:spcPts val="200"/>
                        </a:spcBef>
                        <a:spcAft>
                          <a:spcPts val="200"/>
                        </a:spcAft>
                        <a:buFont typeface="Symbol" panose="05050102010706020507" pitchFamily="18" charset="2"/>
                        <a:buChar char=""/>
                        <a:tabLst>
                          <a:tab pos="457200" algn="l"/>
                          <a:tab pos="457200" algn="l"/>
                        </a:tabLst>
                      </a:pPr>
                      <a:r>
                        <a:rPr lang="en-US" sz="2000" dirty="0" err="1">
                          <a:effectLst/>
                          <a:latin typeface="Calibri" panose="020F0502020204030204" pitchFamily="34" charset="0"/>
                          <a:ea typeface="Calibri" panose="020F0502020204030204" pitchFamily="34" charset="0"/>
                          <a:cs typeface="Arial" panose="020B0604020202020204" pitchFamily="34" charset="0"/>
                        </a:rPr>
                        <a:t>mengembangkan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ruang</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terbuka</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hijau</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dengan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luas</a:t>
                      </a:r>
                      <a:r>
                        <a:rPr lang="en-US" sz="2000" dirty="0">
                          <a:effectLst/>
                          <a:latin typeface="Calibri" panose="020F0502020204030204" pitchFamily="34" charset="0"/>
                          <a:ea typeface="Calibri" panose="020F0502020204030204" pitchFamily="34" charset="0"/>
                          <a:cs typeface="Arial" panose="020B0604020202020204" pitchFamily="34" charset="0"/>
                        </a:rPr>
                        <a:t> paling </a:t>
                      </a:r>
                      <a:r>
                        <a:rPr lang="en-US" sz="2000" dirty="0" err="1">
                          <a:effectLst/>
                          <a:latin typeface="Calibri" panose="020F0502020204030204" pitchFamily="34" charset="0"/>
                          <a:ea typeface="Calibri" panose="020F0502020204030204" pitchFamily="34" charset="0"/>
                          <a:cs typeface="Arial" panose="020B0604020202020204" pitchFamily="34" charset="0"/>
                        </a:rPr>
                        <a:t>sedikit</a:t>
                      </a:r>
                      <a:r>
                        <a:rPr lang="en-US" sz="2000" dirty="0">
                          <a:effectLst/>
                          <a:latin typeface="Calibri" panose="020F0502020204030204" pitchFamily="34" charset="0"/>
                          <a:ea typeface="Calibri" panose="020F0502020204030204" pitchFamily="34" charset="0"/>
                          <a:cs typeface="Arial" panose="020B0604020202020204" pitchFamily="34" charset="0"/>
                        </a:rPr>
                        <a:t> 30% (</a:t>
                      </a:r>
                      <a:r>
                        <a:rPr lang="en-US" sz="2000" dirty="0" err="1">
                          <a:effectLst/>
                          <a:latin typeface="Calibri" panose="020F0502020204030204" pitchFamily="34" charset="0"/>
                          <a:ea typeface="Calibri" panose="020F0502020204030204" pitchFamily="34" charset="0"/>
                          <a:cs typeface="Arial" panose="020B0604020202020204" pitchFamily="34" charset="0"/>
                        </a:rPr>
                        <a:t>tiga</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puluh</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persen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dari</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luas</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kawasan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perkotaan</a:t>
                      </a:r>
                      <a:r>
                        <a:rPr lang="en-US" sz="2000" dirty="0">
                          <a:effectLst/>
                          <a:latin typeface="Calibri" panose="020F0502020204030204" pitchFamily="34" charset="0"/>
                          <a:ea typeface="Calibri" panose="020F0502020204030204" pitchFamily="34" charset="0"/>
                          <a:cs typeface="Arial" panose="020B0604020202020204" pitchFamily="34" charset="0"/>
                        </a:rPr>
                        <a:t>; </a:t>
                      </a:r>
                      <a:endParaRPr lang="id-ID"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spcBef>
                          <a:spcPts val="200"/>
                        </a:spcBef>
                        <a:spcAft>
                          <a:spcPts val="200"/>
                        </a:spcAft>
                        <a:buFont typeface="Symbol" panose="05050102010706020507" pitchFamily="18" charset="2"/>
                        <a:buChar char=""/>
                        <a:tabLst>
                          <a:tab pos="457200" algn="l"/>
                          <a:tab pos="457200" algn="l"/>
                        </a:tabLst>
                      </a:pPr>
                      <a:r>
                        <a:rPr lang="en-US" sz="2000" dirty="0" err="1">
                          <a:effectLst/>
                          <a:latin typeface="Calibri" panose="020F0502020204030204" pitchFamily="34" charset="0"/>
                          <a:ea typeface="Calibri" panose="020F0502020204030204" pitchFamily="34" charset="0"/>
                          <a:cs typeface="Arial" panose="020B0604020202020204" pitchFamily="34" charset="0"/>
                        </a:rPr>
                        <a:t>membatasi</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perkembangan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kawasan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terbangun</a:t>
                      </a:r>
                      <a:r>
                        <a:rPr lang="en-US" sz="2000" dirty="0">
                          <a:effectLst/>
                          <a:latin typeface="Calibri" panose="020F0502020204030204" pitchFamily="34" charset="0"/>
                          <a:ea typeface="Calibri" panose="020F0502020204030204" pitchFamily="34" charset="0"/>
                          <a:cs typeface="Arial" panose="020B0604020202020204" pitchFamily="34" charset="0"/>
                        </a:rPr>
                        <a:t> di </a:t>
                      </a:r>
                      <a:r>
                        <a:rPr lang="en-US" sz="2000" dirty="0" err="1">
                          <a:effectLst/>
                          <a:latin typeface="Calibri" panose="020F0502020204030204" pitchFamily="34" charset="0"/>
                          <a:ea typeface="Calibri" panose="020F0502020204030204" pitchFamily="34" charset="0"/>
                          <a:cs typeface="Arial" panose="020B0604020202020204" pitchFamily="34" charset="0"/>
                        </a:rPr>
                        <a:t>kawasan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perkotaan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besar</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dan</a:t>
                      </a:r>
                      <a:r>
                        <a:rPr lang="en-US" sz="2000" dirty="0">
                          <a:effectLst/>
                          <a:latin typeface="Calibri" panose="020F0502020204030204" pitchFamily="34" charset="0"/>
                          <a:ea typeface="Calibri" panose="020F0502020204030204" pitchFamily="34" charset="0"/>
                          <a:cs typeface="Arial" panose="020B0604020202020204" pitchFamily="34" charset="0"/>
                        </a:rPr>
                        <a:t> metropolitan </a:t>
                      </a:r>
                      <a:r>
                        <a:rPr lang="en-US" sz="2000" dirty="0" err="1">
                          <a:effectLst/>
                          <a:latin typeface="Calibri" panose="020F0502020204030204" pitchFamily="34" charset="0"/>
                          <a:ea typeface="Calibri" panose="020F0502020204030204" pitchFamily="34" charset="0"/>
                          <a:cs typeface="Arial" panose="020B0604020202020204" pitchFamily="34" charset="0"/>
                        </a:rPr>
                        <a:t>untuk</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mempertahankan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tingkat</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pelayanan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prasarana</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dan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sarana</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kawasan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perkotaan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serta</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mempertahankan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fungsi</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kawasan</a:t>
                      </a:r>
                      <a:r>
                        <a:rPr lang="en-US" sz="2000" dirty="0">
                          <a:effectLst/>
                          <a:latin typeface="Calibri" panose="020F0502020204030204" pitchFamily="34" charset="0"/>
                          <a:ea typeface="Calibri" panose="020F0502020204030204" pitchFamily="34" charset="0"/>
                          <a:cs typeface="Arial" panose="020B0604020202020204" pitchFamily="34" charset="0"/>
                        </a:rPr>
                        <a:t> </a:t>
                      </a:r>
                      <a:r>
                        <a:rPr lang="en-US" sz="2000" dirty="0" err="1">
                          <a:effectLst/>
                          <a:latin typeface="Calibri" panose="020F0502020204030204" pitchFamily="34" charset="0"/>
                          <a:ea typeface="Calibri" panose="020F0502020204030204" pitchFamily="34" charset="0"/>
                          <a:cs typeface="Arial" panose="020B0604020202020204" pitchFamily="34" charset="0"/>
                        </a:rPr>
                        <a:t>perdesaan</a:t>
                      </a:r>
                      <a:r>
                        <a:rPr lang="en-US" sz="2000" dirty="0">
                          <a:effectLst/>
                          <a:latin typeface="Calibri" panose="020F0502020204030204" pitchFamily="34" charset="0"/>
                          <a:ea typeface="Calibri" panose="020F0502020204030204" pitchFamily="34" charset="0"/>
                          <a:cs typeface="Arial" panose="020B0604020202020204" pitchFamily="34" charset="0"/>
                        </a:rPr>
                        <a:t> di </a:t>
                      </a:r>
                      <a:r>
                        <a:rPr lang="en-US" sz="2000" dirty="0" err="1">
                          <a:effectLst/>
                          <a:latin typeface="Calibri" panose="020F0502020204030204" pitchFamily="34" charset="0"/>
                          <a:ea typeface="Calibri" panose="020F0502020204030204" pitchFamily="34" charset="0"/>
                          <a:cs typeface="Arial" panose="020B0604020202020204" pitchFamily="34" charset="0"/>
                        </a:rPr>
                        <a:t>sekitarnya</a:t>
                      </a:r>
                      <a:r>
                        <a:rPr lang="en-US" sz="2000" dirty="0">
                          <a:effectLst/>
                          <a:latin typeface="Calibri" panose="020F0502020204030204" pitchFamily="34" charset="0"/>
                          <a:ea typeface="Calibri" panose="020F0502020204030204" pitchFamily="34" charset="0"/>
                          <a:cs typeface="Arial" panose="020B0604020202020204" pitchFamily="34" charset="0"/>
                        </a:rPr>
                        <a:t>.</a:t>
                      </a:r>
                      <a:endParaRPr lang="id-ID"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spcAft>
                          <a:spcPts val="0"/>
                        </a:spcAft>
                        <a:buFont typeface="Symbol" panose="05050102010706020507" pitchFamily="18" charset="2"/>
                        <a:buChar char=""/>
                      </a:pP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mengembangkan</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kegiatan</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budidaya</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yang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dapat</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mempertahankan</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keberadaan</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pulau-pulau</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kecil</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a:t>
                      </a:r>
                      <a:endParaRPr lang="id-ID"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1533473355"/>
                  </a:ext>
                </a:extLst>
              </a:tr>
            </a:tbl>
          </a:graphicData>
        </a:graphic>
      </p:graphicFrame>
    </p:spTree>
    <p:extLst>
      <p:ext uri="{BB962C8B-B14F-4D97-AF65-F5344CB8AC3E}">
        <p14:creationId xmlns:p14="http://schemas.microsoft.com/office/powerpoint/2010/main" val="11965753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6"/>
            <a:ext cx="8543925" cy="540649"/>
          </a:xfrm>
        </p:spPr>
        <p:txBody>
          <a:bodyPr>
            <a:normAutofit fontScale="90000"/>
          </a:bodyPr>
          <a:lstStyle/>
          <a:p>
            <a:r>
              <a:rPr lang="en-US" sz="3600" dirty="0" err="1"/>
              <a:t>Pola</a:t>
            </a:r>
            <a:r>
              <a:rPr lang="en-US" sz="3600" dirty="0"/>
              <a:t> </a:t>
            </a:r>
            <a:r>
              <a:rPr lang="en-US" sz="3600" dirty="0" err="1"/>
              <a:t>Ruang</a:t>
            </a:r>
            <a:r>
              <a:rPr lang="en-US" sz="3600" dirty="0"/>
              <a:t> </a:t>
            </a:r>
            <a:r>
              <a:rPr lang="en-US" sz="3600" dirty="0" err="1"/>
              <a:t>Kawasan</a:t>
            </a:r>
            <a:r>
              <a:rPr lang="en-US" sz="3600" dirty="0"/>
              <a:t> </a:t>
            </a:r>
            <a:r>
              <a:rPr lang="en-US" sz="3600" dirty="0" err="1"/>
              <a:t>Strategis</a:t>
            </a:r>
            <a:r>
              <a:rPr lang="en-US" sz="3600" dirty="0"/>
              <a:t> Nasional</a:t>
            </a:r>
            <a:r>
              <a:rPr lang="id-ID" sz="3600" dirty="0"/>
              <a:t> (1)</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72613868"/>
              </p:ext>
            </p:extLst>
          </p:nvPr>
        </p:nvGraphicFramePr>
        <p:xfrm>
          <a:off x="795834" y="905774"/>
          <a:ext cx="8314333" cy="5613400"/>
        </p:xfrm>
        <a:graphic>
          <a:graphicData uri="http://schemas.openxmlformats.org/drawingml/2006/table">
            <a:tbl>
              <a:tblPr firstRow="1" bandRow="1">
                <a:tableStyleId>{5C22544A-7EE6-4342-B048-85BDC9FD1C3A}</a:tableStyleId>
              </a:tblPr>
              <a:tblGrid>
                <a:gridCol w="8314333">
                  <a:extLst>
                    <a:ext uri="{9D8B030D-6E8A-4147-A177-3AD203B41FA5}">
                      <a16:colId xmlns="" xmlns:a16="http://schemas.microsoft.com/office/drawing/2014/main" val="1588225992"/>
                    </a:ext>
                  </a:extLst>
                </a:gridCol>
              </a:tblGrid>
              <a:tr h="0">
                <a:tc>
                  <a:txBody>
                    <a:bodyPr/>
                    <a:lstStyle/>
                    <a:p>
                      <a:pPr marL="740410" indent="-740410">
                        <a:spcAft>
                          <a:spcPts val="0"/>
                        </a:spcAft>
                      </a:pPr>
                      <a:r>
                        <a:rPr lang="id-ID" sz="1400" dirty="0">
                          <a:effectLst/>
                          <a:latin typeface="Calibri" panose="020F0502020204030204" pitchFamily="34" charset="0"/>
                          <a:ea typeface="Times New Roman" panose="02020603050405020304" pitchFamily="18" charset="0"/>
                          <a:cs typeface="Times New Roman" panose="02020603050405020304" pitchFamily="18" charset="0"/>
                        </a:rPr>
                        <a:t>Kebijakan   :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pelestarian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peningkatan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fungsi</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daya</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dukung</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lingkungan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hidup</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untuk</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mempertahankan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meningkatkan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keseimbangan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ekosistem</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melestarikan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keanekaragaman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hayati</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mempertahankan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meningkatkan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fungsi</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perlindungan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kawasan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melestarikan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keunikan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bentang</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alam</a:t>
                      </a:r>
                      <a:r>
                        <a:rPr lang="id-ID" sz="1400" dirty="0">
                          <a:effectLst/>
                          <a:latin typeface="Calibri" panose="020F0502020204030204" pitchFamily="34" charset="0"/>
                          <a:ea typeface="Times New Roman" panose="02020603050405020304" pitchFamily="18" charset="0"/>
                          <a:cs typeface="Times New Roman" panose="02020603050405020304" pitchFamily="18" charset="0"/>
                        </a:rPr>
                        <a:t>, dan </a:t>
                      </a:r>
                    </a:p>
                  </a:txBody>
                  <a:tcPr marL="55721" marR="55721" marT="0" marB="0"/>
                </a:tc>
                <a:extLst>
                  <a:ext uri="{0D108BD9-81ED-4DB2-BD59-A6C34878D82A}">
                    <a16:rowId xmlns="" xmlns:a16="http://schemas.microsoft.com/office/drawing/2014/main" val="3726471050"/>
                  </a:ext>
                </a:extLst>
              </a:tr>
              <a:tr h="0">
                <a:tc>
                  <a:txBody>
                    <a:bodyPr/>
                    <a:lstStyle/>
                    <a:p>
                      <a:pPr marL="742315" indent="-1905">
                        <a:spcBef>
                          <a:spcPts val="200"/>
                        </a:spcBef>
                        <a:spcAft>
                          <a:spcPts val="200"/>
                        </a:spcAft>
                        <a:tabLst>
                          <a:tab pos="457200" algn="l"/>
                          <a:tab pos="457200" algn="l"/>
                        </a:tabLst>
                      </a:pPr>
                      <a:r>
                        <a:rPr lang="en-US" sz="1400">
                          <a:effectLst/>
                          <a:latin typeface="Calibri" panose="020F0502020204030204" pitchFamily="34" charset="0"/>
                          <a:ea typeface="Calibri" panose="020F0502020204030204" pitchFamily="34" charset="0"/>
                          <a:cs typeface="Arial" panose="020B0604020202020204" pitchFamily="34" charset="0"/>
                        </a:rPr>
                        <a:t>dan melestarikan warisan budaya nasional;</a:t>
                      </a:r>
                      <a:endParaRPr lang="id-ID" sz="14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2648993799"/>
                  </a:ext>
                </a:extLst>
              </a:tr>
              <a:tr h="0">
                <a:tc>
                  <a:txBody>
                    <a:bodyPr/>
                    <a:lstStyle/>
                    <a:p>
                      <a:pPr>
                        <a:spcAft>
                          <a:spcPts val="0"/>
                        </a:spcAft>
                      </a:pPr>
                      <a:r>
                        <a:rPr lang="id-ID" sz="1400" dirty="0">
                          <a:effectLst/>
                          <a:latin typeface="Calibri" panose="020F0502020204030204" pitchFamily="34" charset="0"/>
                          <a:ea typeface="Times New Roman" panose="02020603050405020304" pitchFamily="18" charset="0"/>
                          <a:cs typeface="Times New Roman" panose="02020603050405020304" pitchFamily="18" charset="0"/>
                        </a:rPr>
                        <a:t>Strategi:</a:t>
                      </a:r>
                    </a:p>
                    <a:p>
                      <a:pPr marL="342900" lvl="0" indent="-342900">
                        <a:spcBef>
                          <a:spcPts val="200"/>
                        </a:spcBef>
                        <a:spcAft>
                          <a:spcPts val="200"/>
                        </a:spcAft>
                        <a:buFont typeface="Symbol" panose="05050102010706020507" pitchFamily="18" charset="2"/>
                        <a:buChar char=""/>
                        <a:tabLst>
                          <a:tab pos="457200" algn="l"/>
                          <a:tab pos="457200" algn="l"/>
                        </a:tabLst>
                      </a:pPr>
                      <a:r>
                        <a:rPr lang="en-US" sz="1400" dirty="0" err="1">
                          <a:effectLst/>
                          <a:latin typeface="Calibri" panose="020F0502020204030204" pitchFamily="34" charset="0"/>
                          <a:ea typeface="Calibri" panose="020F0502020204030204" pitchFamily="34" charset="0"/>
                          <a:cs typeface="Arial" panose="020B0604020202020204" pitchFamily="34" charset="0"/>
                        </a:rPr>
                        <a:t>menetapkan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strategis</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nasional</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berfungsi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lindung</a:t>
                      </a:r>
                      <a:r>
                        <a:rPr lang="en-US" sz="1400" dirty="0">
                          <a:effectLst/>
                          <a:latin typeface="Calibri" panose="020F0502020204030204" pitchFamily="34" charset="0"/>
                          <a:ea typeface="Calibri" panose="020F0502020204030204" pitchFamily="34" charset="0"/>
                          <a:cs typeface="Arial" panose="020B0604020202020204" pitchFamily="34" charset="0"/>
                        </a:rPr>
                        <a:t>; </a:t>
                      </a:r>
                      <a:endParaRPr lang="id-ID"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spcBef>
                          <a:spcPts val="200"/>
                        </a:spcBef>
                        <a:spcAft>
                          <a:spcPts val="200"/>
                        </a:spcAft>
                        <a:buFont typeface="Symbol" panose="05050102010706020507" pitchFamily="18" charset="2"/>
                        <a:buChar char=""/>
                        <a:tabLst>
                          <a:tab pos="457200" algn="l"/>
                          <a:tab pos="457200" algn="l"/>
                        </a:tabLst>
                      </a:pPr>
                      <a:r>
                        <a:rPr lang="en-US" sz="1400" dirty="0" err="1">
                          <a:effectLst/>
                          <a:latin typeface="Calibri" panose="020F0502020204030204" pitchFamily="34" charset="0"/>
                          <a:ea typeface="Calibri" panose="020F0502020204030204" pitchFamily="34" charset="0"/>
                          <a:cs typeface="Arial" panose="020B0604020202020204" pitchFamily="34" charset="0"/>
                        </a:rPr>
                        <a:t>mencegah</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pemanfaatan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ruang</a:t>
                      </a:r>
                      <a:r>
                        <a:rPr lang="en-US" sz="1400" dirty="0">
                          <a:effectLst/>
                          <a:latin typeface="Calibri" panose="020F0502020204030204" pitchFamily="34" charset="0"/>
                          <a:ea typeface="Calibri" panose="020F0502020204030204" pitchFamily="34" charset="0"/>
                          <a:cs typeface="Arial" panose="020B0604020202020204" pitchFamily="34" charset="0"/>
                        </a:rPr>
                        <a:t> di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strategis</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nasional</a:t>
                      </a:r>
                      <a:r>
                        <a:rPr lang="en-US" sz="1400" dirty="0">
                          <a:effectLst/>
                          <a:latin typeface="Calibri" panose="020F0502020204030204" pitchFamily="34" charset="0"/>
                          <a:ea typeface="Calibri" panose="020F0502020204030204" pitchFamily="34" charset="0"/>
                          <a:cs typeface="Arial" panose="020B0604020202020204" pitchFamily="34" charset="0"/>
                        </a:rPr>
                        <a:t> yang </a:t>
                      </a:r>
                      <a:r>
                        <a:rPr lang="en-US" sz="1400" dirty="0" err="1">
                          <a:effectLst/>
                          <a:latin typeface="Calibri" panose="020F0502020204030204" pitchFamily="34" charset="0"/>
                          <a:ea typeface="Calibri" panose="020F0502020204030204" pitchFamily="34" charset="0"/>
                          <a:cs typeface="Arial" panose="020B0604020202020204" pitchFamily="34" charset="0"/>
                        </a:rPr>
                        <a:t>berpotensi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mengurangi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fungsi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lindung</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endParaRPr lang="id-ID"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spcBef>
                          <a:spcPts val="200"/>
                        </a:spcBef>
                        <a:spcAft>
                          <a:spcPts val="200"/>
                        </a:spcAft>
                        <a:buFont typeface="Symbol" panose="05050102010706020507" pitchFamily="18" charset="2"/>
                        <a:buChar char=""/>
                        <a:tabLst>
                          <a:tab pos="457200" algn="l"/>
                          <a:tab pos="457200" algn="l"/>
                        </a:tabLst>
                      </a:pPr>
                      <a:r>
                        <a:rPr lang="en-US" sz="1400" dirty="0" err="1">
                          <a:effectLst/>
                          <a:latin typeface="Calibri" panose="020F0502020204030204" pitchFamily="34" charset="0"/>
                          <a:ea typeface="Calibri" panose="020F0502020204030204" pitchFamily="34" charset="0"/>
                          <a:cs typeface="Arial" panose="020B0604020202020204" pitchFamily="34" charset="0"/>
                        </a:rPr>
                        <a:t>membatasi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pemanfaatan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ruang</a:t>
                      </a:r>
                      <a:r>
                        <a:rPr lang="en-US" sz="1400" dirty="0">
                          <a:effectLst/>
                          <a:latin typeface="Calibri" panose="020F0502020204030204" pitchFamily="34" charset="0"/>
                          <a:ea typeface="Calibri" panose="020F0502020204030204" pitchFamily="34" charset="0"/>
                          <a:cs typeface="Arial" panose="020B0604020202020204" pitchFamily="34" charset="0"/>
                        </a:rPr>
                        <a:t> di </a:t>
                      </a:r>
                      <a:r>
                        <a:rPr lang="en-US" sz="1400" dirty="0" err="1">
                          <a:effectLst/>
                          <a:latin typeface="Calibri" panose="020F0502020204030204" pitchFamily="34" charset="0"/>
                          <a:ea typeface="Calibri" panose="020F0502020204030204" pitchFamily="34" charset="0"/>
                          <a:cs typeface="Arial" panose="020B0604020202020204" pitchFamily="34" charset="0"/>
                        </a:rPr>
                        <a:t>sekitar</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strategis</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nasional</a:t>
                      </a:r>
                      <a:r>
                        <a:rPr lang="en-US" sz="1400" dirty="0">
                          <a:effectLst/>
                          <a:latin typeface="Calibri" panose="020F0502020204030204" pitchFamily="34" charset="0"/>
                          <a:ea typeface="Calibri" panose="020F0502020204030204" pitchFamily="34" charset="0"/>
                          <a:cs typeface="Arial" panose="020B0604020202020204" pitchFamily="34" charset="0"/>
                        </a:rPr>
                        <a:t> yang </a:t>
                      </a:r>
                      <a:endParaRPr lang="id-ID" sz="1400" dirty="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2038731608"/>
                  </a:ext>
                </a:extLst>
              </a:tr>
              <a:tr h="0">
                <a:tc>
                  <a:txBody>
                    <a:bodyPr/>
                    <a:lstStyle/>
                    <a:p>
                      <a:pPr marL="457200">
                        <a:spcBef>
                          <a:spcPts val="200"/>
                        </a:spcBef>
                        <a:spcAft>
                          <a:spcPts val="200"/>
                        </a:spcAft>
                        <a:tabLst>
                          <a:tab pos="457200" algn="l"/>
                          <a:tab pos="457200" algn="l"/>
                        </a:tabLst>
                      </a:pPr>
                      <a:r>
                        <a:rPr lang="en-US" sz="1400">
                          <a:effectLst/>
                          <a:latin typeface="Calibri" panose="020F0502020204030204" pitchFamily="34" charset="0"/>
                          <a:ea typeface="Calibri" panose="020F0502020204030204" pitchFamily="34" charset="0"/>
                          <a:cs typeface="Arial" panose="020B0604020202020204" pitchFamily="34" charset="0"/>
                        </a:rPr>
                        <a:t>berpotensi mengurangi fungsi lindung kawasan;</a:t>
                      </a:r>
                      <a:endParaRPr lang="id-ID"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spcBef>
                          <a:spcPts val="200"/>
                        </a:spcBef>
                        <a:spcAft>
                          <a:spcPts val="200"/>
                        </a:spcAft>
                        <a:buFont typeface="Symbol" panose="05050102010706020507" pitchFamily="18" charset="2"/>
                        <a:buChar char=""/>
                        <a:tabLst>
                          <a:tab pos="457200" algn="l"/>
                          <a:tab pos="457200" algn="l"/>
                        </a:tabLst>
                      </a:pPr>
                      <a:r>
                        <a:rPr lang="en-US" sz="1400">
                          <a:effectLst/>
                          <a:latin typeface="Calibri" panose="020F0502020204030204" pitchFamily="34" charset="0"/>
                          <a:ea typeface="Calibri" panose="020F0502020204030204" pitchFamily="34" charset="0"/>
                          <a:cs typeface="Arial" panose="020B0604020202020204" pitchFamily="34" charset="0"/>
                        </a:rPr>
                        <a:t>membatasi pengembangan prasarana dan sarana di dalam dan di sekitar kawasan strategis nasional yang dapat memicu perkembangan kegiatan budi daya;</a:t>
                      </a:r>
                      <a:endParaRPr lang="id-ID"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spcBef>
                          <a:spcPts val="200"/>
                        </a:spcBef>
                        <a:spcAft>
                          <a:spcPts val="200"/>
                        </a:spcAft>
                        <a:buFont typeface="Symbol" panose="05050102010706020507" pitchFamily="18" charset="2"/>
                        <a:buChar char=""/>
                        <a:tabLst>
                          <a:tab pos="457200" algn="l"/>
                          <a:tab pos="457200" algn="l"/>
                        </a:tabLst>
                      </a:pPr>
                      <a:r>
                        <a:rPr lang="en-US" sz="1400">
                          <a:effectLst/>
                          <a:latin typeface="Calibri" panose="020F0502020204030204" pitchFamily="34" charset="0"/>
                          <a:ea typeface="Calibri" panose="020F0502020204030204" pitchFamily="34" charset="0"/>
                          <a:cs typeface="Arial" panose="020B0604020202020204" pitchFamily="34" charset="0"/>
                        </a:rPr>
                        <a:t>mengembangkan kegiatan budi daya tidak terbangun di sekitar kawasan strategis nasional yang berfungsi sebagai zona penyangga yang memisahkan kawasan lindung dengan kawasan budi daya terbangun; dan </a:t>
                      </a:r>
                      <a:endParaRPr lang="id-ID"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spcBef>
                          <a:spcPts val="200"/>
                        </a:spcBef>
                        <a:spcAft>
                          <a:spcPts val="200"/>
                        </a:spcAft>
                        <a:buFont typeface="Symbol" panose="05050102010706020507" pitchFamily="18" charset="2"/>
                        <a:buChar char=""/>
                        <a:tabLst>
                          <a:tab pos="457200" algn="l"/>
                          <a:tab pos="457200" algn="l"/>
                        </a:tabLst>
                      </a:pPr>
                      <a:r>
                        <a:rPr lang="en-US" sz="1400">
                          <a:effectLst/>
                          <a:latin typeface="Calibri" panose="020F0502020204030204" pitchFamily="34" charset="0"/>
                          <a:ea typeface="Calibri" panose="020F0502020204030204" pitchFamily="34" charset="0"/>
                          <a:cs typeface="Arial" panose="020B0604020202020204" pitchFamily="34" charset="0"/>
                        </a:rPr>
                        <a:t>merehabilitasi fungsi lindung kawasan yang menurun akibat dampak pemanfaatan ruang yang berkembang di dalam dan di sekitar kawasan strategis nasional.</a:t>
                      </a:r>
                      <a:endParaRPr lang="id-ID" sz="14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1543926794"/>
                  </a:ext>
                </a:extLst>
              </a:tr>
              <a:tr h="0">
                <a:tc>
                  <a:txBody>
                    <a:bodyPr/>
                    <a:lstStyle/>
                    <a:p>
                      <a:pPr>
                        <a:spcAft>
                          <a:spcPts val="0"/>
                        </a:spcAft>
                      </a:pPr>
                      <a:r>
                        <a:rPr lang="id-ID" sz="1400">
                          <a:effectLst/>
                          <a:latin typeface="Calibri" panose="020F0502020204030204" pitchFamily="34" charset="0"/>
                          <a:ea typeface="Times New Roman" panose="02020603050405020304" pitchFamily="18" charset="0"/>
                          <a:cs typeface="Times New Roman" panose="02020603050405020304" pitchFamily="18" charset="0"/>
                        </a:rPr>
                        <a:t>Kebijakan   :  </a:t>
                      </a:r>
                      <a:r>
                        <a:rPr lang="en-US" sz="1400">
                          <a:effectLst/>
                          <a:latin typeface="Calibri" panose="020F0502020204030204" pitchFamily="34" charset="0"/>
                          <a:ea typeface="Times New Roman" panose="02020603050405020304" pitchFamily="18" charset="0"/>
                          <a:cs typeface="Times New Roman" panose="02020603050405020304" pitchFamily="18" charset="0"/>
                        </a:rPr>
                        <a:t>peningkatan fungsi kawasan untuk pertahanan dan keamanan negara;</a:t>
                      </a:r>
                      <a:endParaRPr lang="id-ID"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3139600270"/>
                  </a:ext>
                </a:extLst>
              </a:tr>
              <a:tr h="0">
                <a:tc>
                  <a:txBody>
                    <a:bodyPr/>
                    <a:lstStyle/>
                    <a:p>
                      <a:pPr>
                        <a:spcAft>
                          <a:spcPts val="0"/>
                        </a:spcAft>
                      </a:pPr>
                      <a:r>
                        <a:rPr lang="id-ID" sz="1400" dirty="0">
                          <a:effectLst/>
                          <a:latin typeface="Calibri" panose="020F0502020204030204" pitchFamily="34" charset="0"/>
                          <a:ea typeface="Times New Roman" panose="02020603050405020304" pitchFamily="18" charset="0"/>
                          <a:cs typeface="Times New Roman" panose="02020603050405020304" pitchFamily="18" charset="0"/>
                        </a:rPr>
                        <a:t>Strategi:</a:t>
                      </a:r>
                    </a:p>
                    <a:p>
                      <a:pPr marL="342900" lvl="0" indent="-342900">
                        <a:spcAft>
                          <a:spcPts val="0"/>
                        </a:spcAft>
                        <a:buFont typeface="Symbol" panose="05050102010706020507" pitchFamily="18" charset="2"/>
                        <a:buChar char=""/>
                      </a:pP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menetapkan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kawasan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strategis</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nasional</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dengan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fungsi</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khusus</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pertahanan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keamanan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id-ID" sz="14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mengembangkan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kegiatan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budi</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daya</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secara</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selektif</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di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dalam</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di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sekitar</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kawasan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strategis</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nasional</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untuk</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menjaga</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fungsi</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pertahanan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keamanan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id-ID" sz="14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mengembangkan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kawasan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lindung</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atau</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kawasan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budi</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daya</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tidak</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terbangun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di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sekitar</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kawasan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strategis</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nasional</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sebagai</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zona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penyangga</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yang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memisahkan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kawasan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strategis</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nasional</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dengan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kawasan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budi</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daya</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terbangun</a:t>
                      </a:r>
                      <a:endParaRPr lang="id-ID"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1800367501"/>
                  </a:ext>
                </a:extLst>
              </a:tr>
            </a:tbl>
          </a:graphicData>
        </a:graphic>
      </p:graphicFrame>
    </p:spTree>
    <p:extLst>
      <p:ext uri="{BB962C8B-B14F-4D97-AF65-F5344CB8AC3E}">
        <p14:creationId xmlns:p14="http://schemas.microsoft.com/office/powerpoint/2010/main" val="12806787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917" y="210580"/>
            <a:ext cx="8543925" cy="264603"/>
          </a:xfrm>
        </p:spPr>
        <p:txBody>
          <a:bodyPr>
            <a:normAutofit fontScale="90000"/>
          </a:bodyPr>
          <a:lstStyle/>
          <a:p>
            <a:r>
              <a:rPr lang="en-US" sz="3600" dirty="0" err="1"/>
              <a:t>Pola</a:t>
            </a:r>
            <a:r>
              <a:rPr lang="en-US" sz="3600" dirty="0"/>
              <a:t> </a:t>
            </a:r>
            <a:r>
              <a:rPr lang="en-US" sz="3600" dirty="0" err="1"/>
              <a:t>Ruang</a:t>
            </a:r>
            <a:r>
              <a:rPr lang="en-US" sz="3600" dirty="0"/>
              <a:t> </a:t>
            </a:r>
            <a:r>
              <a:rPr lang="en-US" sz="3600" dirty="0" err="1"/>
              <a:t>Kawasan</a:t>
            </a:r>
            <a:r>
              <a:rPr lang="en-US" sz="3600" dirty="0"/>
              <a:t> </a:t>
            </a:r>
            <a:r>
              <a:rPr lang="en-US" sz="3600" dirty="0" err="1"/>
              <a:t>Strategis</a:t>
            </a:r>
            <a:r>
              <a:rPr lang="en-US" sz="3600" dirty="0"/>
              <a:t> Nasional</a:t>
            </a:r>
            <a:r>
              <a:rPr lang="id-ID" sz="3600" dirty="0"/>
              <a:t> (2)</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95836293"/>
              </p:ext>
            </p:extLst>
          </p:nvPr>
        </p:nvGraphicFramePr>
        <p:xfrm>
          <a:off x="193183" y="640080"/>
          <a:ext cx="9609181" cy="6217920"/>
        </p:xfrm>
        <a:graphic>
          <a:graphicData uri="http://schemas.openxmlformats.org/drawingml/2006/table">
            <a:tbl>
              <a:tblPr firstRow="1" bandRow="1">
                <a:tableStyleId>{5C22544A-7EE6-4342-B048-85BDC9FD1C3A}</a:tableStyleId>
              </a:tblPr>
              <a:tblGrid>
                <a:gridCol w="9609181">
                  <a:extLst>
                    <a:ext uri="{9D8B030D-6E8A-4147-A177-3AD203B41FA5}">
                      <a16:colId xmlns="" xmlns:a16="http://schemas.microsoft.com/office/drawing/2014/main" val="1588225992"/>
                    </a:ext>
                  </a:extLst>
                </a:gridCol>
              </a:tblGrid>
              <a:tr h="0">
                <a:tc>
                  <a:txBody>
                    <a:bodyPr/>
                    <a:lstStyle/>
                    <a:p>
                      <a:pPr marL="742315" indent="-742315">
                        <a:spcAft>
                          <a:spcPts val="0"/>
                        </a:spcAft>
                      </a:pPr>
                      <a:r>
                        <a:rPr lang="id-ID" sz="1200" dirty="0">
                          <a:effectLst/>
                          <a:latin typeface="Calibri" panose="020F0502020204030204" pitchFamily="34" charset="0"/>
                          <a:ea typeface="Times New Roman" panose="02020603050405020304" pitchFamily="18" charset="0"/>
                          <a:cs typeface="Times New Roman" panose="02020603050405020304" pitchFamily="18" charset="0"/>
                        </a:rPr>
                        <a:t>Kebijakan   :</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pengembangan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peningkatan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fungsi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kawasan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dalam</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pengembangan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perekonomian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nasional</a:t>
                      </a:r>
                      <a:r>
                        <a:rPr lang="en-US" sz="1200" b="1" dirty="0">
                          <a:effectLst/>
                          <a:latin typeface="Calibri" panose="020F0502020204030204" pitchFamily="34" charset="0"/>
                          <a:ea typeface="MS Mincho"/>
                          <a:cs typeface="Calibri" panose="020F0502020204030204" pitchFamily="34" charset="0"/>
                        </a:rPr>
                        <a:t> yang </a:t>
                      </a:r>
                      <a:r>
                        <a:rPr lang="en-US" sz="1200" b="1" dirty="0" err="1">
                          <a:effectLst/>
                          <a:latin typeface="Calibri" panose="020F0502020204030204" pitchFamily="34" charset="0"/>
                          <a:ea typeface="MS Mincho"/>
                          <a:cs typeface="Calibri" panose="020F0502020204030204" pitchFamily="34" charset="0"/>
                        </a:rPr>
                        <a:t>produktif</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efisien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mampu</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bersaing</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dalam</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perekonomian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internasional</a:t>
                      </a:r>
                      <a:r>
                        <a:rPr lang="en-US" sz="1200" b="1" dirty="0">
                          <a:effectLst/>
                          <a:latin typeface="Calibri" panose="020F0502020204030204" pitchFamily="34" charset="0"/>
                          <a:ea typeface="MS Mincho"/>
                          <a:cs typeface="Calibri" panose="020F0502020204030204" pitchFamily="34" charset="0"/>
                        </a:rPr>
                        <a:t>;</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3231399177"/>
                  </a:ext>
                </a:extLst>
              </a:tr>
              <a:tr h="0">
                <a:tc>
                  <a:txBody>
                    <a:bodyPr/>
                    <a:lstStyle/>
                    <a:p>
                      <a:pPr>
                        <a:spcAft>
                          <a:spcPts val="0"/>
                        </a:spcAft>
                      </a:pPr>
                      <a:r>
                        <a:rPr lang="id-ID" sz="1200" dirty="0">
                          <a:effectLst/>
                          <a:latin typeface="Calibri" panose="020F0502020204030204" pitchFamily="34" charset="0"/>
                          <a:ea typeface="Times New Roman" panose="02020603050405020304" pitchFamily="18" charset="0"/>
                          <a:cs typeface="Times New Roman" panose="02020603050405020304" pitchFamily="18" charset="0"/>
                        </a:rPr>
                        <a:t>Strategi:</a:t>
                      </a: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mengembangkan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pusat</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pertumbuhan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berbasis</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potensi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sumber</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alam</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kegiatan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budi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unggulan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sebagai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penggerak</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utama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pengembangan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wilayah</a:t>
                      </a:r>
                      <a:r>
                        <a:rPr lang="en-US" sz="1200" b="1" dirty="0">
                          <a:effectLst/>
                          <a:latin typeface="Calibri" panose="020F0502020204030204" pitchFamily="34" charset="0"/>
                          <a:ea typeface="MS Mincho"/>
                          <a:cs typeface="Calibri" panose="020F0502020204030204" pitchFamily="34" charset="0"/>
                        </a:rPr>
                        <a:t>; </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menciptakan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iklim</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investasi</a:t>
                      </a:r>
                      <a:r>
                        <a:rPr lang="en-US" sz="1200" b="1" dirty="0">
                          <a:effectLst/>
                          <a:latin typeface="Calibri" panose="020F0502020204030204" pitchFamily="34" charset="0"/>
                          <a:ea typeface="MS Mincho"/>
                          <a:cs typeface="Calibri" panose="020F0502020204030204" pitchFamily="34" charset="0"/>
                        </a:rPr>
                        <a:t> yang </a:t>
                      </a:r>
                      <a:r>
                        <a:rPr lang="en-US" sz="1200" b="1" dirty="0" err="1">
                          <a:effectLst/>
                          <a:latin typeface="Calibri" panose="020F0502020204030204" pitchFamily="34" charset="0"/>
                          <a:ea typeface="MS Mincho"/>
                          <a:cs typeface="Calibri" panose="020F0502020204030204" pitchFamily="34" charset="0"/>
                        </a:rPr>
                        <a:t>kondusif</a:t>
                      </a:r>
                      <a:r>
                        <a:rPr lang="en-US" sz="1200" b="1" dirty="0">
                          <a:effectLst/>
                          <a:latin typeface="Calibri" panose="020F0502020204030204" pitchFamily="34" charset="0"/>
                          <a:ea typeface="MS Mincho"/>
                          <a:cs typeface="Calibri" panose="020F0502020204030204" pitchFamily="34" charset="0"/>
                        </a:rPr>
                        <a:t>;  </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mengelola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pemanfaatan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sumber</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alam</a:t>
                      </a:r>
                      <a:r>
                        <a:rPr lang="en-US" sz="1200" b="1" dirty="0">
                          <a:effectLst/>
                          <a:latin typeface="Calibri" panose="020F0502020204030204" pitchFamily="34" charset="0"/>
                          <a:ea typeface="MS Mincho"/>
                          <a:cs typeface="Calibri" panose="020F0502020204030204" pitchFamily="34" charset="0"/>
                        </a:rPr>
                        <a:t> agar </a:t>
                      </a:r>
                      <a:r>
                        <a:rPr lang="en-US" sz="1200" b="1" dirty="0" err="1">
                          <a:effectLst/>
                          <a:latin typeface="Calibri" panose="020F0502020204030204" pitchFamily="34" charset="0"/>
                          <a:ea typeface="MS Mincho"/>
                          <a:cs typeface="Calibri" panose="020F0502020204030204" pitchFamily="34" charset="0"/>
                        </a:rPr>
                        <a:t>tidak</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melampaui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dukung</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tampung</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kawasan</a:t>
                      </a:r>
                      <a:r>
                        <a:rPr lang="en-US" sz="1200" b="1" dirty="0">
                          <a:effectLst/>
                          <a:latin typeface="Calibri" panose="020F0502020204030204" pitchFamily="34" charset="0"/>
                          <a:ea typeface="MS Mincho"/>
                          <a:cs typeface="Calibri" panose="020F0502020204030204" pitchFamily="34" charset="0"/>
                        </a:rPr>
                        <a:t>; </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mengelola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dampak</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negatif</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kegiatan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budi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daya</a:t>
                      </a:r>
                      <a:r>
                        <a:rPr lang="en-US" sz="1200" b="1" dirty="0">
                          <a:effectLst/>
                          <a:latin typeface="Calibri" panose="020F0502020204030204" pitchFamily="34" charset="0"/>
                          <a:ea typeface="MS Mincho"/>
                          <a:cs typeface="Calibri" panose="020F0502020204030204" pitchFamily="34" charset="0"/>
                        </a:rPr>
                        <a:t> agar </a:t>
                      </a:r>
                      <a:r>
                        <a:rPr lang="en-US" sz="1200" b="1" dirty="0" err="1">
                          <a:effectLst/>
                          <a:latin typeface="Calibri" panose="020F0502020204030204" pitchFamily="34" charset="0"/>
                          <a:ea typeface="MS Mincho"/>
                          <a:cs typeface="Calibri" panose="020F0502020204030204" pitchFamily="34" charset="0"/>
                        </a:rPr>
                        <a:t>tidak</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menurunkan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kualitas</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lingkungan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hidup</a:t>
                      </a:r>
                      <a:r>
                        <a:rPr lang="en-US" sz="1200" b="1" dirty="0">
                          <a:effectLst/>
                          <a:latin typeface="Calibri" panose="020F0502020204030204" pitchFamily="34" charset="0"/>
                          <a:ea typeface="MS Mincho"/>
                          <a:cs typeface="Calibri" panose="020F0502020204030204" pitchFamily="34" charset="0"/>
                        </a:rPr>
                        <a:t> &amp; </a:t>
                      </a:r>
                      <a:r>
                        <a:rPr lang="en-US" sz="1200" b="1" dirty="0" err="1">
                          <a:effectLst/>
                          <a:latin typeface="Calibri" panose="020F0502020204030204" pitchFamily="34" charset="0"/>
                          <a:ea typeface="MS Mincho"/>
                          <a:cs typeface="Calibri" panose="020F0502020204030204" pitchFamily="34" charset="0"/>
                        </a:rPr>
                        <a:t>efisiensi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kawasan</a:t>
                      </a:r>
                      <a:r>
                        <a:rPr lang="en-US" sz="1200" b="1" dirty="0">
                          <a:effectLst/>
                          <a:latin typeface="Calibri" panose="020F0502020204030204" pitchFamily="34" charset="0"/>
                          <a:ea typeface="MS Mincho"/>
                          <a:cs typeface="Calibri" panose="020F0502020204030204" pitchFamily="34" charset="0"/>
                        </a:rPr>
                        <a:t>; </a:t>
                      </a:r>
                      <a:endParaRPr lang="id-ID" sz="1200" b="1" dirty="0">
                        <a:effectLst/>
                        <a:latin typeface="Calibri" panose="020F0502020204030204" pitchFamily="34" charset="0"/>
                        <a:ea typeface="MS Mincho"/>
                        <a:cs typeface="Calibri" panose="020F0502020204030204" pitchFamily="34"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mengintensifkan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promosi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peluang</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investasi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meningkatkan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pelayanan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prasarana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sarana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penunjang</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kegiatan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ekonomi</a:t>
                      </a:r>
                      <a:r>
                        <a:rPr lang="en-US" sz="1200" b="1" dirty="0">
                          <a:effectLst/>
                          <a:latin typeface="Calibri" panose="020F0502020204030204" pitchFamily="34" charset="0"/>
                          <a:ea typeface="MS Mincho"/>
                          <a:cs typeface="Calibri" panose="020F0502020204030204" pitchFamily="34" charset="0"/>
                        </a:rPr>
                        <a:t>.</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3620083031"/>
                  </a:ext>
                </a:extLst>
              </a:tr>
              <a:tr h="0">
                <a:tc>
                  <a:txBody>
                    <a:bodyPr/>
                    <a:lstStyle/>
                    <a:p>
                      <a:pPr marL="742315" indent="-742315">
                        <a:spcAft>
                          <a:spcPts val="0"/>
                        </a:spcAft>
                      </a:pPr>
                      <a:r>
                        <a:rPr lang="id-ID" sz="1200" dirty="0">
                          <a:effectLst/>
                          <a:latin typeface="Calibri" panose="020F0502020204030204" pitchFamily="34" charset="0"/>
                          <a:ea typeface="Times New Roman" panose="02020603050405020304" pitchFamily="18" charset="0"/>
                          <a:cs typeface="Times New Roman" panose="02020603050405020304" pitchFamily="18" charset="0"/>
                        </a:rPr>
                        <a:t>Kebijakan   :</a:t>
                      </a:r>
                      <a:r>
                        <a:rPr lang="id-ID"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pemanfaatan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sumber</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alam</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a:t>
                      </a:r>
                      <a:r>
                        <a:rPr lang="en-US" sz="1200" b="1" dirty="0" err="1">
                          <a:effectLst/>
                          <a:latin typeface="Calibri" panose="020F0502020204030204" pitchFamily="34" charset="0"/>
                          <a:ea typeface="MS Mincho"/>
                          <a:cs typeface="Calibri" panose="020F0502020204030204" pitchFamily="34" charset="0"/>
                        </a:rPr>
                        <a:t>atau</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teknologi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tinggi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secara</a:t>
                      </a:r>
                      <a:r>
                        <a:rPr lang="en-US" sz="1200" b="1" dirty="0">
                          <a:effectLst/>
                          <a:latin typeface="Calibri" panose="020F0502020204030204" pitchFamily="34" charset="0"/>
                          <a:ea typeface="MS Mincho"/>
                          <a:cs typeface="Calibri" panose="020F0502020204030204" pitchFamily="34" charset="0"/>
                        </a:rPr>
                        <a:t> optimal </a:t>
                      </a:r>
                      <a:r>
                        <a:rPr lang="en-US" sz="1200" b="1" dirty="0" err="1">
                          <a:effectLst/>
                          <a:latin typeface="Calibri" panose="020F0502020204030204" pitchFamily="34" charset="0"/>
                          <a:ea typeface="MS Mincho"/>
                          <a:cs typeface="Calibri" panose="020F0502020204030204" pitchFamily="34" charset="0"/>
                        </a:rPr>
                        <a:t>untuk</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meningkatkan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kesejahteraan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masyarakat</a:t>
                      </a:r>
                      <a:r>
                        <a:rPr lang="en-US" sz="1200" b="1" dirty="0">
                          <a:effectLst/>
                          <a:latin typeface="Calibri" panose="020F0502020204030204" pitchFamily="34" charset="0"/>
                          <a:ea typeface="MS Mincho"/>
                          <a:cs typeface="Calibri" panose="020F0502020204030204" pitchFamily="34" charset="0"/>
                        </a:rPr>
                        <a:t>;</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2674912052"/>
                  </a:ext>
                </a:extLst>
              </a:tr>
              <a:tr h="0">
                <a:tc>
                  <a:txBody>
                    <a:bodyPr/>
                    <a:lstStyle/>
                    <a:p>
                      <a:pPr>
                        <a:spcAft>
                          <a:spcPts val="0"/>
                        </a:spcAft>
                      </a:pPr>
                      <a:r>
                        <a:rPr lang="id-ID" sz="1200" dirty="0">
                          <a:effectLst/>
                          <a:latin typeface="Calibri" panose="020F0502020204030204" pitchFamily="34" charset="0"/>
                          <a:ea typeface="Times New Roman" panose="02020603050405020304" pitchFamily="18" charset="0"/>
                          <a:cs typeface="Times New Roman" panose="02020603050405020304" pitchFamily="18" charset="0"/>
                        </a:rPr>
                        <a:t>Strategi:</a:t>
                      </a: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mengembangkan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kegiatan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penunjang</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a:t>
                      </a:r>
                      <a:r>
                        <a:rPr lang="en-US" sz="1200" b="1" dirty="0" err="1">
                          <a:effectLst/>
                          <a:latin typeface="Calibri" panose="020F0502020204030204" pitchFamily="34" charset="0"/>
                          <a:ea typeface="MS Mincho"/>
                          <a:cs typeface="Calibri" panose="020F0502020204030204" pitchFamily="34" charset="0"/>
                        </a:rPr>
                        <a:t>atau</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kegiatan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turunan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dari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pemanfaatan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sumber</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a:t>
                      </a:r>
                      <a:r>
                        <a:rPr lang="en-US" sz="1200" b="1" dirty="0" err="1">
                          <a:effectLst/>
                          <a:latin typeface="Calibri" panose="020F0502020204030204" pitchFamily="34" charset="0"/>
                          <a:ea typeface="MS Mincho"/>
                          <a:cs typeface="Calibri" panose="020F0502020204030204" pitchFamily="34" charset="0"/>
                        </a:rPr>
                        <a:t>atau</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teknologi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tinggi</a:t>
                      </a:r>
                      <a:r>
                        <a:rPr lang="en-US" sz="1200" b="1" dirty="0">
                          <a:effectLst/>
                          <a:latin typeface="Calibri" panose="020F0502020204030204" pitchFamily="34" charset="0"/>
                          <a:ea typeface="MS Mincho"/>
                          <a:cs typeface="Calibri" panose="020F0502020204030204" pitchFamily="34" charset="0"/>
                        </a:rPr>
                        <a:t>;</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meningkatkan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keterkaitan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kegiatan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pemanfaatan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sumber</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a:t>
                      </a:r>
                      <a:r>
                        <a:rPr lang="en-US" sz="1200" b="1" dirty="0" err="1">
                          <a:effectLst/>
                          <a:latin typeface="Calibri" panose="020F0502020204030204" pitchFamily="34" charset="0"/>
                          <a:ea typeface="MS Mincho"/>
                          <a:cs typeface="Calibri" panose="020F0502020204030204" pitchFamily="34" charset="0"/>
                        </a:rPr>
                        <a:t>atau</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teknologi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tinggi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dengan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kegiatan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penunjang</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a:t>
                      </a:r>
                      <a:r>
                        <a:rPr lang="en-US" sz="1200" b="1" dirty="0" err="1">
                          <a:effectLst/>
                          <a:latin typeface="Calibri" panose="020F0502020204030204" pitchFamily="34" charset="0"/>
                          <a:ea typeface="MS Mincho"/>
                          <a:cs typeface="Calibri" panose="020F0502020204030204" pitchFamily="34" charset="0"/>
                        </a:rPr>
                        <a:t>atau</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turunannya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3871413814"/>
                  </a:ext>
                </a:extLst>
              </a:tr>
              <a:tr h="0">
                <a:tc>
                  <a:txBody>
                    <a:bodyPr/>
                    <a:lstStyle/>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mencegah</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dampak</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negatif</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pemanfaatan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sumber</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alam</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a:t>
                      </a:r>
                      <a:r>
                        <a:rPr lang="en-US" sz="1200" b="1" dirty="0" err="1">
                          <a:effectLst/>
                          <a:latin typeface="Calibri" panose="020F0502020204030204" pitchFamily="34" charset="0"/>
                          <a:ea typeface="MS Mincho"/>
                          <a:cs typeface="Calibri" panose="020F0502020204030204" pitchFamily="34" charset="0"/>
                        </a:rPr>
                        <a:t>atau</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teknologi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tinggi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terhadap</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fungsi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lingkungan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hidup</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keselamatan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masyarakat</a:t>
                      </a:r>
                      <a:r>
                        <a:rPr lang="en-US" sz="1200" b="1" dirty="0">
                          <a:effectLst/>
                          <a:latin typeface="Calibri" panose="020F0502020204030204" pitchFamily="34" charset="0"/>
                          <a:ea typeface="MS Mincho"/>
                          <a:cs typeface="Calibri" panose="020F0502020204030204" pitchFamily="34" charset="0"/>
                        </a:rPr>
                        <a:t>.</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2305724302"/>
                  </a:ext>
                </a:extLst>
              </a:tr>
              <a:tr h="0">
                <a:tc>
                  <a:txBody>
                    <a:bodyPr/>
                    <a:lstStyle/>
                    <a:p>
                      <a:pPr marL="742315" indent="-742315">
                        <a:spcAft>
                          <a:spcPts val="0"/>
                        </a:spcAft>
                      </a:pPr>
                      <a:r>
                        <a:rPr lang="id-ID" sz="1200" dirty="0">
                          <a:effectLst/>
                          <a:latin typeface="Calibri" panose="020F0502020204030204" pitchFamily="34" charset="0"/>
                          <a:ea typeface="Times New Roman" panose="02020603050405020304" pitchFamily="18" charset="0"/>
                          <a:cs typeface="Times New Roman" panose="02020603050405020304" pitchFamily="18" charset="0"/>
                        </a:rPr>
                        <a:t>Kebijakan   :</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pelestarian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peningkatan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sosial</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budaya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bangsa</a:t>
                      </a:r>
                      <a:r>
                        <a:rPr lang="en-US" sz="1200" b="1" dirty="0">
                          <a:effectLst/>
                          <a:latin typeface="Calibri" panose="020F0502020204030204" pitchFamily="34" charset="0"/>
                          <a:ea typeface="MS Mincho"/>
                          <a:cs typeface="Calibri" panose="020F0502020204030204" pitchFamily="34" charset="0"/>
                        </a:rPr>
                        <a:t>;</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1509332932"/>
                  </a:ext>
                </a:extLst>
              </a:tr>
              <a:tr h="0">
                <a:tc>
                  <a:txBody>
                    <a:bodyPr/>
                    <a:lstStyle/>
                    <a:p>
                      <a:pPr>
                        <a:spcAft>
                          <a:spcPts val="0"/>
                        </a:spcAft>
                      </a:pPr>
                      <a:r>
                        <a:rPr lang="id-ID" sz="1200" dirty="0">
                          <a:effectLst/>
                          <a:latin typeface="Calibri" panose="020F0502020204030204" pitchFamily="34" charset="0"/>
                          <a:ea typeface="Times New Roman" panose="02020603050405020304" pitchFamily="18" charset="0"/>
                          <a:cs typeface="Times New Roman" panose="02020603050405020304" pitchFamily="18" charset="0"/>
                        </a:rPr>
                        <a:t>Strategi:</a:t>
                      </a: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meningkatkan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kecintaan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masyarakat</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akan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nilai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budaya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yg</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mencerminkan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jati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diri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bangsa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yg</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berbudi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luhur</a:t>
                      </a:r>
                      <a:r>
                        <a:rPr lang="en-US" sz="1200" b="1" dirty="0">
                          <a:effectLst/>
                          <a:latin typeface="Calibri" panose="020F0502020204030204" pitchFamily="34" charset="0"/>
                          <a:ea typeface="MS Mincho"/>
                          <a:cs typeface="Calibri" panose="020F0502020204030204" pitchFamily="34" charset="0"/>
                        </a:rPr>
                        <a:t>;</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mengembangkan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penerapan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nilai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budaya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bangsa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dalam</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kehidupan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masyarakat</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melestarikan</a:t>
                      </a:r>
                      <a:r>
                        <a:rPr lang="en-US" sz="1200" b="1" dirty="0">
                          <a:effectLst/>
                          <a:latin typeface="Calibri" panose="020F0502020204030204" pitchFamily="34" charset="0"/>
                          <a:ea typeface="MS Mincho"/>
                          <a:cs typeface="Calibri" panose="020F0502020204030204" pitchFamily="34" charset="0"/>
                        </a:rPr>
                        <a:t> situs </a:t>
                      </a:r>
                      <a:r>
                        <a:rPr lang="en-US" sz="1200" b="1" dirty="0" err="1">
                          <a:effectLst/>
                          <a:latin typeface="Calibri" panose="020F0502020204030204" pitchFamily="34" charset="0"/>
                          <a:ea typeface="MS Mincho"/>
                          <a:cs typeface="Calibri" panose="020F0502020204030204" pitchFamily="34" charset="0"/>
                        </a:rPr>
                        <a:t>warisan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budaya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bangsa</a:t>
                      </a:r>
                      <a:r>
                        <a:rPr lang="en-US" sz="1200" b="1" dirty="0">
                          <a:effectLst/>
                          <a:latin typeface="Calibri" panose="020F0502020204030204" pitchFamily="34" charset="0"/>
                          <a:ea typeface="MS Mincho"/>
                          <a:cs typeface="Calibri" panose="020F0502020204030204" pitchFamily="34" charset="0"/>
                        </a:rPr>
                        <a:t>.</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1621900717"/>
                  </a:ext>
                </a:extLst>
              </a:tr>
              <a:tr h="0">
                <a:tc>
                  <a:txBody>
                    <a:bodyPr/>
                    <a:lstStyle/>
                    <a:p>
                      <a:pPr marL="742315" indent="-742315">
                        <a:spcAft>
                          <a:spcPts val="0"/>
                        </a:spcAft>
                      </a:pPr>
                      <a:r>
                        <a:rPr lang="id-ID" sz="1200" dirty="0">
                          <a:effectLst/>
                          <a:latin typeface="Calibri" panose="020F0502020204030204" pitchFamily="34" charset="0"/>
                          <a:ea typeface="Times New Roman" panose="02020603050405020304" pitchFamily="18" charset="0"/>
                          <a:cs typeface="Times New Roman" panose="02020603050405020304" pitchFamily="18" charset="0"/>
                        </a:rPr>
                        <a:t>Kebijakan   :</a:t>
                      </a:r>
                      <a:r>
                        <a:rPr lang="id-ID"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pelestarian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peningkatan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nilai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kawasan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lindung</a:t>
                      </a:r>
                      <a:r>
                        <a:rPr lang="en-US" sz="1200" b="1" dirty="0">
                          <a:effectLst/>
                          <a:latin typeface="Calibri" panose="020F0502020204030204" pitchFamily="34" charset="0"/>
                          <a:ea typeface="MS Mincho"/>
                          <a:cs typeface="Calibri" panose="020F0502020204030204" pitchFamily="34" charset="0"/>
                        </a:rPr>
                        <a:t> yang </a:t>
                      </a:r>
                      <a:r>
                        <a:rPr lang="en-US" sz="1200" b="1" dirty="0" err="1">
                          <a:effectLst/>
                          <a:latin typeface="Calibri" panose="020F0502020204030204" pitchFamily="34" charset="0"/>
                          <a:ea typeface="MS Mincho"/>
                          <a:cs typeface="Calibri" panose="020F0502020204030204" pitchFamily="34" charset="0"/>
                        </a:rPr>
                        <a:t>ditetapkan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sebagai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warisan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dunia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cagar</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biosfer</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ramsar</a:t>
                      </a:r>
                      <a:r>
                        <a:rPr lang="en-US" sz="1200" b="1" dirty="0">
                          <a:effectLst/>
                          <a:latin typeface="Calibri" panose="020F0502020204030204" pitchFamily="34" charset="0"/>
                          <a:ea typeface="MS Mincho"/>
                          <a:cs typeface="Calibri" panose="020F0502020204030204" pitchFamily="34" charset="0"/>
                        </a:rPr>
                        <a:t>;</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1146562708"/>
                  </a:ext>
                </a:extLst>
              </a:tr>
              <a:tr h="0">
                <a:tc>
                  <a:txBody>
                    <a:bodyPr/>
                    <a:lstStyle/>
                    <a:p>
                      <a:pPr>
                        <a:spcAft>
                          <a:spcPts val="0"/>
                        </a:spcAft>
                      </a:pPr>
                      <a:r>
                        <a:rPr lang="id-ID" sz="1200" dirty="0">
                          <a:effectLst/>
                          <a:latin typeface="Calibri" panose="020F0502020204030204" pitchFamily="34" charset="0"/>
                          <a:ea typeface="Times New Roman" panose="02020603050405020304" pitchFamily="18" charset="0"/>
                          <a:cs typeface="Times New Roman" panose="02020603050405020304" pitchFamily="18" charset="0"/>
                        </a:rPr>
                        <a:t>Strategi:</a:t>
                      </a: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melestarikan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keaslian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fisik</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serta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mempertahankan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keseimbangan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ekosistemnya</a:t>
                      </a:r>
                      <a:r>
                        <a:rPr lang="en-US" sz="1200" b="1" dirty="0">
                          <a:effectLst/>
                          <a:latin typeface="Calibri" panose="020F0502020204030204" pitchFamily="34" charset="0"/>
                          <a:ea typeface="MS Mincho"/>
                          <a:cs typeface="Calibri" panose="020F0502020204030204" pitchFamily="34" charset="0"/>
                        </a:rPr>
                        <a:t>;</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meningkatkan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kepariwisataan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nasional</a:t>
                      </a:r>
                      <a:r>
                        <a:rPr lang="en-US" sz="1200" b="1" dirty="0">
                          <a:effectLst/>
                          <a:latin typeface="Calibri" panose="020F0502020204030204" pitchFamily="34" charset="0"/>
                          <a:ea typeface="MS Mincho"/>
                          <a:cs typeface="Calibri" panose="020F0502020204030204" pitchFamily="34" charset="0"/>
                        </a:rPr>
                        <a:t>;  </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mengembangkan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ilmu</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pengetahuan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teknologi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melestarikan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keberlanjutan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lingkungan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hidup</a:t>
                      </a:r>
                      <a:r>
                        <a:rPr lang="en-US" sz="1200" b="1" dirty="0">
                          <a:effectLst/>
                          <a:latin typeface="Calibri" panose="020F0502020204030204" pitchFamily="34" charset="0"/>
                          <a:ea typeface="MS Mincho"/>
                          <a:cs typeface="Calibri" panose="020F0502020204030204" pitchFamily="34" charset="0"/>
                        </a:rPr>
                        <a:t>.</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3302993173"/>
                  </a:ext>
                </a:extLst>
              </a:tr>
              <a:tr h="0">
                <a:tc>
                  <a:txBody>
                    <a:bodyPr/>
                    <a:lstStyle/>
                    <a:p>
                      <a:pPr marL="742315" indent="-742315">
                        <a:spcAft>
                          <a:spcPts val="0"/>
                        </a:spcAft>
                      </a:pPr>
                      <a:r>
                        <a:rPr lang="id-ID" sz="1200">
                          <a:effectLst/>
                          <a:latin typeface="Calibri" panose="020F0502020204030204" pitchFamily="34" charset="0"/>
                          <a:ea typeface="Times New Roman" panose="02020603050405020304" pitchFamily="18" charset="0"/>
                          <a:cs typeface="Times New Roman" panose="02020603050405020304" pitchFamily="18" charset="0"/>
                        </a:rPr>
                        <a:t>Kebijakan   :</a:t>
                      </a:r>
                      <a:r>
                        <a:rPr lang="id-ID" sz="1200" b="1">
                          <a:effectLst/>
                          <a:latin typeface="Calibri" panose="020F0502020204030204" pitchFamily="34" charset="0"/>
                          <a:ea typeface="MS Mincho"/>
                          <a:cs typeface="Calibri" panose="020F0502020204030204" pitchFamily="34" charset="0"/>
                        </a:rPr>
                        <a:t>  </a:t>
                      </a:r>
                      <a:r>
                        <a:rPr lang="en-US" sz="1200" b="1">
                          <a:effectLst/>
                          <a:latin typeface="Calibri" panose="020F0502020204030204" pitchFamily="34" charset="0"/>
                          <a:ea typeface="MS Mincho"/>
                          <a:cs typeface="Calibri" panose="020F0502020204030204" pitchFamily="34" charset="0"/>
                        </a:rPr>
                        <a:t>pengembangan kawasan tertinggal untuk mengurangi kesenjangan tingkat perkembangan antarkawasan.</a:t>
                      </a:r>
                      <a:endParaRPr lang="id-ID"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2712150526"/>
                  </a:ext>
                </a:extLst>
              </a:tr>
              <a:tr h="0">
                <a:tc>
                  <a:txBody>
                    <a:bodyPr/>
                    <a:lstStyle/>
                    <a:p>
                      <a:pPr>
                        <a:spcAft>
                          <a:spcPts val="0"/>
                        </a:spcAft>
                      </a:pPr>
                      <a:r>
                        <a:rPr lang="id-ID" sz="1200" dirty="0">
                          <a:effectLst/>
                          <a:latin typeface="Calibri" panose="020F0502020204030204" pitchFamily="34" charset="0"/>
                          <a:ea typeface="Times New Roman" panose="02020603050405020304" pitchFamily="18" charset="0"/>
                          <a:cs typeface="Times New Roman" panose="02020603050405020304" pitchFamily="18" charset="0"/>
                        </a:rPr>
                        <a:t>Strategi:</a:t>
                      </a: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memanfaatkan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sumber</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alam</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secara</a:t>
                      </a:r>
                      <a:r>
                        <a:rPr lang="en-US" sz="1200" b="1" dirty="0">
                          <a:effectLst/>
                          <a:latin typeface="Calibri" panose="020F0502020204030204" pitchFamily="34" charset="0"/>
                          <a:ea typeface="MS Mincho"/>
                          <a:cs typeface="Calibri" panose="020F0502020204030204" pitchFamily="34" charset="0"/>
                        </a:rPr>
                        <a:t> optimal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berkelanjutan</a:t>
                      </a:r>
                      <a:r>
                        <a:rPr lang="en-US" sz="1200" b="1" dirty="0">
                          <a:effectLst/>
                          <a:latin typeface="Calibri" panose="020F0502020204030204" pitchFamily="34" charset="0"/>
                          <a:ea typeface="MS Mincho"/>
                          <a:cs typeface="Calibri" panose="020F0502020204030204" pitchFamily="34" charset="0"/>
                        </a:rPr>
                        <a:t>;</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membuka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akses</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meningkatkan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aksesibilitas</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antara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kawasan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tertinggal</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pusat</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pertumbuhan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wilayah</a:t>
                      </a:r>
                      <a:r>
                        <a:rPr lang="en-US" sz="1200" b="1" dirty="0">
                          <a:effectLst/>
                          <a:latin typeface="Calibri" panose="020F0502020204030204" pitchFamily="34" charset="0"/>
                          <a:ea typeface="MS Mincho"/>
                          <a:cs typeface="Calibri" panose="020F0502020204030204" pitchFamily="34" charset="0"/>
                        </a:rPr>
                        <a:t>; </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mengembangkan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prasarana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sarana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penunjang</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kegiatan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ekonomi</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masyarakat</a:t>
                      </a:r>
                      <a:r>
                        <a:rPr lang="en-US" sz="1200" b="1" dirty="0">
                          <a:effectLst/>
                          <a:latin typeface="Calibri" panose="020F0502020204030204" pitchFamily="34" charset="0"/>
                          <a:ea typeface="MS Mincho"/>
                          <a:cs typeface="Calibri" panose="020F0502020204030204" pitchFamily="34" charset="0"/>
                        </a:rPr>
                        <a:t>;</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meningkatkan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akses</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masyarakat</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sumber</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pembiayaan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Symbol" panose="05050102010706020507" pitchFamily="18" charset="2"/>
                        <a:buChar char=""/>
                      </a:pPr>
                      <a:r>
                        <a:rPr lang="en-US" sz="1200" b="1" dirty="0" err="1">
                          <a:effectLst/>
                          <a:latin typeface="Calibri" panose="020F0502020204030204" pitchFamily="34" charset="0"/>
                          <a:ea typeface="MS Mincho"/>
                          <a:cs typeface="Calibri" panose="020F0502020204030204" pitchFamily="34" charset="0"/>
                        </a:rPr>
                        <a:t>meningkatkan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kualitas</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kapasitas</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sumber</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daya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manusia</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dalam</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pengelolaan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kegiatan</a:t>
                      </a:r>
                      <a:r>
                        <a:rPr lang="en-US" sz="1200" b="1" dirty="0">
                          <a:effectLst/>
                          <a:latin typeface="Calibri" panose="020F0502020204030204" pitchFamily="34" charset="0"/>
                          <a:ea typeface="MS Mincho"/>
                          <a:cs typeface="Calibri" panose="020F0502020204030204" pitchFamily="34" charset="0"/>
                        </a:rPr>
                        <a:t> </a:t>
                      </a:r>
                      <a:r>
                        <a:rPr lang="en-US" sz="1200" b="1" dirty="0" err="1">
                          <a:effectLst/>
                          <a:latin typeface="Calibri" panose="020F0502020204030204" pitchFamily="34" charset="0"/>
                          <a:ea typeface="MS Mincho"/>
                          <a:cs typeface="Calibri" panose="020F0502020204030204" pitchFamily="34" charset="0"/>
                        </a:rPr>
                        <a:t>ekonomi</a:t>
                      </a:r>
                      <a:endParaRPr lang="id-ID"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2451063871"/>
                  </a:ext>
                </a:extLst>
              </a:tr>
            </a:tbl>
          </a:graphicData>
        </a:graphic>
      </p:graphicFrame>
    </p:spTree>
    <p:extLst>
      <p:ext uri="{BB962C8B-B14F-4D97-AF65-F5344CB8AC3E}">
        <p14:creationId xmlns:p14="http://schemas.microsoft.com/office/powerpoint/2010/main" val="6379977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Isi </a:t>
            </a:r>
            <a:r>
              <a:rPr lang="en-US" dirty="0" err="1"/>
              <a:t>Rencana</a:t>
            </a:r>
            <a:r>
              <a:rPr lang="en-US" dirty="0"/>
              <a:t> detail </a:t>
            </a:r>
            <a:r>
              <a:rPr lang="en-US" dirty="0" err="1"/>
              <a:t>tata</a:t>
            </a:r>
            <a:r>
              <a:rPr lang="en-US" dirty="0"/>
              <a:t> </a:t>
            </a:r>
            <a:r>
              <a:rPr lang="en-US" dirty="0" err="1"/>
              <a:t>ruang</a:t>
            </a:r>
            <a:r>
              <a:rPr lang="en-US" dirty="0"/>
              <a:t> </a:t>
            </a:r>
            <a:r>
              <a:rPr lang="en-US" dirty="0" err="1"/>
              <a:t>kabupaten</a:t>
            </a:r>
            <a:r>
              <a:rPr lang="en-US" dirty="0"/>
              <a:t>/</a:t>
            </a:r>
            <a:r>
              <a:rPr lang="en-US" dirty="0" err="1"/>
              <a:t>kota</a:t>
            </a:r>
            <a:r>
              <a:rPr lang="en-US" dirty="0"/>
              <a:t> </a:t>
            </a:r>
            <a:r>
              <a:rPr lang="id-ID" dirty="0"/>
              <a:t>(</a:t>
            </a:r>
            <a:r>
              <a:rPr lang="en-US" dirty="0"/>
              <a:t>RDTR</a:t>
            </a:r>
            <a:r>
              <a:rPr lang="id-ID" dirty="0"/>
              <a:t>)</a:t>
            </a:r>
          </a:p>
        </p:txBody>
      </p:sp>
      <p:sp>
        <p:nvSpPr>
          <p:cNvPr id="3" name="Content Placeholder 2"/>
          <p:cNvSpPr>
            <a:spLocks noGrp="1"/>
          </p:cNvSpPr>
          <p:nvPr>
            <p:ph idx="1"/>
          </p:nvPr>
        </p:nvSpPr>
        <p:spPr>
          <a:xfrm>
            <a:off x="785611" y="1825625"/>
            <a:ext cx="8912181" cy="4351338"/>
          </a:xfrm>
        </p:spPr>
        <p:txBody>
          <a:bodyPr>
            <a:noAutofit/>
          </a:bodyPr>
          <a:lstStyle/>
          <a:p>
            <a:pPr lvl="0"/>
            <a:r>
              <a:rPr lang="en-US" sz="3600" dirty="0" err="1"/>
              <a:t>tujuan</a:t>
            </a:r>
            <a:r>
              <a:rPr lang="en-US" sz="3600" dirty="0"/>
              <a:t> </a:t>
            </a:r>
            <a:r>
              <a:rPr lang="en-US" sz="3600" dirty="0" err="1"/>
              <a:t>penataan</a:t>
            </a:r>
            <a:r>
              <a:rPr lang="en-US" sz="3600" dirty="0"/>
              <a:t> </a:t>
            </a:r>
            <a:r>
              <a:rPr lang="en-US" sz="3600" dirty="0" err="1"/>
              <a:t>ruang</a:t>
            </a:r>
            <a:r>
              <a:rPr lang="en-US" sz="3600" dirty="0"/>
              <a:t> </a:t>
            </a:r>
            <a:r>
              <a:rPr lang="en-US" sz="3600" dirty="0" err="1"/>
              <a:t>bagian</a:t>
            </a:r>
            <a:r>
              <a:rPr lang="en-US" sz="3600" dirty="0"/>
              <a:t> </a:t>
            </a:r>
            <a:r>
              <a:rPr lang="en-US" sz="3600" dirty="0" err="1"/>
              <a:t>wilayah</a:t>
            </a:r>
            <a:r>
              <a:rPr lang="en-US" sz="3600" dirty="0"/>
              <a:t> </a:t>
            </a:r>
            <a:r>
              <a:rPr lang="en-US" sz="3600" dirty="0" err="1"/>
              <a:t>perencanaan</a:t>
            </a:r>
            <a:r>
              <a:rPr lang="en-US" sz="3600" dirty="0"/>
              <a:t>; </a:t>
            </a:r>
            <a:endParaRPr lang="id-ID" sz="3600" dirty="0"/>
          </a:p>
          <a:p>
            <a:pPr lvl="0"/>
            <a:r>
              <a:rPr lang="en-US" sz="3600" dirty="0" err="1"/>
              <a:t>rencana</a:t>
            </a:r>
            <a:r>
              <a:rPr lang="en-US" sz="3600" dirty="0"/>
              <a:t> </a:t>
            </a:r>
            <a:r>
              <a:rPr lang="en-US" sz="3600" dirty="0" err="1"/>
              <a:t>pola</a:t>
            </a:r>
            <a:r>
              <a:rPr lang="en-US" sz="3600" dirty="0"/>
              <a:t> </a:t>
            </a:r>
            <a:r>
              <a:rPr lang="en-US" sz="3600" dirty="0" err="1"/>
              <a:t>ruang</a:t>
            </a:r>
            <a:r>
              <a:rPr lang="en-US" sz="3600" dirty="0"/>
              <a:t>; </a:t>
            </a:r>
            <a:endParaRPr lang="id-ID" sz="3600" dirty="0"/>
          </a:p>
          <a:p>
            <a:pPr lvl="0"/>
            <a:r>
              <a:rPr lang="en-US" sz="3600" dirty="0" err="1"/>
              <a:t>rencana</a:t>
            </a:r>
            <a:r>
              <a:rPr lang="en-US" sz="3600" dirty="0"/>
              <a:t> </a:t>
            </a:r>
            <a:r>
              <a:rPr lang="en-US" sz="3600" dirty="0" err="1"/>
              <a:t>jaringan</a:t>
            </a:r>
            <a:r>
              <a:rPr lang="en-US" sz="3600" dirty="0"/>
              <a:t> </a:t>
            </a:r>
            <a:r>
              <a:rPr lang="en-US" sz="3600" dirty="0" err="1"/>
              <a:t>prasarana</a:t>
            </a:r>
            <a:r>
              <a:rPr lang="en-US" sz="3600" dirty="0"/>
              <a:t>; </a:t>
            </a:r>
            <a:endParaRPr lang="id-ID" sz="3600" dirty="0"/>
          </a:p>
          <a:p>
            <a:pPr lvl="0"/>
            <a:r>
              <a:rPr lang="en-US" sz="3600" dirty="0" err="1"/>
              <a:t>penetapan</a:t>
            </a:r>
            <a:r>
              <a:rPr lang="en-US" sz="3600" dirty="0"/>
              <a:t> sub </a:t>
            </a:r>
            <a:r>
              <a:rPr lang="en-US" sz="3600" dirty="0" err="1"/>
              <a:t>bagian</a:t>
            </a:r>
            <a:r>
              <a:rPr lang="en-US" sz="3600" dirty="0"/>
              <a:t> </a:t>
            </a:r>
            <a:r>
              <a:rPr lang="en-US" sz="3600" dirty="0" err="1"/>
              <a:t>wilayah</a:t>
            </a:r>
            <a:r>
              <a:rPr lang="en-US" sz="3600" dirty="0"/>
              <a:t> </a:t>
            </a:r>
            <a:r>
              <a:rPr lang="en-US" sz="3600" dirty="0" err="1"/>
              <a:t>perencanaan</a:t>
            </a:r>
            <a:r>
              <a:rPr lang="en-US" sz="3600" dirty="0"/>
              <a:t> yang </a:t>
            </a:r>
            <a:r>
              <a:rPr lang="en-US" sz="3600" dirty="0" err="1"/>
              <a:t>diprioritaskan</a:t>
            </a:r>
            <a:r>
              <a:rPr lang="en-US" sz="3600" dirty="0"/>
              <a:t> </a:t>
            </a:r>
            <a:r>
              <a:rPr lang="en-US" sz="3600" dirty="0" err="1"/>
              <a:t>penanganannya</a:t>
            </a:r>
            <a:r>
              <a:rPr lang="en-US" sz="3600" dirty="0"/>
              <a:t>; </a:t>
            </a:r>
            <a:endParaRPr lang="id-ID" sz="3600" dirty="0"/>
          </a:p>
          <a:p>
            <a:pPr lvl="0"/>
            <a:r>
              <a:rPr lang="en-US" sz="3600" dirty="0" err="1"/>
              <a:t>ketentuan</a:t>
            </a:r>
            <a:r>
              <a:rPr lang="en-US" sz="3600" dirty="0"/>
              <a:t> </a:t>
            </a:r>
            <a:r>
              <a:rPr lang="en-US" sz="3600" dirty="0" err="1"/>
              <a:t>pemanfaatan</a:t>
            </a:r>
            <a:r>
              <a:rPr lang="en-US" sz="3600" dirty="0"/>
              <a:t> </a:t>
            </a:r>
            <a:r>
              <a:rPr lang="en-US" sz="3600" dirty="0" err="1"/>
              <a:t>ruang</a:t>
            </a:r>
            <a:r>
              <a:rPr lang="en-US" sz="3600" dirty="0"/>
              <a:t>; </a:t>
            </a:r>
            <a:r>
              <a:rPr lang="en-US" sz="3600" dirty="0" err="1"/>
              <a:t>dan</a:t>
            </a:r>
            <a:r>
              <a:rPr lang="en-US" sz="3600" dirty="0"/>
              <a:t> </a:t>
            </a:r>
            <a:endParaRPr lang="id-ID" sz="3600" dirty="0"/>
          </a:p>
          <a:p>
            <a:pPr lvl="0"/>
            <a:r>
              <a:rPr lang="en-US" sz="3600" dirty="0" err="1"/>
              <a:t>peraturan</a:t>
            </a:r>
            <a:r>
              <a:rPr lang="en-US" sz="3600" dirty="0"/>
              <a:t> </a:t>
            </a:r>
            <a:r>
              <a:rPr lang="en-US" sz="3600" dirty="0" err="1"/>
              <a:t>zonasi</a:t>
            </a:r>
            <a:r>
              <a:rPr lang="en-US" sz="3600" dirty="0"/>
              <a:t>. </a:t>
            </a:r>
            <a:endParaRPr lang="id-ID" sz="3600" dirty="0"/>
          </a:p>
        </p:txBody>
      </p:sp>
    </p:spTree>
    <p:extLst>
      <p:ext uri="{BB962C8B-B14F-4D97-AF65-F5344CB8AC3E}">
        <p14:creationId xmlns:p14="http://schemas.microsoft.com/office/powerpoint/2010/main" val="388518033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336" y="30104"/>
            <a:ext cx="9388698" cy="618286"/>
          </a:xfrm>
        </p:spPr>
        <p:txBody>
          <a:bodyPr>
            <a:noAutofit/>
          </a:bodyPr>
          <a:lstStyle/>
          <a:p>
            <a:r>
              <a:rPr lang="en-US" sz="2800" dirty="0" err="1"/>
              <a:t>Kriteria</a:t>
            </a:r>
            <a:r>
              <a:rPr lang="en-US" sz="2800" dirty="0"/>
              <a:t> PKN, PKW </a:t>
            </a:r>
            <a:r>
              <a:rPr lang="en-US" sz="2800" dirty="0" err="1"/>
              <a:t>dan</a:t>
            </a:r>
            <a:r>
              <a:rPr lang="en-US" sz="2800" dirty="0"/>
              <a:t> PKL </a:t>
            </a:r>
            <a:r>
              <a:rPr lang="en-US" sz="2800" dirty="0" err="1"/>
              <a:t>serta</a:t>
            </a:r>
            <a:r>
              <a:rPr lang="en-US" sz="2800" dirty="0"/>
              <a:t> PKSN</a:t>
            </a:r>
            <a:r>
              <a:rPr lang="id-ID" sz="2800" dirty="0"/>
              <a:t> </a:t>
            </a:r>
            <a:r>
              <a:rPr lang="en-US" sz="2800" dirty="0"/>
              <a:t>(PP No.26 </a:t>
            </a:r>
            <a:r>
              <a:rPr lang="en-US" sz="2800" dirty="0" err="1"/>
              <a:t>Tahun</a:t>
            </a:r>
            <a:r>
              <a:rPr lang="en-US" sz="2800" dirty="0"/>
              <a:t> 2008)</a:t>
            </a:r>
            <a:endParaRPr lang="id-ID" sz="2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74763346"/>
              </p:ext>
            </p:extLst>
          </p:nvPr>
        </p:nvGraphicFramePr>
        <p:xfrm>
          <a:off x="399245" y="648391"/>
          <a:ext cx="9247031" cy="5842002"/>
        </p:xfrm>
        <a:graphic>
          <a:graphicData uri="http://schemas.openxmlformats.org/drawingml/2006/table">
            <a:tbl>
              <a:tblPr firstRow="1" bandRow="1">
                <a:tableStyleId>{5C22544A-7EE6-4342-B048-85BDC9FD1C3A}</a:tableStyleId>
              </a:tblPr>
              <a:tblGrid>
                <a:gridCol w="1388145">
                  <a:extLst>
                    <a:ext uri="{9D8B030D-6E8A-4147-A177-3AD203B41FA5}">
                      <a16:colId xmlns="" xmlns:a16="http://schemas.microsoft.com/office/drawing/2014/main" val="3960268771"/>
                    </a:ext>
                  </a:extLst>
                </a:gridCol>
                <a:gridCol w="7858886">
                  <a:extLst>
                    <a:ext uri="{9D8B030D-6E8A-4147-A177-3AD203B41FA5}">
                      <a16:colId xmlns="" xmlns:a16="http://schemas.microsoft.com/office/drawing/2014/main" val="1699066672"/>
                    </a:ext>
                  </a:extLst>
                </a:gridCol>
              </a:tblGrid>
              <a:tr h="370840">
                <a:tc>
                  <a:txBody>
                    <a:bodyPr/>
                    <a:lstStyle/>
                    <a:p>
                      <a:pPr algn="ctr">
                        <a:lnSpc>
                          <a:spcPct val="107000"/>
                        </a:lnSpc>
                        <a:spcBef>
                          <a:spcPts val="300"/>
                        </a:spcBef>
                        <a:spcAft>
                          <a:spcPts val="300"/>
                        </a:spcAft>
                      </a:pPr>
                      <a:r>
                        <a:rPr lang="id-ID" sz="1800" b="1" dirty="0">
                          <a:effectLst/>
                          <a:latin typeface="Calibri" panose="020F0502020204030204" pitchFamily="34" charset="0"/>
                          <a:ea typeface="MS Mincho"/>
                          <a:cs typeface="Times New Roman" panose="02020603050405020304" pitchFamily="18" charset="0"/>
                        </a:rPr>
                        <a:t>Pusat Kegiatan</a:t>
                      </a:r>
                    </a:p>
                  </a:txBody>
                  <a:tcPr marL="55721" marR="55721" marT="0" marB="0"/>
                </a:tc>
                <a:tc>
                  <a:txBody>
                    <a:bodyPr/>
                    <a:lstStyle/>
                    <a:p>
                      <a:pPr algn="ctr">
                        <a:lnSpc>
                          <a:spcPct val="107000"/>
                        </a:lnSpc>
                        <a:spcBef>
                          <a:spcPts val="300"/>
                        </a:spcBef>
                        <a:spcAft>
                          <a:spcPts val="300"/>
                        </a:spcAft>
                      </a:pPr>
                      <a:r>
                        <a:rPr lang="id-ID" sz="1800" b="1" dirty="0">
                          <a:effectLst/>
                          <a:latin typeface="Calibri" panose="020F0502020204030204" pitchFamily="34" charset="0"/>
                          <a:ea typeface="MS Mincho"/>
                          <a:cs typeface="Times New Roman" panose="02020603050405020304" pitchFamily="18" charset="0"/>
                        </a:rPr>
                        <a:t>Kriteria Kawasan atau Pusat Perkotaan</a:t>
                      </a:r>
                    </a:p>
                  </a:txBody>
                  <a:tcPr marL="55721" marR="55721" marT="0" marB="0"/>
                </a:tc>
                <a:extLst>
                  <a:ext uri="{0D108BD9-81ED-4DB2-BD59-A6C34878D82A}">
                    <a16:rowId xmlns="" xmlns:a16="http://schemas.microsoft.com/office/drawing/2014/main" val="57720118"/>
                  </a:ext>
                </a:extLst>
              </a:tr>
              <a:tr h="370840">
                <a:tc>
                  <a:txBody>
                    <a:bodyPr/>
                    <a:lstStyle/>
                    <a:p>
                      <a:pPr>
                        <a:lnSpc>
                          <a:spcPct val="107000"/>
                        </a:lnSpc>
                        <a:spcBef>
                          <a:spcPts val="200"/>
                        </a:spcBef>
                        <a:spcAft>
                          <a:spcPts val="200"/>
                        </a:spcAft>
                        <a:tabLst>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Nasional</a:t>
                      </a:r>
                    </a:p>
                  </a:txBody>
                  <a:tcPr marL="55721" marR="55721"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Berfungsi/berpotensi sebagai simpul utama kegiatan ekspor-impor atau pintu gerbang menuju kawasan internasional;</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Berfungsi/berpotensi sebagai pusat kegiatan industri &amp; jasa skala nasional atau melayani beberapa provinsi; dan/atau </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Berfungsi/berpotensi sebagai simpul utama transportasi skala nasional atau melayani beberapa provinsi</a:t>
                      </a:r>
                    </a:p>
                  </a:txBody>
                  <a:tcPr marL="55721" marR="55721" marT="0" marB="0"/>
                </a:tc>
                <a:extLst>
                  <a:ext uri="{0D108BD9-81ED-4DB2-BD59-A6C34878D82A}">
                    <a16:rowId xmlns="" xmlns:a16="http://schemas.microsoft.com/office/drawing/2014/main" val="4068131531"/>
                  </a:ext>
                </a:extLst>
              </a:tr>
              <a:tr h="370840">
                <a:tc>
                  <a:txBody>
                    <a:bodyPr/>
                    <a:lstStyle/>
                    <a:p>
                      <a:pPr>
                        <a:lnSpc>
                          <a:spcPct val="107000"/>
                        </a:lnSpc>
                        <a:spcBef>
                          <a:spcPts val="200"/>
                        </a:spcBef>
                        <a:spcAft>
                          <a:spcPts val="200"/>
                        </a:spcAft>
                        <a:tabLst>
                          <a:tab pos="457200" algn="l"/>
                        </a:tabLst>
                      </a:pPr>
                      <a:r>
                        <a:rPr lang="id-ID" sz="1500">
                          <a:effectLst/>
                          <a:latin typeface="Calibri" panose="020F0502020204030204" pitchFamily="34" charset="0"/>
                          <a:ea typeface="Calibri" panose="020F0502020204030204" pitchFamily="34" charset="0"/>
                          <a:cs typeface="Arial" panose="020B0604020202020204" pitchFamily="34" charset="0"/>
                        </a:rPr>
                        <a:t>Wilayah</a:t>
                      </a:r>
                    </a:p>
                  </a:txBody>
                  <a:tcPr marL="55721" marR="55721"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Berfungsi/berpotensi sebagai simpul kedua kegiatan ekspor-impor yang mendukung PKN; </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Berfungsi/berpotensi sebagai pusat kegiatan industri &amp; jasa yang melayani skala provinsi atau beberapa kabupaten; dan/atau </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Berfungsi/berpotensi sebagai simpul transportasi yang melayani skala provinsi atau beberapa kabupaten.</a:t>
                      </a:r>
                    </a:p>
                  </a:txBody>
                  <a:tcPr marL="55721" marR="55721" marT="0" marB="0"/>
                </a:tc>
                <a:extLst>
                  <a:ext uri="{0D108BD9-81ED-4DB2-BD59-A6C34878D82A}">
                    <a16:rowId xmlns="" xmlns:a16="http://schemas.microsoft.com/office/drawing/2014/main" val="101173702"/>
                  </a:ext>
                </a:extLst>
              </a:tr>
              <a:tr h="370840">
                <a:tc>
                  <a:txBody>
                    <a:bodyPr/>
                    <a:lstStyle/>
                    <a:p>
                      <a:pPr>
                        <a:lnSpc>
                          <a:spcPct val="107000"/>
                        </a:lnSpc>
                        <a:spcBef>
                          <a:spcPts val="200"/>
                        </a:spcBef>
                        <a:spcAft>
                          <a:spcPts val="200"/>
                        </a:spcAft>
                        <a:tabLst>
                          <a:tab pos="457200" algn="l"/>
                        </a:tabLst>
                      </a:pPr>
                      <a:r>
                        <a:rPr lang="id-ID" sz="1500">
                          <a:effectLst/>
                          <a:latin typeface="Calibri" panose="020F0502020204030204" pitchFamily="34" charset="0"/>
                          <a:ea typeface="Calibri" panose="020F0502020204030204" pitchFamily="34" charset="0"/>
                          <a:cs typeface="Arial" panose="020B0604020202020204" pitchFamily="34" charset="0"/>
                        </a:rPr>
                        <a:t>Lokal</a:t>
                      </a:r>
                    </a:p>
                  </a:txBody>
                  <a:tcPr marL="55721" marR="55721"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Berfungsi/berpotensi sebagai pusat kegiatan industri dan jasa yang melayani skala kabupaten atau beberapa kecamatan; dan/atau </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Berfungsi/berpotensi sebagai simpul transportasi yang melayani skala kabupaten atau beberapa kecamatan.</a:t>
                      </a:r>
                    </a:p>
                  </a:txBody>
                  <a:tcPr marL="55721" marR="55721" marT="0" marB="0"/>
                </a:tc>
                <a:extLst>
                  <a:ext uri="{0D108BD9-81ED-4DB2-BD59-A6C34878D82A}">
                    <a16:rowId xmlns="" xmlns:a16="http://schemas.microsoft.com/office/drawing/2014/main" val="179849660"/>
                  </a:ext>
                </a:extLst>
              </a:tr>
              <a:tr h="370840">
                <a:tc>
                  <a:txBody>
                    <a:bodyPr/>
                    <a:lstStyle/>
                    <a:p>
                      <a:pPr>
                        <a:lnSpc>
                          <a:spcPct val="107000"/>
                        </a:lnSpc>
                        <a:spcBef>
                          <a:spcPts val="200"/>
                        </a:spcBef>
                        <a:spcAft>
                          <a:spcPts val="200"/>
                        </a:spcAft>
                        <a:tabLst>
                          <a:tab pos="457200" algn="l"/>
                        </a:tabLst>
                      </a:pPr>
                      <a:r>
                        <a:rPr lang="id-ID" sz="1500">
                          <a:effectLst/>
                          <a:latin typeface="Calibri" panose="020F0502020204030204" pitchFamily="34" charset="0"/>
                          <a:ea typeface="Calibri" panose="020F0502020204030204" pitchFamily="34" charset="0"/>
                          <a:cs typeface="Arial" panose="020B0604020202020204" pitchFamily="34" charset="0"/>
                        </a:rPr>
                        <a:t>Strategis Nasional</a:t>
                      </a:r>
                    </a:p>
                  </a:txBody>
                  <a:tcPr marL="55721" marR="55721" marT="0" marB="0"/>
                </a:tc>
                <a:tc>
                  <a:txBody>
                    <a:bodyPr/>
                    <a:lstStyle/>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Berpotensi sebagai pos pemeriksaan lintas batas dengan negara tetangga; </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Berfungsi sebagai pintu gerbang internasional yang menghubungkan dengan negara tetangga;  </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Merupakan simpul utama transportasi yang menghubungkan wilayah sekitarnya; dan/atau </a:t>
                      </a:r>
                    </a:p>
                    <a:p>
                      <a:pPr marL="342900" lvl="0" indent="-342900">
                        <a:lnSpc>
                          <a:spcPct val="107000"/>
                        </a:lnSpc>
                        <a:spcBef>
                          <a:spcPts val="200"/>
                        </a:spcBef>
                        <a:spcAft>
                          <a:spcPts val="200"/>
                        </a:spcAft>
                        <a:buFont typeface="Symbol" panose="05050102010706020507" pitchFamily="18" charset="2"/>
                        <a:buChar char=""/>
                        <a:tabLst>
                          <a:tab pos="457200" algn="l"/>
                          <a:tab pos="457200" algn="l"/>
                        </a:tabLst>
                      </a:pPr>
                      <a:r>
                        <a:rPr lang="id-ID" sz="1500" dirty="0">
                          <a:effectLst/>
                          <a:latin typeface="Calibri" panose="020F0502020204030204" pitchFamily="34" charset="0"/>
                          <a:ea typeface="Calibri" panose="020F0502020204030204" pitchFamily="34" charset="0"/>
                          <a:cs typeface="Arial" panose="020B0604020202020204" pitchFamily="34" charset="0"/>
                        </a:rPr>
                        <a:t>Merupakan pusat pertumbuhan ekonomi yang dapat mendorong perkembangan kawasan di sekitarnya</a:t>
                      </a:r>
                    </a:p>
                  </a:txBody>
                  <a:tcPr marL="55721" marR="55721" marT="0" marB="0"/>
                </a:tc>
                <a:extLst>
                  <a:ext uri="{0D108BD9-81ED-4DB2-BD59-A6C34878D82A}">
                    <a16:rowId xmlns="" xmlns:a16="http://schemas.microsoft.com/office/drawing/2014/main" val="3179651677"/>
                  </a:ext>
                </a:extLst>
              </a:tr>
            </a:tbl>
          </a:graphicData>
        </a:graphic>
      </p:graphicFrame>
    </p:spTree>
    <p:extLst>
      <p:ext uri="{BB962C8B-B14F-4D97-AF65-F5344CB8AC3E}">
        <p14:creationId xmlns:p14="http://schemas.microsoft.com/office/powerpoint/2010/main" val="5404677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dirty="0"/>
              <a:t>Pengertian Kawasan</a:t>
            </a:r>
            <a:endParaRPr lang="id-ID" dirty="0"/>
          </a:p>
        </p:txBody>
      </p:sp>
      <p:sp>
        <p:nvSpPr>
          <p:cNvPr id="3" name="Content Placeholder 2"/>
          <p:cNvSpPr>
            <a:spLocks noGrp="1"/>
          </p:cNvSpPr>
          <p:nvPr>
            <p:ph idx="1"/>
          </p:nvPr>
        </p:nvSpPr>
        <p:spPr/>
        <p:txBody>
          <a:bodyPr>
            <a:normAutofit fontScale="92500" lnSpcReduction="10000"/>
          </a:bodyPr>
          <a:lstStyle/>
          <a:p>
            <a:pPr marL="0" indent="0" algn="ctr">
              <a:buNone/>
            </a:pPr>
            <a:r>
              <a:rPr lang="en-US" sz="3200" dirty="0" err="1"/>
              <a:t>Kawasan</a:t>
            </a:r>
            <a:r>
              <a:rPr lang="en-US" sz="3200" dirty="0"/>
              <a:t> </a:t>
            </a:r>
            <a:r>
              <a:rPr lang="en-US" sz="3200" dirty="0" err="1"/>
              <a:t>adalah</a:t>
            </a:r>
            <a:r>
              <a:rPr lang="en-US" sz="3200" dirty="0"/>
              <a:t> </a:t>
            </a:r>
            <a:r>
              <a:rPr lang="en-US" sz="3200" dirty="0" err="1"/>
              <a:t>wilayah</a:t>
            </a:r>
            <a:r>
              <a:rPr lang="en-US" sz="3200" dirty="0"/>
              <a:t> yang </a:t>
            </a:r>
            <a:r>
              <a:rPr lang="en-US" sz="3200" dirty="0" err="1"/>
              <a:t>memiliki</a:t>
            </a:r>
            <a:r>
              <a:rPr lang="en-US" sz="3200" dirty="0"/>
              <a:t> </a:t>
            </a:r>
            <a:r>
              <a:rPr lang="en-US" sz="3200" dirty="0" err="1"/>
              <a:t>fungsi</a:t>
            </a:r>
            <a:r>
              <a:rPr lang="en-US" sz="3200" dirty="0"/>
              <a:t> </a:t>
            </a:r>
            <a:r>
              <a:rPr lang="en-US" sz="3200" dirty="0" err="1"/>
              <a:t>utama</a:t>
            </a:r>
            <a:r>
              <a:rPr lang="en-US" sz="3200" dirty="0"/>
              <a:t> </a:t>
            </a:r>
            <a:r>
              <a:rPr lang="en-US" sz="3200" dirty="0" err="1"/>
              <a:t>lindung</a:t>
            </a:r>
            <a:r>
              <a:rPr lang="en-US" sz="3200" dirty="0"/>
              <a:t> </a:t>
            </a:r>
            <a:r>
              <a:rPr lang="en-US" sz="3200" dirty="0" err="1"/>
              <a:t>wilayah</a:t>
            </a:r>
            <a:r>
              <a:rPr lang="en-US" sz="3200" dirty="0"/>
              <a:t> yang </a:t>
            </a:r>
            <a:r>
              <a:rPr lang="en-US" sz="3200" dirty="0" err="1"/>
              <a:t>ditetapkan</a:t>
            </a:r>
            <a:r>
              <a:rPr lang="en-US" sz="3200" dirty="0"/>
              <a:t> </a:t>
            </a:r>
            <a:r>
              <a:rPr lang="en-US" sz="3200" dirty="0" err="1"/>
              <a:t>dengan</a:t>
            </a:r>
            <a:r>
              <a:rPr lang="en-US" sz="3200" dirty="0"/>
              <a:t> </a:t>
            </a:r>
            <a:r>
              <a:rPr lang="en-US" sz="3200" dirty="0" err="1"/>
              <a:t>fungsi</a:t>
            </a:r>
            <a:r>
              <a:rPr lang="en-US" sz="3200" dirty="0"/>
              <a:t> </a:t>
            </a:r>
            <a:r>
              <a:rPr lang="en-US" sz="3200" dirty="0" err="1"/>
              <a:t>utama</a:t>
            </a:r>
            <a:r>
              <a:rPr lang="en-US" sz="3200" dirty="0"/>
              <a:t> </a:t>
            </a:r>
            <a:r>
              <a:rPr lang="en-US" sz="3200" dirty="0" err="1"/>
              <a:t>melindungi</a:t>
            </a:r>
            <a:r>
              <a:rPr lang="en-US" sz="3200" dirty="0"/>
              <a:t> </a:t>
            </a:r>
            <a:r>
              <a:rPr lang="en-US" sz="3200" dirty="0" err="1"/>
              <a:t>kelestarian</a:t>
            </a:r>
            <a:r>
              <a:rPr lang="en-US" sz="3200" dirty="0"/>
              <a:t> </a:t>
            </a:r>
            <a:r>
              <a:rPr lang="en-US" sz="3200" dirty="0" err="1"/>
              <a:t>lingkungan</a:t>
            </a:r>
            <a:r>
              <a:rPr lang="en-US" sz="3200" dirty="0"/>
              <a:t> </a:t>
            </a:r>
            <a:r>
              <a:rPr lang="en-US" sz="3200" dirty="0" err="1"/>
              <a:t>hidup</a:t>
            </a:r>
            <a:r>
              <a:rPr lang="en-US" sz="3200" dirty="0"/>
              <a:t> yang </a:t>
            </a:r>
            <a:r>
              <a:rPr lang="en-US" sz="3200" dirty="0" err="1"/>
              <a:t>mencakup</a:t>
            </a:r>
            <a:r>
              <a:rPr lang="en-US" sz="3200" dirty="0"/>
              <a:t> </a:t>
            </a:r>
            <a:r>
              <a:rPr lang="en-US" sz="3200" dirty="0" err="1"/>
              <a:t>sumber</a:t>
            </a:r>
            <a:r>
              <a:rPr lang="en-US" sz="3200" dirty="0"/>
              <a:t> </a:t>
            </a:r>
            <a:r>
              <a:rPr lang="en-US" sz="3200" dirty="0" err="1"/>
              <a:t>daya</a:t>
            </a:r>
            <a:r>
              <a:rPr lang="en-US" sz="3200" dirty="0"/>
              <a:t> </a:t>
            </a:r>
            <a:r>
              <a:rPr lang="en-US" sz="3200" dirty="0" err="1"/>
              <a:t>alam</a:t>
            </a:r>
            <a:r>
              <a:rPr lang="en-US" sz="3200" dirty="0"/>
              <a:t> </a:t>
            </a:r>
            <a:r>
              <a:rPr lang="en-US" sz="3200" dirty="0" err="1"/>
              <a:t>dan</a:t>
            </a:r>
            <a:r>
              <a:rPr lang="en-US" sz="3200" dirty="0"/>
              <a:t> </a:t>
            </a:r>
            <a:r>
              <a:rPr lang="en-US" sz="3200" dirty="0" err="1"/>
              <a:t>sumber</a:t>
            </a:r>
            <a:r>
              <a:rPr lang="en-US" sz="3200" dirty="0"/>
              <a:t> </a:t>
            </a:r>
            <a:r>
              <a:rPr lang="en-US" sz="3200" dirty="0" err="1"/>
              <a:t>daya</a:t>
            </a:r>
            <a:r>
              <a:rPr lang="en-US" sz="3200" dirty="0"/>
              <a:t> </a:t>
            </a:r>
            <a:r>
              <a:rPr lang="en-US" sz="3200" dirty="0" err="1"/>
              <a:t>buatan</a:t>
            </a:r>
            <a:r>
              <a:rPr lang="en-US" sz="3200" dirty="0"/>
              <a:t>, </a:t>
            </a:r>
            <a:r>
              <a:rPr lang="en-US" sz="3200" dirty="0" err="1"/>
              <a:t>atau</a:t>
            </a:r>
            <a:r>
              <a:rPr lang="en-US" sz="3200" dirty="0"/>
              <a:t> </a:t>
            </a:r>
            <a:r>
              <a:rPr lang="en-US" sz="3200" dirty="0" err="1"/>
              <a:t>budi</a:t>
            </a:r>
            <a:r>
              <a:rPr lang="en-US" sz="3200" dirty="0"/>
              <a:t> </a:t>
            </a:r>
            <a:r>
              <a:rPr lang="en-US" sz="3200" dirty="0" err="1"/>
              <a:t>daya</a:t>
            </a:r>
            <a:r>
              <a:rPr lang="en-US" sz="3200" dirty="0"/>
              <a:t> </a:t>
            </a:r>
            <a:r>
              <a:rPr lang="en-US" sz="3200" dirty="0" err="1"/>
              <a:t>yaitu</a:t>
            </a:r>
            <a:r>
              <a:rPr lang="en-US" sz="3200" dirty="0"/>
              <a:t> </a:t>
            </a:r>
            <a:r>
              <a:rPr lang="en-US" sz="3200" dirty="0" err="1"/>
              <a:t>wilayah</a:t>
            </a:r>
            <a:r>
              <a:rPr lang="en-US" sz="3200" dirty="0"/>
              <a:t> yang </a:t>
            </a:r>
            <a:r>
              <a:rPr lang="en-US" sz="3200" dirty="0" err="1"/>
              <a:t>ditetapkan</a:t>
            </a:r>
            <a:r>
              <a:rPr lang="en-US" sz="3200" dirty="0"/>
              <a:t> </a:t>
            </a:r>
            <a:r>
              <a:rPr lang="en-US" sz="3200" dirty="0" err="1"/>
              <a:t>dengan</a:t>
            </a:r>
            <a:r>
              <a:rPr lang="en-US" sz="3200" dirty="0"/>
              <a:t> </a:t>
            </a:r>
            <a:r>
              <a:rPr lang="en-US" sz="3200" dirty="0" err="1"/>
              <a:t>fungsi</a:t>
            </a:r>
            <a:r>
              <a:rPr lang="en-US" sz="3200" dirty="0"/>
              <a:t> </a:t>
            </a:r>
            <a:r>
              <a:rPr lang="en-US" sz="3200" dirty="0" err="1"/>
              <a:t>utama</a:t>
            </a:r>
            <a:r>
              <a:rPr lang="en-US" sz="3200" dirty="0"/>
              <a:t> </a:t>
            </a:r>
            <a:r>
              <a:rPr lang="en-US" sz="3200" dirty="0" err="1"/>
              <a:t>untuk</a:t>
            </a:r>
            <a:r>
              <a:rPr lang="en-US" sz="3200" dirty="0"/>
              <a:t> </a:t>
            </a:r>
            <a:r>
              <a:rPr lang="en-US" sz="3200" dirty="0" err="1"/>
              <a:t>dibudidayakan</a:t>
            </a:r>
            <a:r>
              <a:rPr lang="en-US" sz="3200" dirty="0"/>
              <a:t> </a:t>
            </a:r>
            <a:r>
              <a:rPr lang="en-US" sz="3200" dirty="0" err="1"/>
              <a:t>atas</a:t>
            </a:r>
            <a:r>
              <a:rPr lang="en-US" sz="3200" dirty="0"/>
              <a:t> </a:t>
            </a:r>
            <a:r>
              <a:rPr lang="en-US" sz="3200" dirty="0" err="1"/>
              <a:t>dasar</a:t>
            </a:r>
            <a:r>
              <a:rPr lang="en-US" sz="3200" dirty="0"/>
              <a:t> </a:t>
            </a:r>
            <a:r>
              <a:rPr lang="en-US" sz="3200" dirty="0" err="1"/>
              <a:t>kondisi</a:t>
            </a:r>
            <a:r>
              <a:rPr lang="en-US" sz="3200" dirty="0"/>
              <a:t> </a:t>
            </a:r>
            <a:r>
              <a:rPr lang="en-US" sz="3200" dirty="0" err="1"/>
              <a:t>dan</a:t>
            </a:r>
            <a:r>
              <a:rPr lang="en-US" sz="3200" dirty="0"/>
              <a:t> </a:t>
            </a:r>
            <a:r>
              <a:rPr lang="en-US" sz="3200" dirty="0" err="1"/>
              <a:t>potensi</a:t>
            </a:r>
            <a:r>
              <a:rPr lang="en-US" sz="3200" dirty="0"/>
              <a:t> </a:t>
            </a:r>
            <a:r>
              <a:rPr lang="en-US" sz="3200" dirty="0" err="1"/>
              <a:t>sumber</a:t>
            </a:r>
            <a:r>
              <a:rPr lang="en-US" sz="3200" dirty="0"/>
              <a:t> </a:t>
            </a:r>
            <a:r>
              <a:rPr lang="en-US" sz="3200" dirty="0" err="1"/>
              <a:t>daya</a:t>
            </a:r>
            <a:r>
              <a:rPr lang="en-US" sz="3200" dirty="0"/>
              <a:t> </a:t>
            </a:r>
            <a:r>
              <a:rPr lang="en-US" sz="3200" dirty="0" err="1"/>
              <a:t>alam</a:t>
            </a:r>
            <a:r>
              <a:rPr lang="en-US" sz="3200" dirty="0"/>
              <a:t>, </a:t>
            </a:r>
            <a:r>
              <a:rPr lang="en-US" sz="3200" dirty="0" err="1"/>
              <a:t>sumber</a:t>
            </a:r>
            <a:r>
              <a:rPr lang="en-US" sz="3200" dirty="0"/>
              <a:t> </a:t>
            </a:r>
            <a:r>
              <a:rPr lang="en-US" sz="3200" dirty="0" err="1"/>
              <a:t>daya</a:t>
            </a:r>
            <a:r>
              <a:rPr lang="en-US" sz="3200" dirty="0"/>
              <a:t> </a:t>
            </a:r>
            <a:r>
              <a:rPr lang="en-US" sz="3200" dirty="0" err="1"/>
              <a:t>manusia</a:t>
            </a:r>
            <a:r>
              <a:rPr lang="en-US" sz="3200" dirty="0"/>
              <a:t>, </a:t>
            </a:r>
            <a:r>
              <a:rPr lang="en-US" sz="3200" dirty="0" err="1"/>
              <a:t>dan</a:t>
            </a:r>
            <a:r>
              <a:rPr lang="en-US" sz="3200" dirty="0"/>
              <a:t> </a:t>
            </a:r>
            <a:r>
              <a:rPr lang="en-US" sz="3200" dirty="0" err="1"/>
              <a:t>sumber</a:t>
            </a:r>
            <a:r>
              <a:rPr lang="en-US" sz="3200" dirty="0"/>
              <a:t> </a:t>
            </a:r>
            <a:r>
              <a:rPr lang="en-US" sz="3200" dirty="0" err="1"/>
              <a:t>daya</a:t>
            </a:r>
            <a:r>
              <a:rPr lang="en-US" sz="3200" dirty="0"/>
              <a:t> </a:t>
            </a:r>
            <a:r>
              <a:rPr lang="en-US" sz="3200" dirty="0" err="1"/>
              <a:t>buatan</a:t>
            </a:r>
            <a:r>
              <a:rPr lang="en-US" sz="3200" dirty="0"/>
              <a:t>. </a:t>
            </a:r>
            <a:r>
              <a:rPr lang="id-ID" sz="3200" dirty="0"/>
              <a:t>(</a:t>
            </a:r>
            <a:r>
              <a:rPr lang="en-US" sz="3200" dirty="0"/>
              <a:t>U</a:t>
            </a:r>
            <a:r>
              <a:rPr lang="id-ID" sz="3200" dirty="0" err="1"/>
              <a:t>ndang</a:t>
            </a:r>
            <a:r>
              <a:rPr lang="id-ID" sz="3200" dirty="0"/>
              <a:t>-</a:t>
            </a:r>
            <a:r>
              <a:rPr lang="en-US" sz="3200" dirty="0"/>
              <a:t>U</a:t>
            </a:r>
            <a:r>
              <a:rPr lang="id-ID" sz="3200" dirty="0" err="1"/>
              <a:t>ndang</a:t>
            </a:r>
            <a:r>
              <a:rPr lang="id-ID" sz="3200" dirty="0"/>
              <a:t> </a:t>
            </a:r>
            <a:r>
              <a:rPr lang="en-US" sz="3200" dirty="0"/>
              <a:t>R</a:t>
            </a:r>
            <a:r>
              <a:rPr lang="id-ID" sz="3200" dirty="0" err="1"/>
              <a:t>epublik</a:t>
            </a:r>
            <a:r>
              <a:rPr lang="id-ID" sz="3200" dirty="0"/>
              <a:t> </a:t>
            </a:r>
            <a:r>
              <a:rPr lang="en-US" sz="3200" dirty="0"/>
              <a:t>I</a:t>
            </a:r>
            <a:r>
              <a:rPr lang="id-ID" sz="3200" dirty="0" err="1"/>
              <a:t>ndonesia</a:t>
            </a:r>
            <a:r>
              <a:rPr lang="en-US" sz="3200" dirty="0"/>
              <a:t> No. 26 </a:t>
            </a:r>
            <a:r>
              <a:rPr lang="en-US" sz="3200" dirty="0" err="1"/>
              <a:t>Tahun</a:t>
            </a:r>
            <a:r>
              <a:rPr lang="en-US" sz="3200" dirty="0"/>
              <a:t> 2007</a:t>
            </a:r>
            <a:r>
              <a:rPr lang="id-ID" sz="3200" dirty="0"/>
              <a:t> </a:t>
            </a:r>
            <a:r>
              <a:rPr lang="en-US" sz="3200" dirty="0" err="1"/>
              <a:t>Tentang</a:t>
            </a:r>
            <a:r>
              <a:rPr lang="en-US" sz="3200" dirty="0"/>
              <a:t> </a:t>
            </a:r>
            <a:r>
              <a:rPr lang="en-US" sz="3200" dirty="0" err="1"/>
              <a:t>Penataan</a:t>
            </a:r>
            <a:r>
              <a:rPr lang="en-US" sz="3200" dirty="0"/>
              <a:t> </a:t>
            </a:r>
            <a:r>
              <a:rPr lang="en-US" sz="3200" dirty="0" err="1"/>
              <a:t>Ruang</a:t>
            </a:r>
            <a:r>
              <a:rPr lang="id-ID" sz="3200" dirty="0"/>
              <a:t>)</a:t>
            </a:r>
          </a:p>
        </p:txBody>
      </p:sp>
    </p:spTree>
    <p:extLst>
      <p:ext uri="{BB962C8B-B14F-4D97-AF65-F5344CB8AC3E}">
        <p14:creationId xmlns:p14="http://schemas.microsoft.com/office/powerpoint/2010/main" val="29716723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err="1" smtClean="0"/>
              <a:t>Tabel</a:t>
            </a:r>
            <a:r>
              <a:rPr lang="en-US" sz="2800" dirty="0" smtClean="0"/>
              <a:t> 1.5: 	</a:t>
            </a:r>
            <a:r>
              <a:rPr lang="en-US" sz="2800" dirty="0" err="1" smtClean="0"/>
              <a:t>Pengertian</a:t>
            </a:r>
            <a:r>
              <a:rPr lang="en-US" sz="2800" dirty="0" smtClean="0"/>
              <a:t> </a:t>
            </a:r>
            <a:r>
              <a:rPr lang="en-US" sz="2800" dirty="0" err="1" smtClean="0"/>
              <a:t>Kawasan</a:t>
            </a:r>
            <a:r>
              <a:rPr lang="en-US" sz="2800" dirty="0" smtClean="0"/>
              <a:t> </a:t>
            </a:r>
            <a:r>
              <a:rPr lang="en-US" sz="2800" dirty="0" err="1" smtClean="0"/>
              <a:t>dalam</a:t>
            </a:r>
            <a:r>
              <a:rPr lang="en-US" sz="2800" dirty="0" smtClean="0"/>
              <a:t> Tata </a:t>
            </a:r>
            <a:r>
              <a:rPr lang="en-US" sz="2800" dirty="0" err="1" smtClean="0"/>
              <a:t>Ruang</a:t>
            </a:r>
            <a:r>
              <a:rPr lang="en-US" sz="2800" dirty="0" smtClean="0"/>
              <a:t> (</a:t>
            </a:r>
            <a:r>
              <a:rPr lang="en-US" sz="2800" dirty="0" err="1" smtClean="0"/>
              <a:t>Undang-Undang</a:t>
            </a:r>
            <a:r>
              <a:rPr lang="en-US" sz="2800" dirty="0" smtClean="0"/>
              <a:t> </a:t>
            </a:r>
            <a:r>
              <a:rPr lang="en-US" sz="2800" dirty="0" err="1" smtClean="0"/>
              <a:t>Republik</a:t>
            </a:r>
            <a:r>
              <a:rPr lang="en-US" sz="2800" dirty="0" smtClean="0"/>
              <a:t> Indonesia No. 26 </a:t>
            </a:r>
            <a:r>
              <a:rPr lang="en-US" sz="2800" dirty="0" err="1" smtClean="0"/>
              <a:t>Tahun</a:t>
            </a:r>
            <a:r>
              <a:rPr lang="en-US" sz="2800" dirty="0" smtClean="0"/>
              <a:t> 2007)</a:t>
            </a:r>
            <a:endParaRPr lang="id-ID" sz="2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25183928"/>
              </p:ext>
            </p:extLst>
          </p:nvPr>
        </p:nvGraphicFramePr>
        <p:xfrm>
          <a:off x="231820" y="1497822"/>
          <a:ext cx="9478849" cy="5397500"/>
        </p:xfrm>
        <a:graphic>
          <a:graphicData uri="http://schemas.openxmlformats.org/drawingml/2006/table">
            <a:tbl>
              <a:tblPr firstRow="1" bandRow="1">
                <a:tableStyleId>{5C22544A-7EE6-4342-B048-85BDC9FD1C3A}</a:tableStyleId>
              </a:tblPr>
              <a:tblGrid>
                <a:gridCol w="1654674">
                  <a:extLst>
                    <a:ext uri="{9D8B030D-6E8A-4147-A177-3AD203B41FA5}">
                      <a16:colId xmlns="" xmlns:a16="http://schemas.microsoft.com/office/drawing/2014/main" val="575011822"/>
                    </a:ext>
                  </a:extLst>
                </a:gridCol>
                <a:gridCol w="7824175">
                  <a:extLst>
                    <a:ext uri="{9D8B030D-6E8A-4147-A177-3AD203B41FA5}">
                      <a16:colId xmlns="" xmlns:a16="http://schemas.microsoft.com/office/drawing/2014/main" val="4128474287"/>
                    </a:ext>
                  </a:extLst>
                </a:gridCol>
              </a:tblGrid>
              <a:tr h="370840">
                <a:tc>
                  <a:txBody>
                    <a:bodyPr/>
                    <a:lstStyle/>
                    <a:p>
                      <a:pPr algn="ctr">
                        <a:lnSpc>
                          <a:spcPct val="107000"/>
                        </a:lnSpc>
                        <a:spcBef>
                          <a:spcPts val="300"/>
                        </a:spcBef>
                        <a:spcAft>
                          <a:spcPts val="300"/>
                        </a:spcAft>
                      </a:pPr>
                      <a:r>
                        <a:rPr lang="id-ID" sz="1200" b="1" dirty="0">
                          <a:effectLst/>
                          <a:latin typeface="Calibri" panose="020F0502020204030204" pitchFamily="34" charset="0"/>
                          <a:ea typeface="MS Mincho"/>
                          <a:cs typeface="Times New Roman" panose="02020603050405020304" pitchFamily="18" charset="0"/>
                        </a:rPr>
                        <a:t>Kawasan</a:t>
                      </a:r>
                    </a:p>
                  </a:txBody>
                  <a:tcPr marL="55721" marR="55721" marT="0" marB="0"/>
                </a:tc>
                <a:tc>
                  <a:txBody>
                    <a:bodyPr/>
                    <a:lstStyle/>
                    <a:p>
                      <a:pPr algn="ctr">
                        <a:lnSpc>
                          <a:spcPct val="107000"/>
                        </a:lnSpc>
                        <a:spcBef>
                          <a:spcPts val="300"/>
                        </a:spcBef>
                        <a:spcAft>
                          <a:spcPts val="300"/>
                        </a:spcAft>
                      </a:pPr>
                      <a:r>
                        <a:rPr lang="id-ID" sz="1200" b="1">
                          <a:effectLst/>
                          <a:latin typeface="Calibri" panose="020F0502020204030204" pitchFamily="34" charset="0"/>
                          <a:ea typeface="MS Mincho"/>
                          <a:cs typeface="Times New Roman" panose="02020603050405020304" pitchFamily="18" charset="0"/>
                        </a:rPr>
                        <a:t>Pengertian</a:t>
                      </a:r>
                    </a:p>
                  </a:txBody>
                  <a:tcPr marL="55721" marR="55721" marT="0" marB="0"/>
                </a:tc>
                <a:extLst>
                  <a:ext uri="{0D108BD9-81ED-4DB2-BD59-A6C34878D82A}">
                    <a16:rowId xmlns="" xmlns:a16="http://schemas.microsoft.com/office/drawing/2014/main" val="1533246358"/>
                  </a:ext>
                </a:extLst>
              </a:tr>
              <a:tr h="370840">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Perdesaan</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tc>
                  <a:txBody>
                    <a:bodyPr/>
                    <a:lstStyle/>
                    <a:p>
                      <a:pPr algn="l">
                        <a:lnSpc>
                          <a:spcPct val="107000"/>
                        </a:lnSpc>
                        <a:spcAft>
                          <a:spcPts val="0"/>
                        </a:spcAft>
                      </a:pPr>
                      <a:r>
                        <a:rPr lang="en-US" sz="1200" dirty="0" err="1">
                          <a:effectLst/>
                          <a:latin typeface="Calibri" panose="020F0502020204030204" pitchFamily="34" charset="0"/>
                          <a:ea typeface="Calibri" panose="020F0502020204030204" pitchFamily="34" charset="0"/>
                          <a:cs typeface="Arial" panose="020B0604020202020204" pitchFamily="34" charset="0"/>
                        </a:rPr>
                        <a:t>wilayah</a:t>
                      </a:r>
                      <a:r>
                        <a:rPr lang="en-US" sz="1200" dirty="0">
                          <a:effectLst/>
                          <a:latin typeface="Calibri" panose="020F0502020204030204" pitchFamily="34" charset="0"/>
                          <a:ea typeface="Calibri" panose="020F0502020204030204" pitchFamily="34" charset="0"/>
                          <a:cs typeface="Arial" panose="020B0604020202020204" pitchFamily="34" charset="0"/>
                        </a:rPr>
                        <a:t> yang </a:t>
                      </a:r>
                      <a:r>
                        <a:rPr lang="en-US" sz="1200" dirty="0" err="1">
                          <a:effectLst/>
                          <a:latin typeface="Calibri" panose="020F0502020204030204" pitchFamily="34" charset="0"/>
                          <a:ea typeface="Calibri" panose="020F0502020204030204" pitchFamily="34" charset="0"/>
                          <a:cs typeface="Arial" panose="020B0604020202020204" pitchFamily="34" charset="0"/>
                        </a:rPr>
                        <a:t>mempunyai</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kegiatan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utama</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pertanian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termasuk</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pengelolaan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sumber</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daya</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alam</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dengan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susunan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fungsi</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kawasan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sebagai</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tempat</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permukiman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perdesaan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pelayanan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jasa</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pemerintahan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pelayanan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sosial</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dan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kegiatan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ekonomi</a:t>
                      </a:r>
                      <a:r>
                        <a:rPr lang="en-US" sz="1200" dirty="0">
                          <a:effectLst/>
                          <a:latin typeface="Calibri" panose="020F0502020204030204" pitchFamily="34" charset="0"/>
                          <a:ea typeface="Calibri" panose="020F0502020204030204" pitchFamily="34" charset="0"/>
                          <a:cs typeface="Arial" panose="020B0604020202020204" pitchFamily="34" charset="0"/>
                        </a:rPr>
                        <a:t>.</a:t>
                      </a:r>
                      <a:endParaRPr lang="id-ID" sz="1200" dirty="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1088395404"/>
                  </a:ext>
                </a:extLst>
              </a:tr>
              <a:tr h="370840">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Agropolitan</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kawasan yang terdiri atas satu atau lebih pusat kegiatan pada wilayah perdesaan sebagai sistem produksi pertanian dan pengelolaan sumber daya alam tertentu yang ditunjukkan oleh adanya keterkaitan fungsional dan hierarki keruangan satuan sistem permukiman dan sistem agrobisnis.</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1761651706"/>
                  </a:ext>
                </a:extLst>
              </a:tr>
              <a:tr h="370840">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Perkotaan</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tc>
                  <a:txBody>
                    <a:bodyPr/>
                    <a:lstStyle/>
                    <a:p>
                      <a:pPr algn="l">
                        <a:lnSpc>
                          <a:spcPct val="107000"/>
                        </a:lnSpc>
                        <a:spcAft>
                          <a:spcPts val="0"/>
                        </a:spcAft>
                      </a:pPr>
                      <a:r>
                        <a:rPr lang="en-US" sz="1200" dirty="0" err="1">
                          <a:effectLst/>
                          <a:latin typeface="Calibri" panose="020F0502020204030204" pitchFamily="34" charset="0"/>
                          <a:ea typeface="Calibri" panose="020F0502020204030204" pitchFamily="34" charset="0"/>
                          <a:cs typeface="Arial" panose="020B0604020202020204" pitchFamily="34" charset="0"/>
                        </a:rPr>
                        <a:t>wilayah</a:t>
                      </a:r>
                      <a:r>
                        <a:rPr lang="en-US" sz="1200" dirty="0">
                          <a:effectLst/>
                          <a:latin typeface="Calibri" panose="020F0502020204030204" pitchFamily="34" charset="0"/>
                          <a:ea typeface="Calibri" panose="020F0502020204030204" pitchFamily="34" charset="0"/>
                          <a:cs typeface="Arial" panose="020B0604020202020204" pitchFamily="34" charset="0"/>
                        </a:rPr>
                        <a:t> yang </a:t>
                      </a:r>
                      <a:r>
                        <a:rPr lang="en-US" sz="1200" dirty="0" err="1">
                          <a:effectLst/>
                          <a:latin typeface="Calibri" panose="020F0502020204030204" pitchFamily="34" charset="0"/>
                          <a:ea typeface="Calibri" panose="020F0502020204030204" pitchFamily="34" charset="0"/>
                          <a:cs typeface="Arial" panose="020B0604020202020204" pitchFamily="34" charset="0"/>
                        </a:rPr>
                        <a:t>mempunyai</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kegiatan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utama</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bukan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pertanian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dengan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susunan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fungsi</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kawasan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sebagai</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tempat</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permukiman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perkotaan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pemusatan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dan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distribusi</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pelayanan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jasa</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pemerintahan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pelayanan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sosial</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dan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kegiatan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ekonomi</a:t>
                      </a:r>
                      <a:r>
                        <a:rPr lang="en-US" sz="1200" dirty="0">
                          <a:effectLst/>
                          <a:latin typeface="Calibri" panose="020F0502020204030204" pitchFamily="34" charset="0"/>
                          <a:ea typeface="Calibri" panose="020F0502020204030204" pitchFamily="34" charset="0"/>
                          <a:cs typeface="Arial" panose="020B0604020202020204" pitchFamily="34" charset="0"/>
                        </a:rPr>
                        <a:t>.</a:t>
                      </a:r>
                      <a:endParaRPr lang="id-ID" sz="1200" dirty="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1205944208"/>
                  </a:ext>
                </a:extLst>
              </a:tr>
              <a:tr h="370840">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Perkotaan besar</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Jumlah penduduk lebih dari 500.000 (lima ratus ribu) jiwa</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4294634588"/>
                  </a:ext>
                </a:extLst>
              </a:tr>
              <a:tr h="370840">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Perkotaan sedang</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Jumlah penduduk lebih dari 100.000 (seratus ribu) sampai dengan 500.000 (lima ratus ribu) jiwa. </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673049595"/>
                  </a:ext>
                </a:extLst>
              </a:tr>
              <a:tr h="370840">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Perkotaan kecil</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jumlah penduduk lebih dari 50.000 (lima puluh ribu) sampai dengan 100.000 (seratus ribu) jiwa</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1513283912"/>
                  </a:ext>
                </a:extLst>
              </a:tr>
              <a:tr h="370840">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Metropolitan</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kawasan perkotaan yang terdiri atas sebuah kawasan perkotaan yang berdiri sendiri atau kawasan perkotaan inti dengan kawasan perkotaan di sekitarnya yang saling memiliki keterkaitan fungsional yang dihubungkan dengan sistem jaringan prasarana wilayah yang terintegrasi dengan jumlah penduduk secara keseluruhan sekurang-kurangnya 1.000.000 (satu juta) jiwa.</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3186688341"/>
                  </a:ext>
                </a:extLst>
              </a:tr>
              <a:tr h="370840">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Megapolitan</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kawasan yang terbentuk dari 2 (dua) atau lebih kawasan metropolitan yang memiliki hubungan fungsional dan membentuk sebuah sistem.</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2713207195"/>
                  </a:ext>
                </a:extLst>
              </a:tr>
              <a:tr h="370840">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Strategis Nasional</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wilayah yang penataan ruangnya diprioritaskan karena mempunyai pengaruh sangat penting secara nasional terhadap kedaulatan negara, pertahanan dan keamanan negara, ekonomi, sosial, budaya, dan/atau lingkungan, termasuk wilayah yang telah ditetapkan sebagai warisan dunia</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2514656111"/>
                  </a:ext>
                </a:extLst>
              </a:tr>
              <a:tr h="370840">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Strategis Provinsi</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wilayah yang penataan ruangnya diprioritaskan karena mempunyai pengaruh sangat penting dalam lingkup provinsi terhadap ekonomi, sosial, budaya, dan/atau lingkungan</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564182869"/>
                  </a:ext>
                </a:extLst>
              </a:tr>
              <a:tr h="370840">
                <a:tc>
                  <a:txBody>
                    <a:bodyPr/>
                    <a:lstStyle/>
                    <a:p>
                      <a:pPr algn="l">
                        <a:lnSpc>
                          <a:spcPct val="107000"/>
                        </a:lnSpc>
                        <a:spcAft>
                          <a:spcPts val="0"/>
                        </a:spcAft>
                      </a:pPr>
                      <a:r>
                        <a:rPr lang="en-US" sz="1200">
                          <a:effectLst/>
                          <a:latin typeface="Calibri" panose="020F0502020204030204" pitchFamily="34" charset="0"/>
                          <a:ea typeface="Calibri" panose="020F0502020204030204" pitchFamily="34" charset="0"/>
                          <a:cs typeface="Arial" panose="020B0604020202020204" pitchFamily="34" charset="0"/>
                        </a:rPr>
                        <a:t>Strategis Kabupaten/Kota</a:t>
                      </a:r>
                      <a:endParaRPr lang="id-ID" sz="12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tc>
                  <a:txBody>
                    <a:bodyPr/>
                    <a:lstStyle/>
                    <a:p>
                      <a:pPr algn="l">
                        <a:lnSpc>
                          <a:spcPct val="107000"/>
                        </a:lnSpc>
                        <a:spcAft>
                          <a:spcPts val="0"/>
                        </a:spcAft>
                      </a:pPr>
                      <a:r>
                        <a:rPr lang="en-US" sz="1200" dirty="0">
                          <a:effectLst/>
                          <a:latin typeface="Calibri" panose="020F0502020204030204" pitchFamily="34" charset="0"/>
                          <a:ea typeface="Calibri" panose="020F0502020204030204" pitchFamily="34" charset="0"/>
                          <a:cs typeface="Arial" panose="020B0604020202020204" pitchFamily="34" charset="0"/>
                        </a:rPr>
                        <a:t>Wilayah yang </a:t>
                      </a:r>
                      <a:r>
                        <a:rPr lang="en-US" sz="1200" dirty="0" err="1">
                          <a:effectLst/>
                          <a:latin typeface="Calibri" panose="020F0502020204030204" pitchFamily="34" charset="0"/>
                          <a:ea typeface="Calibri" panose="020F0502020204030204" pitchFamily="34" charset="0"/>
                          <a:cs typeface="Arial" panose="020B0604020202020204" pitchFamily="34" charset="0"/>
                        </a:rPr>
                        <a:t>penataan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ruangnya</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diprioritaskan</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karena</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mempunyai</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pengaruh</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sangat</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penting</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dalam</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lingkup</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kabupaten</a:t>
                      </a:r>
                      <a:r>
                        <a:rPr lang="en-US" sz="1200" dirty="0">
                          <a:effectLst/>
                          <a:latin typeface="Calibri" panose="020F0502020204030204" pitchFamily="34" charset="0"/>
                          <a:ea typeface="Calibri" panose="020F0502020204030204" pitchFamily="34" charset="0"/>
                          <a:cs typeface="Arial" panose="020B0604020202020204" pitchFamily="34" charset="0"/>
                        </a:rPr>
                        <a:t>/</a:t>
                      </a:r>
                      <a:r>
                        <a:rPr lang="en-US" sz="1200" dirty="0" err="1">
                          <a:effectLst/>
                          <a:latin typeface="Calibri" panose="020F0502020204030204" pitchFamily="34" charset="0"/>
                          <a:ea typeface="Calibri" panose="020F0502020204030204" pitchFamily="34" charset="0"/>
                          <a:cs typeface="Arial" panose="020B0604020202020204" pitchFamily="34" charset="0"/>
                        </a:rPr>
                        <a:t>kota</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terhadap</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ekonomi</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sosial</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budaya</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dan</a:t>
                      </a:r>
                      <a:r>
                        <a:rPr lang="en-US" sz="1200" dirty="0">
                          <a:effectLst/>
                          <a:latin typeface="Calibri" panose="020F0502020204030204" pitchFamily="34" charset="0"/>
                          <a:ea typeface="Calibri" panose="020F0502020204030204" pitchFamily="34" charset="0"/>
                          <a:cs typeface="Arial" panose="020B0604020202020204" pitchFamily="34" charset="0"/>
                        </a:rPr>
                        <a:t>/</a:t>
                      </a:r>
                      <a:r>
                        <a:rPr lang="en-US" sz="1200" dirty="0" err="1">
                          <a:effectLst/>
                          <a:latin typeface="Calibri" panose="020F0502020204030204" pitchFamily="34" charset="0"/>
                          <a:ea typeface="Calibri" panose="020F0502020204030204" pitchFamily="34" charset="0"/>
                          <a:cs typeface="Arial" panose="020B0604020202020204" pitchFamily="34" charset="0"/>
                        </a:rPr>
                        <a:t>atau</a:t>
                      </a:r>
                      <a:r>
                        <a:rPr lang="en-US" sz="1200" dirty="0">
                          <a:effectLst/>
                          <a:latin typeface="Calibri" panose="020F0502020204030204" pitchFamily="34" charset="0"/>
                          <a:ea typeface="Calibri" panose="020F0502020204030204" pitchFamily="34" charset="0"/>
                          <a:cs typeface="Arial" panose="020B0604020202020204" pitchFamily="34" charset="0"/>
                        </a:rPr>
                        <a:t> </a:t>
                      </a:r>
                      <a:r>
                        <a:rPr lang="en-US" sz="1200" dirty="0" err="1">
                          <a:effectLst/>
                          <a:latin typeface="Calibri" panose="020F0502020204030204" pitchFamily="34" charset="0"/>
                          <a:ea typeface="Calibri" panose="020F0502020204030204" pitchFamily="34" charset="0"/>
                          <a:cs typeface="Arial" panose="020B0604020202020204" pitchFamily="34" charset="0"/>
                        </a:rPr>
                        <a:t>lingkungan</a:t>
                      </a:r>
                      <a:endParaRPr lang="id-ID" sz="1200" dirty="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3268631711"/>
                  </a:ext>
                </a:extLst>
              </a:tr>
            </a:tbl>
          </a:graphicData>
        </a:graphic>
      </p:graphicFrame>
    </p:spTree>
    <p:extLst>
      <p:ext uri="{BB962C8B-B14F-4D97-AF65-F5344CB8AC3E}">
        <p14:creationId xmlns:p14="http://schemas.microsoft.com/office/powerpoint/2010/main" val="15383145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241" y="124994"/>
            <a:ext cx="8543925" cy="480264"/>
          </a:xfrm>
        </p:spPr>
        <p:txBody>
          <a:bodyPr>
            <a:noAutofit/>
          </a:bodyPr>
          <a:lstStyle/>
          <a:p>
            <a:r>
              <a:rPr lang="en-US" sz="2000" dirty="0" err="1"/>
              <a:t>Tabel</a:t>
            </a:r>
            <a:r>
              <a:rPr lang="en-US" sz="2000" dirty="0"/>
              <a:t> 1.6: </a:t>
            </a:r>
            <a:r>
              <a:rPr lang="en-US" sz="2000" dirty="0" err="1"/>
              <a:t>Penataan</a:t>
            </a:r>
            <a:r>
              <a:rPr lang="en-US" sz="2000" dirty="0"/>
              <a:t> </a:t>
            </a:r>
            <a:r>
              <a:rPr lang="en-US" sz="2000" dirty="0" err="1"/>
              <a:t>Ruang</a:t>
            </a:r>
            <a:r>
              <a:rPr lang="en-US" sz="2000" dirty="0"/>
              <a:t> (</a:t>
            </a:r>
            <a:r>
              <a:rPr lang="en-US" sz="2000" dirty="0" err="1"/>
              <a:t>Undang-Undang</a:t>
            </a:r>
            <a:r>
              <a:rPr lang="en-US" sz="2000" dirty="0"/>
              <a:t> </a:t>
            </a:r>
            <a:r>
              <a:rPr lang="en-US" sz="2000" dirty="0" err="1"/>
              <a:t>Republik</a:t>
            </a:r>
            <a:r>
              <a:rPr lang="en-US" sz="2000" dirty="0"/>
              <a:t> Indonesia No. 26 </a:t>
            </a:r>
            <a:r>
              <a:rPr lang="en-US" sz="2000" dirty="0" err="1"/>
              <a:t>Tahun</a:t>
            </a:r>
            <a:r>
              <a:rPr lang="en-US" sz="2000" dirty="0"/>
              <a:t> 2007)</a:t>
            </a:r>
            <a:endParaRPr lang="id-ID" sz="2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40751426"/>
              </p:ext>
            </p:extLst>
          </p:nvPr>
        </p:nvGraphicFramePr>
        <p:xfrm>
          <a:off x="90152" y="605258"/>
          <a:ext cx="9581882" cy="6187440"/>
        </p:xfrm>
        <a:graphic>
          <a:graphicData uri="http://schemas.openxmlformats.org/drawingml/2006/table">
            <a:tbl>
              <a:tblPr firstRow="1" bandRow="1">
                <a:tableStyleId>{5C22544A-7EE6-4342-B048-85BDC9FD1C3A}</a:tableStyleId>
              </a:tblPr>
              <a:tblGrid>
                <a:gridCol w="9581882">
                  <a:extLst>
                    <a:ext uri="{9D8B030D-6E8A-4147-A177-3AD203B41FA5}">
                      <a16:colId xmlns="" xmlns:a16="http://schemas.microsoft.com/office/drawing/2014/main" val="1338698459"/>
                    </a:ext>
                  </a:extLst>
                </a:gridCol>
              </a:tblGrid>
              <a:tr h="36000">
                <a:tc>
                  <a:txBody>
                    <a:bodyPr/>
                    <a:lstStyle/>
                    <a:p>
                      <a:pPr algn="l">
                        <a:spcAft>
                          <a:spcPts val="0"/>
                        </a:spcAft>
                      </a:pPr>
                      <a:r>
                        <a:rPr lang="en-US" sz="1400" dirty="0" err="1">
                          <a:effectLst/>
                          <a:latin typeface="Calibri" panose="020F0502020204030204" pitchFamily="34" charset="0"/>
                          <a:ea typeface="Calibri" panose="020F0502020204030204" pitchFamily="34" charset="0"/>
                          <a:cs typeface="Arial" panose="020B0604020202020204" pitchFamily="34" charset="0"/>
                        </a:rPr>
                        <a:t>Sistem</a:t>
                      </a:r>
                      <a:r>
                        <a:rPr lang="id-ID" sz="1400" dirty="0">
                          <a:effectLst/>
                          <a:latin typeface="Calibri" panose="020F0502020204030204" pitchFamily="34" charset="0"/>
                          <a:ea typeface="Calibri" panose="020F0502020204030204" pitchFamily="34" charset="0"/>
                          <a:cs typeface="Arial" panose="020B0604020202020204" pitchFamily="34" charset="0"/>
                        </a:rPr>
                        <a:t> terdiri dari sistem wilayah dan sistem wilayah internal perkotaan</a:t>
                      </a:r>
                    </a:p>
                  </a:txBody>
                  <a:tcPr marL="55721" marR="55721" marT="0" marB="0"/>
                </a:tc>
                <a:extLst>
                  <a:ext uri="{0D108BD9-81ED-4DB2-BD59-A6C34878D82A}">
                    <a16:rowId xmlns="" xmlns:a16="http://schemas.microsoft.com/office/drawing/2014/main" val="860679358"/>
                  </a:ext>
                </a:extLst>
              </a:tr>
              <a:tr h="36000">
                <a:tc>
                  <a:txBody>
                    <a:bodyPr/>
                    <a:lstStyle/>
                    <a:p>
                      <a:pPr marL="342900" lvl="0" indent="-342900" algn="l">
                        <a:spcAft>
                          <a:spcPts val="0"/>
                        </a:spcAft>
                        <a:buFont typeface="Symbol" panose="05050102010706020507" pitchFamily="18" charset="2"/>
                        <a:buChar char=""/>
                      </a:pPr>
                      <a:r>
                        <a:rPr lang="en-US" sz="1400">
                          <a:effectLst/>
                          <a:latin typeface="Calibri" panose="020F0502020204030204" pitchFamily="34" charset="0"/>
                          <a:ea typeface="Calibri" panose="020F0502020204030204" pitchFamily="34" charset="0"/>
                          <a:cs typeface="Arial" panose="020B0604020202020204" pitchFamily="34" charset="0"/>
                        </a:rPr>
                        <a:t>Sistem Wilayah </a:t>
                      </a:r>
                      <a:r>
                        <a:rPr lang="id-ID" sz="1400">
                          <a:effectLst/>
                          <a:latin typeface="Calibri" panose="020F0502020204030204" pitchFamily="34" charset="0"/>
                          <a:ea typeface="Calibri" panose="020F0502020204030204" pitchFamily="34" charset="0"/>
                          <a:cs typeface="Arial" panose="020B0604020202020204" pitchFamily="34" charset="0"/>
                        </a:rPr>
                        <a:t>: Struktur ruang dan pola ruang yang mempunyai jangkauan pelayanan pada tingkat wilayah atau </a:t>
                      </a:r>
                      <a:r>
                        <a:rPr lang="en-US" sz="1400">
                          <a:effectLst/>
                          <a:latin typeface="Calibri" panose="020F0502020204030204" pitchFamily="34" charset="0"/>
                          <a:ea typeface="Calibri" panose="020F0502020204030204" pitchFamily="34" charset="0"/>
                          <a:cs typeface="Arial" panose="020B0604020202020204" pitchFamily="34" charset="0"/>
                        </a:rPr>
                        <a:t>pendekatan dalam penataan ruang yang mempunyai jangkauan pelayanan pada tingkat wilayah.</a:t>
                      </a:r>
                      <a:endParaRPr lang="id-ID"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spcAft>
                          <a:spcPts val="0"/>
                        </a:spcAft>
                        <a:buFont typeface="Symbol" panose="05050102010706020507" pitchFamily="18" charset="2"/>
                        <a:buChar char=""/>
                      </a:pPr>
                      <a:r>
                        <a:rPr lang="en-US" sz="1400">
                          <a:effectLst/>
                          <a:latin typeface="Calibri" panose="020F0502020204030204" pitchFamily="34" charset="0"/>
                          <a:ea typeface="Calibri" panose="020F0502020204030204" pitchFamily="34" charset="0"/>
                          <a:cs typeface="Arial" panose="020B0604020202020204" pitchFamily="34" charset="0"/>
                        </a:rPr>
                        <a:t>Sistem Internal Perkotaan</a:t>
                      </a:r>
                      <a:r>
                        <a:rPr lang="id-ID" sz="1400">
                          <a:effectLst/>
                          <a:latin typeface="Calibri" panose="020F0502020204030204" pitchFamily="34" charset="0"/>
                          <a:ea typeface="Calibri" panose="020F0502020204030204" pitchFamily="34" charset="0"/>
                          <a:cs typeface="Arial" panose="020B0604020202020204" pitchFamily="34" charset="0"/>
                        </a:rPr>
                        <a:t> : struktur ruang dan pola ruang yang mempunyai jangkauan pelayanan pada tingkat internal perkotaan atau pendekatan dalam penataan ruang yang mempunyai jangkauan pelayanan di dalam kawasan perkotaan.</a:t>
                      </a:r>
                    </a:p>
                  </a:txBody>
                  <a:tcPr marL="55721" marR="55721" marT="0" marB="0"/>
                </a:tc>
                <a:extLst>
                  <a:ext uri="{0D108BD9-81ED-4DB2-BD59-A6C34878D82A}">
                    <a16:rowId xmlns="" xmlns:a16="http://schemas.microsoft.com/office/drawing/2014/main" val="2502371983"/>
                  </a:ext>
                </a:extLst>
              </a:tr>
              <a:tr h="36000">
                <a:tc>
                  <a:txBody>
                    <a:bodyPr/>
                    <a:lstStyle/>
                    <a:p>
                      <a:pPr algn="l">
                        <a:spcAft>
                          <a:spcPts val="0"/>
                        </a:spcAft>
                      </a:pPr>
                      <a:r>
                        <a:rPr lang="en-US" sz="1400">
                          <a:effectLst/>
                          <a:latin typeface="Calibri" panose="020F0502020204030204" pitchFamily="34" charset="0"/>
                          <a:ea typeface="Calibri" panose="020F0502020204030204" pitchFamily="34" charset="0"/>
                          <a:cs typeface="Arial" panose="020B0604020202020204" pitchFamily="34" charset="0"/>
                        </a:rPr>
                        <a:t>Fungsi Utama Kawasan</a:t>
                      </a:r>
                      <a:endParaRPr lang="id-ID"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spcAft>
                          <a:spcPts val="0"/>
                        </a:spcAft>
                        <a:buFont typeface="Symbol" panose="05050102010706020507" pitchFamily="18" charset="2"/>
                        <a:buChar char=""/>
                      </a:pPr>
                      <a:r>
                        <a:rPr lang="en-US" sz="1400">
                          <a:effectLst/>
                          <a:latin typeface="Calibri" panose="020F0502020204030204" pitchFamily="34" charset="0"/>
                          <a:ea typeface="Calibri" panose="020F0502020204030204" pitchFamily="34" charset="0"/>
                          <a:cs typeface="Arial" panose="020B0604020202020204" pitchFamily="34" charset="0"/>
                        </a:rPr>
                        <a:t>merupakan komponen dalam penataan ruang baik yang dilakukan berdasarkan wilayah administratif, kegiatan kawasan, maupun nilai strategis kawasan.</a:t>
                      </a:r>
                      <a:endParaRPr lang="id-ID" sz="1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spcAft>
                          <a:spcPts val="0"/>
                        </a:spcAft>
                        <a:buFont typeface="Symbol" panose="05050102010706020507" pitchFamily="18" charset="2"/>
                        <a:buChar char=""/>
                      </a:pPr>
                      <a:r>
                        <a:rPr lang="en-US" sz="1400">
                          <a:effectLst/>
                          <a:latin typeface="Calibri" panose="020F0502020204030204" pitchFamily="34" charset="0"/>
                          <a:ea typeface="Calibri" panose="020F0502020204030204" pitchFamily="34" charset="0"/>
                          <a:cs typeface="Arial" panose="020B0604020202020204" pitchFamily="34" charset="0"/>
                        </a:rPr>
                        <a:t>Kawasan adalah wilayah yang memiliki fungsi utama lindung atau budi daya.</a:t>
                      </a:r>
                      <a:endParaRPr lang="id-ID" sz="140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2503785137"/>
                  </a:ext>
                </a:extLst>
              </a:tr>
              <a:tr h="36000">
                <a:tc>
                  <a:txBody>
                    <a:bodyPr/>
                    <a:lstStyle/>
                    <a:p>
                      <a:pPr algn="l">
                        <a:spcAft>
                          <a:spcPts val="0"/>
                        </a:spcAft>
                      </a:pP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Lindung</a:t>
                      </a:r>
                      <a:endParaRPr lang="id-ID"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spcAft>
                          <a:spcPts val="0"/>
                        </a:spcAft>
                        <a:buFont typeface="Symbol" panose="05050102010706020507" pitchFamily="18" charset="2"/>
                        <a:buChar char=""/>
                      </a:pPr>
                      <a:r>
                        <a:rPr lang="id-ID" sz="1400" dirty="0">
                          <a:effectLst/>
                          <a:latin typeface="Calibri" panose="020F0502020204030204" pitchFamily="34" charset="0"/>
                          <a:ea typeface="Calibri" panose="020F0502020204030204" pitchFamily="34" charset="0"/>
                          <a:cs typeface="Arial" panose="020B0604020202020204" pitchFamily="34" charset="0"/>
                        </a:rPr>
                        <a:t>Wilayah yang ditetapkan dengan fungsi utama melindungi kelestarian lingkungan hidup yang mencakup sumber daya alam dan sumber daya buatan.</a:t>
                      </a:r>
                    </a:p>
                    <a:p>
                      <a:pPr marL="342900" lvl="0" indent="-342900" algn="l">
                        <a:spcAft>
                          <a:spcPts val="0"/>
                        </a:spcAft>
                        <a:buFont typeface="Symbol" panose="05050102010706020507" pitchFamily="18" charset="2"/>
                        <a:buChar char=""/>
                      </a:pPr>
                      <a:r>
                        <a:rPr lang="id-ID" sz="1400" dirty="0">
                          <a:effectLst/>
                          <a:latin typeface="Calibri" panose="020F0502020204030204" pitchFamily="34" charset="0"/>
                          <a:ea typeface="Calibri" panose="020F0502020204030204" pitchFamily="34" charset="0"/>
                          <a:cs typeface="Arial" panose="020B0604020202020204" pitchFamily="34" charset="0"/>
                        </a:rPr>
                        <a:t>kawasan yang memberikan pelindungan kawasan bawahannya, antara lain, kawasan hutan lindung, kawasan </a:t>
                      </a:r>
                      <a:r>
                        <a:rPr lang="id-ID" sz="1400" dirty="0" err="1">
                          <a:effectLst/>
                          <a:latin typeface="Calibri" panose="020F0502020204030204" pitchFamily="34" charset="0"/>
                          <a:ea typeface="Calibri" panose="020F0502020204030204" pitchFamily="34" charset="0"/>
                          <a:cs typeface="Arial" panose="020B0604020202020204" pitchFamily="34" charset="0"/>
                        </a:rPr>
                        <a:t>bergambut</a:t>
                      </a:r>
                      <a:r>
                        <a:rPr lang="id-ID" sz="1400" dirty="0">
                          <a:effectLst/>
                          <a:latin typeface="Calibri" panose="020F0502020204030204" pitchFamily="34" charset="0"/>
                          <a:ea typeface="Calibri" panose="020F0502020204030204" pitchFamily="34" charset="0"/>
                          <a:cs typeface="Arial" panose="020B0604020202020204" pitchFamily="34" charset="0"/>
                        </a:rPr>
                        <a:t>, dan kawasan resapan air;</a:t>
                      </a:r>
                    </a:p>
                    <a:p>
                      <a:pPr marL="342900" lvl="0" indent="-342900" algn="l">
                        <a:spcAft>
                          <a:spcPts val="0"/>
                        </a:spcAft>
                        <a:buFont typeface="Symbol" panose="05050102010706020507" pitchFamily="18" charset="2"/>
                        <a:buChar char=""/>
                      </a:pPr>
                      <a:r>
                        <a:rPr lang="id-ID" sz="1400" dirty="0">
                          <a:effectLst/>
                          <a:latin typeface="Calibri" panose="020F0502020204030204" pitchFamily="34" charset="0"/>
                          <a:ea typeface="Calibri" panose="020F0502020204030204" pitchFamily="34" charset="0"/>
                          <a:cs typeface="Arial" panose="020B0604020202020204" pitchFamily="34" charset="0"/>
                        </a:rPr>
                        <a:t>kawasan perlindungan setempat, antara lain, sempadan pantai, sempadan sungai, kawasan sekitar danau/waduk, dan kawasan sekitar mata air;</a:t>
                      </a:r>
                    </a:p>
                    <a:p>
                      <a:pPr marL="342900" lvl="0" indent="-342900" algn="l">
                        <a:spcAft>
                          <a:spcPts val="0"/>
                        </a:spcAft>
                        <a:buFont typeface="Symbol" panose="05050102010706020507" pitchFamily="18" charset="2"/>
                        <a:buChar char=""/>
                      </a:pPr>
                      <a:r>
                        <a:rPr lang="id-ID" sz="1400" dirty="0">
                          <a:effectLst/>
                          <a:latin typeface="Calibri" panose="020F0502020204030204" pitchFamily="34" charset="0"/>
                          <a:ea typeface="Calibri" panose="020F0502020204030204" pitchFamily="34" charset="0"/>
                          <a:cs typeface="Arial" panose="020B0604020202020204" pitchFamily="34" charset="0"/>
                        </a:rPr>
                        <a:t>kawasan suaka alam dan cagar budaya, antara lain, kawasan suaka alam, kawasan suaka alam laut dan perairan lainnya, kawasan pantai </a:t>
                      </a:r>
                      <a:r>
                        <a:rPr lang="id-ID" sz="1400" dirty="0" err="1">
                          <a:effectLst/>
                          <a:latin typeface="Calibri" panose="020F0502020204030204" pitchFamily="34" charset="0"/>
                          <a:ea typeface="Calibri" panose="020F0502020204030204" pitchFamily="34" charset="0"/>
                          <a:cs typeface="Arial" panose="020B0604020202020204" pitchFamily="34" charset="0"/>
                        </a:rPr>
                        <a:t>berhutan</a:t>
                      </a:r>
                      <a:r>
                        <a:rPr lang="id-ID" sz="1400" dirty="0">
                          <a:effectLst/>
                          <a:latin typeface="Calibri" panose="020F0502020204030204" pitchFamily="34" charset="0"/>
                          <a:ea typeface="Calibri" panose="020F0502020204030204" pitchFamily="34" charset="0"/>
                          <a:cs typeface="Arial" panose="020B0604020202020204" pitchFamily="34" charset="0"/>
                        </a:rPr>
                        <a:t> bakau, taman nasional, taman hutan raya, taman wisata alam, cagar alam, suaka margasatwa, serta kawasan cagar budaya dan ilmu pengetahuan;</a:t>
                      </a:r>
                    </a:p>
                    <a:p>
                      <a:pPr marL="342900" lvl="0" indent="-342900" algn="l">
                        <a:spcAft>
                          <a:spcPts val="0"/>
                        </a:spcAft>
                        <a:buFont typeface="Symbol" panose="05050102010706020507" pitchFamily="18" charset="2"/>
                        <a:buChar char=""/>
                      </a:pPr>
                      <a:r>
                        <a:rPr lang="id-ID" sz="1400" dirty="0">
                          <a:effectLst/>
                          <a:latin typeface="Calibri" panose="020F0502020204030204" pitchFamily="34" charset="0"/>
                          <a:ea typeface="Calibri" panose="020F0502020204030204" pitchFamily="34" charset="0"/>
                          <a:cs typeface="Arial" panose="020B0604020202020204" pitchFamily="34" charset="0"/>
                        </a:rPr>
                        <a:t>kawasan rawan bencana alam, antara lain, kawasan rawan letusan gunung berapi, kawasan rawan gempa bumi, kawasan rawan tanah longsor, kawasan rawan gelombang pasang, dan kawasan rawan banjir; dan</a:t>
                      </a:r>
                    </a:p>
                    <a:p>
                      <a:pPr marL="342900" lvl="0" indent="-342900" algn="l">
                        <a:spcAft>
                          <a:spcPts val="0"/>
                        </a:spcAft>
                        <a:buFont typeface="Symbol" panose="05050102010706020507" pitchFamily="18" charset="2"/>
                        <a:buChar char=""/>
                      </a:pPr>
                      <a:r>
                        <a:rPr lang="id-ID" sz="1400" dirty="0">
                          <a:effectLst/>
                          <a:latin typeface="Calibri" panose="020F0502020204030204" pitchFamily="34" charset="0"/>
                          <a:ea typeface="Calibri" panose="020F0502020204030204" pitchFamily="34" charset="0"/>
                          <a:cs typeface="Arial" panose="020B0604020202020204" pitchFamily="34" charset="0"/>
                        </a:rPr>
                        <a:t>kawasan lindung lainnya, misalnya taman buru, cagar biosfer, kawasan perlindungan plasma nutfah, kawasan pengungsian satwa, dan terumbu karang</a:t>
                      </a:r>
                    </a:p>
                  </a:txBody>
                  <a:tcPr marL="55721" marR="55721" marT="0" marB="0"/>
                </a:tc>
                <a:extLst>
                  <a:ext uri="{0D108BD9-81ED-4DB2-BD59-A6C34878D82A}">
                    <a16:rowId xmlns="" xmlns:a16="http://schemas.microsoft.com/office/drawing/2014/main" val="604054066"/>
                  </a:ext>
                </a:extLst>
              </a:tr>
              <a:tr h="36000">
                <a:tc>
                  <a:txBody>
                    <a:bodyPr/>
                    <a:lstStyle/>
                    <a:p>
                      <a:pPr algn="l">
                        <a:spcAft>
                          <a:spcPts val="0"/>
                        </a:spcAft>
                      </a:pP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Budi </a:t>
                      </a:r>
                      <a:r>
                        <a:rPr lang="en-US" sz="1400" dirty="0" err="1">
                          <a:effectLst/>
                          <a:latin typeface="Calibri" panose="020F0502020204030204" pitchFamily="34" charset="0"/>
                          <a:ea typeface="Calibri" panose="020F0502020204030204" pitchFamily="34" charset="0"/>
                          <a:cs typeface="Arial" panose="020B0604020202020204" pitchFamily="34" charset="0"/>
                        </a:rPr>
                        <a:t>Daya</a:t>
                      </a:r>
                      <a:r>
                        <a:rPr lang="en-US" sz="1400" dirty="0">
                          <a:effectLst/>
                          <a:latin typeface="Calibri" panose="020F0502020204030204" pitchFamily="34" charset="0"/>
                          <a:ea typeface="Calibri" panose="020F0502020204030204" pitchFamily="34" charset="0"/>
                          <a:cs typeface="Arial" panose="020B0604020202020204" pitchFamily="34" charset="0"/>
                        </a:rPr>
                        <a:t>.</a:t>
                      </a:r>
                      <a:endParaRPr lang="id-ID" sz="1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l">
                        <a:spcAft>
                          <a:spcPts val="0"/>
                        </a:spcAft>
                        <a:buFont typeface="Symbol" panose="05050102010706020507" pitchFamily="18" charset="2"/>
                        <a:buChar char=""/>
                      </a:pPr>
                      <a:r>
                        <a:rPr lang="id-ID" sz="1400" dirty="0">
                          <a:effectLst/>
                          <a:latin typeface="Calibri" panose="020F0502020204030204" pitchFamily="34" charset="0"/>
                          <a:ea typeface="Calibri" panose="020F0502020204030204" pitchFamily="34" charset="0"/>
                          <a:cs typeface="Arial" panose="020B0604020202020204" pitchFamily="34" charset="0"/>
                        </a:rPr>
                        <a:t>wilayah yang ditetapkan dengan fungsi utama untuk dibudidayakan atas dasar kondisi dan potensi sumber daya alam, sumber daya manusia, dan sumber daya buatan.</a:t>
                      </a:r>
                    </a:p>
                    <a:p>
                      <a:pPr marL="342900" lvl="0" indent="-342900" algn="l">
                        <a:spcAft>
                          <a:spcPts val="0"/>
                        </a:spcAft>
                        <a:buFont typeface="Symbol" panose="05050102010706020507" pitchFamily="18" charset="2"/>
                        <a:buChar char=""/>
                      </a:pPr>
                      <a:r>
                        <a:rPr lang="id-ID" sz="1400" dirty="0">
                          <a:effectLst/>
                          <a:latin typeface="Calibri" panose="020F0502020204030204" pitchFamily="34" charset="0"/>
                          <a:ea typeface="Calibri" panose="020F0502020204030204" pitchFamily="34" charset="0"/>
                          <a:cs typeface="Arial" panose="020B0604020202020204" pitchFamily="34" charset="0"/>
                        </a:rPr>
                        <a:t>Kawasan peruntukan hutan produksi, kawasan peruntukan hutan rakyat, kawasan peruntukan pertanian, kawasan peruntukan perikanan, kawasan peruntukan pertambangan, kawasan peruntukan permukiman, kawasan peruntukan industri, kawasan peruntukan pariwisata, kawasan tempat beribadah, kawasan pendidikan, dan kawasan pertahanan keamanan.</a:t>
                      </a:r>
                    </a:p>
                  </a:txBody>
                  <a:tcPr marL="55721" marR="55721" marT="0" marB="0"/>
                </a:tc>
                <a:extLst>
                  <a:ext uri="{0D108BD9-81ED-4DB2-BD59-A6C34878D82A}">
                    <a16:rowId xmlns="" xmlns:a16="http://schemas.microsoft.com/office/drawing/2014/main" val="313090194"/>
                  </a:ext>
                </a:extLst>
              </a:tr>
            </a:tbl>
          </a:graphicData>
        </a:graphic>
      </p:graphicFrame>
    </p:spTree>
    <p:extLst>
      <p:ext uri="{BB962C8B-B14F-4D97-AF65-F5344CB8AC3E}">
        <p14:creationId xmlns:p14="http://schemas.microsoft.com/office/powerpoint/2010/main" val="303887201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241" y="124994"/>
            <a:ext cx="8543925" cy="480264"/>
          </a:xfrm>
        </p:spPr>
        <p:txBody>
          <a:bodyPr>
            <a:noAutofit/>
          </a:bodyPr>
          <a:lstStyle/>
          <a:p>
            <a:r>
              <a:rPr lang="en-US" sz="2000" dirty="0" err="1"/>
              <a:t>Tabel</a:t>
            </a:r>
            <a:r>
              <a:rPr lang="en-US" sz="2000" dirty="0"/>
              <a:t> 1.6: </a:t>
            </a:r>
            <a:r>
              <a:rPr lang="en-US" sz="2000" dirty="0" err="1"/>
              <a:t>Penataan</a:t>
            </a:r>
            <a:r>
              <a:rPr lang="en-US" sz="2000" dirty="0"/>
              <a:t> </a:t>
            </a:r>
            <a:r>
              <a:rPr lang="en-US" sz="2000" dirty="0" err="1"/>
              <a:t>Ruang</a:t>
            </a:r>
            <a:r>
              <a:rPr lang="en-US" sz="2000" dirty="0"/>
              <a:t> (</a:t>
            </a:r>
            <a:r>
              <a:rPr lang="en-US" sz="2000" dirty="0" err="1"/>
              <a:t>Undang-Undang</a:t>
            </a:r>
            <a:r>
              <a:rPr lang="en-US" sz="2000" dirty="0"/>
              <a:t> </a:t>
            </a:r>
            <a:r>
              <a:rPr lang="en-US" sz="2000" dirty="0" err="1"/>
              <a:t>Republik</a:t>
            </a:r>
            <a:r>
              <a:rPr lang="en-US" sz="2000" dirty="0"/>
              <a:t> Indonesia No. 26 </a:t>
            </a:r>
            <a:r>
              <a:rPr lang="en-US" sz="2000" dirty="0" err="1"/>
              <a:t>Tahun</a:t>
            </a:r>
            <a:r>
              <a:rPr lang="en-US" sz="2000" dirty="0"/>
              <a:t> 2007)</a:t>
            </a:r>
            <a:endParaRPr lang="id-ID" sz="2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93295221"/>
              </p:ext>
            </p:extLst>
          </p:nvPr>
        </p:nvGraphicFramePr>
        <p:xfrm>
          <a:off x="261601" y="849956"/>
          <a:ext cx="9365356" cy="5334000"/>
        </p:xfrm>
        <a:graphic>
          <a:graphicData uri="http://schemas.openxmlformats.org/drawingml/2006/table">
            <a:tbl>
              <a:tblPr firstRow="1" bandRow="1">
                <a:tableStyleId>{5C22544A-7EE6-4342-B048-85BDC9FD1C3A}</a:tableStyleId>
              </a:tblPr>
              <a:tblGrid>
                <a:gridCol w="9365356">
                  <a:extLst>
                    <a:ext uri="{9D8B030D-6E8A-4147-A177-3AD203B41FA5}">
                      <a16:colId xmlns="" xmlns:a16="http://schemas.microsoft.com/office/drawing/2014/main" val="1338698459"/>
                    </a:ext>
                  </a:extLst>
                </a:gridCol>
              </a:tblGrid>
              <a:tr h="36000">
                <a:tc>
                  <a:txBody>
                    <a:bodyPr/>
                    <a:lstStyle/>
                    <a:p>
                      <a:pPr algn="l">
                        <a:spcAft>
                          <a:spcPts val="0"/>
                        </a:spcAft>
                      </a:pPr>
                      <a:r>
                        <a:rPr lang="en-US" sz="1400" dirty="0">
                          <a:effectLst/>
                          <a:latin typeface="Calibri" panose="020F0502020204030204" pitchFamily="34" charset="0"/>
                          <a:ea typeface="Calibri" panose="020F0502020204030204" pitchFamily="34" charset="0"/>
                          <a:cs typeface="Arial" panose="020B0604020202020204" pitchFamily="34" charset="0"/>
                        </a:rPr>
                        <a:t>Wilayah </a:t>
                      </a:r>
                      <a:r>
                        <a:rPr lang="en-US" sz="1400" dirty="0" err="1">
                          <a:effectLst/>
                          <a:latin typeface="Calibri" panose="020F0502020204030204" pitchFamily="34" charset="0"/>
                          <a:ea typeface="Calibri" panose="020F0502020204030204" pitchFamily="34" charset="0"/>
                          <a:cs typeface="Arial" panose="020B0604020202020204" pitchFamily="34" charset="0"/>
                        </a:rPr>
                        <a:t>Administratif</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id-ID" sz="1400" dirty="0">
                          <a:effectLst/>
                          <a:latin typeface="Calibri" panose="020F0502020204030204" pitchFamily="34" charset="0"/>
                          <a:ea typeface="Calibri" panose="020F0502020204030204" pitchFamily="34" charset="0"/>
                          <a:cs typeface="Arial" panose="020B0604020202020204" pitchFamily="34" charset="0"/>
                        </a:rPr>
                        <a:t>terdiri atas penataan ruang </a:t>
                      </a:r>
                      <a:r>
                        <a:rPr lang="en-US" sz="1400" dirty="0" err="1">
                          <a:effectLst/>
                          <a:latin typeface="Calibri" panose="020F0502020204030204" pitchFamily="34" charset="0"/>
                          <a:ea typeface="Calibri" panose="020F0502020204030204" pitchFamily="34" charset="0"/>
                          <a:cs typeface="Arial" panose="020B0604020202020204" pitchFamily="34" charset="0"/>
                        </a:rPr>
                        <a:t>wilayah</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nasional</a:t>
                      </a:r>
                      <a:r>
                        <a:rPr lang="id-ID"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provinsi</a:t>
                      </a:r>
                      <a:r>
                        <a:rPr lang="id-ID"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kabupaten</a:t>
                      </a:r>
                      <a:r>
                        <a:rPr lang="en-US" sz="1400" dirty="0">
                          <a:effectLst/>
                          <a:latin typeface="Calibri" panose="020F0502020204030204" pitchFamily="34" charset="0"/>
                          <a:ea typeface="Calibri" panose="020F0502020204030204" pitchFamily="34" charset="0"/>
                          <a:cs typeface="Arial" panose="020B0604020202020204" pitchFamily="34" charset="0"/>
                        </a:rPr>
                        <a:t>/</a:t>
                      </a:r>
                      <a:r>
                        <a:rPr lang="en-US" sz="1400" dirty="0" err="1">
                          <a:effectLst/>
                          <a:latin typeface="Calibri" panose="020F0502020204030204" pitchFamily="34" charset="0"/>
                          <a:ea typeface="Calibri" panose="020F0502020204030204" pitchFamily="34" charset="0"/>
                          <a:cs typeface="Arial" panose="020B0604020202020204" pitchFamily="34" charset="0"/>
                        </a:rPr>
                        <a:t>kota</a:t>
                      </a:r>
                      <a:endParaRPr lang="id-ID" sz="1400" dirty="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3399338830"/>
                  </a:ext>
                </a:extLst>
              </a:tr>
              <a:tr h="36000">
                <a:tc>
                  <a:txBody>
                    <a:bodyPr/>
                    <a:lstStyle/>
                    <a:p>
                      <a:pPr algn="l">
                        <a:spcAft>
                          <a:spcPts val="0"/>
                        </a:spcAft>
                      </a:pPr>
                      <a:r>
                        <a:rPr lang="en-US" sz="1400" dirty="0" err="1">
                          <a:effectLst/>
                          <a:latin typeface="Calibri" panose="020F0502020204030204" pitchFamily="34" charset="0"/>
                          <a:ea typeface="Calibri" panose="020F0502020204030204" pitchFamily="34" charset="0"/>
                          <a:cs typeface="Arial" panose="020B0604020202020204" pitchFamily="34" charset="0"/>
                        </a:rPr>
                        <a:t>Kegiatan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a:t>
                      </a:r>
                      <a:r>
                        <a:rPr lang="id-ID" sz="1400" dirty="0">
                          <a:effectLst/>
                          <a:latin typeface="Calibri" panose="020F0502020204030204" pitchFamily="34" charset="0"/>
                          <a:ea typeface="Calibri" panose="020F0502020204030204" pitchFamily="34" charset="0"/>
                          <a:cs typeface="Arial" panose="020B0604020202020204" pitchFamily="34" charset="0"/>
                        </a:rPr>
                        <a:t> terdiri atas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perkotaan</a:t>
                      </a:r>
                      <a:r>
                        <a:rPr lang="id-ID" sz="1400" dirty="0">
                          <a:effectLst/>
                          <a:latin typeface="Calibri" panose="020F0502020204030204" pitchFamily="34" charset="0"/>
                          <a:ea typeface="Calibri" panose="020F0502020204030204" pitchFamily="34" charset="0"/>
                          <a:cs typeface="Arial" panose="020B0604020202020204" pitchFamily="34" charset="0"/>
                        </a:rPr>
                        <a:t> dan pedesaan</a:t>
                      </a:r>
                    </a:p>
                  </a:txBody>
                  <a:tcPr marL="55721" marR="55721" marT="0" marB="0"/>
                </a:tc>
                <a:extLst>
                  <a:ext uri="{0D108BD9-81ED-4DB2-BD59-A6C34878D82A}">
                    <a16:rowId xmlns="" xmlns:a16="http://schemas.microsoft.com/office/drawing/2014/main" val="2877911607"/>
                  </a:ext>
                </a:extLst>
              </a:tr>
              <a:tr h="36000">
                <a:tc>
                  <a:txBody>
                    <a:bodyPr/>
                    <a:lstStyle/>
                    <a:p>
                      <a:pPr marL="342900" lvl="0" indent="-342900" algn="l">
                        <a:spcAft>
                          <a:spcPts val="0"/>
                        </a:spcAft>
                        <a:buFont typeface="Symbol" panose="05050102010706020507" pitchFamily="18" charset="2"/>
                        <a:buChar char=""/>
                      </a:pP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Perkotaan</a:t>
                      </a:r>
                      <a:r>
                        <a:rPr lang="id-ID" sz="1400" dirty="0">
                          <a:effectLst/>
                          <a:latin typeface="Calibri" panose="020F0502020204030204" pitchFamily="34" charset="0"/>
                          <a:ea typeface="Calibri" panose="020F0502020204030204" pitchFamily="34" charset="0"/>
                          <a:cs typeface="Arial" panose="020B0604020202020204" pitchFamily="34" charset="0"/>
                        </a:rPr>
                        <a:t> adalah tempat permukiman perkotaan serta tempat pemusatan dan pendistribusian kegiatan bukan pertanian, seperti kegiatan pelayanan jasa pemerintahan, sosial, dan kegiatan ekonomi.</a:t>
                      </a:r>
                    </a:p>
                  </a:txBody>
                  <a:tcPr marL="55721" marR="55721" marT="0" marB="0"/>
                </a:tc>
                <a:extLst>
                  <a:ext uri="{0D108BD9-81ED-4DB2-BD59-A6C34878D82A}">
                    <a16:rowId xmlns="" xmlns:a16="http://schemas.microsoft.com/office/drawing/2014/main" val="1691035413"/>
                  </a:ext>
                </a:extLst>
              </a:tr>
              <a:tr h="36000">
                <a:tc>
                  <a:txBody>
                    <a:bodyPr/>
                    <a:lstStyle/>
                    <a:p>
                      <a:pPr marL="342900" lvl="0" indent="-342900" algn="l">
                        <a:spcAft>
                          <a:spcPts val="0"/>
                        </a:spcAft>
                        <a:buFont typeface="Symbol" panose="05050102010706020507" pitchFamily="18" charset="2"/>
                        <a:buChar char=""/>
                      </a:pP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Perdesaan</a:t>
                      </a:r>
                      <a:r>
                        <a:rPr lang="id-ID" sz="1400" dirty="0">
                          <a:effectLst/>
                          <a:latin typeface="Calibri" panose="020F0502020204030204" pitchFamily="34" charset="0"/>
                          <a:ea typeface="Calibri" panose="020F0502020204030204" pitchFamily="34" charset="0"/>
                          <a:cs typeface="Arial" panose="020B0604020202020204" pitchFamily="34" charset="0"/>
                        </a:rPr>
                        <a:t> adalah tempat permukiman perdesaan, kegiatan pertanian, terkait pengelolaan tumbuhan alami, pengelolaan sumber daya alam, pemerintahan, pelayanan sosial, dan kegiatan ekonomi.</a:t>
                      </a:r>
                    </a:p>
                  </a:txBody>
                  <a:tcPr marL="55721" marR="55721" marT="0" marB="0"/>
                </a:tc>
                <a:extLst>
                  <a:ext uri="{0D108BD9-81ED-4DB2-BD59-A6C34878D82A}">
                    <a16:rowId xmlns="" xmlns:a16="http://schemas.microsoft.com/office/drawing/2014/main" val="4262078659"/>
                  </a:ext>
                </a:extLst>
              </a:tr>
              <a:tr h="36000">
                <a:tc>
                  <a:txBody>
                    <a:bodyPr/>
                    <a:lstStyle/>
                    <a:p>
                      <a:pPr algn="l">
                        <a:spcAft>
                          <a:spcPts val="0"/>
                        </a:spcAft>
                      </a:pPr>
                      <a:r>
                        <a:rPr lang="en-US" sz="1400" dirty="0" err="1">
                          <a:effectLst/>
                          <a:latin typeface="Calibri" panose="020F0502020204030204" pitchFamily="34" charset="0"/>
                          <a:ea typeface="Calibri" panose="020F0502020204030204" pitchFamily="34" charset="0"/>
                          <a:cs typeface="Arial" panose="020B0604020202020204" pitchFamily="34" charset="0"/>
                        </a:rPr>
                        <a:t>Nilai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Strategis</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id-ID" sz="1400" dirty="0">
                          <a:effectLst/>
                          <a:latin typeface="Calibri" panose="020F0502020204030204" pitchFamily="34" charset="0"/>
                          <a:ea typeface="Calibri" panose="020F0502020204030204" pitchFamily="34" charset="0"/>
                          <a:cs typeface="Arial" panose="020B0604020202020204" pitchFamily="34" charset="0"/>
                        </a:rPr>
                        <a:t> tingkat nasional, provinsi, dan kabupaten/kota diukur berdasarkan aspek eksternalitas, akuntabilitas, dan efisiensi penanganan kawasan sebagaimana dimaksud dalam Undang-Undang tentang Pemerintahan Daerah.</a:t>
                      </a:r>
                    </a:p>
                  </a:txBody>
                  <a:tcPr marL="55721" marR="55721" marT="0" marB="0"/>
                </a:tc>
                <a:extLst>
                  <a:ext uri="{0D108BD9-81ED-4DB2-BD59-A6C34878D82A}">
                    <a16:rowId xmlns="" xmlns:a16="http://schemas.microsoft.com/office/drawing/2014/main" val="238233388"/>
                  </a:ext>
                </a:extLst>
              </a:tr>
              <a:tr h="36000">
                <a:tc>
                  <a:txBody>
                    <a:bodyPr/>
                    <a:lstStyle/>
                    <a:p>
                      <a:pPr algn="l">
                        <a:spcAft>
                          <a:spcPts val="0"/>
                        </a:spcAft>
                      </a:pPr>
                      <a:r>
                        <a:rPr lang="id-ID" sz="1400" dirty="0">
                          <a:effectLst/>
                          <a:latin typeface="Calibri" panose="020F0502020204030204" pitchFamily="34" charset="0"/>
                          <a:ea typeface="Calibri" panose="020F0502020204030204" pitchFamily="34" charset="0"/>
                          <a:cs typeface="Arial" panose="020B0604020202020204" pitchFamily="34" charset="0"/>
                        </a:rPr>
                        <a:t>Jenis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id-ID" sz="1400" dirty="0">
                          <a:effectLst/>
                          <a:latin typeface="Calibri" panose="020F0502020204030204" pitchFamily="34" charset="0"/>
                          <a:ea typeface="Calibri" panose="020F0502020204030204" pitchFamily="34" charset="0"/>
                          <a:cs typeface="Arial" panose="020B0604020202020204" pitchFamily="34" charset="0"/>
                        </a:rPr>
                        <a:t> Strategis</a:t>
                      </a:r>
                    </a:p>
                    <a:p>
                      <a:pPr marL="342900" lvl="0" indent="-342900" algn="l">
                        <a:spcAft>
                          <a:spcPts val="0"/>
                        </a:spcAft>
                        <a:buFont typeface="Symbol" panose="05050102010706020507" pitchFamily="18" charset="2"/>
                        <a:buChar char=""/>
                      </a:pPr>
                      <a:r>
                        <a:rPr lang="id-ID" sz="1400" dirty="0">
                          <a:effectLst/>
                          <a:latin typeface="Calibri" panose="020F0502020204030204" pitchFamily="34" charset="0"/>
                          <a:ea typeface="Calibri" panose="020F0502020204030204" pitchFamily="34" charset="0"/>
                          <a:cs typeface="Arial" panose="020B0604020202020204" pitchFamily="34" charset="0"/>
                        </a:rPr>
                        <a:t>K</a:t>
                      </a:r>
                      <a:r>
                        <a:rPr lang="en-US" sz="1400" dirty="0" err="1">
                          <a:effectLst/>
                          <a:latin typeface="Calibri" panose="020F0502020204030204" pitchFamily="34" charset="0"/>
                          <a:ea typeface="Calibri" panose="020F0502020204030204" pitchFamily="34" charset="0"/>
                          <a:cs typeface="Arial" panose="020B0604020202020204" pitchFamily="34" charset="0"/>
                        </a:rPr>
                        <a:t>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strategis</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nasional</a:t>
                      </a:r>
                      <a:r>
                        <a:rPr lang="id-ID"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strategis</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provinsi</a:t>
                      </a:r>
                      <a:r>
                        <a:rPr lang="id-ID" sz="1400" dirty="0">
                          <a:effectLst/>
                          <a:latin typeface="Calibri" panose="020F0502020204030204" pitchFamily="34" charset="0"/>
                          <a:ea typeface="Calibri" panose="020F0502020204030204" pitchFamily="34" charset="0"/>
                          <a:cs typeface="Arial" panose="020B0604020202020204" pitchFamily="34" charset="0"/>
                        </a:rPr>
                        <a:t>, dan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strategis</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kabupaten</a:t>
                      </a:r>
                      <a:r>
                        <a:rPr lang="en-US" sz="1400" dirty="0">
                          <a:effectLst/>
                          <a:latin typeface="Calibri" panose="020F0502020204030204" pitchFamily="34" charset="0"/>
                          <a:ea typeface="Calibri" panose="020F0502020204030204" pitchFamily="34" charset="0"/>
                          <a:cs typeface="Arial" panose="020B0604020202020204" pitchFamily="34" charset="0"/>
                        </a:rPr>
                        <a:t>/</a:t>
                      </a:r>
                      <a:r>
                        <a:rPr lang="en-US" sz="1400" dirty="0" err="1">
                          <a:effectLst/>
                          <a:latin typeface="Calibri" panose="020F0502020204030204" pitchFamily="34" charset="0"/>
                          <a:ea typeface="Calibri" panose="020F0502020204030204" pitchFamily="34" charset="0"/>
                          <a:cs typeface="Arial" panose="020B0604020202020204" pitchFamily="34" charset="0"/>
                        </a:rPr>
                        <a:t>kota</a:t>
                      </a:r>
                      <a:r>
                        <a:rPr lang="id-ID" sz="1400" dirty="0">
                          <a:effectLst/>
                          <a:latin typeface="Calibri" panose="020F0502020204030204" pitchFamily="34" charset="0"/>
                          <a:ea typeface="Calibri" panose="020F0502020204030204" pitchFamily="34" charset="0"/>
                          <a:cs typeface="Arial" panose="020B0604020202020204" pitchFamily="34" charset="0"/>
                        </a:rPr>
                        <a:t> mempunyai pengaruh besar terhadap: tata ruang di wilayah sekitarnya; kegiatan lain di bidang yang sejenis dan kegiatan di bidang lainnya; dan/atau peningkatan kesejahteraan masyarakat.</a:t>
                      </a:r>
                    </a:p>
                    <a:p>
                      <a:pPr marL="342900" lvl="0" indent="-342900" algn="l">
                        <a:spcAft>
                          <a:spcPts val="0"/>
                        </a:spcAft>
                        <a:buFont typeface="Symbol" panose="05050102010706020507" pitchFamily="18" charset="2"/>
                        <a:buChar char=""/>
                      </a:pPr>
                      <a:r>
                        <a:rPr lang="id-ID" sz="1400" dirty="0">
                          <a:effectLst/>
                          <a:latin typeface="Calibri" panose="020F0502020204030204" pitchFamily="34" charset="0"/>
                          <a:ea typeface="Calibri" panose="020F0502020204030204" pitchFamily="34" charset="0"/>
                          <a:cs typeface="Arial" panose="020B0604020202020204" pitchFamily="34" charset="0"/>
                        </a:rPr>
                        <a:t>Jenisnya antara lain kawasan strategis dari sudut kepentingan pertahanan dan keamanan, pertumbuhan ekonomi, sosial, budaya, pendayagunaan sumber daya alam dan/atau teknologi tinggi, serta fungsi dan daya dukung lingkungan hidup.</a:t>
                      </a:r>
                    </a:p>
                  </a:txBody>
                  <a:tcPr marL="55721" marR="55721" marT="0" marB="0"/>
                </a:tc>
                <a:extLst>
                  <a:ext uri="{0D108BD9-81ED-4DB2-BD59-A6C34878D82A}">
                    <a16:rowId xmlns="" xmlns:a16="http://schemas.microsoft.com/office/drawing/2014/main" val="319903754"/>
                  </a:ext>
                </a:extLst>
              </a:tr>
              <a:tr h="36000">
                <a:tc>
                  <a:txBody>
                    <a:bodyPr/>
                    <a:lstStyle/>
                    <a:p>
                      <a:pPr marL="342900" lvl="0" indent="-342900">
                        <a:spcAft>
                          <a:spcPts val="0"/>
                        </a:spcAft>
                        <a:buFont typeface="Symbol" panose="05050102010706020507" pitchFamily="18" charset="2"/>
                        <a:buChar char=""/>
                      </a:pP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Kepentingan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Pertahanan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id-ID" sz="1400" dirty="0">
                          <a:effectLst/>
                          <a:latin typeface="Calibri" panose="020F0502020204030204" pitchFamily="34" charset="0"/>
                          <a:ea typeface="Times New Roman" panose="02020603050405020304" pitchFamily="18" charset="0"/>
                          <a:cs typeface="Times New Roman" panose="02020603050405020304" pitchFamily="18" charset="0"/>
                        </a:rPr>
                        <a:t>&amp;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Keamanan</a:t>
                      </a:r>
                      <a:r>
                        <a:rPr lang="id-ID" sz="1400" dirty="0">
                          <a:effectLst/>
                          <a:latin typeface="Calibri" panose="020F0502020204030204" pitchFamily="34" charset="0"/>
                          <a:ea typeface="Times New Roman" panose="02020603050405020304" pitchFamily="18" charset="0"/>
                          <a:cs typeface="Times New Roman" panose="02020603050405020304" pitchFamily="18" charset="0"/>
                        </a:rPr>
                        <a:t> adalah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kawasan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perbatasan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negara</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termasuk</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pulau</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kecil</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terdepan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dan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kawasan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latihan</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err="1">
                          <a:effectLst/>
                          <a:latin typeface="Calibri" panose="020F0502020204030204" pitchFamily="34" charset="0"/>
                          <a:ea typeface="Times New Roman" panose="02020603050405020304" pitchFamily="18" charset="0"/>
                          <a:cs typeface="Times New Roman" panose="02020603050405020304" pitchFamily="18" charset="0"/>
                        </a:rPr>
                        <a:t>militer</a:t>
                      </a: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a:t>
                      </a:r>
                      <a:endParaRPr lang="id-ID"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55721" marR="55721" marT="0" marB="0"/>
                </a:tc>
                <a:extLst>
                  <a:ext uri="{0D108BD9-81ED-4DB2-BD59-A6C34878D82A}">
                    <a16:rowId xmlns="" xmlns:a16="http://schemas.microsoft.com/office/drawing/2014/main" val="411463495"/>
                  </a:ext>
                </a:extLst>
              </a:tr>
              <a:tr h="36000">
                <a:tc>
                  <a:txBody>
                    <a:bodyPr/>
                    <a:lstStyle/>
                    <a:p>
                      <a:pPr marL="342900" lvl="0" indent="-342900" algn="l">
                        <a:spcAft>
                          <a:spcPts val="0"/>
                        </a:spcAft>
                        <a:buFont typeface="Symbol" panose="05050102010706020507" pitchFamily="18" charset="2"/>
                        <a:buChar char=""/>
                      </a:pPr>
                      <a:r>
                        <a:rPr lang="en-US" sz="1400" dirty="0" err="1">
                          <a:effectLst/>
                          <a:latin typeface="Calibri" panose="020F0502020204030204" pitchFamily="34" charset="0"/>
                          <a:ea typeface="Calibri" panose="020F0502020204030204" pitchFamily="34" charset="0"/>
                          <a:cs typeface="Arial" panose="020B0604020202020204" pitchFamily="34" charset="0"/>
                        </a:rPr>
                        <a:t>Kepentingan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Pertumbuhan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Ekonomi</a:t>
                      </a:r>
                      <a:r>
                        <a:rPr lang="id-ID" sz="1400" dirty="0">
                          <a:effectLst/>
                          <a:latin typeface="Calibri" panose="020F0502020204030204" pitchFamily="34" charset="0"/>
                          <a:ea typeface="Calibri" panose="020F0502020204030204" pitchFamily="34" charset="0"/>
                          <a:cs typeface="Arial" panose="020B0604020202020204" pitchFamily="34" charset="0"/>
                        </a:rPr>
                        <a:t> adalah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metropolitan,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ekonomi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khusus</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pengembangan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ekonomi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terpadu</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tertinggal</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serta</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perdagangan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dan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pelabuhan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bebas</a:t>
                      </a:r>
                      <a:r>
                        <a:rPr lang="en-US" sz="1400" dirty="0">
                          <a:effectLst/>
                          <a:latin typeface="Calibri" panose="020F0502020204030204" pitchFamily="34" charset="0"/>
                          <a:ea typeface="Calibri" panose="020F0502020204030204" pitchFamily="34" charset="0"/>
                          <a:cs typeface="Arial" panose="020B0604020202020204" pitchFamily="34" charset="0"/>
                        </a:rPr>
                        <a:t>.</a:t>
                      </a:r>
                      <a:endParaRPr lang="id-ID" sz="1400" dirty="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186020720"/>
                  </a:ext>
                </a:extLst>
              </a:tr>
              <a:tr h="36000">
                <a:tc>
                  <a:txBody>
                    <a:bodyPr/>
                    <a:lstStyle/>
                    <a:p>
                      <a:pPr marL="342900" lvl="0" indent="-342900" algn="l">
                        <a:spcAft>
                          <a:spcPts val="0"/>
                        </a:spcAft>
                        <a:buFont typeface="Symbol" panose="05050102010706020507" pitchFamily="18" charset="2"/>
                        <a:buChar char=""/>
                      </a:pPr>
                      <a:r>
                        <a:rPr lang="en-US" sz="1400" dirty="0" err="1">
                          <a:effectLst/>
                          <a:latin typeface="Calibri" panose="020F0502020204030204" pitchFamily="34" charset="0"/>
                          <a:ea typeface="Calibri" panose="020F0502020204030204" pitchFamily="34" charset="0"/>
                          <a:cs typeface="Arial" panose="020B0604020202020204" pitchFamily="34" charset="0"/>
                        </a:rPr>
                        <a:t>Kepentingan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Sosial</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id-ID" sz="1400" dirty="0">
                          <a:effectLst/>
                          <a:latin typeface="Calibri" panose="020F0502020204030204" pitchFamily="34" charset="0"/>
                          <a:ea typeface="Calibri" panose="020F0502020204030204" pitchFamily="34" charset="0"/>
                          <a:cs typeface="Arial" panose="020B0604020202020204" pitchFamily="34" charset="0"/>
                        </a:rPr>
                        <a:t>&amp; </a:t>
                      </a:r>
                      <a:r>
                        <a:rPr lang="en-US" sz="1400" dirty="0" err="1">
                          <a:effectLst/>
                          <a:latin typeface="Calibri" panose="020F0502020204030204" pitchFamily="34" charset="0"/>
                          <a:ea typeface="Calibri" panose="020F0502020204030204" pitchFamily="34" charset="0"/>
                          <a:cs typeface="Arial" panose="020B0604020202020204" pitchFamily="34" charset="0"/>
                        </a:rPr>
                        <a:t>Budaya</a:t>
                      </a:r>
                      <a:r>
                        <a:rPr lang="id-ID" sz="1400" dirty="0">
                          <a:effectLst/>
                          <a:latin typeface="Calibri" panose="020F0502020204030204" pitchFamily="34" charset="0"/>
                          <a:ea typeface="Calibri" panose="020F0502020204030204" pitchFamily="34" charset="0"/>
                          <a:cs typeface="Arial" panose="020B0604020202020204" pitchFamily="34" charset="0"/>
                        </a:rPr>
                        <a:t> adalah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adat</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tertentu</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konservasi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warisan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budaya</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termasuk</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warisan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budaya</a:t>
                      </a:r>
                      <a:r>
                        <a:rPr lang="en-US" sz="1400" dirty="0">
                          <a:effectLst/>
                          <a:latin typeface="Calibri" panose="020F0502020204030204" pitchFamily="34" charset="0"/>
                          <a:ea typeface="Calibri" panose="020F0502020204030204" pitchFamily="34" charset="0"/>
                          <a:cs typeface="Arial" panose="020B0604020202020204" pitchFamily="34" charset="0"/>
                        </a:rPr>
                        <a:t> yang </a:t>
                      </a:r>
                      <a:r>
                        <a:rPr lang="en-US" sz="1400" dirty="0" err="1">
                          <a:effectLst/>
                          <a:latin typeface="Calibri" panose="020F0502020204030204" pitchFamily="34" charset="0"/>
                          <a:ea typeface="Calibri" panose="020F0502020204030204" pitchFamily="34" charset="0"/>
                          <a:cs typeface="Arial" panose="020B0604020202020204" pitchFamily="34" charset="0"/>
                        </a:rPr>
                        <a:t>diakui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sebagai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warisan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dunia</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seperti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Kompleks</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Candi</a:t>
                      </a:r>
                      <a:r>
                        <a:rPr lang="en-US" sz="1400" dirty="0">
                          <a:effectLst/>
                          <a:latin typeface="Calibri" panose="020F0502020204030204" pitchFamily="34" charset="0"/>
                          <a:ea typeface="Calibri" panose="020F0502020204030204" pitchFamily="34" charset="0"/>
                          <a:cs typeface="Arial" panose="020B0604020202020204" pitchFamily="34" charset="0"/>
                        </a:rPr>
                        <a:t> Borobudur </a:t>
                      </a:r>
                      <a:r>
                        <a:rPr lang="en-US" sz="1400" dirty="0" err="1">
                          <a:effectLst/>
                          <a:latin typeface="Calibri" panose="020F0502020204030204" pitchFamily="34" charset="0"/>
                          <a:ea typeface="Calibri" panose="020F0502020204030204" pitchFamily="34" charset="0"/>
                          <a:cs typeface="Arial" panose="020B0604020202020204" pitchFamily="34" charset="0"/>
                        </a:rPr>
                        <a:t>dan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Kompleks</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Candi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Prambanan</a:t>
                      </a:r>
                      <a:r>
                        <a:rPr lang="en-US" sz="1400" dirty="0">
                          <a:effectLst/>
                          <a:latin typeface="Calibri" panose="020F0502020204030204" pitchFamily="34" charset="0"/>
                          <a:ea typeface="Calibri" panose="020F0502020204030204" pitchFamily="34" charset="0"/>
                          <a:cs typeface="Arial" panose="020B0604020202020204" pitchFamily="34" charset="0"/>
                        </a:rPr>
                        <a:t>.</a:t>
                      </a:r>
                      <a:endParaRPr lang="id-ID" sz="1400" dirty="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3736041924"/>
                  </a:ext>
                </a:extLst>
              </a:tr>
              <a:tr h="36000">
                <a:tc>
                  <a:txBody>
                    <a:bodyPr/>
                    <a:lstStyle/>
                    <a:p>
                      <a:pPr marL="342900" lvl="0" indent="-342900" algn="l">
                        <a:spcAft>
                          <a:spcPts val="0"/>
                        </a:spcAft>
                        <a:buFont typeface="Symbol" panose="05050102010706020507" pitchFamily="18" charset="2"/>
                        <a:buChar char=""/>
                      </a:pPr>
                      <a:r>
                        <a:rPr lang="en-US" sz="1400" dirty="0" err="1">
                          <a:effectLst/>
                          <a:latin typeface="Calibri" panose="020F0502020204030204" pitchFamily="34" charset="0"/>
                          <a:ea typeface="Calibri" panose="020F0502020204030204" pitchFamily="34" charset="0"/>
                          <a:cs typeface="Arial" panose="020B0604020202020204" pitchFamily="34" charset="0"/>
                        </a:rPr>
                        <a:t>Kepentingan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Pendayaguna</a:t>
                      </a:r>
                      <a:r>
                        <a:rPr lang="id-ID" sz="1400" dirty="0">
                          <a:effectLst/>
                          <a:latin typeface="Calibri" panose="020F0502020204030204" pitchFamily="34" charset="0"/>
                          <a:ea typeface="Calibri" panose="020F0502020204030204" pitchFamily="34" charset="0"/>
                          <a:cs typeface="Arial" panose="020B0604020202020204" pitchFamily="34" charset="0"/>
                        </a:rPr>
                        <a:t>-</a:t>
                      </a:r>
                      <a:r>
                        <a:rPr lang="en-US" sz="1400" dirty="0">
                          <a:effectLst/>
                          <a:latin typeface="Calibri" panose="020F0502020204030204" pitchFamily="34" charset="0"/>
                          <a:ea typeface="Calibri" panose="020F0502020204030204" pitchFamily="34" charset="0"/>
                          <a:cs typeface="Arial" panose="020B0604020202020204" pitchFamily="34" charset="0"/>
                        </a:rPr>
                        <a:t>an SD</a:t>
                      </a:r>
                      <a:r>
                        <a:rPr lang="id-ID" sz="1400" dirty="0">
                          <a:effectLst/>
                          <a:latin typeface="Calibri" panose="020F0502020204030204" pitchFamily="34" charset="0"/>
                          <a:ea typeface="Calibri" panose="020F0502020204030204" pitchFamily="34" charset="0"/>
                          <a:cs typeface="Arial" panose="020B0604020202020204" pitchFamily="34" charset="0"/>
                        </a:rPr>
                        <a:t>A dan</a:t>
                      </a:r>
                      <a:r>
                        <a:rPr lang="en-US" sz="1400" dirty="0">
                          <a:effectLst/>
                          <a:latin typeface="Calibri" panose="020F0502020204030204" pitchFamily="34" charset="0"/>
                          <a:ea typeface="Calibri" panose="020F0502020204030204" pitchFamily="34" charset="0"/>
                          <a:cs typeface="Arial" panose="020B0604020202020204" pitchFamily="34" charset="0"/>
                        </a:rPr>
                        <a:t>/</a:t>
                      </a:r>
                      <a:r>
                        <a:rPr lang="en-US" sz="1400" dirty="0" err="1">
                          <a:effectLst/>
                          <a:latin typeface="Calibri" panose="020F0502020204030204" pitchFamily="34" charset="0"/>
                          <a:ea typeface="Calibri" panose="020F0502020204030204" pitchFamily="34" charset="0"/>
                          <a:cs typeface="Arial" panose="020B0604020202020204" pitchFamily="34" charset="0"/>
                        </a:rPr>
                        <a:t>Atau</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Teknologi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Tinggi</a:t>
                      </a:r>
                      <a:r>
                        <a:rPr lang="id-ID" sz="1400" dirty="0">
                          <a:effectLst/>
                          <a:latin typeface="Calibri" panose="020F0502020204030204" pitchFamily="34" charset="0"/>
                          <a:ea typeface="Calibri" panose="020F0502020204030204" pitchFamily="34" charset="0"/>
                          <a:cs typeface="Arial" panose="020B0604020202020204" pitchFamily="34" charset="0"/>
                        </a:rPr>
                        <a:t> adalah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pertambangan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minyak</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dan</a:t>
                      </a:r>
                      <a:r>
                        <a:rPr lang="en-US" sz="1400" dirty="0">
                          <a:effectLst/>
                          <a:latin typeface="Calibri" panose="020F0502020204030204" pitchFamily="34" charset="0"/>
                          <a:ea typeface="Calibri" panose="020F0502020204030204" pitchFamily="34" charset="0"/>
                          <a:cs typeface="Arial" panose="020B0604020202020204" pitchFamily="34" charset="0"/>
                        </a:rPr>
                        <a:t> gas </a:t>
                      </a:r>
                      <a:r>
                        <a:rPr lang="en-US" sz="1400" dirty="0" err="1">
                          <a:effectLst/>
                          <a:latin typeface="Calibri" panose="020F0502020204030204" pitchFamily="34" charset="0"/>
                          <a:ea typeface="Calibri" panose="020F0502020204030204" pitchFamily="34" charset="0"/>
                          <a:cs typeface="Arial" panose="020B0604020202020204" pitchFamily="34" charset="0"/>
                        </a:rPr>
                        <a:t>bumi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termasuk</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pertambangan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minyak</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dan</a:t>
                      </a:r>
                      <a:r>
                        <a:rPr lang="en-US" sz="1400" dirty="0">
                          <a:effectLst/>
                          <a:latin typeface="Calibri" panose="020F0502020204030204" pitchFamily="34" charset="0"/>
                          <a:ea typeface="Calibri" panose="020F0502020204030204" pitchFamily="34" charset="0"/>
                          <a:cs typeface="Arial" panose="020B0604020202020204" pitchFamily="34" charset="0"/>
                        </a:rPr>
                        <a:t> gas </a:t>
                      </a:r>
                      <a:r>
                        <a:rPr lang="en-US" sz="1400" dirty="0" err="1">
                          <a:effectLst/>
                          <a:latin typeface="Calibri" panose="020F0502020204030204" pitchFamily="34" charset="0"/>
                          <a:ea typeface="Calibri" panose="020F0502020204030204" pitchFamily="34" charset="0"/>
                          <a:cs typeface="Arial" panose="020B0604020202020204" pitchFamily="34" charset="0"/>
                        </a:rPr>
                        <a:t>bumi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lepas</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pantai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serta</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yang </a:t>
                      </a:r>
                      <a:r>
                        <a:rPr lang="en-US" sz="1400" dirty="0" err="1">
                          <a:effectLst/>
                          <a:latin typeface="Calibri" panose="020F0502020204030204" pitchFamily="34" charset="0"/>
                          <a:ea typeface="Calibri" panose="020F0502020204030204" pitchFamily="34" charset="0"/>
                          <a:cs typeface="Arial" panose="020B0604020202020204" pitchFamily="34" charset="0"/>
                        </a:rPr>
                        <a:t>menjadi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lokasi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instalasi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tenaga</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nuklir</a:t>
                      </a:r>
                      <a:r>
                        <a:rPr lang="en-US" sz="1400" dirty="0">
                          <a:effectLst/>
                          <a:latin typeface="Calibri" panose="020F0502020204030204" pitchFamily="34" charset="0"/>
                          <a:ea typeface="Calibri" panose="020F0502020204030204" pitchFamily="34" charset="0"/>
                          <a:cs typeface="Arial" panose="020B0604020202020204" pitchFamily="34" charset="0"/>
                        </a:rPr>
                        <a:t>.</a:t>
                      </a:r>
                      <a:endParaRPr lang="id-ID" sz="1400" dirty="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2370356148"/>
                  </a:ext>
                </a:extLst>
              </a:tr>
              <a:tr h="36000">
                <a:tc>
                  <a:txBody>
                    <a:bodyPr/>
                    <a:lstStyle/>
                    <a:p>
                      <a:pPr marL="342900" lvl="0" indent="-342900" algn="l">
                        <a:spcAft>
                          <a:spcPts val="0"/>
                        </a:spcAft>
                        <a:buFont typeface="Symbol" panose="05050102010706020507" pitchFamily="18" charset="2"/>
                        <a:buChar char=""/>
                      </a:pPr>
                      <a:r>
                        <a:rPr lang="en-US" sz="1400" dirty="0" err="1">
                          <a:effectLst/>
                          <a:latin typeface="Calibri" panose="020F0502020204030204" pitchFamily="34" charset="0"/>
                          <a:ea typeface="Calibri" panose="020F0502020204030204" pitchFamily="34" charset="0"/>
                          <a:cs typeface="Arial" panose="020B0604020202020204" pitchFamily="34" charset="0"/>
                        </a:rPr>
                        <a:t>Kepentingan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Fungsi</a:t>
                      </a:r>
                      <a:r>
                        <a:rPr lang="en-US" sz="1400" dirty="0">
                          <a:effectLst/>
                          <a:latin typeface="Calibri" panose="020F0502020204030204" pitchFamily="34" charset="0"/>
                          <a:ea typeface="Calibri" panose="020F0502020204030204" pitchFamily="34" charset="0"/>
                          <a:cs typeface="Arial" panose="020B0604020202020204" pitchFamily="34" charset="0"/>
                        </a:rPr>
                        <a:t> Dan </a:t>
                      </a:r>
                      <a:r>
                        <a:rPr lang="en-US" sz="1400" dirty="0" err="1">
                          <a:effectLst/>
                          <a:latin typeface="Calibri" panose="020F0502020204030204" pitchFamily="34" charset="0"/>
                          <a:ea typeface="Calibri" panose="020F0502020204030204" pitchFamily="34" charset="0"/>
                          <a:cs typeface="Arial" panose="020B0604020202020204" pitchFamily="34" charset="0"/>
                        </a:rPr>
                        <a:t>Daya</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Dukung</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Lingkungan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Hidup</a:t>
                      </a:r>
                      <a:r>
                        <a:rPr lang="id-ID" sz="1400" dirty="0">
                          <a:effectLst/>
                          <a:latin typeface="Calibri" panose="020F0502020204030204" pitchFamily="34" charset="0"/>
                          <a:ea typeface="Calibri" panose="020F0502020204030204" pitchFamily="34" charset="0"/>
                          <a:cs typeface="Arial" panose="020B0604020202020204" pitchFamily="34" charset="0"/>
                        </a:rPr>
                        <a:t> adalah </a:t>
                      </a:r>
                      <a:r>
                        <a:rPr lang="en-US" sz="1400" dirty="0" err="1">
                          <a:effectLst/>
                          <a:latin typeface="Calibri" panose="020F0502020204030204" pitchFamily="34" charset="0"/>
                          <a:ea typeface="Calibri" panose="020F0502020204030204" pitchFamily="34" charset="0"/>
                          <a:cs typeface="Arial" panose="020B0604020202020204" pitchFamily="34" charset="0"/>
                        </a:rPr>
                        <a:t>pelindungan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dan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pelestarian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lingkungan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hidup</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termasuk</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kawasan</a:t>
                      </a:r>
                      <a:r>
                        <a:rPr lang="en-US" sz="1400" dirty="0">
                          <a:effectLst/>
                          <a:latin typeface="Calibri" panose="020F0502020204030204" pitchFamily="34" charset="0"/>
                          <a:ea typeface="Calibri" panose="020F0502020204030204" pitchFamily="34" charset="0"/>
                          <a:cs typeface="Arial" panose="020B0604020202020204" pitchFamily="34" charset="0"/>
                        </a:rPr>
                        <a:t> yang </a:t>
                      </a:r>
                      <a:r>
                        <a:rPr lang="en-US" sz="1400" dirty="0" err="1">
                          <a:effectLst/>
                          <a:latin typeface="Calibri" panose="020F0502020204030204" pitchFamily="34" charset="0"/>
                          <a:ea typeface="Calibri" panose="020F0502020204030204" pitchFamily="34" charset="0"/>
                          <a:cs typeface="Arial" panose="020B0604020202020204" pitchFamily="34" charset="0"/>
                        </a:rPr>
                        <a:t>diakui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sebagai</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warisan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dunia</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seperti</a:t>
                      </a:r>
                      <a:r>
                        <a:rPr lang="en-US" sz="1400" dirty="0">
                          <a:effectLst/>
                          <a:latin typeface="Calibri" panose="020F0502020204030204" pitchFamily="34" charset="0"/>
                          <a:ea typeface="Calibri" panose="020F0502020204030204" pitchFamily="34" charset="0"/>
                          <a:cs typeface="Arial" panose="020B0604020202020204" pitchFamily="34" charset="0"/>
                        </a:rPr>
                        <a:t> Taman Nasional Lorentz, Taman Nasional Ujung </a:t>
                      </a:r>
                      <a:r>
                        <a:rPr lang="en-US" sz="1400" dirty="0" err="1">
                          <a:effectLst/>
                          <a:latin typeface="Calibri" panose="020F0502020204030204" pitchFamily="34" charset="0"/>
                          <a:ea typeface="Calibri" panose="020F0502020204030204" pitchFamily="34" charset="0"/>
                          <a:cs typeface="Arial" panose="020B0604020202020204" pitchFamily="34" charset="0"/>
                        </a:rPr>
                        <a:t>Kulon</a:t>
                      </a:r>
                      <a:r>
                        <a:rPr lang="en-US" sz="1400" dirty="0">
                          <a:effectLst/>
                          <a:latin typeface="Calibri" panose="020F0502020204030204" pitchFamily="34" charset="0"/>
                          <a:ea typeface="Calibri" panose="020F0502020204030204" pitchFamily="34" charset="0"/>
                          <a:cs typeface="Arial" panose="020B0604020202020204" pitchFamily="34" charset="0"/>
                        </a:rPr>
                        <a:t>, </a:t>
                      </a:r>
                      <a:r>
                        <a:rPr lang="en-US" sz="1400" dirty="0" err="1">
                          <a:effectLst/>
                          <a:latin typeface="Calibri" panose="020F0502020204030204" pitchFamily="34" charset="0"/>
                          <a:ea typeface="Calibri" panose="020F0502020204030204" pitchFamily="34" charset="0"/>
                          <a:cs typeface="Arial" panose="020B0604020202020204" pitchFamily="34" charset="0"/>
                        </a:rPr>
                        <a:t>dan</a:t>
                      </a:r>
                      <a:r>
                        <a:rPr lang="en-US" sz="1400" dirty="0">
                          <a:effectLst/>
                          <a:latin typeface="Calibri" panose="020F0502020204030204" pitchFamily="34" charset="0"/>
                          <a:ea typeface="Calibri" panose="020F0502020204030204" pitchFamily="34" charset="0"/>
                          <a:cs typeface="Arial" panose="020B0604020202020204" pitchFamily="34" charset="0"/>
                        </a:rPr>
                        <a:t> Taman Nasional Komodo.</a:t>
                      </a:r>
                      <a:endParaRPr lang="id-ID" sz="1400" dirty="0">
                        <a:effectLst/>
                        <a:latin typeface="Calibri" panose="020F0502020204030204" pitchFamily="34" charset="0"/>
                        <a:ea typeface="Calibri" panose="020F0502020204030204" pitchFamily="34" charset="0"/>
                        <a:cs typeface="Arial" panose="020B0604020202020204" pitchFamily="34" charset="0"/>
                      </a:endParaRPr>
                    </a:p>
                  </a:txBody>
                  <a:tcPr marL="55721" marR="55721" marT="0" marB="0"/>
                </a:tc>
                <a:extLst>
                  <a:ext uri="{0D108BD9-81ED-4DB2-BD59-A6C34878D82A}">
                    <a16:rowId xmlns="" xmlns:a16="http://schemas.microsoft.com/office/drawing/2014/main" val="833352195"/>
                  </a:ext>
                </a:extLst>
              </a:tr>
            </a:tbl>
          </a:graphicData>
        </a:graphic>
      </p:graphicFrame>
    </p:spTree>
    <p:extLst>
      <p:ext uri="{BB962C8B-B14F-4D97-AF65-F5344CB8AC3E}">
        <p14:creationId xmlns:p14="http://schemas.microsoft.com/office/powerpoint/2010/main" val="9781352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038" y="231821"/>
            <a:ext cx="8543925" cy="1325563"/>
          </a:xfrm>
        </p:spPr>
        <p:txBody>
          <a:bodyPr>
            <a:normAutofit fontScale="90000"/>
          </a:bodyPr>
          <a:lstStyle/>
          <a:p>
            <a:r>
              <a:rPr lang="id-ID" sz="3200" dirty="0"/>
              <a:t>Fungsi Kawasan </a:t>
            </a:r>
            <a:br>
              <a:rPr lang="id-ID" sz="3200" dirty="0"/>
            </a:br>
            <a:r>
              <a:rPr lang="en-US" sz="3200" dirty="0"/>
              <a:t>(</a:t>
            </a:r>
            <a:r>
              <a:rPr lang="en-US" sz="3200" dirty="0" err="1"/>
              <a:t>Peraturan</a:t>
            </a:r>
            <a:r>
              <a:rPr lang="en-US" sz="3200" dirty="0"/>
              <a:t> </a:t>
            </a:r>
            <a:r>
              <a:rPr lang="en-US" sz="3200" dirty="0" err="1"/>
              <a:t>Menteri</a:t>
            </a:r>
            <a:r>
              <a:rPr lang="en-US" sz="3200" dirty="0"/>
              <a:t> </a:t>
            </a:r>
            <a:r>
              <a:rPr lang="en-US" sz="3200" dirty="0" err="1"/>
              <a:t>Pekerjaan</a:t>
            </a:r>
            <a:r>
              <a:rPr lang="en-US" sz="3200" dirty="0"/>
              <a:t> </a:t>
            </a:r>
            <a:r>
              <a:rPr lang="en-US" sz="3200" dirty="0" err="1"/>
              <a:t>Umum</a:t>
            </a:r>
            <a:r>
              <a:rPr lang="en-US" sz="3200" dirty="0"/>
              <a:t> No. 20/PRT/M/2011).</a:t>
            </a:r>
            <a:endParaRPr lang="id-ID"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86213655"/>
              </p:ext>
            </p:extLst>
          </p:nvPr>
        </p:nvGraphicFramePr>
        <p:xfrm>
          <a:off x="623435" y="1887589"/>
          <a:ext cx="8894051" cy="3971671"/>
        </p:xfrm>
        <a:graphic>
          <a:graphicData uri="http://schemas.openxmlformats.org/drawingml/2006/table">
            <a:tbl>
              <a:tblPr firstRow="1" bandRow="1">
                <a:tableStyleId>{5C22544A-7EE6-4342-B048-85BDC9FD1C3A}</a:tableStyleId>
              </a:tblPr>
              <a:tblGrid>
                <a:gridCol w="1747528">
                  <a:extLst>
                    <a:ext uri="{9D8B030D-6E8A-4147-A177-3AD203B41FA5}">
                      <a16:colId xmlns="" xmlns:a16="http://schemas.microsoft.com/office/drawing/2014/main" val="341475995"/>
                    </a:ext>
                  </a:extLst>
                </a:gridCol>
                <a:gridCol w="7146523">
                  <a:extLst>
                    <a:ext uri="{9D8B030D-6E8A-4147-A177-3AD203B41FA5}">
                      <a16:colId xmlns="" xmlns:a16="http://schemas.microsoft.com/office/drawing/2014/main" val="1271770877"/>
                    </a:ext>
                  </a:extLst>
                </a:gridCol>
              </a:tblGrid>
              <a:tr h="370840">
                <a:tc>
                  <a:txBody>
                    <a:bodyPr/>
                    <a:lstStyle/>
                    <a:p>
                      <a:pPr algn="ctr">
                        <a:lnSpc>
                          <a:spcPct val="107000"/>
                        </a:lnSpc>
                        <a:spcBef>
                          <a:spcPts val="300"/>
                        </a:spcBef>
                        <a:spcAft>
                          <a:spcPts val="300"/>
                        </a:spcAft>
                      </a:pPr>
                      <a:r>
                        <a:rPr lang="id-ID" sz="2400" b="1" dirty="0">
                          <a:effectLst/>
                          <a:latin typeface="Calibri" panose="020F0502020204030204" pitchFamily="34" charset="0"/>
                          <a:ea typeface="MS Mincho"/>
                          <a:cs typeface="Times New Roman" panose="02020603050405020304" pitchFamily="18" charset="0"/>
                        </a:rPr>
                        <a:t>Fungsi Kawasan</a:t>
                      </a:r>
                    </a:p>
                  </a:txBody>
                  <a:tcPr marL="55721" marR="55721" marT="0" marB="0"/>
                </a:tc>
                <a:tc>
                  <a:txBody>
                    <a:bodyPr/>
                    <a:lstStyle/>
                    <a:p>
                      <a:pPr algn="ctr">
                        <a:lnSpc>
                          <a:spcPct val="107000"/>
                        </a:lnSpc>
                        <a:spcBef>
                          <a:spcPts val="300"/>
                        </a:spcBef>
                        <a:spcAft>
                          <a:spcPts val="300"/>
                        </a:spcAft>
                      </a:pPr>
                      <a:r>
                        <a:rPr lang="id-ID" sz="2400" b="1" dirty="0">
                          <a:effectLst/>
                          <a:latin typeface="Calibri" panose="020F0502020204030204" pitchFamily="34" charset="0"/>
                          <a:ea typeface="MS Mincho"/>
                          <a:cs typeface="Times New Roman" panose="02020603050405020304" pitchFamily="18" charset="0"/>
                        </a:rPr>
                        <a:t>Pengertian</a:t>
                      </a:r>
                    </a:p>
                  </a:txBody>
                  <a:tcPr marL="55721" marR="55721" marT="0" marB="0"/>
                </a:tc>
                <a:extLst>
                  <a:ext uri="{0D108BD9-81ED-4DB2-BD59-A6C34878D82A}">
                    <a16:rowId xmlns="" xmlns:a16="http://schemas.microsoft.com/office/drawing/2014/main" val="3393324257"/>
                  </a:ext>
                </a:extLst>
              </a:tr>
              <a:tr h="370840">
                <a:tc>
                  <a:txBody>
                    <a:bodyPr/>
                    <a:lstStyle/>
                    <a:p>
                      <a:pPr>
                        <a:lnSpc>
                          <a:spcPct val="107000"/>
                        </a:lnSpc>
                        <a:spcBef>
                          <a:spcPts val="300"/>
                        </a:spcBef>
                        <a:spcAft>
                          <a:spcPts val="300"/>
                        </a:spcAft>
                      </a:pPr>
                      <a:r>
                        <a:rPr lang="id-ID" sz="2000" dirty="0">
                          <a:effectLst/>
                          <a:latin typeface="Calibri" panose="020F0502020204030204" pitchFamily="34" charset="0"/>
                          <a:ea typeface="MS Mincho"/>
                          <a:cs typeface="Times New Roman" panose="02020603050405020304" pitchFamily="18" charset="0"/>
                        </a:rPr>
                        <a:t>Primer</a:t>
                      </a:r>
                    </a:p>
                  </a:txBody>
                  <a:tcPr marL="55721" marR="55721" marT="0" marB="0"/>
                </a:tc>
                <a:tc>
                  <a:txBody>
                    <a:bodyPr/>
                    <a:lstStyle/>
                    <a:p>
                      <a:pPr>
                        <a:lnSpc>
                          <a:spcPct val="107000"/>
                        </a:lnSpc>
                        <a:spcBef>
                          <a:spcPts val="300"/>
                        </a:spcBef>
                        <a:spcAft>
                          <a:spcPts val="300"/>
                        </a:spcAft>
                      </a:pPr>
                      <a:r>
                        <a:rPr lang="id-ID" sz="2000" dirty="0">
                          <a:effectLst/>
                          <a:latin typeface="Calibri" panose="020F0502020204030204" pitchFamily="34" charset="0"/>
                          <a:ea typeface="MS Mincho"/>
                          <a:cs typeface="Times New Roman" panose="02020603050405020304" pitchFamily="18" charset="0"/>
                        </a:rPr>
                        <a:t>kawasan perkotaan yang mempunyai fungsi pelayanan, baik untuk kawasan perkotaan maupun untuk wilayah di luarnya</a:t>
                      </a:r>
                    </a:p>
                  </a:txBody>
                  <a:tcPr marL="55721" marR="55721" marT="0" marB="0"/>
                </a:tc>
                <a:extLst>
                  <a:ext uri="{0D108BD9-81ED-4DB2-BD59-A6C34878D82A}">
                    <a16:rowId xmlns="" xmlns:a16="http://schemas.microsoft.com/office/drawing/2014/main" val="3500394906"/>
                  </a:ext>
                </a:extLst>
              </a:tr>
              <a:tr h="370840">
                <a:tc>
                  <a:txBody>
                    <a:bodyPr/>
                    <a:lstStyle/>
                    <a:p>
                      <a:pPr>
                        <a:lnSpc>
                          <a:spcPct val="107000"/>
                        </a:lnSpc>
                        <a:spcBef>
                          <a:spcPts val="300"/>
                        </a:spcBef>
                        <a:spcAft>
                          <a:spcPts val="300"/>
                        </a:spcAft>
                      </a:pPr>
                      <a:r>
                        <a:rPr lang="id-ID" sz="2000">
                          <a:effectLst/>
                          <a:latin typeface="Calibri" panose="020F0502020204030204" pitchFamily="34" charset="0"/>
                          <a:ea typeface="MS Mincho"/>
                          <a:cs typeface="Times New Roman" panose="02020603050405020304" pitchFamily="18" charset="0"/>
                        </a:rPr>
                        <a:t>Sekunder</a:t>
                      </a:r>
                    </a:p>
                  </a:txBody>
                  <a:tcPr marL="55721" marR="55721" marT="0" marB="0"/>
                </a:tc>
                <a:tc>
                  <a:txBody>
                    <a:bodyPr/>
                    <a:lstStyle/>
                    <a:p>
                      <a:pPr>
                        <a:lnSpc>
                          <a:spcPct val="107000"/>
                        </a:lnSpc>
                        <a:spcBef>
                          <a:spcPts val="300"/>
                        </a:spcBef>
                        <a:spcAft>
                          <a:spcPts val="300"/>
                        </a:spcAft>
                      </a:pPr>
                      <a:r>
                        <a:rPr lang="id-ID" sz="2000" dirty="0">
                          <a:effectLst/>
                          <a:latin typeface="Calibri" panose="020F0502020204030204" pitchFamily="34" charset="0"/>
                          <a:ea typeface="MS Mincho"/>
                          <a:cs typeface="Times New Roman" panose="02020603050405020304" pitchFamily="18" charset="0"/>
                        </a:rPr>
                        <a:t>kawasan perkotaan yang mempunyai fungsi pelayanan hanya dalam wilayah kawasan perkotaan yang bersangkutan</a:t>
                      </a:r>
                    </a:p>
                  </a:txBody>
                  <a:tcPr marL="55721" marR="55721" marT="0" marB="0"/>
                </a:tc>
                <a:extLst>
                  <a:ext uri="{0D108BD9-81ED-4DB2-BD59-A6C34878D82A}">
                    <a16:rowId xmlns="" xmlns:a16="http://schemas.microsoft.com/office/drawing/2014/main" val="289390067"/>
                  </a:ext>
                </a:extLst>
              </a:tr>
              <a:tr h="370840">
                <a:tc>
                  <a:txBody>
                    <a:bodyPr/>
                    <a:lstStyle/>
                    <a:p>
                      <a:pPr>
                        <a:lnSpc>
                          <a:spcPct val="107000"/>
                        </a:lnSpc>
                        <a:spcBef>
                          <a:spcPts val="300"/>
                        </a:spcBef>
                        <a:spcAft>
                          <a:spcPts val="300"/>
                        </a:spcAft>
                      </a:pPr>
                      <a:r>
                        <a:rPr lang="id-ID" sz="2000">
                          <a:effectLst/>
                          <a:latin typeface="Calibri" panose="020F0502020204030204" pitchFamily="34" charset="0"/>
                          <a:ea typeface="MS Mincho"/>
                          <a:cs typeface="Times New Roman" panose="02020603050405020304" pitchFamily="18" charset="0"/>
                        </a:rPr>
                        <a:t>Sekunder Kesatu</a:t>
                      </a:r>
                    </a:p>
                  </a:txBody>
                  <a:tcPr marL="55721" marR="55721" marT="0" marB="0"/>
                </a:tc>
                <a:tc>
                  <a:txBody>
                    <a:bodyPr/>
                    <a:lstStyle/>
                    <a:p>
                      <a:pPr>
                        <a:lnSpc>
                          <a:spcPct val="107000"/>
                        </a:lnSpc>
                        <a:spcBef>
                          <a:spcPts val="300"/>
                        </a:spcBef>
                        <a:spcAft>
                          <a:spcPts val="300"/>
                        </a:spcAft>
                      </a:pPr>
                      <a:r>
                        <a:rPr lang="id-ID" sz="2000" dirty="0">
                          <a:effectLst/>
                          <a:latin typeface="Calibri" panose="020F0502020204030204" pitchFamily="34" charset="0"/>
                          <a:ea typeface="MS Mincho"/>
                          <a:cs typeface="Times New Roman" panose="02020603050405020304" pitchFamily="18" charset="0"/>
                        </a:rPr>
                        <a:t>kawasan perkotaan yang mempunyai fungsi pelayanan seluruh wilayah kawasan perkotaan yang bersangkutan</a:t>
                      </a:r>
                    </a:p>
                  </a:txBody>
                  <a:tcPr marL="55721" marR="55721" marT="0" marB="0"/>
                </a:tc>
                <a:extLst>
                  <a:ext uri="{0D108BD9-81ED-4DB2-BD59-A6C34878D82A}">
                    <a16:rowId xmlns="" xmlns:a16="http://schemas.microsoft.com/office/drawing/2014/main" val="2161621371"/>
                  </a:ext>
                </a:extLst>
              </a:tr>
              <a:tr h="370840">
                <a:tc>
                  <a:txBody>
                    <a:bodyPr/>
                    <a:lstStyle/>
                    <a:p>
                      <a:pPr>
                        <a:lnSpc>
                          <a:spcPct val="107000"/>
                        </a:lnSpc>
                        <a:spcBef>
                          <a:spcPts val="300"/>
                        </a:spcBef>
                        <a:spcAft>
                          <a:spcPts val="300"/>
                        </a:spcAft>
                      </a:pPr>
                      <a:r>
                        <a:rPr lang="id-ID" sz="2000">
                          <a:effectLst/>
                          <a:latin typeface="Calibri" panose="020F0502020204030204" pitchFamily="34" charset="0"/>
                          <a:ea typeface="MS Mincho"/>
                          <a:cs typeface="Times New Roman" panose="02020603050405020304" pitchFamily="18" charset="0"/>
                        </a:rPr>
                        <a:t>Sekunder Kedua</a:t>
                      </a:r>
                    </a:p>
                  </a:txBody>
                  <a:tcPr marL="55721" marR="55721" marT="0" marB="0"/>
                </a:tc>
                <a:tc>
                  <a:txBody>
                    <a:bodyPr/>
                    <a:lstStyle/>
                    <a:p>
                      <a:pPr>
                        <a:lnSpc>
                          <a:spcPct val="107000"/>
                        </a:lnSpc>
                        <a:spcBef>
                          <a:spcPts val="300"/>
                        </a:spcBef>
                        <a:spcAft>
                          <a:spcPts val="300"/>
                        </a:spcAft>
                      </a:pPr>
                      <a:r>
                        <a:rPr lang="id-ID" sz="2000" dirty="0">
                          <a:effectLst/>
                          <a:latin typeface="Calibri" panose="020F0502020204030204" pitchFamily="34" charset="0"/>
                          <a:ea typeface="MS Mincho"/>
                          <a:cs typeface="Times New Roman" panose="02020603050405020304" pitchFamily="18" charset="0"/>
                        </a:rPr>
                        <a:t>kawasan perkotaan yang mempunyai fungsi pelayanan yang merupakan bagian dari pelayanan kawasan fungsi sekunder kesatu</a:t>
                      </a:r>
                    </a:p>
                  </a:txBody>
                  <a:tcPr marL="55721" marR="55721" marT="0" marB="0"/>
                </a:tc>
                <a:extLst>
                  <a:ext uri="{0D108BD9-81ED-4DB2-BD59-A6C34878D82A}">
                    <a16:rowId xmlns="" xmlns:a16="http://schemas.microsoft.com/office/drawing/2014/main" val="1998315072"/>
                  </a:ext>
                </a:extLst>
              </a:tr>
              <a:tr h="370840">
                <a:tc>
                  <a:txBody>
                    <a:bodyPr/>
                    <a:lstStyle/>
                    <a:p>
                      <a:pPr>
                        <a:lnSpc>
                          <a:spcPct val="107000"/>
                        </a:lnSpc>
                        <a:spcBef>
                          <a:spcPts val="300"/>
                        </a:spcBef>
                        <a:spcAft>
                          <a:spcPts val="300"/>
                        </a:spcAft>
                      </a:pPr>
                      <a:r>
                        <a:rPr lang="id-ID" sz="2000">
                          <a:effectLst/>
                          <a:latin typeface="Calibri" panose="020F0502020204030204" pitchFamily="34" charset="0"/>
                          <a:ea typeface="MS Mincho"/>
                          <a:cs typeface="Times New Roman" panose="02020603050405020304" pitchFamily="18" charset="0"/>
                        </a:rPr>
                        <a:t>Sekunder Ketiga</a:t>
                      </a:r>
                    </a:p>
                  </a:txBody>
                  <a:tcPr marL="55721" marR="55721" marT="0" marB="0"/>
                </a:tc>
                <a:tc>
                  <a:txBody>
                    <a:bodyPr/>
                    <a:lstStyle/>
                    <a:p>
                      <a:pPr>
                        <a:lnSpc>
                          <a:spcPct val="107000"/>
                        </a:lnSpc>
                        <a:spcBef>
                          <a:spcPts val="300"/>
                        </a:spcBef>
                        <a:spcAft>
                          <a:spcPts val="300"/>
                        </a:spcAft>
                      </a:pPr>
                      <a:r>
                        <a:rPr lang="id-ID" sz="2000" dirty="0">
                          <a:effectLst/>
                          <a:latin typeface="Calibri" panose="020F0502020204030204" pitchFamily="34" charset="0"/>
                          <a:ea typeface="MS Mincho"/>
                          <a:cs typeface="Times New Roman" panose="02020603050405020304" pitchFamily="18" charset="0"/>
                        </a:rPr>
                        <a:t>kawasan perkotaan yang mempunyai fungsi pelayanan yang merupakan bagian dari pelayanan kawasan fungsi sekunder kedua</a:t>
                      </a:r>
                    </a:p>
                  </a:txBody>
                  <a:tcPr marL="55721" marR="55721" marT="0" marB="0"/>
                </a:tc>
                <a:extLst>
                  <a:ext uri="{0D108BD9-81ED-4DB2-BD59-A6C34878D82A}">
                    <a16:rowId xmlns="" xmlns:a16="http://schemas.microsoft.com/office/drawing/2014/main" val="2128272679"/>
                  </a:ext>
                </a:extLst>
              </a:tr>
            </a:tbl>
          </a:graphicData>
        </a:graphic>
      </p:graphicFrame>
    </p:spTree>
    <p:extLst>
      <p:ext uri="{BB962C8B-B14F-4D97-AF65-F5344CB8AC3E}">
        <p14:creationId xmlns:p14="http://schemas.microsoft.com/office/powerpoint/2010/main" val="22202486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a:latin typeface="Arial" panose="020B0604020202020204" pitchFamily="34" charset="0"/>
                <a:ea typeface="Times New Roman" panose="02020603050405020304" pitchFamily="18" charset="0"/>
                <a:cs typeface="Arial" panose="020B0604020202020204" pitchFamily="34" charset="0"/>
              </a:rPr>
              <a:t>Sejarah Jalan di Dunia</a:t>
            </a:r>
            <a:endParaRPr lang="id-ID" dirty="0"/>
          </a:p>
        </p:txBody>
      </p:sp>
      <p:sp>
        <p:nvSpPr>
          <p:cNvPr id="3" name="Content Placeholder 2"/>
          <p:cNvSpPr>
            <a:spLocks noGrp="1"/>
          </p:cNvSpPr>
          <p:nvPr>
            <p:ph idx="1"/>
          </p:nvPr>
        </p:nvSpPr>
        <p:spPr/>
        <p:txBody>
          <a:bodyPr>
            <a:normAutofit fontScale="77500" lnSpcReduction="20000"/>
          </a:bodyPr>
          <a:lstStyle/>
          <a:p>
            <a:pPr algn="just"/>
            <a:r>
              <a:rPr lang="en-US" dirty="0" err="1"/>
              <a:t>Aspal</a:t>
            </a:r>
            <a:r>
              <a:rPr lang="en-US" dirty="0"/>
              <a:t> </a:t>
            </a:r>
            <a:r>
              <a:rPr lang="en-US" dirty="0" err="1"/>
              <a:t>tercatat</a:t>
            </a:r>
            <a:r>
              <a:rPr lang="en-US" dirty="0"/>
              <a:t> </a:t>
            </a:r>
            <a:r>
              <a:rPr lang="en-US" dirty="0" err="1"/>
              <a:t>pertama</a:t>
            </a:r>
            <a:r>
              <a:rPr lang="en-US" dirty="0"/>
              <a:t> kali </a:t>
            </a:r>
            <a:r>
              <a:rPr lang="en-US" dirty="0" err="1"/>
              <a:t>digunakan</a:t>
            </a:r>
            <a:r>
              <a:rPr lang="en-US" dirty="0"/>
              <a:t> </a:t>
            </a:r>
            <a:r>
              <a:rPr lang="en-US" dirty="0" err="1"/>
              <a:t>sebagai</a:t>
            </a:r>
            <a:r>
              <a:rPr lang="en-US" dirty="0"/>
              <a:t> </a:t>
            </a:r>
            <a:r>
              <a:rPr lang="en-US" dirty="0" err="1"/>
              <a:t>bahan</a:t>
            </a:r>
            <a:r>
              <a:rPr lang="en-US" dirty="0"/>
              <a:t> </a:t>
            </a:r>
            <a:r>
              <a:rPr lang="en-US" dirty="0" err="1"/>
              <a:t>konstruksi</a:t>
            </a:r>
            <a:r>
              <a:rPr lang="en-US" dirty="0"/>
              <a:t> </a:t>
            </a:r>
            <a:r>
              <a:rPr lang="en-US" dirty="0" err="1"/>
              <a:t>jalan</a:t>
            </a:r>
            <a:r>
              <a:rPr lang="en-US" dirty="0"/>
              <a:t>, </a:t>
            </a:r>
            <a:r>
              <a:rPr lang="en-US" dirty="0" err="1"/>
              <a:t>terjadi</a:t>
            </a:r>
            <a:r>
              <a:rPr lang="en-US" dirty="0"/>
              <a:t> di </a:t>
            </a:r>
            <a:r>
              <a:rPr lang="en-US" dirty="0" err="1"/>
              <a:t>Babilonia</a:t>
            </a:r>
            <a:r>
              <a:rPr lang="en-US" dirty="0"/>
              <a:t> </a:t>
            </a:r>
            <a:r>
              <a:rPr lang="en-US" dirty="0" err="1"/>
              <a:t>sekitar</a:t>
            </a:r>
            <a:r>
              <a:rPr lang="en-US" dirty="0"/>
              <a:t> </a:t>
            </a:r>
            <a:r>
              <a:rPr lang="en-US" dirty="0" err="1"/>
              <a:t>tahun</a:t>
            </a:r>
            <a:r>
              <a:rPr lang="en-US" dirty="0"/>
              <a:t> 625 SM </a:t>
            </a:r>
            <a:r>
              <a:rPr lang="en-US" dirty="0" err="1"/>
              <a:t>pada</a:t>
            </a:r>
            <a:r>
              <a:rPr lang="en-US" dirty="0"/>
              <a:t> masa </a:t>
            </a:r>
            <a:r>
              <a:rPr lang="en-US" dirty="0" err="1"/>
              <a:t>kekuasaan</a:t>
            </a:r>
            <a:r>
              <a:rPr lang="en-US" dirty="0"/>
              <a:t> Raja </a:t>
            </a:r>
            <a:r>
              <a:rPr lang="en-US" dirty="0" err="1"/>
              <a:t>Naboppolassar</a:t>
            </a:r>
            <a:r>
              <a:rPr lang="en-US" dirty="0"/>
              <a:t> </a:t>
            </a:r>
            <a:r>
              <a:rPr lang="en-US" dirty="0" err="1"/>
              <a:t>seperti</a:t>
            </a:r>
            <a:r>
              <a:rPr lang="en-US" dirty="0"/>
              <a:t> yang </a:t>
            </a:r>
            <a:r>
              <a:rPr lang="en-US" dirty="0" err="1"/>
              <a:t>tercatat</a:t>
            </a:r>
            <a:r>
              <a:rPr lang="en-US" dirty="0"/>
              <a:t> </a:t>
            </a:r>
            <a:r>
              <a:rPr lang="en-US" dirty="0" err="1"/>
              <a:t>dalam</a:t>
            </a:r>
            <a:r>
              <a:rPr lang="en-US" dirty="0"/>
              <a:t> </a:t>
            </a:r>
            <a:r>
              <a:rPr lang="en-US" dirty="0" err="1"/>
              <a:t>prasasti</a:t>
            </a:r>
            <a:r>
              <a:rPr lang="en-US" dirty="0"/>
              <a:t> </a:t>
            </a:r>
            <a:r>
              <a:rPr lang="en-US" dirty="0" err="1"/>
              <a:t>peninggalannya</a:t>
            </a:r>
            <a:r>
              <a:rPr lang="en-US" dirty="0"/>
              <a:t> (National Asphalt Pavement Associations, 2014; Asphalt-Guide, 2014).</a:t>
            </a:r>
            <a:endParaRPr lang="id-ID" dirty="0"/>
          </a:p>
          <a:p>
            <a:pPr algn="just"/>
            <a:r>
              <a:rPr lang="en-US" dirty="0" err="1"/>
              <a:t>Konstruksi</a:t>
            </a:r>
            <a:r>
              <a:rPr lang="en-US" dirty="0"/>
              <a:t> </a:t>
            </a:r>
            <a:r>
              <a:rPr lang="en-US" dirty="0" err="1"/>
              <a:t>jalan</a:t>
            </a:r>
            <a:r>
              <a:rPr lang="en-US" dirty="0"/>
              <a:t> </a:t>
            </a:r>
            <a:r>
              <a:rPr lang="en-US" dirty="0" err="1"/>
              <a:t>Bangsa</a:t>
            </a:r>
            <a:r>
              <a:rPr lang="en-US" dirty="0"/>
              <a:t> </a:t>
            </a:r>
            <a:r>
              <a:rPr lang="en-US" dirty="0" err="1"/>
              <a:t>Romawi</a:t>
            </a:r>
            <a:r>
              <a:rPr lang="en-US" dirty="0"/>
              <a:t> </a:t>
            </a:r>
            <a:r>
              <a:rPr lang="en-US" dirty="0" err="1"/>
              <a:t>berciri</a:t>
            </a:r>
            <a:r>
              <a:rPr lang="en-US" dirty="0"/>
              <a:t> </a:t>
            </a:r>
            <a:r>
              <a:rPr lang="en-US" dirty="0" err="1"/>
              <a:t>khas</a:t>
            </a:r>
            <a:r>
              <a:rPr lang="en-US" dirty="0"/>
              <a:t> </a:t>
            </a:r>
            <a:r>
              <a:rPr lang="en-US" dirty="0" err="1"/>
              <a:t>lurus</a:t>
            </a:r>
            <a:r>
              <a:rPr lang="en-US" dirty="0"/>
              <a:t> </a:t>
            </a:r>
            <a:r>
              <a:rPr lang="en-US" dirty="0" err="1"/>
              <a:t>dengan</a:t>
            </a:r>
            <a:r>
              <a:rPr lang="en-US" dirty="0"/>
              <a:t> </a:t>
            </a:r>
            <a:r>
              <a:rPr lang="en-US" dirty="0" err="1"/>
              <a:t>empat</a:t>
            </a:r>
            <a:r>
              <a:rPr lang="en-US" dirty="0"/>
              <a:t> </a:t>
            </a:r>
            <a:r>
              <a:rPr lang="en-US" dirty="0" err="1"/>
              <a:t>lapisan</a:t>
            </a:r>
            <a:r>
              <a:rPr lang="en-US" dirty="0"/>
              <a:t>. </a:t>
            </a:r>
            <a:r>
              <a:rPr lang="en-US" dirty="0" err="1"/>
              <a:t>Lapisan</a:t>
            </a:r>
            <a:r>
              <a:rPr lang="en-US" dirty="0"/>
              <a:t> </a:t>
            </a:r>
            <a:r>
              <a:rPr lang="en-US" dirty="0" err="1"/>
              <a:t>pertama</a:t>
            </a:r>
            <a:r>
              <a:rPr lang="en-US" dirty="0"/>
              <a:t> </a:t>
            </a:r>
            <a:r>
              <a:rPr lang="en-US" dirty="0" err="1"/>
              <a:t>adalah</a:t>
            </a:r>
            <a:r>
              <a:rPr lang="en-US" dirty="0"/>
              <a:t> </a:t>
            </a:r>
            <a:r>
              <a:rPr lang="en-US" i="1" dirty="0"/>
              <a:t>Summa </a:t>
            </a:r>
            <a:r>
              <a:rPr lang="en-US" i="1" dirty="0" err="1"/>
              <a:t>Crusta</a:t>
            </a:r>
            <a:r>
              <a:rPr lang="en-US" dirty="0"/>
              <a:t> (</a:t>
            </a:r>
            <a:r>
              <a:rPr lang="en-US" dirty="0" err="1"/>
              <a:t>permukaan</a:t>
            </a:r>
            <a:r>
              <a:rPr lang="en-US" dirty="0"/>
              <a:t>): </a:t>
            </a:r>
            <a:r>
              <a:rPr lang="en-US" dirty="0" err="1"/>
              <a:t>Halus</a:t>
            </a:r>
            <a:r>
              <a:rPr lang="en-US" dirty="0"/>
              <a:t>, </a:t>
            </a:r>
            <a:r>
              <a:rPr lang="en-US" dirty="0" err="1"/>
              <a:t>blok</a:t>
            </a:r>
            <a:r>
              <a:rPr lang="en-US" dirty="0"/>
              <a:t> </a:t>
            </a:r>
            <a:r>
              <a:rPr lang="en-US" dirty="0" err="1"/>
              <a:t>poligonal</a:t>
            </a:r>
            <a:r>
              <a:rPr lang="en-US" dirty="0"/>
              <a:t> </a:t>
            </a:r>
            <a:r>
              <a:rPr lang="en-US" dirty="0" err="1"/>
              <a:t>menyatu</a:t>
            </a:r>
            <a:r>
              <a:rPr lang="en-US" dirty="0"/>
              <a:t> </a:t>
            </a:r>
            <a:r>
              <a:rPr lang="en-US" dirty="0" err="1"/>
              <a:t>pada</a:t>
            </a:r>
            <a:r>
              <a:rPr lang="en-US" dirty="0"/>
              <a:t> </a:t>
            </a:r>
            <a:r>
              <a:rPr lang="en-US" dirty="0" err="1"/>
              <a:t>lapisan</a:t>
            </a:r>
            <a:r>
              <a:rPr lang="en-US" dirty="0"/>
              <a:t> yang </a:t>
            </a:r>
            <a:r>
              <a:rPr lang="en-US" dirty="0" err="1"/>
              <a:t>mendasarinya</a:t>
            </a:r>
            <a:r>
              <a:rPr lang="en-US" dirty="0"/>
              <a:t>. </a:t>
            </a:r>
            <a:r>
              <a:rPr lang="en-US" dirty="0" err="1"/>
              <a:t>Kedua</a:t>
            </a:r>
            <a:r>
              <a:rPr lang="en-US" dirty="0"/>
              <a:t> </a:t>
            </a:r>
            <a:r>
              <a:rPr lang="en-US" dirty="0" err="1"/>
              <a:t>adalah</a:t>
            </a:r>
            <a:r>
              <a:rPr lang="en-US" dirty="0"/>
              <a:t> </a:t>
            </a:r>
            <a:r>
              <a:rPr lang="en-US" dirty="0" err="1"/>
              <a:t>lapisan</a:t>
            </a:r>
            <a:r>
              <a:rPr lang="en-US" dirty="0"/>
              <a:t> (Nucleus) inti </a:t>
            </a:r>
            <a:r>
              <a:rPr lang="en-US" dirty="0" err="1"/>
              <a:t>yaitu</a:t>
            </a:r>
            <a:r>
              <a:rPr lang="en-US" dirty="0"/>
              <a:t> </a:t>
            </a:r>
            <a:r>
              <a:rPr lang="en-US" dirty="0" err="1"/>
              <a:t>jenis</a:t>
            </a:r>
            <a:r>
              <a:rPr lang="en-US" dirty="0"/>
              <a:t> </a:t>
            </a:r>
            <a:r>
              <a:rPr lang="en-US" dirty="0" err="1"/>
              <a:t>lapisan</a:t>
            </a:r>
            <a:r>
              <a:rPr lang="en-US" dirty="0"/>
              <a:t> </a:t>
            </a:r>
            <a:r>
              <a:rPr lang="en-US" dirty="0" err="1"/>
              <a:t>dasar</a:t>
            </a:r>
            <a:r>
              <a:rPr lang="en-US" dirty="0"/>
              <a:t> </a:t>
            </a:r>
            <a:r>
              <a:rPr lang="en-US" dirty="0" err="1"/>
              <a:t>terdiri</a:t>
            </a:r>
            <a:r>
              <a:rPr lang="en-US" dirty="0"/>
              <a:t> </a:t>
            </a:r>
            <a:r>
              <a:rPr lang="en-US" dirty="0" err="1"/>
              <a:t>dari</a:t>
            </a:r>
            <a:r>
              <a:rPr lang="en-US" dirty="0"/>
              <a:t> </a:t>
            </a:r>
            <a:r>
              <a:rPr lang="en-US" dirty="0" err="1"/>
              <a:t>kerikil</a:t>
            </a:r>
            <a:r>
              <a:rPr lang="en-US" dirty="0"/>
              <a:t> </a:t>
            </a:r>
            <a:r>
              <a:rPr lang="en-US" dirty="0" err="1"/>
              <a:t>dan</a:t>
            </a:r>
            <a:r>
              <a:rPr lang="en-US" dirty="0"/>
              <a:t> </a:t>
            </a:r>
            <a:r>
              <a:rPr lang="en-US" dirty="0" err="1"/>
              <a:t>pasir</a:t>
            </a:r>
            <a:r>
              <a:rPr lang="en-US" dirty="0"/>
              <a:t> </a:t>
            </a:r>
            <a:r>
              <a:rPr lang="en-US" dirty="0" err="1"/>
              <a:t>dengan</a:t>
            </a:r>
            <a:r>
              <a:rPr lang="en-US" dirty="0"/>
              <a:t> </a:t>
            </a:r>
            <a:r>
              <a:rPr lang="en-US" dirty="0" err="1"/>
              <a:t>kapur</a:t>
            </a:r>
            <a:r>
              <a:rPr lang="en-US" dirty="0"/>
              <a:t> semen. </a:t>
            </a:r>
            <a:r>
              <a:rPr lang="en-US" dirty="0" err="1"/>
              <a:t>Lapisan</a:t>
            </a:r>
            <a:r>
              <a:rPr lang="en-US" dirty="0"/>
              <a:t> </a:t>
            </a:r>
            <a:r>
              <a:rPr lang="en-US" dirty="0" err="1"/>
              <a:t>ketiga</a:t>
            </a:r>
            <a:r>
              <a:rPr lang="en-US" dirty="0"/>
              <a:t> </a:t>
            </a:r>
            <a:r>
              <a:rPr lang="en-US" dirty="0" err="1"/>
              <a:t>adalah</a:t>
            </a:r>
            <a:r>
              <a:rPr lang="en-US" dirty="0"/>
              <a:t> </a:t>
            </a:r>
            <a:r>
              <a:rPr lang="en-US" dirty="0" err="1"/>
              <a:t>Rudus</a:t>
            </a:r>
            <a:r>
              <a:rPr lang="en-US" dirty="0"/>
              <a:t> </a:t>
            </a:r>
            <a:r>
              <a:rPr lang="en-US" dirty="0" err="1"/>
              <a:t>yaitu</a:t>
            </a:r>
            <a:r>
              <a:rPr lang="en-US" dirty="0"/>
              <a:t> </a:t>
            </a:r>
            <a:r>
              <a:rPr lang="en-US" dirty="0" err="1"/>
              <a:t>terdiri</a:t>
            </a:r>
            <a:r>
              <a:rPr lang="en-US" dirty="0"/>
              <a:t> </a:t>
            </a:r>
            <a:r>
              <a:rPr lang="en-US" dirty="0" err="1"/>
              <a:t>dari</a:t>
            </a:r>
            <a:r>
              <a:rPr lang="en-US" dirty="0"/>
              <a:t> </a:t>
            </a:r>
            <a:r>
              <a:rPr lang="en-US" dirty="0" err="1"/>
              <a:t>puing-puing</a:t>
            </a:r>
            <a:r>
              <a:rPr lang="en-US" dirty="0"/>
              <a:t> </a:t>
            </a:r>
            <a:r>
              <a:rPr lang="en-US" dirty="0" err="1"/>
              <a:t>batu</a:t>
            </a:r>
            <a:r>
              <a:rPr lang="en-US" dirty="0"/>
              <a:t> </a:t>
            </a:r>
            <a:r>
              <a:rPr lang="en-US" dirty="0" err="1"/>
              <a:t>dan</a:t>
            </a:r>
            <a:r>
              <a:rPr lang="en-US" dirty="0"/>
              <a:t> </a:t>
            </a:r>
            <a:r>
              <a:rPr lang="en-US" dirty="0" err="1"/>
              <a:t>batu</a:t>
            </a:r>
            <a:r>
              <a:rPr lang="en-US" dirty="0"/>
              <a:t> yang </a:t>
            </a:r>
            <a:r>
              <a:rPr lang="en-US" dirty="0" err="1"/>
              <a:t>lebih</a:t>
            </a:r>
            <a:r>
              <a:rPr lang="en-US" dirty="0"/>
              <a:t> </a:t>
            </a:r>
            <a:r>
              <a:rPr lang="en-US" dirty="0" err="1"/>
              <a:t>kecil</a:t>
            </a:r>
            <a:r>
              <a:rPr lang="en-US" dirty="0"/>
              <a:t> </a:t>
            </a:r>
            <a:r>
              <a:rPr lang="en-US" dirty="0" err="1"/>
              <a:t>diletakan</a:t>
            </a:r>
            <a:r>
              <a:rPr lang="en-US" dirty="0"/>
              <a:t> </a:t>
            </a:r>
            <a:r>
              <a:rPr lang="en-US" dirty="0" err="1"/>
              <a:t>dan</a:t>
            </a:r>
            <a:r>
              <a:rPr lang="en-US" dirty="0"/>
              <a:t> </a:t>
            </a:r>
            <a:r>
              <a:rPr lang="en-US" dirty="0" err="1"/>
              <a:t>diatur</a:t>
            </a:r>
            <a:r>
              <a:rPr lang="en-US" dirty="0"/>
              <a:t> </a:t>
            </a:r>
            <a:r>
              <a:rPr lang="en-US" dirty="0" err="1"/>
              <a:t>dalam</a:t>
            </a:r>
            <a:r>
              <a:rPr lang="en-US" dirty="0"/>
              <a:t> mortar </a:t>
            </a:r>
            <a:r>
              <a:rPr lang="en-US" dirty="0" err="1"/>
              <a:t>kapur</a:t>
            </a:r>
            <a:r>
              <a:rPr lang="en-US" dirty="0"/>
              <a:t>, </a:t>
            </a:r>
            <a:r>
              <a:rPr lang="en-US" dirty="0" err="1"/>
              <a:t>dan</a:t>
            </a:r>
            <a:r>
              <a:rPr lang="en-US" dirty="0"/>
              <a:t> </a:t>
            </a:r>
            <a:r>
              <a:rPr lang="en-US" dirty="0" err="1"/>
              <a:t>keempat</a:t>
            </a:r>
            <a:r>
              <a:rPr lang="en-US" dirty="0"/>
              <a:t> </a:t>
            </a:r>
            <a:r>
              <a:rPr lang="en-US" dirty="0" err="1"/>
              <a:t>lapisan</a:t>
            </a:r>
            <a:r>
              <a:rPr lang="en-US" dirty="0"/>
              <a:t> </a:t>
            </a:r>
            <a:r>
              <a:rPr lang="en-US" dirty="0" err="1"/>
              <a:t>Statumen</a:t>
            </a:r>
            <a:r>
              <a:rPr lang="en-US" dirty="0"/>
              <a:t> </a:t>
            </a:r>
            <a:r>
              <a:rPr lang="en-US" dirty="0" err="1"/>
              <a:t>berbentuk</a:t>
            </a:r>
            <a:r>
              <a:rPr lang="en-US" dirty="0"/>
              <a:t> </a:t>
            </a:r>
            <a:r>
              <a:rPr lang="en-US" dirty="0" err="1"/>
              <a:t>dua</a:t>
            </a:r>
            <a:r>
              <a:rPr lang="en-US" dirty="0"/>
              <a:t> </a:t>
            </a:r>
            <a:r>
              <a:rPr lang="en-US" dirty="0" err="1"/>
              <a:t>atau</a:t>
            </a:r>
            <a:r>
              <a:rPr lang="en-US" dirty="0"/>
              <a:t> </a:t>
            </a:r>
            <a:r>
              <a:rPr lang="en-US" dirty="0" err="1"/>
              <a:t>tiga</a:t>
            </a:r>
            <a:r>
              <a:rPr lang="en-US" dirty="0"/>
              <a:t> lapis </a:t>
            </a:r>
            <a:r>
              <a:rPr lang="en-US" dirty="0" err="1"/>
              <a:t>batu</a:t>
            </a:r>
            <a:r>
              <a:rPr lang="en-US" dirty="0"/>
              <a:t> </a:t>
            </a:r>
            <a:r>
              <a:rPr lang="en-US" dirty="0" err="1"/>
              <a:t>datar</a:t>
            </a:r>
            <a:r>
              <a:rPr lang="en-US" dirty="0"/>
              <a:t> </a:t>
            </a:r>
            <a:r>
              <a:rPr lang="en-US" dirty="0" err="1"/>
              <a:t>diletakan</a:t>
            </a:r>
            <a:r>
              <a:rPr lang="en-US" dirty="0"/>
              <a:t> </a:t>
            </a:r>
            <a:r>
              <a:rPr lang="en-US" dirty="0" err="1"/>
              <a:t>dalam</a:t>
            </a:r>
            <a:r>
              <a:rPr lang="en-US" dirty="0"/>
              <a:t> mortar </a:t>
            </a:r>
            <a:r>
              <a:rPr lang="en-US" dirty="0" err="1"/>
              <a:t>kapur</a:t>
            </a:r>
            <a:r>
              <a:rPr lang="en-US" dirty="0"/>
              <a:t>. </a:t>
            </a:r>
            <a:r>
              <a:rPr lang="en-US" dirty="0" err="1"/>
              <a:t>Konstruksi</a:t>
            </a:r>
            <a:r>
              <a:rPr lang="en-US" dirty="0"/>
              <a:t> </a:t>
            </a:r>
            <a:r>
              <a:rPr lang="en-US" dirty="0" err="1"/>
              <a:t>umumnya</a:t>
            </a:r>
            <a:r>
              <a:rPr lang="en-US" dirty="0"/>
              <a:t> </a:t>
            </a:r>
            <a:r>
              <a:rPr lang="en-US" dirty="0" err="1"/>
              <a:t>seperti</a:t>
            </a:r>
            <a:r>
              <a:rPr lang="en-US" dirty="0"/>
              <a:t> </a:t>
            </a:r>
            <a:r>
              <a:rPr lang="id-ID" dirty="0"/>
              <a:t>G</a:t>
            </a:r>
            <a:r>
              <a:rPr lang="en-US" dirty="0" err="1"/>
              <a:t>ambar</a:t>
            </a:r>
            <a:r>
              <a:rPr lang="en-US" dirty="0"/>
              <a:t> </a:t>
            </a:r>
            <a:r>
              <a:rPr lang="id-ID" dirty="0"/>
              <a:t>20</a:t>
            </a:r>
            <a:r>
              <a:rPr lang="en-US" dirty="0"/>
              <a:t>.1 (Thompson L. , 1997; Pavement Interactive, 2008). </a:t>
            </a:r>
            <a:r>
              <a:rPr lang="en-US" dirty="0" err="1"/>
              <a:t>Sayangnya</a:t>
            </a:r>
            <a:r>
              <a:rPr lang="en-US" dirty="0"/>
              <a:t> </a:t>
            </a:r>
            <a:r>
              <a:rPr lang="en-US" dirty="0" err="1"/>
              <a:t>jalan</a:t>
            </a:r>
            <a:r>
              <a:rPr lang="en-US" dirty="0"/>
              <a:t> </a:t>
            </a:r>
            <a:r>
              <a:rPr lang="en-US" dirty="0" err="1"/>
              <a:t>itu</a:t>
            </a:r>
            <a:r>
              <a:rPr lang="en-US" dirty="0"/>
              <a:t> </a:t>
            </a:r>
            <a:r>
              <a:rPr lang="en-US" dirty="0" err="1"/>
              <a:t>rusak</a:t>
            </a:r>
            <a:r>
              <a:rPr lang="en-US" dirty="0"/>
              <a:t> </a:t>
            </a:r>
            <a:r>
              <a:rPr lang="en-US" dirty="0" err="1"/>
              <a:t>ketika</a:t>
            </a:r>
            <a:r>
              <a:rPr lang="en-US" dirty="0"/>
              <a:t> </a:t>
            </a:r>
            <a:r>
              <a:rPr lang="en-US" dirty="0" err="1"/>
              <a:t>Romawi</a:t>
            </a:r>
            <a:r>
              <a:rPr lang="en-US" dirty="0"/>
              <a:t> </a:t>
            </a:r>
            <a:r>
              <a:rPr lang="en-US" dirty="0" err="1"/>
              <a:t>mulai</a:t>
            </a:r>
            <a:r>
              <a:rPr lang="en-US" dirty="0"/>
              <a:t> </a:t>
            </a:r>
            <a:r>
              <a:rPr lang="en-US" dirty="0" err="1"/>
              <a:t>runtuh</a:t>
            </a:r>
            <a:r>
              <a:rPr lang="en-US" dirty="0"/>
              <a:t>.</a:t>
            </a:r>
            <a:endParaRPr lang="id-ID" dirty="0"/>
          </a:p>
        </p:txBody>
      </p:sp>
    </p:spTree>
    <p:extLst>
      <p:ext uri="{BB962C8B-B14F-4D97-AF65-F5344CB8AC3E}">
        <p14:creationId xmlns:p14="http://schemas.microsoft.com/office/powerpoint/2010/main" val="28160806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Gambar 20.1:</a:t>
            </a:r>
            <a:r>
              <a:rPr lang="en-US" dirty="0"/>
              <a:t> </a:t>
            </a:r>
            <a:r>
              <a:rPr lang="en-US" dirty="0" err="1"/>
              <a:t>Konstruksi</a:t>
            </a:r>
            <a:r>
              <a:rPr lang="en-US" dirty="0"/>
              <a:t> </a:t>
            </a:r>
            <a:r>
              <a:rPr lang="en-US" dirty="0" err="1"/>
              <a:t>Jalan</a:t>
            </a:r>
            <a:r>
              <a:rPr lang="en-US" dirty="0"/>
              <a:t> </a:t>
            </a:r>
            <a:r>
              <a:rPr lang="en-US" dirty="0" err="1"/>
              <a:t>Romawi</a:t>
            </a:r>
            <a:endParaRPr lang="id-ID" dirty="0"/>
          </a:p>
        </p:txBody>
      </p:sp>
      <p:pic>
        <p:nvPicPr>
          <p:cNvPr id="4" name="Content Placeholder 3" descr="http://www.pavementinteractive.org/wp-content/uploads/2008/09/RomanPavment.jpg"/>
          <p:cNvPicPr>
            <a:picLocks noGrp="1"/>
          </p:cNvPicPr>
          <p:nvPr>
            <p:ph idx="1"/>
          </p:nvPr>
        </p:nvPicPr>
        <p:blipFill>
          <a:blip r:embed="rId2"/>
          <a:srcRect/>
          <a:stretch>
            <a:fillRect/>
          </a:stretch>
        </p:blipFill>
        <p:spPr bwMode="auto">
          <a:xfrm>
            <a:off x="2312689" y="2108994"/>
            <a:ext cx="5510213" cy="3784600"/>
          </a:xfrm>
          <a:prstGeom prst="rect">
            <a:avLst/>
          </a:prstGeom>
          <a:noFill/>
          <a:ln w="9525">
            <a:noFill/>
            <a:miter lim="800000"/>
            <a:headEnd/>
            <a:tailEnd/>
          </a:ln>
        </p:spPr>
      </p:pic>
    </p:spTree>
    <p:extLst>
      <p:ext uri="{BB962C8B-B14F-4D97-AF65-F5344CB8AC3E}">
        <p14:creationId xmlns:p14="http://schemas.microsoft.com/office/powerpoint/2010/main" val="21972867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Thomas Telford (1757-1834)</a:t>
            </a:r>
            <a:endParaRPr lang="id-ID" dirty="0"/>
          </a:p>
        </p:txBody>
      </p:sp>
      <p:pic>
        <p:nvPicPr>
          <p:cNvPr id="4" name="Content Placeholder 3" descr="http://www.pavementinteractive.org/wp-content/uploads/2008/09/Telford.jpg"/>
          <p:cNvPicPr>
            <a:picLocks noGrp="1"/>
          </p:cNvPicPr>
          <p:nvPr>
            <p:ph sz="half" idx="1"/>
          </p:nvPr>
        </p:nvPicPr>
        <p:blipFill>
          <a:blip r:embed="rId2"/>
          <a:stretch>
            <a:fillRect/>
          </a:stretch>
        </p:blipFill>
        <p:spPr bwMode="auto">
          <a:xfrm>
            <a:off x="910630" y="2728500"/>
            <a:ext cx="4082356" cy="2545588"/>
          </a:xfrm>
          <a:prstGeom prst="rect">
            <a:avLst/>
          </a:prstGeom>
          <a:noFill/>
          <a:ln w="9525">
            <a:noFill/>
            <a:miter lim="800000"/>
            <a:headEnd/>
            <a:tailEnd/>
          </a:ln>
        </p:spPr>
      </p:pic>
      <p:sp>
        <p:nvSpPr>
          <p:cNvPr id="5" name="Content Placeholder 4"/>
          <p:cNvSpPr>
            <a:spLocks noGrp="1"/>
          </p:cNvSpPr>
          <p:nvPr>
            <p:ph sz="half" idx="2"/>
          </p:nvPr>
        </p:nvSpPr>
        <p:spPr/>
        <p:txBody>
          <a:bodyPr>
            <a:normAutofit fontScale="92500" lnSpcReduction="20000"/>
          </a:bodyPr>
          <a:lstStyle/>
          <a:p>
            <a:r>
              <a:rPr lang="en-US" dirty="0" err="1"/>
              <a:t>seorang</a:t>
            </a:r>
            <a:r>
              <a:rPr lang="en-US" dirty="0"/>
              <a:t> </a:t>
            </a:r>
            <a:r>
              <a:rPr lang="en-US" dirty="0" err="1"/>
              <a:t>Skotlandia</a:t>
            </a:r>
            <a:r>
              <a:rPr lang="en-US" dirty="0"/>
              <a:t>, </a:t>
            </a:r>
            <a:r>
              <a:rPr lang="en-US" dirty="0" err="1"/>
              <a:t>membuat</a:t>
            </a:r>
            <a:r>
              <a:rPr lang="en-US" dirty="0"/>
              <a:t> </a:t>
            </a:r>
            <a:r>
              <a:rPr lang="en-US" dirty="0" err="1"/>
              <a:t>rancangan</a:t>
            </a:r>
            <a:r>
              <a:rPr lang="en-US" dirty="0"/>
              <a:t> </a:t>
            </a:r>
            <a:r>
              <a:rPr lang="en-US" dirty="0" err="1"/>
              <a:t>jalan</a:t>
            </a:r>
            <a:r>
              <a:rPr lang="en-US" dirty="0"/>
              <a:t> </a:t>
            </a:r>
            <a:r>
              <a:rPr lang="en-US" dirty="0" err="1"/>
              <a:t>raya</a:t>
            </a:r>
            <a:r>
              <a:rPr lang="en-US" dirty="0"/>
              <a:t>, di mana </a:t>
            </a:r>
            <a:r>
              <a:rPr lang="en-US" dirty="0" err="1"/>
              <a:t>batu</a:t>
            </a:r>
            <a:r>
              <a:rPr lang="en-US" dirty="0"/>
              <a:t> </a:t>
            </a:r>
            <a:r>
              <a:rPr lang="en-US" dirty="0" err="1"/>
              <a:t>besar</a:t>
            </a:r>
            <a:r>
              <a:rPr lang="en-US" dirty="0"/>
              <a:t> </a:t>
            </a:r>
            <a:r>
              <a:rPr lang="en-US" dirty="0" err="1"/>
              <a:t>pipih</a:t>
            </a:r>
            <a:r>
              <a:rPr lang="en-US" dirty="0"/>
              <a:t> </a:t>
            </a:r>
            <a:r>
              <a:rPr lang="en-US" dirty="0" err="1"/>
              <a:t>diletakan</a:t>
            </a:r>
            <a:r>
              <a:rPr lang="en-US" dirty="0"/>
              <a:t> </a:t>
            </a:r>
            <a:r>
              <a:rPr lang="en-US" dirty="0" err="1"/>
              <a:t>menghadap</a:t>
            </a:r>
            <a:r>
              <a:rPr lang="en-US" dirty="0"/>
              <a:t> </a:t>
            </a:r>
            <a:r>
              <a:rPr lang="en-US" dirty="0" err="1"/>
              <a:t>ke</a:t>
            </a:r>
            <a:r>
              <a:rPr lang="en-US" dirty="0"/>
              <a:t> </a:t>
            </a:r>
            <a:r>
              <a:rPr lang="en-US" dirty="0" err="1"/>
              <a:t>atas</a:t>
            </a:r>
            <a:r>
              <a:rPr lang="en-US" dirty="0"/>
              <a:t> </a:t>
            </a:r>
            <a:r>
              <a:rPr lang="en-US" dirty="0" err="1"/>
              <a:t>atau</a:t>
            </a:r>
            <a:r>
              <a:rPr lang="en-US" dirty="0"/>
              <a:t> </a:t>
            </a:r>
            <a:r>
              <a:rPr lang="en-US" dirty="0" err="1"/>
              <a:t>berdiri</a:t>
            </a:r>
            <a:r>
              <a:rPr lang="en-US" dirty="0"/>
              <a:t> </a:t>
            </a:r>
            <a:r>
              <a:rPr lang="en-US" dirty="0" err="1"/>
              <a:t>dan</a:t>
            </a:r>
            <a:r>
              <a:rPr lang="en-US" dirty="0"/>
              <a:t> </a:t>
            </a:r>
            <a:r>
              <a:rPr lang="en-US" dirty="0" err="1"/>
              <a:t>sekarang</a:t>
            </a:r>
            <a:r>
              <a:rPr lang="en-US" dirty="0"/>
              <a:t> </a:t>
            </a:r>
            <a:r>
              <a:rPr lang="en-US" dirty="0" err="1"/>
              <a:t>dikenal</a:t>
            </a:r>
            <a:r>
              <a:rPr lang="en-US" dirty="0"/>
              <a:t> </a:t>
            </a:r>
            <a:r>
              <a:rPr lang="en-US" dirty="0" err="1"/>
              <a:t>dengan</a:t>
            </a:r>
            <a:r>
              <a:rPr lang="en-US" dirty="0"/>
              <a:t> </a:t>
            </a:r>
            <a:r>
              <a:rPr lang="en-US" dirty="0" err="1"/>
              <a:t>pondasi</a:t>
            </a:r>
            <a:r>
              <a:rPr lang="en-US" dirty="0"/>
              <a:t> </a:t>
            </a:r>
            <a:r>
              <a:rPr lang="en-US" dirty="0" err="1"/>
              <a:t>jalan</a:t>
            </a:r>
            <a:r>
              <a:rPr lang="en-US" dirty="0"/>
              <a:t> Telford. </a:t>
            </a:r>
            <a:r>
              <a:rPr lang="en-US" dirty="0" err="1"/>
              <a:t>Konstruksi</a:t>
            </a:r>
            <a:r>
              <a:rPr lang="en-US" dirty="0"/>
              <a:t> </a:t>
            </a:r>
            <a:r>
              <a:rPr lang="en-US" dirty="0" err="1"/>
              <a:t>ini</a:t>
            </a:r>
            <a:r>
              <a:rPr lang="en-US" dirty="0"/>
              <a:t> </a:t>
            </a:r>
            <a:r>
              <a:rPr lang="en-US" dirty="0" err="1"/>
              <a:t>sangat</a:t>
            </a:r>
            <a:r>
              <a:rPr lang="en-US" dirty="0"/>
              <a:t> </a:t>
            </a:r>
            <a:r>
              <a:rPr lang="en-US" dirty="0" err="1"/>
              <a:t>kuat</a:t>
            </a:r>
            <a:r>
              <a:rPr lang="en-US" dirty="0"/>
              <a:t> </a:t>
            </a:r>
            <a:r>
              <a:rPr lang="en-US" dirty="0" err="1"/>
              <a:t>terutama</a:t>
            </a:r>
            <a:r>
              <a:rPr lang="en-US" dirty="0"/>
              <a:t> </a:t>
            </a:r>
            <a:r>
              <a:rPr lang="en-US" dirty="0" err="1"/>
              <a:t>sebagai</a:t>
            </a:r>
            <a:r>
              <a:rPr lang="en-US" dirty="0"/>
              <a:t> </a:t>
            </a:r>
            <a:r>
              <a:rPr lang="en-US" dirty="0" err="1"/>
              <a:t>pondasi</a:t>
            </a:r>
            <a:r>
              <a:rPr lang="en-US" dirty="0"/>
              <a:t> </a:t>
            </a:r>
            <a:r>
              <a:rPr lang="en-US" dirty="0" err="1"/>
              <a:t>jalan</a:t>
            </a:r>
            <a:r>
              <a:rPr lang="en-US" dirty="0"/>
              <a:t>, </a:t>
            </a:r>
            <a:r>
              <a:rPr lang="en-US" dirty="0" err="1"/>
              <a:t>dan</a:t>
            </a:r>
            <a:r>
              <a:rPr lang="en-US" dirty="0"/>
              <a:t> </a:t>
            </a:r>
            <a:r>
              <a:rPr lang="en-US" dirty="0" err="1"/>
              <a:t>sangat</a:t>
            </a:r>
            <a:r>
              <a:rPr lang="en-US" dirty="0"/>
              <a:t> </a:t>
            </a:r>
            <a:r>
              <a:rPr lang="en-US" dirty="0" err="1"/>
              <a:t>padat</a:t>
            </a:r>
            <a:r>
              <a:rPr lang="en-US" dirty="0"/>
              <a:t> </a:t>
            </a:r>
            <a:r>
              <a:rPr lang="en-US" dirty="0" err="1"/>
              <a:t>karya</a:t>
            </a:r>
            <a:r>
              <a:rPr lang="en-US" dirty="0"/>
              <a:t> </a:t>
            </a:r>
            <a:r>
              <a:rPr lang="en-US" dirty="0" err="1"/>
              <a:t>karena</a:t>
            </a:r>
            <a:r>
              <a:rPr lang="en-US" dirty="0"/>
              <a:t> </a:t>
            </a:r>
            <a:r>
              <a:rPr lang="en-US" dirty="0" err="1"/>
              <a:t>harus</a:t>
            </a:r>
            <a:r>
              <a:rPr lang="en-US" dirty="0"/>
              <a:t> </a:t>
            </a:r>
            <a:r>
              <a:rPr lang="en-US" dirty="0" err="1"/>
              <a:t>disusun</a:t>
            </a:r>
            <a:r>
              <a:rPr lang="en-US" dirty="0"/>
              <a:t> </a:t>
            </a:r>
            <a:r>
              <a:rPr lang="en-US" dirty="0" err="1"/>
              <a:t>dengan</a:t>
            </a:r>
            <a:r>
              <a:rPr lang="en-US" dirty="0"/>
              <a:t> </a:t>
            </a:r>
            <a:r>
              <a:rPr lang="en-US" dirty="0" err="1"/>
              <a:t>tangan</a:t>
            </a:r>
            <a:r>
              <a:rPr lang="en-US" dirty="0"/>
              <a:t> </a:t>
            </a:r>
            <a:r>
              <a:rPr lang="en-US" dirty="0" err="1"/>
              <a:t>satu</a:t>
            </a:r>
            <a:r>
              <a:rPr lang="en-US" dirty="0"/>
              <a:t> per </a:t>
            </a:r>
            <a:r>
              <a:rPr lang="en-US" dirty="0" err="1"/>
              <a:t>satu</a:t>
            </a:r>
            <a:r>
              <a:rPr lang="en-US" dirty="0"/>
              <a:t> (AETN, 2014; Paxton, 2007; Asphalt-Guide, 2014)</a:t>
            </a:r>
            <a:endParaRPr lang="id-ID" dirty="0"/>
          </a:p>
        </p:txBody>
      </p:sp>
    </p:spTree>
    <p:extLst>
      <p:ext uri="{BB962C8B-B14F-4D97-AF65-F5344CB8AC3E}">
        <p14:creationId xmlns:p14="http://schemas.microsoft.com/office/powerpoint/2010/main" val="80792156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John Loudon McAdam (1756-1836)</a:t>
            </a:r>
            <a:endParaRPr lang="id-ID" dirty="0"/>
          </a:p>
        </p:txBody>
      </p:sp>
      <p:sp>
        <p:nvSpPr>
          <p:cNvPr id="3" name="Content Placeholder 2"/>
          <p:cNvSpPr>
            <a:spLocks noGrp="1"/>
          </p:cNvSpPr>
          <p:nvPr>
            <p:ph sz="half" idx="1"/>
          </p:nvPr>
        </p:nvSpPr>
        <p:spPr/>
        <p:txBody>
          <a:bodyPr>
            <a:normAutofit fontScale="77500" lnSpcReduction="20000"/>
          </a:bodyPr>
          <a:lstStyle/>
          <a:p>
            <a:r>
              <a:rPr lang="en-US" dirty="0" err="1"/>
              <a:t>merancang</a:t>
            </a:r>
            <a:r>
              <a:rPr lang="en-US" dirty="0"/>
              <a:t> </a:t>
            </a:r>
            <a:r>
              <a:rPr lang="en-US" dirty="0" err="1"/>
              <a:t>jalan</a:t>
            </a:r>
            <a:r>
              <a:rPr lang="en-US" dirty="0"/>
              <a:t> </a:t>
            </a:r>
            <a:r>
              <a:rPr lang="en-US" dirty="0" err="1"/>
              <a:t>menggunakan</a:t>
            </a:r>
            <a:r>
              <a:rPr lang="en-US" dirty="0"/>
              <a:t> </a:t>
            </a:r>
            <a:r>
              <a:rPr lang="en-US" dirty="0" err="1"/>
              <a:t>batu</a:t>
            </a:r>
            <a:r>
              <a:rPr lang="en-US" dirty="0"/>
              <a:t> </a:t>
            </a:r>
            <a:r>
              <a:rPr lang="en-US" dirty="0" err="1"/>
              <a:t>pecah</a:t>
            </a:r>
            <a:r>
              <a:rPr lang="en-US" dirty="0"/>
              <a:t> yang </a:t>
            </a:r>
            <a:r>
              <a:rPr lang="en-US" dirty="0" err="1"/>
              <a:t>diletakkan</a:t>
            </a:r>
            <a:r>
              <a:rPr lang="en-US" dirty="0"/>
              <a:t> di </a:t>
            </a:r>
            <a:r>
              <a:rPr lang="en-US" dirty="0" err="1"/>
              <a:t>simetris</a:t>
            </a:r>
            <a:r>
              <a:rPr lang="en-US" dirty="0"/>
              <a:t>, </a:t>
            </a:r>
            <a:r>
              <a:rPr lang="en-US" dirty="0" err="1"/>
              <a:t>dengan</a:t>
            </a:r>
            <a:r>
              <a:rPr lang="en-US" dirty="0"/>
              <a:t> </a:t>
            </a:r>
            <a:r>
              <a:rPr lang="en-US" dirty="0" err="1"/>
              <a:t>pola</a:t>
            </a:r>
            <a:r>
              <a:rPr lang="en-US" dirty="0"/>
              <a:t> </a:t>
            </a:r>
            <a:r>
              <a:rPr lang="en-US" dirty="0" err="1"/>
              <a:t>ketat</a:t>
            </a:r>
            <a:r>
              <a:rPr lang="en-US" dirty="0"/>
              <a:t> </a:t>
            </a:r>
            <a:r>
              <a:rPr lang="en-US" dirty="0" err="1"/>
              <a:t>dan</a:t>
            </a:r>
            <a:r>
              <a:rPr lang="en-US" dirty="0"/>
              <a:t> </a:t>
            </a:r>
            <a:r>
              <a:rPr lang="en-US" dirty="0" err="1"/>
              <a:t>ditutupi</a:t>
            </a:r>
            <a:r>
              <a:rPr lang="en-US" dirty="0"/>
              <a:t> </a:t>
            </a:r>
            <a:r>
              <a:rPr lang="en-US" dirty="0" err="1"/>
              <a:t>dengan</a:t>
            </a:r>
            <a:r>
              <a:rPr lang="en-US" dirty="0"/>
              <a:t> </a:t>
            </a:r>
            <a:r>
              <a:rPr lang="en-US" dirty="0" err="1"/>
              <a:t>batu-batu</a:t>
            </a:r>
            <a:r>
              <a:rPr lang="en-US" dirty="0"/>
              <a:t> </a:t>
            </a:r>
            <a:r>
              <a:rPr lang="en-US" dirty="0" err="1"/>
              <a:t>kecil</a:t>
            </a:r>
            <a:r>
              <a:rPr lang="en-US" dirty="0"/>
              <a:t> </a:t>
            </a:r>
            <a:r>
              <a:rPr lang="en-US" dirty="0" err="1"/>
              <a:t>untuk</a:t>
            </a:r>
            <a:r>
              <a:rPr lang="en-US" dirty="0"/>
              <a:t> </a:t>
            </a:r>
            <a:r>
              <a:rPr lang="en-US" dirty="0" err="1"/>
              <a:t>menciptakan</a:t>
            </a:r>
            <a:r>
              <a:rPr lang="en-US" dirty="0"/>
              <a:t> </a:t>
            </a:r>
            <a:r>
              <a:rPr lang="en-US" dirty="0" err="1"/>
              <a:t>permukaan</a:t>
            </a:r>
            <a:r>
              <a:rPr lang="en-US" dirty="0"/>
              <a:t> yang </a:t>
            </a:r>
            <a:r>
              <a:rPr lang="en-US" dirty="0" err="1"/>
              <a:t>keras</a:t>
            </a:r>
            <a:r>
              <a:rPr lang="en-US" dirty="0"/>
              <a:t>. </a:t>
            </a:r>
            <a:endParaRPr lang="id-ID" dirty="0"/>
          </a:p>
          <a:p>
            <a:r>
              <a:rPr lang="en-US" dirty="0"/>
              <a:t>McAdam </a:t>
            </a:r>
            <a:r>
              <a:rPr lang="en-US" dirty="0" err="1"/>
              <a:t>menemukan</a:t>
            </a:r>
            <a:r>
              <a:rPr lang="en-US" dirty="0"/>
              <a:t> </a:t>
            </a:r>
            <a:r>
              <a:rPr lang="en-US" dirty="0" err="1"/>
              <a:t>bahwa</a:t>
            </a:r>
            <a:r>
              <a:rPr lang="en-US" dirty="0"/>
              <a:t> </a:t>
            </a:r>
            <a:r>
              <a:rPr lang="en-US" dirty="0" err="1"/>
              <a:t>batu</a:t>
            </a:r>
            <a:r>
              <a:rPr lang="en-US" dirty="0"/>
              <a:t> </a:t>
            </a:r>
            <a:r>
              <a:rPr lang="en-US" dirty="0" err="1"/>
              <a:t>atau</a:t>
            </a:r>
            <a:r>
              <a:rPr lang="en-US" dirty="0"/>
              <a:t> </a:t>
            </a:r>
            <a:r>
              <a:rPr lang="en-US" dirty="0" err="1"/>
              <a:t>kerikil</a:t>
            </a:r>
            <a:r>
              <a:rPr lang="en-US" dirty="0"/>
              <a:t> </a:t>
            </a:r>
            <a:r>
              <a:rPr lang="en-US" dirty="0" err="1"/>
              <a:t>terbaik</a:t>
            </a:r>
            <a:r>
              <a:rPr lang="en-US" dirty="0"/>
              <a:t> </a:t>
            </a:r>
            <a:r>
              <a:rPr lang="en-US" dirty="0" err="1"/>
              <a:t>untuk</a:t>
            </a:r>
            <a:r>
              <a:rPr lang="en-US" dirty="0"/>
              <a:t> </a:t>
            </a:r>
            <a:r>
              <a:rPr lang="en-US" dirty="0" err="1"/>
              <a:t>permukaan</a:t>
            </a:r>
            <a:r>
              <a:rPr lang="en-US" dirty="0"/>
              <a:t> </a:t>
            </a:r>
            <a:r>
              <a:rPr lang="en-US" dirty="0" err="1"/>
              <a:t>jalan</a:t>
            </a:r>
            <a:r>
              <a:rPr lang="en-US" dirty="0"/>
              <a:t> </a:t>
            </a:r>
            <a:r>
              <a:rPr lang="en-US" dirty="0" err="1"/>
              <a:t>harus</a:t>
            </a:r>
            <a:r>
              <a:rPr lang="en-US" dirty="0"/>
              <a:t> </a:t>
            </a:r>
            <a:r>
              <a:rPr lang="en-US" dirty="0" err="1"/>
              <a:t>dipecah</a:t>
            </a:r>
            <a:r>
              <a:rPr lang="en-US" dirty="0"/>
              <a:t> </a:t>
            </a:r>
            <a:r>
              <a:rPr lang="en-US" dirty="0" err="1"/>
              <a:t>atau</a:t>
            </a:r>
            <a:r>
              <a:rPr lang="en-US" dirty="0"/>
              <a:t> </a:t>
            </a:r>
            <a:r>
              <a:rPr lang="en-US" dirty="0" err="1"/>
              <a:t>dihancurkan</a:t>
            </a:r>
            <a:r>
              <a:rPr lang="en-US" dirty="0"/>
              <a:t>. </a:t>
            </a:r>
            <a:r>
              <a:rPr lang="en-US" dirty="0" err="1"/>
              <a:t>Desain</a:t>
            </a:r>
            <a:r>
              <a:rPr lang="en-US" dirty="0"/>
              <a:t> John Loudon McAdam, yang </a:t>
            </a:r>
            <a:r>
              <a:rPr lang="en-US" dirty="0" err="1"/>
              <a:t>disebut</a:t>
            </a:r>
            <a:r>
              <a:rPr lang="en-US" dirty="0"/>
              <a:t> "</a:t>
            </a:r>
            <a:r>
              <a:rPr lang="en-US" dirty="0" err="1"/>
              <a:t>jalan</a:t>
            </a:r>
            <a:r>
              <a:rPr lang="en-US" dirty="0"/>
              <a:t> </a:t>
            </a:r>
            <a:r>
              <a:rPr lang="en-US" dirty="0" err="1"/>
              <a:t>makadam</a:t>
            </a:r>
            <a:r>
              <a:rPr lang="en-US" dirty="0"/>
              <a:t>" </a:t>
            </a:r>
            <a:r>
              <a:rPr lang="en-US" dirty="0" err="1"/>
              <a:t>ini</a:t>
            </a:r>
            <a:r>
              <a:rPr lang="en-US" dirty="0"/>
              <a:t> </a:t>
            </a:r>
            <a:r>
              <a:rPr lang="en-US" dirty="0" err="1"/>
              <a:t>awal</a:t>
            </a:r>
            <a:r>
              <a:rPr lang="en-US" dirty="0"/>
              <a:t> </a:t>
            </a:r>
            <a:r>
              <a:rPr lang="en-US" dirty="0" err="1"/>
              <a:t>kemajuan</a:t>
            </a:r>
            <a:r>
              <a:rPr lang="en-US" dirty="0"/>
              <a:t> </a:t>
            </a:r>
            <a:r>
              <a:rPr lang="en-US" dirty="0" err="1"/>
              <a:t>terbesar</a:t>
            </a:r>
            <a:r>
              <a:rPr lang="en-US" dirty="0"/>
              <a:t> </a:t>
            </a:r>
            <a:r>
              <a:rPr lang="en-US" dirty="0" err="1"/>
              <a:t>dalam</a:t>
            </a:r>
            <a:r>
              <a:rPr lang="en-US" dirty="0"/>
              <a:t> </a:t>
            </a:r>
            <a:r>
              <a:rPr lang="en-US" dirty="0" err="1"/>
              <a:t>pembangunan</a:t>
            </a:r>
            <a:r>
              <a:rPr lang="en-US" dirty="0"/>
              <a:t> </a:t>
            </a:r>
            <a:r>
              <a:rPr lang="en-US" dirty="0" err="1"/>
              <a:t>jalan</a:t>
            </a:r>
            <a:r>
              <a:rPr lang="en-US" dirty="0"/>
              <a:t> </a:t>
            </a:r>
            <a:r>
              <a:rPr lang="en-US" dirty="0" err="1"/>
              <a:t>pada</a:t>
            </a:r>
            <a:r>
              <a:rPr lang="en-US" dirty="0"/>
              <a:t> </a:t>
            </a:r>
            <a:r>
              <a:rPr lang="en-US" dirty="0" err="1"/>
              <a:t>saat</a:t>
            </a:r>
            <a:r>
              <a:rPr lang="en-US" dirty="0"/>
              <a:t> </a:t>
            </a:r>
            <a:r>
              <a:rPr lang="en-US" dirty="0" err="1"/>
              <a:t>itu</a:t>
            </a:r>
            <a:endParaRPr lang="id-ID" dirty="0"/>
          </a:p>
        </p:txBody>
      </p:sp>
      <p:pic>
        <p:nvPicPr>
          <p:cNvPr id="5" name="Content Placeholder 4" descr="http://www.pavementinteractive.org/wp-content/uploads/2008/09/Macadam.jpg"/>
          <p:cNvPicPr>
            <a:picLocks noGrp="1"/>
          </p:cNvPicPr>
          <p:nvPr>
            <p:ph sz="half" idx="2"/>
          </p:nvPr>
        </p:nvPicPr>
        <p:blipFill rotWithShape="1">
          <a:blip r:embed="rId2">
            <a:extLst>
              <a:ext uri="{28A0092B-C50C-407E-A947-70E740481C1C}">
                <a14:useLocalDpi xmlns:a14="http://schemas.microsoft.com/office/drawing/2010/main" val="0"/>
              </a:ext>
            </a:extLst>
          </a:blip>
          <a:srcRect t="12895"/>
          <a:stretch/>
        </p:blipFill>
        <p:spPr bwMode="auto">
          <a:xfrm>
            <a:off x="5134869" y="2064471"/>
            <a:ext cx="4469866" cy="292707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9735315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Jalan</a:t>
            </a:r>
            <a:r>
              <a:rPr lang="en-US" dirty="0"/>
              <a:t> </a:t>
            </a:r>
            <a:r>
              <a:rPr lang="en-US" dirty="0" err="1"/>
              <a:t>Aspal</a:t>
            </a:r>
            <a:r>
              <a:rPr lang="en-US" dirty="0"/>
              <a:t> modern </a:t>
            </a:r>
            <a:endParaRPr lang="id-ID" dirty="0"/>
          </a:p>
        </p:txBody>
      </p:sp>
      <p:sp>
        <p:nvSpPr>
          <p:cNvPr id="3" name="Content Placeholder 2"/>
          <p:cNvSpPr>
            <a:spLocks noGrp="1"/>
          </p:cNvSpPr>
          <p:nvPr>
            <p:ph idx="1"/>
          </p:nvPr>
        </p:nvSpPr>
        <p:spPr/>
        <p:txBody>
          <a:bodyPr>
            <a:normAutofit/>
          </a:bodyPr>
          <a:lstStyle/>
          <a:p>
            <a:r>
              <a:rPr lang="en-US" sz="3200" dirty="0"/>
              <a:t>Edward de </a:t>
            </a:r>
            <a:r>
              <a:rPr lang="en-US" sz="3200" dirty="0" err="1"/>
              <a:t>Smedt</a:t>
            </a:r>
            <a:r>
              <a:rPr lang="en-US" sz="3200" dirty="0"/>
              <a:t> </a:t>
            </a:r>
            <a:r>
              <a:rPr lang="en-US" sz="3200" dirty="0" err="1"/>
              <a:t>merekayasa</a:t>
            </a:r>
            <a:r>
              <a:rPr lang="en-US" sz="3200" dirty="0"/>
              <a:t> </a:t>
            </a:r>
            <a:r>
              <a:rPr lang="en-US" sz="3200" dirty="0" err="1"/>
              <a:t>aspal</a:t>
            </a:r>
            <a:r>
              <a:rPr lang="en-US" sz="3200" dirty="0"/>
              <a:t> </a:t>
            </a:r>
            <a:r>
              <a:rPr lang="en-US" sz="3200" dirty="0" err="1"/>
              <a:t>dengan</a:t>
            </a:r>
            <a:r>
              <a:rPr lang="en-US" sz="3200" dirty="0"/>
              <a:t> </a:t>
            </a:r>
            <a:r>
              <a:rPr lang="en-US" sz="3200" dirty="0" err="1"/>
              <a:t>kepadatan</a:t>
            </a:r>
            <a:r>
              <a:rPr lang="en-US" sz="3200" dirty="0"/>
              <a:t> </a:t>
            </a:r>
            <a:r>
              <a:rPr lang="en-US" sz="3200" dirty="0" err="1"/>
              <a:t>maksimum</a:t>
            </a:r>
            <a:r>
              <a:rPr lang="en-US" sz="3200" dirty="0"/>
              <a:t>.</a:t>
            </a:r>
            <a:endParaRPr lang="id-ID" sz="3200" dirty="0"/>
          </a:p>
          <a:p>
            <a:r>
              <a:rPr lang="en-US" sz="3200" dirty="0"/>
              <a:t> </a:t>
            </a:r>
            <a:r>
              <a:rPr lang="en-US" sz="3200" dirty="0" err="1"/>
              <a:t>Aspal</a:t>
            </a:r>
            <a:r>
              <a:rPr lang="en-US" sz="3200" dirty="0"/>
              <a:t> </a:t>
            </a:r>
            <a:r>
              <a:rPr lang="en-US" sz="3200" dirty="0" err="1"/>
              <a:t>itu</a:t>
            </a:r>
            <a:r>
              <a:rPr lang="en-US" sz="3200" dirty="0"/>
              <a:t> </a:t>
            </a:r>
            <a:r>
              <a:rPr lang="en-US" sz="3200" dirty="0" err="1"/>
              <a:t>dipakai</a:t>
            </a:r>
            <a:r>
              <a:rPr lang="en-US" sz="3200" dirty="0"/>
              <a:t> di Battery Park </a:t>
            </a:r>
            <a:r>
              <a:rPr lang="en-US" sz="3200" dirty="0" err="1"/>
              <a:t>dan</a:t>
            </a:r>
            <a:r>
              <a:rPr lang="en-US" sz="3200" dirty="0"/>
              <a:t> Fifth Avenue, New York, </a:t>
            </a:r>
            <a:r>
              <a:rPr lang="en-US" sz="3200" dirty="0" err="1"/>
              <a:t>tahun</a:t>
            </a:r>
            <a:r>
              <a:rPr lang="en-US" sz="3200" dirty="0"/>
              <a:t> 1872 </a:t>
            </a:r>
            <a:r>
              <a:rPr lang="en-US" sz="3200" dirty="0" err="1"/>
              <a:t>dan</a:t>
            </a:r>
            <a:r>
              <a:rPr lang="en-US" sz="3200" dirty="0"/>
              <a:t> Pennsylvania Avenue, Washington D.C </a:t>
            </a:r>
            <a:r>
              <a:rPr lang="en-US" sz="3200" dirty="0" err="1"/>
              <a:t>pada</a:t>
            </a:r>
            <a:r>
              <a:rPr lang="en-US" sz="3200" dirty="0"/>
              <a:t> </a:t>
            </a:r>
            <a:r>
              <a:rPr lang="en-US" sz="3200" dirty="0" err="1"/>
              <a:t>tahun</a:t>
            </a:r>
            <a:r>
              <a:rPr lang="en-US" sz="3200" dirty="0"/>
              <a:t> 1877 (Asphalt-Guide, 2014). </a:t>
            </a:r>
            <a:endParaRPr lang="id-ID" sz="3200" dirty="0"/>
          </a:p>
          <a:p>
            <a:r>
              <a:rPr lang="en-US" sz="3200" dirty="0" err="1"/>
              <a:t>Pada</a:t>
            </a:r>
            <a:r>
              <a:rPr lang="en-US" sz="3200" dirty="0"/>
              <a:t> </a:t>
            </a:r>
            <a:r>
              <a:rPr lang="en-US" sz="3200" dirty="0" err="1"/>
              <a:t>saat</a:t>
            </a:r>
            <a:r>
              <a:rPr lang="en-US" sz="3200" dirty="0"/>
              <a:t> </a:t>
            </a:r>
            <a:r>
              <a:rPr lang="en-US" sz="3200" dirty="0" err="1"/>
              <a:t>ini</a:t>
            </a:r>
            <a:r>
              <a:rPr lang="en-US" sz="3200" dirty="0"/>
              <a:t> </a:t>
            </a:r>
            <a:r>
              <a:rPr lang="en-US" sz="3200" dirty="0" err="1"/>
              <a:t>sedikitnya</a:t>
            </a:r>
            <a:r>
              <a:rPr lang="en-US" sz="3200" dirty="0"/>
              <a:t> 90 % </a:t>
            </a:r>
            <a:r>
              <a:rPr lang="en-US" sz="3200" dirty="0" err="1"/>
              <a:t>jalan</a:t>
            </a:r>
            <a:r>
              <a:rPr lang="en-US" sz="3200" dirty="0"/>
              <a:t> </a:t>
            </a:r>
            <a:r>
              <a:rPr lang="en-US" sz="3200" dirty="0" err="1"/>
              <a:t>utama</a:t>
            </a:r>
            <a:r>
              <a:rPr lang="en-US" sz="3200" dirty="0"/>
              <a:t> di </a:t>
            </a:r>
            <a:r>
              <a:rPr lang="en-US" sz="3200" dirty="0" err="1"/>
              <a:t>perkotaan</a:t>
            </a:r>
            <a:r>
              <a:rPr lang="en-US" sz="3200" dirty="0"/>
              <a:t> </a:t>
            </a:r>
            <a:r>
              <a:rPr lang="en-US" sz="3200" dirty="0" err="1"/>
              <a:t>selalu</a:t>
            </a:r>
            <a:r>
              <a:rPr lang="en-US" sz="3200" dirty="0"/>
              <a:t> </a:t>
            </a:r>
            <a:r>
              <a:rPr lang="en-US" sz="3200" dirty="0" err="1"/>
              <a:t>menggunakan</a:t>
            </a:r>
            <a:r>
              <a:rPr lang="en-US" sz="3200" dirty="0"/>
              <a:t> </a:t>
            </a:r>
            <a:r>
              <a:rPr lang="en-US" sz="3200" dirty="0" err="1"/>
              <a:t>bahan</a:t>
            </a:r>
            <a:r>
              <a:rPr lang="en-US" sz="3200" dirty="0"/>
              <a:t> </a:t>
            </a:r>
            <a:r>
              <a:rPr lang="en-US" sz="3200" dirty="0" err="1"/>
              <a:t>aspal</a:t>
            </a:r>
            <a:r>
              <a:rPr lang="en-US" sz="3200" dirty="0"/>
              <a:t>.</a:t>
            </a:r>
            <a:endParaRPr lang="id-ID" sz="3200" dirty="0"/>
          </a:p>
          <a:p>
            <a:endParaRPr lang="id-ID" sz="3200" dirty="0"/>
          </a:p>
        </p:txBody>
      </p:sp>
    </p:spTree>
    <p:extLst>
      <p:ext uri="{BB962C8B-B14F-4D97-AF65-F5344CB8AC3E}">
        <p14:creationId xmlns:p14="http://schemas.microsoft.com/office/powerpoint/2010/main" val="268586290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a:latin typeface="Arial" panose="020B0604020202020204" pitchFamily="34" charset="0"/>
                <a:ea typeface="Times New Roman" panose="02020603050405020304" pitchFamily="18" charset="0"/>
                <a:cs typeface="Arial" panose="020B0604020202020204" pitchFamily="34" charset="0"/>
              </a:rPr>
              <a:t>Sejarah Jalan di Indonesia</a:t>
            </a:r>
            <a:endParaRPr lang="id-ID" dirty="0"/>
          </a:p>
        </p:txBody>
      </p:sp>
      <p:sp>
        <p:nvSpPr>
          <p:cNvPr id="3" name="Content Placeholder 2"/>
          <p:cNvSpPr>
            <a:spLocks noGrp="1"/>
          </p:cNvSpPr>
          <p:nvPr>
            <p:ph idx="1"/>
          </p:nvPr>
        </p:nvSpPr>
        <p:spPr/>
        <p:txBody>
          <a:bodyPr>
            <a:normAutofit fontScale="62500" lnSpcReduction="20000"/>
          </a:bodyPr>
          <a:lstStyle/>
          <a:p>
            <a:pPr marL="292735" indent="-292735"/>
            <a:r>
              <a:rPr lang="en-US" dirty="0" err="1"/>
              <a:t>Perkembangan</a:t>
            </a:r>
            <a:r>
              <a:rPr lang="en-US" dirty="0"/>
              <a:t> </a:t>
            </a:r>
            <a:r>
              <a:rPr lang="en-US" dirty="0" err="1"/>
              <a:t>jalan</a:t>
            </a:r>
            <a:r>
              <a:rPr lang="en-US" dirty="0"/>
              <a:t> </a:t>
            </a:r>
            <a:r>
              <a:rPr lang="en-US" dirty="0" err="1"/>
              <a:t>raya</a:t>
            </a:r>
            <a:r>
              <a:rPr lang="en-US" dirty="0"/>
              <a:t> di Indonesia </a:t>
            </a:r>
            <a:r>
              <a:rPr lang="en-US" dirty="0" err="1"/>
              <a:t>sebenarnya</a:t>
            </a:r>
            <a:r>
              <a:rPr lang="en-US" dirty="0"/>
              <a:t> </a:t>
            </a:r>
            <a:r>
              <a:rPr lang="en-US" dirty="0" err="1"/>
              <a:t>telah</a:t>
            </a:r>
            <a:r>
              <a:rPr lang="en-US" dirty="0"/>
              <a:t> </a:t>
            </a:r>
            <a:r>
              <a:rPr lang="en-US" dirty="0" err="1"/>
              <a:t>terjadi</a:t>
            </a:r>
            <a:r>
              <a:rPr lang="en-US" dirty="0"/>
              <a:t> </a:t>
            </a:r>
            <a:r>
              <a:rPr lang="en-US" dirty="0" err="1"/>
              <a:t>pada</a:t>
            </a:r>
            <a:r>
              <a:rPr lang="en-US" dirty="0"/>
              <a:t> masa-masa zaman </a:t>
            </a:r>
            <a:r>
              <a:rPr lang="en-US" dirty="0" err="1"/>
              <a:t>kerajaan</a:t>
            </a:r>
            <a:r>
              <a:rPr lang="en-US" dirty="0"/>
              <a:t>, </a:t>
            </a:r>
            <a:r>
              <a:rPr lang="en-US" dirty="0" err="1"/>
              <a:t>namun</a:t>
            </a:r>
            <a:r>
              <a:rPr lang="en-US" dirty="0"/>
              <a:t> </a:t>
            </a:r>
            <a:r>
              <a:rPr lang="en-US" dirty="0" err="1"/>
              <a:t>masih</a:t>
            </a:r>
            <a:r>
              <a:rPr lang="en-US" dirty="0"/>
              <a:t> </a:t>
            </a:r>
            <a:r>
              <a:rPr lang="en-US" dirty="0" err="1"/>
              <a:t>belum</a:t>
            </a:r>
            <a:r>
              <a:rPr lang="en-US" dirty="0"/>
              <a:t> </a:t>
            </a:r>
            <a:r>
              <a:rPr lang="en-US" dirty="0" err="1"/>
              <a:t>jelas</a:t>
            </a:r>
            <a:r>
              <a:rPr lang="en-US" dirty="0"/>
              <a:t> </a:t>
            </a:r>
            <a:r>
              <a:rPr lang="en-US" dirty="0" err="1"/>
              <a:t>susunan</a:t>
            </a:r>
            <a:r>
              <a:rPr lang="en-US" dirty="0"/>
              <a:t> </a:t>
            </a:r>
            <a:r>
              <a:rPr lang="en-US" dirty="0" err="1"/>
              <a:t>konstruksi</a:t>
            </a:r>
            <a:r>
              <a:rPr lang="en-US" dirty="0"/>
              <a:t> yang </a:t>
            </a:r>
            <a:r>
              <a:rPr lang="en-US" dirty="0" err="1"/>
              <a:t>digunakan</a:t>
            </a:r>
            <a:r>
              <a:rPr lang="en-US" dirty="0"/>
              <a:t>. </a:t>
            </a:r>
            <a:endParaRPr lang="id-ID" dirty="0"/>
          </a:p>
          <a:p>
            <a:pPr marL="292735" indent="-292735"/>
            <a:r>
              <a:rPr lang="en-US" dirty="0" err="1"/>
              <a:t>Tercatat</a:t>
            </a:r>
            <a:r>
              <a:rPr lang="en-US" dirty="0"/>
              <a:t> </a:t>
            </a:r>
            <a:r>
              <a:rPr lang="en-US" dirty="0" err="1"/>
              <a:t>dalam</a:t>
            </a:r>
            <a:r>
              <a:rPr lang="en-US" dirty="0"/>
              <a:t> </a:t>
            </a:r>
            <a:r>
              <a:rPr lang="en-US" dirty="0" err="1"/>
              <a:t>sejarah</a:t>
            </a:r>
            <a:r>
              <a:rPr lang="en-US" dirty="0"/>
              <a:t> Indonesia </a:t>
            </a:r>
            <a:r>
              <a:rPr lang="en-US" dirty="0" err="1"/>
              <a:t>jalan</a:t>
            </a:r>
            <a:r>
              <a:rPr lang="en-US" dirty="0"/>
              <a:t> </a:t>
            </a:r>
            <a:r>
              <a:rPr lang="en-US" dirty="0" err="1"/>
              <a:t>dari</a:t>
            </a:r>
            <a:r>
              <a:rPr lang="en-US" dirty="0"/>
              <a:t> </a:t>
            </a:r>
            <a:r>
              <a:rPr lang="en-US" dirty="0" err="1"/>
              <a:t>Anyer-Panarukan</a:t>
            </a:r>
            <a:r>
              <a:rPr lang="en-US" dirty="0"/>
              <a:t> yang </a:t>
            </a:r>
            <a:r>
              <a:rPr lang="en-US" dirty="0" err="1"/>
              <a:t>dibuat</a:t>
            </a:r>
            <a:r>
              <a:rPr lang="en-US" dirty="0"/>
              <a:t> </a:t>
            </a:r>
            <a:r>
              <a:rPr lang="en-US" dirty="0" err="1"/>
              <a:t>oleh</a:t>
            </a:r>
            <a:r>
              <a:rPr lang="en-US" dirty="0"/>
              <a:t> </a:t>
            </a:r>
            <a:r>
              <a:rPr lang="en-US" dirty="0" err="1"/>
              <a:t>Belanda</a:t>
            </a:r>
            <a:r>
              <a:rPr lang="en-US" dirty="0"/>
              <a:t> </a:t>
            </a:r>
            <a:r>
              <a:rPr lang="en-US" dirty="0" err="1"/>
              <a:t>namun</a:t>
            </a:r>
            <a:r>
              <a:rPr lang="en-US" dirty="0"/>
              <a:t> </a:t>
            </a:r>
            <a:r>
              <a:rPr lang="en-US" dirty="0" err="1"/>
              <a:t>belum</a:t>
            </a:r>
            <a:r>
              <a:rPr lang="en-US" dirty="0"/>
              <a:t> </a:t>
            </a:r>
            <a:r>
              <a:rPr lang="en-US" dirty="0" err="1"/>
              <a:t>direncanakan</a:t>
            </a:r>
            <a:r>
              <a:rPr lang="en-US" dirty="0"/>
              <a:t> </a:t>
            </a:r>
            <a:r>
              <a:rPr lang="en-US" dirty="0" err="1"/>
              <a:t>secara</a:t>
            </a:r>
            <a:r>
              <a:rPr lang="en-US" dirty="0"/>
              <a:t> </a:t>
            </a:r>
            <a:r>
              <a:rPr lang="en-US" dirty="0" err="1"/>
              <a:t>teknis</a:t>
            </a:r>
            <a:r>
              <a:rPr lang="en-US" dirty="0"/>
              <a:t> </a:t>
            </a:r>
            <a:r>
              <a:rPr lang="en-US" dirty="0" err="1"/>
              <a:t>baik</a:t>
            </a:r>
            <a:r>
              <a:rPr lang="en-US" dirty="0"/>
              <a:t> </a:t>
            </a:r>
            <a:r>
              <a:rPr lang="en-US" dirty="0" err="1"/>
              <a:t>geometrik</a:t>
            </a:r>
            <a:r>
              <a:rPr lang="en-US" dirty="0"/>
              <a:t> </a:t>
            </a:r>
            <a:r>
              <a:rPr lang="en-US" dirty="0" err="1"/>
              <a:t>maupun</a:t>
            </a:r>
            <a:r>
              <a:rPr lang="en-US" dirty="0"/>
              <a:t> lapis </a:t>
            </a:r>
            <a:r>
              <a:rPr lang="en-US" dirty="0" err="1"/>
              <a:t>perkerasannya</a:t>
            </a:r>
            <a:r>
              <a:rPr lang="en-US" dirty="0"/>
              <a:t>.</a:t>
            </a:r>
            <a:endParaRPr lang="id-ID" dirty="0"/>
          </a:p>
          <a:p>
            <a:pPr marL="292735" indent="-292735"/>
            <a:r>
              <a:rPr lang="en-US" dirty="0"/>
              <a:t>Pembangunan </a:t>
            </a:r>
            <a:r>
              <a:rPr lang="en-US" dirty="0" err="1"/>
              <a:t>jalan</a:t>
            </a:r>
            <a:r>
              <a:rPr lang="en-US" dirty="0"/>
              <a:t> </a:t>
            </a:r>
            <a:r>
              <a:rPr lang="en-US" dirty="0" err="1"/>
              <a:t>oleh</a:t>
            </a:r>
            <a:r>
              <a:rPr lang="en-US" dirty="0"/>
              <a:t> </a:t>
            </a:r>
            <a:r>
              <a:rPr lang="en-US" dirty="0" err="1"/>
              <a:t>Daendels</a:t>
            </a:r>
            <a:r>
              <a:rPr lang="en-US" dirty="0"/>
              <a:t> </a:t>
            </a:r>
            <a:r>
              <a:rPr lang="en-US" dirty="0" err="1"/>
              <a:t>dari</a:t>
            </a:r>
            <a:r>
              <a:rPr lang="en-US" dirty="0"/>
              <a:t> </a:t>
            </a:r>
            <a:r>
              <a:rPr lang="en-US" dirty="0" err="1"/>
              <a:t>Anyer</a:t>
            </a:r>
            <a:r>
              <a:rPr lang="en-US" dirty="0"/>
              <a:t> (</a:t>
            </a:r>
            <a:r>
              <a:rPr lang="en-US" dirty="0" err="1"/>
              <a:t>Banten</a:t>
            </a:r>
            <a:r>
              <a:rPr lang="en-US" dirty="0"/>
              <a:t>) </a:t>
            </a:r>
            <a:r>
              <a:rPr lang="en-US" dirty="0" err="1"/>
              <a:t>sampai</a:t>
            </a:r>
            <a:r>
              <a:rPr lang="en-US" dirty="0"/>
              <a:t> </a:t>
            </a:r>
            <a:r>
              <a:rPr lang="en-US" dirty="0" err="1"/>
              <a:t>Panarukan</a:t>
            </a:r>
            <a:r>
              <a:rPr lang="en-US" dirty="0"/>
              <a:t> (</a:t>
            </a:r>
            <a:r>
              <a:rPr lang="en-US" dirty="0" err="1"/>
              <a:t>Jawa</a:t>
            </a:r>
            <a:r>
              <a:rPr lang="en-US" dirty="0"/>
              <a:t> </a:t>
            </a:r>
            <a:r>
              <a:rPr lang="en-US" dirty="0" err="1"/>
              <a:t>Timur</a:t>
            </a:r>
            <a:r>
              <a:rPr lang="en-US" dirty="0"/>
              <a:t>) </a:t>
            </a:r>
            <a:r>
              <a:rPr lang="en-US" dirty="0" err="1"/>
              <a:t>sejauh</a:t>
            </a:r>
            <a:r>
              <a:rPr lang="en-US" dirty="0"/>
              <a:t> 1000 km </a:t>
            </a:r>
            <a:r>
              <a:rPr lang="en-US" dirty="0" err="1"/>
              <a:t>pada</a:t>
            </a:r>
            <a:r>
              <a:rPr lang="en-US" dirty="0"/>
              <a:t> </a:t>
            </a:r>
            <a:r>
              <a:rPr lang="en-US" dirty="0" err="1"/>
              <a:t>tahun</a:t>
            </a:r>
            <a:r>
              <a:rPr lang="en-US" dirty="0"/>
              <a:t> 1809 – 1810 yang </a:t>
            </a:r>
            <a:r>
              <a:rPr lang="en-US" dirty="0" err="1"/>
              <a:t>bertujuan</a:t>
            </a:r>
            <a:r>
              <a:rPr lang="en-US" dirty="0"/>
              <a:t> </a:t>
            </a:r>
            <a:r>
              <a:rPr lang="en-US" dirty="0" err="1"/>
              <a:t>untuk</a:t>
            </a:r>
            <a:r>
              <a:rPr lang="en-US" dirty="0"/>
              <a:t> </a:t>
            </a:r>
            <a:r>
              <a:rPr lang="en-US" dirty="0" err="1"/>
              <a:t>mempercepat</a:t>
            </a:r>
            <a:r>
              <a:rPr lang="en-US" dirty="0"/>
              <a:t> </a:t>
            </a:r>
            <a:r>
              <a:rPr lang="en-US" dirty="0" err="1"/>
              <a:t>tibanya</a:t>
            </a:r>
            <a:r>
              <a:rPr lang="en-US" dirty="0"/>
              <a:t> </a:t>
            </a:r>
            <a:r>
              <a:rPr lang="en-US" dirty="0" err="1"/>
              <a:t>surat-surat</a:t>
            </a:r>
            <a:r>
              <a:rPr lang="en-US" dirty="0"/>
              <a:t> yang </a:t>
            </a:r>
            <a:r>
              <a:rPr lang="en-US" dirty="0" err="1"/>
              <a:t>dikirim</a:t>
            </a:r>
            <a:r>
              <a:rPr lang="en-US" dirty="0"/>
              <a:t> </a:t>
            </a:r>
            <a:r>
              <a:rPr lang="en-US" dirty="0" err="1"/>
              <a:t>antar</a:t>
            </a:r>
            <a:r>
              <a:rPr lang="en-US" dirty="0"/>
              <a:t> </a:t>
            </a:r>
            <a:r>
              <a:rPr lang="en-US" dirty="0" err="1"/>
              <a:t>Anyer</a:t>
            </a:r>
            <a:r>
              <a:rPr lang="en-US" dirty="0"/>
              <a:t> </a:t>
            </a:r>
            <a:r>
              <a:rPr lang="en-US" dirty="0" err="1"/>
              <a:t>hingga</a:t>
            </a:r>
            <a:r>
              <a:rPr lang="en-US" dirty="0"/>
              <a:t> </a:t>
            </a:r>
            <a:r>
              <a:rPr lang="en-US" dirty="0" err="1"/>
              <a:t>Panarukan</a:t>
            </a:r>
            <a:r>
              <a:rPr lang="en-US" dirty="0"/>
              <a:t> </a:t>
            </a:r>
            <a:r>
              <a:rPr lang="en-US" dirty="0" err="1"/>
              <a:t>atau</a:t>
            </a:r>
            <a:r>
              <a:rPr lang="en-US" dirty="0"/>
              <a:t> </a:t>
            </a:r>
            <a:r>
              <a:rPr lang="en-US" dirty="0" err="1"/>
              <a:t>sebagai</a:t>
            </a:r>
            <a:r>
              <a:rPr lang="en-US" dirty="0"/>
              <a:t> </a:t>
            </a:r>
            <a:r>
              <a:rPr lang="en-US" dirty="0" err="1"/>
              <a:t>jalan</a:t>
            </a:r>
            <a:r>
              <a:rPr lang="en-US" dirty="0"/>
              <a:t> </a:t>
            </a:r>
            <a:r>
              <a:rPr lang="en-US" dirty="0" err="1"/>
              <a:t>pos</a:t>
            </a:r>
            <a:r>
              <a:rPr lang="en-US" dirty="0"/>
              <a:t>, </a:t>
            </a:r>
            <a:r>
              <a:rPr lang="en-US" dirty="0" err="1"/>
              <a:t>namun</a:t>
            </a:r>
            <a:r>
              <a:rPr lang="en-US" dirty="0"/>
              <a:t> </a:t>
            </a:r>
            <a:r>
              <a:rPr lang="en-US" dirty="0" err="1"/>
              <a:t>jalan-jalan</a:t>
            </a:r>
            <a:r>
              <a:rPr lang="en-US" dirty="0"/>
              <a:t> </a:t>
            </a:r>
            <a:r>
              <a:rPr lang="en-US" dirty="0" err="1"/>
              <a:t>itu</a:t>
            </a:r>
            <a:r>
              <a:rPr lang="en-US" dirty="0"/>
              <a:t> </a:t>
            </a:r>
            <a:r>
              <a:rPr lang="en-US" dirty="0" err="1"/>
              <a:t>dalam</a:t>
            </a:r>
            <a:r>
              <a:rPr lang="en-US" dirty="0"/>
              <a:t> </a:t>
            </a:r>
            <a:r>
              <a:rPr lang="en-US" dirty="0" err="1"/>
              <a:t>perkembangan</a:t>
            </a:r>
            <a:r>
              <a:rPr lang="en-US" dirty="0"/>
              <a:t> </a:t>
            </a:r>
            <a:r>
              <a:rPr lang="en-US" dirty="0" err="1"/>
              <a:t>selanjutnya</a:t>
            </a:r>
            <a:r>
              <a:rPr lang="en-US" dirty="0"/>
              <a:t> </a:t>
            </a:r>
            <a:r>
              <a:rPr lang="en-US" dirty="0" err="1"/>
              <a:t>banyak</a:t>
            </a:r>
            <a:r>
              <a:rPr lang="en-US" dirty="0"/>
              <a:t> </a:t>
            </a:r>
            <a:r>
              <a:rPr lang="en-US" dirty="0" err="1"/>
              <a:t>dipengaruhi</a:t>
            </a:r>
            <a:r>
              <a:rPr lang="en-US" dirty="0"/>
              <a:t> </a:t>
            </a:r>
            <a:r>
              <a:rPr lang="en-US" dirty="0" err="1"/>
              <a:t>kehidupan</a:t>
            </a:r>
            <a:r>
              <a:rPr lang="en-US" dirty="0"/>
              <a:t> </a:t>
            </a:r>
            <a:r>
              <a:rPr lang="en-US" dirty="0" err="1"/>
              <a:t>masyarakat</a:t>
            </a:r>
            <a:r>
              <a:rPr lang="en-US" dirty="0"/>
              <a:t> </a:t>
            </a:r>
            <a:r>
              <a:rPr lang="en-US" dirty="0" err="1"/>
              <a:t>disekitarnya</a:t>
            </a:r>
            <a:r>
              <a:rPr lang="en-US" dirty="0"/>
              <a:t> </a:t>
            </a:r>
            <a:r>
              <a:rPr lang="en-US" dirty="0" err="1"/>
              <a:t>dan</a:t>
            </a:r>
            <a:r>
              <a:rPr lang="en-US" dirty="0"/>
              <a:t> </a:t>
            </a:r>
            <a:r>
              <a:rPr lang="en-US" dirty="0" err="1"/>
              <a:t>telah</a:t>
            </a:r>
            <a:r>
              <a:rPr lang="en-US" dirty="0"/>
              <a:t> </a:t>
            </a:r>
            <a:r>
              <a:rPr lang="en-US" dirty="0" err="1"/>
              <a:t>berubah</a:t>
            </a:r>
            <a:r>
              <a:rPr lang="en-US" dirty="0"/>
              <a:t> </a:t>
            </a:r>
            <a:r>
              <a:rPr lang="en-US" dirty="0" err="1"/>
              <a:t>fungsinya</a:t>
            </a:r>
            <a:r>
              <a:rPr lang="en-US" dirty="0"/>
              <a:t> </a:t>
            </a:r>
            <a:r>
              <a:rPr lang="en-US" dirty="0" err="1"/>
              <a:t>antara</a:t>
            </a:r>
            <a:r>
              <a:rPr lang="en-US" dirty="0"/>
              <a:t> lain </a:t>
            </a:r>
            <a:r>
              <a:rPr lang="en-US" dirty="0" err="1"/>
              <a:t>mejadi</a:t>
            </a:r>
            <a:r>
              <a:rPr lang="en-US" dirty="0"/>
              <a:t> </a:t>
            </a:r>
            <a:r>
              <a:rPr lang="en-US" dirty="0" err="1"/>
              <a:t>jalan</a:t>
            </a:r>
            <a:r>
              <a:rPr lang="en-US" dirty="0"/>
              <a:t> </a:t>
            </a:r>
            <a:r>
              <a:rPr lang="en-US" dirty="0" err="1"/>
              <a:t>ekonomi</a:t>
            </a:r>
            <a:r>
              <a:rPr lang="en-US" dirty="0"/>
              <a:t> </a:t>
            </a:r>
            <a:r>
              <a:rPr lang="en-US" dirty="0" err="1"/>
              <a:t>atau</a:t>
            </a:r>
            <a:r>
              <a:rPr lang="en-US" dirty="0"/>
              <a:t> </a:t>
            </a:r>
            <a:r>
              <a:rPr lang="en-US" dirty="0" err="1"/>
              <a:t>jalan</a:t>
            </a:r>
            <a:r>
              <a:rPr lang="en-US" dirty="0"/>
              <a:t> </a:t>
            </a:r>
            <a:r>
              <a:rPr lang="en-US" dirty="0" err="1"/>
              <a:t>umum</a:t>
            </a:r>
            <a:r>
              <a:rPr lang="en-US" dirty="0"/>
              <a:t> </a:t>
            </a:r>
            <a:r>
              <a:rPr lang="en-US" dirty="0" err="1"/>
              <a:t>dan</a:t>
            </a:r>
            <a:r>
              <a:rPr lang="en-US" dirty="0"/>
              <a:t> </a:t>
            </a:r>
            <a:r>
              <a:rPr lang="en-US" dirty="0" err="1"/>
              <a:t>kini</a:t>
            </a:r>
            <a:r>
              <a:rPr lang="en-US" dirty="0"/>
              <a:t> </a:t>
            </a:r>
            <a:r>
              <a:rPr lang="en-US" dirty="0" err="1"/>
              <a:t>sudah</a:t>
            </a:r>
            <a:r>
              <a:rPr lang="en-US" dirty="0"/>
              <a:t> </a:t>
            </a:r>
            <a:r>
              <a:rPr lang="en-US" dirty="0" err="1"/>
              <a:t>banyak</a:t>
            </a:r>
            <a:r>
              <a:rPr lang="en-US" dirty="0"/>
              <a:t> </a:t>
            </a:r>
            <a:r>
              <a:rPr lang="en-US" dirty="0" err="1"/>
              <a:t>bangunan</a:t>
            </a:r>
            <a:r>
              <a:rPr lang="en-US" dirty="0"/>
              <a:t> </a:t>
            </a:r>
            <a:r>
              <a:rPr lang="en-US" dirty="0" err="1"/>
              <a:t>disekitarnya</a:t>
            </a:r>
            <a:r>
              <a:rPr lang="en-US" dirty="0"/>
              <a:t> (</a:t>
            </a:r>
            <a:r>
              <a:rPr lang="en-US" dirty="0" err="1"/>
              <a:t>Lilis</a:t>
            </a:r>
            <a:r>
              <a:rPr lang="en-US" dirty="0"/>
              <a:t>, 2013)</a:t>
            </a:r>
            <a:endParaRPr lang="id-ID" dirty="0"/>
          </a:p>
          <a:p>
            <a:pPr marL="292735" indent="-292735"/>
            <a:r>
              <a:rPr lang="en-US" dirty="0" err="1"/>
              <a:t>Perkembangan</a:t>
            </a:r>
            <a:r>
              <a:rPr lang="en-US" dirty="0"/>
              <a:t> </a:t>
            </a:r>
            <a:r>
              <a:rPr lang="en-US" dirty="0" err="1"/>
              <a:t>konstruksi</a:t>
            </a:r>
            <a:r>
              <a:rPr lang="en-US" dirty="0"/>
              <a:t> </a:t>
            </a:r>
            <a:r>
              <a:rPr lang="en-US" dirty="0" err="1"/>
              <a:t>perkerasan</a:t>
            </a:r>
            <a:r>
              <a:rPr lang="en-US" dirty="0"/>
              <a:t> </a:t>
            </a:r>
            <a:r>
              <a:rPr lang="en-US" dirty="0" err="1"/>
              <a:t>jalan</a:t>
            </a:r>
            <a:r>
              <a:rPr lang="en-US" dirty="0"/>
              <a:t> </a:t>
            </a:r>
            <a:r>
              <a:rPr lang="en-US" dirty="0" err="1"/>
              <a:t>menggunakan</a:t>
            </a:r>
            <a:r>
              <a:rPr lang="en-US" dirty="0"/>
              <a:t> </a:t>
            </a:r>
            <a:r>
              <a:rPr lang="en-US" dirty="0" err="1"/>
              <a:t>aspal</a:t>
            </a:r>
            <a:r>
              <a:rPr lang="en-US" dirty="0"/>
              <a:t> </a:t>
            </a:r>
            <a:r>
              <a:rPr lang="en-US" dirty="0" err="1"/>
              <a:t>panas</a:t>
            </a:r>
            <a:r>
              <a:rPr lang="en-US" dirty="0"/>
              <a:t> (</a:t>
            </a:r>
            <a:r>
              <a:rPr lang="en-US" i="1" dirty="0"/>
              <a:t>hot mix</a:t>
            </a:r>
            <a:r>
              <a:rPr lang="en-US" dirty="0"/>
              <a:t>) </a:t>
            </a:r>
            <a:r>
              <a:rPr lang="en-US" dirty="0" err="1"/>
              <a:t>mulai</a:t>
            </a:r>
            <a:r>
              <a:rPr lang="en-US" dirty="0"/>
              <a:t> </a:t>
            </a:r>
            <a:r>
              <a:rPr lang="en-US" dirty="0" err="1"/>
              <a:t>berkembang</a:t>
            </a:r>
            <a:r>
              <a:rPr lang="en-US" dirty="0"/>
              <a:t> di Indonesia </a:t>
            </a:r>
            <a:r>
              <a:rPr lang="en-US" dirty="0" err="1"/>
              <a:t>pada</a:t>
            </a:r>
            <a:r>
              <a:rPr lang="en-US" dirty="0"/>
              <a:t> </a:t>
            </a:r>
            <a:r>
              <a:rPr lang="en-US" dirty="0" err="1"/>
              <a:t>tahun</a:t>
            </a:r>
            <a:r>
              <a:rPr lang="en-US" dirty="0"/>
              <a:t> 1975, </a:t>
            </a:r>
            <a:r>
              <a:rPr lang="en-US" dirty="0" err="1"/>
              <a:t>kemudian</a:t>
            </a:r>
            <a:r>
              <a:rPr lang="en-US" dirty="0"/>
              <a:t> </a:t>
            </a:r>
            <a:r>
              <a:rPr lang="en-US" dirty="0" err="1"/>
              <a:t>disusul</a:t>
            </a:r>
            <a:r>
              <a:rPr lang="en-US" dirty="0"/>
              <a:t> </a:t>
            </a:r>
            <a:r>
              <a:rPr lang="en-US" dirty="0" err="1"/>
              <a:t>dengan</a:t>
            </a:r>
            <a:r>
              <a:rPr lang="en-US" dirty="0"/>
              <a:t> </a:t>
            </a:r>
            <a:r>
              <a:rPr lang="en-US" dirty="0" err="1"/>
              <a:t>jenis</a:t>
            </a:r>
            <a:r>
              <a:rPr lang="en-US" dirty="0"/>
              <a:t> yang lain </a:t>
            </a:r>
            <a:r>
              <a:rPr lang="en-US" dirty="0" err="1"/>
              <a:t>seperti</a:t>
            </a:r>
            <a:r>
              <a:rPr lang="en-US" dirty="0"/>
              <a:t> </a:t>
            </a:r>
            <a:r>
              <a:rPr lang="en-US" dirty="0" err="1"/>
              <a:t>aspal</a:t>
            </a:r>
            <a:r>
              <a:rPr lang="en-US" dirty="0"/>
              <a:t> </a:t>
            </a:r>
            <a:r>
              <a:rPr lang="en-US" dirty="0" err="1"/>
              <a:t>beton</a:t>
            </a:r>
            <a:r>
              <a:rPr lang="en-US" dirty="0"/>
              <a:t> (AC) </a:t>
            </a:r>
            <a:r>
              <a:rPr lang="en-US" dirty="0" err="1"/>
              <a:t>dan</a:t>
            </a:r>
            <a:r>
              <a:rPr lang="en-US" dirty="0"/>
              <a:t> lain – lain (</a:t>
            </a:r>
            <a:r>
              <a:rPr lang="en-US" dirty="0" err="1"/>
              <a:t>Alamsyah</a:t>
            </a:r>
            <a:r>
              <a:rPr lang="en-US" dirty="0"/>
              <a:t>, 2011)</a:t>
            </a:r>
            <a:endParaRPr lang="id-ID" dirty="0"/>
          </a:p>
          <a:p>
            <a:pPr marL="292735" indent="-292735"/>
            <a:r>
              <a:rPr lang="en-US" dirty="0" err="1"/>
              <a:t>tanggal</a:t>
            </a:r>
            <a:r>
              <a:rPr lang="en-US" dirty="0"/>
              <a:t> 9 </a:t>
            </a:r>
            <a:r>
              <a:rPr lang="en-US" dirty="0" err="1"/>
              <a:t>Maret</a:t>
            </a:r>
            <a:r>
              <a:rPr lang="en-US" dirty="0"/>
              <a:t> 1978 Indonesia </a:t>
            </a:r>
            <a:r>
              <a:rPr lang="en-US" dirty="0" err="1"/>
              <a:t>meresmikan</a:t>
            </a:r>
            <a:r>
              <a:rPr lang="en-US" dirty="0"/>
              <a:t> </a:t>
            </a:r>
            <a:r>
              <a:rPr lang="en-US" dirty="0" err="1"/>
              <a:t>jalan</a:t>
            </a:r>
            <a:r>
              <a:rPr lang="en-US" dirty="0"/>
              <a:t> </a:t>
            </a:r>
            <a:r>
              <a:rPr lang="en-US" dirty="0" err="1"/>
              <a:t>tol</a:t>
            </a:r>
            <a:r>
              <a:rPr lang="en-US" dirty="0"/>
              <a:t> </a:t>
            </a:r>
            <a:r>
              <a:rPr lang="en-US" dirty="0" err="1"/>
              <a:t>pertama</a:t>
            </a:r>
            <a:r>
              <a:rPr lang="en-US" dirty="0"/>
              <a:t> </a:t>
            </a:r>
            <a:r>
              <a:rPr lang="en-US" dirty="0" err="1"/>
              <a:t>sepanjang</a:t>
            </a:r>
            <a:r>
              <a:rPr lang="en-US" dirty="0"/>
              <a:t> 53,0 km yang </a:t>
            </a:r>
            <a:r>
              <a:rPr lang="en-US" dirty="0" err="1"/>
              <a:t>menghubungkan</a:t>
            </a:r>
            <a:r>
              <a:rPr lang="en-US" dirty="0"/>
              <a:t> </a:t>
            </a:r>
            <a:r>
              <a:rPr lang="en-US" dirty="0" err="1"/>
              <a:t>kota</a:t>
            </a:r>
            <a:r>
              <a:rPr lang="en-US" dirty="0"/>
              <a:t> Jakarta – Bogor – </a:t>
            </a:r>
            <a:r>
              <a:rPr lang="en-US" dirty="0" err="1"/>
              <a:t>Ciawi</a:t>
            </a:r>
            <a:r>
              <a:rPr lang="en-US" dirty="0"/>
              <a:t> </a:t>
            </a:r>
            <a:r>
              <a:rPr lang="en-US" dirty="0" err="1"/>
              <a:t>dan</a:t>
            </a:r>
            <a:r>
              <a:rPr lang="en-US" dirty="0"/>
              <a:t> </a:t>
            </a:r>
            <a:r>
              <a:rPr lang="en-US" dirty="0" err="1"/>
              <a:t>terkenal</a:t>
            </a:r>
            <a:r>
              <a:rPr lang="en-US" dirty="0"/>
              <a:t> </a:t>
            </a:r>
            <a:r>
              <a:rPr lang="en-US" dirty="0" err="1"/>
              <a:t>dengan</a:t>
            </a:r>
            <a:r>
              <a:rPr lang="en-US" dirty="0"/>
              <a:t> </a:t>
            </a:r>
            <a:r>
              <a:rPr lang="en-US" dirty="0" err="1"/>
              <a:t>nama</a:t>
            </a:r>
            <a:r>
              <a:rPr lang="en-US" dirty="0"/>
              <a:t> </a:t>
            </a:r>
            <a:r>
              <a:rPr lang="en-US" dirty="0" err="1"/>
              <a:t>Jalan</a:t>
            </a:r>
            <a:r>
              <a:rPr lang="en-US" dirty="0"/>
              <a:t> </a:t>
            </a:r>
            <a:r>
              <a:rPr lang="en-US" dirty="0" err="1"/>
              <a:t>Tol</a:t>
            </a:r>
            <a:r>
              <a:rPr lang="en-US" dirty="0"/>
              <a:t> </a:t>
            </a:r>
            <a:r>
              <a:rPr lang="en-US" dirty="0" err="1"/>
              <a:t>Jagorawi</a:t>
            </a:r>
            <a:r>
              <a:rPr lang="en-US" dirty="0"/>
              <a:t>.</a:t>
            </a:r>
            <a:endParaRPr lang="id-ID" dirty="0"/>
          </a:p>
        </p:txBody>
      </p:sp>
    </p:spTree>
    <p:extLst>
      <p:ext uri="{BB962C8B-B14F-4D97-AF65-F5344CB8AC3E}">
        <p14:creationId xmlns:p14="http://schemas.microsoft.com/office/powerpoint/2010/main" val="44807140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latin typeface="Arial" panose="020B0604020202020204" pitchFamily="34" charset="0"/>
                <a:ea typeface="Times New Roman" panose="02020603050405020304" pitchFamily="18" charset="0"/>
                <a:cs typeface="Arial" panose="020B0604020202020204" pitchFamily="34" charset="0"/>
              </a:rPr>
              <a:t>Konstruksi </a:t>
            </a:r>
            <a:r>
              <a:rPr lang="id-ID" dirty="0" err="1">
                <a:latin typeface="Arial" panose="020B0604020202020204" pitchFamily="34" charset="0"/>
                <a:ea typeface="Times New Roman" panose="02020603050405020304" pitchFamily="18" charset="0"/>
                <a:cs typeface="Arial" panose="020B0604020202020204" pitchFamily="34" charset="0"/>
              </a:rPr>
              <a:t>Perkerasan</a:t>
            </a:r>
            <a:r>
              <a:rPr lang="id-ID" dirty="0">
                <a:latin typeface="Arial" panose="020B0604020202020204" pitchFamily="34" charset="0"/>
                <a:ea typeface="Times New Roman" panose="02020603050405020304" pitchFamily="18" charset="0"/>
                <a:cs typeface="Arial" panose="020B0604020202020204" pitchFamily="34" charset="0"/>
              </a:rPr>
              <a:t> Jalan</a:t>
            </a:r>
            <a:endParaRPr lang="id-ID" dirty="0"/>
          </a:p>
        </p:txBody>
      </p:sp>
      <p:sp>
        <p:nvSpPr>
          <p:cNvPr id="3" name="Content Placeholder 2"/>
          <p:cNvSpPr>
            <a:spLocks noGrp="1"/>
          </p:cNvSpPr>
          <p:nvPr>
            <p:ph idx="1"/>
          </p:nvPr>
        </p:nvSpPr>
        <p:spPr/>
        <p:txBody>
          <a:bodyPr>
            <a:normAutofit fontScale="77500" lnSpcReduction="20000"/>
          </a:bodyPr>
          <a:lstStyle/>
          <a:p>
            <a:r>
              <a:rPr lang="en-US" dirty="0"/>
              <a:t>Indonesia </a:t>
            </a:r>
            <a:r>
              <a:rPr lang="en-US" dirty="0" err="1"/>
              <a:t>mengenal</a:t>
            </a:r>
            <a:r>
              <a:rPr lang="en-US" dirty="0"/>
              <a:t> </a:t>
            </a:r>
            <a:r>
              <a:rPr lang="en-US" dirty="0" err="1"/>
              <a:t>dua</a:t>
            </a:r>
            <a:r>
              <a:rPr lang="en-US" dirty="0"/>
              <a:t> </a:t>
            </a:r>
            <a:r>
              <a:rPr lang="en-US" dirty="0" err="1"/>
              <a:t>jenis</a:t>
            </a:r>
            <a:r>
              <a:rPr lang="en-US" dirty="0"/>
              <a:t> </a:t>
            </a:r>
            <a:r>
              <a:rPr lang="en-US" dirty="0" err="1"/>
              <a:t>konstruksi</a:t>
            </a:r>
            <a:r>
              <a:rPr lang="en-US" dirty="0"/>
              <a:t> </a:t>
            </a:r>
            <a:r>
              <a:rPr lang="en-US" dirty="0" err="1"/>
              <a:t>lapisan</a:t>
            </a:r>
            <a:r>
              <a:rPr lang="en-US" dirty="0"/>
              <a:t> </a:t>
            </a:r>
            <a:r>
              <a:rPr lang="en-US" dirty="0" err="1"/>
              <a:t>perkerasan</a:t>
            </a:r>
            <a:r>
              <a:rPr lang="en-US" dirty="0"/>
              <a:t> </a:t>
            </a:r>
            <a:r>
              <a:rPr lang="en-US" dirty="0" err="1"/>
              <a:t>jalan</a:t>
            </a:r>
            <a:r>
              <a:rPr lang="id-ID" dirty="0"/>
              <a:t>:</a:t>
            </a:r>
          </a:p>
          <a:p>
            <a:pPr lvl="1"/>
            <a:r>
              <a:rPr lang="en-US" dirty="0" err="1"/>
              <a:t>perkerasan</a:t>
            </a:r>
            <a:r>
              <a:rPr lang="en-US" dirty="0"/>
              <a:t> </a:t>
            </a:r>
            <a:r>
              <a:rPr lang="en-US" dirty="0" err="1"/>
              <a:t>kaku</a:t>
            </a:r>
            <a:r>
              <a:rPr lang="en-US" dirty="0"/>
              <a:t> yang </a:t>
            </a:r>
            <a:r>
              <a:rPr lang="en-US" dirty="0" err="1"/>
              <a:t>dibuat</a:t>
            </a:r>
            <a:r>
              <a:rPr lang="en-US" dirty="0"/>
              <a:t> </a:t>
            </a:r>
            <a:r>
              <a:rPr lang="en-US" dirty="0" err="1"/>
              <a:t>dari</a:t>
            </a:r>
            <a:r>
              <a:rPr lang="en-US" dirty="0"/>
              <a:t> </a:t>
            </a:r>
            <a:r>
              <a:rPr lang="en-US" dirty="0" err="1"/>
              <a:t>beton</a:t>
            </a:r>
            <a:r>
              <a:rPr lang="en-US" dirty="0"/>
              <a:t> semen </a:t>
            </a:r>
            <a:r>
              <a:rPr lang="en-US" dirty="0" err="1"/>
              <a:t>dan</a:t>
            </a:r>
            <a:endParaRPr lang="id-ID" dirty="0"/>
          </a:p>
          <a:p>
            <a:pPr lvl="1"/>
            <a:r>
              <a:rPr lang="en-US" dirty="0" err="1"/>
              <a:t>perkerasan</a:t>
            </a:r>
            <a:r>
              <a:rPr lang="en-US" dirty="0"/>
              <a:t> </a:t>
            </a:r>
            <a:r>
              <a:rPr lang="en-US" dirty="0" err="1"/>
              <a:t>lentur</a:t>
            </a:r>
            <a:r>
              <a:rPr lang="en-US" dirty="0"/>
              <a:t> yang </a:t>
            </a:r>
            <a:r>
              <a:rPr lang="en-US" dirty="0" err="1"/>
              <a:t>dibuat</a:t>
            </a:r>
            <a:r>
              <a:rPr lang="en-US" dirty="0"/>
              <a:t> </a:t>
            </a:r>
            <a:r>
              <a:rPr lang="en-US" dirty="0" err="1"/>
              <a:t>dari</a:t>
            </a:r>
            <a:r>
              <a:rPr lang="en-US" dirty="0"/>
              <a:t> </a:t>
            </a:r>
            <a:r>
              <a:rPr lang="en-US" dirty="0" err="1"/>
              <a:t>campuran</a:t>
            </a:r>
            <a:r>
              <a:rPr lang="en-US" dirty="0"/>
              <a:t> </a:t>
            </a:r>
            <a:r>
              <a:rPr lang="en-US" dirty="0" err="1"/>
              <a:t>aspal</a:t>
            </a:r>
            <a:r>
              <a:rPr lang="en-US" dirty="0"/>
              <a:t> </a:t>
            </a:r>
            <a:r>
              <a:rPr lang="en-US" dirty="0" err="1"/>
              <a:t>dan</a:t>
            </a:r>
            <a:r>
              <a:rPr lang="en-US" dirty="0"/>
              <a:t> </a:t>
            </a:r>
            <a:r>
              <a:rPr lang="en-US" dirty="0" err="1"/>
              <a:t>agregat</a:t>
            </a:r>
            <a:r>
              <a:rPr lang="en-US" dirty="0"/>
              <a:t>.</a:t>
            </a:r>
            <a:endParaRPr lang="id-ID" dirty="0"/>
          </a:p>
          <a:p>
            <a:r>
              <a:rPr lang="en-US" dirty="0" err="1"/>
              <a:t>Perkerasan</a:t>
            </a:r>
            <a:r>
              <a:rPr lang="en-US" dirty="0"/>
              <a:t> </a:t>
            </a:r>
            <a:r>
              <a:rPr lang="en-US" dirty="0" err="1"/>
              <a:t>lentur</a:t>
            </a:r>
            <a:r>
              <a:rPr lang="en-US" dirty="0"/>
              <a:t> </a:t>
            </a:r>
            <a:r>
              <a:rPr lang="en-US" dirty="0" err="1"/>
              <a:t>ada</a:t>
            </a:r>
            <a:r>
              <a:rPr lang="en-US" dirty="0"/>
              <a:t> yang </a:t>
            </a:r>
            <a:r>
              <a:rPr lang="en-US" dirty="0" err="1"/>
              <a:t>bersifat</a:t>
            </a:r>
            <a:r>
              <a:rPr lang="en-US" dirty="0"/>
              <a:t> </a:t>
            </a:r>
            <a:r>
              <a:rPr lang="en-US" dirty="0" err="1"/>
              <a:t>struktural</a:t>
            </a:r>
            <a:r>
              <a:rPr lang="en-US" dirty="0"/>
              <a:t> </a:t>
            </a:r>
            <a:r>
              <a:rPr lang="en-US" dirty="0" err="1"/>
              <a:t>dan</a:t>
            </a:r>
            <a:r>
              <a:rPr lang="en-US" dirty="0"/>
              <a:t> non </a:t>
            </a:r>
            <a:r>
              <a:rPr lang="en-US" dirty="0" err="1"/>
              <a:t>struktural</a:t>
            </a:r>
            <a:r>
              <a:rPr lang="en-US" dirty="0"/>
              <a:t>. </a:t>
            </a:r>
            <a:endParaRPr lang="id-ID" dirty="0"/>
          </a:p>
          <a:p>
            <a:r>
              <a:rPr lang="id-ID" dirty="0"/>
              <a:t>K</a:t>
            </a:r>
            <a:r>
              <a:rPr lang="en-US" dirty="0" err="1"/>
              <a:t>onstruksi</a:t>
            </a:r>
            <a:r>
              <a:rPr lang="en-US" dirty="0"/>
              <a:t> </a:t>
            </a:r>
            <a:r>
              <a:rPr lang="en-US" dirty="0" err="1"/>
              <a:t>perkerasan</a:t>
            </a:r>
            <a:r>
              <a:rPr lang="en-US" dirty="0"/>
              <a:t> </a:t>
            </a:r>
            <a:r>
              <a:rPr lang="en-US" dirty="0" err="1"/>
              <a:t>jalan</a:t>
            </a:r>
            <a:r>
              <a:rPr lang="en-US" dirty="0"/>
              <a:t> </a:t>
            </a:r>
            <a:r>
              <a:rPr lang="en-US" dirty="0" err="1"/>
              <a:t>raya</a:t>
            </a:r>
            <a:r>
              <a:rPr lang="id-ID" dirty="0"/>
              <a:t>, b</a:t>
            </a:r>
            <a:r>
              <a:rPr lang="en-US" dirty="0" err="1"/>
              <a:t>erdasakan</a:t>
            </a:r>
            <a:r>
              <a:rPr lang="en-US" dirty="0"/>
              <a:t> </a:t>
            </a:r>
            <a:r>
              <a:rPr lang="en-US" dirty="0" err="1"/>
              <a:t>bahan</a:t>
            </a:r>
            <a:r>
              <a:rPr lang="en-US" dirty="0"/>
              <a:t> </a:t>
            </a:r>
            <a:r>
              <a:rPr lang="en-US" dirty="0" err="1"/>
              <a:t>pengikatnya</a:t>
            </a:r>
            <a:r>
              <a:rPr lang="en-US" dirty="0"/>
              <a:t>, </a:t>
            </a:r>
            <a:r>
              <a:rPr lang="en-US" dirty="0" err="1"/>
              <a:t>dapat</a:t>
            </a:r>
            <a:r>
              <a:rPr lang="en-US" dirty="0"/>
              <a:t> </a:t>
            </a:r>
            <a:r>
              <a:rPr lang="en-US" dirty="0" err="1"/>
              <a:t>dibedakan</a:t>
            </a:r>
            <a:r>
              <a:rPr lang="en-US" dirty="0"/>
              <a:t> </a:t>
            </a:r>
            <a:r>
              <a:rPr lang="en-US" dirty="0" err="1"/>
              <a:t>menjadi</a:t>
            </a:r>
            <a:r>
              <a:rPr lang="en-US" dirty="0"/>
              <a:t> </a:t>
            </a:r>
            <a:r>
              <a:rPr lang="en-US" dirty="0" err="1"/>
              <a:t>tiga</a:t>
            </a:r>
            <a:r>
              <a:rPr lang="en-US" dirty="0"/>
              <a:t> </a:t>
            </a:r>
            <a:r>
              <a:rPr lang="en-US" dirty="0" err="1"/>
              <a:t>macam</a:t>
            </a:r>
            <a:r>
              <a:rPr lang="en-US" dirty="0"/>
              <a:t> (</a:t>
            </a:r>
            <a:r>
              <a:rPr lang="en-US" dirty="0" err="1"/>
              <a:t>Sukirman</a:t>
            </a:r>
            <a:r>
              <a:rPr lang="en-US" dirty="0"/>
              <a:t>, 1999)</a:t>
            </a:r>
            <a:endParaRPr lang="id-ID" dirty="0"/>
          </a:p>
          <a:p>
            <a:pPr lvl="1"/>
            <a:r>
              <a:rPr lang="en-US" dirty="0" err="1"/>
              <a:t>Perkerasan</a:t>
            </a:r>
            <a:r>
              <a:rPr lang="en-US" dirty="0"/>
              <a:t> </a:t>
            </a:r>
            <a:r>
              <a:rPr lang="en-US" dirty="0" err="1"/>
              <a:t>lentur</a:t>
            </a:r>
            <a:r>
              <a:rPr lang="en-US" dirty="0"/>
              <a:t>, </a:t>
            </a:r>
            <a:r>
              <a:rPr lang="en-US" dirty="0" err="1"/>
              <a:t>yaitu</a:t>
            </a:r>
            <a:r>
              <a:rPr lang="en-US" dirty="0"/>
              <a:t> lapis </a:t>
            </a:r>
            <a:r>
              <a:rPr lang="en-US" dirty="0" err="1"/>
              <a:t>keras</a:t>
            </a:r>
            <a:r>
              <a:rPr lang="en-US" dirty="0"/>
              <a:t> yang </a:t>
            </a:r>
            <a:r>
              <a:rPr lang="en-US" dirty="0" err="1"/>
              <a:t>menggunakan</a:t>
            </a:r>
            <a:r>
              <a:rPr lang="en-US" dirty="0"/>
              <a:t> </a:t>
            </a:r>
            <a:r>
              <a:rPr lang="en-US" dirty="0" err="1"/>
              <a:t>aspal</a:t>
            </a:r>
            <a:r>
              <a:rPr lang="en-US" dirty="0"/>
              <a:t> </a:t>
            </a:r>
            <a:r>
              <a:rPr lang="en-US" dirty="0" err="1"/>
              <a:t>sebagai</a:t>
            </a:r>
            <a:r>
              <a:rPr lang="en-US" dirty="0"/>
              <a:t> </a:t>
            </a:r>
            <a:r>
              <a:rPr lang="en-US" dirty="0" err="1"/>
              <a:t>bahan</a:t>
            </a:r>
            <a:r>
              <a:rPr lang="en-US" dirty="0"/>
              <a:t> </a:t>
            </a:r>
            <a:r>
              <a:rPr lang="en-US" dirty="0" err="1"/>
              <a:t>ikat</a:t>
            </a:r>
            <a:r>
              <a:rPr lang="en-US" dirty="0"/>
              <a:t>. </a:t>
            </a:r>
            <a:r>
              <a:rPr lang="en-US" dirty="0" err="1"/>
              <a:t>Lapisan-lapisan</a:t>
            </a:r>
            <a:r>
              <a:rPr lang="en-US" dirty="0"/>
              <a:t> </a:t>
            </a:r>
            <a:r>
              <a:rPr lang="en-US" dirty="0" err="1"/>
              <a:t>perkerasannya</a:t>
            </a:r>
            <a:r>
              <a:rPr lang="en-US" dirty="0"/>
              <a:t> </a:t>
            </a:r>
            <a:r>
              <a:rPr lang="en-US" dirty="0" err="1"/>
              <a:t>bersifat</a:t>
            </a:r>
            <a:r>
              <a:rPr lang="en-US" dirty="0"/>
              <a:t> </a:t>
            </a:r>
            <a:r>
              <a:rPr lang="en-US" dirty="0" err="1"/>
              <a:t>memikul</a:t>
            </a:r>
            <a:r>
              <a:rPr lang="en-US" dirty="0"/>
              <a:t> </a:t>
            </a:r>
            <a:r>
              <a:rPr lang="en-US" dirty="0" err="1"/>
              <a:t>dan</a:t>
            </a:r>
            <a:r>
              <a:rPr lang="en-US" dirty="0"/>
              <a:t> </a:t>
            </a:r>
            <a:r>
              <a:rPr lang="en-US" dirty="0" err="1"/>
              <a:t>menyebarkan</a:t>
            </a:r>
            <a:r>
              <a:rPr lang="en-US" dirty="0"/>
              <a:t> </a:t>
            </a:r>
            <a:r>
              <a:rPr lang="en-US" dirty="0" err="1"/>
              <a:t>beban</a:t>
            </a:r>
            <a:r>
              <a:rPr lang="en-US" dirty="0"/>
              <a:t> </a:t>
            </a:r>
            <a:r>
              <a:rPr lang="en-US" dirty="0" err="1"/>
              <a:t>lalu-lintas</a:t>
            </a:r>
            <a:r>
              <a:rPr lang="en-US" dirty="0"/>
              <a:t> </a:t>
            </a:r>
            <a:r>
              <a:rPr lang="en-US" dirty="0" err="1"/>
              <a:t>ke</a:t>
            </a:r>
            <a:r>
              <a:rPr lang="en-US" dirty="0"/>
              <a:t> </a:t>
            </a:r>
            <a:r>
              <a:rPr lang="en-US" dirty="0" err="1"/>
              <a:t>tanah</a:t>
            </a:r>
            <a:r>
              <a:rPr lang="en-US" dirty="0"/>
              <a:t> </a:t>
            </a:r>
            <a:r>
              <a:rPr lang="en-US" dirty="0" err="1"/>
              <a:t>dasar</a:t>
            </a:r>
            <a:r>
              <a:rPr lang="en-US" dirty="0"/>
              <a:t>.</a:t>
            </a:r>
            <a:endParaRPr lang="id-ID" dirty="0"/>
          </a:p>
          <a:p>
            <a:pPr lvl="1"/>
            <a:r>
              <a:rPr lang="en-US" dirty="0" err="1"/>
              <a:t>Perkerasan</a:t>
            </a:r>
            <a:r>
              <a:rPr lang="en-US" dirty="0"/>
              <a:t> </a:t>
            </a:r>
            <a:r>
              <a:rPr lang="en-US" dirty="0" err="1"/>
              <a:t>kaku</a:t>
            </a:r>
            <a:r>
              <a:rPr lang="en-US" dirty="0"/>
              <a:t>, </a:t>
            </a:r>
            <a:r>
              <a:rPr lang="en-US" dirty="0" err="1"/>
              <a:t>yaitu</a:t>
            </a:r>
            <a:r>
              <a:rPr lang="en-US" dirty="0"/>
              <a:t> lapis </a:t>
            </a:r>
            <a:r>
              <a:rPr lang="en-US" dirty="0" err="1"/>
              <a:t>keras</a:t>
            </a:r>
            <a:r>
              <a:rPr lang="en-US" dirty="0"/>
              <a:t> </a:t>
            </a:r>
            <a:r>
              <a:rPr lang="en-US" dirty="0" err="1"/>
              <a:t>yng</a:t>
            </a:r>
            <a:r>
              <a:rPr lang="en-US" dirty="0"/>
              <a:t> </a:t>
            </a:r>
            <a:r>
              <a:rPr lang="en-US" dirty="0" err="1"/>
              <a:t>menggunakan</a:t>
            </a:r>
            <a:r>
              <a:rPr lang="en-US" dirty="0"/>
              <a:t> semen pc </a:t>
            </a:r>
            <a:r>
              <a:rPr lang="en-US" dirty="0" err="1"/>
              <a:t>sebagai</a:t>
            </a:r>
            <a:r>
              <a:rPr lang="en-US" dirty="0"/>
              <a:t> </a:t>
            </a:r>
            <a:r>
              <a:rPr lang="en-US" dirty="0" err="1"/>
              <a:t>bahan</a:t>
            </a:r>
            <a:r>
              <a:rPr lang="en-US" dirty="0"/>
              <a:t> </a:t>
            </a:r>
            <a:r>
              <a:rPr lang="en-US" dirty="0" err="1"/>
              <a:t>ikat</a:t>
            </a:r>
            <a:r>
              <a:rPr lang="en-US" dirty="0"/>
              <a:t>. </a:t>
            </a:r>
            <a:r>
              <a:rPr lang="en-US" dirty="0" err="1"/>
              <a:t>Pelat</a:t>
            </a:r>
            <a:r>
              <a:rPr lang="en-US" dirty="0"/>
              <a:t> </a:t>
            </a:r>
            <a:r>
              <a:rPr lang="en-US" dirty="0" err="1"/>
              <a:t>beton</a:t>
            </a:r>
            <a:r>
              <a:rPr lang="en-US" dirty="0"/>
              <a:t> </a:t>
            </a:r>
            <a:r>
              <a:rPr lang="en-US" dirty="0" err="1"/>
              <a:t>dengan</a:t>
            </a:r>
            <a:r>
              <a:rPr lang="en-US" dirty="0"/>
              <a:t> </a:t>
            </a:r>
            <a:r>
              <a:rPr lang="en-US" dirty="0" err="1"/>
              <a:t>atau</a:t>
            </a:r>
            <a:r>
              <a:rPr lang="en-US" dirty="0"/>
              <a:t> </a:t>
            </a:r>
            <a:r>
              <a:rPr lang="en-US" dirty="0" err="1"/>
              <a:t>tanpa</a:t>
            </a:r>
            <a:r>
              <a:rPr lang="en-US" dirty="0"/>
              <a:t> </a:t>
            </a:r>
            <a:r>
              <a:rPr lang="en-US" dirty="0" err="1"/>
              <a:t>tulangan</a:t>
            </a:r>
            <a:r>
              <a:rPr lang="en-US" dirty="0"/>
              <a:t> </a:t>
            </a:r>
            <a:r>
              <a:rPr lang="en-US" dirty="0" err="1"/>
              <a:t>diletakkan</a:t>
            </a:r>
            <a:r>
              <a:rPr lang="en-US" dirty="0"/>
              <a:t> di </a:t>
            </a:r>
            <a:r>
              <a:rPr lang="en-US" dirty="0" err="1"/>
              <a:t>atas</a:t>
            </a:r>
            <a:r>
              <a:rPr lang="en-US" dirty="0"/>
              <a:t> </a:t>
            </a:r>
            <a:r>
              <a:rPr lang="en-US" dirty="0" err="1"/>
              <a:t>tanah</a:t>
            </a:r>
            <a:r>
              <a:rPr lang="en-US" dirty="0"/>
              <a:t> </a:t>
            </a:r>
            <a:r>
              <a:rPr lang="en-US" dirty="0" err="1"/>
              <a:t>dasar</a:t>
            </a:r>
            <a:r>
              <a:rPr lang="en-US" dirty="0"/>
              <a:t> </a:t>
            </a:r>
            <a:r>
              <a:rPr lang="en-US" dirty="0" err="1"/>
              <a:t>dengan</a:t>
            </a:r>
            <a:r>
              <a:rPr lang="en-US" dirty="0"/>
              <a:t> </a:t>
            </a:r>
            <a:r>
              <a:rPr lang="en-US" dirty="0" err="1"/>
              <a:t>atau</a:t>
            </a:r>
            <a:r>
              <a:rPr lang="en-US" dirty="0"/>
              <a:t> </a:t>
            </a:r>
            <a:r>
              <a:rPr lang="en-US" dirty="0" err="1"/>
              <a:t>tanpa</a:t>
            </a:r>
            <a:r>
              <a:rPr lang="en-US" dirty="0"/>
              <a:t> lapis </a:t>
            </a:r>
            <a:r>
              <a:rPr lang="en-US" dirty="0" err="1"/>
              <a:t>pondasi</a:t>
            </a:r>
            <a:r>
              <a:rPr lang="en-US" dirty="0"/>
              <a:t> </a:t>
            </a:r>
            <a:r>
              <a:rPr lang="en-US" dirty="0" err="1"/>
              <a:t>bawah</a:t>
            </a:r>
            <a:r>
              <a:rPr lang="en-US" dirty="0"/>
              <a:t>. Beban </a:t>
            </a:r>
            <a:r>
              <a:rPr lang="en-US" dirty="0" err="1"/>
              <a:t>lalu-lintas</a:t>
            </a:r>
            <a:r>
              <a:rPr lang="en-US" dirty="0"/>
              <a:t> </a:t>
            </a:r>
            <a:r>
              <a:rPr lang="en-US" dirty="0" err="1"/>
              <a:t>diterima</a:t>
            </a:r>
            <a:r>
              <a:rPr lang="en-US" dirty="0"/>
              <a:t> </a:t>
            </a:r>
            <a:r>
              <a:rPr lang="en-US" dirty="0" err="1"/>
              <a:t>oleh</a:t>
            </a:r>
            <a:r>
              <a:rPr lang="en-US" dirty="0"/>
              <a:t> </a:t>
            </a:r>
            <a:r>
              <a:rPr lang="en-US" dirty="0" err="1"/>
              <a:t>pelat</a:t>
            </a:r>
            <a:r>
              <a:rPr lang="en-US" dirty="0"/>
              <a:t> </a:t>
            </a:r>
            <a:r>
              <a:rPr lang="en-US" dirty="0" err="1"/>
              <a:t>beton</a:t>
            </a:r>
            <a:r>
              <a:rPr lang="en-US" dirty="0"/>
              <a:t>.</a:t>
            </a:r>
            <a:endParaRPr lang="id-ID" dirty="0"/>
          </a:p>
          <a:p>
            <a:pPr lvl="1"/>
            <a:r>
              <a:rPr lang="en-US" dirty="0" err="1"/>
              <a:t>Perkerasan</a:t>
            </a:r>
            <a:r>
              <a:rPr lang="en-US" dirty="0"/>
              <a:t> </a:t>
            </a:r>
            <a:r>
              <a:rPr lang="en-US" dirty="0" err="1"/>
              <a:t>komposit</a:t>
            </a:r>
            <a:r>
              <a:rPr lang="en-US" dirty="0"/>
              <a:t>,</a:t>
            </a:r>
            <a:r>
              <a:rPr lang="id-ID" dirty="0"/>
              <a:t> </a:t>
            </a:r>
            <a:r>
              <a:rPr lang="en-US" dirty="0" err="1"/>
              <a:t>yaitu</a:t>
            </a:r>
            <a:r>
              <a:rPr lang="en-US" dirty="0"/>
              <a:t> </a:t>
            </a:r>
            <a:r>
              <a:rPr lang="en-US" dirty="0" err="1"/>
              <a:t>perkerasan</a:t>
            </a:r>
            <a:r>
              <a:rPr lang="en-US" dirty="0"/>
              <a:t> </a:t>
            </a:r>
            <a:r>
              <a:rPr lang="en-US" dirty="0" err="1"/>
              <a:t>kaku</a:t>
            </a:r>
            <a:r>
              <a:rPr lang="en-US" dirty="0"/>
              <a:t> yang </a:t>
            </a:r>
            <a:r>
              <a:rPr lang="en-US" dirty="0" err="1"/>
              <a:t>dikombinasikan</a:t>
            </a:r>
            <a:r>
              <a:rPr lang="en-US" dirty="0"/>
              <a:t> </a:t>
            </a:r>
            <a:r>
              <a:rPr lang="en-US" dirty="0" err="1"/>
              <a:t>dengan</a:t>
            </a:r>
            <a:r>
              <a:rPr lang="en-US" dirty="0"/>
              <a:t> </a:t>
            </a:r>
            <a:r>
              <a:rPr lang="en-US" dirty="0" err="1"/>
              <a:t>perkerasan</a:t>
            </a:r>
            <a:r>
              <a:rPr lang="en-US" dirty="0"/>
              <a:t> </a:t>
            </a:r>
            <a:r>
              <a:rPr lang="en-US" dirty="0" err="1"/>
              <a:t>lentur</a:t>
            </a:r>
            <a:r>
              <a:rPr lang="en-US" dirty="0"/>
              <a:t>, </a:t>
            </a:r>
            <a:r>
              <a:rPr lang="en-US" dirty="0" err="1"/>
              <a:t>dapat</a:t>
            </a:r>
            <a:r>
              <a:rPr lang="en-US" dirty="0"/>
              <a:t> </a:t>
            </a:r>
            <a:r>
              <a:rPr lang="en-US" dirty="0" err="1"/>
              <a:t>berupa</a:t>
            </a:r>
            <a:r>
              <a:rPr lang="en-US" dirty="0"/>
              <a:t> </a:t>
            </a:r>
            <a:r>
              <a:rPr lang="en-US" dirty="0" err="1"/>
              <a:t>perkerasan</a:t>
            </a:r>
            <a:r>
              <a:rPr lang="en-US" dirty="0"/>
              <a:t> </a:t>
            </a:r>
            <a:r>
              <a:rPr lang="en-US" dirty="0" err="1"/>
              <a:t>lentur</a:t>
            </a:r>
            <a:r>
              <a:rPr lang="en-US" dirty="0"/>
              <a:t> di </a:t>
            </a:r>
            <a:r>
              <a:rPr lang="en-US" dirty="0" err="1"/>
              <a:t>atas</a:t>
            </a:r>
            <a:r>
              <a:rPr lang="en-US" dirty="0"/>
              <a:t> </a:t>
            </a:r>
            <a:r>
              <a:rPr lang="en-US" dirty="0" err="1"/>
              <a:t>perkerasan</a:t>
            </a:r>
            <a:r>
              <a:rPr lang="en-US" dirty="0"/>
              <a:t> </a:t>
            </a:r>
            <a:r>
              <a:rPr lang="en-US" dirty="0" err="1"/>
              <a:t>kaku</a:t>
            </a:r>
            <a:r>
              <a:rPr lang="en-US" dirty="0"/>
              <a:t> </a:t>
            </a:r>
            <a:r>
              <a:rPr lang="en-US" dirty="0" err="1"/>
              <a:t>atau</a:t>
            </a:r>
            <a:r>
              <a:rPr lang="en-US" dirty="0"/>
              <a:t> </a:t>
            </a:r>
            <a:r>
              <a:rPr lang="en-US" dirty="0" err="1"/>
              <a:t>perkerasan</a:t>
            </a:r>
            <a:r>
              <a:rPr lang="en-US" dirty="0"/>
              <a:t> </a:t>
            </a:r>
            <a:r>
              <a:rPr lang="en-US" dirty="0" err="1"/>
              <a:t>kaku</a:t>
            </a:r>
            <a:r>
              <a:rPr lang="en-US" dirty="0"/>
              <a:t> di </a:t>
            </a:r>
            <a:r>
              <a:rPr lang="en-US" dirty="0" err="1"/>
              <a:t>atas</a:t>
            </a:r>
            <a:r>
              <a:rPr lang="en-US" dirty="0"/>
              <a:t> </a:t>
            </a:r>
            <a:r>
              <a:rPr lang="en-US" dirty="0" err="1"/>
              <a:t>perkerasan</a:t>
            </a:r>
            <a:r>
              <a:rPr lang="en-US" dirty="0"/>
              <a:t> </a:t>
            </a:r>
            <a:r>
              <a:rPr lang="en-US" dirty="0" err="1"/>
              <a:t>lentur</a:t>
            </a:r>
            <a:endParaRPr lang="id-ID" dirty="0"/>
          </a:p>
          <a:p>
            <a:endParaRPr lang="id-ID" dirty="0"/>
          </a:p>
        </p:txBody>
      </p:sp>
    </p:spTree>
    <p:extLst>
      <p:ext uri="{BB962C8B-B14F-4D97-AF65-F5344CB8AC3E}">
        <p14:creationId xmlns:p14="http://schemas.microsoft.com/office/powerpoint/2010/main" val="401497554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Gambar</a:t>
            </a:r>
            <a:r>
              <a:rPr lang="en-US" dirty="0"/>
              <a:t> 20.4:</a:t>
            </a:r>
            <a:r>
              <a:rPr lang="id-ID" dirty="0"/>
              <a:t> Distribusi Pembebanan pada struktur </a:t>
            </a:r>
            <a:r>
              <a:rPr lang="id-ID" dirty="0" err="1"/>
              <a:t>perkerasan</a:t>
            </a:r>
            <a:endParaRPr lang="id-ID" dirty="0"/>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29371" y="1765240"/>
            <a:ext cx="5515321" cy="4351338"/>
          </a:xfrm>
          <a:prstGeom prst="rect">
            <a:avLst/>
          </a:prstGeom>
          <a:noFill/>
          <a:ln>
            <a:noFill/>
          </a:ln>
        </p:spPr>
      </p:pic>
    </p:spTree>
    <p:extLst>
      <p:ext uri="{BB962C8B-B14F-4D97-AF65-F5344CB8AC3E}">
        <p14:creationId xmlns:p14="http://schemas.microsoft.com/office/powerpoint/2010/main" val="260980299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Gambar</a:t>
            </a:r>
            <a:r>
              <a:rPr lang="en-US" dirty="0"/>
              <a:t> 20.5: </a:t>
            </a:r>
            <a:r>
              <a:rPr lang="en-US" dirty="0" err="1"/>
              <a:t>Perkerasan</a:t>
            </a:r>
            <a:r>
              <a:rPr lang="en-US" dirty="0"/>
              <a:t> </a:t>
            </a:r>
            <a:r>
              <a:rPr lang="en-US" dirty="0" err="1"/>
              <a:t>Kaku</a:t>
            </a:r>
            <a:r>
              <a:rPr lang="en-US" dirty="0"/>
              <a:t> </a:t>
            </a:r>
            <a:r>
              <a:rPr lang="en-US" dirty="0" err="1"/>
              <a:t>sebagai</a:t>
            </a:r>
            <a:r>
              <a:rPr lang="en-US" dirty="0"/>
              <a:t> </a:t>
            </a:r>
            <a:r>
              <a:rPr lang="en-US" dirty="0" err="1"/>
              <a:t>Balok</a:t>
            </a:r>
            <a:r>
              <a:rPr lang="en-US" dirty="0"/>
              <a:t> </a:t>
            </a:r>
            <a:r>
              <a:rPr lang="en-US" dirty="0" err="1"/>
              <a:t>pada</a:t>
            </a:r>
            <a:r>
              <a:rPr lang="en-US" dirty="0"/>
              <a:t> </a:t>
            </a:r>
            <a:r>
              <a:rPr lang="en-US" dirty="0" err="1"/>
              <a:t>pondasi</a:t>
            </a:r>
            <a:r>
              <a:rPr lang="en-US" dirty="0"/>
              <a:t> </a:t>
            </a:r>
            <a:r>
              <a:rPr lang="en-US" dirty="0" err="1"/>
              <a:t>elastis</a:t>
            </a:r>
            <a:r>
              <a:rPr lang="id-ID" dirty="0"/>
              <a:t> ( (</a:t>
            </a:r>
            <a:r>
              <a:rPr lang="id-ID" dirty="0" err="1"/>
              <a:t>Muench</a:t>
            </a:r>
            <a:r>
              <a:rPr lang="id-ID" dirty="0"/>
              <a:t>, 2003)</a:t>
            </a: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1038" y="2053087"/>
            <a:ext cx="8248068" cy="3358104"/>
          </a:xfrm>
          <a:prstGeom prst="rect">
            <a:avLst/>
          </a:prstGeom>
          <a:noFill/>
          <a:ln>
            <a:noFill/>
          </a:ln>
        </p:spPr>
      </p:pic>
    </p:spTree>
    <p:extLst>
      <p:ext uri="{BB962C8B-B14F-4D97-AF65-F5344CB8AC3E}">
        <p14:creationId xmlns:p14="http://schemas.microsoft.com/office/powerpoint/2010/main" val="13361439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Gambar</a:t>
            </a:r>
            <a:r>
              <a:rPr lang="en-US" dirty="0"/>
              <a:t> 20.6: </a:t>
            </a:r>
            <a:r>
              <a:rPr lang="id-ID" dirty="0"/>
              <a:t>Beban yang diterima setiap Lapisan pada </a:t>
            </a:r>
            <a:r>
              <a:rPr lang="en-US" dirty="0" err="1"/>
              <a:t>Perkerasan</a:t>
            </a:r>
            <a:r>
              <a:rPr lang="en-US" dirty="0"/>
              <a:t> </a:t>
            </a:r>
            <a:r>
              <a:rPr lang="id-ID" dirty="0"/>
              <a:t>Lentur ( (</a:t>
            </a:r>
            <a:r>
              <a:rPr lang="id-ID" dirty="0" err="1"/>
              <a:t>Muench</a:t>
            </a:r>
            <a:r>
              <a:rPr lang="id-ID" dirty="0"/>
              <a:t>, 2003))</a:t>
            </a: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1038" y="2122099"/>
            <a:ext cx="8543925" cy="3287337"/>
          </a:xfrm>
          <a:prstGeom prst="rect">
            <a:avLst/>
          </a:prstGeom>
          <a:noFill/>
          <a:ln>
            <a:noFill/>
          </a:ln>
        </p:spPr>
      </p:pic>
    </p:spTree>
    <p:extLst>
      <p:ext uri="{BB962C8B-B14F-4D97-AF65-F5344CB8AC3E}">
        <p14:creationId xmlns:p14="http://schemas.microsoft.com/office/powerpoint/2010/main" val="117232652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Gambar</a:t>
            </a:r>
            <a:r>
              <a:rPr lang="en-GB" dirty="0"/>
              <a:t> 20.7:</a:t>
            </a:r>
            <a:r>
              <a:rPr lang="id-ID" dirty="0"/>
              <a:t> Tipikal Struktur </a:t>
            </a:r>
            <a:r>
              <a:rPr lang="id-ID" dirty="0" err="1"/>
              <a:t>Perkerasan</a:t>
            </a:r>
            <a:endParaRPr lang="id-ID" dirty="0"/>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1038" y="2053088"/>
            <a:ext cx="8543925" cy="3390205"/>
          </a:xfrm>
          <a:prstGeom prst="rect">
            <a:avLst/>
          </a:prstGeom>
          <a:noFill/>
          <a:ln>
            <a:noFill/>
          </a:ln>
        </p:spPr>
      </p:pic>
    </p:spTree>
    <p:extLst>
      <p:ext uri="{BB962C8B-B14F-4D97-AF65-F5344CB8AC3E}">
        <p14:creationId xmlns:p14="http://schemas.microsoft.com/office/powerpoint/2010/main" val="210063655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412" y="1"/>
            <a:ext cx="8543925" cy="888521"/>
          </a:xfrm>
        </p:spPr>
        <p:txBody>
          <a:bodyPr>
            <a:normAutofit/>
          </a:bodyPr>
          <a:lstStyle/>
          <a:p>
            <a:r>
              <a:rPr lang="en-US" sz="2400" dirty="0" err="1"/>
              <a:t>Tabel</a:t>
            </a:r>
            <a:r>
              <a:rPr lang="en-US" sz="2400" dirty="0"/>
              <a:t> 20.1:</a:t>
            </a:r>
            <a:r>
              <a:rPr lang="id-ID" sz="2400" dirty="0"/>
              <a:t> Perbandingan </a:t>
            </a:r>
            <a:r>
              <a:rPr lang="id-ID" sz="2400" dirty="0" err="1"/>
              <a:t>Perkerasan</a:t>
            </a:r>
            <a:r>
              <a:rPr lang="id-ID" sz="2400" dirty="0"/>
              <a:t> Kaku dan Lentur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01316629"/>
              </p:ext>
            </p:extLst>
          </p:nvPr>
        </p:nvGraphicFramePr>
        <p:xfrm>
          <a:off x="466410" y="709073"/>
          <a:ext cx="8986682" cy="5961600"/>
        </p:xfrm>
        <a:graphic>
          <a:graphicData uri="http://schemas.openxmlformats.org/drawingml/2006/table">
            <a:tbl>
              <a:tblPr firstRow="1" bandRow="1">
                <a:tableStyleId>{5C22544A-7EE6-4342-B048-85BDC9FD1C3A}</a:tableStyleId>
              </a:tblPr>
              <a:tblGrid>
                <a:gridCol w="4493341">
                  <a:extLst>
                    <a:ext uri="{9D8B030D-6E8A-4147-A177-3AD203B41FA5}">
                      <a16:colId xmlns="" xmlns:a16="http://schemas.microsoft.com/office/drawing/2014/main" val="214880337"/>
                    </a:ext>
                  </a:extLst>
                </a:gridCol>
                <a:gridCol w="4493341">
                  <a:extLst>
                    <a:ext uri="{9D8B030D-6E8A-4147-A177-3AD203B41FA5}">
                      <a16:colId xmlns="" xmlns:a16="http://schemas.microsoft.com/office/drawing/2014/main" val="3108542355"/>
                    </a:ext>
                  </a:extLst>
                </a:gridCol>
              </a:tblGrid>
              <a:tr h="288000">
                <a:tc>
                  <a:txBody>
                    <a:bodyPr/>
                    <a:lstStyle/>
                    <a:p>
                      <a:pPr>
                        <a:spcBef>
                          <a:spcPts val="100"/>
                        </a:spcBef>
                        <a:spcAft>
                          <a:spcPts val="100"/>
                        </a:spcAft>
                        <a:tabLst>
                          <a:tab pos="457200" algn="l"/>
                        </a:tabLst>
                      </a:pPr>
                      <a:r>
                        <a:rPr lang="en-US" sz="1600" spc="-5"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a:t>
                      </a:r>
                      <a:r>
                        <a:rPr lang="en-US" sz="1600" spc="5"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rkerasan</a:t>
                      </a:r>
                      <a:r>
                        <a:rPr lang="en-US" sz="1600" spc="-4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Kaku</a:t>
                      </a:r>
                      <a:endParaRPr lang="id-ID" sz="1600" dirty="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en-US" sz="1600" spc="-5">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a:t>
                      </a:r>
                      <a:r>
                        <a:rPr lang="en-US" sz="1600" spc="5">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a:t>
                      </a: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rkerasan</a:t>
                      </a:r>
                      <a:r>
                        <a:rPr lang="en-US" sz="1600" spc="-4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Le</a:t>
                      </a:r>
                      <a:r>
                        <a:rPr lang="en-US" sz="1600" spc="-5">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nt</a:t>
                      </a: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ur</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20439917"/>
                  </a:ext>
                </a:extLst>
              </a:tr>
              <a:tr h="288000">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Komponen  perkerasan  terdiri  dari  pelat</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Komponen perkerasan terdiri dari lapis aus,</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654648912"/>
                  </a:ext>
                </a:extLst>
              </a:tr>
              <a:tr h="288000">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beton yang terletak di tanah atau lapisan material granuler pondasi bawah Kebanyakan digunakan untuk jalan kelas tinggi</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lapis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pondasi</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dan</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lapis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pondasi</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bawah</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digunakan</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untuk</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semua</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kelas</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jalan</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dan</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tingkat</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volume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lalu</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lintas</a:t>
                      </a:r>
                      <a:endParaRPr lang="id-ID" sz="1600" dirty="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201201628"/>
                  </a:ext>
                </a:extLst>
              </a:tr>
              <a:tr h="288000">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Pencampuran	adukan	beton	mudah dikontrol</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Pengontrolan campuran aspal lebih rumit</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3105571932"/>
                  </a:ext>
                </a:extLst>
              </a:tr>
              <a:tr h="288000">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Umur rencana dapat mencapai 40 tahun</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Umur rencana lebih pendek sekitar 20 tahun</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837845060"/>
                  </a:ext>
                </a:extLst>
              </a:tr>
              <a:tr h="288000">
                <a:tc>
                  <a:txBody>
                    <a:bodyPr/>
                    <a:lstStyle/>
                    <a:p>
                      <a:pPr>
                        <a:spcBef>
                          <a:spcPts val="100"/>
                        </a:spcBef>
                        <a:spcAft>
                          <a:spcPts val="100"/>
                        </a:spcAft>
                        <a:tabLst>
                          <a:tab pos="457200" algn="l"/>
                        </a:tabLst>
                      </a:pP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Lebih</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tahan</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terhadap</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drainase</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buruk</a:t>
                      </a:r>
                      <a:r>
                        <a:rPr lang="en-US"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id-ID" sz="1600" dirty="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Kurang tahan terhadap drainase buruk </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1604012493"/>
                  </a:ext>
                </a:extLst>
              </a:tr>
              <a:tr h="288000">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Biaya awal pembangunan lebih tinggi </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Biaya awal pembangunan lebih murah </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3269574918"/>
                  </a:ext>
                </a:extLst>
              </a:tr>
              <a:tr h="288000">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Biaya pemeliharaan kecil</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Biaya pemeliharaan lebih besar</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221876673"/>
                  </a:ext>
                </a:extLst>
              </a:tr>
              <a:tr h="288000">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Kekuatan perkerasan lebih ditentukan oleh kekuatan pelat beton </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Kekuatan perkerasan ditentukan oleh kerja sama setiap komponen lapisan perkerasan </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2144615200"/>
                  </a:ext>
                </a:extLst>
              </a:tr>
              <a:tr h="288000">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Tebal  struktur  perkerasan  adalah  tebal pelat betonnya</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en-US"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Tebal  perkerasan  adalah  seluruh  lapisan pembentuk perkerasan di tanah dasar</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1271684436"/>
                  </a:ext>
                </a:extLst>
              </a:tr>
              <a:tr h="288000">
                <a:tc>
                  <a:txBody>
                    <a:bodyPr/>
                    <a:lstStyle/>
                    <a:p>
                      <a:pPr>
                        <a:spcBef>
                          <a:spcPts val="100"/>
                        </a:spcBef>
                        <a:spcAft>
                          <a:spcPts val="100"/>
                        </a:spcAft>
                        <a:tabLst>
                          <a:tab pos="457200" algn="l"/>
                        </a:tabLst>
                      </a:pPr>
                      <a:r>
                        <a:rPr lang="id-ID"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Beban rencana dilampaui akan menyebabkan kerusakan yang cepat/waktu singkat dan dapat menyebabkan kerusakan pada bagian lain</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id-ID"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Beban rencana dilampaui akan menyebabkan kerusakan yang lebih lambat dan tidak menyebabkan kerusakan pada bagian lain</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805523390"/>
                  </a:ext>
                </a:extLst>
              </a:tr>
              <a:tr h="288000">
                <a:tc>
                  <a:txBody>
                    <a:bodyPr/>
                    <a:lstStyle/>
                    <a:p>
                      <a:pPr>
                        <a:spcBef>
                          <a:spcPts val="100"/>
                        </a:spcBef>
                        <a:spcAft>
                          <a:spcPts val="100"/>
                        </a:spcAft>
                        <a:tabLst>
                          <a:tab pos="457200" algn="l"/>
                        </a:tabLst>
                      </a:pPr>
                      <a:r>
                        <a:rPr lang="id-ID"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Indek pelayanan relatif tetap selama umur rencana terutama jika </a:t>
                      </a:r>
                      <a:r>
                        <a:rPr lang="id-ID" sz="1600" i="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transverse joint</a:t>
                      </a:r>
                      <a:r>
                        <a:rPr lang="id-ID"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dikerjakan dengan baik dan dirawat.</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id-ID"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Indek pelayanan tertinggi hanya pada saat selesai pelaksanaan dan berkurang sejalan dengan waktu</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3650181856"/>
                  </a:ext>
                </a:extLst>
              </a:tr>
              <a:tr h="288000">
                <a:tc>
                  <a:txBody>
                    <a:bodyPr/>
                    <a:lstStyle/>
                    <a:p>
                      <a:pPr>
                        <a:spcBef>
                          <a:spcPts val="100"/>
                        </a:spcBef>
                        <a:spcAft>
                          <a:spcPts val="100"/>
                        </a:spcAft>
                        <a:tabLst>
                          <a:tab pos="457200" algn="l"/>
                        </a:tabLst>
                      </a:pPr>
                      <a:r>
                        <a:rPr lang="id-ID"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Perkiraan waktu pelapisan ulang lebih sulit</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id-ID"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Perkiraan waktu pelapisan ulang lebih mudah</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2295022160"/>
                  </a:ext>
                </a:extLst>
              </a:tr>
              <a:tr h="288000">
                <a:tc>
                  <a:txBody>
                    <a:bodyPr/>
                    <a:lstStyle/>
                    <a:p>
                      <a:pPr>
                        <a:spcBef>
                          <a:spcPts val="100"/>
                        </a:spcBef>
                        <a:spcAft>
                          <a:spcPts val="100"/>
                        </a:spcAft>
                        <a:tabLst>
                          <a:tab pos="457200" algn="l"/>
                        </a:tabLst>
                      </a:pPr>
                      <a:r>
                        <a:rPr lang="id-ID" sz="16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Perubahan temperatur bepengaruh tinggi</a:t>
                      </a:r>
                      <a:endParaRPr lang="id-ID" sz="160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tc>
                  <a:txBody>
                    <a:bodyPr/>
                    <a:lstStyle/>
                    <a:p>
                      <a:pPr>
                        <a:spcBef>
                          <a:spcPts val="100"/>
                        </a:spcBef>
                        <a:spcAft>
                          <a:spcPts val="100"/>
                        </a:spcAft>
                        <a:tabLst>
                          <a:tab pos="457200" algn="l"/>
                        </a:tabLst>
                      </a:pPr>
                      <a:r>
                        <a:rPr lang="id-ID"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Perubahan temperatur relatif tidak </a:t>
                      </a:r>
                      <a:r>
                        <a:rPr lang="id-ID" sz="16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bepengaruh</a:t>
                      </a:r>
                      <a:r>
                        <a:rPr lang="id-ID" sz="16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id-ID" sz="1600" dirty="0">
                        <a:effectLst/>
                        <a:latin typeface="Arial" panose="020B0604020202020204" pitchFamily="34" charset="0"/>
                        <a:ea typeface="Calibri" panose="020F0502020204030204" pitchFamily="34" charset="0"/>
                        <a:cs typeface="Times New Roman" panose="02020603050405020304" pitchFamily="18" charset="0"/>
                      </a:endParaRPr>
                    </a:p>
                  </a:txBody>
                  <a:tcPr marL="55721" marR="55721" marT="0" marB="0"/>
                </a:tc>
                <a:extLst>
                  <a:ext uri="{0D108BD9-81ED-4DB2-BD59-A6C34878D82A}">
                    <a16:rowId xmlns="" xmlns:a16="http://schemas.microsoft.com/office/drawing/2014/main" val="2584092262"/>
                  </a:ext>
                </a:extLst>
              </a:tr>
            </a:tbl>
          </a:graphicData>
        </a:graphic>
      </p:graphicFrame>
    </p:spTree>
    <p:extLst>
      <p:ext uri="{BB962C8B-B14F-4D97-AF65-F5344CB8AC3E}">
        <p14:creationId xmlns:p14="http://schemas.microsoft.com/office/powerpoint/2010/main" val="2851425674"/>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TM04033923[[fn=Depth]]</Template>
  <TotalTime>257</TotalTime>
  <Words>5740</Words>
  <Application>Microsoft Office PowerPoint</Application>
  <PresentationFormat>A4 Paper (210x297 mm)</PresentationFormat>
  <Paragraphs>531</Paragraphs>
  <Slides>62</Slides>
  <Notes>0</Notes>
  <HiddenSlides>0</HiddenSlides>
  <MMClips>0</MMClips>
  <ScaleCrop>false</ScaleCrop>
  <HeadingPairs>
    <vt:vector size="4" baseType="variant">
      <vt:variant>
        <vt:lpstr>Theme</vt:lpstr>
      </vt:variant>
      <vt:variant>
        <vt:i4>1</vt:i4>
      </vt:variant>
      <vt:variant>
        <vt:lpstr>Slide Titles</vt:lpstr>
      </vt:variant>
      <vt:variant>
        <vt:i4>62</vt:i4>
      </vt:variant>
    </vt:vector>
  </HeadingPairs>
  <TitlesOfParts>
    <vt:vector size="63" baseType="lpstr">
      <vt:lpstr>Depth</vt:lpstr>
      <vt:lpstr>GEOMETRI JALAN</vt:lpstr>
      <vt:lpstr>Perkembangan Infrastuktur Jalan</vt:lpstr>
      <vt:lpstr>SAP</vt:lpstr>
      <vt:lpstr>Perkembangan Infrastuktur Jalan</vt:lpstr>
      <vt:lpstr>Pengertian infrastruktur</vt:lpstr>
      <vt:lpstr>Jenis Infrastruktur</vt:lpstr>
      <vt:lpstr>PowerPoint Presentation</vt:lpstr>
      <vt:lpstr>PowerPoint Presentation</vt:lpstr>
      <vt:lpstr>Mixed</vt:lpstr>
      <vt:lpstr>LAW</vt:lpstr>
      <vt:lpstr>PERATURAN MENTERI PPN/KEPALA BAPPENAS No. 4 Tahun 2015, 29 Mei 2015)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Peranan Infrastruktur Jalan dan Jembatan</vt:lpstr>
      <vt:lpstr>Hambatan Pembangunan Infrastruktur</vt:lpstr>
      <vt:lpstr>Tabel 1.1: The Global Competitiveness Indeks (World Economic Forum, 2015)</vt:lpstr>
      <vt:lpstr>MANFAAT INFRASTRUKTUR</vt:lpstr>
      <vt:lpstr>Peran Jalan dan Jembatan</vt:lpstr>
      <vt:lpstr>Definisi Jalan</vt:lpstr>
      <vt:lpstr>Jalan</vt:lpstr>
      <vt:lpstr>PowerPoint Presentation</vt:lpstr>
      <vt:lpstr>Pengembangan regional</vt:lpstr>
      <vt:lpstr>Perkembangan Daya Saing Indonesia</vt:lpstr>
      <vt:lpstr>MEMAHAMI JALAN </vt:lpstr>
      <vt:lpstr>Definisi jalan (Undang-Undang RI No. 38 Tahun 2004 Tentang Jalan)</vt:lpstr>
      <vt:lpstr>PowerPoint Presentation</vt:lpstr>
      <vt:lpstr>Wewenang Penyelenggaraan Jalan (1)</vt:lpstr>
      <vt:lpstr>Wewenang Penyelenggaraan Jalan (2)</vt:lpstr>
      <vt:lpstr>Wewenang Penyelenggaraan Jalan (3)</vt:lpstr>
      <vt:lpstr>Gambar 1.3: Panjang Jalan Menurut Tingkat Kewenangan, 1987-2014 dalam Km (BPS, 2016c)</vt:lpstr>
      <vt:lpstr>Tata Ruang</vt:lpstr>
      <vt:lpstr>Kebijakan dan Strategi Pengembangan Tata Ruang</vt:lpstr>
      <vt:lpstr>Tabel 1.2: Kebijakan Dan Strategi Pengembangan Struktur untuk Peningkatan Akses Pelayanan Perkotaan &amp; Pusat Ekonomi Wilayah (PP No.26 Tahun 2008)</vt:lpstr>
      <vt:lpstr>Pola ruang kawasan lindung (1)</vt:lpstr>
      <vt:lpstr>Pola ruang kawasan lindung (2)</vt:lpstr>
      <vt:lpstr>Strategi Pengembangan Pola Ruang budi daya</vt:lpstr>
      <vt:lpstr>Pola Ruang Kawasan Strategis Nasional (1)</vt:lpstr>
      <vt:lpstr>Pola Ruang Kawasan Strategis Nasional (2)</vt:lpstr>
      <vt:lpstr>Isi Rencana detail tata ruang kabupaten/kota (RDTR)</vt:lpstr>
      <vt:lpstr>Kriteria PKN, PKW dan PKL serta PKSN (PP No.26 Tahun 2008)</vt:lpstr>
      <vt:lpstr>Pengertian Kawasan</vt:lpstr>
      <vt:lpstr>Tabel 1.5:  Pengertian Kawasan dalam Tata Ruang (Undang-Undang Republik Indonesia No. 26 Tahun 2007)</vt:lpstr>
      <vt:lpstr>Tabel 1.6: Penataan Ruang (Undang-Undang Republik Indonesia No. 26 Tahun 2007)</vt:lpstr>
      <vt:lpstr>Tabel 1.6: Penataan Ruang (Undang-Undang Republik Indonesia No. 26 Tahun 2007)</vt:lpstr>
      <vt:lpstr>Fungsi Kawasan  (Peraturan Menteri Pekerjaan Umum No. 20/PRT/M/2011).</vt:lpstr>
      <vt:lpstr>Sejarah Jalan di Dunia</vt:lpstr>
      <vt:lpstr>Gambar 20.1: Konstruksi Jalan Romawi</vt:lpstr>
      <vt:lpstr>Thomas Telford (1757-1834)</vt:lpstr>
      <vt:lpstr>John Loudon McAdam (1756-1836)</vt:lpstr>
      <vt:lpstr>Jalan Aspal modern </vt:lpstr>
      <vt:lpstr>Sejarah Jalan di Indonesia</vt:lpstr>
      <vt:lpstr>Konstruksi Perkerasan Jalan</vt:lpstr>
      <vt:lpstr>Gambar 20.4: Distribusi Pembebanan pada struktur perkerasan</vt:lpstr>
      <vt:lpstr>Gambar 20.5: Perkerasan Kaku sebagai Balok pada pondasi elastis ( (Muench, 2003)</vt:lpstr>
      <vt:lpstr>Gambar 20.6: Beban yang diterima setiap Lapisan pada Perkerasan Lentur ( (Muench, 2003))</vt:lpstr>
      <vt:lpstr>Gambar 20.7: Tipikal Struktur Perkerasan</vt:lpstr>
      <vt:lpstr>Tabel 20.1: Perbandingan Perkerasan Kaku dan Lentur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JALAN RAYA 1</dc:title>
  <dc:creator>Tri Mulyono</dc:creator>
  <cp:lastModifiedBy>Windows User</cp:lastModifiedBy>
  <cp:revision>38</cp:revision>
  <dcterms:created xsi:type="dcterms:W3CDTF">2017-03-02T13:56:57Z</dcterms:created>
  <dcterms:modified xsi:type="dcterms:W3CDTF">2020-09-01T03:13:42Z</dcterms:modified>
</cp:coreProperties>
</file>