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94" r:id="rId9"/>
    <p:sldId id="295" r:id="rId10"/>
    <p:sldId id="296" r:id="rId11"/>
    <p:sldId id="263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67" r:id="rId33"/>
    <p:sldId id="288" r:id="rId34"/>
    <p:sldId id="289" r:id="rId35"/>
    <p:sldId id="290" r:id="rId36"/>
    <p:sldId id="292" r:id="rId37"/>
    <p:sldId id="291" r:id="rId38"/>
    <p:sldId id="293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19EBF-70CE-4CC3-8D16-BDB30A1CE210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67D260-1FA5-410F-B38E-88C6E3938D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394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7D260-1FA5-410F-B38E-88C6E3938DE8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36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B3CCB-6381-4EE1-BD49-77CF94DB41EE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22B1-393B-425B-8A24-7D44342C45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B3CCB-6381-4EE1-BD49-77CF94DB41EE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22B1-393B-425B-8A24-7D44342C45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B3CCB-6381-4EE1-BD49-77CF94DB41EE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22B1-393B-425B-8A24-7D44342C45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B3CCB-6381-4EE1-BD49-77CF94DB41EE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22B1-393B-425B-8A24-7D44342C45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B3CCB-6381-4EE1-BD49-77CF94DB41EE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22B1-393B-425B-8A24-7D44342C45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B3CCB-6381-4EE1-BD49-77CF94DB41EE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22B1-393B-425B-8A24-7D44342C45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B3CCB-6381-4EE1-BD49-77CF94DB41EE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22B1-393B-425B-8A24-7D44342C45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B3CCB-6381-4EE1-BD49-77CF94DB41EE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22B1-393B-425B-8A24-7D44342C45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B3CCB-6381-4EE1-BD49-77CF94DB41EE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22B1-393B-425B-8A24-7D44342C45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B3CCB-6381-4EE1-BD49-77CF94DB41EE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22B1-393B-425B-8A24-7D44342C45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B3CCB-6381-4EE1-BD49-77CF94DB41EE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22B1-393B-425B-8A24-7D44342C45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FB3CCB-6381-4EE1-BD49-77CF94DB41EE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A22B1-393B-425B-8A24-7D44342C453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228599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MATERI  3</a:t>
            </a:r>
            <a:br>
              <a:rPr lang="en-US" dirty="0" smtClean="0"/>
            </a:br>
            <a:r>
              <a:rPr lang="id-ID" dirty="0" smtClean="0"/>
              <a:t>KONSEP DASAR PENELITIAN KUANTITATIF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48000"/>
            <a:ext cx="7391400" cy="3048000"/>
          </a:xfrm>
        </p:spPr>
        <p:txBody>
          <a:bodyPr>
            <a:normAutofit/>
          </a:bodyPr>
          <a:lstStyle/>
          <a:p>
            <a:pPr algn="l"/>
            <a:r>
              <a:rPr lang="id-ID" dirty="0" smtClean="0">
                <a:solidFill>
                  <a:schemeClr val="tx1"/>
                </a:solidFill>
              </a:rPr>
              <a:t>1</a:t>
            </a:r>
            <a:r>
              <a:rPr lang="id-ID" dirty="0" smtClean="0"/>
              <a:t>. </a:t>
            </a:r>
            <a:r>
              <a:rPr lang="id-ID" sz="3600" dirty="0" smtClean="0">
                <a:solidFill>
                  <a:schemeClr val="tx1"/>
                </a:solidFill>
              </a:rPr>
              <a:t>Pengertian penelitian kuantitatif</a:t>
            </a:r>
            <a:endParaRPr lang="en-US" sz="3600" dirty="0" smtClean="0">
              <a:solidFill>
                <a:schemeClr val="tx1"/>
              </a:solidFill>
            </a:endParaRPr>
          </a:p>
          <a:p>
            <a:pPr algn="l"/>
            <a:r>
              <a:rPr lang="id-ID" sz="3600" dirty="0" smtClean="0">
                <a:solidFill>
                  <a:schemeClr val="tx1"/>
                </a:solidFill>
              </a:rPr>
              <a:t>2. Prosedur penelitian kuantitatif</a:t>
            </a:r>
            <a:endParaRPr lang="en-US" sz="3600" dirty="0" smtClean="0">
              <a:solidFill>
                <a:schemeClr val="tx1"/>
              </a:solidFill>
            </a:endParaRPr>
          </a:p>
          <a:p>
            <a:pPr algn="l"/>
            <a:r>
              <a:rPr lang="id-ID" sz="3600" dirty="0" smtClean="0">
                <a:solidFill>
                  <a:schemeClr val="tx1"/>
                </a:solidFill>
              </a:rPr>
              <a:t>3. </a:t>
            </a:r>
            <a:r>
              <a:rPr lang="en-US" sz="3600" dirty="0" err="1" smtClean="0">
                <a:solidFill>
                  <a:schemeClr val="tx1"/>
                </a:solidFill>
              </a:rPr>
              <a:t>Jenis-jenis</a:t>
            </a:r>
            <a:r>
              <a:rPr lang="id-ID" sz="3600" dirty="0" smtClean="0">
                <a:solidFill>
                  <a:schemeClr val="tx1"/>
                </a:solidFill>
              </a:rPr>
              <a:t> </a:t>
            </a:r>
            <a:r>
              <a:rPr lang="id-ID" dirty="0" smtClean="0">
                <a:solidFill>
                  <a:schemeClr val="tx1"/>
                </a:solidFill>
              </a:rPr>
              <a:t>penelitian kuantitatif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276600"/>
          </a:xfrm>
        </p:spPr>
        <p:txBody>
          <a:bodyPr/>
          <a:lstStyle/>
          <a:p>
            <a:pPr algn="ctr"/>
            <a:r>
              <a:rPr lang="en-US" sz="3600" dirty="0" err="1" smtClean="0"/>
              <a:t>Metode</a:t>
            </a:r>
            <a:r>
              <a:rPr lang="en-US" sz="3600" dirty="0" smtClean="0"/>
              <a:t> </a:t>
            </a:r>
            <a:r>
              <a:rPr lang="en-US" sz="3600" dirty="0" err="1" smtClean="0"/>
              <a:t>kuantitatif</a:t>
            </a:r>
            <a:r>
              <a:rPr lang="en-US" sz="3600" dirty="0" smtClean="0"/>
              <a:t> </a:t>
            </a:r>
            <a:r>
              <a:rPr lang="en-US" sz="3600" dirty="0" err="1" smtClean="0"/>
              <a:t>sering</a:t>
            </a:r>
            <a:r>
              <a:rPr lang="en-US" sz="3600" dirty="0" smtClean="0"/>
              <a:t> </a:t>
            </a:r>
            <a:r>
              <a:rPr lang="en-US" sz="4400" dirty="0" err="1" smtClean="0"/>
              <a:t>dinamakan</a:t>
            </a:r>
            <a:r>
              <a:rPr lang="en-US" sz="4400" dirty="0" smtClean="0"/>
              <a:t>  </a:t>
            </a:r>
            <a:r>
              <a:rPr lang="en-US" sz="4400" dirty="0" err="1" smtClean="0"/>
              <a:t>metode</a:t>
            </a:r>
            <a:r>
              <a:rPr lang="en-US" sz="4400" dirty="0" smtClean="0"/>
              <a:t> </a:t>
            </a:r>
            <a:r>
              <a:rPr lang="en-US" sz="4400" dirty="0" err="1" smtClean="0"/>
              <a:t>tradisional</a:t>
            </a:r>
            <a:r>
              <a:rPr lang="en-US" sz="4400" dirty="0" smtClean="0"/>
              <a:t>, </a:t>
            </a:r>
            <a:r>
              <a:rPr lang="en-US" sz="4400" dirty="0" err="1" smtClean="0"/>
              <a:t>scientifik</a:t>
            </a:r>
            <a:r>
              <a:rPr lang="en-US" sz="4400" dirty="0" smtClean="0"/>
              <a:t> </a:t>
            </a:r>
            <a:r>
              <a:rPr lang="en-US" sz="4400" dirty="0" err="1" smtClean="0"/>
              <a:t>dan</a:t>
            </a:r>
            <a:r>
              <a:rPr lang="en-US" sz="4400" dirty="0" smtClean="0"/>
              <a:t> </a:t>
            </a:r>
            <a:r>
              <a:rPr lang="en-US" sz="4400" dirty="0" err="1" smtClean="0"/>
              <a:t>metode</a:t>
            </a:r>
            <a:r>
              <a:rPr lang="en-US" sz="4400" dirty="0" smtClean="0"/>
              <a:t> discovery</a:t>
            </a:r>
            <a:r>
              <a:rPr lang="en-US" dirty="0" smtClean="0"/>
              <a:t>,  (Sugiyono:2007:7)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1"/>
          <p:cNvSpPr>
            <a:spLocks noGrp="1"/>
          </p:cNvSpPr>
          <p:nvPr>
            <p:ph idx="1"/>
          </p:nvPr>
        </p:nvSpPr>
        <p:spPr>
          <a:xfrm>
            <a:off x="428625" y="1695450"/>
            <a:ext cx="8229600" cy="516255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id-ID" sz="3600" dirty="0" smtClean="0">
                <a:latin typeface="Times New Roman" pitchFamily="18" charset="0"/>
                <a:cs typeface="Times New Roman" pitchFamily="18" charset="0"/>
              </a:rPr>
              <a:t>Metode kuantitatif bersumber dari filsafat </a:t>
            </a:r>
            <a:r>
              <a:rPr lang="id-ID" sz="3600" dirty="0" smtClean="0">
                <a:latin typeface="Times New Roman" pitchFamily="18" charset="0"/>
                <a:cs typeface="Times New Roman" pitchFamily="18" charset="0"/>
              </a:rPr>
              <a:t>Positivisme </a:t>
            </a:r>
            <a:r>
              <a:rPr lang="id-ID" sz="3600" dirty="0" smtClean="0">
                <a:latin typeface="Times New Roman" pitchFamily="18" charset="0"/>
                <a:cs typeface="Times New Roman" pitchFamily="18" charset="0"/>
              </a:rPr>
              <a:t>yang diperkenalkan oleh Auguste pada abad ke-18</a:t>
            </a:r>
          </a:p>
          <a:p>
            <a:pPr eaLnBrk="1" hangingPunct="1"/>
            <a:r>
              <a:rPr lang="id-ID" sz="3600" dirty="0" smtClean="0">
                <a:latin typeface="Times New Roman" pitchFamily="18" charset="0"/>
                <a:cs typeface="Times New Roman" pitchFamily="18" charset="0"/>
              </a:rPr>
              <a:t>Auguste Comte sebagai peletak dasar positivisme memperkenalkan “ hukum 3 jenjang “ perkembangan intelektual manusia ,yakni : jenjang tekhnologi, metafisika, positivis.</a:t>
            </a:r>
          </a:p>
          <a:p>
            <a:pPr eaLnBrk="1" hangingPunct="1"/>
            <a:r>
              <a:rPr lang="id-ID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dirty="0" smtClean="0"/>
              <a:t>Landasan Filosofis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3600" smtClean="0">
                <a:latin typeface="Times New Roman" pitchFamily="18" charset="0"/>
                <a:cs typeface="Times New Roman" pitchFamily="18" charset="0"/>
              </a:rPr>
              <a:t>Manusia pada jenjang pertama mengacu kepada hal-hal yang adikodrati; pada jenjang kedua mengacu kepada kekuatan-kekuatan metafisik , dan pada jenjang ketiga mengacu pada deskripsi dan hukum-hukum ilmiah.</a:t>
            </a:r>
            <a:endParaRPr lang="id-ID" sz="3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1"/>
          <p:cNvSpPr>
            <a:spLocks noGrp="1"/>
          </p:cNvSpPr>
          <p:nvPr>
            <p:ph idx="1"/>
          </p:nvPr>
        </p:nvSpPr>
        <p:spPr>
          <a:xfrm>
            <a:off x="457200" y="428625"/>
            <a:ext cx="8229600" cy="5578475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id-ID" sz="3600" smtClean="0">
                <a:latin typeface="Times New Roman" pitchFamily="18" charset="0"/>
                <a:cs typeface="Times New Roman" pitchFamily="18" charset="0"/>
              </a:rPr>
              <a:t>Positivisme menekankan bahwa objek yang harus dikaji berupa fakta, dan bahwa kajian harus mengarah kepada kepastian dan kecermatan.</a:t>
            </a:r>
          </a:p>
          <a:p>
            <a:pPr eaLnBrk="1" hangingPunct="1">
              <a:buFont typeface="Wingdings 3" pitchFamily="18" charset="2"/>
              <a:buNone/>
            </a:pPr>
            <a:endParaRPr lang="id-ID" sz="36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id-ID" sz="3600" smtClean="0">
                <a:latin typeface="Times New Roman" pitchFamily="18" charset="0"/>
                <a:cs typeface="Times New Roman" pitchFamily="18" charset="0"/>
              </a:rPr>
              <a:t>Positivisme tidakmempertentangkan antara logika induktif atau deduktif , melainkan lebih menekankan fakta empiris yang menjadi </a:t>
            </a:r>
            <a:r>
              <a:rPr lang="fi-FI" sz="3600" smtClean="0">
                <a:latin typeface="Times New Roman" pitchFamily="18" charset="0"/>
                <a:cs typeface="Times New Roman" pitchFamily="18" charset="0"/>
              </a:rPr>
              <a:t>sumber teori dan penemuan ilmiah.</a:t>
            </a:r>
          </a:p>
          <a:p>
            <a:pPr eaLnBrk="1" hangingPunct="1"/>
            <a:endParaRPr lang="id-ID" sz="20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1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006975"/>
          </a:xfrm>
        </p:spPr>
        <p:txBody>
          <a:bodyPr/>
          <a:lstStyle/>
          <a:p>
            <a:r>
              <a:rPr lang="id-ID" sz="3500" smtClean="0">
                <a:latin typeface="Times New Roman" pitchFamily="18" charset="0"/>
                <a:cs typeface="Times New Roman" pitchFamily="18" charset="0"/>
              </a:rPr>
              <a:t>Metode kualitatif didasari oleh filsafat Rasionalisme, naturalisme, </a:t>
            </a:r>
            <a:r>
              <a:rPr lang="nn-NO" sz="3500" smtClean="0">
                <a:latin typeface="Times New Roman" pitchFamily="18" charset="0"/>
                <a:cs typeface="Times New Roman" pitchFamily="18" charset="0"/>
              </a:rPr>
              <a:t>Konstruktivisme, Rasionalisme menekankan ilmu berasal dari</a:t>
            </a:r>
            <a:r>
              <a:rPr lang="id-ID" sz="3500" smtClean="0">
                <a:latin typeface="Times New Roman" pitchFamily="18" charset="0"/>
                <a:cs typeface="Times New Roman" pitchFamily="18" charset="0"/>
              </a:rPr>
              <a:t> pemahaman intelektual yang dibangun atas kemampuan argumentasi secara logik.Bagi rasionalisme, fakta empirik bukan hanya yang sensual melainkan ada empiri logik, ada empiri teoretik , dan empiri etik.</a:t>
            </a:r>
          </a:p>
          <a:p>
            <a:pPr>
              <a:buFont typeface="Wingdings 3" pitchFamily="18" charset="2"/>
              <a:buNone/>
            </a:pPr>
            <a:endParaRPr lang="id-ID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dirty="0" smtClean="0"/>
              <a:t>Tujuan</a:t>
            </a:r>
            <a:endParaRPr lang="id-ID" dirty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428625" y="1500188"/>
            <a:ext cx="8229600" cy="4292600"/>
          </a:xfrm>
        </p:spPr>
        <p:txBody>
          <a:bodyPr/>
          <a:lstStyle/>
          <a:p>
            <a:pPr algn="r" eaLnBrk="1" hangingPunct="1"/>
            <a:r>
              <a:rPr lang="id-ID" sz="3300" smtClean="0"/>
              <a:t>Penelitian kuantitatif bertujuan mencari hubungan yang </a:t>
            </a:r>
            <a:r>
              <a:rPr lang="sv-SE" sz="3300" smtClean="0"/>
              <a:t>menjelaskan sebab-sebab perubahan dalam fakta-fakta</a:t>
            </a:r>
            <a:r>
              <a:rPr lang="id-ID" sz="3300" smtClean="0"/>
              <a:t> sosial yang terukur. Secara spesifik metode kuantitatif bertujuan untuk menggenalisir (</a:t>
            </a:r>
            <a:r>
              <a:rPr lang="id-ID" sz="3300" i="1" smtClean="0"/>
              <a:t>generalizebility</a:t>
            </a:r>
            <a:r>
              <a:rPr lang="id-ID" sz="3300" smtClean="0"/>
              <a:t>), </a:t>
            </a:r>
            <a:r>
              <a:rPr lang="es-ES" sz="3300" smtClean="0"/>
              <a:t>memprediksi (</a:t>
            </a:r>
            <a:r>
              <a:rPr lang="es-ES" sz="3300" i="1" smtClean="0"/>
              <a:t>prediction</a:t>
            </a:r>
            <a:r>
              <a:rPr lang="es-ES" sz="3300" smtClean="0"/>
              <a:t>), dan penjelasan kausal (</a:t>
            </a:r>
            <a:r>
              <a:rPr lang="es-ES" sz="3300" i="1" smtClean="0"/>
              <a:t>causal</a:t>
            </a:r>
            <a:r>
              <a:rPr lang="id-ID" sz="3300" i="1" smtClean="0"/>
              <a:t> explanation).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Jenis-jenis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kuantitatif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korelasional</a:t>
            </a:r>
            <a:r>
              <a:rPr lang="en-US" dirty="0" smtClean="0"/>
              <a:t>,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yang </a:t>
            </a:r>
            <a:r>
              <a:rPr lang="en-US" dirty="0" err="1" smtClean="0"/>
              <a:t>berfokus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penaksiran</a:t>
            </a:r>
            <a:r>
              <a:rPr lang="en-US" dirty="0" smtClean="0"/>
              <a:t> </a:t>
            </a:r>
            <a:r>
              <a:rPr lang="en-US" dirty="0" err="1" smtClean="0"/>
              <a:t>diantara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Tujuannya</a:t>
            </a:r>
            <a:r>
              <a:rPr lang="en-US" dirty="0" smtClean="0"/>
              <a:t> </a:t>
            </a:r>
            <a:r>
              <a:rPr lang="en-US" dirty="0" err="1" smtClean="0"/>
              <a:t>mengidentifikasi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prediktif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teknik</a:t>
            </a:r>
            <a:r>
              <a:rPr lang="en-US" dirty="0" smtClean="0"/>
              <a:t> </a:t>
            </a:r>
            <a:r>
              <a:rPr lang="en-US" dirty="0" err="1" smtClean="0"/>
              <a:t>korelasi</a:t>
            </a:r>
            <a:endParaRPr lang="en-US" dirty="0" smtClean="0"/>
          </a:p>
          <a:p>
            <a:r>
              <a:rPr lang="en-US" dirty="0" err="1" smtClean="0"/>
              <a:t>judul</a:t>
            </a:r>
            <a:r>
              <a:rPr lang="en-US" dirty="0" smtClean="0"/>
              <a:t>: </a:t>
            </a:r>
            <a:r>
              <a:rPr lang="en-US" dirty="0" err="1" smtClean="0"/>
              <a:t>hubungan</a:t>
            </a:r>
            <a:r>
              <a:rPr lang="en-US" dirty="0" smtClean="0"/>
              <a:t>…. </a:t>
            </a:r>
            <a:r>
              <a:rPr lang="en-US" dirty="0" err="1" smtClean="0"/>
              <a:t>Dengan</a:t>
            </a:r>
            <a:r>
              <a:rPr lang="en-US" dirty="0" smtClean="0"/>
              <a:t> ….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eksperimen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situasi</a:t>
            </a:r>
            <a:r>
              <a:rPr lang="en-US" dirty="0" smtClean="0"/>
              <a:t> </a:t>
            </a:r>
            <a:r>
              <a:rPr lang="en-US" dirty="0" err="1" smtClean="0"/>
              <a:t>penelitrian</a:t>
            </a:r>
            <a:r>
              <a:rPr lang="en-US" dirty="0" smtClean="0"/>
              <a:t> yang </a:t>
            </a:r>
            <a:r>
              <a:rPr lang="en-US" dirty="0" err="1" smtClean="0"/>
              <a:t>sekurang-kurangnyta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sdari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bebas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terikat</a:t>
            </a:r>
            <a:r>
              <a:rPr lang="en-US" dirty="0" smtClean="0"/>
              <a:t> yang </a:t>
            </a:r>
            <a:r>
              <a:rPr lang="en-US" dirty="0" err="1" smtClean="0"/>
              <a:t>sengaja</a:t>
            </a:r>
            <a:r>
              <a:rPr lang="en-US" dirty="0" smtClean="0"/>
              <a:t> </a:t>
            </a:r>
            <a:r>
              <a:rPr lang="en-US" dirty="0" err="1" smtClean="0"/>
              <a:t>dimanipulasi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peneliti</a:t>
            </a:r>
            <a:endParaRPr lang="en-US" dirty="0" smtClean="0"/>
          </a:p>
          <a:p>
            <a:r>
              <a:rPr lang="en-US" dirty="0" err="1" smtClean="0"/>
              <a:t>Didasarkan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asumsi</a:t>
            </a:r>
            <a:r>
              <a:rPr lang="en-US" dirty="0" smtClean="0"/>
              <a:t> 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 </a:t>
            </a:r>
            <a:r>
              <a:rPr lang="en-US" dirty="0" err="1" smtClean="0"/>
              <a:t>bekerja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hukum-hukum</a:t>
            </a:r>
            <a:r>
              <a:rPr lang="en-US" dirty="0" smtClean="0"/>
              <a:t> </a:t>
            </a:r>
            <a:r>
              <a:rPr lang="en-US" dirty="0" err="1" smtClean="0"/>
              <a:t>kausal</a:t>
            </a:r>
            <a:endParaRPr lang="en-US" dirty="0" smtClean="0"/>
          </a:p>
          <a:p>
            <a:r>
              <a:rPr lang="en-US" dirty="0" err="1" smtClean="0"/>
              <a:t>Judul</a:t>
            </a:r>
            <a:r>
              <a:rPr lang="en-US" dirty="0" smtClean="0"/>
              <a:t>: </a:t>
            </a:r>
            <a:r>
              <a:rPr lang="en-US" dirty="0" err="1" smtClean="0"/>
              <a:t>pengaruh</a:t>
            </a:r>
            <a:r>
              <a:rPr lang="en-US" dirty="0" smtClean="0"/>
              <a:t> …. </a:t>
            </a:r>
            <a:r>
              <a:rPr lang="en-US" dirty="0" err="1" smtClean="0"/>
              <a:t>Terhadap</a:t>
            </a:r>
            <a:r>
              <a:rPr lang="en-US" dirty="0" smtClean="0"/>
              <a:t> …..</a:t>
            </a:r>
          </a:p>
          <a:p>
            <a:r>
              <a:rPr lang="en-US" dirty="0" err="1" smtClean="0"/>
              <a:t>Efektivitas</a:t>
            </a:r>
            <a:r>
              <a:rPr lang="en-US" dirty="0" smtClean="0"/>
              <a:t> …… </a:t>
            </a:r>
            <a:r>
              <a:rPr lang="en-US" dirty="0" err="1" smtClean="0"/>
              <a:t>terhadap</a:t>
            </a:r>
            <a:r>
              <a:rPr lang="en-US" dirty="0" smtClean="0"/>
              <a:t> ….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kausal</a:t>
            </a:r>
            <a:r>
              <a:rPr lang="en-US" dirty="0" smtClean="0"/>
              <a:t> </a:t>
            </a:r>
            <a:r>
              <a:rPr lang="en-US" dirty="0" err="1" smtClean="0"/>
              <a:t>komparatif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(ex post facto)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Penyelidikan</a:t>
            </a:r>
            <a:r>
              <a:rPr lang="en-US" dirty="0" smtClean="0"/>
              <a:t> </a:t>
            </a:r>
            <a:r>
              <a:rPr lang="en-US" dirty="0" err="1" smtClean="0"/>
              <a:t>empirisdan</a:t>
            </a:r>
            <a:r>
              <a:rPr lang="en-US" dirty="0" smtClean="0"/>
              <a:t> </a:t>
            </a:r>
            <a:r>
              <a:rPr lang="en-US" dirty="0" err="1" smtClean="0"/>
              <a:t>sistematis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peneliti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mengendalikan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bebas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 </a:t>
            </a:r>
            <a:r>
              <a:rPr lang="en-US" dirty="0" err="1" smtClean="0"/>
              <a:t>eksistensi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dasarnya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dimanipulasi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Berusaha</a:t>
            </a:r>
            <a:r>
              <a:rPr lang="en-US" dirty="0" smtClean="0"/>
              <a:t>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penyebab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alasan</a:t>
            </a:r>
            <a:r>
              <a:rPr lang="en-US" dirty="0" smtClean="0"/>
              <a:t>,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keberadaan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status 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endParaRPr lang="en-US" dirty="0" smtClean="0"/>
          </a:p>
          <a:p>
            <a:r>
              <a:rPr lang="en-US" dirty="0" err="1" smtClean="0"/>
              <a:t>Judul</a:t>
            </a:r>
            <a:r>
              <a:rPr lang="en-US" dirty="0" smtClean="0"/>
              <a:t>: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emosional</a:t>
            </a:r>
            <a:r>
              <a:rPr lang="en-US" dirty="0" smtClean="0"/>
              <a:t> </a:t>
            </a:r>
            <a:r>
              <a:rPr lang="en-US" dirty="0" err="1" smtClean="0"/>
              <a:t>ditinjau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pola</a:t>
            </a:r>
            <a:r>
              <a:rPr lang="en-US" dirty="0" smtClean="0"/>
              <a:t> </a:t>
            </a:r>
            <a:r>
              <a:rPr lang="en-US" dirty="0" err="1" smtClean="0"/>
              <a:t>asuh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tua</a:t>
            </a:r>
            <a:r>
              <a:rPr lang="en-US" dirty="0" smtClean="0"/>
              <a:t>,</a:t>
            </a:r>
          </a:p>
          <a:p>
            <a:r>
              <a:rPr lang="en-US" dirty="0" smtClean="0"/>
              <a:t>……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3" name="Rectangle 2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Proses Penelitian Kuantitatif</a:t>
            </a:r>
          </a:p>
        </p:txBody>
      </p:sp>
      <p:sp>
        <p:nvSpPr>
          <p:cNvPr id="6174" name="Rectangle 30"/>
          <p:cNvSpPr>
            <a:spLocks noChangeArrowheads="1"/>
          </p:cNvSpPr>
          <p:nvPr/>
        </p:nvSpPr>
        <p:spPr bwMode="auto">
          <a:xfrm>
            <a:off x="304800" y="1752600"/>
            <a:ext cx="1600200" cy="9144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marL="342900" indent="-342900"/>
            <a:r>
              <a:rPr lang="en-US" sz="1600"/>
              <a:t>Sumber Masalah:</a:t>
            </a:r>
          </a:p>
          <a:p>
            <a:pPr marL="342900" indent="-342900">
              <a:buFontTx/>
              <a:buAutoNum type="arabicPeriod"/>
            </a:pPr>
            <a:r>
              <a:rPr lang="en-US" sz="1600"/>
              <a:t>Empiris</a:t>
            </a:r>
          </a:p>
          <a:p>
            <a:pPr marL="342900" indent="-342900">
              <a:buFontTx/>
              <a:buAutoNum type="arabicPeriod"/>
            </a:pPr>
            <a:r>
              <a:rPr lang="en-US" sz="1600"/>
              <a:t>Teoritis</a:t>
            </a:r>
          </a:p>
        </p:txBody>
      </p:sp>
      <p:sp>
        <p:nvSpPr>
          <p:cNvPr id="6176" name="Rectangle 32"/>
          <p:cNvSpPr>
            <a:spLocks noChangeArrowheads="1"/>
          </p:cNvSpPr>
          <p:nvPr/>
        </p:nvSpPr>
        <p:spPr bwMode="auto">
          <a:xfrm>
            <a:off x="533400" y="3505200"/>
            <a:ext cx="990600" cy="6858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marL="342900" indent="-342900" algn="ctr"/>
            <a:r>
              <a:rPr lang="en-US" sz="1600"/>
              <a:t>Rumusan</a:t>
            </a:r>
          </a:p>
          <a:p>
            <a:pPr marL="342900" indent="-342900" algn="ctr"/>
            <a:r>
              <a:rPr lang="en-US" sz="1600"/>
              <a:t>Masalah</a:t>
            </a:r>
          </a:p>
        </p:txBody>
      </p:sp>
      <p:sp>
        <p:nvSpPr>
          <p:cNvPr id="6177" name="Line 33"/>
          <p:cNvSpPr>
            <a:spLocks noChangeShapeType="1"/>
          </p:cNvSpPr>
          <p:nvPr/>
        </p:nvSpPr>
        <p:spPr bwMode="auto">
          <a:xfrm>
            <a:off x="1066800" y="2667000"/>
            <a:ext cx="0" cy="762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78" name="Rectangle 34"/>
          <p:cNvSpPr>
            <a:spLocks noChangeArrowheads="1"/>
          </p:cNvSpPr>
          <p:nvPr/>
        </p:nvSpPr>
        <p:spPr bwMode="auto">
          <a:xfrm>
            <a:off x="2438400" y="2743200"/>
            <a:ext cx="1447800" cy="6858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marL="342900" indent="-342900" algn="ctr"/>
            <a:r>
              <a:rPr lang="en-US" sz="1600"/>
              <a:t>Konsep &amp; Teori</a:t>
            </a:r>
          </a:p>
          <a:p>
            <a:pPr marL="342900" indent="-342900" algn="ctr"/>
            <a:r>
              <a:rPr lang="en-US" sz="1600"/>
              <a:t>Yang relevan</a:t>
            </a:r>
          </a:p>
        </p:txBody>
      </p:sp>
      <p:sp>
        <p:nvSpPr>
          <p:cNvPr id="6179" name="Rectangle 35"/>
          <p:cNvSpPr>
            <a:spLocks noChangeArrowheads="1"/>
          </p:cNvSpPr>
          <p:nvPr/>
        </p:nvSpPr>
        <p:spPr bwMode="auto">
          <a:xfrm>
            <a:off x="2438400" y="4495800"/>
            <a:ext cx="1447800" cy="6858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marL="342900" indent="-342900" algn="ctr"/>
            <a:r>
              <a:rPr lang="en-US" sz="1600"/>
              <a:t>Penemuan</a:t>
            </a:r>
          </a:p>
          <a:p>
            <a:pPr marL="342900" indent="-342900" algn="ctr"/>
            <a:r>
              <a:rPr lang="en-US" sz="1600"/>
              <a:t>Yang relevan</a:t>
            </a:r>
          </a:p>
        </p:txBody>
      </p:sp>
      <p:sp>
        <p:nvSpPr>
          <p:cNvPr id="6180" name="Line 36"/>
          <p:cNvSpPr>
            <a:spLocks noChangeShapeType="1"/>
          </p:cNvSpPr>
          <p:nvPr/>
        </p:nvSpPr>
        <p:spPr bwMode="auto">
          <a:xfrm flipV="1">
            <a:off x="1524000" y="3124200"/>
            <a:ext cx="838200" cy="6858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81" name="Line 37"/>
          <p:cNvSpPr>
            <a:spLocks noChangeShapeType="1"/>
          </p:cNvSpPr>
          <p:nvPr/>
        </p:nvSpPr>
        <p:spPr bwMode="auto">
          <a:xfrm>
            <a:off x="1524000" y="3810000"/>
            <a:ext cx="838200" cy="9144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82" name="Oval 38"/>
          <p:cNvSpPr>
            <a:spLocks noChangeArrowheads="1"/>
          </p:cNvSpPr>
          <p:nvPr/>
        </p:nvSpPr>
        <p:spPr bwMode="auto">
          <a:xfrm>
            <a:off x="3810000" y="3505200"/>
            <a:ext cx="1447800" cy="762000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800"/>
              <a:t>Pengajuan</a:t>
            </a:r>
          </a:p>
          <a:p>
            <a:pPr algn="ctr"/>
            <a:r>
              <a:rPr lang="en-US" sz="1800"/>
              <a:t>Hipotesis</a:t>
            </a:r>
          </a:p>
        </p:txBody>
      </p:sp>
      <p:sp>
        <p:nvSpPr>
          <p:cNvPr id="6184" name="Line 40"/>
          <p:cNvSpPr>
            <a:spLocks noChangeShapeType="1"/>
          </p:cNvSpPr>
          <p:nvPr/>
        </p:nvSpPr>
        <p:spPr bwMode="auto">
          <a:xfrm>
            <a:off x="3886200" y="3048000"/>
            <a:ext cx="685800" cy="457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85" name="Line 41"/>
          <p:cNvSpPr>
            <a:spLocks noChangeShapeType="1"/>
          </p:cNvSpPr>
          <p:nvPr/>
        </p:nvSpPr>
        <p:spPr bwMode="auto">
          <a:xfrm flipV="1">
            <a:off x="3886200" y="4267200"/>
            <a:ext cx="685800" cy="6096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86" name="Rectangle 42"/>
          <p:cNvSpPr>
            <a:spLocks noChangeArrowheads="1"/>
          </p:cNvSpPr>
          <p:nvPr/>
        </p:nvSpPr>
        <p:spPr bwMode="auto">
          <a:xfrm>
            <a:off x="7391400" y="3429000"/>
            <a:ext cx="1600200" cy="9144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marL="342900" indent="-342900"/>
            <a:r>
              <a:rPr lang="en-US" sz="1600"/>
              <a:t>Praduga Terhadap</a:t>
            </a:r>
          </a:p>
          <a:p>
            <a:pPr marL="342900" indent="-342900"/>
            <a:r>
              <a:rPr lang="en-US" sz="1600"/>
              <a:t>Hubungan antar</a:t>
            </a:r>
          </a:p>
          <a:p>
            <a:pPr marL="342900" indent="-342900"/>
            <a:r>
              <a:rPr lang="en-US" sz="1600"/>
              <a:t>Variabel</a:t>
            </a:r>
          </a:p>
        </p:txBody>
      </p:sp>
      <p:sp>
        <p:nvSpPr>
          <p:cNvPr id="6187" name="Line 43"/>
          <p:cNvSpPr>
            <a:spLocks noChangeShapeType="1"/>
          </p:cNvSpPr>
          <p:nvPr/>
        </p:nvSpPr>
        <p:spPr bwMode="auto">
          <a:xfrm>
            <a:off x="5334000" y="3886200"/>
            <a:ext cx="1981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88" name="Rectangle 44"/>
          <p:cNvSpPr>
            <a:spLocks noChangeArrowheads="1"/>
          </p:cNvSpPr>
          <p:nvPr/>
        </p:nvSpPr>
        <p:spPr bwMode="auto">
          <a:xfrm>
            <a:off x="7924800" y="5486400"/>
            <a:ext cx="1066800" cy="7620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marL="342900" indent="-342900"/>
            <a:r>
              <a:rPr lang="en-US" sz="1600"/>
              <a:t>Strategi</a:t>
            </a:r>
          </a:p>
          <a:p>
            <a:pPr marL="342900" indent="-342900"/>
            <a:r>
              <a:rPr lang="en-US" sz="1600"/>
              <a:t>Pendekatan </a:t>
            </a:r>
          </a:p>
          <a:p>
            <a:pPr marL="342900" indent="-342900"/>
            <a:r>
              <a:rPr lang="en-US" sz="1600"/>
              <a:t>Penelitian</a:t>
            </a:r>
          </a:p>
        </p:txBody>
      </p:sp>
      <p:sp>
        <p:nvSpPr>
          <p:cNvPr id="6189" name="Rectangle 45"/>
          <p:cNvSpPr>
            <a:spLocks noChangeArrowheads="1"/>
          </p:cNvSpPr>
          <p:nvPr/>
        </p:nvSpPr>
        <p:spPr bwMode="auto">
          <a:xfrm>
            <a:off x="6477000" y="5486400"/>
            <a:ext cx="1143000" cy="7620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marL="342900" indent="-342900"/>
            <a:r>
              <a:rPr lang="en-US" sz="1600"/>
              <a:t>Penyusunan</a:t>
            </a:r>
          </a:p>
          <a:p>
            <a:pPr marL="342900" indent="-342900"/>
            <a:r>
              <a:rPr lang="en-US" sz="1600"/>
              <a:t>Instrumen</a:t>
            </a:r>
          </a:p>
          <a:p>
            <a:pPr marL="342900" indent="-342900"/>
            <a:r>
              <a:rPr lang="en-US" sz="1600"/>
              <a:t>Penelitian</a:t>
            </a:r>
          </a:p>
        </p:txBody>
      </p:sp>
      <p:sp>
        <p:nvSpPr>
          <p:cNvPr id="6190" name="Oval 46"/>
          <p:cNvSpPr>
            <a:spLocks noChangeArrowheads="1"/>
          </p:cNvSpPr>
          <p:nvPr/>
        </p:nvSpPr>
        <p:spPr bwMode="auto">
          <a:xfrm>
            <a:off x="3810000" y="5410200"/>
            <a:ext cx="1447800" cy="762000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800"/>
              <a:t>Penemuan</a:t>
            </a:r>
          </a:p>
        </p:txBody>
      </p:sp>
      <p:sp>
        <p:nvSpPr>
          <p:cNvPr id="6191" name="Rectangle 47"/>
          <p:cNvSpPr>
            <a:spLocks noChangeArrowheads="1"/>
          </p:cNvSpPr>
          <p:nvPr/>
        </p:nvSpPr>
        <p:spPr bwMode="auto">
          <a:xfrm>
            <a:off x="1981200" y="5410200"/>
            <a:ext cx="1371600" cy="6858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marL="342900" indent="-342900" algn="ctr"/>
            <a:r>
              <a:rPr lang="en-US" sz="1600"/>
              <a:t>Kesimpulan</a:t>
            </a:r>
          </a:p>
        </p:txBody>
      </p:sp>
      <p:sp>
        <p:nvSpPr>
          <p:cNvPr id="6192" name="Line 48"/>
          <p:cNvSpPr>
            <a:spLocks noChangeShapeType="1"/>
          </p:cNvSpPr>
          <p:nvPr/>
        </p:nvSpPr>
        <p:spPr bwMode="auto">
          <a:xfrm>
            <a:off x="4648200" y="42672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93" name="Line 49"/>
          <p:cNvSpPr>
            <a:spLocks noChangeShapeType="1"/>
          </p:cNvSpPr>
          <p:nvPr/>
        </p:nvSpPr>
        <p:spPr bwMode="auto">
          <a:xfrm>
            <a:off x="8229600" y="43434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94" name="Line 50"/>
          <p:cNvSpPr>
            <a:spLocks noChangeShapeType="1"/>
          </p:cNvSpPr>
          <p:nvPr/>
        </p:nvSpPr>
        <p:spPr bwMode="auto">
          <a:xfrm flipH="1">
            <a:off x="6705600" y="4343400"/>
            <a:ext cx="152400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95" name="Line 51"/>
          <p:cNvSpPr>
            <a:spLocks noChangeShapeType="1"/>
          </p:cNvSpPr>
          <p:nvPr/>
        </p:nvSpPr>
        <p:spPr bwMode="auto">
          <a:xfrm flipH="1">
            <a:off x="7620000" y="5867400"/>
            <a:ext cx="3048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96" name="Line 52"/>
          <p:cNvSpPr>
            <a:spLocks noChangeShapeType="1"/>
          </p:cNvSpPr>
          <p:nvPr/>
        </p:nvSpPr>
        <p:spPr bwMode="auto">
          <a:xfrm flipH="1">
            <a:off x="5257800" y="57912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97" name="Line 53"/>
          <p:cNvSpPr>
            <a:spLocks noChangeShapeType="1"/>
          </p:cNvSpPr>
          <p:nvPr/>
        </p:nvSpPr>
        <p:spPr bwMode="auto">
          <a:xfrm flipH="1">
            <a:off x="3352800" y="5791200"/>
            <a:ext cx="381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98" name="Line 54"/>
          <p:cNvSpPr>
            <a:spLocks noChangeShapeType="1"/>
          </p:cNvSpPr>
          <p:nvPr/>
        </p:nvSpPr>
        <p:spPr bwMode="auto">
          <a:xfrm flipH="1">
            <a:off x="3352800" y="4876800"/>
            <a:ext cx="1219200" cy="838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cxnSp>
        <p:nvCxnSpPr>
          <p:cNvPr id="6199" name="AutoShape 55"/>
          <p:cNvCxnSpPr>
            <a:cxnSpLocks noChangeShapeType="1"/>
            <a:stCxn id="6191" idx="1"/>
            <a:endCxn id="6176" idx="2"/>
          </p:cNvCxnSpPr>
          <p:nvPr/>
        </p:nvCxnSpPr>
        <p:spPr bwMode="auto">
          <a:xfrm rot="10800000">
            <a:off x="1028700" y="4191000"/>
            <a:ext cx="952500" cy="1562100"/>
          </a:xfrm>
          <a:prstGeom prst="bentConnector2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 type="none" w="sm" len="sm"/>
            <a:tailEnd type="triangle" w="med" len="med"/>
          </a:ln>
        </p:spPr>
      </p:cxnSp>
      <p:sp>
        <p:nvSpPr>
          <p:cNvPr id="6200" name="Text Box 56"/>
          <p:cNvSpPr txBox="1">
            <a:spLocks noChangeArrowheads="1"/>
          </p:cNvSpPr>
          <p:nvPr/>
        </p:nvSpPr>
        <p:spPr bwMode="auto">
          <a:xfrm>
            <a:off x="1371600" y="2835275"/>
            <a:ext cx="866775" cy="5175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1D1969"/>
                </a:solidFill>
              </a:rPr>
              <a:t>Berfikir</a:t>
            </a:r>
          </a:p>
          <a:p>
            <a:r>
              <a:rPr lang="en-US" sz="1400">
                <a:solidFill>
                  <a:srgbClr val="1D1969"/>
                </a:solidFill>
              </a:rPr>
              <a:t>membaca</a:t>
            </a:r>
          </a:p>
        </p:txBody>
      </p:sp>
      <p:sp>
        <p:nvSpPr>
          <p:cNvPr id="6201" name="Text Box 57"/>
          <p:cNvSpPr txBox="1">
            <a:spLocks noChangeArrowheads="1"/>
          </p:cNvSpPr>
          <p:nvPr/>
        </p:nvSpPr>
        <p:spPr bwMode="auto">
          <a:xfrm>
            <a:off x="1371600" y="4359275"/>
            <a:ext cx="895350" cy="5175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1D1969"/>
                </a:solidFill>
              </a:rPr>
              <a:t>Hasil</a:t>
            </a:r>
          </a:p>
          <a:p>
            <a:r>
              <a:rPr lang="en-US" sz="1400">
                <a:solidFill>
                  <a:srgbClr val="1D1969"/>
                </a:solidFill>
              </a:rPr>
              <a:t>Penelitian</a:t>
            </a:r>
          </a:p>
        </p:txBody>
      </p:sp>
      <p:sp>
        <p:nvSpPr>
          <p:cNvPr id="6202" name="Text Box 58"/>
          <p:cNvSpPr txBox="1">
            <a:spLocks noChangeArrowheads="1"/>
          </p:cNvSpPr>
          <p:nvPr/>
        </p:nvSpPr>
        <p:spPr bwMode="auto">
          <a:xfrm>
            <a:off x="4010025" y="2895600"/>
            <a:ext cx="777875" cy="304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1D1969"/>
                </a:solidFill>
              </a:rPr>
              <a:t>Deduksi</a:t>
            </a:r>
          </a:p>
        </p:txBody>
      </p:sp>
      <p:sp>
        <p:nvSpPr>
          <p:cNvPr id="6203" name="Text Box 59"/>
          <p:cNvSpPr txBox="1">
            <a:spLocks noChangeArrowheads="1"/>
          </p:cNvSpPr>
          <p:nvPr/>
        </p:nvSpPr>
        <p:spPr bwMode="auto">
          <a:xfrm>
            <a:off x="3657600" y="4191000"/>
            <a:ext cx="717550" cy="304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1D1969"/>
                </a:solidFill>
              </a:rPr>
              <a:t>Induksi</a:t>
            </a:r>
          </a:p>
        </p:txBody>
      </p:sp>
      <p:sp>
        <p:nvSpPr>
          <p:cNvPr id="6204" name="Text Box 60"/>
          <p:cNvSpPr txBox="1">
            <a:spLocks noChangeArrowheads="1"/>
          </p:cNvSpPr>
          <p:nvPr/>
        </p:nvSpPr>
        <p:spPr bwMode="auto">
          <a:xfrm>
            <a:off x="5486400" y="3581400"/>
            <a:ext cx="1474788" cy="304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1D1969"/>
                </a:solidFill>
              </a:rPr>
              <a:t>Yang menyatakan</a:t>
            </a:r>
          </a:p>
        </p:txBody>
      </p:sp>
      <p:sp>
        <p:nvSpPr>
          <p:cNvPr id="6205" name="Text Box 61"/>
          <p:cNvSpPr txBox="1">
            <a:spLocks noChangeArrowheads="1"/>
          </p:cNvSpPr>
          <p:nvPr/>
        </p:nvSpPr>
        <p:spPr bwMode="auto">
          <a:xfrm>
            <a:off x="8213725" y="4724400"/>
            <a:ext cx="776288" cy="304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1D1969"/>
                </a:solidFill>
              </a:rPr>
              <a:t>memilih</a:t>
            </a:r>
          </a:p>
        </p:txBody>
      </p:sp>
      <p:sp>
        <p:nvSpPr>
          <p:cNvPr id="6206" name="Text Box 62"/>
          <p:cNvSpPr txBox="1">
            <a:spLocks noChangeArrowheads="1"/>
          </p:cNvSpPr>
          <p:nvPr/>
        </p:nvSpPr>
        <p:spPr bwMode="auto">
          <a:xfrm>
            <a:off x="6613525" y="4800600"/>
            <a:ext cx="1362075" cy="304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1D1969"/>
                </a:solidFill>
              </a:rPr>
              <a:t>Operasionalisasi</a:t>
            </a:r>
          </a:p>
        </p:txBody>
      </p:sp>
      <p:sp>
        <p:nvSpPr>
          <p:cNvPr id="6207" name="Text Box 63"/>
          <p:cNvSpPr txBox="1">
            <a:spLocks noChangeArrowheads="1"/>
          </p:cNvSpPr>
          <p:nvPr/>
        </p:nvSpPr>
        <p:spPr bwMode="auto">
          <a:xfrm>
            <a:off x="5181600" y="5518150"/>
            <a:ext cx="1162050" cy="7302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/>
            <a:r>
              <a:rPr lang="en-US" sz="1400">
                <a:solidFill>
                  <a:srgbClr val="1D1969"/>
                </a:solidFill>
              </a:rPr>
              <a:t>Pengumpulan</a:t>
            </a:r>
          </a:p>
          <a:p>
            <a:pPr algn="ctr"/>
            <a:r>
              <a:rPr lang="en-US" sz="1400">
                <a:solidFill>
                  <a:srgbClr val="1D1969"/>
                </a:solidFill>
              </a:rPr>
              <a:t>Analisis</a:t>
            </a:r>
          </a:p>
          <a:p>
            <a:pPr algn="ctr"/>
            <a:r>
              <a:rPr lang="en-US" sz="1400">
                <a:solidFill>
                  <a:srgbClr val="1D1969"/>
                </a:solidFill>
              </a:rPr>
              <a:t>data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6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6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6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6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6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6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6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6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6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6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6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6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6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6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6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6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6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6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6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6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3" grpId="0"/>
      <p:bldP spid="6174" grpId="0" animBg="1"/>
      <p:bldP spid="6176" grpId="0" animBg="1"/>
      <p:bldP spid="6177" grpId="0" animBg="1"/>
      <p:bldP spid="6178" grpId="0" animBg="1"/>
      <p:bldP spid="6179" grpId="0" animBg="1"/>
      <p:bldP spid="6180" grpId="0" animBg="1"/>
      <p:bldP spid="6181" grpId="0" animBg="1"/>
      <p:bldP spid="6182" grpId="0" animBg="1"/>
      <p:bldP spid="6184" grpId="0" animBg="1"/>
      <p:bldP spid="6185" grpId="0" animBg="1"/>
      <p:bldP spid="6186" grpId="0" animBg="1"/>
      <p:bldP spid="6187" grpId="0" animBg="1"/>
      <p:bldP spid="6188" grpId="0" animBg="1"/>
      <p:bldP spid="6189" grpId="0" animBg="1"/>
      <p:bldP spid="6190" grpId="0" animBg="1"/>
      <p:bldP spid="6191" grpId="0" animBg="1"/>
      <p:bldP spid="6192" grpId="0" animBg="1"/>
      <p:bldP spid="6193" grpId="0" animBg="1"/>
      <p:bldP spid="6194" grpId="0" animBg="1"/>
      <p:bldP spid="6195" grpId="0" animBg="1"/>
      <p:bldP spid="6196" grpId="0" animBg="1"/>
      <p:bldP spid="6197" grpId="0" animBg="1"/>
      <p:bldP spid="6198" grpId="0" animBg="1"/>
      <p:bldP spid="6200" grpId="0"/>
      <p:bldP spid="6201" grpId="0"/>
      <p:bldP spid="6202" grpId="0"/>
      <p:bldP spid="6203" grpId="0"/>
      <p:bldP spid="6204" grpId="0"/>
      <p:bldP spid="6205" grpId="0"/>
      <p:bldP spid="6206" grpId="0"/>
      <p:bldP spid="620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 data yang </a:t>
            </a:r>
            <a:r>
              <a:rPr lang="en-US" dirty="0" err="1" smtClean="0"/>
              <a:t>anatara</a:t>
            </a:r>
            <a:r>
              <a:rPr lang="en-US" dirty="0" smtClean="0"/>
              <a:t> lain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memecahkan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endParaRPr lang="en-US" dirty="0" smtClean="0"/>
          </a:p>
          <a:p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berangkat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endParaRPr lang="en-US" dirty="0" smtClean="0"/>
          </a:p>
          <a:p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dijadikan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penyimpangan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kenyataan</a:t>
            </a:r>
            <a:endParaRPr lang="en-US" dirty="0" smtClean="0"/>
          </a:p>
          <a:p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penyimpangan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direncanakan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kenyataan</a:t>
            </a:r>
            <a:endParaRPr lang="en-US" dirty="0" smtClean="0"/>
          </a:p>
          <a:p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pengaduan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kompetisi</a:t>
            </a:r>
            <a:r>
              <a:rPr lang="en-US" dirty="0" smtClean="0"/>
              <a:t>  (</a:t>
            </a:r>
            <a:r>
              <a:rPr lang="en-US" i="1" dirty="0" smtClean="0"/>
              <a:t>HDI</a:t>
            </a:r>
            <a:r>
              <a:rPr lang="en-US" dirty="0" smtClean="0"/>
              <a:t> )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</a:t>
            </a:r>
            <a:r>
              <a:rPr lang="en-US" dirty="0" err="1" smtClean="0"/>
              <a:t>Rumusan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MASALAH=====RUMUSAN MASALAH</a:t>
            </a:r>
          </a:p>
          <a:p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err="1" smtClean="0">
                <a:sym typeface="Wingdings" pitchFamily="2" charset="2"/>
              </a:rPr>
              <a:t>kesenjangan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antara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diharapkan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dengan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terjadi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err="1" smtClean="0">
                <a:sym typeface="Wingdings" pitchFamily="2" charset="2"/>
              </a:rPr>
              <a:t>Rumusan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masalah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merupakan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suatu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pertanyaan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akan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dicarikan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jawabannya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melalui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pengumpulan</a:t>
            </a:r>
            <a:r>
              <a:rPr lang="en-US" dirty="0" smtClean="0">
                <a:sym typeface="Wingdings" pitchFamily="2" charset="2"/>
              </a:rPr>
              <a:t> data.</a:t>
            </a:r>
          </a:p>
          <a:p>
            <a:r>
              <a:rPr lang="en-US" dirty="0" err="1" smtClean="0">
                <a:sym typeface="Wingdings" pitchFamily="2" charset="2"/>
              </a:rPr>
              <a:t>Setiap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rumusan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masalah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didasarkan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pada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masalah</a:t>
            </a:r>
            <a:endParaRPr lang="en-US" dirty="0" smtClean="0">
              <a:sym typeface="Wingdings" pitchFamily="2" charset="2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rumusan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err="1" smtClean="0"/>
              <a:t>Rumusan</a:t>
            </a:r>
            <a:r>
              <a:rPr lang="en-US" dirty="0" smtClean="0"/>
              <a:t> </a:t>
            </a:r>
            <a:r>
              <a:rPr lang="en-US" b="1" dirty="0" err="1" smtClean="0"/>
              <a:t>masalah</a:t>
            </a:r>
            <a:r>
              <a:rPr lang="en-US" b="1" dirty="0" smtClean="0"/>
              <a:t> </a:t>
            </a:r>
            <a:r>
              <a:rPr lang="en-US" b="1" dirty="0" err="1" smtClean="0"/>
              <a:t>deskriptif</a:t>
            </a:r>
            <a:r>
              <a:rPr lang="en-US" b="1" dirty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suatu</a:t>
            </a:r>
            <a:r>
              <a:rPr lang="en-US" dirty="0" smtClean="0">
                <a:sym typeface="Wingdings" pitchFamily="2" charset="2"/>
              </a:rPr>
              <a:t> RM yang </a:t>
            </a:r>
            <a:r>
              <a:rPr lang="en-US" dirty="0" err="1" smtClean="0">
                <a:sym typeface="Wingdings" pitchFamily="2" charset="2"/>
              </a:rPr>
              <a:t>berkenaan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dengan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pertanyaan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terhadap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keberadaan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variabeln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madiri</a:t>
            </a:r>
            <a:r>
              <a:rPr lang="en-US" dirty="0" smtClean="0">
                <a:sym typeface="Wingdings" pitchFamily="2" charset="2"/>
              </a:rPr>
              <a:t>. </a:t>
            </a:r>
            <a:r>
              <a:rPr lang="en-US" dirty="0" err="1" smtClean="0">
                <a:sym typeface="Wingdings" pitchFamily="2" charset="2"/>
              </a:rPr>
              <a:t>Penelitian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ini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peneliti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tidak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membuat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perbandingan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variabel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itu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pada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sampel</a:t>
            </a:r>
            <a:r>
              <a:rPr lang="en-US" dirty="0" smtClean="0">
                <a:sym typeface="Wingdings" pitchFamily="2" charset="2"/>
              </a:rPr>
              <a:t> yang lain</a:t>
            </a:r>
          </a:p>
          <a:p>
            <a:r>
              <a:rPr lang="en-US" dirty="0" err="1" smtClean="0">
                <a:sym typeface="Wingdings" pitchFamily="2" charset="2"/>
              </a:rPr>
              <a:t>Tidak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mencari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variabel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variabel</a:t>
            </a:r>
            <a:r>
              <a:rPr lang="en-US" dirty="0" smtClean="0">
                <a:sym typeface="Wingdings" pitchFamily="2" charset="2"/>
              </a:rPr>
              <a:t> yang lain</a:t>
            </a:r>
            <a:endParaRPr lang="en-US" dirty="0" smtClean="0"/>
          </a:p>
          <a:p>
            <a:r>
              <a:rPr lang="en-US" dirty="0" err="1" smtClean="0"/>
              <a:t>Contoh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Seberapa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baik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kinerja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kepala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sekolah</a:t>
            </a:r>
            <a:r>
              <a:rPr lang="en-US" dirty="0" smtClean="0">
                <a:sym typeface="Wingdings" pitchFamily="2" charset="2"/>
              </a:rPr>
              <a:t> TK?</a:t>
            </a:r>
          </a:p>
          <a:p>
            <a:pPr>
              <a:buFont typeface="Wingdings" pitchFamily="2" charset="2"/>
              <a:buChar char="à"/>
            </a:pPr>
            <a:r>
              <a:rPr lang="en-US" dirty="0" err="1" smtClean="0">
                <a:sym typeface="Wingdings" pitchFamily="2" charset="2"/>
              </a:rPr>
              <a:t>Bagaimana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sikap</a:t>
            </a:r>
            <a:r>
              <a:rPr lang="en-US" dirty="0" smtClean="0">
                <a:sym typeface="Wingdings" pitchFamily="2" charset="2"/>
              </a:rPr>
              <a:t> guru TK </a:t>
            </a:r>
            <a:r>
              <a:rPr lang="en-US" dirty="0" err="1" smtClean="0">
                <a:sym typeface="Wingdings" pitchFamily="2" charset="2"/>
              </a:rPr>
              <a:t>terhadap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kurikulum</a:t>
            </a:r>
            <a:r>
              <a:rPr lang="en-US" dirty="0" smtClean="0">
                <a:sym typeface="Wingdings" pitchFamily="2" charset="2"/>
              </a:rPr>
              <a:t> 2013 PAUD</a:t>
            </a:r>
          </a:p>
          <a:p>
            <a:pPr>
              <a:buFont typeface="Wingdings" pitchFamily="2" charset="2"/>
              <a:buChar char="à"/>
            </a:pPr>
            <a:r>
              <a:rPr lang="en-US" dirty="0" smtClean="0">
                <a:sym typeface="Wingdings" pitchFamily="2" charset="2"/>
              </a:rPr>
              <a:t>….......?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RM </a:t>
            </a:r>
            <a:r>
              <a:rPr lang="en-US" dirty="0" err="1" smtClean="0"/>
              <a:t>Komparatif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sym typeface="Wingdings" pitchFamily="2" charset="2"/>
              </a:rPr>
              <a:t>RM </a:t>
            </a:r>
            <a:r>
              <a:rPr lang="en-US" dirty="0" err="1" smtClean="0">
                <a:sym typeface="Wingdings" pitchFamily="2" charset="2"/>
              </a:rPr>
              <a:t>pebnelitian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membandingkan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keberadaan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satu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variabel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atau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lebih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pada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kdua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lebih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sampel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berbeda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atau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pada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waktu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berbeda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err="1" smtClean="0">
                <a:sym typeface="Wingdings" pitchFamily="2" charset="2"/>
              </a:rPr>
              <a:t>Contoh</a:t>
            </a:r>
            <a:r>
              <a:rPr lang="en-US" dirty="0" smtClean="0">
                <a:sym typeface="Wingdings" pitchFamily="2" charset="2"/>
              </a:rPr>
              <a:t>:</a:t>
            </a:r>
          </a:p>
          <a:p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err="1" smtClean="0">
                <a:sym typeface="Wingdings" pitchFamily="2" charset="2"/>
              </a:rPr>
              <a:t>Apakah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perbedaan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kreativitas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kelompok</a:t>
            </a:r>
            <a:r>
              <a:rPr lang="en-US" dirty="0" smtClean="0">
                <a:sym typeface="Wingdings" pitchFamily="2" charset="2"/>
              </a:rPr>
              <a:t>  X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Y</a:t>
            </a:r>
          </a:p>
          <a:p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Apakah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perbedaan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motivasi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belajar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pola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asuh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demokratis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 …………</a:t>
            </a:r>
          </a:p>
          <a:p>
            <a:pPr>
              <a:buNone/>
            </a:pPr>
            <a:endParaRPr lang="en-US" dirty="0" smtClean="0">
              <a:sym typeface="Wingdings" pitchFamily="2" charset="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Rumusan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/>
              <a:t>A</a:t>
            </a:r>
            <a:r>
              <a:rPr lang="en-US" dirty="0" err="1" smtClean="0"/>
              <a:t>sosiatif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suatu</a:t>
            </a:r>
            <a:r>
              <a:rPr lang="en-US" dirty="0" smtClean="0">
                <a:sym typeface="Wingdings" pitchFamily="2" charset="2"/>
              </a:rPr>
              <a:t> RM </a:t>
            </a:r>
            <a:r>
              <a:rPr lang="en-US" dirty="0" err="1" smtClean="0">
                <a:sym typeface="Wingdings" pitchFamily="2" charset="2"/>
              </a:rPr>
              <a:t>penelitian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bersifat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menanyakan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antar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dua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variabel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atau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lebih</a:t>
            </a:r>
            <a:r>
              <a:rPr lang="en-US" dirty="0" smtClean="0">
                <a:sym typeface="Wingdings" pitchFamily="2" charset="2"/>
              </a:rPr>
              <a:t>.</a:t>
            </a:r>
          </a:p>
          <a:p>
            <a:r>
              <a:rPr lang="en-US" dirty="0" err="1" smtClean="0">
                <a:sym typeface="Wingdings" pitchFamily="2" charset="2"/>
              </a:rPr>
              <a:t>terdapat</a:t>
            </a:r>
            <a:r>
              <a:rPr lang="en-US" dirty="0" smtClean="0">
                <a:sym typeface="Wingdings" pitchFamily="2" charset="2"/>
              </a:rPr>
              <a:t> 3 </a:t>
            </a:r>
            <a:r>
              <a:rPr lang="en-US" dirty="0" err="1" smtClean="0">
                <a:sym typeface="Wingdings" pitchFamily="2" charset="2"/>
              </a:rPr>
              <a:t>jenis</a:t>
            </a:r>
            <a:r>
              <a:rPr lang="en-US" dirty="0" smtClean="0">
                <a:sym typeface="Wingdings" pitchFamily="2" charset="2"/>
              </a:rPr>
              <a:t> RM </a:t>
            </a:r>
            <a:r>
              <a:rPr lang="en-US" dirty="0" err="1" smtClean="0">
                <a:sym typeface="Wingdings" pitchFamily="2" charset="2"/>
              </a:rPr>
              <a:t>asosiatif</a:t>
            </a:r>
            <a:r>
              <a:rPr lang="en-US" dirty="0" smtClean="0">
                <a:sym typeface="Wingdings" pitchFamily="2" charset="2"/>
              </a:rPr>
              <a:t>,  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simetris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kasusal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kubungan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timbal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balik</a:t>
            </a:r>
            <a:endParaRPr lang="en-US" dirty="0" smtClean="0">
              <a:sym typeface="Wingdings" pitchFamily="2" charset="2"/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simetris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err="1" smtClean="0">
                <a:sym typeface="Wingdings" pitchFamily="2" charset="2"/>
              </a:rPr>
              <a:t>suatu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antara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dua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variabel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atau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lebih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kebetulan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munculnya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dengan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bersamaan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jadi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bukan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kausal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maupun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interaktif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err="1" smtClean="0">
                <a:sym typeface="Wingdings" pitchFamily="2" charset="2"/>
              </a:rPr>
              <a:t>Contoh</a:t>
            </a:r>
            <a:r>
              <a:rPr lang="en-US" dirty="0" smtClean="0">
                <a:sym typeface="Wingdings" pitchFamily="2" charset="2"/>
              </a:rPr>
              <a:t>:</a:t>
            </a:r>
          </a:p>
          <a:p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Apakah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antara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jenis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kelamin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kemandirian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anak</a:t>
            </a:r>
            <a:r>
              <a:rPr lang="en-US" dirty="0" smtClean="0">
                <a:sym typeface="Wingdings" pitchFamily="2" charset="2"/>
              </a:rPr>
              <a:t>? = </a:t>
            </a:r>
            <a:r>
              <a:rPr lang="en-US" dirty="0" err="1" smtClean="0">
                <a:sym typeface="Wingdings" pitchFamily="2" charset="2"/>
              </a:rPr>
              <a:t>judulny</a:t>
            </a:r>
            <a:r>
              <a:rPr lang="en-US" dirty="0" smtClean="0">
                <a:sym typeface="Wingdings" pitchFamily="2" charset="2"/>
              </a:rPr>
              <a:t>?</a:t>
            </a:r>
          </a:p>
          <a:p>
            <a:r>
              <a:rPr lang="en-US" dirty="0" err="1" smtClean="0">
                <a:sym typeface="Wingdings" pitchFamily="2" charset="2"/>
              </a:rPr>
              <a:t>Apakah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antara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banyaknya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murid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kualitas</a:t>
            </a:r>
            <a:r>
              <a:rPr lang="en-US" dirty="0" smtClean="0">
                <a:sym typeface="Wingdings" pitchFamily="2" charset="2"/>
              </a:rPr>
              <a:t> TK? = </a:t>
            </a:r>
            <a:r>
              <a:rPr lang="en-US" dirty="0" err="1" smtClean="0">
                <a:sym typeface="Wingdings" pitchFamily="2" charset="2"/>
              </a:rPr>
              <a:t>judulnya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Kausal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 yang </a:t>
            </a:r>
            <a:r>
              <a:rPr lang="en-US" dirty="0" err="1" smtClean="0">
                <a:sym typeface="Wingdings" pitchFamily="2" charset="2"/>
              </a:rPr>
              <a:t>bersifat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sebab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akibat</a:t>
            </a:r>
            <a:r>
              <a:rPr lang="en-US" dirty="0" smtClean="0">
                <a:sym typeface="Wingdings" pitchFamily="2" charset="2"/>
              </a:rPr>
              <a:t>. </a:t>
            </a:r>
            <a:r>
              <a:rPr lang="en-US" dirty="0" err="1" smtClean="0">
                <a:sym typeface="Wingdings" pitchFamily="2" charset="2"/>
              </a:rPr>
              <a:t>Jadi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ada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variabel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independen</a:t>
            </a:r>
            <a:r>
              <a:rPr lang="en-US" dirty="0" smtClean="0">
                <a:sym typeface="Wingdings" pitchFamily="2" charset="2"/>
              </a:rPr>
              <a:t>/</a:t>
            </a:r>
            <a:r>
              <a:rPr lang="en-US" dirty="0" err="1" smtClean="0">
                <a:sym typeface="Wingdings" pitchFamily="2" charset="2"/>
              </a:rPr>
              <a:t>bebas</a:t>
            </a:r>
            <a:r>
              <a:rPr lang="en-US" dirty="0" smtClean="0">
                <a:sym typeface="Wingdings" pitchFamily="2" charset="2"/>
              </a:rPr>
              <a:t> (</a:t>
            </a:r>
            <a:r>
              <a:rPr lang="en-US" dirty="0" err="1" smtClean="0">
                <a:sym typeface="Wingdings" pitchFamily="2" charset="2"/>
              </a:rPr>
              <a:t>variabel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mempengaruhi</a:t>
            </a:r>
            <a:r>
              <a:rPr lang="en-US" dirty="0" smtClean="0">
                <a:sym typeface="Wingdings" pitchFamily="2" charset="2"/>
              </a:rPr>
              <a:t>)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variabel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dependen</a:t>
            </a:r>
            <a:r>
              <a:rPr lang="en-US" dirty="0" smtClean="0">
                <a:sym typeface="Wingdings" pitchFamily="2" charset="2"/>
              </a:rPr>
              <a:t>/</a:t>
            </a:r>
            <a:r>
              <a:rPr lang="en-US" dirty="0" err="1" smtClean="0">
                <a:sym typeface="Wingdings" pitchFamily="2" charset="2"/>
              </a:rPr>
              <a:t>terikat</a:t>
            </a:r>
            <a:r>
              <a:rPr lang="en-US" dirty="0" smtClean="0">
                <a:sym typeface="Wingdings" pitchFamily="2" charset="2"/>
              </a:rPr>
              <a:t>  (</a:t>
            </a:r>
            <a:r>
              <a:rPr lang="en-US" dirty="0" err="1" smtClean="0">
                <a:sym typeface="Wingdings" pitchFamily="2" charset="2"/>
              </a:rPr>
              <a:t>variabel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dipengaruhi</a:t>
            </a:r>
            <a:r>
              <a:rPr lang="en-US" dirty="0" smtClean="0">
                <a:sym typeface="Wingdings" pitchFamily="2" charset="2"/>
              </a:rPr>
              <a:t>)</a:t>
            </a:r>
          </a:p>
          <a:p>
            <a:r>
              <a:rPr lang="en-US" dirty="0" err="1" smtClean="0">
                <a:sym typeface="Wingdings" pitchFamily="2" charset="2"/>
              </a:rPr>
              <a:t>Contoh</a:t>
            </a:r>
            <a:r>
              <a:rPr lang="en-US" dirty="0" smtClean="0">
                <a:sym typeface="Wingdings" pitchFamily="2" charset="2"/>
              </a:rPr>
              <a:t>: </a:t>
            </a:r>
          </a:p>
          <a:p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err="1" smtClean="0">
                <a:sym typeface="Wingdings" pitchFamily="2" charset="2"/>
              </a:rPr>
              <a:t>apakah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pengaruh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metode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bermain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terhadap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kreativitas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anak</a:t>
            </a:r>
            <a:r>
              <a:rPr lang="en-US" dirty="0" smtClean="0">
                <a:sym typeface="Wingdings" pitchFamily="2" charset="2"/>
              </a:rPr>
              <a:t>? </a:t>
            </a:r>
            <a:r>
              <a:rPr lang="en-US" dirty="0" err="1" smtClean="0">
                <a:sym typeface="Wingdings" pitchFamily="2" charset="2"/>
              </a:rPr>
              <a:t>Judulnya</a:t>
            </a:r>
            <a:r>
              <a:rPr lang="en-US" dirty="0" smtClean="0">
                <a:sym typeface="Wingdings" pitchFamily="2" charset="2"/>
              </a:rPr>
              <a:t>?</a:t>
            </a:r>
          </a:p>
          <a:p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err="1" smtClean="0">
                <a:sym typeface="Wingdings" pitchFamily="2" charset="2"/>
              </a:rPr>
              <a:t>apakah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pengaruh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motivasi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terhadap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kinerja</a:t>
            </a:r>
            <a:r>
              <a:rPr lang="en-US" dirty="0" smtClean="0">
                <a:sym typeface="Wingdings" pitchFamily="2" charset="2"/>
              </a:rPr>
              <a:t> guru PAUD? </a:t>
            </a:r>
            <a:r>
              <a:rPr lang="en-US" dirty="0" err="1" smtClean="0">
                <a:sym typeface="Wingdings" pitchFamily="2" charset="2"/>
              </a:rPr>
              <a:t>Judulnya</a:t>
            </a:r>
            <a:r>
              <a:rPr lang="en-US" dirty="0" smtClean="0">
                <a:sym typeface="Wingdings" pitchFamily="2" charset="2"/>
              </a:rPr>
              <a:t>?</a:t>
            </a:r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Interaktif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err="1" smtClean="0">
                <a:sym typeface="Wingdings" pitchFamily="2" charset="2"/>
              </a:rPr>
              <a:t>adalah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saling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mempengaruhi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disini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tidak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diketahui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mana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variabel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independen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dependen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nya</a:t>
            </a:r>
            <a:r>
              <a:rPr lang="en-US" dirty="0" smtClean="0">
                <a:sym typeface="Wingdings" pitchFamily="2" charset="2"/>
              </a:rPr>
              <a:t>.</a:t>
            </a:r>
          </a:p>
          <a:p>
            <a:r>
              <a:rPr lang="en-US" dirty="0" err="1" smtClean="0">
                <a:sym typeface="Wingdings" pitchFamily="2" charset="2"/>
              </a:rPr>
              <a:t>Contoh</a:t>
            </a:r>
            <a:r>
              <a:rPr lang="en-US" dirty="0" smtClean="0">
                <a:sym typeface="Wingdings" pitchFamily="2" charset="2"/>
              </a:rPr>
              <a:t>:</a:t>
            </a:r>
          </a:p>
          <a:p>
            <a:pPr>
              <a:buNone/>
            </a:pPr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antara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motivasi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prestasi</a:t>
            </a:r>
            <a:r>
              <a:rPr lang="en-US" dirty="0" smtClean="0">
                <a:sym typeface="Wingdings" pitchFamily="2" charset="2"/>
              </a:rPr>
              <a:t>. </a:t>
            </a:r>
            <a:r>
              <a:rPr lang="en-US" i="1" dirty="0" err="1" smtClean="0">
                <a:sym typeface="Wingdings" pitchFamily="2" charset="2"/>
              </a:rPr>
              <a:t>Disini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dinyatakan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motivasi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mempengeruhi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prestasi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dan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juga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prestasi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mempengaruhi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motivasi</a:t>
            </a:r>
            <a:endParaRPr lang="en-US" i="1" dirty="0" smtClean="0">
              <a:sym typeface="Wingdings" pitchFamily="2" charset="2"/>
            </a:endParaRPr>
          </a:p>
          <a:p>
            <a:pPr>
              <a:buNone/>
            </a:pPr>
            <a:r>
              <a:rPr lang="en-US" i="1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antara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kecerdasan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kekayaan</a:t>
            </a:r>
            <a:r>
              <a:rPr lang="en-US" dirty="0" smtClean="0">
                <a:sym typeface="Wingdings" pitchFamily="2" charset="2"/>
              </a:rPr>
              <a:t>. </a:t>
            </a:r>
            <a:r>
              <a:rPr lang="en-US" i="1" dirty="0" err="1" smtClean="0">
                <a:sym typeface="Wingdings" pitchFamily="2" charset="2"/>
              </a:rPr>
              <a:t>Kecerdasaan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dapat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menyebabkan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kaya</a:t>
            </a:r>
            <a:r>
              <a:rPr lang="en-US" i="1" dirty="0" smtClean="0">
                <a:sym typeface="Wingdings" pitchFamily="2" charset="2"/>
              </a:rPr>
              <a:t>, </a:t>
            </a:r>
            <a:r>
              <a:rPr lang="en-US" i="1" dirty="0" err="1" smtClean="0">
                <a:sym typeface="Wingdings" pitchFamily="2" charset="2"/>
              </a:rPr>
              <a:t>demikian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juga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kekayaan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dapat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meningkatkan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kecerdasan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karena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gizinya</a:t>
            </a:r>
            <a:r>
              <a:rPr lang="en-US" i="1" dirty="0" smtClean="0">
                <a:sym typeface="Wingdings" pitchFamily="2" charset="2"/>
              </a:rPr>
              <a:t> </a:t>
            </a:r>
            <a:r>
              <a:rPr lang="en-US" i="1" dirty="0" err="1" smtClean="0">
                <a:sym typeface="Wingdings" pitchFamily="2" charset="2"/>
              </a:rPr>
              <a:t>terpenuhi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err="1" smtClean="0"/>
              <a:t>Segala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yang </a:t>
            </a:r>
            <a:r>
              <a:rPr lang="en-US" dirty="0" err="1" smtClean="0"/>
              <a:t>berbentuk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yang </a:t>
            </a:r>
            <a:r>
              <a:rPr lang="en-US" dirty="0" err="1" smtClean="0"/>
              <a:t>ditetapkan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peneliti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dipelajari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diperoleh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ditarik</a:t>
            </a:r>
            <a:r>
              <a:rPr lang="en-US" dirty="0" smtClean="0"/>
              <a:t> </a:t>
            </a:r>
            <a:r>
              <a:rPr lang="en-US" dirty="0" err="1" smtClean="0"/>
              <a:t>kesimpulannya</a:t>
            </a:r>
            <a:endParaRPr lang="en-US" dirty="0" smtClean="0"/>
          </a:p>
          <a:p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err="1" smtClean="0">
                <a:sym typeface="Wingdings" pitchFamily="2" charset="2"/>
              </a:rPr>
              <a:t>atribut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seseorang</a:t>
            </a:r>
            <a:r>
              <a:rPr lang="en-US" dirty="0" smtClean="0">
                <a:sym typeface="Wingdings" pitchFamily="2" charset="2"/>
              </a:rPr>
              <a:t>/</a:t>
            </a:r>
            <a:r>
              <a:rPr lang="en-US" dirty="0" err="1" smtClean="0">
                <a:sym typeface="Wingdings" pitchFamily="2" charset="2"/>
              </a:rPr>
              <a:t>bidang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keilmuan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atau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objek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mempunya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variasi</a:t>
            </a:r>
            <a:r>
              <a:rPr lang="en-US" dirty="0" smtClean="0">
                <a:sym typeface="Wingdings" pitchFamily="2" charset="2"/>
              </a:rPr>
              <a:t> (</a:t>
            </a:r>
            <a:r>
              <a:rPr lang="en-US" dirty="0" err="1" smtClean="0">
                <a:sym typeface="Wingdings" pitchFamily="2" charset="2"/>
              </a:rPr>
              <a:t>berbeda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antara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satu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kelompok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kelompok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lainnya</a:t>
            </a:r>
            <a:r>
              <a:rPr lang="en-US" dirty="0" smtClean="0">
                <a:sym typeface="Wingdings" pitchFamily="2" charset="2"/>
              </a:rPr>
              <a:t>)</a:t>
            </a:r>
          </a:p>
          <a:p>
            <a:r>
              <a:rPr lang="en-US" dirty="0" err="1" smtClean="0">
                <a:sym typeface="Wingdings" pitchFamily="2" charset="2"/>
              </a:rPr>
              <a:t>Contoh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variabel</a:t>
            </a:r>
            <a:r>
              <a:rPr lang="en-US" dirty="0" smtClean="0">
                <a:sym typeface="Wingdings" pitchFamily="2" charset="2"/>
              </a:rPr>
              <a:t>: </a:t>
            </a:r>
            <a:r>
              <a:rPr lang="en-US" dirty="0" err="1" smtClean="0">
                <a:sym typeface="Wingdings" pitchFamily="2" charset="2"/>
              </a:rPr>
              <a:t>motivasi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kreativitas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hasil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belajar</a:t>
            </a:r>
            <a:r>
              <a:rPr lang="en-US" dirty="0" smtClean="0">
                <a:sym typeface="Wingdings" pitchFamily="2" charset="2"/>
              </a:rPr>
              <a:t>,…..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Macam-macam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independen</a:t>
            </a:r>
            <a:r>
              <a:rPr lang="en-US" dirty="0" smtClean="0"/>
              <a:t>, </a:t>
            </a:r>
            <a:r>
              <a:rPr lang="en-US" dirty="0" err="1" smtClean="0"/>
              <a:t>biasa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stimulus, </a:t>
            </a:r>
            <a:r>
              <a:rPr lang="en-US" dirty="0" err="1" smtClean="0"/>
              <a:t>prediktor</a:t>
            </a:r>
            <a:r>
              <a:rPr lang="en-US" dirty="0" smtClean="0"/>
              <a:t>, </a:t>
            </a:r>
            <a:r>
              <a:rPr lang="en-US" dirty="0" err="1" smtClean="0"/>
              <a:t>antecendent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bebas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varibel</a:t>
            </a:r>
            <a:r>
              <a:rPr lang="en-US" dirty="0" smtClean="0"/>
              <a:t> </a:t>
            </a:r>
            <a:r>
              <a:rPr lang="en-US" dirty="0" err="1" smtClean="0"/>
              <a:t>yeng</a:t>
            </a:r>
            <a:r>
              <a:rPr lang="en-US" dirty="0" smtClean="0"/>
              <a:t> </a:t>
            </a:r>
            <a:r>
              <a:rPr lang="en-US" dirty="0" err="1" smtClean="0"/>
              <a:t>mempengaruhi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yang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sebab</a:t>
            </a:r>
            <a:r>
              <a:rPr lang="en-US" dirty="0" smtClean="0"/>
              <a:t> </a:t>
            </a:r>
            <a:r>
              <a:rPr lang="en-US" dirty="0" err="1" smtClean="0"/>
              <a:t>perubahannya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timbulnya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terikat</a:t>
            </a:r>
            <a:endParaRPr lang="en-US" dirty="0" smtClean="0"/>
          </a:p>
          <a:p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dependen</a:t>
            </a:r>
            <a:r>
              <a:rPr lang="en-US" dirty="0" smtClean="0"/>
              <a:t>, </a:t>
            </a:r>
            <a:r>
              <a:rPr lang="en-US" dirty="0" err="1" smtClean="0"/>
              <a:t>biasa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output, </a:t>
            </a:r>
            <a:r>
              <a:rPr lang="en-US" dirty="0" err="1" smtClean="0"/>
              <a:t>kriteria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konsekuen</a:t>
            </a:r>
            <a:r>
              <a:rPr lang="en-US" dirty="0" smtClean="0"/>
              <a:t>.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yang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akibat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 </a:t>
            </a:r>
            <a:r>
              <a:rPr lang="en-US" dirty="0" err="1" smtClean="0"/>
              <a:t>bebas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85800" y="2133600"/>
            <a:ext cx="2971800" cy="1524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Metode</a:t>
            </a:r>
            <a:r>
              <a:rPr lang="en-U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role playing</a:t>
            </a:r>
          </a:p>
          <a:p>
            <a:pPr algn="ctr"/>
            <a:r>
              <a:rPr lang="en-U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(</a:t>
            </a:r>
            <a:r>
              <a:rPr lang="en-US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variabel</a:t>
            </a:r>
            <a:r>
              <a:rPr lang="en-U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independen</a:t>
            </a:r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)</a:t>
            </a:r>
            <a:endParaRPr 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715000" y="2133600"/>
            <a:ext cx="2590800" cy="152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Keterampilan</a:t>
            </a:r>
            <a:r>
              <a:rPr lang="en-US" sz="2000" dirty="0" smtClean="0"/>
              <a:t> </a:t>
            </a:r>
            <a:r>
              <a:rPr lang="en-US" sz="2000" dirty="0" err="1" smtClean="0"/>
              <a:t>sosial</a:t>
            </a:r>
            <a:endParaRPr lang="en-US" sz="2000" dirty="0" smtClean="0"/>
          </a:p>
          <a:p>
            <a:pPr algn="ctr"/>
            <a:r>
              <a:rPr lang="en-US" sz="2000" dirty="0" smtClean="0"/>
              <a:t>(</a:t>
            </a:r>
            <a:r>
              <a:rPr lang="en-US" sz="2000" dirty="0" err="1" smtClean="0"/>
              <a:t>variabel</a:t>
            </a:r>
            <a:r>
              <a:rPr lang="en-US" sz="2000" dirty="0" smtClean="0"/>
              <a:t> </a:t>
            </a:r>
            <a:r>
              <a:rPr lang="en-US" sz="2000" dirty="0" err="1" smtClean="0"/>
              <a:t>dependen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8" name="Right Arrow 7"/>
          <p:cNvSpPr/>
          <p:nvPr/>
        </p:nvSpPr>
        <p:spPr>
          <a:xfrm>
            <a:off x="3886200" y="2514600"/>
            <a:ext cx="1524000" cy="6096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Paradigma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Paradigma</a:t>
            </a:r>
            <a:r>
              <a:rPr lang="en-US" dirty="0" smtClean="0"/>
              <a:t> </a:t>
            </a:r>
            <a:r>
              <a:rPr lang="en-US" dirty="0" err="1" smtClean="0"/>
              <a:t>sederhana</a:t>
            </a:r>
            <a:r>
              <a:rPr lang="en-US" dirty="0" smtClean="0"/>
              <a:t> ,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varibel</a:t>
            </a:r>
            <a:r>
              <a:rPr lang="en-US" dirty="0" smtClean="0"/>
              <a:t> </a:t>
            </a:r>
            <a:r>
              <a:rPr lang="en-US" dirty="0" err="1" smtClean="0"/>
              <a:t>independen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dependen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X= </a:t>
            </a:r>
            <a:r>
              <a:rPr lang="en-US" dirty="0" err="1" smtClean="0"/>
              <a:t>Metode</a:t>
            </a:r>
            <a:r>
              <a:rPr lang="en-US" dirty="0"/>
              <a:t> </a:t>
            </a:r>
            <a:r>
              <a:rPr lang="en-US" i="1" dirty="0" smtClean="0"/>
              <a:t>role playing</a:t>
            </a:r>
          </a:p>
          <a:p>
            <a:r>
              <a:rPr lang="en-US" dirty="0" smtClean="0"/>
              <a:t>Y= </a:t>
            </a:r>
            <a:r>
              <a:rPr lang="en-US" dirty="0" err="1"/>
              <a:t>K</a:t>
            </a:r>
            <a:r>
              <a:rPr lang="en-US" dirty="0" err="1" smtClean="0"/>
              <a:t>eterampilanm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835352" y="3344840"/>
            <a:ext cx="8382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X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987424" y="3614384"/>
            <a:ext cx="1905000" cy="1588"/>
          </a:xfrm>
          <a:prstGeom prst="straightConnector1">
            <a:avLst/>
          </a:prstGeom>
          <a:ln w="412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6096000" y="3352800"/>
            <a:ext cx="8382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Y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PARADIGMA PENELITIAN LAIN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Paradigma</a:t>
            </a:r>
            <a:r>
              <a:rPr lang="en-US" dirty="0" smtClean="0"/>
              <a:t> </a:t>
            </a:r>
            <a:r>
              <a:rPr lang="en-US" dirty="0" err="1" smtClean="0"/>
              <a:t>sederhana</a:t>
            </a:r>
            <a:r>
              <a:rPr lang="en-US" dirty="0" smtClean="0"/>
              <a:t> </a:t>
            </a:r>
            <a:r>
              <a:rPr lang="en-US" dirty="0" err="1" smtClean="0"/>
              <a:t>berurutan</a:t>
            </a:r>
            <a:endParaRPr lang="en-US" dirty="0" smtClean="0"/>
          </a:p>
          <a:p>
            <a:r>
              <a:rPr lang="en-US" dirty="0" err="1" smtClean="0"/>
              <a:t>Paradigma</a:t>
            </a:r>
            <a:r>
              <a:rPr lang="en-US" dirty="0" smtClean="0"/>
              <a:t> </a:t>
            </a:r>
            <a:r>
              <a:rPr lang="en-US" dirty="0" err="1" smtClean="0"/>
              <a:t>ganda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independen</a:t>
            </a:r>
            <a:endParaRPr lang="en-US" dirty="0" smtClean="0"/>
          </a:p>
          <a:p>
            <a:r>
              <a:rPr lang="en-US" dirty="0" err="1" smtClean="0"/>
              <a:t>Paradigma</a:t>
            </a:r>
            <a:r>
              <a:rPr lang="en-US" dirty="0" smtClean="0"/>
              <a:t> </a:t>
            </a:r>
            <a:r>
              <a:rPr lang="en-US" dirty="0" err="1" smtClean="0"/>
              <a:t>ganda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tiga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independen</a:t>
            </a:r>
            <a:endParaRPr lang="en-US" dirty="0" smtClean="0"/>
          </a:p>
          <a:p>
            <a:r>
              <a:rPr lang="en-US" dirty="0" err="1" smtClean="0"/>
              <a:t>Paradigma</a:t>
            </a:r>
            <a:r>
              <a:rPr lang="en-US" dirty="0" smtClean="0"/>
              <a:t> </a:t>
            </a:r>
            <a:r>
              <a:rPr lang="en-US" dirty="0" err="1" smtClean="0"/>
              <a:t>ganda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varibel</a:t>
            </a:r>
            <a:r>
              <a:rPr lang="en-US" dirty="0" smtClean="0"/>
              <a:t> </a:t>
            </a:r>
            <a:r>
              <a:rPr lang="en-US" dirty="0" err="1" smtClean="0"/>
              <a:t>dependen</a:t>
            </a:r>
            <a:endParaRPr lang="en-US" dirty="0" smtClean="0"/>
          </a:p>
          <a:p>
            <a:r>
              <a:rPr lang="en-US" dirty="0" err="1" smtClean="0"/>
              <a:t>Paradigma</a:t>
            </a:r>
            <a:r>
              <a:rPr lang="en-US" dirty="0" smtClean="0"/>
              <a:t> </a:t>
            </a:r>
            <a:r>
              <a:rPr lang="en-US" dirty="0" err="1" smtClean="0"/>
              <a:t>ganda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independen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varibel</a:t>
            </a:r>
            <a:r>
              <a:rPr lang="en-US" dirty="0" smtClean="0"/>
              <a:t> </a:t>
            </a:r>
            <a:r>
              <a:rPr lang="en-US" dirty="0" err="1" smtClean="0"/>
              <a:t>dependen</a:t>
            </a:r>
            <a:endParaRPr lang="en-US" dirty="0" smtClean="0"/>
          </a:p>
          <a:p>
            <a:r>
              <a:rPr lang="en-US" dirty="0" err="1" smtClean="0"/>
              <a:t>Paradigma</a:t>
            </a:r>
            <a:r>
              <a:rPr lang="en-US" dirty="0" smtClean="0"/>
              <a:t> </a:t>
            </a:r>
            <a:r>
              <a:rPr lang="en-US" dirty="0" err="1" smtClean="0"/>
              <a:t>jalur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</a:t>
            </a:r>
            <a:r>
              <a:rPr lang="en-US" dirty="0" err="1" smtClean="0"/>
              <a:t>Landasan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disusun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setelah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rumusan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penelitian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dirumuskan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err="1" smtClean="0">
                <a:sym typeface="Wingdings" pitchFamily="2" charset="2"/>
              </a:rPr>
              <a:t>mencari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teori-teori</a:t>
            </a:r>
            <a:r>
              <a:rPr lang="en-US" dirty="0" smtClean="0">
                <a:sym typeface="Wingdings" pitchFamily="2" charset="2"/>
              </a:rPr>
              <a:t>/</a:t>
            </a:r>
            <a:r>
              <a:rPr lang="en-US" dirty="0" err="1" smtClean="0">
                <a:sym typeface="Wingdings" pitchFamily="2" charset="2"/>
              </a:rPr>
              <a:t>konsep-konsep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generalisasi-generalisasi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penelitian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dijadikan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sebagai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landasan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teoretis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untuk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pelaksanaan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penelitian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err="1" smtClean="0">
                <a:sym typeface="Wingdings" pitchFamily="2" charset="2"/>
              </a:rPr>
              <a:t>diperlukan</a:t>
            </a:r>
            <a:r>
              <a:rPr lang="en-US" dirty="0" smtClean="0">
                <a:sym typeface="Wingdings" pitchFamily="2" charset="2"/>
              </a:rPr>
              <a:t> /</a:t>
            </a:r>
            <a:r>
              <a:rPr lang="en-US" dirty="0" err="1" smtClean="0">
                <a:sym typeface="Wingdings" pitchFamily="2" charset="2"/>
              </a:rPr>
              <a:t>ditegakkan</a:t>
            </a:r>
            <a:r>
              <a:rPr lang="en-US" dirty="0" smtClean="0">
                <a:sym typeface="Wingdings" pitchFamily="2" charset="2"/>
              </a:rPr>
              <a:t> agar </a:t>
            </a:r>
            <a:r>
              <a:rPr lang="en-US" dirty="0" err="1" smtClean="0">
                <a:sym typeface="Wingdings" pitchFamily="2" charset="2"/>
              </a:rPr>
              <a:t>penelitian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itu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mempunyai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dasar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kokoh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bukan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sekedar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coba-coba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i="1" dirty="0" smtClean="0">
                <a:sym typeface="Wingdings" pitchFamily="2" charset="2"/>
              </a:rPr>
              <a:t>(trial and error).</a:t>
            </a:r>
            <a:endParaRPr lang="en-US" i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Lanjutan</a:t>
            </a:r>
            <a:r>
              <a:rPr lang="en-US" dirty="0" smtClean="0"/>
              <a:t> 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LT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menunuuki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pada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sekelompok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hukum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tersusun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secara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logis</a:t>
            </a:r>
            <a:r>
              <a:rPr lang="en-US" dirty="0" smtClean="0">
                <a:sym typeface="Wingdings" pitchFamily="2" charset="2"/>
              </a:rPr>
              <a:t>. </a:t>
            </a:r>
            <a:r>
              <a:rPr lang="en-US" dirty="0" err="1" smtClean="0">
                <a:sym typeface="Wingdings" pitchFamily="2" charset="2"/>
              </a:rPr>
              <a:t>Biasanya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bersifat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deduktif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menunjukan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suatu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antara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variabel</a:t>
            </a:r>
            <a:r>
              <a:rPr lang="en-US" dirty="0" smtClean="0">
                <a:sym typeface="Wingdings" pitchFamily="2" charset="2"/>
              </a:rPr>
              <a:t> –</a:t>
            </a:r>
            <a:r>
              <a:rPr lang="en-US" dirty="0" err="1" smtClean="0">
                <a:sym typeface="Wingdings" pitchFamily="2" charset="2"/>
              </a:rPr>
              <a:t>variabel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empiris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bersifat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ajeg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diramalkan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sebelumnya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LT </a:t>
            </a:r>
            <a:r>
              <a:rPr lang="en-US" dirty="0" err="1" smtClean="0">
                <a:sym typeface="Wingdings" pitchFamily="2" charset="2"/>
              </a:rPr>
              <a:t>merupakan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suatu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rangkuman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tertulis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mengenai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suatu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kelompok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hukum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diperoleh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secara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empiris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dalam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suatu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bidang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tertentu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err="1" smtClean="0">
                <a:sym typeface="Wingdings" pitchFamily="2" charset="2"/>
              </a:rPr>
              <a:t>LTmenunjuk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pada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suatu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cara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menerangkan</a:t>
            </a:r>
            <a:r>
              <a:rPr lang="en-US" dirty="0" smtClean="0">
                <a:sym typeface="Wingdings" pitchFamily="2" charset="2"/>
              </a:rPr>
              <a:t>  yang </a:t>
            </a:r>
            <a:r>
              <a:rPr lang="en-US" dirty="0" err="1" smtClean="0">
                <a:sym typeface="Wingdings" pitchFamily="2" charset="2"/>
              </a:rPr>
              <a:t>menggeneralisir</a:t>
            </a:r>
            <a:r>
              <a:rPr lang="en-US" dirty="0" smtClean="0">
                <a:sym typeface="Wingdings" pitchFamily="2" charset="2"/>
              </a:rPr>
              <a:t>. </a:t>
            </a:r>
            <a:r>
              <a:rPr lang="en-US" dirty="0" err="1" smtClean="0">
                <a:sym typeface="Wingdings" pitchFamily="2" charset="2"/>
              </a:rPr>
              <a:t>Disini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biasanya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fungsional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anatardata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didapat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pendapat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teoretis</a:t>
            </a:r>
            <a:r>
              <a:rPr lang="en-US" dirty="0" smtClean="0">
                <a:sym typeface="Wingdings" pitchFamily="2" charset="2"/>
              </a:rPr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Kegunaan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Memperjelas</a:t>
            </a:r>
            <a:r>
              <a:rPr lang="en-US" dirty="0" smtClean="0"/>
              <a:t> /</a:t>
            </a:r>
            <a:r>
              <a:rPr lang="en-US" dirty="0" err="1" smtClean="0"/>
              <a:t>mempertajam</a:t>
            </a:r>
            <a:r>
              <a:rPr lang="en-US" dirty="0" smtClean="0"/>
              <a:t>  </a:t>
            </a:r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lingkup</a:t>
            </a:r>
            <a:endParaRPr lang="en-US" dirty="0" smtClean="0"/>
          </a:p>
          <a:p>
            <a:r>
              <a:rPr lang="en-US" dirty="0" err="1" smtClean="0"/>
              <a:t>Prediksi</a:t>
            </a:r>
            <a:r>
              <a:rPr lang="en-US" dirty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pemandu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menemukan</a:t>
            </a:r>
            <a:r>
              <a:rPr lang="en-US" dirty="0" smtClean="0"/>
              <a:t> </a:t>
            </a:r>
            <a:r>
              <a:rPr lang="en-US" dirty="0" err="1" smtClean="0"/>
              <a:t>faaktauntuk</a:t>
            </a:r>
            <a:r>
              <a:rPr lang="en-US" dirty="0" smtClean="0"/>
              <a:t> </a:t>
            </a:r>
            <a:r>
              <a:rPr lang="en-US" dirty="0" err="1" smtClean="0"/>
              <a:t>merumuskan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menyususn</a:t>
            </a:r>
            <a:r>
              <a:rPr lang="en-US" dirty="0" smtClean="0"/>
              <a:t> </a:t>
            </a:r>
            <a:r>
              <a:rPr lang="en-US" dirty="0" err="1" smtClean="0"/>
              <a:t>instrumen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endParaRPr lang="en-US" dirty="0" smtClean="0"/>
          </a:p>
          <a:p>
            <a:r>
              <a:rPr lang="en-US" dirty="0" err="1" smtClean="0"/>
              <a:t>Kontrol</a:t>
            </a:r>
            <a:r>
              <a:rPr lang="en-US" dirty="0" smtClean="0"/>
              <a:t>,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membahas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selanjutnya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saran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upaya</a:t>
            </a:r>
            <a:r>
              <a:rPr lang="en-US" dirty="0" smtClean="0"/>
              <a:t> </a:t>
            </a:r>
            <a:r>
              <a:rPr lang="en-US" dirty="0" err="1" smtClean="0"/>
              <a:t>pemecahan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Deskripsi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err="1" smtClean="0">
                <a:sym typeface="Wingdings" pitchFamily="2" charset="2"/>
              </a:rPr>
              <a:t>merupakan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uraian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sistematis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tentang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teori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bukan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sekedar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oakaratau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penulis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buku</a:t>
            </a:r>
            <a:r>
              <a:rPr lang="en-US" dirty="0" smtClean="0">
                <a:sym typeface="Wingdings" pitchFamily="2" charset="2"/>
              </a:rPr>
              <a:t>)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hasil-hasil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penelitian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relevan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dengn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variabel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diteliti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err="1" smtClean="0">
                <a:sym typeface="Wingdings" pitchFamily="2" charset="2"/>
              </a:rPr>
              <a:t>Deskripsi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teori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dipengarhi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jumlah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variabel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Paling </a:t>
            </a:r>
            <a:r>
              <a:rPr lang="en-US" dirty="0" err="1" smtClean="0">
                <a:sym typeface="Wingdings" pitchFamily="2" charset="2"/>
              </a:rPr>
              <a:t>tidak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berisi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tentang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penjelasan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terhadap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variabel-variabel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diteliti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melalui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pendefinisian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uraian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lengkap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mendalam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berbagai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referansi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= </a:t>
            </a:r>
            <a:r>
              <a:rPr lang="en-US" dirty="0" err="1" smtClean="0">
                <a:sym typeface="Wingdings" pitchFamily="2" charset="2"/>
              </a:rPr>
              <a:t>banyak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membaca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sumber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bacaan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yang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baik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smtClean="0">
                <a:sym typeface="Wingdings" pitchFamily="2" charset="2"/>
              </a:rPr>
              <a:t>(</a:t>
            </a:r>
            <a:r>
              <a:rPr lang="en-US" dirty="0" err="1" smtClean="0">
                <a:sym typeface="Wingdings" pitchFamily="2" charset="2"/>
              </a:rPr>
              <a:t>relevan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metakhir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lengkap</a:t>
            </a:r>
            <a:r>
              <a:rPr lang="en-US" dirty="0" smtClean="0">
                <a:sym typeface="Wingdings" pitchFamily="2" charset="2"/>
              </a:rPr>
              <a:t>)</a:t>
            </a:r>
            <a:endParaRPr 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Langkah</a:t>
            </a:r>
            <a:r>
              <a:rPr lang="en-US" dirty="0" smtClean="0"/>
              <a:t> </a:t>
            </a:r>
            <a:r>
              <a:rPr lang="en-US" dirty="0" err="1" smtClean="0"/>
              <a:t>mendeskripsikan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 smtClean="0"/>
              <a:t>Tetapkan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endParaRPr lang="en-US" dirty="0" smtClean="0"/>
          </a:p>
          <a:p>
            <a:r>
              <a:rPr lang="en-US" dirty="0" err="1" smtClean="0"/>
              <a:t>Cari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–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bacaan</a:t>
            </a:r>
            <a:r>
              <a:rPr lang="en-US" dirty="0" smtClean="0"/>
              <a:t> (</a:t>
            </a:r>
            <a:r>
              <a:rPr lang="en-US" dirty="0" err="1" smtClean="0"/>
              <a:t>buku</a:t>
            </a:r>
            <a:r>
              <a:rPr lang="en-US" dirty="0" smtClean="0"/>
              <a:t>, </a:t>
            </a:r>
            <a:r>
              <a:rPr lang="en-US" dirty="0" err="1" smtClean="0"/>
              <a:t>skripsi</a:t>
            </a:r>
            <a:r>
              <a:rPr lang="en-US" dirty="0" smtClean="0"/>
              <a:t>, </a:t>
            </a:r>
            <a:r>
              <a:rPr lang="en-US" dirty="0" err="1" smtClean="0"/>
              <a:t>tesis</a:t>
            </a:r>
            <a:r>
              <a:rPr lang="en-US" dirty="0" smtClean="0"/>
              <a:t>, </a:t>
            </a:r>
            <a:r>
              <a:rPr lang="en-US" dirty="0" err="1" smtClean="0"/>
              <a:t>disertasi</a:t>
            </a:r>
            <a:r>
              <a:rPr lang="en-US" dirty="0" smtClean="0"/>
              <a:t>, </a:t>
            </a:r>
            <a:r>
              <a:rPr lang="en-US" dirty="0" err="1" smtClean="0"/>
              <a:t>jurnal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, </a:t>
            </a:r>
            <a:r>
              <a:rPr lang="en-US" dirty="0" err="1" smtClean="0"/>
              <a:t>laporan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, </a:t>
            </a:r>
            <a:r>
              <a:rPr lang="en-US" dirty="0" err="1" smtClean="0"/>
              <a:t>dll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Lihat</a:t>
            </a:r>
            <a:r>
              <a:rPr lang="en-US" dirty="0" smtClean="0"/>
              <a:t>  </a:t>
            </a:r>
            <a:r>
              <a:rPr lang="en-US" dirty="0" err="1" smtClean="0"/>
              <a:t>daftar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buku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pilih</a:t>
            </a:r>
            <a:r>
              <a:rPr lang="en-US" dirty="0" smtClean="0"/>
              <a:t> </a:t>
            </a:r>
            <a:r>
              <a:rPr lang="en-US" dirty="0" err="1" smtClean="0"/>
              <a:t>topik</a:t>
            </a:r>
            <a:r>
              <a:rPr lang="en-US" dirty="0" smtClean="0"/>
              <a:t> yang </a:t>
            </a:r>
            <a:r>
              <a:rPr lang="en-US" dirty="0" err="1" smtClean="0"/>
              <a:t>relevan</a:t>
            </a:r>
            <a:endParaRPr lang="en-US" dirty="0" smtClean="0"/>
          </a:p>
          <a:p>
            <a:r>
              <a:rPr lang="en-US" dirty="0" err="1" smtClean="0"/>
              <a:t>Cari</a:t>
            </a:r>
            <a:r>
              <a:rPr lang="en-US" dirty="0" smtClean="0"/>
              <a:t> </a:t>
            </a:r>
            <a:r>
              <a:rPr lang="en-US" dirty="0" err="1" smtClean="0"/>
              <a:t>definisi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yang </a:t>
            </a:r>
            <a:r>
              <a:rPr lang="en-US" dirty="0" err="1" smtClean="0"/>
              <a:t>diteliti</a:t>
            </a:r>
            <a:endParaRPr lang="en-US" dirty="0" smtClean="0"/>
          </a:p>
          <a:p>
            <a:r>
              <a:rPr lang="en-US" dirty="0" smtClean="0"/>
              <a:t>Baca </a:t>
            </a:r>
            <a:r>
              <a:rPr lang="en-US" dirty="0" err="1" smtClean="0"/>
              <a:t>seluruh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 </a:t>
            </a:r>
            <a:r>
              <a:rPr lang="en-US" dirty="0" err="1" smtClean="0"/>
              <a:t>topik</a:t>
            </a:r>
            <a:r>
              <a:rPr lang="en-US" dirty="0" smtClean="0"/>
              <a:t> </a:t>
            </a:r>
            <a:r>
              <a:rPr lang="en-US" dirty="0" err="1" smtClean="0"/>
              <a:t>buku</a:t>
            </a:r>
            <a:r>
              <a:rPr lang="en-US" dirty="0" smtClean="0"/>
              <a:t> yang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diteliti</a:t>
            </a:r>
            <a:r>
              <a:rPr lang="en-US" dirty="0" smtClean="0"/>
              <a:t>, </a:t>
            </a:r>
            <a:r>
              <a:rPr lang="en-US" dirty="0" err="1" smtClean="0"/>
              <a:t>lakukan</a:t>
            </a:r>
            <a:r>
              <a:rPr lang="en-US" dirty="0" smtClean="0"/>
              <a:t> </a:t>
            </a:r>
            <a:r>
              <a:rPr lang="en-US" dirty="0" err="1" smtClean="0"/>
              <a:t>analisa</a:t>
            </a:r>
            <a:r>
              <a:rPr lang="en-US" dirty="0" smtClean="0"/>
              <a:t>, </a:t>
            </a:r>
            <a:r>
              <a:rPr lang="en-US" dirty="0" err="1" smtClean="0"/>
              <a:t>renungkan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buatrumusan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bahasan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bacaan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Deskripsikan</a:t>
            </a:r>
            <a:r>
              <a:rPr lang="en-US" dirty="0" smtClean="0"/>
              <a:t> </a:t>
            </a:r>
            <a:r>
              <a:rPr lang="en-US" dirty="0" err="1" smtClean="0"/>
              <a:t>teori-teori</a:t>
            </a:r>
            <a:r>
              <a:rPr lang="en-US" dirty="0" smtClean="0"/>
              <a:t>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dibaca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kedalam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.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bacaan</a:t>
            </a:r>
            <a:r>
              <a:rPr lang="en-US" dirty="0" smtClean="0"/>
              <a:t>  yang </a:t>
            </a:r>
            <a:r>
              <a:rPr lang="en-US" dirty="0" err="1" smtClean="0"/>
              <a:t>dikutip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Landasan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mendeskripsikan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dicantumkan</a:t>
            </a:r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</a:t>
            </a:r>
            <a:r>
              <a:rPr lang="en-US" dirty="0" err="1" smtClean="0"/>
              <a:t>Kerangka</a:t>
            </a:r>
            <a:r>
              <a:rPr lang="en-US" dirty="0" smtClean="0"/>
              <a:t> </a:t>
            </a:r>
            <a:r>
              <a:rPr lang="en-US" dirty="0" err="1" smtClean="0"/>
              <a:t>Berpikir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Merupakan</a:t>
            </a:r>
            <a:r>
              <a:rPr lang="en-US" dirty="0" smtClean="0"/>
              <a:t> model </a:t>
            </a:r>
            <a:r>
              <a:rPr lang="en-US" dirty="0" err="1" smtClean="0"/>
              <a:t>konseptual</a:t>
            </a:r>
            <a:r>
              <a:rPr lang="en-US" dirty="0" smtClean="0"/>
              <a:t> 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berhubungan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faktor</a:t>
            </a:r>
            <a:r>
              <a:rPr lang="en-US" dirty="0" smtClean="0"/>
              <a:t>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diidentifikasi</a:t>
            </a:r>
            <a:r>
              <a:rPr lang="en-US" dirty="0" smtClean="0"/>
              <a:t> </a:t>
            </a:r>
            <a:r>
              <a:rPr lang="en-US" dirty="0" err="1" smtClean="0"/>
              <a:t>sebagaimasalah</a:t>
            </a:r>
            <a:r>
              <a:rPr lang="en-US" dirty="0" smtClean="0"/>
              <a:t> </a:t>
            </a:r>
            <a:r>
              <a:rPr lang="en-US" dirty="0" err="1" smtClean="0"/>
              <a:t>yag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endParaRPr lang="en-US" dirty="0" smtClean="0"/>
          </a:p>
          <a:p>
            <a:r>
              <a:rPr lang="en-US" dirty="0" smtClean="0"/>
              <a:t>KB yang </a:t>
            </a:r>
            <a:r>
              <a:rPr lang="en-US" dirty="0" err="1" smtClean="0"/>
              <a:t>baik</a:t>
            </a:r>
            <a:r>
              <a:rPr lang="en-US" dirty="0" smtClean="0"/>
              <a:t>,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menjelaskan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teoretis</a:t>
            </a:r>
            <a:r>
              <a:rPr lang="en-US" dirty="0" smtClean="0"/>
              <a:t> </a:t>
            </a:r>
            <a:r>
              <a:rPr lang="en-US" dirty="0" err="1" smtClean="0"/>
              <a:t>pertautan</a:t>
            </a:r>
            <a:r>
              <a:rPr lang="en-US" dirty="0" smtClean="0"/>
              <a:t> </a:t>
            </a:r>
            <a:r>
              <a:rPr lang="en-US" dirty="0" err="1" smtClean="0"/>
              <a:t>antar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diteliti</a:t>
            </a:r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penyusunan</a:t>
            </a:r>
            <a:r>
              <a:rPr lang="en-US" dirty="0" smtClean="0"/>
              <a:t> KB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buku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err="1" smtClean="0">
                <a:sym typeface="Wingdings" pitchFamily="2" charset="2"/>
              </a:rPr>
              <a:t>deskripsi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teori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hasil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penelitian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analisis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kritis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thd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teori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hasil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penelitian</a:t>
            </a:r>
            <a:r>
              <a:rPr lang="en-US" dirty="0" smtClean="0">
                <a:sym typeface="Wingdings" pitchFamily="2" charset="2"/>
              </a:rPr>
              <a:t> </a:t>
            </a:r>
            <a:r>
              <a:rPr lang="en-US" dirty="0" err="1" smtClean="0">
                <a:sym typeface="Wingdings" pitchFamily="2" charset="2"/>
              </a:rPr>
              <a:t>analisis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komparatif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thd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teori-teori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hp </a:t>
            </a:r>
            <a:r>
              <a:rPr lang="en-US" dirty="0" err="1" smtClean="0">
                <a:sym typeface="Wingdings" pitchFamily="2" charset="2"/>
              </a:rPr>
              <a:t>yangdiambil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sintesis</a:t>
            </a:r>
            <a:r>
              <a:rPr lang="en-US" dirty="0" smtClean="0">
                <a:sym typeface="Wingdings" pitchFamily="2" charset="2"/>
              </a:rPr>
              <a:t>/</a:t>
            </a:r>
            <a:r>
              <a:rPr lang="en-US" dirty="0" err="1" smtClean="0">
                <a:sym typeface="Wingdings" pitchFamily="2" charset="2"/>
              </a:rPr>
              <a:t>kesimpulan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teori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hp  </a:t>
            </a:r>
            <a:r>
              <a:rPr lang="en-US" dirty="0" err="1" smtClean="0">
                <a:sym typeface="Wingdings" pitchFamily="2" charset="2"/>
              </a:rPr>
              <a:t>kerangka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berpikir</a:t>
            </a:r>
            <a:r>
              <a:rPr lang="en-US" dirty="0" smtClean="0">
                <a:sym typeface="Wingdings" pitchFamily="2" charset="2"/>
              </a:rPr>
              <a:t> </a:t>
            </a:r>
            <a:r>
              <a:rPr lang="en-US" dirty="0" err="1" smtClean="0">
                <a:sym typeface="Wingdings" pitchFamily="2" charset="2"/>
              </a:rPr>
              <a:t>perumusan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hipotesis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motivasi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endParaRPr lang="en-US" dirty="0" smtClean="0"/>
          </a:p>
          <a:p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“X”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keterempilan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 </a:t>
            </a:r>
            <a:r>
              <a:rPr lang="en-US" dirty="0" err="1" smtClean="0"/>
              <a:t>tinggi</a:t>
            </a:r>
            <a:endParaRPr lang="en-US" dirty="0" smtClean="0"/>
          </a:p>
          <a:p>
            <a:r>
              <a:rPr lang="en-US" dirty="0" smtClean="0"/>
              <a:t>……………</a:t>
            </a:r>
          </a:p>
          <a:p>
            <a:r>
              <a:rPr lang="en-US" dirty="0" smtClean="0"/>
              <a:t>…………….</a:t>
            </a:r>
            <a:endParaRPr 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6. </a:t>
            </a:r>
            <a:r>
              <a:rPr lang="en-US" dirty="0" err="1" smtClean="0"/>
              <a:t>Hipotesis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err="1" smtClean="0">
                <a:sym typeface="Wingdings" pitchFamily="2" charset="2"/>
              </a:rPr>
              <a:t>jawaban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sementara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terhadap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rumusan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masalah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penelitian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sehingga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perlu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dibuktikan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melalui</a:t>
            </a:r>
            <a:r>
              <a:rPr lang="en-US" dirty="0" smtClean="0">
                <a:sym typeface="Wingdings" pitchFamily="2" charset="2"/>
              </a:rPr>
              <a:t>  </a:t>
            </a:r>
            <a:r>
              <a:rPr lang="en-US" dirty="0" err="1" smtClean="0">
                <a:sym typeface="Wingdings" pitchFamily="2" charset="2"/>
              </a:rPr>
              <a:t>pengumpulan</a:t>
            </a:r>
            <a:r>
              <a:rPr lang="en-US" dirty="0" smtClean="0">
                <a:sym typeface="Wingdings" pitchFamily="2" charset="2"/>
              </a:rPr>
              <a:t> data </a:t>
            </a:r>
            <a:r>
              <a:rPr lang="en-US" dirty="0" err="1" smtClean="0">
                <a:sym typeface="Wingdings" pitchFamily="2" charset="2"/>
              </a:rPr>
              <a:t>empirik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err="1" smtClean="0">
                <a:sym typeface="Wingdings" pitchFamily="2" charset="2"/>
              </a:rPr>
              <a:t>Dinyatakan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setelah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menyusun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rumusan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masalah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err="1" smtClean="0">
                <a:sym typeface="Wingdings" pitchFamily="2" charset="2"/>
              </a:rPr>
              <a:t>Jika</a:t>
            </a:r>
            <a:r>
              <a:rPr lang="en-US" dirty="0" smtClean="0">
                <a:sym typeface="Wingdings" pitchFamily="2" charset="2"/>
              </a:rPr>
              <a:t> RM </a:t>
            </a:r>
            <a:r>
              <a:rPr lang="en-US" dirty="0" err="1" smtClean="0">
                <a:sym typeface="Wingdings" pitchFamily="2" charset="2"/>
              </a:rPr>
              <a:t>dalam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bentuk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pertanyaan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hipotesis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dinyatakan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dalam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pernyataan</a:t>
            </a:r>
            <a:r>
              <a:rPr lang="en-US" dirty="0" smtClean="0">
                <a:sym typeface="Wingdings" pitchFamily="2" charset="2"/>
              </a:rPr>
              <a:t> </a:t>
            </a:r>
          </a:p>
          <a:p>
            <a:r>
              <a:rPr lang="en-US" dirty="0" err="1" smtClean="0">
                <a:sym typeface="Wingdings" pitchFamily="2" charset="2"/>
              </a:rPr>
              <a:t>Hipotesis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dirumuskan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hanya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jika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menggunakan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metode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kuantitatif</a:t>
            </a:r>
            <a:r>
              <a:rPr lang="en-US" dirty="0" smtClean="0">
                <a:sym typeface="Wingdings" pitchFamily="2" charset="2"/>
              </a:rPr>
              <a:t>.</a:t>
            </a:r>
            <a:br>
              <a:rPr lang="en-US" dirty="0" smtClean="0">
                <a:sym typeface="Wingdings" pitchFamily="2" charset="2"/>
              </a:rPr>
            </a:br>
            <a:endParaRPr 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Menyusun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Hipotesisi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; </a:t>
            </a:r>
          </a:p>
          <a:p>
            <a:r>
              <a:rPr lang="en-US" dirty="0" err="1" smtClean="0"/>
              <a:t>Hipotesisi</a:t>
            </a:r>
            <a:r>
              <a:rPr lang="en-US" dirty="0" smtClean="0"/>
              <a:t> </a:t>
            </a:r>
            <a:r>
              <a:rPr lang="en-US" dirty="0" err="1" smtClean="0"/>
              <a:t>statistik</a:t>
            </a:r>
            <a:r>
              <a:rPr lang="en-US" dirty="0" smtClean="0"/>
              <a:t>, (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sampel</a:t>
            </a:r>
            <a:r>
              <a:rPr lang="en-US" dirty="0" smtClean="0"/>
              <a:t>)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id-ID" dirty="0"/>
              <a:t>Untuk mengetahui pengaruh penerapan metode pembelajaran bermain peran (</a:t>
            </a:r>
            <a:r>
              <a:rPr lang="id-ID" i="1" dirty="0" smtClean="0"/>
              <a:t>role</a:t>
            </a:r>
            <a:r>
              <a:rPr lang="en-US" i="1" dirty="0" smtClean="0"/>
              <a:t> </a:t>
            </a:r>
            <a:r>
              <a:rPr lang="id-ID" i="1" dirty="0" smtClean="0"/>
              <a:t>playing</a:t>
            </a:r>
            <a:r>
              <a:rPr lang="id-ID" dirty="0"/>
              <a:t>) terhadap peningkatan kreativitas anak TKK BPK Penabur Taman Holis Indah Bandung, maka hipotesis dalam penelitian ini yaitu:</a:t>
            </a:r>
            <a:endParaRPr lang="en-US" dirty="0"/>
          </a:p>
          <a:p>
            <a:endParaRPr lang="en-US" dirty="0"/>
          </a:p>
          <a:p>
            <a:pPr>
              <a:buNone/>
            </a:pPr>
            <a:r>
              <a:rPr lang="en-US" b="1" dirty="0" err="1" smtClean="0"/>
              <a:t>Hipotesis</a:t>
            </a:r>
            <a:r>
              <a:rPr lang="en-US" b="1" dirty="0" smtClean="0"/>
              <a:t> </a:t>
            </a:r>
            <a:r>
              <a:rPr lang="en-US" b="1" dirty="0" err="1" smtClean="0"/>
              <a:t>penelitian</a:t>
            </a:r>
            <a:r>
              <a:rPr lang="en-US" b="1" dirty="0" smtClean="0"/>
              <a:t>:</a:t>
            </a:r>
            <a:endParaRPr lang="en-US" b="1" dirty="0"/>
          </a:p>
          <a:p>
            <a:pPr lvl="0">
              <a:buNone/>
            </a:pPr>
            <a:r>
              <a:rPr lang="en-US" dirty="0" smtClean="0"/>
              <a:t>	</a:t>
            </a:r>
            <a:r>
              <a:rPr lang="id-ID" dirty="0" smtClean="0"/>
              <a:t>Hipotesis </a:t>
            </a:r>
            <a:r>
              <a:rPr lang="id-ID" dirty="0"/>
              <a:t>Nol  (Ho)</a:t>
            </a:r>
            <a:endParaRPr lang="en-US" dirty="0"/>
          </a:p>
          <a:p>
            <a:pPr marL="519113" indent="-519113">
              <a:buNone/>
            </a:pPr>
            <a:r>
              <a:rPr lang="id-ID" dirty="0"/>
              <a:t>Ho = tidak terdapat perbedaan yang signifikan pada tingkat kreativitas </a:t>
            </a:r>
            <a:r>
              <a:rPr lang="id-ID" dirty="0" smtClean="0"/>
              <a:t>anak</a:t>
            </a:r>
            <a:r>
              <a:rPr lang="en-US" dirty="0" smtClean="0"/>
              <a:t> </a:t>
            </a:r>
            <a:r>
              <a:rPr lang="id-ID" dirty="0" smtClean="0"/>
              <a:t>antara </a:t>
            </a:r>
            <a:r>
              <a:rPr lang="id-ID" dirty="0"/>
              <a:t>kelompok eksperimen dan kelompok kontrol </a:t>
            </a:r>
            <a:endParaRPr lang="en-US" dirty="0"/>
          </a:p>
          <a:p>
            <a:pPr>
              <a:buNone/>
            </a:pPr>
            <a:r>
              <a:rPr lang="en-US" dirty="0" smtClean="0"/>
              <a:t>		</a:t>
            </a:r>
            <a:endParaRPr lang="en-US" dirty="0"/>
          </a:p>
          <a:p>
            <a:pPr lvl="0">
              <a:buNone/>
            </a:pPr>
            <a:r>
              <a:rPr lang="en-US" dirty="0" smtClean="0"/>
              <a:t>	</a:t>
            </a:r>
            <a:r>
              <a:rPr lang="id-ID" dirty="0" smtClean="0"/>
              <a:t>Hipotesis </a:t>
            </a:r>
            <a:r>
              <a:rPr lang="id-ID" dirty="0"/>
              <a:t>Alternatif  (Ha)</a:t>
            </a:r>
            <a:endParaRPr lang="en-US" dirty="0"/>
          </a:p>
          <a:p>
            <a:pPr marL="573088" indent="-573088">
              <a:buNone/>
            </a:pPr>
            <a:r>
              <a:rPr lang="id-ID" dirty="0"/>
              <a:t>Ha = terdapat perbedaan yang signifikan pada tingkat kreativitas anak antara </a:t>
            </a:r>
            <a:r>
              <a:rPr lang="id-ID" dirty="0" smtClean="0"/>
              <a:t> </a:t>
            </a:r>
            <a:r>
              <a:rPr lang="en-US" dirty="0" smtClean="0"/>
              <a:t>  </a:t>
            </a:r>
            <a:r>
              <a:rPr lang="id-ID" dirty="0" smtClean="0"/>
              <a:t>kelompok </a:t>
            </a:r>
            <a:r>
              <a:rPr lang="id-ID" dirty="0"/>
              <a:t>eksperimen dan kelompok </a:t>
            </a:r>
            <a:r>
              <a:rPr lang="id-ID" dirty="0" smtClean="0"/>
              <a:t>kontrol</a:t>
            </a:r>
            <a:endParaRPr lang="en-US" dirty="0" smtClean="0"/>
          </a:p>
          <a:p>
            <a:pPr marL="573088" indent="-573088">
              <a:buNone/>
            </a:pPr>
            <a:r>
              <a:rPr lang="en-US" b="1" dirty="0" err="1" smtClean="0"/>
              <a:t>Hipotesis</a:t>
            </a:r>
            <a:r>
              <a:rPr lang="en-US" b="1" dirty="0" smtClean="0"/>
              <a:t> </a:t>
            </a:r>
            <a:r>
              <a:rPr lang="en-US" b="1" dirty="0" err="1" smtClean="0"/>
              <a:t>Statistik</a:t>
            </a:r>
            <a:r>
              <a:rPr lang="en-US" dirty="0" smtClean="0"/>
              <a:t>:</a:t>
            </a:r>
          </a:p>
          <a:p>
            <a:r>
              <a:rPr lang="id-ID" dirty="0" smtClean="0"/>
              <a:t>Ho : μ</a:t>
            </a:r>
            <a:r>
              <a:rPr lang="id-ID" baseline="-25000" dirty="0" smtClean="0"/>
              <a:t>a </a:t>
            </a:r>
            <a:r>
              <a:rPr lang="id-ID" dirty="0" smtClean="0"/>
              <a:t>= μ</a:t>
            </a:r>
            <a:r>
              <a:rPr lang="id-ID" baseline="-25000" dirty="0" smtClean="0"/>
              <a:t>b</a:t>
            </a:r>
            <a:endParaRPr lang="en-US" dirty="0"/>
          </a:p>
          <a:p>
            <a:r>
              <a:rPr lang="id-ID" dirty="0" smtClean="0"/>
              <a:t>Ha </a:t>
            </a:r>
            <a:r>
              <a:rPr lang="id-ID" dirty="0"/>
              <a:t>: μ</a:t>
            </a:r>
            <a:r>
              <a:rPr lang="id-ID" baseline="-25000" dirty="0"/>
              <a:t>a </a:t>
            </a:r>
            <a:r>
              <a:rPr lang="id-ID" dirty="0"/>
              <a:t>≠ μ</a:t>
            </a:r>
            <a:r>
              <a:rPr lang="id-ID" baseline="-25000" dirty="0"/>
              <a:t>b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contoh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lvl="0" indent="0">
              <a:buNone/>
            </a:pPr>
            <a:r>
              <a:rPr lang="id-ID" dirty="0"/>
              <a:t>Membuat Ho dan Ha dalam bentuk kalimat dan model </a:t>
            </a:r>
            <a:r>
              <a:rPr lang="id-ID" dirty="0" smtClean="0"/>
              <a:t>statistiknya,</a:t>
            </a:r>
            <a:r>
              <a:rPr lang="en-US" dirty="0" smtClean="0"/>
              <a:t> </a:t>
            </a:r>
            <a:r>
              <a:rPr lang="id-ID" dirty="0" smtClean="0"/>
              <a:t>yaitu:</a:t>
            </a:r>
            <a:endParaRPr lang="en-US" dirty="0" smtClean="0"/>
          </a:p>
          <a:p>
            <a:pPr marL="0" lvl="0" indent="0">
              <a:buNone/>
            </a:pPr>
            <a:r>
              <a:rPr lang="en-US" b="1" dirty="0" err="1" smtClean="0"/>
              <a:t>Hipotesis</a:t>
            </a:r>
            <a:r>
              <a:rPr lang="en-US" b="1" dirty="0" smtClean="0"/>
              <a:t> </a:t>
            </a:r>
            <a:r>
              <a:rPr lang="en-US" b="1" dirty="0" err="1" smtClean="0"/>
              <a:t>penelitian</a:t>
            </a:r>
            <a:endParaRPr lang="en-US" b="1" dirty="0"/>
          </a:p>
          <a:p>
            <a:pPr>
              <a:buNone/>
            </a:pPr>
            <a:r>
              <a:rPr lang="id-ID" dirty="0"/>
              <a:t>Ho = tidak terdapat perbedaan yang signifikan pada kecerdasan </a:t>
            </a:r>
            <a:endParaRPr lang="en-US" dirty="0"/>
          </a:p>
          <a:p>
            <a:pPr>
              <a:buNone/>
            </a:pPr>
            <a:r>
              <a:rPr lang="id-ID" dirty="0"/>
              <a:t>         </a:t>
            </a:r>
            <a:r>
              <a:rPr lang="en-US" dirty="0" smtClean="0"/>
              <a:t>     </a:t>
            </a:r>
            <a:r>
              <a:rPr lang="id-ID" dirty="0" smtClean="0"/>
              <a:t>emosional </a:t>
            </a:r>
            <a:r>
              <a:rPr lang="id-ID" dirty="0"/>
              <a:t>anak di TKK BPK Penabur THI Bandung di tinjau dari </a:t>
            </a:r>
            <a:endParaRPr lang="en-US" dirty="0"/>
          </a:p>
          <a:p>
            <a:pPr>
              <a:buNone/>
            </a:pPr>
            <a:r>
              <a:rPr lang="id-ID" dirty="0"/>
              <a:t>         </a:t>
            </a:r>
            <a:r>
              <a:rPr lang="en-US" dirty="0" smtClean="0"/>
              <a:t>     </a:t>
            </a:r>
            <a:r>
              <a:rPr lang="id-ID" dirty="0" smtClean="0"/>
              <a:t>pola </a:t>
            </a:r>
            <a:r>
              <a:rPr lang="id-ID" dirty="0"/>
              <a:t>asuh orang tuanya yang</a:t>
            </a:r>
            <a:r>
              <a:rPr lang="id-ID" i="1" dirty="0"/>
              <a:t> authoritarian, authoritative, </a:t>
            </a:r>
            <a:endParaRPr lang="en-US" dirty="0"/>
          </a:p>
          <a:p>
            <a:pPr>
              <a:buNone/>
            </a:pPr>
            <a:r>
              <a:rPr lang="id-ID" i="1" dirty="0"/>
              <a:t>         </a:t>
            </a:r>
            <a:r>
              <a:rPr lang="en-US" i="1" dirty="0" smtClean="0"/>
              <a:t>     </a:t>
            </a:r>
            <a:r>
              <a:rPr lang="id-ID" i="1" dirty="0" smtClean="0"/>
              <a:t>permissive </a:t>
            </a:r>
            <a:r>
              <a:rPr lang="id-ID" i="1" dirty="0"/>
              <a:t>indulgent dan  permissive </a:t>
            </a:r>
            <a:r>
              <a:rPr lang="id-ID" i="1" dirty="0" smtClean="0"/>
              <a:t>indifferent</a:t>
            </a:r>
            <a:endParaRPr lang="en-US" i="1" dirty="0" smtClean="0"/>
          </a:p>
          <a:p>
            <a:pPr>
              <a:buNone/>
            </a:pPr>
            <a:endParaRPr lang="en-US" dirty="0"/>
          </a:p>
          <a:p>
            <a:pPr marL="860425" indent="-860425">
              <a:buNone/>
            </a:pPr>
            <a:r>
              <a:rPr lang="id-ID" dirty="0" smtClean="0"/>
              <a:t>Ha </a:t>
            </a:r>
            <a:r>
              <a:rPr lang="id-ID" dirty="0"/>
              <a:t>= terdapat perbedaan yang signifikan pada kecerdasan emosional </a:t>
            </a:r>
            <a:r>
              <a:rPr lang="id-ID" dirty="0" smtClean="0"/>
              <a:t> </a:t>
            </a:r>
            <a:r>
              <a:rPr lang="id-ID" dirty="0"/>
              <a:t>anak di TKK BPK Penabur THI Bandung di tinjau dari pola asuh </a:t>
            </a:r>
            <a:r>
              <a:rPr lang="id-ID" dirty="0" smtClean="0"/>
              <a:t>orang </a:t>
            </a:r>
            <a:r>
              <a:rPr lang="id-ID" dirty="0"/>
              <a:t>tuanya yang</a:t>
            </a:r>
            <a:r>
              <a:rPr lang="id-ID" i="1" dirty="0"/>
              <a:t> authoritarian, authoritative, permissive </a:t>
            </a:r>
            <a:r>
              <a:rPr lang="id-ID" i="1" dirty="0" smtClean="0"/>
              <a:t> </a:t>
            </a:r>
            <a:r>
              <a:rPr lang="id-ID" i="1" dirty="0"/>
              <a:t>indulgent dan permissive </a:t>
            </a:r>
            <a:r>
              <a:rPr lang="id-ID" i="1" dirty="0" smtClean="0"/>
              <a:t>indifferent</a:t>
            </a:r>
            <a:endParaRPr lang="en-US" i="1" dirty="0" smtClean="0"/>
          </a:p>
          <a:p>
            <a:pPr marL="860425" indent="-860425">
              <a:buNone/>
            </a:pPr>
            <a:endParaRPr lang="en-US" dirty="0" smtClean="0"/>
          </a:p>
          <a:p>
            <a:pPr marL="860425" indent="-860425">
              <a:buNone/>
            </a:pP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Statistik</a:t>
            </a:r>
            <a:r>
              <a:rPr lang="en-US" dirty="0" smtClean="0"/>
              <a:t>:</a:t>
            </a:r>
            <a:endParaRPr lang="en-US" dirty="0"/>
          </a:p>
          <a:p>
            <a:pPr>
              <a:buNone/>
            </a:pPr>
            <a:r>
              <a:rPr lang="id-ID" dirty="0" smtClean="0"/>
              <a:t>Ho </a:t>
            </a:r>
            <a:r>
              <a:rPr lang="id-ID" dirty="0"/>
              <a:t>: μ</a:t>
            </a:r>
            <a:r>
              <a:rPr lang="id-ID" baseline="-25000" dirty="0"/>
              <a:t>1 </a:t>
            </a:r>
            <a:r>
              <a:rPr lang="id-ID" dirty="0"/>
              <a:t>= μ</a:t>
            </a:r>
            <a:r>
              <a:rPr lang="id-ID" baseline="-25000" dirty="0"/>
              <a:t>2 </a:t>
            </a:r>
            <a:r>
              <a:rPr lang="id-ID" dirty="0"/>
              <a:t>= μ</a:t>
            </a:r>
            <a:r>
              <a:rPr lang="id-ID" baseline="-25000" dirty="0"/>
              <a:t>3 </a:t>
            </a:r>
            <a:r>
              <a:rPr lang="id-ID" dirty="0"/>
              <a:t>= μ</a:t>
            </a:r>
            <a:r>
              <a:rPr lang="id-ID" baseline="-25000" dirty="0"/>
              <a:t>4</a:t>
            </a:r>
            <a:endParaRPr lang="en-US" dirty="0"/>
          </a:p>
          <a:p>
            <a:pPr>
              <a:buNone/>
            </a:pPr>
            <a:r>
              <a:rPr lang="id-ID" dirty="0" smtClean="0"/>
              <a:t>Ha </a:t>
            </a:r>
            <a:r>
              <a:rPr lang="id-ID" dirty="0"/>
              <a:t>: μ</a:t>
            </a:r>
            <a:r>
              <a:rPr lang="id-ID" baseline="-25000" dirty="0"/>
              <a:t>1 </a:t>
            </a:r>
            <a:r>
              <a:rPr lang="id-ID" dirty="0"/>
              <a:t>≠  μ</a:t>
            </a:r>
            <a:r>
              <a:rPr lang="id-ID" baseline="-25000" dirty="0"/>
              <a:t>2 </a:t>
            </a:r>
            <a:r>
              <a:rPr lang="id-ID" dirty="0"/>
              <a:t>≠  μ</a:t>
            </a:r>
            <a:r>
              <a:rPr lang="id-ID" baseline="-25000" dirty="0"/>
              <a:t>3 </a:t>
            </a:r>
            <a:r>
              <a:rPr lang="id-ID" dirty="0"/>
              <a:t>≠  μ</a:t>
            </a:r>
            <a:r>
              <a:rPr lang="id-ID" baseline="-25000" dirty="0"/>
              <a:t>4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next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Pertemuan 4-5 : PELAKSANAAN PENELITIAN KUANTITATIF</a:t>
            </a:r>
            <a:endParaRPr lang="en-US" dirty="0"/>
          </a:p>
          <a:p>
            <a:r>
              <a:rPr lang="id-ID" dirty="0"/>
              <a:t>1. Variabel, definisi operasional, dan instrumen penelitian</a:t>
            </a:r>
            <a:endParaRPr lang="en-US" dirty="0"/>
          </a:p>
          <a:p>
            <a:r>
              <a:rPr lang="id-ID" dirty="0"/>
              <a:t>2. Data sumber data penelitian</a:t>
            </a:r>
            <a:endParaRPr lang="en-US" dirty="0"/>
          </a:p>
          <a:p>
            <a:r>
              <a:rPr lang="id-ID" dirty="0"/>
              <a:t>3. Pengumpulan data, analisis data,uji persyaratan analisis, uji hipotesis,      </a:t>
            </a:r>
            <a:endParaRPr lang="en-US" dirty="0"/>
          </a:p>
          <a:p>
            <a:r>
              <a:rPr lang="id-ID" dirty="0"/>
              <a:t>    pembahasan dan penarikan simpulan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</TotalTime>
  <Words>1634</Words>
  <Application>Microsoft Office PowerPoint</Application>
  <PresentationFormat>On-screen Show (4:3)</PresentationFormat>
  <Paragraphs>212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Times New Roman</vt:lpstr>
      <vt:lpstr>Wingdings</vt:lpstr>
      <vt:lpstr>Wingdings 3</vt:lpstr>
      <vt:lpstr>Office Theme</vt:lpstr>
      <vt:lpstr>MATERI  3 KONSEP DASAR PENELITIAN KUANTITATIF </vt:lpstr>
      <vt:lpstr>Pengertian </vt:lpstr>
      <vt:lpstr>Landasan Filosofis</vt:lpstr>
      <vt:lpstr>PowerPoint Presentation</vt:lpstr>
      <vt:lpstr>PowerPoint Presentation</vt:lpstr>
      <vt:lpstr>PowerPoint Presentation</vt:lpstr>
      <vt:lpstr>Tujuan</vt:lpstr>
      <vt:lpstr>Jenis-jenis penelitian kuantitatif</vt:lpstr>
      <vt:lpstr>Penelitian eksperimen </vt:lpstr>
      <vt:lpstr> Penelitian kausal komparatif  (ex post facto) </vt:lpstr>
      <vt:lpstr>Proses Penelitian Kuantitatif</vt:lpstr>
      <vt:lpstr>1. Menentukan masalah</vt:lpstr>
      <vt:lpstr>Sumber Masalah dalam penelitian</vt:lpstr>
      <vt:lpstr>2. Rumusan masalah penelitian</vt:lpstr>
      <vt:lpstr>Bentuk bentuk rumusan masalah</vt:lpstr>
      <vt:lpstr>RM Komparatif</vt:lpstr>
      <vt:lpstr>Rumusan Masalah Asosiatif</vt:lpstr>
      <vt:lpstr>Hubungan simetris</vt:lpstr>
      <vt:lpstr>Hubungan Kausal</vt:lpstr>
      <vt:lpstr>Hubungan Interaktif</vt:lpstr>
      <vt:lpstr>3. Variabel Penelitian </vt:lpstr>
      <vt:lpstr>Macam-macam Variabel</vt:lpstr>
      <vt:lpstr>Contoh </vt:lpstr>
      <vt:lpstr>Paradigma penelitian</vt:lpstr>
      <vt:lpstr>PARADIGMA PENELITIAN LAIN</vt:lpstr>
      <vt:lpstr>4. Landasan Teori</vt:lpstr>
      <vt:lpstr>Lanjutan …</vt:lpstr>
      <vt:lpstr>Kegunaan teori dalam penelitian</vt:lpstr>
      <vt:lpstr>Deskripsi teori</vt:lpstr>
      <vt:lpstr>Langkah mendeskripsikan teori</vt:lpstr>
      <vt:lpstr>5. Kerangka Berpikir</vt:lpstr>
      <vt:lpstr>Proses penyusunan KB</vt:lpstr>
      <vt:lpstr>Contoh </vt:lpstr>
      <vt:lpstr>6. Hipotesis</vt:lpstr>
      <vt:lpstr>Menyusun hipotesis</vt:lpstr>
      <vt:lpstr>PowerPoint Presentation</vt:lpstr>
      <vt:lpstr>contoh</vt:lpstr>
      <vt:lpstr>The next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MATERI  3 KONSEP DASAR PENELITIAN KUANTITATIF</dc:title>
  <dc:creator>acer</dc:creator>
  <cp:lastModifiedBy>USER</cp:lastModifiedBy>
  <cp:revision>35</cp:revision>
  <dcterms:created xsi:type="dcterms:W3CDTF">2014-10-09T00:24:41Z</dcterms:created>
  <dcterms:modified xsi:type="dcterms:W3CDTF">2018-03-13T08:53:42Z</dcterms:modified>
</cp:coreProperties>
</file>