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61" r:id="rId4"/>
    <p:sldId id="278" r:id="rId5"/>
    <p:sldId id="289" r:id="rId6"/>
    <p:sldId id="290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91" r:id="rId18"/>
    <p:sldId id="292" r:id="rId19"/>
    <p:sldId id="293" r:id="rId20"/>
    <p:sldId id="298" r:id="rId21"/>
    <p:sldId id="271" r:id="rId22"/>
    <p:sldId id="272" r:id="rId23"/>
    <p:sldId id="273" r:id="rId24"/>
    <p:sldId id="274" r:id="rId25"/>
    <p:sldId id="264" r:id="rId26"/>
    <p:sldId id="265" r:id="rId27"/>
    <p:sldId id="266" r:id="rId28"/>
    <p:sldId id="267" r:id="rId29"/>
    <p:sldId id="268" r:id="rId30"/>
    <p:sldId id="269" r:id="rId31"/>
    <p:sldId id="295" r:id="rId32"/>
    <p:sldId id="296" r:id="rId33"/>
    <p:sldId id="297" r:id="rId34"/>
    <p:sldId id="299" r:id="rId35"/>
    <p:sldId id="300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2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AFB5B0D-4E37-42FF-8325-563CD5914C67}" type="datetimeFigureOut">
              <a:rPr lang="en-US" smtClean="0"/>
              <a:t>11/24/2017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0D793D4-AAA4-4BD1-B753-1C597AA41C51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Penulangan</a:t>
            </a:r>
            <a:r>
              <a:rPr lang="en-US" dirty="0" smtClean="0"/>
              <a:t> Plat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Balok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97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 </a:t>
            </a:r>
            <a:r>
              <a:rPr lang="en-US" dirty="0" err="1"/>
              <a:t>dibagi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2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:</a:t>
            </a:r>
          </a:p>
          <a:p>
            <a:pPr fontAlgn="base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(</a:t>
            </a: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: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/</a:t>
            </a:r>
            <a:r>
              <a:rPr lang="en-US" i="1" dirty="0"/>
              <a:t> one way slab</a:t>
            </a:r>
            <a:r>
              <a:rPr lang="en-US" dirty="0"/>
              <a:t>)</a:t>
            </a:r>
          </a:p>
          <a:p>
            <a:pPr fontAlgn="base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(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/</a:t>
            </a:r>
            <a:r>
              <a:rPr lang="en-US" i="1" dirty="0"/>
              <a:t>two way slab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16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b="1" dirty="0"/>
              <a:t>1) Penulangan pelat satu arah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Konstruksi</a:t>
            </a:r>
            <a:r>
              <a:rPr lang="en-US" i="1" dirty="0"/>
              <a:t> </a:t>
            </a:r>
            <a:r>
              <a:rPr lang="en-US" i="1" dirty="0" err="1"/>
              <a:t>pelat</a:t>
            </a:r>
            <a:r>
              <a:rPr lang="en-US" i="1" dirty="0"/>
              <a:t> </a:t>
            </a:r>
            <a:r>
              <a:rPr lang="en-US" i="1" dirty="0" err="1"/>
              <a:t>satu</a:t>
            </a:r>
            <a:r>
              <a:rPr lang="en-US" i="1" dirty="0"/>
              <a:t> </a:t>
            </a:r>
            <a:r>
              <a:rPr lang="en-US" i="1" dirty="0" err="1"/>
              <a:t>arah</a:t>
            </a:r>
            <a:r>
              <a:rPr lang="en-US" dirty="0" err="1"/>
              <a:t>.Pelat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dijumpai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dominan</a:t>
            </a:r>
            <a:r>
              <a:rPr lang="en-US" dirty="0"/>
              <a:t> </a:t>
            </a:r>
            <a:r>
              <a:rPr lang="en-US" dirty="0" err="1"/>
              <a:t>menahan</a:t>
            </a:r>
            <a:r>
              <a:rPr lang="en-US" dirty="0"/>
              <a:t> </a:t>
            </a:r>
            <a:r>
              <a:rPr lang="en-US" dirty="0" err="1"/>
              <a:t>beban</a:t>
            </a:r>
            <a:r>
              <a:rPr lang="en-US" dirty="0"/>
              <a:t> yang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lentur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bentang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kantilever</a:t>
            </a:r>
            <a:r>
              <a:rPr lang="en-US" dirty="0"/>
              <a:t> (</a:t>
            </a:r>
            <a:r>
              <a:rPr lang="en-US" dirty="0" err="1"/>
              <a:t>luifel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yang </a:t>
            </a:r>
            <a:r>
              <a:rPr lang="en-US" dirty="0" err="1"/>
              <a:t>ditumpu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2 </a:t>
            </a:r>
            <a:r>
              <a:rPr lang="en-US" dirty="0" err="1"/>
              <a:t>tumpuan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035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5668963"/>
          </a:xfrm>
        </p:spPr>
        <p:txBody>
          <a:bodyPr>
            <a:noAutofit/>
          </a:bodyPr>
          <a:lstStyle/>
          <a:p>
            <a:r>
              <a:rPr lang="en-US" sz="2200" b="1" dirty="0" err="1" smtClean="0"/>
              <a:t>Jenis</a:t>
            </a:r>
            <a:r>
              <a:rPr lang="en-US" sz="2200" b="1" dirty="0" smtClean="0"/>
              <a:t> </a:t>
            </a:r>
            <a:r>
              <a:rPr lang="en-US" sz="2200" b="1" dirty="0" err="1"/>
              <a:t>Tulangan</a:t>
            </a:r>
            <a:endParaRPr lang="en-US" sz="2200" dirty="0"/>
          </a:p>
          <a:p>
            <a:r>
              <a:rPr lang="en-US" sz="2200" dirty="0" smtClean="0"/>
              <a:t>2</a:t>
            </a:r>
            <a:r>
              <a:rPr lang="en-US" sz="2200" dirty="0"/>
              <a:t>)      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endParaRPr lang="en-US" sz="2200" dirty="0"/>
          </a:p>
          <a:p>
            <a:r>
              <a:rPr lang="en-US" sz="2200" dirty="0"/>
              <a:t>a.    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 primer, </a:t>
            </a:r>
            <a:r>
              <a:rPr lang="en-US" sz="2200" dirty="0" err="1"/>
              <a:t>ialah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yang </a:t>
            </a:r>
            <a:r>
              <a:rPr lang="en-US" sz="2200" dirty="0" err="1"/>
              <a:t>dipasang</a:t>
            </a:r>
            <a:r>
              <a:rPr lang="en-US" sz="2200" dirty="0"/>
              <a:t> </a:t>
            </a:r>
            <a:r>
              <a:rPr lang="en-US" sz="2200" dirty="0" err="1"/>
              <a:t>sejajar</a:t>
            </a:r>
            <a:r>
              <a:rPr lang="en-US" sz="2200" dirty="0"/>
              <a:t> (//)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pelat</a:t>
            </a:r>
            <a:r>
              <a:rPr lang="en-US" sz="2200" dirty="0"/>
              <a:t> </a:t>
            </a:r>
            <a:r>
              <a:rPr lang="en-US" sz="2200" dirty="0" err="1"/>
              <a:t>arah</a:t>
            </a:r>
            <a:r>
              <a:rPr lang="en-US" sz="2200" dirty="0"/>
              <a:t> </a:t>
            </a:r>
            <a:r>
              <a:rPr lang="en-US" sz="2200" dirty="0" err="1"/>
              <a:t>lebar</a:t>
            </a:r>
            <a:r>
              <a:rPr lang="en-US" sz="2200" dirty="0"/>
              <a:t> (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pendek</a:t>
            </a:r>
            <a:r>
              <a:rPr lang="en-US" sz="2200" dirty="0"/>
              <a:t>)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dipasang</a:t>
            </a:r>
            <a:r>
              <a:rPr lang="en-US" sz="2200" dirty="0"/>
              <a:t> </a:t>
            </a:r>
            <a:r>
              <a:rPr lang="en-US" sz="2200" dirty="0" err="1"/>
              <a:t>mendekati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luar</a:t>
            </a:r>
            <a:r>
              <a:rPr lang="en-US" sz="2200" dirty="0"/>
              <a:t> </a:t>
            </a:r>
            <a:r>
              <a:rPr lang="en-US" sz="2200" dirty="0" err="1"/>
              <a:t>beton</a:t>
            </a:r>
            <a:r>
              <a:rPr lang="en-US" sz="2200" dirty="0"/>
              <a:t>.</a:t>
            </a:r>
          </a:p>
          <a:p>
            <a:r>
              <a:rPr lang="en-US" sz="2200" dirty="0"/>
              <a:t>b.   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 </a:t>
            </a:r>
            <a:r>
              <a:rPr lang="en-US" sz="2200" dirty="0" err="1"/>
              <a:t>sekunder</a:t>
            </a:r>
            <a:r>
              <a:rPr lang="en-US" sz="2200" dirty="0"/>
              <a:t>, </a:t>
            </a:r>
            <a:endParaRPr lang="en-US" sz="2200" dirty="0" smtClean="0"/>
          </a:p>
          <a:p>
            <a:r>
              <a:rPr lang="en-US" sz="2200" dirty="0" err="1" smtClean="0"/>
              <a:t>ialah</a:t>
            </a:r>
            <a:r>
              <a:rPr lang="en-US" sz="2200" dirty="0" smtClean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yang </a:t>
            </a:r>
            <a:r>
              <a:rPr lang="en-US" sz="2200" dirty="0" err="1"/>
              <a:t>dipasang</a:t>
            </a:r>
            <a:r>
              <a:rPr lang="en-US" sz="2200" dirty="0"/>
              <a:t> </a:t>
            </a:r>
            <a:r>
              <a:rPr lang="en-US" sz="2200" dirty="0" err="1"/>
              <a:t>sejajar</a:t>
            </a:r>
            <a:r>
              <a:rPr lang="en-US" sz="2200" dirty="0"/>
              <a:t> (//)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pelat</a:t>
            </a:r>
            <a:r>
              <a:rPr lang="en-US" sz="2200" dirty="0"/>
              <a:t> </a:t>
            </a:r>
            <a:r>
              <a:rPr lang="en-US" sz="2200" dirty="0" err="1"/>
              <a:t>arah</a:t>
            </a:r>
            <a:r>
              <a:rPr lang="en-US" sz="2200" dirty="0"/>
              <a:t> </a:t>
            </a:r>
            <a:r>
              <a:rPr lang="en-US" sz="2200" dirty="0" err="1"/>
              <a:t>panjang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letaknya</a:t>
            </a:r>
            <a:r>
              <a:rPr lang="en-US" sz="2200" dirty="0"/>
              <a:t> di </a:t>
            </a:r>
            <a:r>
              <a:rPr lang="en-US" sz="2200" dirty="0" err="1"/>
              <a:t>bagian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setelah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 primer.</a:t>
            </a:r>
          </a:p>
          <a:p>
            <a:r>
              <a:rPr lang="en-US" sz="2200" dirty="0"/>
              <a:t>3)      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susut</a:t>
            </a:r>
            <a:r>
              <a:rPr lang="en-US" sz="2200" dirty="0"/>
              <a:t> </a:t>
            </a:r>
            <a:r>
              <a:rPr lang="en-US" sz="2200" dirty="0" err="1"/>
              <a:t>ialah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yang </a:t>
            </a:r>
            <a:r>
              <a:rPr lang="en-US" sz="2200" dirty="0" err="1"/>
              <a:t>dipasang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melawan</a:t>
            </a:r>
            <a:r>
              <a:rPr lang="en-US" sz="2200" dirty="0"/>
              <a:t> </a:t>
            </a:r>
            <a:r>
              <a:rPr lang="en-US" sz="2200" dirty="0" err="1"/>
              <a:t>penyusutan</a:t>
            </a:r>
            <a:r>
              <a:rPr lang="en-US" sz="2200" dirty="0"/>
              <a:t>/</a:t>
            </a:r>
            <a:r>
              <a:rPr lang="en-US" sz="2200" dirty="0" err="1"/>
              <a:t>pemuaian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pemasangannya</a:t>
            </a:r>
            <a:r>
              <a:rPr lang="en-US" sz="2200" dirty="0"/>
              <a:t> </a:t>
            </a:r>
            <a:r>
              <a:rPr lang="en-US" sz="2200" dirty="0" err="1"/>
              <a:t>berhadapan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tegak</a:t>
            </a:r>
            <a:r>
              <a:rPr lang="en-US" sz="2200" dirty="0"/>
              <a:t> </a:t>
            </a:r>
            <a:r>
              <a:rPr lang="en-US" sz="2200" dirty="0" err="1"/>
              <a:t>lurus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jarak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pusat</a:t>
            </a:r>
            <a:r>
              <a:rPr lang="en-US" sz="2200" dirty="0"/>
              <a:t> </a:t>
            </a:r>
            <a:r>
              <a:rPr lang="en-US" sz="2200" dirty="0" err="1"/>
              <a:t>ke</a:t>
            </a:r>
            <a:r>
              <a:rPr lang="en-US" sz="2200" dirty="0"/>
              <a:t> </a:t>
            </a:r>
            <a:r>
              <a:rPr lang="en-US" sz="2200" dirty="0" err="1"/>
              <a:t>pusat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susut</a:t>
            </a:r>
            <a:r>
              <a:rPr lang="en-US" sz="2200" dirty="0"/>
              <a:t> </a:t>
            </a:r>
            <a:r>
              <a:rPr lang="en-US" sz="2200" dirty="0" err="1"/>
              <a:t>maksimal</a:t>
            </a:r>
            <a:r>
              <a:rPr lang="en-US" sz="2200" dirty="0"/>
              <a:t> 40 cm.</a:t>
            </a:r>
          </a:p>
          <a:p>
            <a:r>
              <a:rPr lang="en-US" sz="2200" dirty="0"/>
              <a:t>4)      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pembagi</a:t>
            </a:r>
            <a:r>
              <a:rPr lang="en-US" sz="2200" dirty="0"/>
              <a:t> </a:t>
            </a:r>
            <a:r>
              <a:rPr lang="en-US" sz="2200" dirty="0" err="1"/>
              <a:t>ialah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yang </a:t>
            </a:r>
            <a:r>
              <a:rPr lang="en-US" sz="2200" dirty="0" err="1"/>
              <a:t>dipasang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pelat</a:t>
            </a:r>
            <a:r>
              <a:rPr lang="en-US" sz="2200" dirty="0"/>
              <a:t> yang </a:t>
            </a:r>
            <a:r>
              <a:rPr lang="en-US" sz="2200" dirty="0" err="1"/>
              <a:t>mempunyai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macam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pemasangannya</a:t>
            </a:r>
            <a:r>
              <a:rPr lang="en-US" sz="2200" dirty="0"/>
              <a:t> </a:t>
            </a:r>
            <a:r>
              <a:rPr lang="en-US" sz="2200" dirty="0" err="1"/>
              <a:t>tegak</a:t>
            </a:r>
            <a:r>
              <a:rPr lang="en-US" sz="2200" dirty="0"/>
              <a:t> </a:t>
            </a:r>
            <a:r>
              <a:rPr lang="en-US" sz="2200" dirty="0" err="1"/>
              <a:t>lurus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. </a:t>
            </a:r>
            <a:r>
              <a:rPr lang="en-US" sz="2200" dirty="0" err="1"/>
              <a:t>Besar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pembagi</a:t>
            </a:r>
            <a:r>
              <a:rPr lang="en-US" sz="2200" dirty="0"/>
              <a:t> 20%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pokok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jarak</a:t>
            </a:r>
            <a:r>
              <a:rPr lang="en-US" sz="2200" dirty="0"/>
              <a:t> </a:t>
            </a:r>
            <a:r>
              <a:rPr lang="en-US" sz="2200" dirty="0" err="1"/>
              <a:t>pemasangan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pusat</a:t>
            </a:r>
            <a:r>
              <a:rPr lang="en-US" sz="2200" dirty="0"/>
              <a:t> </a:t>
            </a:r>
            <a:r>
              <a:rPr lang="en-US" sz="2200" dirty="0" err="1"/>
              <a:t>ke</a:t>
            </a:r>
            <a:r>
              <a:rPr lang="en-US" sz="2200" dirty="0"/>
              <a:t> </a:t>
            </a:r>
            <a:r>
              <a:rPr lang="en-US" sz="2200" dirty="0" err="1"/>
              <a:t>pusat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</a:t>
            </a:r>
            <a:r>
              <a:rPr lang="en-US" sz="2200" dirty="0" err="1"/>
              <a:t>pembagi</a:t>
            </a:r>
            <a:r>
              <a:rPr lang="en-US" sz="2200" dirty="0"/>
              <a:t> </a:t>
            </a:r>
            <a:r>
              <a:rPr lang="en-US" sz="2200" dirty="0" err="1"/>
              <a:t>maksimum</a:t>
            </a:r>
            <a:r>
              <a:rPr lang="en-US" sz="2200" dirty="0"/>
              <a:t> 25 cm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/>
              <a:t>tiap</a:t>
            </a:r>
            <a:r>
              <a:rPr lang="en-US" sz="2200" dirty="0"/>
              <a:t> </a:t>
            </a:r>
            <a:r>
              <a:rPr lang="en-US" sz="2200" dirty="0" err="1"/>
              <a:t>bentang</a:t>
            </a:r>
            <a:r>
              <a:rPr lang="en-US" sz="2200" dirty="0"/>
              <a:t> 1 meter 4 </a:t>
            </a:r>
            <a:r>
              <a:rPr lang="en-US" sz="2200" dirty="0" err="1"/>
              <a:t>batang</a:t>
            </a:r>
            <a:r>
              <a:rPr lang="en-US" sz="2200" dirty="0"/>
              <a:t>.</a:t>
            </a:r>
          </a:p>
          <a:p>
            <a:pPr marL="0" indent="0">
              <a:buNone/>
            </a:pPr>
            <a:r>
              <a:rPr lang="en-US" sz="2200" dirty="0"/>
              <a:t/>
            </a:r>
            <a:br>
              <a:rPr lang="en-US" sz="2200" dirty="0"/>
            </a:br>
            <a:endParaRPr lang="en-US" sz="22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02395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lentur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1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searah</a:t>
            </a:r>
            <a:r>
              <a:rPr lang="en-US" dirty="0"/>
              <a:t> </a:t>
            </a:r>
            <a:r>
              <a:rPr lang="en-US" dirty="0" err="1"/>
              <a:t>bentang</a:t>
            </a:r>
            <a:r>
              <a:rPr lang="en-US" dirty="0"/>
              <a:t> </a:t>
            </a:r>
            <a:r>
              <a:rPr lang="en-US" dirty="0" smtClean="0"/>
              <a:t>L,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dipasang</a:t>
            </a:r>
            <a:r>
              <a:rPr lang="en-US" dirty="0"/>
              <a:t> 1 </a:t>
            </a:r>
            <a:r>
              <a:rPr lang="en-US" dirty="0" err="1"/>
              <a:t>arah</a:t>
            </a:r>
            <a:r>
              <a:rPr lang="en-US" dirty="0"/>
              <a:t> yang </a:t>
            </a:r>
            <a:r>
              <a:rPr lang="en-US" dirty="0" err="1"/>
              <a:t>searah</a:t>
            </a:r>
            <a:r>
              <a:rPr lang="en-US" dirty="0"/>
              <a:t> </a:t>
            </a:r>
            <a:r>
              <a:rPr lang="en-US" dirty="0" err="1"/>
              <a:t>bentang</a:t>
            </a:r>
            <a:r>
              <a:rPr lang="en-US" dirty="0"/>
              <a:t> L </a:t>
            </a:r>
            <a:r>
              <a:rPr lang="en-US" dirty="0" err="1"/>
              <a:t>tersebut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menjaga</a:t>
            </a:r>
            <a:r>
              <a:rPr lang="en-US" dirty="0"/>
              <a:t> agar </a:t>
            </a:r>
            <a:r>
              <a:rPr lang="en-US" dirty="0" err="1"/>
              <a:t>kedudukan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(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pengecoran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)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semula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dipasang</a:t>
            </a:r>
            <a:r>
              <a:rPr lang="en-US" dirty="0"/>
              <a:t> pula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yang </a:t>
            </a:r>
            <a:r>
              <a:rPr lang="en-US" dirty="0" err="1"/>
              <a:t>arahnya</a:t>
            </a:r>
            <a:r>
              <a:rPr lang="en-US" dirty="0"/>
              <a:t> </a:t>
            </a:r>
            <a:r>
              <a:rPr lang="en-US" dirty="0" err="1"/>
              <a:t>tegak</a:t>
            </a:r>
            <a:r>
              <a:rPr lang="en-US" dirty="0"/>
              <a:t>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.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lazim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: </a:t>
            </a:r>
            <a:r>
              <a:rPr lang="en-US" i="1" dirty="0" err="1"/>
              <a:t>tulangan</a:t>
            </a:r>
            <a:r>
              <a:rPr lang="en-US" i="1" dirty="0"/>
              <a:t> </a:t>
            </a:r>
            <a:r>
              <a:rPr lang="en-US" i="1" dirty="0" err="1"/>
              <a:t>bagi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1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,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memperkuat</a:t>
            </a:r>
            <a:r>
              <a:rPr lang="en-US" dirty="0"/>
              <a:t> </a:t>
            </a:r>
            <a:r>
              <a:rPr lang="en-US" dirty="0" err="1"/>
              <a:t>kedudukan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,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penahan</a:t>
            </a:r>
            <a:r>
              <a:rPr lang="en-US" dirty="0"/>
              <a:t> </a:t>
            </a:r>
            <a:r>
              <a:rPr lang="en-US" dirty="0" err="1"/>
              <a:t>retak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susut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182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b="1" dirty="0"/>
              <a:t>Pemasangan Tulangan</a:t>
            </a:r>
            <a:r>
              <a:rPr lang="fi-FI" dirty="0"/>
              <a:t/>
            </a:r>
            <a:br>
              <a:rPr lang="fi-FI" dirty="0"/>
            </a:br>
            <a:r>
              <a:rPr lang="fi-FI" dirty="0" smtClean="0"/>
              <a:t>Ketentuan </a:t>
            </a:r>
            <a:r>
              <a:rPr lang="fi-FI" dirty="0"/>
              <a:t>pada tulangan pokok </a:t>
            </a:r>
            <a:r>
              <a:rPr lang="fi-FI" dirty="0" smtClean="0"/>
              <a:t>pelat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err="1"/>
              <a:t>Keterangan</a:t>
            </a:r>
            <a:r>
              <a:rPr lang="en-US" dirty="0"/>
              <a:t>:</a:t>
            </a:r>
          </a:p>
          <a:p>
            <a:r>
              <a:rPr lang="en-US" dirty="0"/>
              <a:t>T =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pelat</a:t>
            </a:r>
            <a:endParaRPr lang="en-US" dirty="0"/>
          </a:p>
          <a:p>
            <a:r>
              <a:rPr lang="en-US" dirty="0"/>
              <a:t>t =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bersih</a:t>
            </a:r>
            <a:r>
              <a:rPr lang="en-US" dirty="0"/>
              <a:t> 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endParaRPr lang="en-US" dirty="0"/>
          </a:p>
          <a:p>
            <a:r>
              <a:rPr lang="en-US" dirty="0"/>
              <a:t>·      = 2,5cm ® minimal</a:t>
            </a:r>
          </a:p>
          <a:p>
            <a:r>
              <a:rPr lang="en-US" dirty="0"/>
              <a:t>   </a:t>
            </a:r>
            <a:r>
              <a:rPr lang="en-US" dirty="0" smtClean="0"/>
              <a:t>       2,5 </a:t>
            </a:r>
            <a:r>
              <a:rPr lang="en-US" dirty="0"/>
              <a:t>cm</a:t>
            </a:r>
          </a:p>
          <a:p>
            <a:r>
              <a:rPr lang="en-US" dirty="0"/>
              <a:t>·      = 2 T</a:t>
            </a:r>
          </a:p>
          <a:p>
            <a:r>
              <a:rPr lang="en-US" dirty="0"/>
              <a:t>·      = 20 cm</a:t>
            </a:r>
          </a:p>
          <a:p>
            <a:r>
              <a:rPr lang="en-US" dirty="0"/>
              <a:t>a = </a:t>
            </a:r>
            <a:r>
              <a:rPr lang="en-US" dirty="0" err="1"/>
              <a:t>Selimut</a:t>
            </a:r>
            <a:r>
              <a:rPr lang="en-US" dirty="0"/>
              <a:t> </a:t>
            </a:r>
            <a:r>
              <a:rPr lang="en-US" dirty="0" err="1"/>
              <a:t>beton</a:t>
            </a:r>
            <a:endParaRPr lang="en-US" dirty="0"/>
          </a:p>
          <a:p>
            <a:r>
              <a:rPr lang="en-US" dirty="0"/>
              <a:t>a = 1,5 cm, </a:t>
            </a:r>
            <a:r>
              <a:rPr lang="en-US" dirty="0" err="1"/>
              <a:t>bilamana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laut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asam</a:t>
            </a:r>
            <a:r>
              <a:rPr lang="en-US" dirty="0"/>
              <a:t> </a:t>
            </a:r>
            <a:r>
              <a:rPr lang="en-US" dirty="0" err="1"/>
              <a:t>ditambah</a:t>
            </a:r>
            <a:r>
              <a:rPr lang="en-US" dirty="0"/>
              <a:t> 1 cm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yang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40 cm.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0,25%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penampang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(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, </a:t>
            </a:r>
            <a:r>
              <a:rPr lang="en-US" dirty="0" err="1"/>
              <a:t>pembagi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susut</a:t>
            </a:r>
            <a:r>
              <a:rPr lang="en-US" dirty="0"/>
              <a:t>).</a:t>
            </a:r>
          </a:p>
          <a:p>
            <a:endParaRPr lang="en-US" dirty="0"/>
          </a:p>
        </p:txBody>
      </p:sp>
      <p:pic>
        <p:nvPicPr>
          <p:cNvPr id="6149" name="Picture 5" descr="http://1.bp.blogspot.com/-iSV-4eG9q6g/UpBoL4ukKlI/AAAAAAAADMY/57n3Myvt76A/s1600/Gambar+10.5+Tulangan+Pokok+Pel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318" y="1676400"/>
            <a:ext cx="4305082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40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err="1"/>
              <a:t>Tebal</a:t>
            </a:r>
            <a:r>
              <a:rPr lang="en-US" b="1" dirty="0"/>
              <a:t> </a:t>
            </a:r>
            <a:r>
              <a:rPr lang="en-US" b="1" dirty="0" err="1"/>
              <a:t>Pelat</a:t>
            </a:r>
            <a:endParaRPr lang="en-US" dirty="0"/>
          </a:p>
          <a:p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atap</a:t>
            </a:r>
            <a:r>
              <a:rPr lang="en-US" dirty="0"/>
              <a:t>   =  minimal 7 cm</a:t>
            </a:r>
          </a:p>
          <a:p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 =  minimal 12 cm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b="1" dirty="0"/>
              <a:t>Diameter </a:t>
            </a:r>
            <a:r>
              <a:rPr lang="en-US" b="1" dirty="0" err="1"/>
              <a:t>Tulangan</a:t>
            </a:r>
            <a:r>
              <a:rPr lang="en-US" b="1" dirty="0"/>
              <a:t> </a:t>
            </a:r>
            <a:r>
              <a:rPr lang="en-US" b="1" dirty="0" err="1"/>
              <a:t>Pelat</a:t>
            </a:r>
            <a:endParaRPr lang="en-US" dirty="0"/>
          </a:p>
          <a:p>
            <a:r>
              <a:rPr lang="en-US" dirty="0"/>
              <a:t>Baja </a:t>
            </a:r>
            <a:r>
              <a:rPr lang="en-US" dirty="0" err="1"/>
              <a:t>lunak</a:t>
            </a:r>
            <a:r>
              <a:rPr lang="en-US" dirty="0"/>
              <a:t> ® 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= Ø 8 mm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pembagi</a:t>
            </a:r>
            <a:r>
              <a:rPr lang="en-US" dirty="0"/>
              <a:t> Ø 6 mm</a:t>
            </a:r>
          </a:p>
          <a:p>
            <a:r>
              <a:rPr lang="en-US" dirty="0"/>
              <a:t>Baja </a:t>
            </a:r>
            <a:r>
              <a:rPr lang="en-US" dirty="0" err="1"/>
              <a:t>keras</a:t>
            </a:r>
            <a:r>
              <a:rPr lang="en-US" dirty="0"/>
              <a:t> ® 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= Ø 5 mm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pembagi</a:t>
            </a:r>
            <a:r>
              <a:rPr lang="en-US" dirty="0"/>
              <a:t> Ø 4 mm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yang </a:t>
            </a:r>
            <a:r>
              <a:rPr lang="en-US" dirty="0" err="1"/>
              <a:t>tebalnya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25 cm, </a:t>
            </a:r>
            <a:r>
              <a:rPr lang="en-US" dirty="0" err="1"/>
              <a:t>penulangan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dipasang</a:t>
            </a:r>
            <a:r>
              <a:rPr lang="en-US" dirty="0"/>
              <a:t> </a:t>
            </a:r>
            <a:r>
              <a:rPr lang="en-US" dirty="0" err="1"/>
              <a:t>rangkap</a:t>
            </a:r>
            <a:r>
              <a:rPr lang="en-US" dirty="0"/>
              <a:t> (</a:t>
            </a:r>
            <a:r>
              <a:rPr lang="en-US" dirty="0" err="1"/>
              <a:t>dobel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berlaku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pondasi</a:t>
            </a:r>
            <a:r>
              <a:rPr lang="en-US" dirty="0"/>
              <a:t> </a:t>
            </a:r>
            <a:r>
              <a:rPr lang="en-US" dirty="0" err="1"/>
              <a:t>telapak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04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Autofit/>
          </a:bodyPr>
          <a:lstStyle/>
          <a:p>
            <a:r>
              <a:rPr lang="en-US" sz="1600" b="1" dirty="0" err="1"/>
              <a:t>Dinding</a:t>
            </a:r>
            <a:endParaRPr lang="en-US" sz="1600" dirty="0"/>
          </a:p>
          <a:p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konstruksi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, yang </a:t>
            </a:r>
            <a:r>
              <a:rPr lang="en-US" sz="1600" dirty="0" err="1"/>
              <a:t>perlu</a:t>
            </a:r>
            <a:r>
              <a:rPr lang="en-US" sz="1600" dirty="0"/>
              <a:t> </a:t>
            </a:r>
            <a:r>
              <a:rPr lang="en-US" sz="1600" dirty="0" err="1"/>
              <a:t>mendapatkan</a:t>
            </a:r>
            <a:r>
              <a:rPr lang="en-US" sz="1600" dirty="0"/>
              <a:t> </a:t>
            </a:r>
            <a:r>
              <a:rPr lang="en-US" sz="1600" dirty="0" err="1"/>
              <a:t>perhatian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tebal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</a:t>
            </a:r>
            <a:r>
              <a:rPr lang="en-US" sz="1600" dirty="0" err="1"/>
              <a:t>vertikal</a:t>
            </a:r>
            <a:r>
              <a:rPr lang="en-US" sz="1600" dirty="0"/>
              <a:t> (T) </a:t>
            </a:r>
            <a:r>
              <a:rPr lang="en-US" sz="1600" dirty="0" err="1"/>
              <a:t>adalah</a:t>
            </a:r>
            <a:r>
              <a:rPr lang="en-US" sz="1600" dirty="0"/>
              <a:t>:</a:t>
            </a:r>
          </a:p>
          <a:p>
            <a:r>
              <a:rPr lang="en-US" sz="1600" dirty="0"/>
              <a:t>Ø T = 1/30 </a:t>
            </a:r>
            <a:r>
              <a:rPr lang="en-US" sz="1600" dirty="0" err="1"/>
              <a:t>bentang</a:t>
            </a:r>
            <a:r>
              <a:rPr lang="en-US" sz="1600" dirty="0"/>
              <a:t> </a:t>
            </a:r>
            <a:r>
              <a:rPr lang="en-US" sz="1600" dirty="0" err="1"/>
              <a:t>bersih</a:t>
            </a:r>
            <a:endParaRPr lang="en-US" sz="1600" dirty="0"/>
          </a:p>
          <a:p>
            <a:r>
              <a:rPr lang="en-US" sz="1600" dirty="0"/>
              <a:t>Ø </a:t>
            </a:r>
            <a:r>
              <a:rPr lang="en-US" sz="1600" dirty="0" err="1"/>
              <a:t>Apabila</a:t>
            </a:r>
            <a:r>
              <a:rPr lang="en-US" sz="1600" dirty="0"/>
              <a:t> </a:t>
            </a:r>
            <a:r>
              <a:rPr lang="en-US" sz="1600" dirty="0" err="1"/>
              <a:t>menerima</a:t>
            </a:r>
            <a:r>
              <a:rPr lang="en-US" sz="1600" dirty="0"/>
              <a:t> </a:t>
            </a:r>
            <a:r>
              <a:rPr lang="en-US" sz="1600" dirty="0" err="1"/>
              <a:t>lenturan</a:t>
            </a:r>
            <a:r>
              <a:rPr lang="en-US" sz="1600" dirty="0"/>
              <a:t> (M </a:t>
            </a:r>
            <a:r>
              <a:rPr lang="en-US" sz="1600" dirty="0" err="1"/>
              <a:t>lentur</a:t>
            </a:r>
            <a:r>
              <a:rPr lang="en-US" sz="1600" dirty="0"/>
              <a:t>) T = 12 cm ® minimal 12 cm</a:t>
            </a:r>
          </a:p>
          <a:p>
            <a:r>
              <a:rPr lang="en-US" sz="1600" dirty="0"/>
              <a:t>Ø </a:t>
            </a:r>
            <a:r>
              <a:rPr lang="en-US" sz="1600" dirty="0" err="1"/>
              <a:t>Apabila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menerima</a:t>
            </a:r>
            <a:r>
              <a:rPr lang="en-US" sz="1600" dirty="0"/>
              <a:t> </a:t>
            </a:r>
            <a:r>
              <a:rPr lang="en-US" sz="1600" dirty="0" err="1"/>
              <a:t>lentur</a:t>
            </a:r>
            <a:r>
              <a:rPr lang="en-US" sz="1600" dirty="0"/>
              <a:t> T = 10 cm ® minimal 10 cm</a:t>
            </a:r>
          </a:p>
          <a:p>
            <a:r>
              <a:rPr lang="en-US" sz="1600" dirty="0"/>
              <a:t>Ø 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</a:t>
            </a:r>
            <a:r>
              <a:rPr lang="en-US" sz="1600" dirty="0" err="1"/>
              <a:t>luar</a:t>
            </a:r>
            <a:r>
              <a:rPr lang="en-US" sz="1600" dirty="0"/>
              <a:t> di </a:t>
            </a:r>
            <a:r>
              <a:rPr lang="en-US" sz="1600" dirty="0" err="1"/>
              <a:t>bawah</a:t>
            </a:r>
            <a:r>
              <a:rPr lang="en-US" sz="1600" dirty="0"/>
              <a:t> </a:t>
            </a:r>
            <a:r>
              <a:rPr lang="en-US" sz="1600" dirty="0" err="1"/>
              <a:t>tanah</a:t>
            </a:r>
            <a:r>
              <a:rPr lang="en-US" sz="1600" dirty="0"/>
              <a:t> </a:t>
            </a:r>
            <a:r>
              <a:rPr lang="en-US" sz="1600" dirty="0" err="1"/>
              <a:t>tebalnya</a:t>
            </a:r>
            <a:r>
              <a:rPr lang="en-US" sz="1600" dirty="0"/>
              <a:t> = 20 cm ® </a:t>
            </a:r>
            <a:r>
              <a:rPr lang="en-US" sz="1600" dirty="0" err="1"/>
              <a:t>tebal</a:t>
            </a:r>
            <a:r>
              <a:rPr lang="en-US" sz="1600" dirty="0"/>
              <a:t> minimal 20 cm</a:t>
            </a:r>
          </a:p>
          <a:p>
            <a:r>
              <a:rPr lang="en-US" sz="1600" dirty="0"/>
              <a:t/>
            </a:r>
            <a:br>
              <a:rPr lang="en-US" sz="1600" dirty="0"/>
            </a:br>
            <a:endParaRPr lang="en-US" sz="1600" dirty="0"/>
          </a:p>
          <a:p>
            <a:r>
              <a:rPr lang="en-US" sz="1600" dirty="0" err="1"/>
              <a:t>Penulangan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reservoir air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</a:t>
            </a:r>
            <a:r>
              <a:rPr lang="en-US" sz="1600" dirty="0" err="1"/>
              <a:t>bawah</a:t>
            </a:r>
            <a:r>
              <a:rPr lang="en-US" sz="1600" dirty="0"/>
              <a:t> </a:t>
            </a:r>
            <a:r>
              <a:rPr lang="en-US" sz="1600" dirty="0" err="1"/>
              <a:t>tanah</a:t>
            </a:r>
            <a:r>
              <a:rPr lang="en-US" sz="1600" dirty="0"/>
              <a:t>:</a:t>
            </a:r>
          </a:p>
          <a:p>
            <a:r>
              <a:rPr lang="en-US" sz="1600" dirty="0"/>
              <a:t>Ø </a:t>
            </a:r>
            <a:r>
              <a:rPr lang="en-US" sz="1600" dirty="0" err="1"/>
              <a:t>Tebal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(T) 30 cm &lt; T = 12 cm</a:t>
            </a:r>
          </a:p>
          <a:p>
            <a:r>
              <a:rPr lang="en-US" sz="1600" dirty="0"/>
              <a:t>Ø </a:t>
            </a:r>
            <a:r>
              <a:rPr lang="en-US" sz="1600" dirty="0" err="1"/>
              <a:t>Penulangan</a:t>
            </a:r>
            <a:r>
              <a:rPr lang="en-US" sz="1600" dirty="0"/>
              <a:t> </a:t>
            </a:r>
            <a:r>
              <a:rPr lang="en-US" sz="1600" dirty="0" err="1"/>
              <a:t>senantiasa</a:t>
            </a:r>
            <a:r>
              <a:rPr lang="en-US" sz="1600" dirty="0"/>
              <a:t> </a:t>
            </a:r>
            <a:r>
              <a:rPr lang="en-US" sz="1600" dirty="0" err="1"/>
              <a:t>dibuat</a:t>
            </a:r>
            <a:r>
              <a:rPr lang="en-US" sz="1600" dirty="0"/>
              <a:t> </a:t>
            </a:r>
            <a:r>
              <a:rPr lang="en-US" sz="1600" dirty="0" err="1"/>
              <a:t>rangkap</a:t>
            </a:r>
            <a:endParaRPr lang="en-US" sz="1600" dirty="0"/>
          </a:p>
          <a:p>
            <a:r>
              <a:rPr lang="en-US" sz="1600" dirty="0"/>
              <a:t>Ø </a:t>
            </a:r>
            <a:r>
              <a:rPr lang="en-US" sz="1600" dirty="0" err="1"/>
              <a:t>Penulangan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yang horizontal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memikul</a:t>
            </a:r>
            <a:r>
              <a:rPr lang="en-US" sz="1600" dirty="0"/>
              <a:t> </a:t>
            </a:r>
            <a:r>
              <a:rPr lang="en-US" sz="1600" dirty="0" err="1"/>
              <a:t>susut</a:t>
            </a:r>
            <a:r>
              <a:rPr lang="en-US" sz="1600" dirty="0"/>
              <a:t> </a:t>
            </a:r>
            <a:r>
              <a:rPr lang="en-US" sz="1600" dirty="0" err="1"/>
              <a:t>serat</a:t>
            </a:r>
            <a:r>
              <a:rPr lang="en-US" sz="1600" dirty="0"/>
              <a:t> </a:t>
            </a:r>
            <a:r>
              <a:rPr lang="en-US" sz="1600" dirty="0" err="1"/>
              <a:t>perubahan</a:t>
            </a:r>
            <a:r>
              <a:rPr lang="en-US" sz="1600" dirty="0"/>
              <a:t> </a:t>
            </a:r>
            <a:r>
              <a:rPr lang="en-US" sz="1600" dirty="0" err="1"/>
              <a:t>suhu</a:t>
            </a:r>
            <a:r>
              <a:rPr lang="en-US" sz="1600" dirty="0"/>
              <a:t> minimal 20% F </a:t>
            </a:r>
            <a:r>
              <a:rPr lang="en-US" sz="1600" dirty="0" err="1"/>
              <a:t>beton</a:t>
            </a:r>
            <a:r>
              <a:rPr lang="en-US" sz="1600" dirty="0"/>
              <a:t> yang </a:t>
            </a:r>
            <a:r>
              <a:rPr lang="en-US" sz="1600" dirty="0" err="1" smtClean="0"/>
              <a:t>ada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 err="1"/>
              <a:t>Contoh</a:t>
            </a:r>
            <a:r>
              <a:rPr lang="en-US" sz="1600" dirty="0"/>
              <a:t>:</a:t>
            </a:r>
          </a:p>
          <a:p>
            <a:r>
              <a:rPr lang="en-US" sz="1600" dirty="0" err="1"/>
              <a:t>Tebal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 12 cm. </a:t>
            </a:r>
            <a:r>
              <a:rPr lang="en-US" sz="1600" dirty="0" err="1"/>
              <a:t>Penulangan</a:t>
            </a:r>
            <a:r>
              <a:rPr lang="en-US" sz="1600" dirty="0"/>
              <a:t> yang </a:t>
            </a:r>
            <a:r>
              <a:rPr lang="en-US" sz="1600" dirty="0" err="1"/>
              <a:t>dibutuhkan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1 m2 = 0,25 x 12 cm</a:t>
            </a:r>
            <a:r>
              <a:rPr lang="en-US" sz="1600" baseline="30000" dirty="0"/>
              <a:t>2</a:t>
            </a:r>
            <a:r>
              <a:rPr lang="en-US" sz="1600" dirty="0"/>
              <a:t> = 3 cm</a:t>
            </a:r>
            <a:r>
              <a:rPr lang="en-US" sz="1600" baseline="30000" dirty="0"/>
              <a:t>2</a:t>
            </a:r>
            <a:endParaRPr lang="en-US" sz="1600" dirty="0"/>
          </a:p>
          <a:p>
            <a:r>
              <a:rPr lang="en-US" sz="1600" dirty="0"/>
              <a:t>Ø Diameter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pokok</a:t>
            </a:r>
            <a:r>
              <a:rPr lang="en-US" sz="1600" dirty="0"/>
              <a:t> minimal Ø 8 mm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pembagi</a:t>
            </a:r>
            <a:r>
              <a:rPr lang="en-US" sz="1600" dirty="0"/>
              <a:t> minimal Ø 6 mm</a:t>
            </a:r>
          </a:p>
          <a:p>
            <a:r>
              <a:rPr lang="en-US" sz="1600" dirty="0"/>
              <a:t>Ø </a:t>
            </a:r>
            <a:r>
              <a:rPr lang="en-US" sz="1600" dirty="0" err="1"/>
              <a:t>Apabila</a:t>
            </a:r>
            <a:r>
              <a:rPr lang="en-US" sz="1600" dirty="0"/>
              <a:t>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lubang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dinding</a:t>
            </a:r>
            <a:r>
              <a:rPr lang="en-US" sz="1600" dirty="0"/>
              <a:t>,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dipasang</a:t>
            </a:r>
            <a:r>
              <a:rPr lang="en-US" sz="1600" dirty="0"/>
              <a:t> minimal 2 Ø 16 mm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diteruskan</a:t>
            </a:r>
            <a:r>
              <a:rPr lang="en-US" sz="1600" dirty="0"/>
              <a:t> paling </a:t>
            </a:r>
            <a:r>
              <a:rPr lang="en-US" sz="1600" dirty="0" err="1"/>
              <a:t>sedikit</a:t>
            </a:r>
            <a:r>
              <a:rPr lang="en-US" sz="1600" dirty="0"/>
              <a:t> 60 cm </a:t>
            </a:r>
            <a:r>
              <a:rPr lang="en-US" sz="1600" dirty="0" err="1"/>
              <a:t>melalui</a:t>
            </a:r>
            <a:r>
              <a:rPr lang="en-US" sz="1600" dirty="0"/>
              <a:t> </a:t>
            </a:r>
            <a:r>
              <a:rPr lang="en-US" sz="1600" dirty="0" err="1"/>
              <a:t>sudut-sudut</a:t>
            </a:r>
            <a:r>
              <a:rPr lang="en-US" sz="1600" dirty="0"/>
              <a:t> </a:t>
            </a:r>
            <a:r>
              <a:rPr lang="en-US" sz="1600" dirty="0" err="1"/>
              <a:t>lubang</a:t>
            </a: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3727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Gambar 10.6 Penulangan Dinding Reservoir Air dan Dinding Bawah Tana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2133600"/>
            <a:ext cx="5459943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51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konstruksi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:</a:t>
            </a:r>
          </a:p>
          <a:p>
            <a:r>
              <a:rPr lang="en-US" dirty="0"/>
              <a:t>Ø 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en-US" dirty="0"/>
          </a:p>
          <a:p>
            <a:r>
              <a:rPr lang="en-US" dirty="0"/>
              <a:t>Ø </a:t>
            </a:r>
            <a:r>
              <a:rPr lang="en-US" dirty="0" err="1"/>
              <a:t>Terjepit</a:t>
            </a:r>
            <a:r>
              <a:rPr lang="en-US" dirty="0"/>
              <a:t> </a:t>
            </a:r>
            <a:r>
              <a:rPr lang="en-US" dirty="0" err="1"/>
              <a:t>penuh</a:t>
            </a:r>
            <a:endParaRPr lang="en-US" dirty="0"/>
          </a:p>
          <a:p>
            <a:r>
              <a:rPr lang="en-US" dirty="0"/>
              <a:t>Ø </a:t>
            </a:r>
            <a:r>
              <a:rPr lang="en-US" dirty="0" err="1"/>
              <a:t>Terjepit</a:t>
            </a:r>
            <a:r>
              <a:rPr lang="en-US" dirty="0"/>
              <a:t> </a:t>
            </a:r>
            <a:r>
              <a:rPr lang="en-US" dirty="0" err="1"/>
              <a:t>elastis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84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Konstruksi</a:t>
            </a:r>
            <a:r>
              <a:rPr lang="en-US" b="1" dirty="0"/>
              <a:t> </a:t>
            </a:r>
            <a:r>
              <a:rPr lang="en-US" b="1" dirty="0" err="1"/>
              <a:t>Terletak</a:t>
            </a:r>
            <a:r>
              <a:rPr lang="en-US" b="1" dirty="0"/>
              <a:t> </a:t>
            </a:r>
            <a:r>
              <a:rPr lang="en-US" b="1" dirty="0" err="1"/>
              <a:t>Bebas</a:t>
            </a:r>
            <a:endParaRPr lang="en-US" dirty="0"/>
          </a:p>
          <a:p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ditumpu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berputar</a:t>
            </a:r>
            <a:r>
              <a:rPr lang="en-US" dirty="0"/>
              <a:t>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),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dinding</a:t>
            </a:r>
            <a:r>
              <a:rPr lang="en-US" dirty="0"/>
              <a:t> </a:t>
            </a:r>
            <a:r>
              <a:rPr lang="en-US" dirty="0" err="1"/>
              <a:t>tembok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8194" name="Picture 2" descr="Gambar 10.7 Konstruksi Terletak Beb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19600"/>
            <a:ext cx="2543175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15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Konstruksi</a:t>
            </a:r>
            <a:r>
              <a:rPr lang="en-US" b="1" dirty="0"/>
              <a:t> </a:t>
            </a:r>
            <a:r>
              <a:rPr lang="en-US" b="1" dirty="0" err="1"/>
              <a:t>Terjepit</a:t>
            </a:r>
            <a:r>
              <a:rPr lang="en-US" b="1" dirty="0"/>
              <a:t> </a:t>
            </a:r>
            <a:r>
              <a:rPr lang="en-US" b="1" dirty="0" err="1" smtClean="0"/>
              <a:t>Penuh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berputar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beban</a:t>
            </a:r>
            <a:r>
              <a:rPr lang="en-US" dirty="0"/>
              <a:t> yang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kesatuan</a:t>
            </a:r>
            <a:r>
              <a:rPr lang="en-US" dirty="0"/>
              <a:t> </a:t>
            </a:r>
            <a:r>
              <a:rPr lang="en-US" dirty="0" err="1"/>
              <a:t>monolit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penahannya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9218" name="Picture 2" descr="http://2.bp.blogspot.com/-k9h5JAEycK0/UpBpNfG6lJI/AAAAAAAADMw/nY4huQM7IAg/s1600/Gambar+10.8+Konstruksi+Terjepit+Penu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191000"/>
            <a:ext cx="6324600" cy="220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91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Konstruksi</a:t>
            </a:r>
            <a:r>
              <a:rPr lang="en-US" b="1" dirty="0"/>
              <a:t> </a:t>
            </a:r>
            <a:r>
              <a:rPr lang="en-US" b="1" dirty="0" err="1" smtClean="0"/>
              <a:t>Terjepit</a:t>
            </a:r>
            <a:r>
              <a:rPr lang="en-US" b="1" dirty="0" smtClean="0"/>
              <a:t> </a:t>
            </a:r>
            <a:r>
              <a:rPr lang="en-US" b="1" dirty="0" err="1" smtClean="0"/>
              <a:t>Elastis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kesatuan</a:t>
            </a:r>
            <a:r>
              <a:rPr lang="en-US" dirty="0"/>
              <a:t> </a:t>
            </a:r>
            <a:r>
              <a:rPr lang="en-US" dirty="0" err="1"/>
              <a:t>monolit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pemikulnya</a:t>
            </a:r>
            <a:r>
              <a:rPr lang="en-US" dirty="0"/>
              <a:t> yang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kaku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berputar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tumpuannya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77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7200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Pemasangan</a:t>
            </a:r>
            <a:r>
              <a:rPr lang="en-US" b="1" dirty="0"/>
              <a:t> </a:t>
            </a:r>
            <a:r>
              <a:rPr lang="en-US" b="1" dirty="0" err="1"/>
              <a:t>Tulangan</a:t>
            </a:r>
            <a:endParaRPr lang="en-US" dirty="0"/>
          </a:p>
          <a:p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yang </a:t>
            </a:r>
            <a:r>
              <a:rPr lang="en-US" dirty="0" err="1"/>
              <a:t>dipasang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:</a:t>
            </a:r>
          </a:p>
          <a:p>
            <a:r>
              <a:rPr lang="en-US" dirty="0"/>
              <a:t>1)      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memikul</a:t>
            </a:r>
            <a:r>
              <a:rPr lang="en-US" dirty="0"/>
              <a:t>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yang //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tepi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dikurangi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setengahnya</a:t>
            </a:r>
            <a:r>
              <a:rPr lang="en-US" dirty="0"/>
              <a:t>.</a:t>
            </a:r>
          </a:p>
          <a:p>
            <a:r>
              <a:rPr lang="en-US" dirty="0"/>
              <a:t>2)      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yang </a:t>
            </a:r>
            <a:r>
              <a:rPr lang="en-US" dirty="0" err="1"/>
              <a:t>ditumpu</a:t>
            </a:r>
            <a:r>
              <a:rPr lang="en-US" dirty="0"/>
              <a:t> </a:t>
            </a:r>
            <a:r>
              <a:rPr lang="en-US" b="1" dirty="0" err="1"/>
              <a:t>bebas</a:t>
            </a:r>
            <a:r>
              <a:rPr lang="en-US" dirty="0"/>
              <a:t>, </a:t>
            </a:r>
            <a:r>
              <a:rPr lang="en-US" dirty="0" err="1"/>
              <a:t>harus</a:t>
            </a:r>
            <a:r>
              <a:rPr lang="en-US" dirty="0"/>
              <a:t> </a:t>
            </a:r>
            <a:r>
              <a:rPr lang="en-US" b="1" dirty="0" err="1"/>
              <a:t>dipasang</a:t>
            </a:r>
            <a:r>
              <a:rPr lang="en-US" b="1" dirty="0"/>
              <a:t> </a:t>
            </a:r>
            <a:r>
              <a:rPr lang="en-US" b="1" dirty="0" err="1"/>
              <a:t>tulangan</a:t>
            </a:r>
            <a:r>
              <a:rPr lang="en-US" b="1" dirty="0"/>
              <a:t> 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berguna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menahan</a:t>
            </a:r>
            <a:r>
              <a:rPr lang="en-US" dirty="0"/>
              <a:t> </a:t>
            </a:r>
            <a:r>
              <a:rPr lang="en-US" dirty="0" err="1"/>
              <a:t>momen-momen</a:t>
            </a:r>
            <a:r>
              <a:rPr lang="en-US" dirty="0"/>
              <a:t> </a:t>
            </a:r>
            <a:r>
              <a:rPr lang="en-US" dirty="0" err="1"/>
              <a:t>puntir</a:t>
            </a:r>
            <a:r>
              <a:rPr lang="en-US" dirty="0"/>
              <a:t>.</a:t>
            </a:r>
          </a:p>
          <a:p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yang </a:t>
            </a:r>
            <a:r>
              <a:rPr lang="en-US" dirty="0" err="1"/>
              <a:t>terbesar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pemasangannya</a:t>
            </a:r>
            <a:r>
              <a:rPr lang="en-US" dirty="0"/>
              <a:t> = 1/5 </a:t>
            </a:r>
            <a:r>
              <a:rPr lang="en-US" dirty="0" err="1"/>
              <a:t>bentang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r>
              <a:rPr lang="en-US" dirty="0"/>
              <a:t>A</a:t>
            </a:r>
            <a:r>
              <a:rPr lang="en-US" baseline="-25000" dirty="0"/>
              <a:t>l</a:t>
            </a:r>
            <a:r>
              <a:rPr lang="en-US" dirty="0"/>
              <a:t> = 2,96 cm2 ® Ø 8–17</a:t>
            </a:r>
          </a:p>
          <a:p>
            <a:r>
              <a:rPr lang="en-US" dirty="0" err="1"/>
              <a:t>A</a:t>
            </a:r>
            <a:r>
              <a:rPr lang="en-US" baseline="-25000" dirty="0" err="1"/>
              <a:t>b</a:t>
            </a:r>
            <a:r>
              <a:rPr lang="en-US" dirty="0"/>
              <a:t> = 3,59 cm2 ® Ø 8–14</a:t>
            </a:r>
          </a:p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disudut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dipasang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Ø 8–14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72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ambar 10.9 Pemasangan Tulangan pada Empat Si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55" y="838200"/>
            <a:ext cx="7037245" cy="574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97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/>
          </a:bodyPr>
          <a:lstStyle/>
          <a:p>
            <a:r>
              <a:rPr lang="en-US" sz="1600" dirty="0"/>
              <a:t> 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pelat</a:t>
            </a:r>
            <a:r>
              <a:rPr lang="en-US" sz="1600" dirty="0"/>
              <a:t> </a:t>
            </a:r>
            <a:r>
              <a:rPr lang="en-US" sz="1600" dirty="0" err="1"/>
              <a:t>menerus</a:t>
            </a:r>
            <a:r>
              <a:rPr lang="en-US" sz="1600" dirty="0"/>
              <a:t> (</a:t>
            </a:r>
            <a:r>
              <a:rPr lang="en-US" sz="1600" dirty="0" err="1"/>
              <a:t>lebih</a:t>
            </a:r>
            <a:r>
              <a:rPr lang="en-US" sz="1600" dirty="0"/>
              <a:t> sari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petak</a:t>
            </a:r>
            <a:r>
              <a:rPr lang="en-US" sz="1600" dirty="0"/>
              <a:t>) </a:t>
            </a:r>
            <a:r>
              <a:rPr lang="en-US" sz="1600" dirty="0" err="1"/>
              <a:t>dimana</a:t>
            </a:r>
            <a:r>
              <a:rPr lang="en-US" sz="1600" dirty="0"/>
              <a:t> </a:t>
            </a:r>
            <a:r>
              <a:rPr lang="en-US" sz="1600" dirty="0" err="1"/>
              <a:t>ly</a:t>
            </a:r>
            <a:r>
              <a:rPr lang="en-US" sz="1600" dirty="0"/>
              <a:t> / lx &gt; 2,5</a:t>
            </a:r>
          </a:p>
          <a:p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pelat</a:t>
            </a:r>
            <a:r>
              <a:rPr lang="en-US" sz="1600" dirty="0"/>
              <a:t> yang </a:t>
            </a:r>
            <a:r>
              <a:rPr lang="en-US" sz="1600" dirty="0" err="1"/>
              <a:t>terjepit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menerus</a:t>
            </a:r>
            <a:r>
              <a:rPr lang="en-US" sz="1600" dirty="0"/>
              <a:t> </a:t>
            </a:r>
            <a:r>
              <a:rPr lang="en-US" sz="1600" dirty="0" err="1"/>
              <a:t>dipasang</a:t>
            </a:r>
            <a:r>
              <a:rPr lang="en-US" sz="1600" dirty="0"/>
              <a:t>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tumpuan</a:t>
            </a:r>
            <a:r>
              <a:rPr lang="en-US" sz="1600" dirty="0"/>
              <a:t> negative </a:t>
            </a:r>
            <a:r>
              <a:rPr lang="en-US" sz="1600" dirty="0" err="1"/>
              <a:t>yaitu</a:t>
            </a:r>
            <a:r>
              <a:rPr lang="en-US" sz="1600" dirty="0"/>
              <a:t> M </a:t>
            </a:r>
            <a:r>
              <a:rPr lang="en-US" sz="1600" dirty="0" err="1"/>
              <a:t>ty</a:t>
            </a:r>
            <a:r>
              <a:rPr lang="en-US" sz="1600" dirty="0"/>
              <a:t> = –0,3 M lx</a:t>
            </a:r>
          </a:p>
          <a:p>
            <a:r>
              <a:rPr lang="en-US" sz="1600" dirty="0" err="1"/>
              <a:t>Pelat</a:t>
            </a:r>
            <a:r>
              <a:rPr lang="en-US" sz="1600" dirty="0"/>
              <a:t> </a:t>
            </a:r>
            <a:r>
              <a:rPr lang="en-US" sz="1600" dirty="0" err="1"/>
              <a:t>terletak</a:t>
            </a:r>
            <a:r>
              <a:rPr lang="en-US" sz="1600" dirty="0"/>
              <a:t> </a:t>
            </a:r>
            <a:r>
              <a:rPr lang="en-US" sz="1600" dirty="0" err="1"/>
              <a:t>bebas</a:t>
            </a:r>
            <a:r>
              <a:rPr lang="en-US" sz="1600" dirty="0"/>
              <a:t>, </a:t>
            </a:r>
            <a:r>
              <a:rPr lang="en-US" sz="1600" dirty="0" err="1"/>
              <a:t>dipasang</a:t>
            </a:r>
            <a:r>
              <a:rPr lang="en-US" sz="1600" dirty="0"/>
              <a:t> minimal 1/5 lx </a:t>
            </a:r>
            <a:r>
              <a:rPr lang="en-US" sz="1600" dirty="0" err="1"/>
              <a:t>atau</a:t>
            </a:r>
            <a:r>
              <a:rPr lang="en-US" sz="1600" dirty="0"/>
              <a:t> 0,2 lx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sisi</a:t>
            </a:r>
            <a:r>
              <a:rPr lang="en-US" sz="1600" dirty="0"/>
              <a:t> </a:t>
            </a:r>
            <a:r>
              <a:rPr lang="en-US" sz="1600" dirty="0" err="1"/>
              <a:t>pendek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juga</a:t>
            </a:r>
            <a:r>
              <a:rPr lang="en-US" sz="1600" dirty="0"/>
              <a:t> </a:t>
            </a:r>
            <a:r>
              <a:rPr lang="en-US" sz="1600" dirty="0" err="1"/>
              <a:t>dipasang</a:t>
            </a:r>
            <a:r>
              <a:rPr lang="en-US" sz="1600" dirty="0"/>
              <a:t>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tumpuan</a:t>
            </a:r>
            <a:r>
              <a:rPr lang="en-US" sz="1600" dirty="0"/>
              <a:t> </a:t>
            </a:r>
            <a:r>
              <a:rPr lang="en-US" sz="1600" dirty="0" err="1"/>
              <a:t>positif</a:t>
            </a:r>
            <a:r>
              <a:rPr lang="en-US" sz="1600" dirty="0"/>
              <a:t> </a:t>
            </a:r>
            <a:r>
              <a:rPr lang="en-US" sz="1600" dirty="0" err="1"/>
              <a:t>sebesar</a:t>
            </a:r>
            <a:r>
              <a:rPr lang="en-US" sz="1600" dirty="0"/>
              <a:t> (M </a:t>
            </a:r>
            <a:r>
              <a:rPr lang="en-US" sz="1600" dirty="0" err="1"/>
              <a:t>ty</a:t>
            </a:r>
            <a:r>
              <a:rPr lang="en-US" sz="1600" dirty="0"/>
              <a:t>) M </a:t>
            </a:r>
            <a:r>
              <a:rPr lang="en-US" sz="1600" dirty="0" err="1"/>
              <a:t>ty</a:t>
            </a:r>
            <a:r>
              <a:rPr lang="en-US" sz="1600" dirty="0"/>
              <a:t> = + 0,3 M lx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dipasang</a:t>
            </a:r>
            <a:r>
              <a:rPr lang="en-US" sz="1600" dirty="0"/>
              <a:t> </a:t>
            </a:r>
            <a:r>
              <a:rPr lang="en-US" sz="1600" dirty="0" err="1"/>
              <a:t>panjang</a:t>
            </a:r>
            <a:r>
              <a:rPr lang="en-US" sz="1600" dirty="0"/>
              <a:t> minimal ½ lx</a:t>
            </a:r>
          </a:p>
          <a:p>
            <a:pPr marL="0" indent="0">
              <a:buNone/>
            </a:pPr>
            <a:endParaRPr lang="en-US" sz="1600" dirty="0"/>
          </a:p>
        </p:txBody>
      </p:sp>
      <p:pic>
        <p:nvPicPr>
          <p:cNvPr id="11266" name="Picture 2" descr="Gambar 10.11 Pemasangan Tulangan untuk Pelat Mene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54645"/>
            <a:ext cx="6324600" cy="445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90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yang </a:t>
            </a:r>
            <a:r>
              <a:rPr lang="en-US" dirty="0" err="1"/>
              <a:t>dipikul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2 </a:t>
            </a:r>
            <a:r>
              <a:rPr lang="en-US" dirty="0" err="1"/>
              <a:t>sisi</a:t>
            </a:r>
            <a:r>
              <a:rPr lang="en-US" dirty="0"/>
              <a:t> yang </a:t>
            </a:r>
            <a:r>
              <a:rPr lang="en-US" dirty="0" err="1"/>
              <a:t>sejajar</a:t>
            </a:r>
            <a:endParaRPr lang="en-US" dirty="0"/>
          </a:p>
          <a:p>
            <a:r>
              <a:rPr lang="en-US" dirty="0"/>
              <a:t>Ø 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ly</a:t>
            </a:r>
            <a:r>
              <a:rPr lang="en-US" dirty="0"/>
              <a:t>/lx &gt; 2,5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endParaRPr lang="en-US" dirty="0"/>
          </a:p>
          <a:p>
            <a:r>
              <a:rPr lang="en-US" dirty="0"/>
              <a:t>Ø M </a:t>
            </a:r>
            <a:r>
              <a:rPr lang="en-US" dirty="0" err="1"/>
              <a:t>ly</a:t>
            </a:r>
            <a:r>
              <a:rPr lang="en-US" dirty="0"/>
              <a:t> =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 //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pelat</a:t>
            </a:r>
            <a:endParaRPr lang="en-US" dirty="0"/>
          </a:p>
          <a:p>
            <a:r>
              <a:rPr lang="en-US" dirty="0"/>
              <a:t>Ø M </a:t>
            </a:r>
            <a:r>
              <a:rPr lang="en-US" dirty="0" err="1"/>
              <a:t>tx</a:t>
            </a:r>
            <a:r>
              <a:rPr lang="en-US" dirty="0"/>
              <a:t> = </a:t>
            </a:r>
            <a:r>
              <a:rPr lang="en-US" dirty="0" err="1"/>
              <a:t>Momen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//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pelat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19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55637"/>
            <a:ext cx="8229600" cy="5897563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 err="1"/>
              <a:t>Memilih</a:t>
            </a:r>
            <a:r>
              <a:rPr lang="en-US" b="1" dirty="0"/>
              <a:t> </a:t>
            </a:r>
            <a:r>
              <a:rPr lang="en-US" b="1" dirty="0" err="1"/>
              <a:t>Besi</a:t>
            </a:r>
            <a:r>
              <a:rPr lang="en-US" b="1" dirty="0"/>
              <a:t> </a:t>
            </a:r>
            <a:r>
              <a:rPr lang="en-US" b="1" dirty="0" err="1"/>
              <a:t>Beton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Pelat</a:t>
            </a:r>
            <a:endParaRPr lang="en-US" dirty="0"/>
          </a:p>
          <a:p>
            <a:r>
              <a:rPr lang="en-US" dirty="0"/>
              <a:t>-  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.</a:t>
            </a:r>
          </a:p>
          <a:p>
            <a:r>
              <a:rPr lang="en-US" dirty="0"/>
              <a:t>-  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yang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kepraktisan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pemasangan</a:t>
            </a:r>
            <a:r>
              <a:rPr lang="en-US" dirty="0"/>
              <a:t>.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pula yang </a:t>
            </a:r>
            <a:r>
              <a:rPr lang="en-US" dirty="0" err="1"/>
              <a:t>pemasangannya</a:t>
            </a:r>
            <a:r>
              <a:rPr lang="en-US" dirty="0"/>
              <a:t> </a:t>
            </a:r>
            <a:r>
              <a:rPr lang="en-US" dirty="0" err="1"/>
              <a:t>dibengkokkan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¼ </a:t>
            </a:r>
            <a:r>
              <a:rPr lang="en-US" dirty="0" err="1"/>
              <a:t>bentang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, agar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hemat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fungsinya</a:t>
            </a:r>
            <a:r>
              <a:rPr lang="en-US" dirty="0"/>
              <a:t>. Dan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perhitungan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 </a:t>
            </a:r>
            <a:r>
              <a:rPr lang="en-US" dirty="0" err="1"/>
              <a:t>dibagi</a:t>
            </a:r>
            <a:r>
              <a:rPr lang="en-US" dirty="0"/>
              <a:t> 2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bergantian</a:t>
            </a:r>
            <a:r>
              <a:rPr lang="en-US" dirty="0"/>
              <a:t>.</a:t>
            </a:r>
          </a:p>
          <a:p>
            <a:r>
              <a:rPr lang="en-US" dirty="0"/>
              <a:t>-  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lapangan</a:t>
            </a:r>
            <a:r>
              <a:rPr lang="en-US" dirty="0"/>
              <a:t>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daftar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perhitungan</a:t>
            </a:r>
            <a:r>
              <a:rPr lang="en-US" dirty="0"/>
              <a:t>,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menetapkan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. </a:t>
            </a:r>
            <a:r>
              <a:rPr lang="en-US" dirty="0" err="1"/>
              <a:t>Ingat</a:t>
            </a:r>
            <a:r>
              <a:rPr lang="en-US" dirty="0"/>
              <a:t>, </a:t>
            </a: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lupa</a:t>
            </a:r>
            <a:r>
              <a:rPr lang="en-US" dirty="0"/>
              <a:t> minimal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minimal diameter </a:t>
            </a:r>
            <a:r>
              <a:rPr lang="en-US" dirty="0" err="1"/>
              <a:t>tulangan</a:t>
            </a:r>
            <a:r>
              <a:rPr lang="en-US" dirty="0"/>
              <a:t> yang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.</a:t>
            </a:r>
          </a:p>
          <a:p>
            <a:r>
              <a:rPr lang="en-US" dirty="0"/>
              <a:t>-  </a:t>
            </a:r>
            <a:r>
              <a:rPr lang="en-US" dirty="0" err="1"/>
              <a:t>Kekurangan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dicari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besarannya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daftar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terpenuhi</a:t>
            </a:r>
            <a:r>
              <a:rPr lang="en-US" dirty="0"/>
              <a:t>.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¼ </a:t>
            </a:r>
            <a:r>
              <a:rPr lang="en-US" dirty="0" err="1"/>
              <a:t>bentang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besi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pengait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pembagi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diameter Ø 8–20</a:t>
            </a:r>
          </a:p>
          <a:p>
            <a:r>
              <a:rPr lang="en-US" dirty="0"/>
              <a:t>-  </a:t>
            </a:r>
            <a:r>
              <a:rPr lang="en-US" dirty="0" err="1"/>
              <a:t>Penulangan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atap</a:t>
            </a:r>
            <a:r>
              <a:rPr lang="en-US" dirty="0"/>
              <a:t> </a:t>
            </a:r>
            <a:r>
              <a:rPr lang="en-US" dirty="0" err="1"/>
              <a:t>pemasangannya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susut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diameter 6 mm </a:t>
            </a:r>
            <a:r>
              <a:rPr lang="en-US" dirty="0" err="1"/>
              <a:t>jarak</a:t>
            </a:r>
            <a:r>
              <a:rPr lang="en-US" dirty="0"/>
              <a:t> 40 cm (Ø 6–40). </a:t>
            </a:r>
            <a:r>
              <a:rPr lang="en-US" dirty="0" err="1"/>
              <a:t>Pemasangan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susut</a:t>
            </a:r>
            <a:r>
              <a:rPr lang="en-US" dirty="0"/>
              <a:t> </a:t>
            </a:r>
            <a:r>
              <a:rPr lang="en-US" dirty="0" err="1"/>
              <a:t>diharapkan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retak-retak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cuaca</a:t>
            </a:r>
            <a:r>
              <a:rPr lang="en-US" dirty="0"/>
              <a:t>.</a:t>
            </a:r>
          </a:p>
          <a:p>
            <a:r>
              <a:rPr lang="en-US" dirty="0"/>
              <a:t>-  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luifel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pembagi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bilamana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susut</a:t>
            </a:r>
            <a:r>
              <a:rPr lang="en-US" dirty="0"/>
              <a:t> yang </a:t>
            </a:r>
            <a:r>
              <a:rPr lang="en-US" dirty="0" err="1"/>
              <a:t>menyilang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diameter 6 mm </a:t>
            </a:r>
            <a:r>
              <a:rPr lang="en-US" dirty="0" err="1"/>
              <a:t>jarak</a:t>
            </a:r>
            <a:r>
              <a:rPr lang="en-US" dirty="0"/>
              <a:t> 40 cm (Ø 6–40).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43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result for tabel luasan tulan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2057400"/>
            <a:ext cx="92062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77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7pixmg2aFTg/UpBljSRFe8I/AAAAAAAADLU/tG66nH0GOEY/s1600/Tabel+10.1+Simbol+Tanda-Tanda+dan+Keterangan+dalam+Konstruksi+Bet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399"/>
            <a:ext cx="7391400" cy="597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3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abel 10.2 Simbol Tanda-Tanda dan Keterangan dalam Konstruksi Be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001" y="-1752600"/>
            <a:ext cx="4860799" cy="74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02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abel 10.3 Simbol Tanda-Tanda dan Keterangan dalam Konstruksi Be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-22837"/>
            <a:ext cx="5790815" cy="680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6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bel 10.4 Simbol Tanda-Tanda dan Keterangan dalam Konstruksi Be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457" y="-34636"/>
            <a:ext cx="4993541" cy="730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10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anggapramana.files.wordpress.com/2010/08/tampak-depan-pelat-lanta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762000"/>
            <a:ext cx="5591175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20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lh6.googleusercontent.com/-dv9QSLbvUf8/TW_hNWRBSgI/AAAAAAAAADg/gETc8zajrZg/s1600/tulangan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57258"/>
            <a:ext cx="5867400" cy="639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70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fhZCsE9JkHQ/Tdhy6Q6sf7I/AAAAAAAAAFM/etk-hzrAzPw/s1600/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067" y="381000"/>
            <a:ext cx="701637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35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penulangan plat lant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19200"/>
            <a:ext cx="8334375" cy="49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25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etail Pembesian Plat Lantai  | Civilian #13 Red Cor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44" y="762000"/>
            <a:ext cx="7768352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penulangan plat lant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2" y="152400"/>
            <a:ext cx="8932068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6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Penggambaran</a:t>
            </a:r>
            <a:r>
              <a:rPr lang="en-US" dirty="0"/>
              <a:t> </a:t>
            </a:r>
            <a:r>
              <a:rPr lang="en-US" dirty="0" err="1"/>
              <a:t>Penulangan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:</a:t>
            </a:r>
          </a:p>
        </p:txBody>
      </p:sp>
      <p:pic>
        <p:nvPicPr>
          <p:cNvPr id="12290" name="Picture 2" descr="Gambar 10.13 Penulangan Pelat Lant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04" y="1600200"/>
            <a:ext cx="8401722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8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lantai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petak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seluas</a:t>
            </a:r>
            <a:r>
              <a:rPr lang="en-US" dirty="0"/>
              <a:t> : </a:t>
            </a:r>
            <a:r>
              <a:rPr lang="en-US" dirty="0" err="1"/>
              <a:t>Alx</a:t>
            </a:r>
            <a:r>
              <a:rPr lang="en-US" dirty="0"/>
              <a:t> = 3,37 cm</a:t>
            </a:r>
            <a:r>
              <a:rPr lang="en-US" baseline="30000" dirty="0"/>
              <a:t>2</a:t>
            </a:r>
            <a:r>
              <a:rPr lang="en-US" dirty="0"/>
              <a:t>; </a:t>
            </a:r>
            <a:r>
              <a:rPr lang="en-US" dirty="0" err="1"/>
              <a:t>Aly</a:t>
            </a:r>
            <a:r>
              <a:rPr lang="en-US" dirty="0"/>
              <a:t> = 2,37 cm</a:t>
            </a:r>
            <a:r>
              <a:rPr lang="en-US" baseline="30000" dirty="0"/>
              <a:t>2</a:t>
            </a:r>
            <a:r>
              <a:rPr lang="en-US" dirty="0"/>
              <a:t> ; </a:t>
            </a:r>
            <a:r>
              <a:rPr lang="en-US" dirty="0" err="1"/>
              <a:t>Atx</a:t>
            </a:r>
            <a:r>
              <a:rPr lang="en-US" dirty="0"/>
              <a:t> = 7,05 cm</a:t>
            </a:r>
            <a:r>
              <a:rPr lang="en-US" baseline="30000" dirty="0"/>
              <a:t>2</a:t>
            </a:r>
            <a:r>
              <a:rPr lang="en-US" dirty="0"/>
              <a:t> ; </a:t>
            </a:r>
            <a:r>
              <a:rPr lang="en-US" dirty="0" err="1"/>
              <a:t>Aty</a:t>
            </a:r>
            <a:r>
              <a:rPr lang="en-US" dirty="0"/>
              <a:t> = 5,00 cm</a:t>
            </a:r>
            <a:r>
              <a:rPr lang="en-US" baseline="30000" dirty="0"/>
              <a:t>2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Gambarkan</a:t>
            </a:r>
            <a:r>
              <a:rPr lang="en-US" dirty="0"/>
              <a:t> </a:t>
            </a:r>
            <a:r>
              <a:rPr lang="en-US" dirty="0" err="1"/>
              <a:t>penulangan</a:t>
            </a:r>
            <a:r>
              <a:rPr lang="en-US" dirty="0"/>
              <a:t> </a:t>
            </a:r>
            <a:r>
              <a:rPr lang="en-US" dirty="0" err="1"/>
              <a:t>pelat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mutu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, </a:t>
            </a:r>
            <a:r>
              <a:rPr lang="en-US" dirty="0" err="1"/>
              <a:t>beton</a:t>
            </a:r>
            <a:r>
              <a:rPr lang="en-US" dirty="0"/>
              <a:t> : K175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baja</a:t>
            </a:r>
            <a:r>
              <a:rPr lang="en-US" dirty="0"/>
              <a:t> : U22</a:t>
            </a:r>
          </a:p>
          <a:p>
            <a:r>
              <a:rPr lang="en-US" dirty="0" err="1" smtClean="0"/>
              <a:t>Alx</a:t>
            </a:r>
            <a:r>
              <a:rPr lang="en-US" dirty="0" smtClean="0"/>
              <a:t> </a:t>
            </a:r>
            <a:r>
              <a:rPr lang="en-US" dirty="0"/>
              <a:t>= 3,37 cm</a:t>
            </a:r>
            <a:r>
              <a:rPr lang="en-US" baseline="30000" dirty="0"/>
              <a:t>2</a:t>
            </a:r>
            <a:r>
              <a:rPr lang="en-US" dirty="0"/>
              <a:t> ® </a:t>
            </a:r>
            <a:r>
              <a:rPr lang="en-US" dirty="0" err="1"/>
              <a:t>dipilih</a:t>
            </a:r>
            <a:r>
              <a:rPr lang="en-US" dirty="0"/>
              <a:t> Ø 8–14,5 = 3,47 cm</a:t>
            </a:r>
            <a:r>
              <a:rPr lang="en-US" baseline="30000" dirty="0"/>
              <a:t>2</a:t>
            </a:r>
            <a:r>
              <a:rPr lang="en-US" dirty="0"/>
              <a:t> &gt; 3,37 cm</a:t>
            </a:r>
            <a:r>
              <a:rPr lang="en-US" baseline="30000" dirty="0"/>
              <a:t>2</a:t>
            </a:r>
            <a:r>
              <a:rPr lang="en-US" dirty="0"/>
              <a:t> ® (OK)</a:t>
            </a:r>
          </a:p>
          <a:p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Atx</a:t>
            </a:r>
            <a:r>
              <a:rPr lang="en-US" dirty="0"/>
              <a:t> = 3,47/2 = 1,73 cm</a:t>
            </a:r>
            <a:r>
              <a:rPr lang="en-US" baseline="30000" dirty="0"/>
              <a:t>2</a:t>
            </a:r>
            <a:r>
              <a:rPr lang="en-US" dirty="0"/>
              <a:t> ® Ø 8– 29</a:t>
            </a:r>
          </a:p>
          <a:p>
            <a:r>
              <a:rPr lang="en-US" dirty="0" err="1" smtClean="0"/>
              <a:t>Tulang</a:t>
            </a:r>
            <a:r>
              <a:rPr lang="en-US" dirty="0" smtClean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Atx</a:t>
            </a:r>
            <a:r>
              <a:rPr lang="en-US" dirty="0"/>
              <a:t> = 7,05 – 1,73 = 5,32 cm</a:t>
            </a:r>
            <a:r>
              <a:rPr lang="en-US" baseline="30000" dirty="0"/>
              <a:t>2</a:t>
            </a:r>
            <a:r>
              <a:rPr lang="en-US" dirty="0"/>
              <a:t> ® </a:t>
            </a:r>
            <a:r>
              <a:rPr lang="en-US" dirty="0" err="1"/>
              <a:t>dipilih</a:t>
            </a:r>
            <a:r>
              <a:rPr lang="en-US" dirty="0"/>
              <a:t> Ø 10–14,5</a:t>
            </a:r>
          </a:p>
          <a:p>
            <a:r>
              <a:rPr lang="en-US" dirty="0"/>
              <a:t>= 5,42 cm</a:t>
            </a:r>
            <a:r>
              <a:rPr lang="en-US" baseline="30000" dirty="0"/>
              <a:t>2</a:t>
            </a:r>
            <a:r>
              <a:rPr lang="en-US" dirty="0"/>
              <a:t> &gt; 5,32 cm</a:t>
            </a:r>
            <a:r>
              <a:rPr lang="en-US" baseline="30000" dirty="0"/>
              <a:t>2</a:t>
            </a:r>
            <a:r>
              <a:rPr lang="en-US" dirty="0"/>
              <a:t> ® (OK)</a:t>
            </a:r>
          </a:p>
          <a:p>
            <a:r>
              <a:rPr lang="en-US" dirty="0" err="1" smtClean="0"/>
              <a:t>Jadi</a:t>
            </a:r>
            <a:r>
              <a:rPr lang="en-US" dirty="0"/>
              <a:t>,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Atx</a:t>
            </a:r>
            <a:r>
              <a:rPr lang="en-US" dirty="0"/>
              <a:t> yang </a:t>
            </a:r>
            <a:r>
              <a:rPr lang="en-US" dirty="0" err="1"/>
              <a:t>dipasang</a:t>
            </a:r>
            <a:r>
              <a:rPr lang="en-US" dirty="0"/>
              <a:t> = 1,73 + 5,42 = 7,15 &gt; 7,05 cm</a:t>
            </a:r>
            <a:r>
              <a:rPr lang="en-US" baseline="30000" dirty="0"/>
              <a:t>2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0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pembagi</a:t>
            </a:r>
            <a:r>
              <a:rPr lang="en-US" dirty="0"/>
              <a:t> yang </a:t>
            </a:r>
            <a:r>
              <a:rPr lang="en-US" dirty="0" err="1"/>
              <a:t>dibutuhkan</a:t>
            </a:r>
            <a:r>
              <a:rPr lang="en-US" dirty="0"/>
              <a:t> = 20% x 7,15 = 1,43 cm</a:t>
            </a:r>
            <a:r>
              <a:rPr lang="en-US" baseline="30000" dirty="0"/>
              <a:t>2</a:t>
            </a:r>
            <a:r>
              <a:rPr lang="en-US" dirty="0"/>
              <a:t> ® </a:t>
            </a:r>
            <a:r>
              <a:rPr lang="en-US" dirty="0" err="1"/>
              <a:t>dipilih</a:t>
            </a:r>
            <a:r>
              <a:rPr lang="en-US" dirty="0"/>
              <a:t> Ø 6–15</a:t>
            </a:r>
          </a:p>
          <a:p>
            <a:r>
              <a:rPr lang="en-US" dirty="0"/>
              <a:t>= 1,89 cm</a:t>
            </a:r>
            <a:r>
              <a:rPr lang="en-US" baseline="30000" dirty="0"/>
              <a:t>2</a:t>
            </a:r>
            <a:r>
              <a:rPr lang="en-US" dirty="0"/>
              <a:t> &gt; 1,43 cm</a:t>
            </a:r>
            <a:r>
              <a:rPr lang="en-US" baseline="30000" dirty="0"/>
              <a:t>2</a:t>
            </a:r>
            <a:r>
              <a:rPr lang="en-US" dirty="0"/>
              <a:t> ® (</a:t>
            </a:r>
            <a:r>
              <a:rPr lang="en-US" dirty="0" smtClean="0"/>
              <a:t>OK)</a:t>
            </a:r>
          </a:p>
          <a:p>
            <a:r>
              <a:rPr lang="en-US" dirty="0" err="1" smtClean="0"/>
              <a:t>Aly</a:t>
            </a:r>
            <a:r>
              <a:rPr lang="en-US" dirty="0" smtClean="0"/>
              <a:t> </a:t>
            </a:r>
            <a:r>
              <a:rPr lang="en-US" dirty="0"/>
              <a:t>= 2,37 cm</a:t>
            </a:r>
            <a:r>
              <a:rPr lang="en-US" baseline="30000" dirty="0"/>
              <a:t>2</a:t>
            </a:r>
            <a:r>
              <a:rPr lang="en-US" dirty="0"/>
              <a:t> ® </a:t>
            </a:r>
            <a:r>
              <a:rPr lang="en-US" dirty="0" err="1"/>
              <a:t>dipilih</a:t>
            </a:r>
            <a:r>
              <a:rPr lang="en-US" dirty="0"/>
              <a:t> Ø 8–20 = 2,51 cm</a:t>
            </a:r>
            <a:r>
              <a:rPr lang="en-US" baseline="30000" dirty="0"/>
              <a:t>2</a:t>
            </a:r>
            <a:r>
              <a:rPr lang="en-US" dirty="0"/>
              <a:t> &gt; 2,37 cm</a:t>
            </a:r>
            <a:r>
              <a:rPr lang="en-US" baseline="30000" dirty="0"/>
              <a:t>2</a:t>
            </a:r>
            <a:r>
              <a:rPr lang="en-US" dirty="0"/>
              <a:t> ® (OK)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Masuk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Aty</a:t>
            </a:r>
            <a:r>
              <a:rPr lang="en-US" dirty="0"/>
              <a:t> = 2,51/2 = 1,25 cm</a:t>
            </a:r>
            <a:r>
              <a:rPr lang="en-US" baseline="30000" dirty="0"/>
              <a:t>2</a:t>
            </a:r>
            <a:r>
              <a:rPr lang="en-US" dirty="0"/>
              <a:t> ® Ø 8–40</a:t>
            </a:r>
          </a:p>
          <a:p>
            <a:endParaRPr lang="en-US" dirty="0"/>
          </a:p>
          <a:p>
            <a:r>
              <a:rPr lang="en-US" dirty="0" err="1"/>
              <a:t>Tulang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Atx</a:t>
            </a:r>
            <a:r>
              <a:rPr lang="en-US" dirty="0"/>
              <a:t> = 5,00–1,25 = 3,75 cm</a:t>
            </a:r>
            <a:r>
              <a:rPr lang="en-US" baseline="30000" dirty="0"/>
              <a:t>2</a:t>
            </a:r>
            <a:r>
              <a:rPr lang="en-US" dirty="0"/>
              <a:t> ® </a:t>
            </a:r>
            <a:r>
              <a:rPr lang="en-US" dirty="0" err="1"/>
              <a:t>dipilih</a:t>
            </a:r>
            <a:r>
              <a:rPr lang="en-US" dirty="0"/>
              <a:t> Ø 10–20</a:t>
            </a:r>
          </a:p>
          <a:p>
            <a:r>
              <a:rPr lang="en-US" dirty="0"/>
              <a:t>= 3,93 cm</a:t>
            </a:r>
            <a:r>
              <a:rPr lang="en-US" baseline="30000" dirty="0"/>
              <a:t>2</a:t>
            </a:r>
            <a:r>
              <a:rPr lang="en-US" dirty="0"/>
              <a:t> &gt; 3,75 cm</a:t>
            </a:r>
            <a:r>
              <a:rPr lang="en-US" baseline="30000" dirty="0"/>
              <a:t>2</a:t>
            </a:r>
            <a:r>
              <a:rPr lang="en-US" dirty="0"/>
              <a:t> ® (OK)</a:t>
            </a:r>
          </a:p>
          <a:p>
            <a:endParaRPr lang="en-US" dirty="0"/>
          </a:p>
          <a:p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tumpuan</a:t>
            </a:r>
            <a:r>
              <a:rPr lang="en-US" dirty="0"/>
              <a:t> </a:t>
            </a:r>
            <a:r>
              <a:rPr lang="en-US" dirty="0" err="1"/>
              <a:t>Aty</a:t>
            </a:r>
            <a:r>
              <a:rPr lang="en-US" dirty="0"/>
              <a:t> yang </a:t>
            </a:r>
            <a:r>
              <a:rPr lang="en-US" dirty="0" err="1"/>
              <a:t>dipasang</a:t>
            </a:r>
            <a:r>
              <a:rPr lang="en-US" dirty="0"/>
              <a:t> = 1,25 + 3,93 = 5,18 &gt; 5,00 cm</a:t>
            </a:r>
            <a:r>
              <a:rPr lang="en-US" baseline="30000" dirty="0"/>
              <a:t>2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Tulangan</a:t>
            </a:r>
            <a:r>
              <a:rPr lang="en-US" dirty="0" smtClean="0"/>
              <a:t> </a:t>
            </a:r>
            <a:r>
              <a:rPr lang="en-US" dirty="0" err="1"/>
              <a:t>pembagi</a:t>
            </a:r>
            <a:r>
              <a:rPr lang="en-US" dirty="0"/>
              <a:t> yang </a:t>
            </a:r>
            <a:r>
              <a:rPr lang="en-US" dirty="0" err="1"/>
              <a:t>dibutuhkan</a:t>
            </a:r>
            <a:r>
              <a:rPr lang="en-US" dirty="0"/>
              <a:t> = 20% x 5,18 = 1,04 cm2 ® </a:t>
            </a:r>
            <a:r>
              <a:rPr lang="en-US" dirty="0" err="1"/>
              <a:t>dipilih</a:t>
            </a:r>
            <a:r>
              <a:rPr lang="en-US" dirty="0"/>
              <a:t> Ø 6–14,5</a:t>
            </a:r>
          </a:p>
          <a:p>
            <a:r>
              <a:rPr lang="en-US" dirty="0"/>
              <a:t>= 1,95 cm</a:t>
            </a:r>
            <a:r>
              <a:rPr lang="en-US" baseline="30000" dirty="0"/>
              <a:t>2</a:t>
            </a:r>
            <a:r>
              <a:rPr lang="en-US" dirty="0"/>
              <a:t> &gt; 1,04 cm</a:t>
            </a:r>
            <a:r>
              <a:rPr lang="en-US" baseline="30000" dirty="0"/>
              <a:t>2</a:t>
            </a:r>
            <a:r>
              <a:rPr lang="en-US" dirty="0"/>
              <a:t> ® (OK)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17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v-SE" b="1" dirty="0" smtClean="0"/>
              <a:t>Latihan Menggambar </a:t>
            </a:r>
            <a:r>
              <a:rPr lang="sv-SE" b="1" dirty="0"/>
              <a:t>Denah Rencana Penulangan Pelat Lantai</a:t>
            </a:r>
            <a:endParaRPr lang="en-US" dirty="0"/>
          </a:p>
        </p:txBody>
      </p:sp>
      <p:pic>
        <p:nvPicPr>
          <p:cNvPr id="5124" name="Picture 4" descr="http://2.bp.blogspot.com/-_Kw-0BZYJgc/UpBnUEXa1RI/AAAAAAAADME/I7Lxuv1ATL8/s1600/Gambar+10.3+Denah+Penulangan+Pelat+Lanta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28800"/>
            <a:ext cx="5610225" cy="443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06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000" dirty="0" err="1"/>
              <a:t>Ditentukan</a:t>
            </a:r>
            <a:r>
              <a:rPr lang="en-US" sz="2000" dirty="0"/>
              <a:t>:</a:t>
            </a:r>
          </a:p>
          <a:p>
            <a:r>
              <a:rPr lang="en-US" sz="2000" dirty="0"/>
              <a:t>– </a:t>
            </a:r>
            <a:r>
              <a:rPr lang="en-US" sz="2000" dirty="0" err="1"/>
              <a:t>Pelat</a:t>
            </a:r>
            <a:r>
              <a:rPr lang="en-US" sz="2000" dirty="0"/>
              <a:t> </a:t>
            </a:r>
            <a:r>
              <a:rPr lang="en-US" sz="2000" dirty="0" err="1"/>
              <a:t>lantai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petak</a:t>
            </a:r>
            <a:r>
              <a:rPr lang="en-US" sz="2000" dirty="0"/>
              <a:t> (</a:t>
            </a:r>
            <a:r>
              <a:rPr lang="en-US" sz="2000" dirty="0" err="1"/>
              <a:t>lihat</a:t>
            </a:r>
            <a:r>
              <a:rPr lang="en-US" sz="2000" dirty="0"/>
              <a:t> </a:t>
            </a:r>
            <a:r>
              <a:rPr lang="en-US" sz="2000" dirty="0" err="1"/>
              <a:t>gambar</a:t>
            </a:r>
            <a:r>
              <a:rPr lang="en-US" sz="2000" dirty="0"/>
              <a:t> di </a:t>
            </a:r>
            <a:r>
              <a:rPr lang="en-US" sz="2000" dirty="0" err="1"/>
              <a:t>atas</a:t>
            </a:r>
            <a:r>
              <a:rPr lang="en-US" sz="2000" dirty="0"/>
              <a:t>)</a:t>
            </a:r>
          </a:p>
          <a:p>
            <a:r>
              <a:rPr lang="en-US" sz="2000" dirty="0"/>
              <a:t>– </a:t>
            </a:r>
            <a:r>
              <a:rPr lang="en-US" sz="2000" dirty="0" err="1"/>
              <a:t>Luas</a:t>
            </a:r>
            <a:r>
              <a:rPr lang="en-US" sz="2000" dirty="0"/>
              <a:t> </a:t>
            </a:r>
            <a:r>
              <a:rPr lang="en-US" sz="2000" dirty="0" err="1"/>
              <a:t>tulangan</a:t>
            </a:r>
            <a:r>
              <a:rPr lang="en-US" sz="2000" dirty="0"/>
              <a:t> </a:t>
            </a:r>
            <a:r>
              <a:rPr lang="en-US" sz="2000" dirty="0" err="1"/>
              <a:t>lapangan</a:t>
            </a:r>
            <a:r>
              <a:rPr lang="en-US" sz="2000" dirty="0"/>
              <a:t> b </a:t>
            </a:r>
            <a:r>
              <a:rPr lang="en-US" sz="2000" dirty="0" err="1"/>
              <a:t>sejajar</a:t>
            </a:r>
            <a:r>
              <a:rPr lang="en-US" sz="2000" dirty="0"/>
              <a:t> </a:t>
            </a:r>
            <a:r>
              <a:rPr lang="en-US" sz="2000" dirty="0" err="1"/>
              <a:t>lebat</a:t>
            </a:r>
            <a:r>
              <a:rPr lang="en-US" sz="2000" dirty="0"/>
              <a:t> </a:t>
            </a:r>
            <a:r>
              <a:rPr lang="en-US" sz="2000" dirty="0" err="1"/>
              <a:t>pelat</a:t>
            </a:r>
            <a:r>
              <a:rPr lang="en-US" sz="2000" dirty="0"/>
              <a:t> = A </a:t>
            </a:r>
            <a:r>
              <a:rPr lang="en-US" sz="2000" dirty="0" err="1"/>
              <a:t>lb</a:t>
            </a:r>
            <a:r>
              <a:rPr lang="en-US" sz="2000" dirty="0"/>
              <a:t> = A lx = +6,82 cm</a:t>
            </a:r>
            <a:r>
              <a:rPr lang="en-US" sz="2000" baseline="30000" dirty="0"/>
              <a:t>2</a:t>
            </a:r>
            <a:endParaRPr lang="en-US" sz="2000" dirty="0"/>
          </a:p>
          <a:p>
            <a:r>
              <a:rPr lang="en-US" sz="2000" dirty="0"/>
              <a:t>– </a:t>
            </a:r>
            <a:r>
              <a:rPr lang="en-US" sz="2000" dirty="0" err="1"/>
              <a:t>Luas</a:t>
            </a:r>
            <a:r>
              <a:rPr lang="en-US" sz="2000" dirty="0"/>
              <a:t> </a:t>
            </a:r>
            <a:r>
              <a:rPr lang="en-US" sz="2000" dirty="0" err="1"/>
              <a:t>tulangan</a:t>
            </a:r>
            <a:r>
              <a:rPr lang="en-US" sz="2000" dirty="0"/>
              <a:t> </a:t>
            </a:r>
            <a:r>
              <a:rPr lang="en-US" sz="2000" dirty="0" err="1"/>
              <a:t>lapangan</a:t>
            </a:r>
            <a:r>
              <a:rPr lang="en-US" sz="2000" dirty="0"/>
              <a:t> l </a:t>
            </a:r>
            <a:r>
              <a:rPr lang="en-US" sz="2000" dirty="0" err="1"/>
              <a:t>sejajar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</a:t>
            </a:r>
            <a:r>
              <a:rPr lang="en-US" sz="2000" dirty="0" err="1"/>
              <a:t>pelat</a:t>
            </a:r>
            <a:r>
              <a:rPr lang="en-US" sz="2000" dirty="0"/>
              <a:t> = A </a:t>
            </a:r>
            <a:r>
              <a:rPr lang="en-US" sz="2000" dirty="0" err="1"/>
              <a:t>ll</a:t>
            </a:r>
            <a:r>
              <a:rPr lang="en-US" sz="2000" dirty="0"/>
              <a:t> = A </a:t>
            </a:r>
            <a:r>
              <a:rPr lang="en-US" sz="2000" dirty="0" err="1"/>
              <a:t>ly</a:t>
            </a:r>
            <a:r>
              <a:rPr lang="en-US" sz="2000" dirty="0"/>
              <a:t> = +4,74 cm</a:t>
            </a:r>
            <a:r>
              <a:rPr lang="en-US" sz="2000" baseline="30000" dirty="0"/>
              <a:t>2</a:t>
            </a:r>
            <a:endParaRPr lang="en-US" sz="2000" dirty="0"/>
          </a:p>
          <a:p>
            <a:r>
              <a:rPr lang="en-US" sz="2000" dirty="0"/>
              <a:t>– </a:t>
            </a:r>
            <a:r>
              <a:rPr lang="en-US" sz="2000" dirty="0" err="1"/>
              <a:t>Luas</a:t>
            </a:r>
            <a:r>
              <a:rPr lang="en-US" sz="2000" dirty="0"/>
              <a:t> </a:t>
            </a:r>
            <a:r>
              <a:rPr lang="en-US" sz="2000" dirty="0" err="1"/>
              <a:t>tulangan</a:t>
            </a:r>
            <a:r>
              <a:rPr lang="en-US" sz="2000" dirty="0"/>
              <a:t> </a:t>
            </a:r>
            <a:r>
              <a:rPr lang="en-US" sz="2000" dirty="0" err="1"/>
              <a:t>tumpuan</a:t>
            </a:r>
            <a:r>
              <a:rPr lang="en-US" sz="2000" dirty="0"/>
              <a:t> b </a:t>
            </a:r>
            <a:r>
              <a:rPr lang="en-US" sz="2000" dirty="0" err="1"/>
              <a:t>sejajar</a:t>
            </a:r>
            <a:r>
              <a:rPr lang="en-US" sz="2000" dirty="0"/>
              <a:t> </a:t>
            </a:r>
            <a:r>
              <a:rPr lang="en-US" sz="2000" dirty="0" err="1"/>
              <a:t>lebat</a:t>
            </a:r>
            <a:r>
              <a:rPr lang="en-US" sz="2000" dirty="0"/>
              <a:t> </a:t>
            </a:r>
            <a:r>
              <a:rPr lang="en-US" sz="2000" dirty="0" err="1"/>
              <a:t>pelat</a:t>
            </a:r>
            <a:r>
              <a:rPr lang="en-US" sz="2000" dirty="0"/>
              <a:t> = A </a:t>
            </a:r>
            <a:r>
              <a:rPr lang="en-US" sz="2000" dirty="0" err="1"/>
              <a:t>tb</a:t>
            </a:r>
            <a:r>
              <a:rPr lang="en-US" sz="2000" dirty="0"/>
              <a:t> = A </a:t>
            </a:r>
            <a:r>
              <a:rPr lang="en-US" sz="2000" dirty="0" err="1"/>
              <a:t>tx</a:t>
            </a:r>
            <a:r>
              <a:rPr lang="en-US" sz="2000" dirty="0"/>
              <a:t> = –8,16 cm</a:t>
            </a:r>
            <a:r>
              <a:rPr lang="en-US" sz="2000" baseline="30000" dirty="0"/>
              <a:t>2</a:t>
            </a:r>
            <a:endParaRPr lang="en-US" sz="2000" dirty="0"/>
          </a:p>
          <a:p>
            <a:r>
              <a:rPr lang="en-US" sz="2000" dirty="0"/>
              <a:t>– </a:t>
            </a:r>
            <a:r>
              <a:rPr lang="en-US" sz="2000" dirty="0" err="1"/>
              <a:t>Luas</a:t>
            </a:r>
            <a:r>
              <a:rPr lang="en-US" sz="2000" dirty="0"/>
              <a:t> </a:t>
            </a:r>
            <a:r>
              <a:rPr lang="en-US" sz="2000" dirty="0" err="1"/>
              <a:t>tulangan</a:t>
            </a:r>
            <a:r>
              <a:rPr lang="en-US" sz="2000" dirty="0"/>
              <a:t> </a:t>
            </a:r>
            <a:r>
              <a:rPr lang="en-US" sz="2000" dirty="0" err="1"/>
              <a:t>tumpuan</a:t>
            </a:r>
            <a:r>
              <a:rPr lang="en-US" sz="2000" dirty="0"/>
              <a:t> l </a:t>
            </a:r>
            <a:r>
              <a:rPr lang="en-US" sz="2000" dirty="0" err="1"/>
              <a:t>sejajar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</a:t>
            </a:r>
            <a:r>
              <a:rPr lang="en-US" sz="2000" dirty="0" err="1"/>
              <a:t>pelat</a:t>
            </a:r>
            <a:r>
              <a:rPr lang="en-US" sz="2000" dirty="0"/>
              <a:t> = A </a:t>
            </a:r>
            <a:r>
              <a:rPr lang="en-US" sz="2000" dirty="0" err="1"/>
              <a:t>tl</a:t>
            </a:r>
            <a:r>
              <a:rPr lang="en-US" sz="2000" dirty="0"/>
              <a:t> = A </a:t>
            </a:r>
            <a:r>
              <a:rPr lang="en-US" sz="2000" dirty="0" err="1"/>
              <a:t>ty</a:t>
            </a:r>
            <a:r>
              <a:rPr lang="en-US" sz="2000" dirty="0"/>
              <a:t> = –5,89 cm</a:t>
            </a:r>
            <a:r>
              <a:rPr lang="en-US" sz="2000" baseline="30000" dirty="0"/>
              <a:t>2</a:t>
            </a:r>
            <a:endParaRPr lang="en-US" sz="2000" dirty="0"/>
          </a:p>
          <a:p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 err="1"/>
              <a:t>Diminta</a:t>
            </a:r>
            <a:r>
              <a:rPr lang="en-US" sz="2000" dirty="0"/>
              <a:t>:</a:t>
            </a:r>
          </a:p>
          <a:p>
            <a:r>
              <a:rPr lang="en-US" sz="2000" dirty="0"/>
              <a:t>– </a:t>
            </a:r>
            <a:r>
              <a:rPr lang="en-US" sz="2000" dirty="0" err="1"/>
              <a:t>Gambarkan</a:t>
            </a:r>
            <a:r>
              <a:rPr lang="en-US" sz="2000" dirty="0"/>
              <a:t> </a:t>
            </a:r>
            <a:r>
              <a:rPr lang="en-US" sz="2000" dirty="0" err="1"/>
              <a:t>penulangannya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skala</a:t>
            </a:r>
            <a:r>
              <a:rPr lang="en-US" sz="2000" dirty="0"/>
              <a:t> 1 : 25</a:t>
            </a:r>
            <a:r>
              <a:rPr lang="en-US" sz="2000" dirty="0" smtClean="0"/>
              <a:t>!</a:t>
            </a:r>
          </a:p>
          <a:p>
            <a:r>
              <a:rPr lang="en-US" sz="2000" dirty="0" err="1"/>
              <a:t>Catatan</a:t>
            </a:r>
            <a:r>
              <a:rPr lang="en-US" sz="2000" dirty="0"/>
              <a:t>:</a:t>
            </a:r>
          </a:p>
          <a:p>
            <a:r>
              <a:rPr lang="en-US" sz="2000" dirty="0" err="1"/>
              <a:t>Tulangan</a:t>
            </a:r>
            <a:r>
              <a:rPr lang="en-US" sz="2000" dirty="0"/>
              <a:t> </a:t>
            </a:r>
            <a:r>
              <a:rPr lang="en-US" sz="2000" dirty="0" err="1"/>
              <a:t>pokok</a:t>
            </a:r>
            <a:r>
              <a:rPr lang="en-US" sz="2000" dirty="0"/>
              <a:t> yang </a:t>
            </a:r>
            <a:r>
              <a:rPr lang="en-US" sz="2000" dirty="0" err="1"/>
              <a:t>dipasang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boleh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besi</a:t>
            </a:r>
            <a:r>
              <a:rPr lang="en-US" sz="2000" dirty="0"/>
              <a:t> </a:t>
            </a:r>
            <a:r>
              <a:rPr lang="en-US" sz="2000" dirty="0" err="1"/>
              <a:t>tulangan</a:t>
            </a:r>
            <a:r>
              <a:rPr lang="en-US" sz="2000" dirty="0"/>
              <a:t> diameter 8 mm </a:t>
            </a:r>
            <a:r>
              <a:rPr lang="en-US" sz="2000" dirty="0" err="1"/>
              <a:t>dan</a:t>
            </a:r>
            <a:r>
              <a:rPr lang="en-US" sz="2000" dirty="0"/>
              <a:t> 10 mm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3568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241</TotalTime>
  <Words>471</Words>
  <Application>Microsoft Office PowerPoint</Application>
  <PresentationFormat>On-screen Show (4:3)</PresentationFormat>
  <Paragraphs>128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Century Gothic</vt:lpstr>
      <vt:lpstr>Verdana</vt:lpstr>
      <vt:lpstr>Wingdings 2</vt:lpstr>
      <vt:lpstr>Verve</vt:lpstr>
      <vt:lpstr>Penulangan Plat dan Balok</vt:lpstr>
      <vt:lpstr>PowerPoint Presentation</vt:lpstr>
      <vt:lpstr>1) Penulangan pelat satu arah</vt:lpstr>
      <vt:lpstr>PowerPoint Presentation</vt:lpstr>
      <vt:lpstr>PowerPoint Presentation</vt:lpstr>
      <vt:lpstr>PowerPoint Presentation</vt:lpstr>
      <vt:lpstr>Pemasangan Tulangan Ketentuan pada tulangan pokok pelat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Konstruksi Terjepit Penuh</vt:lpstr>
      <vt:lpstr>Konstruksi Terjepit Elastis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Penggambaran Penulangan Pelat Lantai:</vt:lpstr>
      <vt:lpstr>PowerPoint Presentation</vt:lpstr>
      <vt:lpstr>PowerPoint Presentation</vt:lpstr>
      <vt:lpstr>Latihan Menggambar Denah Rencana Penulangan Pelat Lantai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Penulangan Plat dan Balok</dc:title>
  <dc:creator>user</dc:creator>
  <cp:lastModifiedBy>User</cp:lastModifiedBy>
  <cp:revision>12</cp:revision>
  <dcterms:created xsi:type="dcterms:W3CDTF">2017-11-23T14:34:11Z</dcterms:created>
  <dcterms:modified xsi:type="dcterms:W3CDTF">2017-11-24T03:13:14Z</dcterms:modified>
</cp:coreProperties>
</file>