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sldIdLst>
    <p:sldId id="256" r:id="rId2"/>
    <p:sldId id="257" r:id="rId3"/>
    <p:sldId id="259" r:id="rId4"/>
    <p:sldId id="260" r:id="rId5"/>
    <p:sldId id="258" r:id="rId6"/>
    <p:sldId id="261" r:id="rId7"/>
    <p:sldId id="262" r:id="rId8"/>
    <p:sldId id="265" r:id="rId9"/>
    <p:sldId id="266" r:id="rId10"/>
    <p:sldId id="267"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48A87A34-81AB-432B-8DAE-1953F412C126}" type="datetimeFigureOut">
              <a:rPr lang="en-US" smtClean="0"/>
              <a:t>10/27/2019</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6D22F896-40B5-4ADD-8801-0D06FADFA095}" type="slidenum">
              <a:rPr lang="en-US" smtClean="0"/>
              <a:t>‹#›</a:t>
            </a:fld>
            <a:endParaRPr lang="en-US" dirty="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2044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2396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10/27/2019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1778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10/27/2019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25897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10/27/2019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323077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10/27/2019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3065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10/27/2019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59252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61478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29297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66117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10796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48A87A34-81AB-432B-8DAE-1953F412C126}" type="datetimeFigureOut">
              <a:rPr lang="en-US" smtClean="0"/>
              <a:pPr/>
              <a:t>10/27/2019</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94607772"/>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dirty="0"/>
              <a:t>Kreativitas dan keberbakatan</a:t>
            </a:r>
            <a:endParaRPr lang="en-US" dirty="0"/>
          </a:p>
        </p:txBody>
      </p:sp>
      <p:sp>
        <p:nvSpPr>
          <p:cNvPr id="3" name="Subtitle 2"/>
          <p:cNvSpPr>
            <a:spLocks noGrp="1"/>
          </p:cNvSpPr>
          <p:nvPr>
            <p:ph type="subTitle" idx="1"/>
          </p:nvPr>
        </p:nvSpPr>
        <p:spPr/>
        <p:txBody>
          <a:bodyPr/>
          <a:lstStyle/>
          <a:p>
            <a:r>
              <a:rPr lang="id-ID" dirty="0"/>
              <a:t>Prasena arisyanto</a:t>
            </a:r>
            <a:endParaRPr lang="en-US" dirty="0"/>
          </a:p>
        </p:txBody>
      </p:sp>
    </p:spTree>
    <p:extLst>
      <p:ext uri="{BB962C8B-B14F-4D97-AF65-F5344CB8AC3E}">
        <p14:creationId xmlns:p14="http://schemas.microsoft.com/office/powerpoint/2010/main" val="26298398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365760" y="287383"/>
            <a:ext cx="11586754" cy="6244046"/>
          </a:xfrm>
        </p:spPr>
        <p:txBody>
          <a:bodyPr/>
          <a:lstStyle/>
          <a:p>
            <a:r>
              <a:rPr lang="id-ID" sz="3600" dirty="0"/>
              <a:t>Kreativitas adalah kemampuan yang efektif untuk mencipta. Nilai-nilai “kebaruan” dan “keaslian” selalu berkorelasi dengan kreativitas. Kreativitas sebagai kemampuan untuk menciptakan hal-hal baru yang pada hakikatnya membedakan manusia dari binatang dan mesin, karena kemampuan inilah yang memungkinkan manusia mengubah dan memperkaya dunianya dengan penemuan-penemuan di bidang ilmu, teknologi, seni, maupun bidang lain yang merupakan hasil ciptaannya (Damajanti 2006: 21-22).</a:t>
            </a:r>
            <a:endParaRPr lang="en-US" sz="3600" dirty="0"/>
          </a:p>
          <a:p>
            <a:endParaRPr lang="en-US" dirty="0"/>
          </a:p>
        </p:txBody>
      </p:sp>
    </p:spTree>
    <p:extLst>
      <p:ext uri="{BB962C8B-B14F-4D97-AF65-F5344CB8AC3E}">
        <p14:creationId xmlns:p14="http://schemas.microsoft.com/office/powerpoint/2010/main" val="2101363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id-ID" sz="4000" dirty="0"/>
              <a:t>Kreativitas:</a:t>
            </a:r>
          </a:p>
          <a:p>
            <a:r>
              <a:rPr lang="id-ID" sz="4000" dirty="0"/>
              <a:t>1. pribadi kreatif</a:t>
            </a:r>
          </a:p>
          <a:p>
            <a:pPr marL="0" indent="0">
              <a:buNone/>
            </a:pPr>
            <a:r>
              <a:rPr lang="id-ID" sz="4000" dirty="0"/>
              <a:t>2. Proses kreatif</a:t>
            </a:r>
          </a:p>
          <a:p>
            <a:pPr marL="0" indent="0">
              <a:buNone/>
            </a:pPr>
            <a:r>
              <a:rPr lang="id-ID" sz="4000" dirty="0"/>
              <a:t>3. Produk kreatif</a:t>
            </a:r>
          </a:p>
          <a:p>
            <a:pPr marL="0" indent="0">
              <a:buNone/>
            </a:pPr>
            <a:r>
              <a:rPr lang="id-ID" sz="4000" dirty="0"/>
              <a:t>4. Pendorong kreatif</a:t>
            </a:r>
            <a:endParaRPr lang="en-US" sz="4000" dirty="0"/>
          </a:p>
        </p:txBody>
      </p:sp>
    </p:spTree>
    <p:extLst>
      <p:ext uri="{BB962C8B-B14F-4D97-AF65-F5344CB8AC3E}">
        <p14:creationId xmlns:p14="http://schemas.microsoft.com/office/powerpoint/2010/main" val="1193673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7383" y="248194"/>
            <a:ext cx="11612880" cy="6374675"/>
          </a:xfrm>
        </p:spPr>
        <p:txBody>
          <a:bodyPr>
            <a:normAutofit/>
          </a:bodyPr>
          <a:lstStyle/>
          <a:p>
            <a:r>
              <a:rPr lang="id-ID" sz="2800" dirty="0"/>
              <a:t>Inteligensi meliputi terutama kemampuan verbal, pemikiran lancar, pengetahuan, perencanaan, perumusan masalah,penyusunan strategi, representasi mental, ketrampilan  pengambilan keputusan dan keseimbangan serta integrasi intelektual secara umum (Munandar 1999: 26).</a:t>
            </a:r>
          </a:p>
          <a:p>
            <a:r>
              <a:rPr lang="id-ID" sz="2800" dirty="0"/>
              <a:t>Gaya kognitif atau intelektual dari pribadi kreatif menunjukkan kelonggaran dan keterikatan pada konvensi, menciptakan aturan sendiri, melakukan hal-hal dengan caranya sendiri, menyukai masalah yang tidak terlalu berstruktur, senang menulis, merancang, lebih tertarik pada jabatan yang menuntut kreativitas seperti pengarang, ilmuwan, artis, atau arsitek. </a:t>
            </a:r>
          </a:p>
          <a:p>
            <a:r>
              <a:rPr lang="id-ID" sz="2800" dirty="0"/>
              <a:t>Dimensi kepribadian dan motivasi meliputi ciri-ciri seperti kelenturan, toleransi terhadap ketaksaan </a:t>
            </a:r>
            <a:r>
              <a:rPr lang="id-ID" sz="2800" i="1" dirty="0"/>
              <a:t>(ambiguity),</a:t>
            </a:r>
            <a:r>
              <a:rPr lang="id-ID" sz="2800" dirty="0"/>
              <a:t> dorongan untuk berprestasi dan mendapat pengakuan, keuletan dalam menghadapi rintangan, dan pengambilan risiko yang moderat. (Munandar 1999: 27).</a:t>
            </a:r>
            <a:endParaRPr lang="en-US" sz="2800" dirty="0"/>
          </a:p>
          <a:p>
            <a:endParaRPr lang="en-US" sz="2800" dirty="0"/>
          </a:p>
        </p:txBody>
      </p:sp>
    </p:spTree>
    <p:extLst>
      <p:ext uri="{BB962C8B-B14F-4D97-AF65-F5344CB8AC3E}">
        <p14:creationId xmlns:p14="http://schemas.microsoft.com/office/powerpoint/2010/main" val="493902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1257" y="235131"/>
            <a:ext cx="11782697" cy="6374675"/>
          </a:xfrm>
        </p:spPr>
        <p:txBody>
          <a:bodyPr>
            <a:noAutofit/>
          </a:bodyPr>
          <a:lstStyle/>
          <a:p>
            <a:r>
              <a:rPr lang="id-ID" sz="2800" dirty="0"/>
              <a:t>Karel dalam Murgiyanto (2004: 52-53) memberikan ciri-ciri orang kreatif yaitu </a:t>
            </a:r>
          </a:p>
          <a:p>
            <a:r>
              <a:rPr lang="id-ID" sz="2800" dirty="0"/>
              <a:t>1. memiliki cara berpikir yang individualistis, antusias terhadap masalah yang dianggapnya penting, tetapi kurang bersemangat terhadap hal-hal yang tidak diminatinya, </a:t>
            </a:r>
          </a:p>
          <a:p>
            <a:r>
              <a:rPr lang="id-ID" sz="2800" dirty="0"/>
              <a:t>2) sering kurang suka menghafal, latihan yang bertele-tele dan rutin, suka menghindar dari tugas/ kerja yang tidak disukainya, </a:t>
            </a:r>
          </a:p>
          <a:p>
            <a:r>
              <a:rPr lang="id-ID" sz="2800" dirty="0"/>
              <a:t>3) membutuhkan pengakuan kerja yang secara kreatif dilakukannya, </a:t>
            </a:r>
          </a:p>
          <a:p>
            <a:r>
              <a:rPr lang="id-ID" sz="2800" dirty="0"/>
              <a:t>4) mampu berpikir kreatif dan memecahkan masalah walaupun dalam kondisi yang sulit, </a:t>
            </a:r>
          </a:p>
          <a:p>
            <a:r>
              <a:rPr lang="id-ID" sz="2800" dirty="0"/>
              <a:t>5) mendapatkan kepuasan emosional dari usahanya memikirkan masalah, mencari jalan pemecahan, dan melaksanakannya, kepuasan emosional inilah yang biasanya menjadi dorongan terbesar baginya untuk berbuat kreatif, </a:t>
            </a:r>
          </a:p>
          <a:p>
            <a:r>
              <a:rPr lang="id-ID" sz="2800" dirty="0"/>
              <a:t>6) suka bertanya dan berdiskusi tentang masalah-masalah yang pelik untuk mencari Jawaban.</a:t>
            </a:r>
            <a:endParaRPr lang="en-US" sz="2800" dirty="0"/>
          </a:p>
          <a:p>
            <a:endParaRPr lang="en-US" sz="2800" dirty="0"/>
          </a:p>
        </p:txBody>
      </p:sp>
    </p:spTree>
    <p:extLst>
      <p:ext uri="{BB962C8B-B14F-4D97-AF65-F5344CB8AC3E}">
        <p14:creationId xmlns:p14="http://schemas.microsoft.com/office/powerpoint/2010/main" val="149934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426720"/>
            <a:ext cx="9875520" cy="265611"/>
          </a:xfrm>
        </p:spPr>
        <p:txBody>
          <a:bodyPr>
            <a:normAutofit fontScale="90000"/>
          </a:bodyPr>
          <a:lstStyle/>
          <a:p>
            <a:pPr algn="ctr"/>
            <a:r>
              <a:rPr lang="id-ID" dirty="0"/>
              <a:t>Proses kreatif </a:t>
            </a:r>
            <a:endParaRPr lang="en-US" dirty="0"/>
          </a:p>
        </p:txBody>
      </p:sp>
      <p:sp>
        <p:nvSpPr>
          <p:cNvPr id="3" name="Content Placeholder 2"/>
          <p:cNvSpPr>
            <a:spLocks noGrp="1"/>
          </p:cNvSpPr>
          <p:nvPr>
            <p:ph idx="1"/>
          </p:nvPr>
        </p:nvSpPr>
        <p:spPr>
          <a:xfrm>
            <a:off x="326572" y="796833"/>
            <a:ext cx="11469188" cy="5682343"/>
          </a:xfrm>
        </p:spPr>
        <p:txBody>
          <a:bodyPr/>
          <a:lstStyle/>
          <a:p>
            <a:r>
              <a:rPr lang="id-ID" sz="3200" dirty="0"/>
              <a:t>Soehardjo (2012: 172-173) menyebutkan bahwa proses kreasi menunjuk pada pengertian “belum pernah ada”, maupun “ berbeda dengan yang telah ada”. Proses kreasi terdiri dari 2 kategori yaitu kegiatan batiniah dan kegiatan lahiriah. Kegiatan batiniah berupa rangkaian kegiatan penyusunan ide-ide, sedangkan kegiatan lahiriah berupa perwujudan ide tersebut dalam karya seni. </a:t>
            </a:r>
            <a:endParaRPr lang="en-US" dirty="0"/>
          </a:p>
        </p:txBody>
      </p:sp>
    </p:spTree>
    <p:extLst>
      <p:ext uri="{BB962C8B-B14F-4D97-AF65-F5344CB8AC3E}">
        <p14:creationId xmlns:p14="http://schemas.microsoft.com/office/powerpoint/2010/main" val="2151083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8823" y="352697"/>
            <a:ext cx="11403873" cy="6152606"/>
          </a:xfrm>
        </p:spPr>
        <p:txBody>
          <a:bodyPr>
            <a:noAutofit/>
          </a:bodyPr>
          <a:lstStyle/>
          <a:p>
            <a:r>
              <a:rPr lang="id-ID" sz="2400" dirty="0"/>
              <a:t>Proses kreativitas menurut Wallas dalam Munandar (1983: 78) meliputi empat tahap, yaitu: tahap persiapan, tahap inkubasi, tahap iluminasi, dan tahap verifikasi. </a:t>
            </a:r>
            <a:endParaRPr lang="en-US" sz="2400" dirty="0"/>
          </a:p>
          <a:p>
            <a:r>
              <a:rPr lang="id-ID" sz="2400" dirty="0"/>
              <a:t>Tahap persiapan ialah tahap pengumpulan informasi atau data yang diperlukan untuk memecahkan suatu masalah. Pada tahap persiapan pengetahuan dan pengalaman individu akan mengeksplorasi berbagai macam alternatif untuk menemukan pemecahan masalah. </a:t>
            </a:r>
          </a:p>
          <a:p>
            <a:r>
              <a:rPr lang="id-ID" sz="2400" dirty="0"/>
              <a:t>Tahap inkubasi ialah tahap dimana individu seakan-akan melepaskan diri untuk sementara dari masalah tersebut dalam arti bahwa ia tidak memikirkan masalahnya secara sadar, tetapi mengeramnya dalam alam pra-sadar. Proses ini penting untuk memunculkan inspirasi. </a:t>
            </a:r>
            <a:endParaRPr lang="en-US" sz="2400" dirty="0"/>
          </a:p>
          <a:p>
            <a:r>
              <a:rPr lang="id-ID" sz="2400" dirty="0"/>
              <a:t>Tahap iluminasi ialah tahap timbulnya </a:t>
            </a:r>
            <a:r>
              <a:rPr lang="id-ID" sz="2400" i="1" dirty="0"/>
              <a:t>“insight”,</a:t>
            </a:r>
            <a:r>
              <a:rPr lang="id-ID" sz="2400" dirty="0"/>
              <a:t> saat timbulnya inspirasi atau gagasan baru beserta proses-proses psikologis yang mengawali dan mengikuti munculnya inspirasi/gagasan baru. </a:t>
            </a:r>
            <a:endParaRPr lang="en-US" sz="2400" dirty="0"/>
          </a:p>
          <a:p>
            <a:r>
              <a:rPr lang="id-ID" sz="2400" dirty="0"/>
              <a:t>Tahap verifikasi atau tahap evaluasi ialah tahap dimana ide atau kreasi baru tersebut harus diuji terhadap realitas. </a:t>
            </a:r>
          </a:p>
        </p:txBody>
      </p:sp>
    </p:spTree>
    <p:extLst>
      <p:ext uri="{BB962C8B-B14F-4D97-AF65-F5344CB8AC3E}">
        <p14:creationId xmlns:p14="http://schemas.microsoft.com/office/powerpoint/2010/main" val="1757869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1369" y="335280"/>
            <a:ext cx="8236131" cy="370114"/>
          </a:xfrm>
        </p:spPr>
        <p:txBody>
          <a:bodyPr>
            <a:normAutofit fontScale="90000"/>
          </a:bodyPr>
          <a:lstStyle/>
          <a:p>
            <a:pPr algn="ctr"/>
            <a:r>
              <a:rPr lang="id-ID" dirty="0"/>
              <a:t>Produk kreatif</a:t>
            </a:r>
            <a:endParaRPr lang="en-US" dirty="0"/>
          </a:p>
        </p:txBody>
      </p:sp>
      <p:sp>
        <p:nvSpPr>
          <p:cNvPr id="3" name="Content Placeholder 2"/>
          <p:cNvSpPr>
            <a:spLocks noGrp="1"/>
          </p:cNvSpPr>
          <p:nvPr>
            <p:ph idx="1"/>
          </p:nvPr>
        </p:nvSpPr>
        <p:spPr>
          <a:xfrm>
            <a:off x="352697" y="809897"/>
            <a:ext cx="11521439" cy="5734594"/>
          </a:xfrm>
        </p:spPr>
        <p:txBody>
          <a:bodyPr>
            <a:noAutofit/>
          </a:bodyPr>
          <a:lstStyle/>
          <a:p>
            <a:r>
              <a:rPr lang="id-ID" sz="2600" dirty="0"/>
              <a:t>Rogers dalam Munandar (1999: 28) mengemukakan kriteria untuk produk kreatif, yaitu: </a:t>
            </a:r>
            <a:endParaRPr lang="en-US" sz="2600" dirty="0"/>
          </a:p>
          <a:p>
            <a:r>
              <a:rPr lang="id-ID" sz="2600" dirty="0"/>
              <a:t>1) produk itu harus nyata,</a:t>
            </a:r>
            <a:r>
              <a:rPr lang="en-US" sz="2600" dirty="0"/>
              <a:t> </a:t>
            </a:r>
            <a:r>
              <a:rPr lang="id-ID" sz="2600" dirty="0"/>
              <a:t>2) produk itu harus baru, 3) produk itu adalah hasil dari kualitas unik individu dalam interaksi dengan lingkungannya. </a:t>
            </a:r>
            <a:endParaRPr lang="en-US" sz="2600" dirty="0"/>
          </a:p>
          <a:p>
            <a:r>
              <a:rPr lang="id-ID" sz="2600" dirty="0" err="1"/>
              <a:t>Besemer</a:t>
            </a:r>
            <a:r>
              <a:rPr lang="id-ID" sz="2600" dirty="0"/>
              <a:t> dan Treffinger berpendapat bahwa istilah produk dalam hal ini tidak terbatas pada produk komersial, tetapi meliputi keragaman dari benda atau gagasan, misalnya konsep kreativitas yang baru (Munandar 1999: 62).</a:t>
            </a:r>
          </a:p>
          <a:p>
            <a:r>
              <a:rPr lang="id-ID" sz="2600" dirty="0"/>
              <a:t>Salam (2014: 22) mengidentifikasi kekreatifan menjadi 3 hal yaitu </a:t>
            </a:r>
            <a:endParaRPr lang="en-US" sz="2600" dirty="0"/>
          </a:p>
          <a:p>
            <a:r>
              <a:rPr lang="id-ID" sz="2600" dirty="0"/>
              <a:t>1) adanya ide/ gagasan yang bersifat imajinatif dan orisinal, </a:t>
            </a:r>
            <a:endParaRPr lang="en-US" sz="2600" dirty="0"/>
          </a:p>
          <a:p>
            <a:r>
              <a:rPr lang="id-ID" sz="2600" dirty="0"/>
              <a:t>2) terwujudnya ide/ gagasan imajinatif dan orisinal secara nyata berupa karya/ produk, </a:t>
            </a:r>
            <a:endParaRPr lang="en-US" sz="2600" dirty="0"/>
          </a:p>
          <a:p>
            <a:r>
              <a:rPr lang="id-ID" sz="2600" dirty="0"/>
              <a:t>3) produk yang diwujudkan memiliki makna. </a:t>
            </a:r>
            <a:endParaRPr lang="en-US" sz="2600" dirty="0"/>
          </a:p>
        </p:txBody>
      </p:sp>
    </p:spTree>
    <p:extLst>
      <p:ext uri="{BB962C8B-B14F-4D97-AF65-F5344CB8AC3E}">
        <p14:creationId xmlns:p14="http://schemas.microsoft.com/office/powerpoint/2010/main" val="9143526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09154"/>
            <a:ext cx="9875520" cy="461555"/>
          </a:xfrm>
        </p:spPr>
        <p:txBody>
          <a:bodyPr>
            <a:normAutofit fontScale="90000"/>
          </a:bodyPr>
          <a:lstStyle/>
          <a:p>
            <a:pPr algn="ctr"/>
            <a:r>
              <a:rPr lang="id-ID" dirty="0"/>
              <a:t>Pendorong kreatif</a:t>
            </a:r>
            <a:endParaRPr lang="en-US" dirty="0"/>
          </a:p>
        </p:txBody>
      </p:sp>
      <p:sp>
        <p:nvSpPr>
          <p:cNvPr id="3" name="Content Placeholder 2"/>
          <p:cNvSpPr>
            <a:spLocks noGrp="1"/>
          </p:cNvSpPr>
          <p:nvPr>
            <p:ph idx="1"/>
          </p:nvPr>
        </p:nvSpPr>
        <p:spPr>
          <a:xfrm>
            <a:off x="326572" y="770709"/>
            <a:ext cx="11534502" cy="5773782"/>
          </a:xfrm>
        </p:spPr>
        <p:txBody>
          <a:bodyPr>
            <a:normAutofit/>
          </a:bodyPr>
          <a:lstStyle/>
          <a:p>
            <a:r>
              <a:rPr lang="id-ID" sz="3200" dirty="0"/>
              <a:t>Kreativitas sangat dipengaruhi oleh berbagai faktor baik internal maupun eksternal seperti faktor lingkungan, sarana, ketrampilan, identitas, orisinalitas dan apresiasi. </a:t>
            </a:r>
          </a:p>
          <a:p>
            <a:r>
              <a:rPr lang="id-ID" sz="3200" dirty="0"/>
              <a:t>Lingkungan terdiri dari lingkungan dalam dan luar. Lingkungan dalam adalah kemampuan dan bakat yang dimiliki oleh seseorang, sedangkan lingkungan luar adalah faktor yang datang dari luar pribadi seseorang yang mempengaruhi proses kreasi</a:t>
            </a:r>
            <a:endParaRPr lang="en-US" sz="3200" dirty="0"/>
          </a:p>
          <a:p>
            <a:r>
              <a:rPr lang="id-ID" sz="3200" dirty="0"/>
              <a:t>Sarana yaitu media untuk melaksanakan suatu pengungkapan baik berupa fisik maupun nonfisik. </a:t>
            </a:r>
          </a:p>
          <a:p>
            <a:r>
              <a:rPr lang="id-ID" sz="3200" dirty="0"/>
              <a:t>Ketrampilan yaitu kemampuan dan keahlian terlatih sebagai modal untuk melakukan sesuatu secara efisien dan efektif. </a:t>
            </a:r>
          </a:p>
          <a:p>
            <a:endParaRPr lang="en-US" dirty="0"/>
          </a:p>
        </p:txBody>
      </p:sp>
    </p:spTree>
    <p:extLst>
      <p:ext uri="{BB962C8B-B14F-4D97-AF65-F5344CB8AC3E}">
        <p14:creationId xmlns:p14="http://schemas.microsoft.com/office/powerpoint/2010/main" val="25735394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id="{F22A4996-F793-4B1C-96AD-E6CCE5E46661}"/>
              </a:ext>
            </a:extLst>
          </p:cNvPr>
          <p:cNvSpPr>
            <a:spLocks noGrp="1"/>
          </p:cNvSpPr>
          <p:nvPr>
            <p:ph idx="1"/>
          </p:nvPr>
        </p:nvSpPr>
        <p:spPr>
          <a:xfrm>
            <a:off x="384313" y="450574"/>
            <a:ext cx="11436625" cy="5950226"/>
          </a:xfrm>
        </p:spPr>
        <p:txBody>
          <a:bodyPr>
            <a:normAutofit/>
          </a:bodyPr>
          <a:lstStyle/>
          <a:p>
            <a:r>
              <a:rPr lang="id-ID" sz="3200" dirty="0"/>
              <a:t>Identitas yaitu gaya yang terekspresikan pada karya seni tidak terlepas dari lingkungan yang mempengaruhinya. </a:t>
            </a:r>
          </a:p>
          <a:p>
            <a:r>
              <a:rPr lang="id-ID" sz="3200" dirty="0"/>
              <a:t>Orisinalitas artinya keaslian karya yang merupakan hasil usaha seniman dalam mencari, memilih, meramu dan menata sesuai dengan motivasi dan fenomena yang melatarbelakanginya. </a:t>
            </a:r>
          </a:p>
          <a:p>
            <a:r>
              <a:rPr lang="id-ID" sz="3200" dirty="0"/>
              <a:t>Apresiasi yaitu penghargaan terhadap karya seni untuk merangsang proses kreatif seniman. Apresiasi dapat muncul jika karya seni dapat menghadirkan rasa pesona bagi penikmatnya (Jazuli 2007: 105).</a:t>
            </a:r>
            <a:endParaRPr lang="en-US" sz="3200" dirty="0"/>
          </a:p>
          <a:p>
            <a:endParaRPr lang="id-ID" sz="3200" dirty="0"/>
          </a:p>
        </p:txBody>
      </p:sp>
    </p:spTree>
    <p:extLst>
      <p:ext uri="{BB962C8B-B14F-4D97-AF65-F5344CB8AC3E}">
        <p14:creationId xmlns:p14="http://schemas.microsoft.com/office/powerpoint/2010/main" val="2169208062"/>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TM03457444[[fn=Basis]]</Template>
  <TotalTime>57</TotalTime>
  <Words>845</Words>
  <Application>Microsoft Office PowerPoint</Application>
  <PresentationFormat>Layar Lebar</PresentationFormat>
  <Paragraphs>41</Paragraphs>
  <Slides>10</Slides>
  <Notes>0</Notes>
  <HiddenSlides>0</HiddenSlides>
  <MMClips>0</MMClips>
  <ScaleCrop>false</ScaleCrop>
  <HeadingPairs>
    <vt:vector size="6" baseType="variant">
      <vt:variant>
        <vt:lpstr>Font Dipakai</vt:lpstr>
      </vt:variant>
      <vt:variant>
        <vt:i4>1</vt:i4>
      </vt:variant>
      <vt:variant>
        <vt:lpstr>Tema</vt:lpstr>
      </vt:variant>
      <vt:variant>
        <vt:i4>1</vt:i4>
      </vt:variant>
      <vt:variant>
        <vt:lpstr>Judul Slide</vt:lpstr>
      </vt:variant>
      <vt:variant>
        <vt:i4>10</vt:i4>
      </vt:variant>
    </vt:vector>
  </HeadingPairs>
  <TitlesOfParts>
    <vt:vector size="12" baseType="lpstr">
      <vt:lpstr>Corbel</vt:lpstr>
      <vt:lpstr>Basis</vt:lpstr>
      <vt:lpstr>Kreativitas dan keberbakatan</vt:lpstr>
      <vt:lpstr>Presentasi PowerPoint</vt:lpstr>
      <vt:lpstr>Presentasi PowerPoint</vt:lpstr>
      <vt:lpstr>Presentasi PowerPoint</vt:lpstr>
      <vt:lpstr>Presentasi PowerPoint</vt:lpstr>
      <vt:lpstr>Proses kreatif </vt:lpstr>
      <vt:lpstr>Presentasi PowerPoint</vt:lpstr>
      <vt:lpstr>Produk kreatif</vt:lpstr>
      <vt:lpstr>Pendorong kreatif</vt:lpstr>
      <vt:lpstr>Presentasi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Kreativitas dan keberbakatan</dc:title>
  <dc:creator>PRASENA</dc:creator>
  <cp:lastModifiedBy>PRASENA</cp:lastModifiedBy>
  <cp:revision>7</cp:revision>
  <dcterms:created xsi:type="dcterms:W3CDTF">2019-10-13T00:08:19Z</dcterms:created>
  <dcterms:modified xsi:type="dcterms:W3CDTF">2019-10-27T04:29:11Z</dcterms:modified>
</cp:coreProperties>
</file>