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notesMasterIdLst>
    <p:notesMasterId r:id="rId28"/>
  </p:notesMasterIdLst>
  <p:sldIdLst>
    <p:sldId id="256" r:id="rId2"/>
    <p:sldId id="259" r:id="rId3"/>
    <p:sldId id="260" r:id="rId4"/>
    <p:sldId id="287" r:id="rId5"/>
    <p:sldId id="263" r:id="rId6"/>
    <p:sldId id="289" r:id="rId7"/>
    <p:sldId id="290" r:id="rId8"/>
    <p:sldId id="264" r:id="rId9"/>
    <p:sldId id="288" r:id="rId10"/>
    <p:sldId id="272" r:id="rId11"/>
    <p:sldId id="273" r:id="rId12"/>
    <p:sldId id="274" r:id="rId13"/>
    <p:sldId id="278" r:id="rId14"/>
    <p:sldId id="292" r:id="rId15"/>
    <p:sldId id="293" r:id="rId16"/>
    <p:sldId id="277" r:id="rId17"/>
    <p:sldId id="279" r:id="rId18"/>
    <p:sldId id="291" r:id="rId19"/>
    <p:sldId id="281" r:id="rId20"/>
    <p:sldId id="283" r:id="rId21"/>
    <p:sldId id="284" r:id="rId22"/>
    <p:sldId id="295" r:id="rId23"/>
    <p:sldId id="296" r:id="rId24"/>
    <p:sldId id="297" r:id="rId25"/>
    <p:sldId id="294" r:id="rId26"/>
    <p:sldId id="270" r:id="rId27"/>
  </p:sldIdLst>
  <p:sldSz cx="12192000" cy="6858000"/>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72" d="100"/>
          <a:sy n="72" d="100"/>
        </p:scale>
        <p:origin x="456" y="6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65" d="100"/>
          <a:sy n="65" d="100"/>
        </p:scale>
        <p:origin x="265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75DCEF-7E7C-43DA-B134-3D502120A9DE}"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US"/>
        </a:p>
      </dgm:t>
    </dgm:pt>
    <dgm:pt modelId="{CA2B653D-4D1A-4EBC-A5AB-7A31D0A4EA6E}">
      <dgm:prSet phldrT="[Text]"/>
      <dgm:spPr/>
      <dgm:t>
        <a:bodyPr/>
        <a:lstStyle/>
        <a:p>
          <a:r>
            <a:rPr lang="id-ID" dirty="0"/>
            <a:t>TUMBUKAN</a:t>
          </a:r>
          <a:endParaRPr lang="en-US" dirty="0"/>
        </a:p>
      </dgm:t>
    </dgm:pt>
    <dgm:pt modelId="{5123D379-36B0-446E-8F0F-BAA96AF8AF27}" type="parTrans" cxnId="{46738AC5-AE32-452F-AACB-60B8B26E6882}">
      <dgm:prSet/>
      <dgm:spPr/>
      <dgm:t>
        <a:bodyPr/>
        <a:lstStyle/>
        <a:p>
          <a:endParaRPr lang="en-US"/>
        </a:p>
      </dgm:t>
    </dgm:pt>
    <dgm:pt modelId="{423DF414-DA7B-4D6B-80D5-F2D7981E8DC3}" type="sibTrans" cxnId="{46738AC5-AE32-452F-AACB-60B8B26E6882}">
      <dgm:prSet/>
      <dgm:spPr/>
      <dgm:t>
        <a:bodyPr/>
        <a:lstStyle/>
        <a:p>
          <a:endParaRPr lang="en-US"/>
        </a:p>
      </dgm:t>
    </dgm:pt>
    <dgm:pt modelId="{D1009CE3-0AFE-4FCE-BDB3-F4F1A17A8205}">
      <dgm:prSet phldrT="[Text]"/>
      <dgm:spPr/>
      <dgm:t>
        <a:bodyPr/>
        <a:lstStyle/>
        <a:p>
          <a:r>
            <a:rPr lang="id-ID" dirty="0"/>
            <a:t>LENTING SEMPURNA</a:t>
          </a:r>
          <a:r>
            <a:rPr lang="en-US" dirty="0"/>
            <a:t> </a:t>
          </a:r>
        </a:p>
      </dgm:t>
    </dgm:pt>
    <dgm:pt modelId="{43EB524A-1173-47B8-AA2B-FDF7E6D9BFA2}" type="parTrans" cxnId="{02BB8B95-15E0-4DC1-ACD5-939BD209BA8B}">
      <dgm:prSet/>
      <dgm:spPr/>
      <dgm:t>
        <a:bodyPr/>
        <a:lstStyle/>
        <a:p>
          <a:endParaRPr lang="en-US"/>
        </a:p>
      </dgm:t>
    </dgm:pt>
    <dgm:pt modelId="{EAAACC18-DBFD-454B-B4AC-D0FD66DFA1EA}" type="sibTrans" cxnId="{02BB8B95-15E0-4DC1-ACD5-939BD209BA8B}">
      <dgm:prSet/>
      <dgm:spPr/>
      <dgm:t>
        <a:bodyPr/>
        <a:lstStyle/>
        <a:p>
          <a:endParaRPr lang="en-US"/>
        </a:p>
      </dgm:t>
    </dgm:pt>
    <dgm:pt modelId="{CA22B35A-E5B5-47C8-97C7-B035BDB5E81E}">
      <dgm:prSet phldrT="[Text]"/>
      <dgm:spPr/>
      <dgm:t>
        <a:bodyPr/>
        <a:lstStyle/>
        <a:p>
          <a:r>
            <a:rPr lang="id-ID" dirty="0"/>
            <a:t>LENTING SEBAGIAN</a:t>
          </a:r>
          <a:endParaRPr lang="en-US" dirty="0"/>
        </a:p>
      </dgm:t>
    </dgm:pt>
    <dgm:pt modelId="{EA6F3B97-30D4-4EBB-B6E5-4987C96456FA}" type="parTrans" cxnId="{CB23DCBD-0460-423F-97B6-AA712F12CF11}">
      <dgm:prSet/>
      <dgm:spPr/>
      <dgm:t>
        <a:bodyPr/>
        <a:lstStyle/>
        <a:p>
          <a:endParaRPr lang="en-US"/>
        </a:p>
      </dgm:t>
    </dgm:pt>
    <dgm:pt modelId="{884E0A0B-5F5F-462B-8501-BCABB5388A73}" type="sibTrans" cxnId="{CB23DCBD-0460-423F-97B6-AA712F12CF11}">
      <dgm:prSet/>
      <dgm:spPr/>
      <dgm:t>
        <a:bodyPr/>
        <a:lstStyle/>
        <a:p>
          <a:endParaRPr lang="en-US"/>
        </a:p>
      </dgm:t>
    </dgm:pt>
    <dgm:pt modelId="{210730C6-8042-4291-B727-C521225B0266}">
      <dgm:prSet phldrT="[Text]"/>
      <dgm:spPr/>
      <dgm:t>
        <a:bodyPr/>
        <a:lstStyle/>
        <a:p>
          <a:r>
            <a:rPr lang="id-ID" dirty="0"/>
            <a:t>TIDAK LENTING SAMA SEKALI</a:t>
          </a:r>
          <a:endParaRPr lang="en-US" dirty="0"/>
        </a:p>
      </dgm:t>
    </dgm:pt>
    <dgm:pt modelId="{BEC526AB-5F7B-40D8-9569-E027E91B065F}" type="parTrans" cxnId="{E3DB62ED-669C-4B2C-8153-16B39693D63D}">
      <dgm:prSet/>
      <dgm:spPr/>
      <dgm:t>
        <a:bodyPr/>
        <a:lstStyle/>
        <a:p>
          <a:endParaRPr lang="en-US"/>
        </a:p>
      </dgm:t>
    </dgm:pt>
    <dgm:pt modelId="{91F7AD65-25DF-44C6-B03E-BF262A80517E}" type="sibTrans" cxnId="{E3DB62ED-669C-4B2C-8153-16B39693D63D}">
      <dgm:prSet/>
      <dgm:spPr/>
      <dgm:t>
        <a:bodyPr/>
        <a:lstStyle/>
        <a:p>
          <a:endParaRPr lang="en-US"/>
        </a:p>
      </dgm:t>
    </dgm:pt>
    <dgm:pt modelId="{E4B491F9-9FA1-449C-9387-0FAC234D568B}" type="pres">
      <dgm:prSet presAssocID="{6775DCEF-7E7C-43DA-B134-3D502120A9DE}" presName="Name0" presStyleCnt="0">
        <dgm:presLayoutVars>
          <dgm:chMax val="1"/>
          <dgm:dir/>
          <dgm:animLvl val="ctr"/>
          <dgm:resizeHandles val="exact"/>
        </dgm:presLayoutVars>
      </dgm:prSet>
      <dgm:spPr/>
    </dgm:pt>
    <dgm:pt modelId="{403FC24C-014B-42A1-8206-9257E3D8FA52}" type="pres">
      <dgm:prSet presAssocID="{CA2B653D-4D1A-4EBC-A5AB-7A31D0A4EA6E}" presName="centerShape" presStyleLbl="node0" presStyleIdx="0" presStyleCnt="1"/>
      <dgm:spPr/>
    </dgm:pt>
    <dgm:pt modelId="{566CDF6D-F28C-4ED4-9DF5-8DA51B54B1D4}" type="pres">
      <dgm:prSet presAssocID="{43EB524A-1173-47B8-AA2B-FDF7E6D9BFA2}" presName="parTrans" presStyleLbl="sibTrans2D1" presStyleIdx="0" presStyleCnt="3"/>
      <dgm:spPr/>
    </dgm:pt>
    <dgm:pt modelId="{8CF96632-9DCA-420F-B940-1A90A57B36DA}" type="pres">
      <dgm:prSet presAssocID="{43EB524A-1173-47B8-AA2B-FDF7E6D9BFA2}" presName="connectorText" presStyleLbl="sibTrans2D1" presStyleIdx="0" presStyleCnt="3"/>
      <dgm:spPr/>
    </dgm:pt>
    <dgm:pt modelId="{06BEA250-BB98-4C15-8F77-51E521CF40BC}" type="pres">
      <dgm:prSet presAssocID="{D1009CE3-0AFE-4FCE-BDB3-F4F1A17A8205}" presName="node" presStyleLbl="node1" presStyleIdx="0" presStyleCnt="3">
        <dgm:presLayoutVars>
          <dgm:bulletEnabled val="1"/>
        </dgm:presLayoutVars>
      </dgm:prSet>
      <dgm:spPr/>
    </dgm:pt>
    <dgm:pt modelId="{E6BD3C54-C2E3-49B8-A237-6B357AC6084B}" type="pres">
      <dgm:prSet presAssocID="{EA6F3B97-30D4-4EBB-B6E5-4987C96456FA}" presName="parTrans" presStyleLbl="sibTrans2D1" presStyleIdx="1" presStyleCnt="3"/>
      <dgm:spPr/>
    </dgm:pt>
    <dgm:pt modelId="{13609D9A-C935-4231-B8C5-5A26DC23C099}" type="pres">
      <dgm:prSet presAssocID="{EA6F3B97-30D4-4EBB-B6E5-4987C96456FA}" presName="connectorText" presStyleLbl="sibTrans2D1" presStyleIdx="1" presStyleCnt="3"/>
      <dgm:spPr/>
    </dgm:pt>
    <dgm:pt modelId="{3E35970E-D581-4F22-90EB-2A4ED43F43EE}" type="pres">
      <dgm:prSet presAssocID="{CA22B35A-E5B5-47C8-97C7-B035BDB5E81E}" presName="node" presStyleLbl="node1" presStyleIdx="1" presStyleCnt="3">
        <dgm:presLayoutVars>
          <dgm:bulletEnabled val="1"/>
        </dgm:presLayoutVars>
      </dgm:prSet>
      <dgm:spPr/>
    </dgm:pt>
    <dgm:pt modelId="{05AD1518-859A-45C1-A9DF-E60D66FBF894}" type="pres">
      <dgm:prSet presAssocID="{BEC526AB-5F7B-40D8-9569-E027E91B065F}" presName="parTrans" presStyleLbl="sibTrans2D1" presStyleIdx="2" presStyleCnt="3"/>
      <dgm:spPr/>
    </dgm:pt>
    <dgm:pt modelId="{B5566F12-9688-4B9F-9629-6469E1743B39}" type="pres">
      <dgm:prSet presAssocID="{BEC526AB-5F7B-40D8-9569-E027E91B065F}" presName="connectorText" presStyleLbl="sibTrans2D1" presStyleIdx="2" presStyleCnt="3"/>
      <dgm:spPr/>
    </dgm:pt>
    <dgm:pt modelId="{9F048F6A-74B9-40C8-9181-265373D676AA}" type="pres">
      <dgm:prSet presAssocID="{210730C6-8042-4291-B727-C521225B0266}" presName="node" presStyleLbl="node1" presStyleIdx="2" presStyleCnt="3">
        <dgm:presLayoutVars>
          <dgm:bulletEnabled val="1"/>
        </dgm:presLayoutVars>
      </dgm:prSet>
      <dgm:spPr/>
    </dgm:pt>
  </dgm:ptLst>
  <dgm:cxnLst>
    <dgm:cxn modelId="{88DE1050-0049-4072-968C-4056438CE1EA}" type="presOf" srcId="{EA6F3B97-30D4-4EBB-B6E5-4987C96456FA}" destId="{E6BD3C54-C2E3-49B8-A237-6B357AC6084B}" srcOrd="0" destOrd="0" presId="urn:microsoft.com/office/officeart/2005/8/layout/radial5"/>
    <dgm:cxn modelId="{9B56D186-B5B2-46B8-8525-6FBA5736E9E2}" type="presOf" srcId="{43EB524A-1173-47B8-AA2B-FDF7E6D9BFA2}" destId="{8CF96632-9DCA-420F-B940-1A90A57B36DA}" srcOrd="1" destOrd="0" presId="urn:microsoft.com/office/officeart/2005/8/layout/radial5"/>
    <dgm:cxn modelId="{5D8AD792-8EB6-4E28-A7BD-50EC2F33D751}" type="presOf" srcId="{CA2B653D-4D1A-4EBC-A5AB-7A31D0A4EA6E}" destId="{403FC24C-014B-42A1-8206-9257E3D8FA52}" srcOrd="0" destOrd="0" presId="urn:microsoft.com/office/officeart/2005/8/layout/radial5"/>
    <dgm:cxn modelId="{02BB8B95-15E0-4DC1-ACD5-939BD209BA8B}" srcId="{CA2B653D-4D1A-4EBC-A5AB-7A31D0A4EA6E}" destId="{D1009CE3-0AFE-4FCE-BDB3-F4F1A17A8205}" srcOrd="0" destOrd="0" parTransId="{43EB524A-1173-47B8-AA2B-FDF7E6D9BFA2}" sibTransId="{EAAACC18-DBFD-454B-B4AC-D0FD66DFA1EA}"/>
    <dgm:cxn modelId="{ADD696B4-3A1F-4D85-BE45-890FEB4D9270}" type="presOf" srcId="{EA6F3B97-30D4-4EBB-B6E5-4987C96456FA}" destId="{13609D9A-C935-4231-B8C5-5A26DC23C099}" srcOrd="1" destOrd="0" presId="urn:microsoft.com/office/officeart/2005/8/layout/radial5"/>
    <dgm:cxn modelId="{CB23DCBD-0460-423F-97B6-AA712F12CF11}" srcId="{CA2B653D-4D1A-4EBC-A5AB-7A31D0A4EA6E}" destId="{CA22B35A-E5B5-47C8-97C7-B035BDB5E81E}" srcOrd="1" destOrd="0" parTransId="{EA6F3B97-30D4-4EBB-B6E5-4987C96456FA}" sibTransId="{884E0A0B-5F5F-462B-8501-BCABB5388A73}"/>
    <dgm:cxn modelId="{0331A5BF-8A72-487B-90F0-AD1160E6DA2F}" type="presOf" srcId="{BEC526AB-5F7B-40D8-9569-E027E91B065F}" destId="{05AD1518-859A-45C1-A9DF-E60D66FBF894}" srcOrd="0" destOrd="0" presId="urn:microsoft.com/office/officeart/2005/8/layout/radial5"/>
    <dgm:cxn modelId="{0CF632C2-1DE7-460A-921E-8170FA6F1508}" type="presOf" srcId="{BEC526AB-5F7B-40D8-9569-E027E91B065F}" destId="{B5566F12-9688-4B9F-9629-6469E1743B39}" srcOrd="1" destOrd="0" presId="urn:microsoft.com/office/officeart/2005/8/layout/radial5"/>
    <dgm:cxn modelId="{46738AC5-AE32-452F-AACB-60B8B26E6882}" srcId="{6775DCEF-7E7C-43DA-B134-3D502120A9DE}" destId="{CA2B653D-4D1A-4EBC-A5AB-7A31D0A4EA6E}" srcOrd="0" destOrd="0" parTransId="{5123D379-36B0-446E-8F0F-BAA96AF8AF27}" sibTransId="{423DF414-DA7B-4D6B-80D5-F2D7981E8DC3}"/>
    <dgm:cxn modelId="{654BEDD2-C828-449F-8E61-6DB66979DC79}" type="presOf" srcId="{43EB524A-1173-47B8-AA2B-FDF7E6D9BFA2}" destId="{566CDF6D-F28C-4ED4-9DF5-8DA51B54B1D4}" srcOrd="0" destOrd="0" presId="urn:microsoft.com/office/officeart/2005/8/layout/radial5"/>
    <dgm:cxn modelId="{DC0F9BD5-CC32-4C2E-A7F5-B287DECF5463}" type="presOf" srcId="{D1009CE3-0AFE-4FCE-BDB3-F4F1A17A8205}" destId="{06BEA250-BB98-4C15-8F77-51E521CF40BC}" srcOrd="0" destOrd="0" presId="urn:microsoft.com/office/officeart/2005/8/layout/radial5"/>
    <dgm:cxn modelId="{F7CF83E6-0043-41F0-BDBC-0097AEEAD16C}" type="presOf" srcId="{210730C6-8042-4291-B727-C521225B0266}" destId="{9F048F6A-74B9-40C8-9181-265373D676AA}" srcOrd="0" destOrd="0" presId="urn:microsoft.com/office/officeart/2005/8/layout/radial5"/>
    <dgm:cxn modelId="{02142BE8-AE91-4381-8C36-A3BB7E20A2B1}" type="presOf" srcId="{CA22B35A-E5B5-47C8-97C7-B035BDB5E81E}" destId="{3E35970E-D581-4F22-90EB-2A4ED43F43EE}" srcOrd="0" destOrd="0" presId="urn:microsoft.com/office/officeart/2005/8/layout/radial5"/>
    <dgm:cxn modelId="{779C3FED-0496-4E76-BF95-B96738AB66E5}" type="presOf" srcId="{6775DCEF-7E7C-43DA-B134-3D502120A9DE}" destId="{E4B491F9-9FA1-449C-9387-0FAC234D568B}" srcOrd="0" destOrd="0" presId="urn:microsoft.com/office/officeart/2005/8/layout/radial5"/>
    <dgm:cxn modelId="{E3DB62ED-669C-4B2C-8153-16B39693D63D}" srcId="{CA2B653D-4D1A-4EBC-A5AB-7A31D0A4EA6E}" destId="{210730C6-8042-4291-B727-C521225B0266}" srcOrd="2" destOrd="0" parTransId="{BEC526AB-5F7B-40D8-9569-E027E91B065F}" sibTransId="{91F7AD65-25DF-44C6-B03E-BF262A80517E}"/>
    <dgm:cxn modelId="{496CE183-7065-49F7-BBB7-30B2256FBDE5}" type="presParOf" srcId="{E4B491F9-9FA1-449C-9387-0FAC234D568B}" destId="{403FC24C-014B-42A1-8206-9257E3D8FA52}" srcOrd="0" destOrd="0" presId="urn:microsoft.com/office/officeart/2005/8/layout/radial5"/>
    <dgm:cxn modelId="{79F4EBC3-68FB-479B-8C60-195797951047}" type="presParOf" srcId="{E4B491F9-9FA1-449C-9387-0FAC234D568B}" destId="{566CDF6D-F28C-4ED4-9DF5-8DA51B54B1D4}" srcOrd="1" destOrd="0" presId="urn:microsoft.com/office/officeart/2005/8/layout/radial5"/>
    <dgm:cxn modelId="{16FC6B58-F3BF-42B1-9059-369FF7CB73B8}" type="presParOf" srcId="{566CDF6D-F28C-4ED4-9DF5-8DA51B54B1D4}" destId="{8CF96632-9DCA-420F-B940-1A90A57B36DA}" srcOrd="0" destOrd="0" presId="urn:microsoft.com/office/officeart/2005/8/layout/radial5"/>
    <dgm:cxn modelId="{773D408F-B568-47D8-A957-4EC58E3A72F8}" type="presParOf" srcId="{E4B491F9-9FA1-449C-9387-0FAC234D568B}" destId="{06BEA250-BB98-4C15-8F77-51E521CF40BC}" srcOrd="2" destOrd="0" presId="urn:microsoft.com/office/officeart/2005/8/layout/radial5"/>
    <dgm:cxn modelId="{90139AC3-8F54-4EFA-9618-D5A421B931F2}" type="presParOf" srcId="{E4B491F9-9FA1-449C-9387-0FAC234D568B}" destId="{E6BD3C54-C2E3-49B8-A237-6B357AC6084B}" srcOrd="3" destOrd="0" presId="urn:microsoft.com/office/officeart/2005/8/layout/radial5"/>
    <dgm:cxn modelId="{0C3D898B-9EAD-4FDD-8360-DC18A51E57C2}" type="presParOf" srcId="{E6BD3C54-C2E3-49B8-A237-6B357AC6084B}" destId="{13609D9A-C935-4231-B8C5-5A26DC23C099}" srcOrd="0" destOrd="0" presId="urn:microsoft.com/office/officeart/2005/8/layout/radial5"/>
    <dgm:cxn modelId="{450A6BDA-20F4-434F-94B3-E9AC4E314BAD}" type="presParOf" srcId="{E4B491F9-9FA1-449C-9387-0FAC234D568B}" destId="{3E35970E-D581-4F22-90EB-2A4ED43F43EE}" srcOrd="4" destOrd="0" presId="urn:microsoft.com/office/officeart/2005/8/layout/radial5"/>
    <dgm:cxn modelId="{A9838C58-3E91-4A7D-AC18-2FA13441BC31}" type="presParOf" srcId="{E4B491F9-9FA1-449C-9387-0FAC234D568B}" destId="{05AD1518-859A-45C1-A9DF-E60D66FBF894}" srcOrd="5" destOrd="0" presId="urn:microsoft.com/office/officeart/2005/8/layout/radial5"/>
    <dgm:cxn modelId="{EB1AE802-8B81-4CBA-A6C9-DD2D5BDEAC8F}" type="presParOf" srcId="{05AD1518-859A-45C1-A9DF-E60D66FBF894}" destId="{B5566F12-9688-4B9F-9629-6469E1743B39}" srcOrd="0" destOrd="0" presId="urn:microsoft.com/office/officeart/2005/8/layout/radial5"/>
    <dgm:cxn modelId="{5875D992-82B8-405B-AA0C-181777FAD5DE}" type="presParOf" srcId="{E4B491F9-9FA1-449C-9387-0FAC234D568B}" destId="{9F048F6A-74B9-40C8-9181-265373D676AA}" srcOrd="6"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775DCEF-7E7C-43DA-B134-3D502120A9DE}"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en-US"/>
        </a:p>
      </dgm:t>
    </dgm:pt>
    <dgm:pt modelId="{CA2B653D-4D1A-4EBC-A5AB-7A31D0A4EA6E}">
      <dgm:prSet phldrT="[Text]" custT="1"/>
      <dgm:spPr/>
      <dgm:t>
        <a:bodyPr/>
        <a:lstStyle/>
        <a:p>
          <a:r>
            <a:rPr lang="id-ID" sz="1200" dirty="0"/>
            <a:t>TUMBUKAN LENTING SEMPURNA</a:t>
          </a:r>
          <a:endParaRPr lang="en-US" sz="1200" dirty="0"/>
        </a:p>
      </dgm:t>
    </dgm:pt>
    <dgm:pt modelId="{5123D379-36B0-446E-8F0F-BAA96AF8AF27}" type="parTrans" cxnId="{46738AC5-AE32-452F-AACB-60B8B26E6882}">
      <dgm:prSet/>
      <dgm:spPr/>
      <dgm:t>
        <a:bodyPr/>
        <a:lstStyle/>
        <a:p>
          <a:endParaRPr lang="en-US" sz="1200"/>
        </a:p>
      </dgm:t>
    </dgm:pt>
    <dgm:pt modelId="{423DF414-DA7B-4D6B-80D5-F2D7981E8DC3}" type="sibTrans" cxnId="{46738AC5-AE32-452F-AACB-60B8B26E6882}">
      <dgm:prSet/>
      <dgm:spPr/>
      <dgm:t>
        <a:bodyPr/>
        <a:lstStyle/>
        <a:p>
          <a:endParaRPr lang="en-US" sz="1200"/>
        </a:p>
      </dgm:t>
    </dgm:pt>
    <dgm:pt modelId="{D1009CE3-0AFE-4FCE-BDB3-F4F1A17A8205}">
      <dgm:prSet phldrT="[Text]" custT="1"/>
      <dgm:spPr/>
      <dgm:t>
        <a:bodyPr/>
        <a:lstStyle/>
        <a:p>
          <a:r>
            <a:rPr lang="id-ID" sz="1200" dirty="0"/>
            <a:t>Kekekalan Momentum</a:t>
          </a:r>
          <a:endParaRPr lang="en-US" sz="1200" dirty="0"/>
        </a:p>
      </dgm:t>
    </dgm:pt>
    <dgm:pt modelId="{43EB524A-1173-47B8-AA2B-FDF7E6D9BFA2}" type="parTrans" cxnId="{02BB8B95-15E0-4DC1-ACD5-939BD209BA8B}">
      <dgm:prSet custT="1"/>
      <dgm:spPr/>
      <dgm:t>
        <a:bodyPr/>
        <a:lstStyle/>
        <a:p>
          <a:endParaRPr lang="en-US" sz="1200"/>
        </a:p>
      </dgm:t>
    </dgm:pt>
    <dgm:pt modelId="{EAAACC18-DBFD-454B-B4AC-D0FD66DFA1EA}" type="sibTrans" cxnId="{02BB8B95-15E0-4DC1-ACD5-939BD209BA8B}">
      <dgm:prSet/>
      <dgm:spPr/>
      <dgm:t>
        <a:bodyPr/>
        <a:lstStyle/>
        <a:p>
          <a:endParaRPr lang="en-US" sz="1200"/>
        </a:p>
      </dgm:t>
    </dgm:pt>
    <dgm:pt modelId="{CA22B35A-E5B5-47C8-97C7-B035BDB5E81E}">
      <dgm:prSet phldrT="[Text]" custT="1"/>
      <dgm:spPr/>
      <dgm:t>
        <a:bodyPr/>
        <a:lstStyle/>
        <a:p>
          <a:r>
            <a:rPr lang="id-ID" sz="1200" dirty="0"/>
            <a:t>Kekekalan energi kinetik</a:t>
          </a:r>
          <a:endParaRPr lang="en-US" sz="1200" dirty="0"/>
        </a:p>
      </dgm:t>
    </dgm:pt>
    <dgm:pt modelId="{EA6F3B97-30D4-4EBB-B6E5-4987C96456FA}" type="parTrans" cxnId="{CB23DCBD-0460-423F-97B6-AA712F12CF11}">
      <dgm:prSet custT="1"/>
      <dgm:spPr/>
      <dgm:t>
        <a:bodyPr/>
        <a:lstStyle/>
        <a:p>
          <a:endParaRPr lang="en-US" sz="1200"/>
        </a:p>
      </dgm:t>
    </dgm:pt>
    <dgm:pt modelId="{884E0A0B-5F5F-462B-8501-BCABB5388A73}" type="sibTrans" cxnId="{CB23DCBD-0460-423F-97B6-AA712F12CF11}">
      <dgm:prSet/>
      <dgm:spPr/>
      <dgm:t>
        <a:bodyPr/>
        <a:lstStyle/>
        <a:p>
          <a:endParaRPr lang="en-US" sz="1200"/>
        </a:p>
      </dgm:t>
    </dgm:pt>
    <dgm:pt modelId="{210730C6-8042-4291-B727-C521225B0266}">
      <dgm:prSet phldrT="[Text]" custT="1"/>
      <dgm:spPr/>
      <dgm:t>
        <a:bodyPr/>
        <a:lstStyle/>
        <a:p>
          <a:r>
            <a:rPr lang="id-ID" sz="1200" dirty="0"/>
            <a:t>Kecepatan sebelum dan sesudah tumbukan</a:t>
          </a:r>
          <a:r>
            <a:rPr lang="en-US" sz="1200" dirty="0"/>
            <a:t> </a:t>
          </a:r>
          <a:r>
            <a:rPr lang="en-US" sz="1200" dirty="0" err="1"/>
            <a:t>sama</a:t>
          </a:r>
          <a:endParaRPr lang="en-US" sz="1200" dirty="0"/>
        </a:p>
      </dgm:t>
    </dgm:pt>
    <dgm:pt modelId="{BEC526AB-5F7B-40D8-9569-E027E91B065F}" type="parTrans" cxnId="{E3DB62ED-669C-4B2C-8153-16B39693D63D}">
      <dgm:prSet custT="1"/>
      <dgm:spPr/>
      <dgm:t>
        <a:bodyPr/>
        <a:lstStyle/>
        <a:p>
          <a:endParaRPr lang="en-US" sz="1200"/>
        </a:p>
      </dgm:t>
    </dgm:pt>
    <dgm:pt modelId="{91F7AD65-25DF-44C6-B03E-BF262A80517E}" type="sibTrans" cxnId="{E3DB62ED-669C-4B2C-8153-16B39693D63D}">
      <dgm:prSet/>
      <dgm:spPr/>
      <dgm:t>
        <a:bodyPr/>
        <a:lstStyle/>
        <a:p>
          <a:endParaRPr lang="en-US" sz="1200"/>
        </a:p>
      </dgm:t>
    </dgm:pt>
    <dgm:pt modelId="{F35AB871-C977-4A4A-8D52-7B69735715BE}">
      <dgm:prSet phldrT="[Text]" custT="1"/>
      <dgm:spPr/>
      <dgm:t>
        <a:bodyPr/>
        <a:lstStyle/>
        <a:p>
          <a:r>
            <a:rPr lang="id-ID" sz="1200" dirty="0"/>
            <a:t>Nilai koefisien elastisitas</a:t>
          </a:r>
          <a:r>
            <a:rPr lang="en-US" sz="1200" dirty="0"/>
            <a:t>=1</a:t>
          </a:r>
          <a:r>
            <a:rPr lang="id-ID" sz="1200" dirty="0"/>
            <a:t> </a:t>
          </a:r>
          <a:endParaRPr lang="en-US" sz="1200" dirty="0"/>
        </a:p>
      </dgm:t>
    </dgm:pt>
    <dgm:pt modelId="{0BFABE81-313A-40EA-8EF6-450FDE95B9AB}" type="parTrans" cxnId="{33DCAE6A-4928-44F0-8CC6-3E1E970ACA1D}">
      <dgm:prSet custT="1"/>
      <dgm:spPr/>
      <dgm:t>
        <a:bodyPr/>
        <a:lstStyle/>
        <a:p>
          <a:endParaRPr lang="id-ID" sz="1200"/>
        </a:p>
      </dgm:t>
    </dgm:pt>
    <dgm:pt modelId="{6336DFB6-C941-4ED2-85AA-0F5AAC204DFD}" type="sibTrans" cxnId="{33DCAE6A-4928-44F0-8CC6-3E1E970ACA1D}">
      <dgm:prSet/>
      <dgm:spPr/>
      <dgm:t>
        <a:bodyPr/>
        <a:lstStyle/>
        <a:p>
          <a:endParaRPr lang="id-ID" sz="1200"/>
        </a:p>
      </dgm:t>
    </dgm:pt>
    <dgm:pt modelId="{E4B491F9-9FA1-449C-9387-0FAC234D568B}" type="pres">
      <dgm:prSet presAssocID="{6775DCEF-7E7C-43DA-B134-3D502120A9DE}" presName="Name0" presStyleCnt="0">
        <dgm:presLayoutVars>
          <dgm:chMax val="1"/>
          <dgm:dir/>
          <dgm:animLvl val="ctr"/>
          <dgm:resizeHandles val="exact"/>
        </dgm:presLayoutVars>
      </dgm:prSet>
      <dgm:spPr/>
    </dgm:pt>
    <dgm:pt modelId="{403FC24C-014B-42A1-8206-9257E3D8FA52}" type="pres">
      <dgm:prSet presAssocID="{CA2B653D-4D1A-4EBC-A5AB-7A31D0A4EA6E}" presName="centerShape" presStyleLbl="node0" presStyleIdx="0" presStyleCnt="1"/>
      <dgm:spPr/>
    </dgm:pt>
    <dgm:pt modelId="{566CDF6D-F28C-4ED4-9DF5-8DA51B54B1D4}" type="pres">
      <dgm:prSet presAssocID="{43EB524A-1173-47B8-AA2B-FDF7E6D9BFA2}" presName="parTrans" presStyleLbl="sibTrans2D1" presStyleIdx="0" presStyleCnt="4"/>
      <dgm:spPr/>
    </dgm:pt>
    <dgm:pt modelId="{8CF96632-9DCA-420F-B940-1A90A57B36DA}" type="pres">
      <dgm:prSet presAssocID="{43EB524A-1173-47B8-AA2B-FDF7E6D9BFA2}" presName="connectorText" presStyleLbl="sibTrans2D1" presStyleIdx="0" presStyleCnt="4"/>
      <dgm:spPr/>
    </dgm:pt>
    <dgm:pt modelId="{06BEA250-BB98-4C15-8F77-51E521CF40BC}" type="pres">
      <dgm:prSet presAssocID="{D1009CE3-0AFE-4FCE-BDB3-F4F1A17A8205}" presName="node" presStyleLbl="node1" presStyleIdx="0" presStyleCnt="4">
        <dgm:presLayoutVars>
          <dgm:bulletEnabled val="1"/>
        </dgm:presLayoutVars>
      </dgm:prSet>
      <dgm:spPr/>
    </dgm:pt>
    <dgm:pt modelId="{E6BD3C54-C2E3-49B8-A237-6B357AC6084B}" type="pres">
      <dgm:prSet presAssocID="{EA6F3B97-30D4-4EBB-B6E5-4987C96456FA}" presName="parTrans" presStyleLbl="sibTrans2D1" presStyleIdx="1" presStyleCnt="4"/>
      <dgm:spPr/>
    </dgm:pt>
    <dgm:pt modelId="{13609D9A-C935-4231-B8C5-5A26DC23C099}" type="pres">
      <dgm:prSet presAssocID="{EA6F3B97-30D4-4EBB-B6E5-4987C96456FA}" presName="connectorText" presStyleLbl="sibTrans2D1" presStyleIdx="1" presStyleCnt="4"/>
      <dgm:spPr/>
    </dgm:pt>
    <dgm:pt modelId="{3E35970E-D581-4F22-90EB-2A4ED43F43EE}" type="pres">
      <dgm:prSet presAssocID="{CA22B35A-E5B5-47C8-97C7-B035BDB5E81E}" presName="node" presStyleLbl="node1" presStyleIdx="1" presStyleCnt="4">
        <dgm:presLayoutVars>
          <dgm:bulletEnabled val="1"/>
        </dgm:presLayoutVars>
      </dgm:prSet>
      <dgm:spPr/>
    </dgm:pt>
    <dgm:pt modelId="{05AD1518-859A-45C1-A9DF-E60D66FBF894}" type="pres">
      <dgm:prSet presAssocID="{BEC526AB-5F7B-40D8-9569-E027E91B065F}" presName="parTrans" presStyleLbl="sibTrans2D1" presStyleIdx="2" presStyleCnt="4"/>
      <dgm:spPr/>
    </dgm:pt>
    <dgm:pt modelId="{B5566F12-9688-4B9F-9629-6469E1743B39}" type="pres">
      <dgm:prSet presAssocID="{BEC526AB-5F7B-40D8-9569-E027E91B065F}" presName="connectorText" presStyleLbl="sibTrans2D1" presStyleIdx="2" presStyleCnt="4"/>
      <dgm:spPr/>
    </dgm:pt>
    <dgm:pt modelId="{9F048F6A-74B9-40C8-9181-265373D676AA}" type="pres">
      <dgm:prSet presAssocID="{210730C6-8042-4291-B727-C521225B0266}" presName="node" presStyleLbl="node1" presStyleIdx="2" presStyleCnt="4">
        <dgm:presLayoutVars>
          <dgm:bulletEnabled val="1"/>
        </dgm:presLayoutVars>
      </dgm:prSet>
      <dgm:spPr/>
    </dgm:pt>
    <dgm:pt modelId="{B1BFCB0C-54D6-412E-8808-FFD13D6F1F5F}" type="pres">
      <dgm:prSet presAssocID="{0BFABE81-313A-40EA-8EF6-450FDE95B9AB}" presName="parTrans" presStyleLbl="sibTrans2D1" presStyleIdx="3" presStyleCnt="4"/>
      <dgm:spPr/>
    </dgm:pt>
    <dgm:pt modelId="{C49F32CA-ACE2-499E-99E5-73920CD24B24}" type="pres">
      <dgm:prSet presAssocID="{0BFABE81-313A-40EA-8EF6-450FDE95B9AB}" presName="connectorText" presStyleLbl="sibTrans2D1" presStyleIdx="3" presStyleCnt="4"/>
      <dgm:spPr/>
    </dgm:pt>
    <dgm:pt modelId="{492009FA-2D34-41F0-93C9-977371660062}" type="pres">
      <dgm:prSet presAssocID="{F35AB871-C977-4A4A-8D52-7B69735715BE}" presName="node" presStyleLbl="node1" presStyleIdx="3" presStyleCnt="4">
        <dgm:presLayoutVars>
          <dgm:bulletEnabled val="1"/>
        </dgm:presLayoutVars>
      </dgm:prSet>
      <dgm:spPr/>
    </dgm:pt>
  </dgm:ptLst>
  <dgm:cxnLst>
    <dgm:cxn modelId="{3376BF0E-0CA3-4A0C-BEA4-650353569739}" type="presOf" srcId="{6775DCEF-7E7C-43DA-B134-3D502120A9DE}" destId="{E4B491F9-9FA1-449C-9387-0FAC234D568B}" srcOrd="0" destOrd="0" presId="urn:microsoft.com/office/officeart/2005/8/layout/radial5"/>
    <dgm:cxn modelId="{0320992C-6670-4CCC-BE70-1F35B5D1ECC3}" type="presOf" srcId="{F35AB871-C977-4A4A-8D52-7B69735715BE}" destId="{492009FA-2D34-41F0-93C9-977371660062}" srcOrd="0" destOrd="0" presId="urn:microsoft.com/office/officeart/2005/8/layout/radial5"/>
    <dgm:cxn modelId="{E9A6E936-4F3F-471C-9ACF-3D41D2169091}" type="presOf" srcId="{EA6F3B97-30D4-4EBB-B6E5-4987C96456FA}" destId="{E6BD3C54-C2E3-49B8-A237-6B357AC6084B}" srcOrd="0" destOrd="0" presId="urn:microsoft.com/office/officeart/2005/8/layout/radial5"/>
    <dgm:cxn modelId="{4F29BF5D-E6BC-4C73-B8E3-74C44718E47B}" type="presOf" srcId="{43EB524A-1173-47B8-AA2B-FDF7E6D9BFA2}" destId="{8CF96632-9DCA-420F-B940-1A90A57B36DA}" srcOrd="1" destOrd="0" presId="urn:microsoft.com/office/officeart/2005/8/layout/radial5"/>
    <dgm:cxn modelId="{5BBF3364-C21C-4159-AD32-A8FAFEACBDFF}" type="presOf" srcId="{210730C6-8042-4291-B727-C521225B0266}" destId="{9F048F6A-74B9-40C8-9181-265373D676AA}" srcOrd="0" destOrd="0" presId="urn:microsoft.com/office/officeart/2005/8/layout/radial5"/>
    <dgm:cxn modelId="{33DCAE6A-4928-44F0-8CC6-3E1E970ACA1D}" srcId="{CA2B653D-4D1A-4EBC-A5AB-7A31D0A4EA6E}" destId="{F35AB871-C977-4A4A-8D52-7B69735715BE}" srcOrd="3" destOrd="0" parTransId="{0BFABE81-313A-40EA-8EF6-450FDE95B9AB}" sibTransId="{6336DFB6-C941-4ED2-85AA-0F5AAC204DFD}"/>
    <dgm:cxn modelId="{1A96AF4C-1BEA-42E4-A39E-01E030AD799C}" type="presOf" srcId="{0BFABE81-313A-40EA-8EF6-450FDE95B9AB}" destId="{C49F32CA-ACE2-499E-99E5-73920CD24B24}" srcOrd="1" destOrd="0" presId="urn:microsoft.com/office/officeart/2005/8/layout/radial5"/>
    <dgm:cxn modelId="{2AC9E557-5F62-4603-9F2B-0C8B9F39278F}" type="presOf" srcId="{CA22B35A-E5B5-47C8-97C7-B035BDB5E81E}" destId="{3E35970E-D581-4F22-90EB-2A4ED43F43EE}" srcOrd="0" destOrd="0" presId="urn:microsoft.com/office/officeart/2005/8/layout/radial5"/>
    <dgm:cxn modelId="{792EA678-FA97-424C-852D-55AA2C69BBB8}" type="presOf" srcId="{CA2B653D-4D1A-4EBC-A5AB-7A31D0A4EA6E}" destId="{403FC24C-014B-42A1-8206-9257E3D8FA52}" srcOrd="0" destOrd="0" presId="urn:microsoft.com/office/officeart/2005/8/layout/radial5"/>
    <dgm:cxn modelId="{2E49BB7C-45AE-4CC0-9831-D9954D4C6C6D}" type="presOf" srcId="{BEC526AB-5F7B-40D8-9569-E027E91B065F}" destId="{B5566F12-9688-4B9F-9629-6469E1743B39}" srcOrd="1" destOrd="0" presId="urn:microsoft.com/office/officeart/2005/8/layout/radial5"/>
    <dgm:cxn modelId="{6E097787-797A-43F9-9D26-0A5249DDC38A}" type="presOf" srcId="{D1009CE3-0AFE-4FCE-BDB3-F4F1A17A8205}" destId="{06BEA250-BB98-4C15-8F77-51E521CF40BC}" srcOrd="0" destOrd="0" presId="urn:microsoft.com/office/officeart/2005/8/layout/radial5"/>
    <dgm:cxn modelId="{02BB8B95-15E0-4DC1-ACD5-939BD209BA8B}" srcId="{CA2B653D-4D1A-4EBC-A5AB-7A31D0A4EA6E}" destId="{D1009CE3-0AFE-4FCE-BDB3-F4F1A17A8205}" srcOrd="0" destOrd="0" parTransId="{43EB524A-1173-47B8-AA2B-FDF7E6D9BFA2}" sibTransId="{EAAACC18-DBFD-454B-B4AC-D0FD66DFA1EA}"/>
    <dgm:cxn modelId="{F2F43C9D-2BA7-4CD5-81AA-8D894EE7AA3C}" type="presOf" srcId="{BEC526AB-5F7B-40D8-9569-E027E91B065F}" destId="{05AD1518-859A-45C1-A9DF-E60D66FBF894}" srcOrd="0" destOrd="0" presId="urn:microsoft.com/office/officeart/2005/8/layout/radial5"/>
    <dgm:cxn modelId="{758030A6-E891-40CE-91EF-0335B2F3225E}" type="presOf" srcId="{43EB524A-1173-47B8-AA2B-FDF7E6D9BFA2}" destId="{566CDF6D-F28C-4ED4-9DF5-8DA51B54B1D4}" srcOrd="0" destOrd="0" presId="urn:microsoft.com/office/officeart/2005/8/layout/radial5"/>
    <dgm:cxn modelId="{9B60C8AB-9627-439E-9A2F-FFA42C03B2C5}" type="presOf" srcId="{EA6F3B97-30D4-4EBB-B6E5-4987C96456FA}" destId="{13609D9A-C935-4231-B8C5-5A26DC23C099}" srcOrd="1" destOrd="0" presId="urn:microsoft.com/office/officeart/2005/8/layout/radial5"/>
    <dgm:cxn modelId="{B06207B3-06F6-49E0-B352-9FD52B0EFD58}" type="presOf" srcId="{0BFABE81-313A-40EA-8EF6-450FDE95B9AB}" destId="{B1BFCB0C-54D6-412E-8808-FFD13D6F1F5F}" srcOrd="0" destOrd="0" presId="urn:microsoft.com/office/officeart/2005/8/layout/radial5"/>
    <dgm:cxn modelId="{CB23DCBD-0460-423F-97B6-AA712F12CF11}" srcId="{CA2B653D-4D1A-4EBC-A5AB-7A31D0A4EA6E}" destId="{CA22B35A-E5B5-47C8-97C7-B035BDB5E81E}" srcOrd="1" destOrd="0" parTransId="{EA6F3B97-30D4-4EBB-B6E5-4987C96456FA}" sibTransId="{884E0A0B-5F5F-462B-8501-BCABB5388A73}"/>
    <dgm:cxn modelId="{46738AC5-AE32-452F-AACB-60B8B26E6882}" srcId="{6775DCEF-7E7C-43DA-B134-3D502120A9DE}" destId="{CA2B653D-4D1A-4EBC-A5AB-7A31D0A4EA6E}" srcOrd="0" destOrd="0" parTransId="{5123D379-36B0-446E-8F0F-BAA96AF8AF27}" sibTransId="{423DF414-DA7B-4D6B-80D5-F2D7981E8DC3}"/>
    <dgm:cxn modelId="{E3DB62ED-669C-4B2C-8153-16B39693D63D}" srcId="{CA2B653D-4D1A-4EBC-A5AB-7A31D0A4EA6E}" destId="{210730C6-8042-4291-B727-C521225B0266}" srcOrd="2" destOrd="0" parTransId="{BEC526AB-5F7B-40D8-9569-E027E91B065F}" sibTransId="{91F7AD65-25DF-44C6-B03E-BF262A80517E}"/>
    <dgm:cxn modelId="{5A46EBC8-364F-41FE-86BF-5229077556D2}" type="presParOf" srcId="{E4B491F9-9FA1-449C-9387-0FAC234D568B}" destId="{403FC24C-014B-42A1-8206-9257E3D8FA52}" srcOrd="0" destOrd="0" presId="urn:microsoft.com/office/officeart/2005/8/layout/radial5"/>
    <dgm:cxn modelId="{ED99F840-C274-4D4D-BACB-6C3754FD1C95}" type="presParOf" srcId="{E4B491F9-9FA1-449C-9387-0FAC234D568B}" destId="{566CDF6D-F28C-4ED4-9DF5-8DA51B54B1D4}" srcOrd="1" destOrd="0" presId="urn:microsoft.com/office/officeart/2005/8/layout/radial5"/>
    <dgm:cxn modelId="{27BA9876-71A9-4BB4-9641-173570E36ED5}" type="presParOf" srcId="{566CDF6D-F28C-4ED4-9DF5-8DA51B54B1D4}" destId="{8CF96632-9DCA-420F-B940-1A90A57B36DA}" srcOrd="0" destOrd="0" presId="urn:microsoft.com/office/officeart/2005/8/layout/radial5"/>
    <dgm:cxn modelId="{B2CF5506-E146-4C93-AD2C-E63446AEDE50}" type="presParOf" srcId="{E4B491F9-9FA1-449C-9387-0FAC234D568B}" destId="{06BEA250-BB98-4C15-8F77-51E521CF40BC}" srcOrd="2" destOrd="0" presId="urn:microsoft.com/office/officeart/2005/8/layout/radial5"/>
    <dgm:cxn modelId="{15F0E31C-70D3-4E78-B974-449F3C584664}" type="presParOf" srcId="{E4B491F9-9FA1-449C-9387-0FAC234D568B}" destId="{E6BD3C54-C2E3-49B8-A237-6B357AC6084B}" srcOrd="3" destOrd="0" presId="urn:microsoft.com/office/officeart/2005/8/layout/radial5"/>
    <dgm:cxn modelId="{8C31F164-87C4-45D8-B267-281B618A5496}" type="presParOf" srcId="{E6BD3C54-C2E3-49B8-A237-6B357AC6084B}" destId="{13609D9A-C935-4231-B8C5-5A26DC23C099}" srcOrd="0" destOrd="0" presId="urn:microsoft.com/office/officeart/2005/8/layout/radial5"/>
    <dgm:cxn modelId="{C7F63037-E5CC-42D2-95E0-0E780CB7421A}" type="presParOf" srcId="{E4B491F9-9FA1-449C-9387-0FAC234D568B}" destId="{3E35970E-D581-4F22-90EB-2A4ED43F43EE}" srcOrd="4" destOrd="0" presId="urn:microsoft.com/office/officeart/2005/8/layout/radial5"/>
    <dgm:cxn modelId="{635FE205-553E-41B3-AFDA-9F647C0D6297}" type="presParOf" srcId="{E4B491F9-9FA1-449C-9387-0FAC234D568B}" destId="{05AD1518-859A-45C1-A9DF-E60D66FBF894}" srcOrd="5" destOrd="0" presId="urn:microsoft.com/office/officeart/2005/8/layout/radial5"/>
    <dgm:cxn modelId="{590DD703-CDB5-4D19-8595-2B0D308ED5D1}" type="presParOf" srcId="{05AD1518-859A-45C1-A9DF-E60D66FBF894}" destId="{B5566F12-9688-4B9F-9629-6469E1743B39}" srcOrd="0" destOrd="0" presId="urn:microsoft.com/office/officeart/2005/8/layout/radial5"/>
    <dgm:cxn modelId="{F58D6388-451E-4BAC-8FDF-18056B307F07}" type="presParOf" srcId="{E4B491F9-9FA1-449C-9387-0FAC234D568B}" destId="{9F048F6A-74B9-40C8-9181-265373D676AA}" srcOrd="6" destOrd="0" presId="urn:microsoft.com/office/officeart/2005/8/layout/radial5"/>
    <dgm:cxn modelId="{BB532D94-1450-4BBD-A434-988882D7C006}" type="presParOf" srcId="{E4B491F9-9FA1-449C-9387-0FAC234D568B}" destId="{B1BFCB0C-54D6-412E-8808-FFD13D6F1F5F}" srcOrd="7" destOrd="0" presId="urn:microsoft.com/office/officeart/2005/8/layout/radial5"/>
    <dgm:cxn modelId="{FC174B63-C223-4FA8-A934-4EE0F1975601}" type="presParOf" srcId="{B1BFCB0C-54D6-412E-8808-FFD13D6F1F5F}" destId="{C49F32CA-ACE2-499E-99E5-73920CD24B24}" srcOrd="0" destOrd="0" presId="urn:microsoft.com/office/officeart/2005/8/layout/radial5"/>
    <dgm:cxn modelId="{A842DCFD-C7FE-4D60-868F-B3D9EAF07716}" type="presParOf" srcId="{E4B491F9-9FA1-449C-9387-0FAC234D568B}" destId="{492009FA-2D34-41F0-93C9-977371660062}" srcOrd="8"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3FC24C-014B-42A1-8206-9257E3D8FA52}">
      <dsp:nvSpPr>
        <dsp:cNvPr id="0" name=""/>
        <dsp:cNvSpPr/>
      </dsp:nvSpPr>
      <dsp:spPr>
        <a:xfrm>
          <a:off x="3567805" y="2048739"/>
          <a:ext cx="1460701" cy="146070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id-ID" sz="1500" kern="1200" dirty="0"/>
            <a:t>TUMBUKAN</a:t>
          </a:r>
          <a:endParaRPr lang="en-US" sz="1500" kern="1200" dirty="0"/>
        </a:p>
      </dsp:txBody>
      <dsp:txXfrm>
        <a:off x="3781720" y="2262654"/>
        <a:ext cx="1032871" cy="1032871"/>
      </dsp:txXfrm>
    </dsp:sp>
    <dsp:sp modelId="{566CDF6D-F28C-4ED4-9DF5-8DA51B54B1D4}">
      <dsp:nvSpPr>
        <dsp:cNvPr id="0" name=""/>
        <dsp:cNvSpPr/>
      </dsp:nvSpPr>
      <dsp:spPr>
        <a:xfrm rot="16200000">
          <a:off x="4143059" y="1516565"/>
          <a:ext cx="310192" cy="49663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4189588" y="1662422"/>
        <a:ext cx="217134" cy="297982"/>
      </dsp:txXfrm>
    </dsp:sp>
    <dsp:sp modelId="{06BEA250-BB98-4C15-8F77-51E521CF40BC}">
      <dsp:nvSpPr>
        <dsp:cNvPr id="0" name=""/>
        <dsp:cNvSpPr/>
      </dsp:nvSpPr>
      <dsp:spPr>
        <a:xfrm>
          <a:off x="3567805" y="2770"/>
          <a:ext cx="1460701" cy="146070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id-ID" sz="1500" kern="1200" dirty="0"/>
            <a:t>LENTING SEMPURNA</a:t>
          </a:r>
          <a:r>
            <a:rPr lang="en-US" sz="1500" kern="1200" dirty="0"/>
            <a:t> </a:t>
          </a:r>
        </a:p>
      </dsp:txBody>
      <dsp:txXfrm>
        <a:off x="3781720" y="216685"/>
        <a:ext cx="1032871" cy="1032871"/>
      </dsp:txXfrm>
    </dsp:sp>
    <dsp:sp modelId="{E6BD3C54-C2E3-49B8-A237-6B357AC6084B}">
      <dsp:nvSpPr>
        <dsp:cNvPr id="0" name=""/>
        <dsp:cNvSpPr/>
      </dsp:nvSpPr>
      <dsp:spPr>
        <a:xfrm rot="1800000">
          <a:off x="5021387" y="3037873"/>
          <a:ext cx="310192" cy="49663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5027621" y="3113937"/>
        <a:ext cx="217134" cy="297982"/>
      </dsp:txXfrm>
    </dsp:sp>
    <dsp:sp modelId="{3E35970E-D581-4F22-90EB-2A4ED43F43EE}">
      <dsp:nvSpPr>
        <dsp:cNvPr id="0" name=""/>
        <dsp:cNvSpPr/>
      </dsp:nvSpPr>
      <dsp:spPr>
        <a:xfrm>
          <a:off x="5339666" y="3071724"/>
          <a:ext cx="1460701" cy="146070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id-ID" sz="1500" kern="1200" dirty="0"/>
            <a:t>LENTING SEBAGIAN</a:t>
          </a:r>
          <a:endParaRPr lang="en-US" sz="1500" kern="1200" dirty="0"/>
        </a:p>
      </dsp:txBody>
      <dsp:txXfrm>
        <a:off x="5553581" y="3285639"/>
        <a:ext cx="1032871" cy="1032871"/>
      </dsp:txXfrm>
    </dsp:sp>
    <dsp:sp modelId="{05AD1518-859A-45C1-A9DF-E60D66FBF894}">
      <dsp:nvSpPr>
        <dsp:cNvPr id="0" name=""/>
        <dsp:cNvSpPr/>
      </dsp:nvSpPr>
      <dsp:spPr>
        <a:xfrm rot="9000000">
          <a:off x="3264732" y="3037873"/>
          <a:ext cx="310192" cy="49663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10800000">
        <a:off x="3351556" y="3113937"/>
        <a:ext cx="217134" cy="297982"/>
      </dsp:txXfrm>
    </dsp:sp>
    <dsp:sp modelId="{9F048F6A-74B9-40C8-9181-265373D676AA}">
      <dsp:nvSpPr>
        <dsp:cNvPr id="0" name=""/>
        <dsp:cNvSpPr/>
      </dsp:nvSpPr>
      <dsp:spPr>
        <a:xfrm>
          <a:off x="1795943" y="3071724"/>
          <a:ext cx="1460701" cy="146070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id-ID" sz="1500" kern="1200" dirty="0"/>
            <a:t>TIDAK LENTING SAMA SEKALI</a:t>
          </a:r>
          <a:endParaRPr lang="en-US" sz="1500" kern="1200" dirty="0"/>
        </a:p>
      </dsp:txBody>
      <dsp:txXfrm>
        <a:off x="2009858" y="3285639"/>
        <a:ext cx="1032871" cy="103287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3FC24C-014B-42A1-8206-9257E3D8FA52}">
      <dsp:nvSpPr>
        <dsp:cNvPr id="0" name=""/>
        <dsp:cNvSpPr/>
      </dsp:nvSpPr>
      <dsp:spPr>
        <a:xfrm>
          <a:off x="3771380" y="1476805"/>
          <a:ext cx="1053551" cy="105355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id-ID" sz="1200" kern="1200" dirty="0"/>
            <a:t>TUMBUKAN LENTING SEMPURNA</a:t>
          </a:r>
          <a:endParaRPr lang="en-US" sz="1200" kern="1200" dirty="0"/>
        </a:p>
      </dsp:txBody>
      <dsp:txXfrm>
        <a:off x="3925669" y="1631094"/>
        <a:ext cx="744973" cy="744973"/>
      </dsp:txXfrm>
    </dsp:sp>
    <dsp:sp modelId="{566CDF6D-F28C-4ED4-9DF5-8DA51B54B1D4}">
      <dsp:nvSpPr>
        <dsp:cNvPr id="0" name=""/>
        <dsp:cNvSpPr/>
      </dsp:nvSpPr>
      <dsp:spPr>
        <a:xfrm rot="16200000">
          <a:off x="4186494" y="1093340"/>
          <a:ext cx="223322" cy="3582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4219993" y="1198480"/>
        <a:ext cx="156325" cy="214925"/>
      </dsp:txXfrm>
    </dsp:sp>
    <dsp:sp modelId="{06BEA250-BB98-4C15-8F77-51E521CF40BC}">
      <dsp:nvSpPr>
        <dsp:cNvPr id="0" name=""/>
        <dsp:cNvSpPr/>
      </dsp:nvSpPr>
      <dsp:spPr>
        <a:xfrm>
          <a:off x="3771380" y="1889"/>
          <a:ext cx="1053551" cy="105355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id-ID" sz="1200" kern="1200" dirty="0"/>
            <a:t>Kekekalan Momentum</a:t>
          </a:r>
          <a:endParaRPr lang="en-US" sz="1200" kern="1200" dirty="0"/>
        </a:p>
      </dsp:txBody>
      <dsp:txXfrm>
        <a:off x="3925669" y="156178"/>
        <a:ext cx="744973" cy="744973"/>
      </dsp:txXfrm>
    </dsp:sp>
    <dsp:sp modelId="{E6BD3C54-C2E3-49B8-A237-6B357AC6084B}">
      <dsp:nvSpPr>
        <dsp:cNvPr id="0" name=""/>
        <dsp:cNvSpPr/>
      </dsp:nvSpPr>
      <dsp:spPr>
        <a:xfrm>
          <a:off x="4917631" y="1824477"/>
          <a:ext cx="223322" cy="3582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4917631" y="1896118"/>
        <a:ext cx="156325" cy="214925"/>
      </dsp:txXfrm>
    </dsp:sp>
    <dsp:sp modelId="{3E35970E-D581-4F22-90EB-2A4ED43F43EE}">
      <dsp:nvSpPr>
        <dsp:cNvPr id="0" name=""/>
        <dsp:cNvSpPr/>
      </dsp:nvSpPr>
      <dsp:spPr>
        <a:xfrm>
          <a:off x="5246295" y="1476805"/>
          <a:ext cx="1053551" cy="105355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id-ID" sz="1200" kern="1200" dirty="0"/>
            <a:t>Kekekalan energi kinetik</a:t>
          </a:r>
          <a:endParaRPr lang="en-US" sz="1200" kern="1200" dirty="0"/>
        </a:p>
      </dsp:txBody>
      <dsp:txXfrm>
        <a:off x="5400584" y="1631094"/>
        <a:ext cx="744973" cy="744973"/>
      </dsp:txXfrm>
    </dsp:sp>
    <dsp:sp modelId="{05AD1518-859A-45C1-A9DF-E60D66FBF894}">
      <dsp:nvSpPr>
        <dsp:cNvPr id="0" name=""/>
        <dsp:cNvSpPr/>
      </dsp:nvSpPr>
      <dsp:spPr>
        <a:xfrm rot="5400000">
          <a:off x="4186494" y="2555614"/>
          <a:ext cx="223322" cy="3582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a:off x="4219993" y="2593757"/>
        <a:ext cx="156325" cy="214925"/>
      </dsp:txXfrm>
    </dsp:sp>
    <dsp:sp modelId="{9F048F6A-74B9-40C8-9181-265373D676AA}">
      <dsp:nvSpPr>
        <dsp:cNvPr id="0" name=""/>
        <dsp:cNvSpPr/>
      </dsp:nvSpPr>
      <dsp:spPr>
        <a:xfrm>
          <a:off x="3771380" y="2951720"/>
          <a:ext cx="1053551" cy="105355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id-ID" sz="1200" kern="1200" dirty="0"/>
            <a:t>Kecepatan sebelum dan sesudah tumbukan</a:t>
          </a:r>
          <a:r>
            <a:rPr lang="en-US" sz="1200" kern="1200" dirty="0"/>
            <a:t> </a:t>
          </a:r>
          <a:r>
            <a:rPr lang="en-US" sz="1200" kern="1200" dirty="0" err="1"/>
            <a:t>sama</a:t>
          </a:r>
          <a:endParaRPr lang="en-US" sz="1200" kern="1200" dirty="0"/>
        </a:p>
      </dsp:txBody>
      <dsp:txXfrm>
        <a:off x="3925669" y="3106009"/>
        <a:ext cx="744973" cy="744973"/>
      </dsp:txXfrm>
    </dsp:sp>
    <dsp:sp modelId="{B1BFCB0C-54D6-412E-8808-FFD13D6F1F5F}">
      <dsp:nvSpPr>
        <dsp:cNvPr id="0" name=""/>
        <dsp:cNvSpPr/>
      </dsp:nvSpPr>
      <dsp:spPr>
        <a:xfrm rot="10800000">
          <a:off x="3455357" y="1824477"/>
          <a:ext cx="223322" cy="358207"/>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id-ID" sz="1200" kern="1200"/>
        </a:p>
      </dsp:txBody>
      <dsp:txXfrm rot="10800000">
        <a:off x="3522354" y="1896118"/>
        <a:ext cx="156325" cy="214925"/>
      </dsp:txXfrm>
    </dsp:sp>
    <dsp:sp modelId="{492009FA-2D34-41F0-93C9-977371660062}">
      <dsp:nvSpPr>
        <dsp:cNvPr id="0" name=""/>
        <dsp:cNvSpPr/>
      </dsp:nvSpPr>
      <dsp:spPr>
        <a:xfrm>
          <a:off x="2296464" y="1476805"/>
          <a:ext cx="1053551" cy="1053551"/>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id-ID" sz="1200" kern="1200" dirty="0"/>
            <a:t>Nilai koefisien elastisitas</a:t>
          </a:r>
          <a:r>
            <a:rPr lang="en-US" sz="1200" kern="1200" dirty="0"/>
            <a:t>=1</a:t>
          </a:r>
          <a:r>
            <a:rPr lang="id-ID" sz="1200" kern="1200" dirty="0"/>
            <a:t> </a:t>
          </a:r>
          <a:endParaRPr lang="en-US" sz="1200" kern="1200" dirty="0"/>
        </a:p>
      </dsp:txBody>
      <dsp:txXfrm>
        <a:off x="2450753" y="1631094"/>
        <a:ext cx="744973" cy="744973"/>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114E630-1617-4F65-ABF3-339D071C7060}" type="datetimeFigureOut">
              <a:rPr lang="id-ID" smtClean="0"/>
              <a:t>05/10/2019</a:t>
            </a:fld>
            <a:endParaRPr lang="id-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D3CAF1-52AE-427F-B8C3-3675D5B24804}" type="slidenum">
              <a:rPr lang="id-ID" smtClean="0"/>
              <a:t>‹#›</a:t>
            </a:fld>
            <a:endParaRPr lang="id-ID"/>
          </a:p>
        </p:txBody>
      </p:sp>
    </p:spTree>
    <p:extLst>
      <p:ext uri="{BB962C8B-B14F-4D97-AF65-F5344CB8AC3E}">
        <p14:creationId xmlns:p14="http://schemas.microsoft.com/office/powerpoint/2010/main" val="506812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5CD3CAF1-52AE-427F-B8C3-3675D5B24804}" type="slidenum">
              <a:rPr lang="id-ID" smtClean="0"/>
              <a:t>1</a:t>
            </a:fld>
            <a:endParaRPr lang="id-ID"/>
          </a:p>
        </p:txBody>
      </p:sp>
    </p:spTree>
    <p:extLst>
      <p:ext uri="{BB962C8B-B14F-4D97-AF65-F5344CB8AC3E}">
        <p14:creationId xmlns:p14="http://schemas.microsoft.com/office/powerpoint/2010/main" val="37630699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59C8E5F-A0E2-4FC2-9A47-B82F21549313}" type="datetimeFigureOut">
              <a:rPr lang="id-ID" smtClean="0"/>
              <a:t>05/10/2019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E1FF34D-E392-4A92-B5C7-F3ABD7E638A4}" type="slidenum">
              <a:rPr lang="id-ID" smtClean="0"/>
              <a:t>‹#›</a:t>
            </a:fld>
            <a:endParaRPr lang="id-ID"/>
          </a:p>
        </p:txBody>
      </p:sp>
    </p:spTree>
    <p:extLst>
      <p:ext uri="{BB962C8B-B14F-4D97-AF65-F5344CB8AC3E}">
        <p14:creationId xmlns:p14="http://schemas.microsoft.com/office/powerpoint/2010/main" val="2796109429"/>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9C8E5F-A0E2-4FC2-9A47-B82F21549313}" type="datetimeFigureOut">
              <a:rPr lang="id-ID" smtClean="0"/>
              <a:t>05/10/2019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E1FF34D-E392-4A92-B5C7-F3ABD7E638A4}" type="slidenum">
              <a:rPr lang="id-ID" smtClean="0"/>
              <a:t>‹#›</a:t>
            </a:fld>
            <a:endParaRPr lang="id-ID"/>
          </a:p>
        </p:txBody>
      </p:sp>
    </p:spTree>
    <p:extLst>
      <p:ext uri="{BB962C8B-B14F-4D97-AF65-F5344CB8AC3E}">
        <p14:creationId xmlns:p14="http://schemas.microsoft.com/office/powerpoint/2010/main" val="4142373880"/>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59C8E5F-A0E2-4FC2-9A47-B82F21549313}" type="datetimeFigureOut">
              <a:rPr lang="id-ID" smtClean="0"/>
              <a:t>05/10/2019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E1FF34D-E392-4A92-B5C7-F3ABD7E638A4}" type="slidenum">
              <a:rPr lang="id-ID" smtClean="0"/>
              <a:t>‹#›</a:t>
            </a:fld>
            <a:endParaRPr lang="id-ID"/>
          </a:p>
        </p:txBody>
      </p:sp>
    </p:spTree>
    <p:extLst>
      <p:ext uri="{BB962C8B-B14F-4D97-AF65-F5344CB8AC3E}">
        <p14:creationId xmlns:p14="http://schemas.microsoft.com/office/powerpoint/2010/main" val="1950189430"/>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59C8E5F-A0E2-4FC2-9A47-B82F21549313}" type="datetimeFigureOut">
              <a:rPr lang="id-ID" smtClean="0"/>
              <a:t>05/10/2019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E1FF34D-E392-4A92-B5C7-F3ABD7E638A4}" type="slidenum">
              <a:rPr lang="id-ID" smtClean="0"/>
              <a:t>‹#›</a:t>
            </a:fld>
            <a:endParaRPr lang="id-ID"/>
          </a:p>
        </p:txBody>
      </p:sp>
    </p:spTree>
    <p:extLst>
      <p:ext uri="{BB962C8B-B14F-4D97-AF65-F5344CB8AC3E}">
        <p14:creationId xmlns:p14="http://schemas.microsoft.com/office/powerpoint/2010/main" val="2550815092"/>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59C8E5F-A0E2-4FC2-9A47-B82F21549313}" type="datetimeFigureOut">
              <a:rPr lang="id-ID" smtClean="0"/>
              <a:t>05/10/2019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7E1FF34D-E392-4A92-B5C7-F3ABD7E638A4}" type="slidenum">
              <a:rPr lang="id-ID" smtClean="0"/>
              <a:t>‹#›</a:t>
            </a:fld>
            <a:endParaRPr lang="id-ID"/>
          </a:p>
        </p:txBody>
      </p:sp>
    </p:spTree>
    <p:extLst>
      <p:ext uri="{BB962C8B-B14F-4D97-AF65-F5344CB8AC3E}">
        <p14:creationId xmlns:p14="http://schemas.microsoft.com/office/powerpoint/2010/main" val="2630880951"/>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59C8E5F-A0E2-4FC2-9A47-B82F21549313}" type="datetimeFigureOut">
              <a:rPr lang="id-ID" smtClean="0"/>
              <a:t>05/10/2019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7E1FF34D-E392-4A92-B5C7-F3ABD7E638A4}" type="slidenum">
              <a:rPr lang="id-ID" smtClean="0"/>
              <a:t>‹#›</a:t>
            </a:fld>
            <a:endParaRPr lang="id-ID"/>
          </a:p>
        </p:txBody>
      </p:sp>
    </p:spTree>
    <p:extLst>
      <p:ext uri="{BB962C8B-B14F-4D97-AF65-F5344CB8AC3E}">
        <p14:creationId xmlns:p14="http://schemas.microsoft.com/office/powerpoint/2010/main" val="3175041670"/>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59C8E5F-A0E2-4FC2-9A47-B82F21549313}" type="datetimeFigureOut">
              <a:rPr lang="id-ID" smtClean="0"/>
              <a:t>05/10/2019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7E1FF34D-E392-4A92-B5C7-F3ABD7E638A4}" type="slidenum">
              <a:rPr lang="id-ID" smtClean="0"/>
              <a:t>‹#›</a:t>
            </a:fld>
            <a:endParaRPr lang="id-ID"/>
          </a:p>
        </p:txBody>
      </p:sp>
    </p:spTree>
    <p:extLst>
      <p:ext uri="{BB962C8B-B14F-4D97-AF65-F5344CB8AC3E}">
        <p14:creationId xmlns:p14="http://schemas.microsoft.com/office/powerpoint/2010/main" val="2332171304"/>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59C8E5F-A0E2-4FC2-9A47-B82F21549313}" type="datetimeFigureOut">
              <a:rPr lang="id-ID" smtClean="0"/>
              <a:t>05/10/2019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E1FF34D-E392-4A92-B5C7-F3ABD7E638A4}" type="slidenum">
              <a:rPr lang="id-ID" smtClean="0"/>
              <a:t>‹#›</a:t>
            </a:fld>
            <a:endParaRPr lang="id-ID"/>
          </a:p>
        </p:txBody>
      </p:sp>
    </p:spTree>
    <p:extLst>
      <p:ext uri="{BB962C8B-B14F-4D97-AF65-F5344CB8AC3E}">
        <p14:creationId xmlns:p14="http://schemas.microsoft.com/office/powerpoint/2010/main" val="2047296858"/>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59C8E5F-A0E2-4FC2-9A47-B82F21549313}" type="datetimeFigureOut">
              <a:rPr lang="id-ID" smtClean="0"/>
              <a:t>05/10/2019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7E1FF34D-E392-4A92-B5C7-F3ABD7E638A4}" type="slidenum">
              <a:rPr lang="id-ID" smtClean="0"/>
              <a:t>‹#›</a:t>
            </a:fld>
            <a:endParaRPr lang="id-ID"/>
          </a:p>
        </p:txBody>
      </p:sp>
    </p:spTree>
    <p:extLst>
      <p:ext uri="{BB962C8B-B14F-4D97-AF65-F5344CB8AC3E}">
        <p14:creationId xmlns:p14="http://schemas.microsoft.com/office/powerpoint/2010/main" val="4185060925"/>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59C8E5F-A0E2-4FC2-9A47-B82F21549313}" type="datetimeFigureOut">
              <a:rPr lang="id-ID" smtClean="0"/>
              <a:t>05/10/2019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E1FF34D-E392-4A92-B5C7-F3ABD7E638A4}" type="slidenum">
              <a:rPr lang="id-ID" smtClean="0"/>
              <a:t>‹#›</a:t>
            </a:fld>
            <a:endParaRPr lang="id-ID"/>
          </a:p>
        </p:txBody>
      </p:sp>
    </p:spTree>
    <p:extLst>
      <p:ext uri="{BB962C8B-B14F-4D97-AF65-F5344CB8AC3E}">
        <p14:creationId xmlns:p14="http://schemas.microsoft.com/office/powerpoint/2010/main" val="307045998"/>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59C8E5F-A0E2-4FC2-9A47-B82F21549313}" type="datetimeFigureOut">
              <a:rPr lang="id-ID" smtClean="0"/>
              <a:t>05/10/2019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E1FF34D-E392-4A92-B5C7-F3ABD7E638A4}" type="slidenum">
              <a:rPr lang="id-ID" smtClean="0"/>
              <a:t>‹#›</a:t>
            </a:fld>
            <a:endParaRPr lang="id-ID"/>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272939114"/>
      </p:ext>
    </p:extLst>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59C8E5F-A0E2-4FC2-9A47-B82F21549313}" type="datetimeFigureOut">
              <a:rPr lang="id-ID" smtClean="0"/>
              <a:t>05/10/2019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E1FF34D-E392-4A92-B5C7-F3ABD7E638A4}" type="slidenum">
              <a:rPr lang="id-ID" smtClean="0"/>
              <a:t>‹#›</a:t>
            </a:fld>
            <a:endParaRPr lang="id-ID"/>
          </a:p>
        </p:txBody>
      </p:sp>
    </p:spTree>
    <p:extLst>
      <p:ext uri="{BB962C8B-B14F-4D97-AF65-F5344CB8AC3E}">
        <p14:creationId xmlns:p14="http://schemas.microsoft.com/office/powerpoint/2010/main" val="1806144795"/>
      </p:ext>
    </p:extLst>
  </p:cSld>
  <p:clrMapOvr>
    <a:masterClrMapping/>
  </p:clrMapOvr>
  <p:transition spd="slow">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59C8E5F-A0E2-4FC2-9A47-B82F21549313}" type="datetimeFigureOut">
              <a:rPr lang="id-ID" smtClean="0"/>
              <a:t>05/10/2019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E1FF34D-E392-4A92-B5C7-F3ABD7E638A4}" type="slidenum">
              <a:rPr lang="id-ID" smtClean="0"/>
              <a:t>‹#›</a:t>
            </a:fld>
            <a:endParaRPr lang="id-ID"/>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7969460"/>
      </p:ext>
    </p:extLst>
  </p:cSld>
  <p:clrMapOvr>
    <a:masterClrMapping/>
  </p:clrMapOvr>
  <p:transition spd="slow">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59C8E5F-A0E2-4FC2-9A47-B82F21549313}" type="datetimeFigureOut">
              <a:rPr lang="id-ID" smtClean="0"/>
              <a:t>05/10/2019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E1FF34D-E392-4A92-B5C7-F3ABD7E638A4}" type="slidenum">
              <a:rPr lang="id-ID" smtClean="0"/>
              <a:t>‹#›</a:t>
            </a:fld>
            <a:endParaRPr lang="id-ID"/>
          </a:p>
        </p:txBody>
      </p:sp>
    </p:spTree>
    <p:extLst>
      <p:ext uri="{BB962C8B-B14F-4D97-AF65-F5344CB8AC3E}">
        <p14:creationId xmlns:p14="http://schemas.microsoft.com/office/powerpoint/2010/main" val="496390281"/>
      </p:ext>
    </p:extLst>
  </p:cSld>
  <p:clrMapOvr>
    <a:masterClrMapping/>
  </p:clrMapOvr>
  <p:transition spd="slow">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9C8E5F-A0E2-4FC2-9A47-B82F21549313}" type="datetimeFigureOut">
              <a:rPr lang="id-ID" smtClean="0"/>
              <a:t>05/10/2019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E1FF34D-E392-4A92-B5C7-F3ABD7E638A4}" type="slidenum">
              <a:rPr lang="id-ID" smtClean="0"/>
              <a:t>‹#›</a:t>
            </a:fld>
            <a:endParaRPr lang="id-ID"/>
          </a:p>
        </p:txBody>
      </p:sp>
    </p:spTree>
    <p:extLst>
      <p:ext uri="{BB962C8B-B14F-4D97-AF65-F5344CB8AC3E}">
        <p14:creationId xmlns:p14="http://schemas.microsoft.com/office/powerpoint/2010/main" val="1392774237"/>
      </p:ext>
    </p:extLst>
  </p:cSld>
  <p:clrMapOvr>
    <a:masterClrMapping/>
  </p:clrMapOvr>
  <p:transition spd="slow">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59C8E5F-A0E2-4FC2-9A47-B82F21549313}" type="datetimeFigureOut">
              <a:rPr lang="id-ID" smtClean="0"/>
              <a:t>05/10/2019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7E1FF34D-E392-4A92-B5C7-F3ABD7E638A4}" type="slidenum">
              <a:rPr lang="id-ID" smtClean="0"/>
              <a:t>‹#›</a:t>
            </a:fld>
            <a:endParaRPr lang="id-ID"/>
          </a:p>
        </p:txBody>
      </p:sp>
    </p:spTree>
    <p:extLst>
      <p:ext uri="{BB962C8B-B14F-4D97-AF65-F5344CB8AC3E}">
        <p14:creationId xmlns:p14="http://schemas.microsoft.com/office/powerpoint/2010/main" val="1684248100"/>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59C8E5F-A0E2-4FC2-9A47-B82F21549313}" type="datetimeFigureOut">
              <a:rPr lang="id-ID" smtClean="0"/>
              <a:t>05/10/2019</a:t>
            </a:fld>
            <a:endParaRPr lang="id-ID"/>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E1FF34D-E392-4A92-B5C7-F3ABD7E638A4}" type="slidenum">
              <a:rPr lang="id-ID" smtClean="0"/>
              <a:t>‹#›</a:t>
            </a:fld>
            <a:endParaRPr lang="id-ID"/>
          </a:p>
        </p:txBody>
      </p:sp>
    </p:spTree>
    <p:extLst>
      <p:ext uri="{BB962C8B-B14F-4D97-AF65-F5344CB8AC3E}">
        <p14:creationId xmlns:p14="http://schemas.microsoft.com/office/powerpoint/2010/main" val="3140900579"/>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Lst>
  <p:transition spd="slow">
    <p:fade/>
  </p:transition>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fisikazone.com/hukum-kekekalan-momentum/hukum-kekekalan-momentum/"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fisikazone.com/tag/momentum-akhir/" TargetMode="External"/><Relationship Id="rId2" Type="http://schemas.openxmlformats.org/officeDocument/2006/relationships/hyperlink" Target="http://fisikazone.com/tag/momentum-awal/"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fisikazone.com/hukum-kekekalan-momentum/bukti-hukum-kekekalan-momentum/" TargetMode="Externa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jpeg"/><Relationship Id="rId4" Type="http://schemas.openxmlformats.org/officeDocument/2006/relationships/hyperlink" Target="http://fisikazone.com/hukum-kekekalan-momentum/penerapan-hukum-kekekalan-momentum-linear/" TargetMode="Externa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2.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81878" y="2924659"/>
            <a:ext cx="9144000" cy="1468437"/>
          </a:xfrm>
        </p:spPr>
        <p:txBody>
          <a:bodyPr>
            <a:normAutofit/>
          </a:bodyPr>
          <a:lstStyle/>
          <a:p>
            <a:r>
              <a:rPr lang="en-US" sz="3200" dirty="0">
                <a:solidFill>
                  <a:schemeClr val="accent5">
                    <a:lumMod val="75000"/>
                  </a:schemeClr>
                </a:solidFill>
                <a:latin typeface="Adobe Caslon Pro Bold" panose="0205070206050A020403" pitchFamily="18" charset="0"/>
              </a:rPr>
              <a:t>MOMENTUM, IMPULS, HUKUM KEKEKALAN MOMENTUM</a:t>
            </a:r>
            <a:r>
              <a:rPr lang="id-ID" sz="3200" dirty="0">
                <a:solidFill>
                  <a:schemeClr val="accent5">
                    <a:lumMod val="75000"/>
                  </a:schemeClr>
                </a:solidFill>
                <a:latin typeface="Adobe Caslon Pro Bold" panose="0205070206050A020403" pitchFamily="18" charset="0"/>
              </a:rPr>
              <a:t>,</a:t>
            </a:r>
            <a:r>
              <a:rPr lang="en-US" sz="3200" dirty="0">
                <a:solidFill>
                  <a:schemeClr val="accent5">
                    <a:lumMod val="75000"/>
                  </a:schemeClr>
                </a:solidFill>
                <a:latin typeface="Adobe Caslon Pro Bold" panose="0205070206050A020403" pitchFamily="18" charset="0"/>
              </a:rPr>
              <a:t> TUMBUKAN</a:t>
            </a:r>
            <a:r>
              <a:rPr lang="id-ID" sz="3200" dirty="0">
                <a:solidFill>
                  <a:schemeClr val="accent5">
                    <a:lumMod val="75000"/>
                  </a:schemeClr>
                </a:solidFill>
                <a:latin typeface="Adobe Caslon Pro Bold" panose="0205070206050A020403" pitchFamily="18" charset="0"/>
              </a:rPr>
              <a:t>, PUSAT MASSA</a:t>
            </a:r>
          </a:p>
        </p:txBody>
      </p:sp>
    </p:spTree>
    <p:extLst>
      <p:ext uri="{BB962C8B-B14F-4D97-AF65-F5344CB8AC3E}">
        <p14:creationId xmlns:p14="http://schemas.microsoft.com/office/powerpoint/2010/main" val="1341771637"/>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0575"/>
          </a:xfrm>
        </p:spPr>
        <p:txBody>
          <a:bodyPr/>
          <a:lstStyle/>
          <a:p>
            <a:pPr algn="ctr"/>
            <a:r>
              <a:rPr lang="id-ID" dirty="0">
                <a:solidFill>
                  <a:srgbClr val="C00000"/>
                </a:solidFill>
                <a:latin typeface="Algerian" panose="04020705040A02060702" pitchFamily="82" charset="0"/>
              </a:rPr>
              <a:t>definisi</a:t>
            </a:r>
          </a:p>
        </p:txBody>
      </p:sp>
      <p:sp>
        <p:nvSpPr>
          <p:cNvPr id="3" name="Content Placeholder 2"/>
          <p:cNvSpPr>
            <a:spLocks noGrp="1"/>
          </p:cNvSpPr>
          <p:nvPr>
            <p:ph idx="1"/>
          </p:nvPr>
        </p:nvSpPr>
        <p:spPr>
          <a:xfrm>
            <a:off x="677334" y="1400175"/>
            <a:ext cx="8596668" cy="4641187"/>
          </a:xfrm>
        </p:spPr>
        <p:txBody>
          <a:bodyPr/>
          <a:lstStyle/>
          <a:p>
            <a:endParaRPr lang="id-ID" dirty="0"/>
          </a:p>
          <a:p>
            <a:r>
              <a:rPr lang="id-ID" sz="3600" dirty="0">
                <a:latin typeface="Baskerville Old Face" panose="02020602080505020303" pitchFamily="18" charset="0"/>
              </a:rPr>
              <a:t>Momentum merupakan ukuran kesukaran sesuatu benda digerakkan maupun dihentikan</a:t>
            </a:r>
          </a:p>
          <a:p>
            <a:r>
              <a:rPr lang="id-ID" sz="3600" dirty="0">
                <a:latin typeface="Baskerville Old Face" panose="02020602080505020303" pitchFamily="18" charset="0"/>
              </a:rPr>
              <a:t>Momentum suatu benda yang bergerak didefinisikan sebagai hasil perkalian antara</a:t>
            </a:r>
            <a:r>
              <a:rPr lang="id-ID" sz="3600" b="1" dirty="0">
                <a:latin typeface="Baskerville Old Face" panose="02020602080505020303" pitchFamily="18" charset="0"/>
              </a:rPr>
              <a:t> massa</a:t>
            </a:r>
            <a:r>
              <a:rPr lang="id-ID" sz="3600" dirty="0">
                <a:latin typeface="Baskerville Old Face" panose="02020602080505020303" pitchFamily="18" charset="0"/>
              </a:rPr>
              <a:t> dengan </a:t>
            </a:r>
            <a:r>
              <a:rPr lang="id-ID" sz="3600" b="1" dirty="0">
                <a:latin typeface="Baskerville Old Face" panose="02020602080505020303" pitchFamily="18" charset="0"/>
              </a:rPr>
              <a:t>kecepatan benda</a:t>
            </a:r>
            <a:endParaRPr lang="id-ID" sz="3600" dirty="0">
              <a:latin typeface="Baskerville Old Face" panose="02020602080505020303" pitchFamily="18" charset="0"/>
            </a:endParaRPr>
          </a:p>
        </p:txBody>
      </p:sp>
    </p:spTree>
    <p:extLst>
      <p:ext uri="{BB962C8B-B14F-4D97-AF65-F5344CB8AC3E}">
        <p14:creationId xmlns:p14="http://schemas.microsoft.com/office/powerpoint/2010/main" val="2987880953"/>
      </p:ext>
    </p:extLst>
  </p:cSld>
  <p:clrMapOvr>
    <a:masterClrMapping/>
  </p:clrMapOvr>
  <p:transition spd="slow">
    <p:randomBar dir="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76275"/>
          </a:xfrm>
        </p:spPr>
        <p:txBody>
          <a:bodyPr>
            <a:normAutofit/>
          </a:bodyPr>
          <a:lstStyle/>
          <a:p>
            <a:pPr algn="ctr"/>
            <a:r>
              <a:rPr lang="id-ID" dirty="0">
                <a:solidFill>
                  <a:srgbClr val="C00000"/>
                </a:solidFill>
                <a:latin typeface="Algerian" panose="04020705040A02060702" pitchFamily="82" charset="0"/>
              </a:rPr>
              <a:t>rumus</a:t>
            </a:r>
          </a:p>
        </p:txBody>
      </p:sp>
      <p:sp>
        <p:nvSpPr>
          <p:cNvPr id="3" name="Content Placeholder 2"/>
          <p:cNvSpPr>
            <a:spLocks noGrp="1"/>
          </p:cNvSpPr>
          <p:nvPr>
            <p:ph idx="1"/>
          </p:nvPr>
        </p:nvSpPr>
        <p:spPr>
          <a:xfrm>
            <a:off x="677334" y="1855304"/>
            <a:ext cx="8596668" cy="4186058"/>
          </a:xfrm>
        </p:spPr>
        <p:txBody>
          <a:bodyPr>
            <a:normAutofit/>
          </a:bodyPr>
          <a:lstStyle/>
          <a:p>
            <a:pPr marL="0" indent="0">
              <a:buNone/>
            </a:pPr>
            <a:r>
              <a:rPr lang="id-ID" sz="32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Secara matematis dirumuskan:</a:t>
            </a:r>
            <a:endParaRPr lang="id-ID" sz="3200" dirty="0"/>
          </a:p>
        </p:txBody>
      </p:sp>
      <p:sp>
        <p:nvSpPr>
          <p:cNvPr id="4" name="Rectangle 2"/>
          <p:cNvSpPr>
            <a:spLocks noChangeArrowheads="1"/>
          </p:cNvSpPr>
          <p:nvPr/>
        </p:nvSpPr>
        <p:spPr bwMode="auto">
          <a:xfrm>
            <a:off x="0" y="-48399"/>
            <a:ext cx="689612"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457200" eaLnBrk="0" fontAlgn="base" hangingPunct="0">
              <a:spcBef>
                <a:spcPct val="0"/>
              </a:spcBef>
              <a:spcAft>
                <a:spcPct val="0"/>
              </a:spcAft>
              <a:tabLst>
                <a:tab pos="809625" algn="l"/>
                <a:tab pos="885825" algn="l"/>
              </a:tabLst>
              <a:defRPr>
                <a:solidFill>
                  <a:schemeClr val="tx1"/>
                </a:solidFill>
                <a:latin typeface="Arial" panose="020B0604020202020204" pitchFamily="34" charset="0"/>
              </a:defRPr>
            </a:lvl1pPr>
            <a:lvl2pPr eaLnBrk="0" fontAlgn="base" hangingPunct="0">
              <a:spcBef>
                <a:spcPct val="0"/>
              </a:spcBef>
              <a:spcAft>
                <a:spcPct val="0"/>
              </a:spcAft>
              <a:tabLst>
                <a:tab pos="809625" algn="l"/>
                <a:tab pos="885825" algn="l"/>
              </a:tabLst>
              <a:defRPr>
                <a:solidFill>
                  <a:schemeClr val="tx1"/>
                </a:solidFill>
                <a:latin typeface="Arial" panose="020B0604020202020204" pitchFamily="34" charset="0"/>
              </a:defRPr>
            </a:lvl2pPr>
            <a:lvl3pPr eaLnBrk="0" fontAlgn="base" hangingPunct="0">
              <a:spcBef>
                <a:spcPct val="0"/>
              </a:spcBef>
              <a:spcAft>
                <a:spcPct val="0"/>
              </a:spcAft>
              <a:tabLst>
                <a:tab pos="809625" algn="l"/>
                <a:tab pos="885825" algn="l"/>
              </a:tabLst>
              <a:defRPr>
                <a:solidFill>
                  <a:schemeClr val="tx1"/>
                </a:solidFill>
                <a:latin typeface="Arial" panose="020B0604020202020204" pitchFamily="34" charset="0"/>
              </a:defRPr>
            </a:lvl3pPr>
            <a:lvl4pPr eaLnBrk="0" fontAlgn="base" hangingPunct="0">
              <a:spcBef>
                <a:spcPct val="0"/>
              </a:spcBef>
              <a:spcAft>
                <a:spcPct val="0"/>
              </a:spcAft>
              <a:tabLst>
                <a:tab pos="809625" algn="l"/>
                <a:tab pos="885825" algn="l"/>
              </a:tabLst>
              <a:defRPr>
                <a:solidFill>
                  <a:schemeClr val="tx1"/>
                </a:solidFill>
                <a:latin typeface="Arial" panose="020B0604020202020204" pitchFamily="34" charset="0"/>
              </a:defRPr>
            </a:lvl4pPr>
            <a:lvl5pPr eaLnBrk="0" fontAlgn="base" hangingPunct="0">
              <a:spcBef>
                <a:spcPct val="0"/>
              </a:spcBef>
              <a:spcAft>
                <a:spcPct val="0"/>
              </a:spcAft>
              <a:tabLst>
                <a:tab pos="809625" algn="l"/>
                <a:tab pos="885825" algn="l"/>
              </a:tabLst>
              <a:defRPr>
                <a:solidFill>
                  <a:schemeClr val="tx1"/>
                </a:solidFill>
                <a:latin typeface="Arial" panose="020B0604020202020204" pitchFamily="34" charset="0"/>
              </a:defRPr>
            </a:lvl5pPr>
            <a:lvl6pPr eaLnBrk="0" fontAlgn="base" hangingPunct="0">
              <a:spcBef>
                <a:spcPct val="0"/>
              </a:spcBef>
              <a:spcAft>
                <a:spcPct val="0"/>
              </a:spcAft>
              <a:tabLst>
                <a:tab pos="809625" algn="l"/>
                <a:tab pos="885825" algn="l"/>
              </a:tabLst>
              <a:defRPr>
                <a:solidFill>
                  <a:schemeClr val="tx1"/>
                </a:solidFill>
                <a:latin typeface="Arial" panose="020B0604020202020204" pitchFamily="34" charset="0"/>
              </a:defRPr>
            </a:lvl6pPr>
            <a:lvl7pPr eaLnBrk="0" fontAlgn="base" hangingPunct="0">
              <a:spcBef>
                <a:spcPct val="0"/>
              </a:spcBef>
              <a:spcAft>
                <a:spcPct val="0"/>
              </a:spcAft>
              <a:tabLst>
                <a:tab pos="809625" algn="l"/>
                <a:tab pos="885825" algn="l"/>
              </a:tabLst>
              <a:defRPr>
                <a:solidFill>
                  <a:schemeClr val="tx1"/>
                </a:solidFill>
                <a:latin typeface="Arial" panose="020B0604020202020204" pitchFamily="34" charset="0"/>
              </a:defRPr>
            </a:lvl7pPr>
            <a:lvl8pPr eaLnBrk="0" fontAlgn="base" hangingPunct="0">
              <a:spcBef>
                <a:spcPct val="0"/>
              </a:spcBef>
              <a:spcAft>
                <a:spcPct val="0"/>
              </a:spcAft>
              <a:tabLst>
                <a:tab pos="809625" algn="l"/>
                <a:tab pos="885825" algn="l"/>
              </a:tabLst>
              <a:defRPr>
                <a:solidFill>
                  <a:schemeClr val="tx1"/>
                </a:solidFill>
                <a:latin typeface="Arial" panose="020B0604020202020204" pitchFamily="34" charset="0"/>
              </a:defRPr>
            </a:lvl8pPr>
            <a:lvl9pPr eaLnBrk="0" fontAlgn="base" hangingPunct="0">
              <a:spcBef>
                <a:spcPct val="0"/>
              </a:spcBef>
              <a:spcAft>
                <a:spcPct val="0"/>
              </a:spcAft>
              <a:tabLst>
                <a:tab pos="809625" algn="l"/>
                <a:tab pos="885825" algn="l"/>
              </a:tabLst>
              <a:defRPr>
                <a:solidFill>
                  <a:schemeClr val="tx1"/>
                </a:solidFill>
                <a:latin typeface="Arial" panose="020B0604020202020204" pitchFamily="34" charset="0"/>
              </a:defRPr>
            </a:lvl9pPr>
          </a:lstStyle>
          <a:p>
            <a:pPr marL="0" marR="0" lvl="0" indent="457200" algn="l" defTabSz="914400" rtl="0" eaLnBrk="0" fontAlgn="base" latinLnBrk="0" hangingPunct="0">
              <a:lnSpc>
                <a:spcPct val="100000"/>
              </a:lnSpc>
              <a:spcBef>
                <a:spcPct val="0"/>
              </a:spcBef>
              <a:spcAft>
                <a:spcPct val="0"/>
              </a:spcAft>
              <a:buClrTx/>
              <a:buSzTx/>
              <a:buFontTx/>
              <a:buNone/>
              <a:tabLst>
                <a:tab pos="809625" algn="l"/>
                <a:tab pos="885825" algn="l"/>
              </a:tabLst>
            </a:pPr>
            <a:r>
              <a:rPr kumimoji="0" lang="id-ID"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t>
            </a:r>
            <a:endParaRPr kumimoji="0" lang="id-ID" sz="1100" b="0" i="0" u="none" strike="noStrike" cap="none" normalizeH="0" baseline="0" dirty="0">
              <a:ln>
                <a:noFill/>
              </a:ln>
              <a:solidFill>
                <a:schemeClr val="tx1"/>
              </a:solidFill>
              <a:effectLst/>
            </a:endParaRPr>
          </a:p>
          <a:p>
            <a:pPr marL="0" marR="0" lvl="0" indent="457200" algn="l" defTabSz="914400" rtl="0" eaLnBrk="0" fontAlgn="base" latinLnBrk="0" hangingPunct="0">
              <a:lnSpc>
                <a:spcPct val="100000"/>
              </a:lnSpc>
              <a:spcBef>
                <a:spcPct val="0"/>
              </a:spcBef>
              <a:spcAft>
                <a:spcPct val="0"/>
              </a:spcAft>
              <a:buClrTx/>
              <a:buSzTx/>
              <a:buFontTx/>
              <a:buNone/>
              <a:tabLst>
                <a:tab pos="809625" algn="l"/>
                <a:tab pos="885825" algn="l"/>
              </a:tabLst>
            </a:pPr>
            <a:endParaRPr kumimoji="0" lang="id-ID" sz="1800" b="0" i="0" u="none" strike="noStrike" cap="none" normalizeH="0" baseline="0" dirty="0">
              <a:ln>
                <a:noFill/>
              </a:ln>
              <a:solidFill>
                <a:schemeClr val="tx1"/>
              </a:solidFill>
              <a:effectLst/>
              <a:latin typeface="Arial" panose="020B0604020202020204" pitchFamily="34" charset="0"/>
            </a:endParaRPr>
          </a:p>
        </p:txBody>
      </p:sp>
      <p:sp>
        <p:nvSpPr>
          <p:cNvPr id="5" name="Bevel 4"/>
          <p:cNvSpPr/>
          <p:nvPr/>
        </p:nvSpPr>
        <p:spPr>
          <a:xfrm>
            <a:off x="1319213" y="3062287"/>
            <a:ext cx="2595630" cy="1795463"/>
          </a:xfrm>
          <a:prstGeom prst="bevel">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id-ID" sz="4000" b="1" dirty="0">
                <a:effectLst/>
                <a:latin typeface="Times New Roman" panose="02020603050405020304" pitchFamily="18" charset="0"/>
                <a:ea typeface="Calibri" panose="020F0502020204030204" pitchFamily="34" charset="0"/>
                <a:cs typeface="Times New Roman" panose="02020603050405020304" pitchFamily="18" charset="0"/>
              </a:rPr>
              <a:t>p = </a:t>
            </a:r>
            <a:r>
              <a:rPr lang="id-ID" sz="4000" dirty="0">
                <a:effectLst/>
                <a:latin typeface="Times New Roman" panose="02020603050405020304" pitchFamily="18" charset="0"/>
                <a:ea typeface="Calibri" panose="020F0502020204030204" pitchFamily="34" charset="0"/>
                <a:cs typeface="Times New Roman" panose="02020603050405020304" pitchFamily="18" charset="0"/>
              </a:rPr>
              <a:t>m</a:t>
            </a:r>
            <a:r>
              <a:rPr lang="id-ID" sz="4000" b="1" dirty="0">
                <a:effectLst/>
                <a:latin typeface="Times New Roman" panose="02020603050405020304" pitchFamily="18" charset="0"/>
                <a:ea typeface="Calibri" panose="020F0502020204030204" pitchFamily="34" charset="0"/>
                <a:cs typeface="Times New Roman" panose="02020603050405020304" pitchFamily="18" charset="0"/>
              </a:rPr>
              <a:t>v</a:t>
            </a:r>
            <a:endParaRPr lang="id-ID" sz="4000" dirty="0">
              <a:effectLst/>
              <a:ea typeface="Calibri" panose="020F0502020204030204" pitchFamily="34" charset="0"/>
              <a:cs typeface="Times New Roman" panose="02020603050405020304" pitchFamily="18" charset="0"/>
            </a:endParaRPr>
          </a:p>
        </p:txBody>
      </p:sp>
      <p:sp>
        <p:nvSpPr>
          <p:cNvPr id="6" name="Rectangle 4"/>
          <p:cNvSpPr>
            <a:spLocks noChangeArrowheads="1"/>
          </p:cNvSpPr>
          <p:nvPr/>
        </p:nvSpPr>
        <p:spPr bwMode="auto">
          <a:xfrm>
            <a:off x="2917775" y="2417124"/>
            <a:ext cx="7353295" cy="2492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457200" eaLnBrk="0" fontAlgn="base" hangingPunct="0">
              <a:spcBef>
                <a:spcPct val="0"/>
              </a:spcBef>
              <a:spcAft>
                <a:spcPct val="0"/>
              </a:spcAft>
              <a:tabLst>
                <a:tab pos="1552575" algn="l"/>
              </a:tabLst>
              <a:defRPr>
                <a:solidFill>
                  <a:schemeClr val="tx1"/>
                </a:solidFill>
                <a:latin typeface="Arial" panose="020B0604020202020204" pitchFamily="34" charset="0"/>
              </a:defRPr>
            </a:lvl1pPr>
            <a:lvl2pPr eaLnBrk="0" fontAlgn="base" hangingPunct="0">
              <a:spcBef>
                <a:spcPct val="0"/>
              </a:spcBef>
              <a:spcAft>
                <a:spcPct val="0"/>
              </a:spcAft>
              <a:tabLst>
                <a:tab pos="1552575" algn="l"/>
              </a:tabLst>
              <a:defRPr>
                <a:solidFill>
                  <a:schemeClr val="tx1"/>
                </a:solidFill>
                <a:latin typeface="Arial" panose="020B0604020202020204" pitchFamily="34" charset="0"/>
              </a:defRPr>
            </a:lvl2pPr>
            <a:lvl3pPr eaLnBrk="0" fontAlgn="base" hangingPunct="0">
              <a:spcBef>
                <a:spcPct val="0"/>
              </a:spcBef>
              <a:spcAft>
                <a:spcPct val="0"/>
              </a:spcAft>
              <a:tabLst>
                <a:tab pos="1552575" algn="l"/>
              </a:tabLst>
              <a:defRPr>
                <a:solidFill>
                  <a:schemeClr val="tx1"/>
                </a:solidFill>
                <a:latin typeface="Arial" panose="020B0604020202020204" pitchFamily="34" charset="0"/>
              </a:defRPr>
            </a:lvl3pPr>
            <a:lvl4pPr eaLnBrk="0" fontAlgn="base" hangingPunct="0">
              <a:spcBef>
                <a:spcPct val="0"/>
              </a:spcBef>
              <a:spcAft>
                <a:spcPct val="0"/>
              </a:spcAft>
              <a:tabLst>
                <a:tab pos="1552575" algn="l"/>
              </a:tabLst>
              <a:defRPr>
                <a:solidFill>
                  <a:schemeClr val="tx1"/>
                </a:solidFill>
                <a:latin typeface="Arial" panose="020B0604020202020204" pitchFamily="34" charset="0"/>
              </a:defRPr>
            </a:lvl4pPr>
            <a:lvl5pPr eaLnBrk="0" fontAlgn="base" hangingPunct="0">
              <a:spcBef>
                <a:spcPct val="0"/>
              </a:spcBef>
              <a:spcAft>
                <a:spcPct val="0"/>
              </a:spcAft>
              <a:tabLst>
                <a:tab pos="1552575" algn="l"/>
              </a:tabLst>
              <a:defRPr>
                <a:solidFill>
                  <a:schemeClr val="tx1"/>
                </a:solidFill>
                <a:latin typeface="Arial" panose="020B0604020202020204" pitchFamily="34" charset="0"/>
              </a:defRPr>
            </a:lvl5pPr>
            <a:lvl6pPr eaLnBrk="0" fontAlgn="base" hangingPunct="0">
              <a:spcBef>
                <a:spcPct val="0"/>
              </a:spcBef>
              <a:spcAft>
                <a:spcPct val="0"/>
              </a:spcAft>
              <a:tabLst>
                <a:tab pos="1552575" algn="l"/>
              </a:tabLst>
              <a:defRPr>
                <a:solidFill>
                  <a:schemeClr val="tx1"/>
                </a:solidFill>
                <a:latin typeface="Arial" panose="020B0604020202020204" pitchFamily="34" charset="0"/>
              </a:defRPr>
            </a:lvl6pPr>
            <a:lvl7pPr eaLnBrk="0" fontAlgn="base" hangingPunct="0">
              <a:spcBef>
                <a:spcPct val="0"/>
              </a:spcBef>
              <a:spcAft>
                <a:spcPct val="0"/>
              </a:spcAft>
              <a:tabLst>
                <a:tab pos="1552575" algn="l"/>
              </a:tabLst>
              <a:defRPr>
                <a:solidFill>
                  <a:schemeClr val="tx1"/>
                </a:solidFill>
                <a:latin typeface="Arial" panose="020B0604020202020204" pitchFamily="34" charset="0"/>
              </a:defRPr>
            </a:lvl7pPr>
            <a:lvl8pPr eaLnBrk="0" fontAlgn="base" hangingPunct="0">
              <a:spcBef>
                <a:spcPct val="0"/>
              </a:spcBef>
              <a:spcAft>
                <a:spcPct val="0"/>
              </a:spcAft>
              <a:tabLst>
                <a:tab pos="1552575" algn="l"/>
              </a:tabLst>
              <a:defRPr>
                <a:solidFill>
                  <a:schemeClr val="tx1"/>
                </a:solidFill>
                <a:latin typeface="Arial" panose="020B0604020202020204" pitchFamily="34" charset="0"/>
              </a:defRPr>
            </a:lvl8pPr>
            <a:lvl9pPr eaLnBrk="0" fontAlgn="base" hangingPunct="0">
              <a:spcBef>
                <a:spcPct val="0"/>
              </a:spcBef>
              <a:spcAft>
                <a:spcPct val="0"/>
              </a:spcAft>
              <a:tabLst>
                <a:tab pos="1552575" algn="l"/>
              </a:tabLst>
              <a:defRPr>
                <a:solidFill>
                  <a:schemeClr val="tx1"/>
                </a:solidFill>
                <a:latin typeface="Arial" panose="020B0604020202020204" pitchFamily="34" charset="0"/>
              </a:defRPr>
            </a:lvl9pPr>
          </a:lstStyle>
          <a:p>
            <a:pPr marL="0" marR="0" lvl="0" indent="457200" algn="just" defTabSz="914400" rtl="0" eaLnBrk="0" fontAlgn="base" latinLnBrk="0" hangingPunct="0">
              <a:lnSpc>
                <a:spcPct val="100000"/>
              </a:lnSpc>
              <a:spcBef>
                <a:spcPct val="0"/>
              </a:spcBef>
              <a:spcAft>
                <a:spcPct val="0"/>
              </a:spcAft>
              <a:buClrTx/>
              <a:buSzTx/>
              <a:buFontTx/>
              <a:buNone/>
              <a:tabLst>
                <a:tab pos="1552575" algn="l"/>
              </a:tabLst>
            </a:pPr>
            <a:endParaRPr kumimoji="0" lang="id-ID"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marL="0" marR="0" lvl="0" indent="457200" algn="just" defTabSz="914400" rtl="0" eaLnBrk="0" fontAlgn="base" latinLnBrk="0" hangingPunct="0">
              <a:lnSpc>
                <a:spcPct val="100000"/>
              </a:lnSpc>
              <a:spcBef>
                <a:spcPct val="0"/>
              </a:spcBef>
              <a:spcAft>
                <a:spcPct val="0"/>
              </a:spcAft>
              <a:buClrTx/>
              <a:buSzTx/>
              <a:buFontTx/>
              <a:buNone/>
              <a:tabLst>
                <a:tab pos="1552575" algn="l"/>
              </a:tabLst>
            </a:pPr>
            <a:r>
              <a:rPr kumimoji="0" lang="id-ID"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id-ID" sz="3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Keterangan :</a:t>
            </a:r>
            <a:endParaRPr kumimoji="0" lang="id-ID" sz="3600" b="0" i="0" u="none" strike="noStrike" cap="none" normalizeH="0" baseline="0" dirty="0">
              <a:ln>
                <a:noFill/>
              </a:ln>
              <a:solidFill>
                <a:schemeClr val="tx1"/>
              </a:solidFill>
              <a:effectLst/>
            </a:endParaRPr>
          </a:p>
          <a:p>
            <a:pPr marL="0" marR="0" lvl="0" indent="457200" algn="just" defTabSz="914400" rtl="0" eaLnBrk="0" fontAlgn="base" latinLnBrk="0" hangingPunct="0">
              <a:lnSpc>
                <a:spcPct val="100000"/>
              </a:lnSpc>
              <a:spcBef>
                <a:spcPct val="0"/>
              </a:spcBef>
              <a:spcAft>
                <a:spcPct val="0"/>
              </a:spcAft>
              <a:buClrTx/>
              <a:buSzTx/>
              <a:buFontTx/>
              <a:buNone/>
              <a:tabLst>
                <a:tab pos="1552575" algn="l"/>
              </a:tabLst>
            </a:pPr>
            <a:r>
              <a:rPr kumimoji="0" lang="id-ID" sz="3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 p	: momentum (kg m/s)</a:t>
            </a:r>
            <a:endParaRPr kumimoji="0" lang="id-ID" sz="3600" b="0" i="0" u="none" strike="noStrike" cap="none" normalizeH="0" baseline="0" dirty="0">
              <a:ln>
                <a:noFill/>
              </a:ln>
              <a:solidFill>
                <a:schemeClr val="tx1"/>
              </a:solidFill>
              <a:effectLst/>
            </a:endParaRPr>
          </a:p>
          <a:p>
            <a:pPr marL="0" marR="0" lvl="0" indent="457200" algn="just" defTabSz="914400" rtl="0" eaLnBrk="0" fontAlgn="base" latinLnBrk="0" hangingPunct="0">
              <a:lnSpc>
                <a:spcPct val="100000"/>
              </a:lnSpc>
              <a:spcBef>
                <a:spcPct val="0"/>
              </a:spcBef>
              <a:spcAft>
                <a:spcPct val="0"/>
              </a:spcAft>
              <a:buClrTx/>
              <a:buSzTx/>
              <a:buFontTx/>
              <a:buNone/>
              <a:tabLst>
                <a:tab pos="1552575" algn="l"/>
              </a:tabLst>
            </a:pPr>
            <a:r>
              <a:rPr kumimoji="0" lang="id-ID" sz="3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 m	: massa benda (kg)</a:t>
            </a:r>
            <a:endParaRPr kumimoji="0" lang="id-ID" sz="3600" b="0" i="0" u="none" strike="noStrike" cap="none" normalizeH="0" baseline="0" dirty="0">
              <a:ln>
                <a:noFill/>
              </a:ln>
              <a:solidFill>
                <a:schemeClr val="tx1"/>
              </a:solidFill>
              <a:effectLst/>
            </a:endParaRPr>
          </a:p>
          <a:p>
            <a:pPr marL="0" marR="0" lvl="0" indent="457200" algn="just" defTabSz="914400" rtl="0" eaLnBrk="0" fontAlgn="base" latinLnBrk="0" hangingPunct="0">
              <a:lnSpc>
                <a:spcPct val="100000"/>
              </a:lnSpc>
              <a:spcBef>
                <a:spcPct val="0"/>
              </a:spcBef>
              <a:spcAft>
                <a:spcPct val="0"/>
              </a:spcAft>
              <a:buClrTx/>
              <a:buSzTx/>
              <a:buFontTx/>
              <a:buNone/>
              <a:tabLst>
                <a:tab pos="1552575" algn="l"/>
              </a:tabLst>
            </a:pPr>
            <a:r>
              <a:rPr kumimoji="0" lang="id-ID" sz="36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 v	: kecepatan benda (m/s)</a:t>
            </a:r>
            <a:endParaRPr kumimoji="0" lang="id-ID" sz="3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7167209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121C4-EDF6-477A-BE06-034495613727}"/>
              </a:ext>
            </a:extLst>
          </p:cNvPr>
          <p:cNvSpPr>
            <a:spLocks noGrp="1"/>
          </p:cNvSpPr>
          <p:nvPr>
            <p:ph type="title"/>
          </p:nvPr>
        </p:nvSpPr>
        <p:spPr>
          <a:xfrm>
            <a:off x="677334" y="609600"/>
            <a:ext cx="8596668" cy="821635"/>
          </a:xfrm>
        </p:spPr>
        <p:txBody>
          <a:bodyPr/>
          <a:lstStyle/>
          <a:p>
            <a:r>
              <a:rPr lang="id-ID" b="1" dirty="0"/>
              <a:t>Momentum Benda Banyak</a:t>
            </a:r>
            <a:endParaRPr lang="id-ID" dirty="0"/>
          </a:p>
        </p:txBody>
      </p:sp>
      <p:sp>
        <p:nvSpPr>
          <p:cNvPr id="3" name="Content Placeholder 2">
            <a:extLst>
              <a:ext uri="{FF2B5EF4-FFF2-40B4-BE49-F238E27FC236}">
                <a16:creationId xmlns:a16="http://schemas.microsoft.com/office/drawing/2014/main" id="{72ECEFCC-E9FA-44F6-9C90-735F785A20F5}"/>
              </a:ext>
            </a:extLst>
          </p:cNvPr>
          <p:cNvSpPr>
            <a:spLocks noGrp="1"/>
          </p:cNvSpPr>
          <p:nvPr>
            <p:ph idx="1"/>
          </p:nvPr>
        </p:nvSpPr>
        <p:spPr>
          <a:xfrm>
            <a:off x="677334" y="1431235"/>
            <a:ext cx="8596668" cy="4610127"/>
          </a:xfrm>
        </p:spPr>
        <p:txBody>
          <a:bodyPr/>
          <a:lstStyle/>
          <a:p>
            <a:r>
              <a:rPr lang="id-ID" sz="2000" dirty="0"/>
              <a:t>Jika sistem tersusun oleh sejumlah benda maka momentum total sistem tersebut merupakan jumlah vektor dari momentum masing-masing benda.</a:t>
            </a:r>
          </a:p>
          <a:p>
            <a:endParaRPr lang="id-ID" dirty="0"/>
          </a:p>
        </p:txBody>
      </p:sp>
      <p:pic>
        <p:nvPicPr>
          <p:cNvPr id="4" name="Picture 3">
            <a:extLst>
              <a:ext uri="{FF2B5EF4-FFF2-40B4-BE49-F238E27FC236}">
                <a16:creationId xmlns:a16="http://schemas.microsoft.com/office/drawing/2014/main" id="{CD3C0C44-06C9-450A-AAE2-AF2157FBA121}"/>
              </a:ext>
            </a:extLst>
          </p:cNvPr>
          <p:cNvPicPr>
            <a:picLocks noChangeAspect="1"/>
          </p:cNvPicPr>
          <p:nvPr/>
        </p:nvPicPr>
        <p:blipFill>
          <a:blip r:embed="rId2"/>
          <a:stretch>
            <a:fillRect/>
          </a:stretch>
        </p:blipFill>
        <p:spPr>
          <a:xfrm>
            <a:off x="1023315" y="2427011"/>
            <a:ext cx="3230903" cy="1001989"/>
          </a:xfrm>
          <a:prstGeom prst="rect">
            <a:avLst/>
          </a:prstGeom>
        </p:spPr>
      </p:pic>
      <p:pic>
        <p:nvPicPr>
          <p:cNvPr id="5" name="Picture 4">
            <a:extLst>
              <a:ext uri="{FF2B5EF4-FFF2-40B4-BE49-F238E27FC236}">
                <a16:creationId xmlns:a16="http://schemas.microsoft.com/office/drawing/2014/main" id="{D40ED0AD-C782-416B-9926-35F1095A9C36}"/>
              </a:ext>
            </a:extLst>
          </p:cNvPr>
          <p:cNvPicPr>
            <a:picLocks noChangeAspect="1"/>
          </p:cNvPicPr>
          <p:nvPr/>
        </p:nvPicPr>
        <p:blipFill>
          <a:blip r:embed="rId3"/>
          <a:stretch>
            <a:fillRect/>
          </a:stretch>
        </p:blipFill>
        <p:spPr>
          <a:xfrm>
            <a:off x="877540" y="4137844"/>
            <a:ext cx="3209699" cy="2139799"/>
          </a:xfrm>
          <a:prstGeom prst="rect">
            <a:avLst/>
          </a:prstGeom>
        </p:spPr>
      </p:pic>
      <p:sp>
        <p:nvSpPr>
          <p:cNvPr id="6" name="Rectangle 5">
            <a:extLst>
              <a:ext uri="{FF2B5EF4-FFF2-40B4-BE49-F238E27FC236}">
                <a16:creationId xmlns:a16="http://schemas.microsoft.com/office/drawing/2014/main" id="{8E57F003-95FC-4A35-BE03-58C9F2380B6B}"/>
              </a:ext>
            </a:extLst>
          </p:cNvPr>
          <p:cNvSpPr/>
          <p:nvPr/>
        </p:nvSpPr>
        <p:spPr>
          <a:xfrm>
            <a:off x="877540" y="3446479"/>
            <a:ext cx="7287572" cy="461665"/>
          </a:xfrm>
          <a:prstGeom prst="rect">
            <a:avLst/>
          </a:prstGeom>
        </p:spPr>
        <p:txBody>
          <a:bodyPr wrap="none">
            <a:spAutoFit/>
          </a:bodyPr>
          <a:lstStyle/>
          <a:p>
            <a:r>
              <a:rPr lang="id-ID" sz="2400" dirty="0">
                <a:solidFill>
                  <a:srgbClr val="000000"/>
                </a:solidFill>
                <a:latin typeface="Bookman Old Style" panose="02050604050505020204" pitchFamily="18" charset="0"/>
              </a:rPr>
              <a:t>Jika diuraikan dalam komponen-kompnennya:</a:t>
            </a:r>
            <a:endParaRPr lang="id-ID" sz="2400" dirty="0"/>
          </a:p>
        </p:txBody>
      </p:sp>
    </p:spTree>
    <p:extLst>
      <p:ext uri="{BB962C8B-B14F-4D97-AF65-F5344CB8AC3E}">
        <p14:creationId xmlns:p14="http://schemas.microsoft.com/office/powerpoint/2010/main" val="46882781"/>
      </p:ext>
    </p:extLst>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3108" y="63603"/>
            <a:ext cx="8596668" cy="753035"/>
          </a:xfrm>
        </p:spPr>
        <p:txBody>
          <a:bodyPr/>
          <a:lstStyle/>
          <a:p>
            <a:pPr algn="ctr"/>
            <a:r>
              <a:rPr lang="id-ID" dirty="0">
                <a:solidFill>
                  <a:srgbClr val="FF0000"/>
                </a:solidFill>
                <a:latin typeface="Algerian" panose="04020705040A02060702" pitchFamily="82" charset="0"/>
              </a:rPr>
              <a:t>IMPULS (I)</a:t>
            </a:r>
          </a:p>
        </p:txBody>
      </p:sp>
      <p:sp>
        <p:nvSpPr>
          <p:cNvPr id="3" name="Content Placeholder 2"/>
          <p:cNvSpPr>
            <a:spLocks noGrp="1"/>
          </p:cNvSpPr>
          <p:nvPr>
            <p:ph idx="1"/>
          </p:nvPr>
        </p:nvSpPr>
        <p:spPr>
          <a:xfrm>
            <a:off x="185532" y="1078723"/>
            <a:ext cx="10111408" cy="5606999"/>
          </a:xfrm>
        </p:spPr>
        <p:txBody>
          <a:bodyPr>
            <a:normAutofit fontScale="92500" lnSpcReduction="10000"/>
          </a:bodyPr>
          <a:lstStyle/>
          <a:p>
            <a:r>
              <a:rPr lang="id-ID" sz="2800" dirty="0"/>
              <a:t>Definisi: peristiwa gaya yang bekerja pada benda dalam waktu hanya sesaat.</a:t>
            </a:r>
          </a:p>
          <a:p>
            <a:r>
              <a:rPr lang="id-ID" sz="3000" dirty="0"/>
              <a:t>Walaupun berlangsung dalam waktu yang sangat singkat, namun gaya tersebut </a:t>
            </a:r>
            <a:r>
              <a:rPr lang="sv-SE" sz="3000" dirty="0"/>
              <a:t>sangat besar sehingga efeknya terasa. </a:t>
            </a:r>
            <a:endParaRPr lang="id-ID" sz="3000" dirty="0"/>
          </a:p>
          <a:p>
            <a:r>
              <a:rPr lang="sv-SE" sz="3000" dirty="0"/>
              <a:t>Karena efeknya terasa maka gaya</a:t>
            </a:r>
            <a:r>
              <a:rPr lang="id-ID" sz="3000" dirty="0"/>
              <a:t> tersebut masih sanggup mengubah keadaan gerak benda bahkan mengubah bentuk benda.</a:t>
            </a:r>
          </a:p>
          <a:p>
            <a:r>
              <a:rPr lang="id-ID" sz="3000" dirty="0"/>
              <a:t>Contoh aplikasi:</a:t>
            </a:r>
          </a:p>
          <a:p>
            <a:pPr marL="0" indent="0">
              <a:buNone/>
            </a:pPr>
            <a:r>
              <a:rPr lang="id-ID" sz="2800" dirty="0"/>
              <a:t> 	</a:t>
            </a:r>
            <a:r>
              <a:rPr lang="id-ID" sz="2800" b="1" dirty="0">
                <a:latin typeface="Arial Black" panose="020B0A04020102020204" pitchFamily="34" charset="0"/>
              </a:rPr>
              <a:t>bola ditendang, bola tenis dipukul, memalu paku,   tabrakan antar kendaraan </a:t>
            </a:r>
          </a:p>
          <a:p>
            <a:pPr marL="0" indent="0">
              <a:buNone/>
            </a:pPr>
            <a:r>
              <a:rPr lang="id-ID" sz="2800" dirty="0"/>
              <a:t> karena pada saat tendangan/pukulan/tumbukan, gaya yang bekerja sangat singkat.</a:t>
            </a:r>
          </a:p>
          <a:p>
            <a:pPr marL="0" indent="0">
              <a:buNone/>
            </a:pPr>
            <a:endParaRPr lang="id-ID" sz="2400" dirty="0"/>
          </a:p>
        </p:txBody>
      </p:sp>
    </p:spTree>
    <p:extLst>
      <p:ext uri="{BB962C8B-B14F-4D97-AF65-F5344CB8AC3E}">
        <p14:creationId xmlns:p14="http://schemas.microsoft.com/office/powerpoint/2010/main" val="71002527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2CF0722-1DAF-4902-B9DB-E12758B15B85}"/>
              </a:ext>
            </a:extLst>
          </p:cNvPr>
          <p:cNvPicPr>
            <a:picLocks noChangeAspect="1"/>
          </p:cNvPicPr>
          <p:nvPr/>
        </p:nvPicPr>
        <p:blipFill>
          <a:blip r:embed="rId2"/>
          <a:stretch>
            <a:fillRect/>
          </a:stretch>
        </p:blipFill>
        <p:spPr>
          <a:xfrm>
            <a:off x="636202" y="1172345"/>
            <a:ext cx="4912615" cy="3241883"/>
          </a:xfrm>
          <a:prstGeom prst="rect">
            <a:avLst/>
          </a:prstGeom>
        </p:spPr>
      </p:pic>
      <p:pic>
        <p:nvPicPr>
          <p:cNvPr id="5" name="Picture 4">
            <a:extLst>
              <a:ext uri="{FF2B5EF4-FFF2-40B4-BE49-F238E27FC236}">
                <a16:creationId xmlns:a16="http://schemas.microsoft.com/office/drawing/2014/main" id="{1296A60A-EAFC-4690-9622-6D4A33CC9A92}"/>
              </a:ext>
            </a:extLst>
          </p:cNvPr>
          <p:cNvPicPr>
            <a:picLocks noChangeAspect="1"/>
          </p:cNvPicPr>
          <p:nvPr/>
        </p:nvPicPr>
        <p:blipFill>
          <a:blip r:embed="rId3"/>
          <a:stretch>
            <a:fillRect/>
          </a:stretch>
        </p:blipFill>
        <p:spPr>
          <a:xfrm>
            <a:off x="5842666" y="1220541"/>
            <a:ext cx="4389162" cy="3249763"/>
          </a:xfrm>
          <a:prstGeom prst="rect">
            <a:avLst/>
          </a:prstGeom>
        </p:spPr>
      </p:pic>
      <p:sp>
        <p:nvSpPr>
          <p:cNvPr id="7" name="Rectangle 6">
            <a:extLst>
              <a:ext uri="{FF2B5EF4-FFF2-40B4-BE49-F238E27FC236}">
                <a16:creationId xmlns:a16="http://schemas.microsoft.com/office/drawing/2014/main" id="{5167DB62-16D3-4681-8C2D-FFB5D3CDE566}"/>
              </a:ext>
            </a:extLst>
          </p:cNvPr>
          <p:cNvSpPr/>
          <p:nvPr/>
        </p:nvSpPr>
        <p:spPr>
          <a:xfrm>
            <a:off x="861390" y="4784180"/>
            <a:ext cx="9475305" cy="1569660"/>
          </a:xfrm>
          <a:prstGeom prst="rect">
            <a:avLst/>
          </a:prstGeom>
        </p:spPr>
        <p:txBody>
          <a:bodyPr wrap="square">
            <a:spAutoFit/>
          </a:bodyPr>
          <a:lstStyle/>
          <a:p>
            <a:pPr algn="ctr"/>
            <a:r>
              <a:rPr lang="id-ID" sz="2400" dirty="0">
                <a:solidFill>
                  <a:srgbClr val="000000"/>
                </a:solidFill>
                <a:latin typeface="Arial Narrow" panose="020B0606020202030204" pitchFamily="34" charset="0"/>
              </a:rPr>
              <a:t>Gambar . Tabrakan (tumbukan) kendaraan menghasilkan kerusakan yang hebat karena terjadi dalam waktu yang sangat singkat sehingga dihasilkan gaya yang sangat besar. Gaya tersebut tidak sanggup ditahan oleh body kendaraan sehingga rusak parah. </a:t>
            </a:r>
            <a:endParaRPr lang="id-ID" sz="2400" dirty="0"/>
          </a:p>
        </p:txBody>
      </p:sp>
    </p:spTree>
    <p:extLst>
      <p:ext uri="{BB962C8B-B14F-4D97-AF65-F5344CB8AC3E}">
        <p14:creationId xmlns:p14="http://schemas.microsoft.com/office/powerpoint/2010/main" val="4101984240"/>
      </p:ext>
    </p:ext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280953F-583A-4B81-A2BD-191B5C3EEA3A}"/>
              </a:ext>
            </a:extLst>
          </p:cNvPr>
          <p:cNvSpPr/>
          <p:nvPr/>
        </p:nvSpPr>
        <p:spPr>
          <a:xfrm>
            <a:off x="609599" y="201122"/>
            <a:ext cx="9051235" cy="1569660"/>
          </a:xfrm>
          <a:prstGeom prst="rect">
            <a:avLst/>
          </a:prstGeom>
        </p:spPr>
        <p:txBody>
          <a:bodyPr wrap="square">
            <a:spAutoFit/>
          </a:bodyPr>
          <a:lstStyle/>
          <a:p>
            <a:r>
              <a:rPr lang="id-ID" sz="2400" dirty="0">
                <a:solidFill>
                  <a:srgbClr val="000000"/>
                </a:solidFill>
                <a:latin typeface="Bookman Old Style" panose="02050604050505020204" pitchFamily="18" charset="0"/>
              </a:rPr>
              <a:t>Kapal pesiar </a:t>
            </a:r>
            <a:r>
              <a:rPr lang="id-ID" sz="2400" b="1" i="1" dirty="0">
                <a:solidFill>
                  <a:srgbClr val="000000"/>
                </a:solidFill>
                <a:latin typeface="Arial" panose="020B0604020202020204" pitchFamily="34" charset="0"/>
              </a:rPr>
              <a:t>Costa Concordia</a:t>
            </a:r>
            <a:r>
              <a:rPr lang="id-ID" sz="2400" b="1" i="1" dirty="0">
                <a:solidFill>
                  <a:srgbClr val="000000"/>
                </a:solidFill>
                <a:latin typeface="Bookman Old Style" panose="02050604050505020204" pitchFamily="18" charset="0"/>
              </a:rPr>
              <a:t> tidak bisa </a:t>
            </a:r>
            <a:r>
              <a:rPr lang="id-ID" sz="2400" dirty="0">
                <a:solidFill>
                  <a:srgbClr val="000000"/>
                </a:solidFill>
                <a:latin typeface="Bookman Old Style" panose="02050604050505020204" pitchFamily="18" charset="0"/>
              </a:rPr>
              <a:t>menghindari karang di depan karena momentum yang sangat besar sehingga sulit dihentikan atau dibelokkan.</a:t>
            </a:r>
            <a:endParaRPr lang="id-ID" sz="2400" dirty="0"/>
          </a:p>
          <a:p>
            <a:endParaRPr lang="id-ID" sz="2400" dirty="0"/>
          </a:p>
        </p:txBody>
      </p:sp>
      <p:pic>
        <p:nvPicPr>
          <p:cNvPr id="6" name="Picture 5">
            <a:extLst>
              <a:ext uri="{FF2B5EF4-FFF2-40B4-BE49-F238E27FC236}">
                <a16:creationId xmlns:a16="http://schemas.microsoft.com/office/drawing/2014/main" id="{5E0CD4E8-F83E-4E97-8B65-2799235886F0}"/>
              </a:ext>
            </a:extLst>
          </p:cNvPr>
          <p:cNvPicPr>
            <a:picLocks noChangeAspect="1"/>
          </p:cNvPicPr>
          <p:nvPr/>
        </p:nvPicPr>
        <p:blipFill>
          <a:blip r:embed="rId2"/>
          <a:stretch>
            <a:fillRect/>
          </a:stretch>
        </p:blipFill>
        <p:spPr>
          <a:xfrm>
            <a:off x="609599" y="1434901"/>
            <a:ext cx="7394714" cy="5221977"/>
          </a:xfrm>
          <a:prstGeom prst="rect">
            <a:avLst/>
          </a:prstGeom>
        </p:spPr>
      </p:pic>
      <p:sp>
        <p:nvSpPr>
          <p:cNvPr id="7" name="Rectangle 6">
            <a:extLst>
              <a:ext uri="{FF2B5EF4-FFF2-40B4-BE49-F238E27FC236}">
                <a16:creationId xmlns:a16="http://schemas.microsoft.com/office/drawing/2014/main" id="{B68F50D9-2116-4667-88A0-A63928D645FD}"/>
              </a:ext>
            </a:extLst>
          </p:cNvPr>
          <p:cNvSpPr/>
          <p:nvPr/>
        </p:nvSpPr>
        <p:spPr>
          <a:xfrm>
            <a:off x="8136836" y="2139572"/>
            <a:ext cx="3034748" cy="2031325"/>
          </a:xfrm>
          <a:prstGeom prst="rect">
            <a:avLst/>
          </a:prstGeom>
        </p:spPr>
        <p:txBody>
          <a:bodyPr wrap="square">
            <a:spAutoFit/>
          </a:bodyPr>
          <a:lstStyle/>
          <a:p>
            <a:r>
              <a:rPr lang="id-ID" dirty="0">
                <a:solidFill>
                  <a:srgbClr val="000000"/>
                </a:solidFill>
                <a:latin typeface="Bookman Old Style" panose="02050604050505020204" pitchFamily="18" charset="0"/>
              </a:rPr>
              <a:t>Jika gaya </a:t>
            </a:r>
            <a:r>
              <a:rPr lang="fi-FI" dirty="0">
                <a:solidFill>
                  <a:srgbClr val="000000"/>
                </a:solidFill>
                <a:latin typeface="Bookman Old Style" panose="02050604050505020204" pitchFamily="18" charset="0"/>
              </a:rPr>
              <a:t>pengereman kapal ini bisa mencapai 2 juta newton. B</a:t>
            </a:r>
            <a:r>
              <a:rPr lang="id-ID" dirty="0">
                <a:solidFill>
                  <a:srgbClr val="000000"/>
                </a:solidFill>
                <a:latin typeface="Bookman Old Style" panose="02050604050505020204" pitchFamily="18" charset="0"/>
              </a:rPr>
              <a:t>utuh waktu berapa lama untuk mengubah kecepatan kapal hanya 1 km/jam?</a:t>
            </a:r>
          </a:p>
        </p:txBody>
      </p:sp>
    </p:spTree>
    <p:extLst>
      <p:ext uri="{BB962C8B-B14F-4D97-AF65-F5344CB8AC3E}">
        <p14:creationId xmlns:p14="http://schemas.microsoft.com/office/powerpoint/2010/main" val="1315396425"/>
      </p:ext>
    </p:extLst>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81318"/>
          </a:xfrm>
        </p:spPr>
        <p:txBody>
          <a:bodyPr/>
          <a:lstStyle/>
          <a:p>
            <a:pPr algn="ctr"/>
            <a:r>
              <a:rPr lang="id-ID" dirty="0">
                <a:solidFill>
                  <a:srgbClr val="7030A0"/>
                </a:solidFill>
                <a:latin typeface="Algerian" panose="04020705040A02060702" pitchFamily="82" charset="0"/>
              </a:rPr>
              <a:t>rumus</a:t>
            </a:r>
          </a:p>
        </p:txBody>
      </p:sp>
      <p:sp>
        <p:nvSpPr>
          <p:cNvPr id="3" name="Content Placeholder 2"/>
          <p:cNvSpPr>
            <a:spLocks noGrp="1"/>
          </p:cNvSpPr>
          <p:nvPr>
            <p:ph idx="1"/>
          </p:nvPr>
        </p:nvSpPr>
        <p:spPr>
          <a:xfrm>
            <a:off x="677334" y="1524001"/>
            <a:ext cx="8596668" cy="4517362"/>
          </a:xfrm>
        </p:spPr>
        <p:txBody>
          <a:bodyPr>
            <a:noAutofit/>
          </a:bodyPr>
          <a:lstStyle/>
          <a:p>
            <a:r>
              <a:rPr lang="id-ID" sz="2800" dirty="0"/>
              <a:t>Impuls merupakan hasil kali gaya dengan waktu yang dibutuhkan gaya tersebut bekerja</a:t>
            </a:r>
          </a:p>
          <a:p>
            <a:pPr marL="0" indent="0">
              <a:buNone/>
            </a:pPr>
            <a:endParaRPr lang="id-ID" sz="2800" dirty="0"/>
          </a:p>
          <a:p>
            <a:endParaRPr lang="id-ID" sz="2800" dirty="0"/>
          </a:p>
          <a:p>
            <a:endParaRPr lang="id-ID" sz="2800" dirty="0"/>
          </a:p>
          <a:p>
            <a:pPr marL="0" indent="0">
              <a:buNone/>
            </a:pPr>
            <a:r>
              <a:rPr lang="id-ID" sz="2800" dirty="0">
                <a:latin typeface="+mj-lt"/>
              </a:rPr>
              <a:t>Dengan: </a:t>
            </a:r>
          </a:p>
          <a:p>
            <a:pPr marL="0" indent="0">
              <a:buNone/>
            </a:pPr>
            <a:r>
              <a:rPr lang="id-ID" sz="2800" dirty="0">
                <a:latin typeface="+mj-lt"/>
              </a:rPr>
              <a:t>● I     : Impuls (Ns)			</a:t>
            </a:r>
          </a:p>
          <a:p>
            <a:pPr marL="0" indent="0">
              <a:buNone/>
            </a:pPr>
            <a:r>
              <a:rPr lang="id-ID" sz="2800" dirty="0">
                <a:latin typeface="+mj-lt"/>
              </a:rPr>
              <a:t>● F	: Gaya (N)			</a:t>
            </a:r>
          </a:p>
          <a:p>
            <a:pPr marL="0" indent="0">
              <a:buNone/>
            </a:pPr>
            <a:r>
              <a:rPr lang="id-ID" sz="2800" dirty="0">
                <a:latin typeface="+mj-lt"/>
              </a:rPr>
              <a:t>● ∆t	: Waktu  (s)		</a:t>
            </a:r>
          </a:p>
        </p:txBody>
      </p:sp>
      <p:sp>
        <p:nvSpPr>
          <p:cNvPr id="4" name="Bevel 3"/>
          <p:cNvSpPr/>
          <p:nvPr/>
        </p:nvSpPr>
        <p:spPr>
          <a:xfrm>
            <a:off x="1216105" y="2691886"/>
            <a:ext cx="1701893" cy="1236570"/>
          </a:xfrm>
          <a:prstGeom prst="bevel">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id-ID" sz="2800" b="1" dirty="0">
                <a:effectLst/>
                <a:latin typeface="Stencil Std" panose="00000800000000000000" pitchFamily="50" charset="0"/>
                <a:ea typeface="Calibri" panose="020F0502020204030204" pitchFamily="34" charset="0"/>
                <a:cs typeface="Times New Roman" panose="02020603050405020304" pitchFamily="18" charset="0"/>
              </a:rPr>
              <a:t>I = F</a:t>
            </a:r>
            <a:r>
              <a:rPr lang="id-ID" sz="2800" dirty="0">
                <a:effectLst/>
                <a:latin typeface="Stencil Std" panose="00000800000000000000" pitchFamily="50" charset="0"/>
                <a:ea typeface="Calibri" panose="020F0502020204030204" pitchFamily="34" charset="0"/>
                <a:cs typeface="Times New Roman" panose="02020603050405020304" pitchFamily="18" charset="0"/>
              </a:rPr>
              <a:t> ∆</a:t>
            </a:r>
            <a:r>
              <a:rPr lang="id-ID" sz="2800" dirty="0">
                <a:effectLst/>
                <a:latin typeface="+mj-lt"/>
                <a:ea typeface="Calibri" panose="020F0502020204030204" pitchFamily="34" charset="0"/>
                <a:cs typeface="Times New Roman" panose="02020603050405020304" pitchFamily="18" charset="0"/>
              </a:rPr>
              <a:t>t</a:t>
            </a:r>
          </a:p>
        </p:txBody>
      </p:sp>
    </p:spTree>
    <p:extLst>
      <p:ext uri="{BB962C8B-B14F-4D97-AF65-F5344CB8AC3E}">
        <p14:creationId xmlns:p14="http://schemas.microsoft.com/office/powerpoint/2010/main" val="359344105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347206-B366-4614-A813-2BF89E0370AA}"/>
              </a:ext>
            </a:extLst>
          </p:cNvPr>
          <p:cNvSpPr>
            <a:spLocks noGrp="1"/>
          </p:cNvSpPr>
          <p:nvPr>
            <p:ph type="title"/>
          </p:nvPr>
        </p:nvSpPr>
        <p:spPr>
          <a:xfrm>
            <a:off x="677334" y="192783"/>
            <a:ext cx="8596668" cy="1320800"/>
          </a:xfrm>
        </p:spPr>
        <p:txBody>
          <a:bodyPr/>
          <a:lstStyle/>
          <a:p>
            <a:pPr algn="ctr"/>
            <a:r>
              <a:rPr lang="id-ID" dirty="0">
                <a:latin typeface="Algerian" panose="04020705040A02060702" pitchFamily="82" charset="0"/>
              </a:rPr>
              <a:t>IMPULS SAMA DENGAN PERUBAHAN MOMENTUM</a:t>
            </a:r>
            <a:endParaRPr lang="id-ID" dirty="0"/>
          </a:p>
        </p:txBody>
      </p:sp>
      <p:sp>
        <p:nvSpPr>
          <p:cNvPr id="4" name="Rectangle 3">
            <a:extLst>
              <a:ext uri="{FF2B5EF4-FFF2-40B4-BE49-F238E27FC236}">
                <a16:creationId xmlns:a16="http://schemas.microsoft.com/office/drawing/2014/main" id="{3DF62863-C90E-4D81-BE4A-9B8B78E2D599}"/>
              </a:ext>
            </a:extLst>
          </p:cNvPr>
          <p:cNvSpPr/>
          <p:nvPr/>
        </p:nvSpPr>
        <p:spPr>
          <a:xfrm>
            <a:off x="728868" y="1748551"/>
            <a:ext cx="10018644" cy="1077218"/>
          </a:xfrm>
          <a:prstGeom prst="rect">
            <a:avLst/>
          </a:prstGeom>
        </p:spPr>
        <p:txBody>
          <a:bodyPr wrap="square">
            <a:spAutoFit/>
          </a:bodyPr>
          <a:lstStyle/>
          <a:p>
            <a:r>
              <a:rPr lang="id-ID" sz="3200" dirty="0">
                <a:latin typeface="Times New Roman" panose="02020603050405020304" pitchFamily="18" charset="0"/>
                <a:ea typeface="Calibri" panose="020F0502020204030204" pitchFamily="34" charset="0"/>
                <a:cs typeface="Times New Roman" panose="02020603050405020304" pitchFamily="18" charset="0"/>
              </a:rPr>
              <a:t>Menurut hukum ke-2 Newton :	 		Impuls: 					</a:t>
            </a:r>
            <a:endParaRPr lang="id-ID" sz="3200" dirty="0"/>
          </a:p>
        </p:txBody>
      </p:sp>
      <p:sp>
        <p:nvSpPr>
          <p:cNvPr id="5" name="Bevel 3">
            <a:extLst>
              <a:ext uri="{FF2B5EF4-FFF2-40B4-BE49-F238E27FC236}">
                <a16:creationId xmlns:a16="http://schemas.microsoft.com/office/drawing/2014/main" id="{87455BE1-59B0-402B-82C3-5A3AF0D3E671}"/>
              </a:ext>
            </a:extLst>
          </p:cNvPr>
          <p:cNvSpPr/>
          <p:nvPr/>
        </p:nvSpPr>
        <p:spPr>
          <a:xfrm>
            <a:off x="826301" y="2574573"/>
            <a:ext cx="1715036" cy="854427"/>
          </a:xfrm>
          <a:prstGeom prst="bevel">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id-ID" sz="3200" dirty="0">
                <a:effectLst/>
                <a:latin typeface="Times New Roman" panose="02020603050405020304" pitchFamily="18" charset="0"/>
                <a:ea typeface="Calibri" panose="020F0502020204030204" pitchFamily="34" charset="0"/>
                <a:cs typeface="Times New Roman" panose="02020603050405020304" pitchFamily="18" charset="0"/>
              </a:rPr>
              <a:t>F = m a</a:t>
            </a:r>
            <a:endParaRPr lang="id-ID" sz="3200" dirty="0">
              <a:effectLst/>
              <a:ea typeface="Calibri" panose="020F0502020204030204" pitchFamily="34" charset="0"/>
              <a:cs typeface="Times New Roman" panose="02020603050405020304" pitchFamily="18" charset="0"/>
            </a:endParaRPr>
          </a:p>
        </p:txBody>
      </p:sp>
      <p:sp>
        <p:nvSpPr>
          <p:cNvPr id="6" name="Bevel 3">
            <a:extLst>
              <a:ext uri="{FF2B5EF4-FFF2-40B4-BE49-F238E27FC236}">
                <a16:creationId xmlns:a16="http://schemas.microsoft.com/office/drawing/2014/main" id="{0BFB918D-0760-45E9-87AD-B6D608A72CB6}"/>
              </a:ext>
            </a:extLst>
          </p:cNvPr>
          <p:cNvSpPr/>
          <p:nvPr/>
        </p:nvSpPr>
        <p:spPr>
          <a:xfrm>
            <a:off x="7940481" y="2572729"/>
            <a:ext cx="1715035" cy="954415"/>
          </a:xfrm>
          <a:prstGeom prst="bevel">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id-ID" sz="2800" b="1" dirty="0">
                <a:effectLst/>
                <a:latin typeface="Stencil Std" panose="00000800000000000000" pitchFamily="50" charset="0"/>
                <a:ea typeface="Calibri" panose="020F0502020204030204" pitchFamily="34" charset="0"/>
                <a:cs typeface="Times New Roman" panose="02020603050405020304" pitchFamily="18" charset="0"/>
              </a:rPr>
              <a:t>I = F</a:t>
            </a:r>
            <a:r>
              <a:rPr lang="id-ID" sz="2800" dirty="0">
                <a:effectLst/>
                <a:latin typeface="Stencil Std" panose="00000800000000000000" pitchFamily="50" charset="0"/>
                <a:ea typeface="Calibri" panose="020F0502020204030204" pitchFamily="34" charset="0"/>
                <a:cs typeface="Times New Roman" panose="02020603050405020304" pitchFamily="18" charset="0"/>
              </a:rPr>
              <a:t> ∆</a:t>
            </a:r>
            <a:r>
              <a:rPr lang="id-ID" sz="2800" dirty="0">
                <a:effectLst/>
                <a:latin typeface="+mj-lt"/>
                <a:ea typeface="Calibri" panose="020F0502020204030204" pitchFamily="34" charset="0"/>
                <a:cs typeface="Times New Roman" panose="02020603050405020304" pitchFamily="18" charset="0"/>
              </a:rPr>
              <a:t>t</a:t>
            </a:r>
          </a:p>
        </p:txBody>
      </p:sp>
      <p:sp>
        <p:nvSpPr>
          <p:cNvPr id="7" name="Rectangle 6">
            <a:extLst>
              <a:ext uri="{FF2B5EF4-FFF2-40B4-BE49-F238E27FC236}">
                <a16:creationId xmlns:a16="http://schemas.microsoft.com/office/drawing/2014/main" id="{895EA61F-3D88-4BC3-9DD9-4AF37DCAF348}"/>
              </a:ext>
            </a:extLst>
          </p:cNvPr>
          <p:cNvSpPr/>
          <p:nvPr/>
        </p:nvSpPr>
        <p:spPr>
          <a:xfrm>
            <a:off x="503581" y="3773129"/>
            <a:ext cx="11432346" cy="3539430"/>
          </a:xfrm>
          <a:prstGeom prst="rect">
            <a:avLst/>
          </a:prstGeom>
        </p:spPr>
        <p:txBody>
          <a:bodyPr wrap="square">
            <a:spAutoFit/>
          </a:bodyPr>
          <a:lstStyle/>
          <a:p>
            <a:pPr lvl="0" algn="just" eaLnBrk="0" fontAlgn="base" hangingPunct="0">
              <a:spcBef>
                <a:spcPct val="0"/>
              </a:spcBef>
              <a:spcAft>
                <a:spcPct val="0"/>
              </a:spcAft>
              <a:tabLst>
                <a:tab pos="1924050" algn="l"/>
              </a:tabLst>
            </a:pPr>
            <a:r>
              <a:rPr lang="id-ID" sz="3200" dirty="0">
                <a:latin typeface="Times New Roman" panose="02020603050405020304" pitchFamily="18" charset="0"/>
                <a:ea typeface="Calibri" panose="020F0502020204030204" pitchFamily="34" charset="0"/>
                <a:cs typeface="Times New Roman" panose="02020603050405020304" pitchFamily="18" charset="0"/>
              </a:rPr>
              <a:t>Dengan subsitusi kedua persamaan tersebut diperoleh :</a:t>
            </a:r>
            <a:endParaRPr lang="id-ID" sz="3200" dirty="0"/>
          </a:p>
          <a:p>
            <a:pPr lvl="6" algn="just"/>
            <a:r>
              <a:rPr lang="id-ID" sz="3200" dirty="0">
                <a:latin typeface="Calibri" panose="020F0502020204030204" pitchFamily="34" charset="0"/>
                <a:ea typeface="Times New Roman" panose="02020603050405020304" pitchFamily="18" charset="0"/>
                <a:cs typeface="Times New Roman" panose="02020603050405020304" pitchFamily="18" charset="0"/>
              </a:rPr>
              <a:t>		Keterangan:</a:t>
            </a:r>
            <a:endParaRPr lang="id-ID" sz="3200" dirty="0"/>
          </a:p>
          <a:p>
            <a:pPr lvl="0" algn="just" eaLnBrk="0" fontAlgn="base" hangingPunct="0">
              <a:spcBef>
                <a:spcPct val="0"/>
              </a:spcBef>
              <a:spcAft>
                <a:spcPct val="0"/>
              </a:spcAft>
              <a:tabLst>
                <a:tab pos="1924050" algn="l"/>
              </a:tabLst>
            </a:pPr>
            <a:r>
              <a:rPr lang="id-ID" sz="3200" dirty="0">
                <a:latin typeface="Times New Roman" panose="02020603050405020304" pitchFamily="18" charset="0"/>
                <a:ea typeface="Calibri" panose="020F0502020204030204" pitchFamily="34" charset="0"/>
                <a:cs typeface="Times New Roman" panose="02020603050405020304" pitchFamily="18" charset="0"/>
              </a:rPr>
              <a:t>				● m	: massa (kg)</a:t>
            </a:r>
            <a:endParaRPr lang="id-ID" sz="3200" dirty="0"/>
          </a:p>
          <a:p>
            <a:pPr lvl="0" algn="just" eaLnBrk="0" fontAlgn="base" hangingPunct="0">
              <a:spcBef>
                <a:spcPct val="0"/>
              </a:spcBef>
              <a:spcAft>
                <a:spcPct val="0"/>
              </a:spcAft>
              <a:tabLst>
                <a:tab pos="1924050" algn="l"/>
              </a:tabLst>
            </a:pPr>
            <a:r>
              <a:rPr lang="id-ID" sz="3200" dirty="0">
                <a:latin typeface="Times New Roman" panose="02020603050405020304" pitchFamily="18" charset="0"/>
                <a:ea typeface="Calibri" panose="020F0502020204030204" pitchFamily="34" charset="0"/>
                <a:cs typeface="Times New Roman" panose="02020603050405020304" pitchFamily="18" charset="0"/>
              </a:rPr>
              <a:t>				● v</a:t>
            </a:r>
            <a:r>
              <a:rPr lang="id-ID" sz="3200" baseline="-30000" dirty="0">
                <a:latin typeface="Times New Roman" panose="02020603050405020304" pitchFamily="18" charset="0"/>
                <a:ea typeface="Calibri" panose="020F0502020204030204" pitchFamily="34" charset="0"/>
                <a:cs typeface="Times New Roman" panose="02020603050405020304" pitchFamily="18" charset="0"/>
              </a:rPr>
              <a:t>1	</a:t>
            </a:r>
            <a:r>
              <a:rPr lang="id-ID" sz="3200" dirty="0">
                <a:latin typeface="Times New Roman" panose="02020603050405020304" pitchFamily="18" charset="0"/>
                <a:ea typeface="Calibri" panose="020F0502020204030204" pitchFamily="34" charset="0"/>
                <a:cs typeface="Times New Roman" panose="02020603050405020304" pitchFamily="18" charset="0"/>
              </a:rPr>
              <a:t>: kecepatan awal (m/s)</a:t>
            </a:r>
            <a:endParaRPr lang="id-ID" sz="3200" dirty="0"/>
          </a:p>
          <a:p>
            <a:pPr lvl="0" algn="just"/>
            <a:r>
              <a:rPr lang="id-ID" sz="3200" dirty="0">
                <a:latin typeface="Times New Roman" panose="02020603050405020304" pitchFamily="18" charset="0"/>
                <a:ea typeface="Calibri" panose="020F0502020204030204" pitchFamily="34" charset="0"/>
                <a:cs typeface="Times New Roman" panose="02020603050405020304" pitchFamily="18" charset="0"/>
              </a:rPr>
              <a:t>		       			● v</a:t>
            </a:r>
            <a:r>
              <a:rPr lang="id-ID" sz="3200" baseline="-30000" dirty="0">
                <a:latin typeface="Times New Roman" panose="02020603050405020304" pitchFamily="18" charset="0"/>
                <a:ea typeface="Calibri" panose="020F0502020204030204" pitchFamily="34" charset="0"/>
                <a:cs typeface="Times New Roman" panose="02020603050405020304" pitchFamily="18" charset="0"/>
              </a:rPr>
              <a:t>2</a:t>
            </a:r>
            <a:r>
              <a:rPr lang="id-ID" sz="3200" dirty="0">
                <a:latin typeface="Times New Roman" panose="02020603050405020304" pitchFamily="18" charset="0"/>
                <a:ea typeface="Calibri" panose="020F0502020204030204" pitchFamily="34" charset="0"/>
                <a:cs typeface="Times New Roman" panose="02020603050405020304" pitchFamily="18" charset="0"/>
              </a:rPr>
              <a:t>	: kecepatan akhir (m/s) </a:t>
            </a:r>
          </a:p>
          <a:p>
            <a:pPr lvl="0" algn="just"/>
            <a:r>
              <a:rPr lang="id-ID" sz="3200" dirty="0">
                <a:latin typeface="Times New Roman" panose="02020603050405020304" pitchFamily="18" charset="0"/>
                <a:ea typeface="Calibri" panose="020F0502020204030204" pitchFamily="34" charset="0"/>
                <a:cs typeface="Times New Roman" panose="02020603050405020304" pitchFamily="18" charset="0"/>
              </a:rPr>
              <a:t>					● ∆p : perubahan momentum (kg m/s)                                 	</a:t>
            </a:r>
            <a:endParaRPr lang="id-ID" dirty="0"/>
          </a:p>
        </p:txBody>
      </p:sp>
      <p:sp>
        <p:nvSpPr>
          <p:cNvPr id="8" name="Bevel 3">
            <a:extLst>
              <a:ext uri="{FF2B5EF4-FFF2-40B4-BE49-F238E27FC236}">
                <a16:creationId xmlns:a16="http://schemas.microsoft.com/office/drawing/2014/main" id="{9450CBE0-3A9A-47A1-AD59-0EB61D39D4EA}"/>
              </a:ext>
            </a:extLst>
          </p:cNvPr>
          <p:cNvSpPr/>
          <p:nvPr/>
        </p:nvSpPr>
        <p:spPr>
          <a:xfrm>
            <a:off x="256073" y="4730611"/>
            <a:ext cx="4570527" cy="954415"/>
          </a:xfrm>
          <a:prstGeom prst="bevel">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15000"/>
              </a:lnSpc>
              <a:spcAft>
                <a:spcPts val="1000"/>
              </a:spcAft>
            </a:pPr>
            <a:r>
              <a:rPr lang="id-ID" sz="2800" b="1" dirty="0">
                <a:effectLst/>
                <a:latin typeface="Stencil Std" panose="00000800000000000000" pitchFamily="50" charset="0"/>
                <a:ea typeface="Calibri" panose="020F0502020204030204" pitchFamily="34" charset="0"/>
                <a:cs typeface="Times New Roman" panose="02020603050405020304" pitchFamily="18" charset="0"/>
              </a:rPr>
              <a:t>I = F</a:t>
            </a:r>
            <a:r>
              <a:rPr lang="id-ID" sz="2800" dirty="0">
                <a:effectLst/>
                <a:latin typeface="Stencil Std" panose="00000800000000000000" pitchFamily="50" charset="0"/>
                <a:ea typeface="Calibri" panose="020F0502020204030204" pitchFamily="34" charset="0"/>
                <a:cs typeface="Times New Roman" panose="02020603050405020304" pitchFamily="18" charset="0"/>
              </a:rPr>
              <a:t> ∆</a:t>
            </a:r>
            <a:r>
              <a:rPr lang="id-ID" sz="2800" dirty="0">
                <a:effectLst/>
                <a:latin typeface="+mj-lt"/>
                <a:ea typeface="Calibri" panose="020F0502020204030204" pitchFamily="34" charset="0"/>
                <a:cs typeface="Times New Roman" panose="02020603050405020304" pitchFamily="18" charset="0"/>
              </a:rPr>
              <a:t>t = </a:t>
            </a:r>
            <a:r>
              <a:rPr lang="id-ID" sz="3200" dirty="0">
                <a:effectLst/>
                <a:latin typeface="Times New Roman" panose="02020603050405020304" pitchFamily="18" charset="0"/>
                <a:ea typeface="Calibri" panose="020F0502020204030204" pitchFamily="34" charset="0"/>
                <a:cs typeface="Times New Roman" panose="02020603050405020304" pitchFamily="18" charset="0"/>
              </a:rPr>
              <a:t>m</a:t>
            </a:r>
            <a:r>
              <a:rPr lang="id-ID" sz="3200" dirty="0">
                <a:latin typeface="Times New Roman" panose="02020603050405020304" pitchFamily="18" charset="0"/>
                <a:ea typeface="Calibri" panose="020F0502020204030204" pitchFamily="34" charset="0"/>
                <a:cs typeface="Times New Roman" panose="02020603050405020304" pitchFamily="18" charset="0"/>
              </a:rPr>
              <a:t>v</a:t>
            </a:r>
            <a:r>
              <a:rPr lang="id-ID" sz="3200" baseline="-30000" dirty="0">
                <a:latin typeface="Times New Roman" panose="02020603050405020304" pitchFamily="18" charset="0"/>
                <a:ea typeface="Calibri" panose="020F0502020204030204" pitchFamily="34" charset="0"/>
                <a:cs typeface="Times New Roman" panose="02020603050405020304" pitchFamily="18" charset="0"/>
              </a:rPr>
              <a:t>2</a:t>
            </a:r>
            <a:r>
              <a:rPr lang="id-ID" sz="3200" dirty="0">
                <a:latin typeface="Times New Roman" panose="02020603050405020304" pitchFamily="18" charset="0"/>
                <a:ea typeface="Calibri" panose="020F0502020204030204" pitchFamily="34" charset="0"/>
                <a:cs typeface="Times New Roman" panose="02020603050405020304" pitchFamily="18" charset="0"/>
              </a:rPr>
              <a:t> - mv</a:t>
            </a:r>
            <a:r>
              <a:rPr lang="id-ID" sz="3200" baseline="-30000" dirty="0">
                <a:latin typeface="Times New Roman" panose="02020603050405020304" pitchFamily="18" charset="0"/>
                <a:ea typeface="Calibri" panose="020F0502020204030204" pitchFamily="34" charset="0"/>
                <a:cs typeface="Times New Roman" panose="02020603050405020304" pitchFamily="18" charset="0"/>
              </a:rPr>
              <a:t>1</a:t>
            </a:r>
            <a:r>
              <a:rPr lang="id-ID" sz="3200" dirty="0">
                <a:latin typeface="Times New Roman" panose="02020603050405020304" pitchFamily="18" charset="0"/>
                <a:ea typeface="Calibri" panose="020F0502020204030204" pitchFamily="34" charset="0"/>
                <a:cs typeface="Times New Roman" panose="02020603050405020304" pitchFamily="18" charset="0"/>
              </a:rPr>
              <a:t> =</a:t>
            </a:r>
            <a:r>
              <a:rPr lang="id-ID" sz="3200" baseline="-30000" dirty="0">
                <a:latin typeface="Times New Roman" panose="02020603050405020304" pitchFamily="18" charset="0"/>
                <a:ea typeface="Calibri" panose="020F0502020204030204" pitchFamily="34" charset="0"/>
                <a:cs typeface="Times New Roman" panose="02020603050405020304" pitchFamily="18" charset="0"/>
              </a:rPr>
              <a:t> </a:t>
            </a:r>
            <a:r>
              <a:rPr lang="id-ID" sz="3200" dirty="0">
                <a:latin typeface="Times New Roman" panose="02020603050405020304" pitchFamily="18" charset="0"/>
                <a:ea typeface="Calibri" panose="020F0502020204030204" pitchFamily="34" charset="0"/>
                <a:cs typeface="Times New Roman" panose="02020603050405020304" pitchFamily="18" charset="0"/>
              </a:rPr>
              <a:t>∆p</a:t>
            </a:r>
            <a:r>
              <a:rPr lang="id-ID" sz="3200" baseline="-30000" dirty="0">
                <a:latin typeface="Times New Roman" panose="02020603050405020304" pitchFamily="18" charset="0"/>
                <a:ea typeface="Calibri" panose="020F0502020204030204" pitchFamily="34" charset="0"/>
                <a:cs typeface="Times New Roman" panose="02020603050405020304" pitchFamily="18" charset="0"/>
              </a:rPr>
              <a:t> </a:t>
            </a:r>
            <a:endParaRPr lang="id-ID" sz="3200" dirty="0">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10828181"/>
      </p:ext>
    </p:extLst>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8882" y="259132"/>
            <a:ext cx="8596668" cy="472225"/>
          </a:xfrm>
        </p:spPr>
        <p:txBody>
          <a:bodyPr>
            <a:normAutofit fontScale="90000"/>
          </a:bodyPr>
          <a:lstStyle/>
          <a:p>
            <a:pPr algn="ctr"/>
            <a:r>
              <a:rPr lang="id-ID" dirty="0"/>
              <a:t>HUKUM KEKEKALAN MOMENTUM</a:t>
            </a:r>
          </a:p>
        </p:txBody>
      </p:sp>
      <p:sp>
        <p:nvSpPr>
          <p:cNvPr id="3" name="Content Placeholder 2"/>
          <p:cNvSpPr>
            <a:spLocks noGrp="1"/>
          </p:cNvSpPr>
          <p:nvPr>
            <p:ph idx="1"/>
          </p:nvPr>
        </p:nvSpPr>
        <p:spPr>
          <a:xfrm>
            <a:off x="219247" y="1032944"/>
            <a:ext cx="8596668" cy="4792111"/>
          </a:xfrm>
        </p:spPr>
        <p:txBody>
          <a:bodyPr/>
          <a:lstStyle/>
          <a:p>
            <a:pPr marL="0" indent="0" algn="ctr">
              <a:buNone/>
            </a:pPr>
            <a:r>
              <a:rPr lang="id-ID" i="1" dirty="0"/>
              <a:t>“Jika tidak ada gaya luar yang bekerja pada sistem, maka momentum total sesaat sebelum</a:t>
            </a:r>
            <a:r>
              <a:rPr lang="en-US" i="1" dirty="0"/>
              <a:t> </a:t>
            </a:r>
            <a:r>
              <a:rPr lang="en-US" i="1" dirty="0" err="1"/>
              <a:t>tumbukan</a:t>
            </a:r>
            <a:r>
              <a:rPr lang="id-ID" i="1" dirty="0"/>
              <a:t> sama dengan momentum total sesudah tumbukan”</a:t>
            </a:r>
          </a:p>
          <a:p>
            <a:pPr marL="0" indent="0" algn="ctr">
              <a:buNone/>
            </a:pPr>
            <a:endParaRPr lang="id-ID" dirty="0"/>
          </a:p>
        </p:txBody>
      </p:sp>
      <p:pic>
        <p:nvPicPr>
          <p:cNvPr id="4" name="Picture 3" descr="Hukum Kekekalan Momentum">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2135011" y="2378890"/>
            <a:ext cx="5522286" cy="3747752"/>
          </a:xfrm>
          <a:prstGeom prst="rect">
            <a:avLst/>
          </a:prstGeom>
          <a:noFill/>
          <a:ln>
            <a:noFill/>
          </a:ln>
        </p:spPr>
      </p:pic>
    </p:spTree>
    <p:extLst>
      <p:ext uri="{BB962C8B-B14F-4D97-AF65-F5344CB8AC3E}">
        <p14:creationId xmlns:p14="http://schemas.microsoft.com/office/powerpoint/2010/main" val="25428377"/>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5785" y="180677"/>
            <a:ext cx="12349554" cy="6471913"/>
          </a:xfrm>
        </p:spPr>
        <p:txBody>
          <a:bodyPr>
            <a:normAutofit lnSpcReduction="10000"/>
          </a:bodyPr>
          <a:lstStyle/>
          <a:p>
            <a:pPr marL="0" indent="0" algn="ctr">
              <a:buNone/>
            </a:pPr>
            <a:endParaRPr lang="id-ID" sz="2300" dirty="0"/>
          </a:p>
          <a:p>
            <a:pPr marL="0" indent="0" algn="ctr">
              <a:buNone/>
            </a:pPr>
            <a:endParaRPr lang="id-ID" sz="2300" dirty="0"/>
          </a:p>
          <a:p>
            <a:pPr marL="0" indent="0" algn="ctr">
              <a:buNone/>
            </a:pPr>
            <a:endParaRPr lang="id-ID" sz="2300" dirty="0"/>
          </a:p>
          <a:p>
            <a:pPr marL="0" indent="0" algn="ctr">
              <a:buNone/>
            </a:pPr>
            <a:endParaRPr lang="id-ID" sz="2300" dirty="0"/>
          </a:p>
          <a:p>
            <a:pPr marL="0" indent="0" algn="ctr">
              <a:buNone/>
            </a:pPr>
            <a:endParaRPr lang="id-ID" sz="2300" dirty="0"/>
          </a:p>
          <a:p>
            <a:pPr marL="0" indent="0">
              <a:buNone/>
            </a:pPr>
            <a:r>
              <a:rPr lang="id-ID" sz="2300" dirty="0"/>
              <a:t>					</a:t>
            </a:r>
            <a:endParaRPr lang="en-US" sz="2300" dirty="0"/>
          </a:p>
          <a:p>
            <a:pPr marL="0" indent="0">
              <a:buNone/>
            </a:pPr>
            <a:endParaRPr lang="id-ID" sz="2300" dirty="0"/>
          </a:p>
          <a:p>
            <a:pPr marL="0" indent="0">
              <a:buNone/>
            </a:pPr>
            <a:endParaRPr lang="id-ID" sz="2300" dirty="0"/>
          </a:p>
          <a:p>
            <a:pPr marL="0" indent="0">
              <a:buNone/>
            </a:pPr>
            <a:r>
              <a:rPr lang="id-ID" sz="2300" dirty="0"/>
              <a:t>Jumlah </a:t>
            </a:r>
            <a:r>
              <a:rPr lang="id-ID" sz="2300" b="1" dirty="0">
                <a:hlinkClick r:id="rId2" tooltip="View all posts in momentum awal"/>
              </a:rPr>
              <a:t>Momentum Awal</a:t>
            </a:r>
            <a:r>
              <a:rPr lang="id-ID" sz="2300" dirty="0"/>
              <a:t> = Jumlah </a:t>
            </a:r>
            <a:r>
              <a:rPr lang="id-ID" sz="2300" b="1" dirty="0">
                <a:hlinkClick r:id="rId3" tooltip="View all posts in momentum akhir"/>
              </a:rPr>
              <a:t>Momentum Akhir</a:t>
            </a:r>
            <a:endParaRPr lang="id-ID" sz="2300" dirty="0"/>
          </a:p>
          <a:p>
            <a:pPr marL="0" indent="0">
              <a:buNone/>
            </a:pPr>
            <a:r>
              <a:rPr lang="id-ID" sz="2300" dirty="0"/>
              <a:t>Keterangan:</a:t>
            </a:r>
          </a:p>
          <a:p>
            <a:pPr marL="0" indent="0">
              <a:buNone/>
            </a:pPr>
            <a:r>
              <a:rPr lang="id-ID" sz="2300" dirty="0"/>
              <a:t>p</a:t>
            </a:r>
            <a:r>
              <a:rPr lang="id-ID" sz="2300" baseline="-25000" dirty="0"/>
              <a:t>1</a:t>
            </a:r>
            <a:r>
              <a:rPr lang="id-ID" sz="2300" dirty="0"/>
              <a:t>,p</a:t>
            </a:r>
            <a:r>
              <a:rPr lang="id-ID" sz="2300" baseline="-25000" dirty="0"/>
              <a:t>2</a:t>
            </a:r>
            <a:r>
              <a:rPr lang="id-ID" sz="2300" i="1" dirty="0"/>
              <a:t>	</a:t>
            </a:r>
            <a:r>
              <a:rPr lang="id-ID" sz="2300" dirty="0"/>
              <a:t>= momentum benda 1 dan 2 sebelum tumbukan</a:t>
            </a:r>
            <a:endParaRPr lang="en-US" sz="2300" dirty="0"/>
          </a:p>
          <a:p>
            <a:pPr marL="0" indent="0">
              <a:buNone/>
            </a:pPr>
            <a:r>
              <a:rPr lang="id-ID" sz="2300" dirty="0"/>
              <a:t>p’</a:t>
            </a:r>
            <a:r>
              <a:rPr lang="en-US" sz="2300" baseline="-25000" dirty="0"/>
              <a:t>1</a:t>
            </a:r>
            <a:r>
              <a:rPr lang="id-ID" sz="2300" dirty="0"/>
              <a:t>, p’</a:t>
            </a:r>
            <a:r>
              <a:rPr lang="id-ID" sz="2300" baseline="-25000" dirty="0"/>
              <a:t>2</a:t>
            </a:r>
            <a:r>
              <a:rPr lang="id-ID" sz="2300" i="1" dirty="0"/>
              <a:t>=</a:t>
            </a:r>
            <a:r>
              <a:rPr lang="id-ID" sz="2300" dirty="0"/>
              <a:t> momentum benda 1 dan 2 sesudah makanan</a:t>
            </a:r>
            <a:br>
              <a:rPr lang="id-ID" sz="2300" dirty="0"/>
            </a:br>
            <a:r>
              <a:rPr lang="id-ID" sz="2300" dirty="0"/>
              <a:t>m</a:t>
            </a:r>
            <a:r>
              <a:rPr lang="id-ID" sz="2300" baseline="-25000" dirty="0"/>
              <a:t>1</a:t>
            </a:r>
            <a:r>
              <a:rPr lang="id-ID" sz="2300" dirty="0"/>
              <a:t>, m</a:t>
            </a:r>
            <a:r>
              <a:rPr lang="id-ID" sz="2300" baseline="-25000" dirty="0"/>
              <a:t>2</a:t>
            </a:r>
            <a:r>
              <a:rPr lang="id-ID" sz="2300" dirty="0"/>
              <a:t>	</a:t>
            </a:r>
            <a:r>
              <a:rPr lang="id-ID" sz="2300" i="1" dirty="0"/>
              <a:t>=</a:t>
            </a:r>
            <a:r>
              <a:rPr lang="id-ID" sz="2300" dirty="0"/>
              <a:t> massa benda 1 dan 2</a:t>
            </a:r>
            <a:br>
              <a:rPr lang="id-ID" sz="2300" dirty="0"/>
            </a:br>
            <a:r>
              <a:rPr lang="id-ID" sz="2300" dirty="0"/>
              <a:t>v</a:t>
            </a:r>
            <a:r>
              <a:rPr lang="id-ID" sz="2300" baseline="-25000" dirty="0"/>
              <a:t>1</a:t>
            </a:r>
            <a:r>
              <a:rPr lang="id-ID" sz="2300" dirty="0"/>
              <a:t>, v</a:t>
            </a:r>
            <a:r>
              <a:rPr lang="id-ID" sz="2300" baseline="-25000" dirty="0"/>
              <a:t>2</a:t>
            </a:r>
            <a:r>
              <a:rPr lang="id-ID" sz="2300" dirty="0"/>
              <a:t>	= kecepatan benda 1 dan 2 sebelum tumbukan</a:t>
            </a:r>
            <a:br>
              <a:rPr lang="id-ID" sz="2300" dirty="0"/>
            </a:br>
            <a:r>
              <a:rPr lang="id-ID" sz="2300" dirty="0"/>
              <a:t>v’</a:t>
            </a:r>
            <a:r>
              <a:rPr lang="id-ID" sz="2300" baseline="-25000" dirty="0"/>
              <a:t>1</a:t>
            </a:r>
            <a:r>
              <a:rPr lang="id-ID" sz="2300" dirty="0"/>
              <a:t>, v’</a:t>
            </a:r>
            <a:r>
              <a:rPr lang="id-ID" sz="2300" baseline="-25000" dirty="0"/>
              <a:t>2</a:t>
            </a:r>
            <a:r>
              <a:rPr lang="id-ID" sz="2300" dirty="0"/>
              <a:t>	= kecepatan benda 1 dan 2 sesudah tumbukan</a:t>
            </a:r>
          </a:p>
          <a:p>
            <a:pPr marL="0" indent="0" algn="ctr">
              <a:buNone/>
            </a:pPr>
            <a:endParaRPr lang="id-ID" dirty="0"/>
          </a:p>
          <a:p>
            <a:pPr marL="0" indent="0" algn="ctr">
              <a:buNone/>
            </a:pPr>
            <a:endParaRPr lang="id-ID" dirty="0"/>
          </a:p>
          <a:p>
            <a:pPr marL="0" indent="0" algn="ctr">
              <a:buNone/>
            </a:pPr>
            <a:endParaRPr lang="id-ID" dirty="0"/>
          </a:p>
        </p:txBody>
      </p:sp>
      <mc:AlternateContent xmlns:mc="http://schemas.openxmlformats.org/markup-compatibility/2006" xmlns:a14="http://schemas.microsoft.com/office/drawing/2010/main">
        <mc:Choice Requires="a14">
          <p:sp>
            <p:nvSpPr>
              <p:cNvPr id="8" name="Bevel 3">
                <a:extLst>
                  <a:ext uri="{FF2B5EF4-FFF2-40B4-BE49-F238E27FC236}">
                    <a16:creationId xmlns:a16="http://schemas.microsoft.com/office/drawing/2014/main" id="{D93500C6-86A6-45AF-97CA-0C51CBF8ECE4}"/>
                  </a:ext>
                </a:extLst>
              </p:cNvPr>
              <p:cNvSpPr/>
              <p:nvPr/>
            </p:nvSpPr>
            <p:spPr>
              <a:xfrm>
                <a:off x="1046923" y="0"/>
                <a:ext cx="6586330" cy="3617843"/>
              </a:xfrm>
              <a:prstGeom prst="bevel">
                <a:avLst/>
              </a:prstGeom>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14:m>
                  <m:oMathPara xmlns:m="http://schemas.openxmlformats.org/officeDocument/2006/math">
                    <m:oMathParaPr>
                      <m:jc m:val="left"/>
                    </m:oMathParaPr>
                    <m:oMath xmlns:m="http://schemas.openxmlformats.org/officeDocument/2006/math">
                      <m:r>
                        <a:rPr lang="id-ID" sz="2800" b="0" i="1" smtClean="0">
                          <a:latin typeface="Cambria Math" panose="02040503050406030204" pitchFamily="18" charset="0"/>
                        </a:rPr>
                        <m:t>        </m:t>
                      </m:r>
                    </m:oMath>
                  </m:oMathPara>
                </a14:m>
                <a:endParaRPr lang="id-ID" sz="2800" b="0" i="1" dirty="0">
                  <a:latin typeface="Cambria Math" panose="02040503050406030204" pitchFamily="18" charset="0"/>
                </a:endParaRPr>
              </a:p>
              <a:p>
                <a:pPr>
                  <a:lnSpc>
                    <a:spcPct val="150000"/>
                  </a:lnSpc>
                </a:pPr>
                <a14:m>
                  <m:oMathPara xmlns:m="http://schemas.openxmlformats.org/officeDocument/2006/math">
                    <m:oMathParaPr>
                      <m:jc m:val="left"/>
                    </m:oMathParaPr>
                    <m:oMath xmlns:m="http://schemas.openxmlformats.org/officeDocument/2006/math">
                      <m:r>
                        <a:rPr lang="id-ID" sz="2800" b="0" i="1" smtClean="0">
                          <a:latin typeface="Cambria Math" panose="02040503050406030204" pitchFamily="18" charset="0"/>
                        </a:rPr>
                        <m:t>               </m:t>
                      </m:r>
                    </m:oMath>
                  </m:oMathPara>
                </a14:m>
                <a:endParaRPr lang="id-ID" sz="2800" b="0" i="1" dirty="0">
                  <a:latin typeface="Cambria Math" panose="02040503050406030204" pitchFamily="18" charset="0"/>
                </a:endParaRPr>
              </a:p>
              <a:p>
                <a:pPr>
                  <a:lnSpc>
                    <a:spcPct val="150000"/>
                  </a:lnSpc>
                </a:pPr>
                <a:endParaRPr lang="id-ID" sz="2800" i="1" dirty="0">
                  <a:latin typeface="Cambria Math" panose="02040503050406030204" pitchFamily="18" charset="0"/>
                </a:endParaRPr>
              </a:p>
              <a:p>
                <a:pPr>
                  <a:lnSpc>
                    <a:spcPct val="150000"/>
                  </a:lnSpc>
                </a:pPr>
                <a:endParaRPr lang="id-ID" sz="2800" i="1" dirty="0">
                  <a:latin typeface="Cambria Math" panose="02040503050406030204" pitchFamily="18" charset="0"/>
                </a:endParaRPr>
              </a:p>
              <a:p>
                <a:pPr>
                  <a:lnSpc>
                    <a:spcPct val="150000"/>
                  </a:lnSpc>
                </a:pPr>
                <a14:m>
                  <m:oMath xmlns:m="http://schemas.openxmlformats.org/officeDocument/2006/math">
                    <m:r>
                      <a:rPr lang="id-ID" sz="2800" i="1" smtClean="0">
                        <a:latin typeface="Cambria Math" panose="02040503050406030204" pitchFamily="18" charset="0"/>
                      </a:rPr>
                      <m:t>𝐹</m:t>
                    </m:r>
                    <m:r>
                      <a:rPr lang="id-ID" sz="2800" i="1" smtClean="0">
                        <a:latin typeface="Cambria Math" panose="02040503050406030204" pitchFamily="18" charset="0"/>
                      </a:rPr>
                      <m:t>=</m:t>
                    </m:r>
                    <m:f>
                      <m:fPr>
                        <m:ctrlPr>
                          <a:rPr lang="id-ID" sz="2800" i="1">
                            <a:latin typeface="Cambria Math" panose="02040503050406030204" pitchFamily="18" charset="0"/>
                          </a:rPr>
                        </m:ctrlPr>
                      </m:fPr>
                      <m:num>
                        <m:r>
                          <a:rPr lang="id-ID" sz="2800" i="1">
                            <a:latin typeface="Cambria Math" panose="02040503050406030204" pitchFamily="18" charset="0"/>
                          </a:rPr>
                          <m:t>𝑑</m:t>
                        </m:r>
                        <m:sSub>
                          <m:sSubPr>
                            <m:ctrlPr>
                              <a:rPr lang="id-ID" sz="2800" i="1">
                                <a:latin typeface="Cambria Math" panose="02040503050406030204" pitchFamily="18" charset="0"/>
                              </a:rPr>
                            </m:ctrlPr>
                          </m:sSubPr>
                          <m:e>
                            <m:r>
                              <a:rPr lang="id-ID" sz="2800" i="1">
                                <a:latin typeface="Cambria Math" panose="02040503050406030204" pitchFamily="18" charset="0"/>
                              </a:rPr>
                              <m:t>𝑝</m:t>
                            </m:r>
                          </m:e>
                          <m:sub>
                            <m:r>
                              <a:rPr lang="id-ID" sz="2800" i="1">
                                <a:latin typeface="Cambria Math" panose="02040503050406030204" pitchFamily="18" charset="0"/>
                              </a:rPr>
                              <m:t>𝑡𝑜𝑡</m:t>
                            </m:r>
                          </m:sub>
                        </m:sSub>
                      </m:num>
                      <m:den>
                        <m:r>
                          <a:rPr lang="id-ID" sz="2800" i="1">
                            <a:latin typeface="Cambria Math" panose="02040503050406030204" pitchFamily="18" charset="0"/>
                          </a:rPr>
                          <m:t>𝑑𝑡</m:t>
                        </m:r>
                      </m:den>
                    </m:f>
                    <m:r>
                      <a:rPr lang="id-ID" sz="2800" i="1">
                        <a:latin typeface="Cambria Math" panose="02040503050406030204" pitchFamily="18" charset="0"/>
                      </a:rPr>
                      <m:t>=0</m:t>
                    </m:r>
                    <m:r>
                      <a:rPr lang="id-ID" sz="2800" i="1">
                        <a:latin typeface="Cambria Math" panose="02040503050406030204" pitchFamily="18" charset="0"/>
                        <a:ea typeface="Cambria Math" panose="02040503050406030204" pitchFamily="18" charset="0"/>
                      </a:rPr>
                      <m:t>→</m:t>
                    </m:r>
                    <m:sSub>
                      <m:sSubPr>
                        <m:ctrlPr>
                          <a:rPr lang="id-ID" sz="2800" i="1">
                            <a:latin typeface="Cambria Math" panose="02040503050406030204" pitchFamily="18" charset="0"/>
                          </a:rPr>
                        </m:ctrlPr>
                      </m:sSubPr>
                      <m:e>
                        <m:r>
                          <a:rPr lang="id-ID" sz="2800" i="1">
                            <a:latin typeface="Cambria Math" panose="02040503050406030204" pitchFamily="18" charset="0"/>
                          </a:rPr>
                          <m:t>𝑝</m:t>
                        </m:r>
                      </m:e>
                      <m:sub>
                        <m:r>
                          <a:rPr lang="id-ID" sz="2800" i="1">
                            <a:latin typeface="Cambria Math" panose="02040503050406030204" pitchFamily="18" charset="0"/>
                          </a:rPr>
                          <m:t>𝑡𝑜𝑡</m:t>
                        </m:r>
                      </m:sub>
                    </m:sSub>
                  </m:oMath>
                </a14:m>
                <a:r>
                  <a:rPr lang="id-ID" sz="2800" dirty="0"/>
                  <a:t>=konstan</a:t>
                </a:r>
              </a:p>
              <a:p>
                <a:pPr>
                  <a:lnSpc>
                    <a:spcPct val="150000"/>
                  </a:lnSpc>
                </a:pPr>
                <a:r>
                  <a:rPr lang="id-ID" sz="2800" b="1" dirty="0"/>
                  <a:t> </a:t>
                </a:r>
                <a14:m>
                  <m:oMath xmlns:m="http://schemas.openxmlformats.org/officeDocument/2006/math">
                    <m:sSub>
                      <m:sSubPr>
                        <m:ctrlPr>
                          <a:rPr lang="id-ID" sz="2800" i="1">
                            <a:latin typeface="Cambria Math" panose="02040503050406030204" pitchFamily="18" charset="0"/>
                          </a:rPr>
                        </m:ctrlPr>
                      </m:sSubPr>
                      <m:e>
                        <m:r>
                          <a:rPr lang="id-ID" sz="2800" b="0" i="1" smtClean="0">
                            <a:latin typeface="Cambria Math" panose="02040503050406030204" pitchFamily="18" charset="0"/>
                          </a:rPr>
                          <m:t>                           </m:t>
                        </m:r>
                        <m:r>
                          <a:rPr lang="id-ID" sz="2800" i="1">
                            <a:latin typeface="Cambria Math" panose="02040503050406030204" pitchFamily="18" charset="0"/>
                          </a:rPr>
                          <m:t>𝑝</m:t>
                        </m:r>
                      </m:e>
                      <m:sub>
                        <m:r>
                          <a:rPr lang="id-ID" sz="2800" i="1">
                            <a:latin typeface="Cambria Math" panose="02040503050406030204" pitchFamily="18" charset="0"/>
                          </a:rPr>
                          <m:t>𝑡𝑜𝑡</m:t>
                        </m:r>
                      </m:sub>
                    </m:sSub>
                  </m:oMath>
                </a14:m>
                <a:r>
                  <a:rPr lang="id-ID" sz="2800" dirty="0"/>
                  <a:t>= </a:t>
                </a:r>
                <a14:m>
                  <m:oMath xmlns:m="http://schemas.openxmlformats.org/officeDocument/2006/math">
                    <m:sSub>
                      <m:sSubPr>
                        <m:ctrlPr>
                          <a:rPr lang="id-ID" sz="2800" i="1">
                            <a:latin typeface="Cambria Math" panose="02040503050406030204" pitchFamily="18" charset="0"/>
                          </a:rPr>
                        </m:ctrlPr>
                      </m:sSubPr>
                      <m:e>
                        <m:r>
                          <a:rPr lang="id-ID" sz="2800" i="1">
                            <a:latin typeface="Cambria Math" panose="02040503050406030204" pitchFamily="18" charset="0"/>
                          </a:rPr>
                          <m:t>𝑝</m:t>
                        </m:r>
                      </m:e>
                      <m:sub>
                        <m:r>
                          <a:rPr lang="id-ID" sz="2800" i="1">
                            <a:latin typeface="Cambria Math" panose="02040503050406030204" pitchFamily="18" charset="0"/>
                          </a:rPr>
                          <m:t>𝑡𝑜𝑡</m:t>
                        </m:r>
                      </m:sub>
                    </m:sSub>
                  </m:oMath>
                </a14:m>
                <a:r>
                  <a:rPr lang="id-ID" sz="2800" dirty="0"/>
                  <a:t>’</a:t>
                </a:r>
              </a:p>
              <a:p>
                <a:pPr>
                  <a:lnSpc>
                    <a:spcPct val="150000"/>
                  </a:lnSpc>
                </a:pPr>
                <a:r>
                  <a:rPr lang="id-ID" sz="2800" b="1" dirty="0"/>
                  <a:t>               </a:t>
                </a:r>
                <a:r>
                  <a:rPr lang="id-ID" sz="2800" i="1" dirty="0"/>
                  <a:t>p</a:t>
                </a:r>
                <a:r>
                  <a:rPr lang="id-ID" sz="2800" i="1" baseline="-25000" dirty="0"/>
                  <a:t>1</a:t>
                </a:r>
                <a:r>
                  <a:rPr lang="id-ID" sz="2800" i="1" dirty="0"/>
                  <a:t> + p</a:t>
                </a:r>
                <a:r>
                  <a:rPr lang="id-ID" sz="2800" i="1" baseline="-25000" dirty="0"/>
                  <a:t>2</a:t>
                </a:r>
                <a:r>
                  <a:rPr lang="id-ID" sz="2800" i="1" dirty="0"/>
                  <a:t> = p’</a:t>
                </a:r>
                <a:r>
                  <a:rPr lang="id-ID" sz="2800" i="1" baseline="-25000" dirty="0"/>
                  <a:t>1</a:t>
                </a:r>
                <a:r>
                  <a:rPr lang="id-ID" sz="2800" i="1" dirty="0"/>
                  <a:t> + p’</a:t>
                </a:r>
                <a:r>
                  <a:rPr lang="id-ID" sz="2800" i="1" baseline="-25000" dirty="0"/>
                  <a:t>2</a:t>
                </a:r>
              </a:p>
              <a:p>
                <a:pPr>
                  <a:lnSpc>
                    <a:spcPct val="150000"/>
                  </a:lnSpc>
                </a:pPr>
                <a:r>
                  <a:rPr lang="id-ID" sz="2800" i="1" dirty="0"/>
                  <a:t>        m</a:t>
                </a:r>
                <a:r>
                  <a:rPr lang="id-ID" sz="2800" i="1" baseline="-25000" dirty="0"/>
                  <a:t>1</a:t>
                </a:r>
                <a:r>
                  <a:rPr lang="id-ID" sz="2800" i="1" dirty="0"/>
                  <a:t>v</a:t>
                </a:r>
                <a:r>
                  <a:rPr lang="id-ID" sz="2800" i="1" baseline="-25000" dirty="0"/>
                  <a:t>1 </a:t>
                </a:r>
                <a:r>
                  <a:rPr lang="id-ID" sz="2800" i="1" dirty="0"/>
                  <a:t>+ m</a:t>
                </a:r>
                <a:r>
                  <a:rPr lang="id-ID" sz="2800" i="1" baseline="-25000" dirty="0"/>
                  <a:t>1</a:t>
                </a:r>
                <a:r>
                  <a:rPr lang="id-ID" sz="2800" i="1" dirty="0"/>
                  <a:t>v</a:t>
                </a:r>
                <a:r>
                  <a:rPr lang="id-ID" sz="2800" i="1" baseline="-25000" dirty="0"/>
                  <a:t>1</a:t>
                </a:r>
                <a:r>
                  <a:rPr lang="id-ID" sz="2800" i="1" dirty="0"/>
                  <a:t> = m</a:t>
                </a:r>
                <a:r>
                  <a:rPr lang="id-ID" sz="2800" i="1" baseline="-25000" dirty="0"/>
                  <a:t>1</a:t>
                </a:r>
                <a14:m>
                  <m:oMath xmlns:m="http://schemas.openxmlformats.org/officeDocument/2006/math">
                    <m:sSub>
                      <m:sSubPr>
                        <m:ctrlPr>
                          <a:rPr lang="id-ID" sz="2800" i="1">
                            <a:latin typeface="Cambria Math" panose="02040503050406030204" pitchFamily="18" charset="0"/>
                          </a:rPr>
                        </m:ctrlPr>
                      </m:sSubPr>
                      <m:e>
                        <m:r>
                          <a:rPr lang="id-ID" sz="2800" b="0" i="1" smtClean="0">
                            <a:latin typeface="Cambria Math" panose="02040503050406030204" pitchFamily="18" charset="0"/>
                          </a:rPr>
                          <m:t>𝑣</m:t>
                        </m:r>
                      </m:e>
                      <m:sub>
                        <m:r>
                          <a:rPr lang="id-ID" sz="2800" b="0" i="1" smtClean="0">
                            <a:latin typeface="Cambria Math" panose="02040503050406030204" pitchFamily="18" charset="0"/>
                          </a:rPr>
                          <m:t>1</m:t>
                        </m:r>
                      </m:sub>
                    </m:sSub>
                  </m:oMath>
                </a14:m>
                <a:r>
                  <a:rPr lang="id-ID" sz="2800" dirty="0"/>
                  <a:t>’+</a:t>
                </a:r>
                <a:r>
                  <a:rPr lang="id-ID" sz="2800" i="1" dirty="0"/>
                  <a:t> m</a:t>
                </a:r>
                <a:r>
                  <a:rPr lang="id-ID" sz="2800" i="1" baseline="-25000" dirty="0"/>
                  <a:t>2</a:t>
                </a:r>
                <a14:m>
                  <m:oMath xmlns:m="http://schemas.openxmlformats.org/officeDocument/2006/math">
                    <m:sSub>
                      <m:sSubPr>
                        <m:ctrlPr>
                          <a:rPr lang="id-ID" sz="2800" i="1">
                            <a:latin typeface="Cambria Math" panose="02040503050406030204" pitchFamily="18" charset="0"/>
                          </a:rPr>
                        </m:ctrlPr>
                      </m:sSubPr>
                      <m:e>
                        <m:r>
                          <a:rPr lang="id-ID" sz="2800" i="1">
                            <a:latin typeface="Cambria Math" panose="02040503050406030204" pitchFamily="18" charset="0"/>
                          </a:rPr>
                          <m:t>𝑣</m:t>
                        </m:r>
                      </m:e>
                      <m:sub>
                        <m:r>
                          <a:rPr lang="id-ID" sz="2800" b="0" i="1" smtClean="0">
                            <a:latin typeface="Cambria Math" panose="02040503050406030204" pitchFamily="18" charset="0"/>
                          </a:rPr>
                          <m:t>2</m:t>
                        </m:r>
                      </m:sub>
                    </m:sSub>
                  </m:oMath>
                </a14:m>
                <a:r>
                  <a:rPr lang="id-ID" sz="2800" dirty="0"/>
                  <a:t>’</a:t>
                </a:r>
              </a:p>
              <a:p>
                <a:pPr>
                  <a:lnSpc>
                    <a:spcPct val="150000"/>
                  </a:lnSpc>
                </a:pPr>
                <a:r>
                  <a:rPr lang="id-ID" sz="2800" i="1" dirty="0"/>
                  <a:t> </a:t>
                </a:r>
                <a:endParaRPr lang="id-ID" sz="2800" i="1" baseline="-25000" dirty="0"/>
              </a:p>
              <a:p>
                <a:pPr>
                  <a:lnSpc>
                    <a:spcPct val="150000"/>
                  </a:lnSpc>
                </a:pPr>
                <a:endParaRPr lang="id-ID" sz="2800" i="1" dirty="0"/>
              </a:p>
              <a:p>
                <a:pPr>
                  <a:lnSpc>
                    <a:spcPct val="150000"/>
                  </a:lnSpc>
                </a:pPr>
                <a:endParaRPr lang="id-ID" sz="2800" i="1" dirty="0"/>
              </a:p>
              <a:p>
                <a:endParaRPr lang="id-ID" sz="2800" dirty="0"/>
              </a:p>
            </p:txBody>
          </p:sp>
        </mc:Choice>
        <mc:Fallback xmlns="">
          <p:sp>
            <p:nvSpPr>
              <p:cNvPr id="8" name="Bevel 3">
                <a:extLst>
                  <a:ext uri="{FF2B5EF4-FFF2-40B4-BE49-F238E27FC236}">
                    <a16:creationId xmlns:a16="http://schemas.microsoft.com/office/drawing/2014/main" id="{D93500C6-86A6-45AF-97CA-0C51CBF8ECE4}"/>
                  </a:ext>
                </a:extLst>
              </p:cNvPr>
              <p:cNvSpPr>
                <a:spLocks noRot="1" noChangeAspect="1" noMove="1" noResize="1" noEditPoints="1" noAdjustHandles="1" noChangeArrowheads="1" noChangeShapeType="1" noTextEdit="1"/>
              </p:cNvSpPr>
              <p:nvPr/>
            </p:nvSpPr>
            <p:spPr>
              <a:xfrm>
                <a:off x="1046923" y="0"/>
                <a:ext cx="6586330" cy="3617843"/>
              </a:xfrm>
              <a:prstGeom prst="bevel">
                <a:avLst/>
              </a:prstGeom>
              <a:blipFill>
                <a:blip r:embed="rId4"/>
                <a:stretch>
                  <a:fillRect/>
                </a:stretch>
              </a:blipFill>
            </p:spPr>
            <p:txBody>
              <a:bodyPr/>
              <a:lstStyle/>
              <a:p>
                <a:r>
                  <a:rPr lang="id-ID">
                    <a:noFill/>
                  </a:rPr>
                  <a:t> </a:t>
                </a:r>
              </a:p>
            </p:txBody>
          </p:sp>
        </mc:Fallback>
      </mc:AlternateContent>
    </p:spTree>
    <p:extLst>
      <p:ext uri="{BB962C8B-B14F-4D97-AF65-F5344CB8AC3E}">
        <p14:creationId xmlns:p14="http://schemas.microsoft.com/office/powerpoint/2010/main" val="403126561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65408"/>
          </a:xfrm>
        </p:spPr>
        <p:txBody>
          <a:bodyPr>
            <a:normAutofit/>
          </a:bodyPr>
          <a:lstStyle/>
          <a:p>
            <a:pPr algn="ctr"/>
            <a:r>
              <a:rPr lang="id-ID" sz="2800" dirty="0"/>
              <a:t>Contoh aplikasi</a:t>
            </a:r>
          </a:p>
        </p:txBody>
      </p:sp>
      <p:sp>
        <p:nvSpPr>
          <p:cNvPr id="3" name="Content Placeholder 2"/>
          <p:cNvSpPr>
            <a:spLocks noGrp="1"/>
          </p:cNvSpPr>
          <p:nvPr>
            <p:ph idx="1"/>
          </p:nvPr>
        </p:nvSpPr>
        <p:spPr>
          <a:xfrm>
            <a:off x="677334" y="1171977"/>
            <a:ext cx="8596668" cy="5087155"/>
          </a:xfrm>
        </p:spPr>
        <p:txBody>
          <a:bodyPr/>
          <a:lstStyle/>
          <a:p>
            <a:pPr marL="0" indent="0" algn="ctr">
              <a:buNone/>
            </a:pPr>
            <a:r>
              <a:rPr lang="id-ID" dirty="0"/>
              <a:t>Saat peluru ditembakkan ke kanan dengan alat jarak jauh seperti remote, senapan akan tertolak ke kiri. Percepatan yang diterima oleh pistol ini berasal dari gaya reaksi peluru pada pistol (</a:t>
            </a:r>
            <a:r>
              <a:rPr lang="id-ID" b="1" dirty="0"/>
              <a:t>hukum Newton III</a:t>
            </a:r>
            <a:r>
              <a:rPr lang="id-ID" dirty="0"/>
              <a:t>).</a:t>
            </a:r>
          </a:p>
          <a:p>
            <a:pPr marL="0" indent="0" algn="ctr">
              <a:buNone/>
            </a:pPr>
            <a:endParaRPr lang="id-ID" dirty="0"/>
          </a:p>
          <a:p>
            <a:pPr marL="0" indent="0" algn="ctr">
              <a:buNone/>
            </a:pPr>
            <a:endParaRPr lang="id-ID" dirty="0"/>
          </a:p>
          <a:p>
            <a:pPr marL="0" indent="0">
              <a:buNone/>
            </a:pPr>
            <a:endParaRPr lang="id-ID" dirty="0"/>
          </a:p>
          <a:p>
            <a:pPr marL="0" indent="0">
              <a:buNone/>
            </a:pPr>
            <a:endParaRPr lang="id-ID" dirty="0"/>
          </a:p>
          <a:p>
            <a:pPr marL="0" indent="0" algn="ctr">
              <a:buNone/>
            </a:pPr>
            <a:r>
              <a:rPr lang="id-ID" dirty="0"/>
              <a:t>Mula-mula sistem roket diam, sehingga momentumnya nol. Sesudah gas menyembur keluar dari ekor roket, momentum sistem tetap (nol). Artinya   momentum sebelum dan sesudah gas keluar sama</a:t>
            </a:r>
          </a:p>
        </p:txBody>
      </p:sp>
      <p:pic>
        <p:nvPicPr>
          <p:cNvPr id="4" name="Picture 3" descr="Bukti hukum kekekalan momentum">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1112681" y="2146747"/>
            <a:ext cx="2441888" cy="1472216"/>
          </a:xfrm>
          <a:prstGeom prst="rect">
            <a:avLst/>
          </a:prstGeom>
          <a:noFill/>
          <a:ln>
            <a:noFill/>
          </a:ln>
        </p:spPr>
      </p:pic>
      <p:pic>
        <p:nvPicPr>
          <p:cNvPr id="5" name="Picture 4" descr="Penerapan hukum kekekalan momentum linear">
            <a:hlinkClick r:id="rId4"/>
          </p:cNvPr>
          <p:cNvPicPr/>
          <p:nvPr/>
        </p:nvPicPr>
        <p:blipFill>
          <a:blip r:embed="rId5">
            <a:extLst>
              <a:ext uri="{28A0092B-C50C-407E-A947-70E740481C1C}">
                <a14:useLocalDpi xmlns:a14="http://schemas.microsoft.com/office/drawing/2010/main" val="0"/>
              </a:ext>
            </a:extLst>
          </a:blip>
          <a:srcRect/>
          <a:stretch>
            <a:fillRect/>
          </a:stretch>
        </p:blipFill>
        <p:spPr bwMode="auto">
          <a:xfrm>
            <a:off x="6624101" y="4757425"/>
            <a:ext cx="2030502" cy="1759286"/>
          </a:xfrm>
          <a:prstGeom prst="rect">
            <a:avLst/>
          </a:prstGeom>
          <a:noFill/>
          <a:ln>
            <a:noFill/>
          </a:ln>
        </p:spPr>
      </p:pic>
      <mc:AlternateContent xmlns:mc="http://schemas.openxmlformats.org/markup-compatibility/2006">
        <mc:Choice xmlns:a14="http://schemas.microsoft.com/office/drawing/2010/main" Requires="a14">
          <p:sp>
            <p:nvSpPr>
              <p:cNvPr id="6" name="Rectangle 5">
                <a:extLst>
                  <a:ext uri="{FF2B5EF4-FFF2-40B4-BE49-F238E27FC236}">
                    <a16:creationId xmlns:a16="http://schemas.microsoft.com/office/drawing/2014/main" id="{CFE64330-F957-47D0-B12C-AC2A58663D00}"/>
                  </a:ext>
                </a:extLst>
              </p:cNvPr>
              <p:cNvSpPr/>
              <p:nvPr/>
            </p:nvSpPr>
            <p:spPr>
              <a:xfrm>
                <a:off x="1543352" y="4627063"/>
                <a:ext cx="6096000" cy="1703480"/>
              </a:xfrm>
              <a:prstGeom prst="rect">
                <a:avLst/>
              </a:prstGeom>
            </p:spPr>
            <p:txBody>
              <a:bodyPr>
                <a:spAutoFit/>
              </a:bodyPr>
              <a:lstStyle/>
              <a:p>
                <a:pPr>
                  <a:lnSpc>
                    <a:spcPct val="150000"/>
                  </a:lnSpc>
                </a:pPr>
                <a:r>
                  <a:rPr lang="id-ID" dirty="0"/>
                  <a:t>	        p = p’</a:t>
                </a:r>
              </a:p>
              <a:p>
                <a:pPr>
                  <a:lnSpc>
                    <a:spcPct val="150000"/>
                  </a:lnSpc>
                </a:pPr>
                <a:r>
                  <a:rPr lang="id-ID" b="1" dirty="0"/>
                  <a:t>                     </a:t>
                </a:r>
                <a:r>
                  <a:rPr lang="id-ID" i="1" dirty="0"/>
                  <a:t>0 = p’</a:t>
                </a:r>
                <a:r>
                  <a:rPr lang="id-ID" i="1" baseline="-25000" dirty="0"/>
                  <a:t>1</a:t>
                </a:r>
                <a:r>
                  <a:rPr lang="id-ID" i="1" dirty="0"/>
                  <a:t> + p’</a:t>
                </a:r>
                <a:r>
                  <a:rPr lang="id-ID" i="1" baseline="-25000" dirty="0"/>
                  <a:t>2</a:t>
                </a:r>
              </a:p>
              <a:p>
                <a:pPr>
                  <a:lnSpc>
                    <a:spcPct val="150000"/>
                  </a:lnSpc>
                </a:pPr>
                <a:r>
                  <a:rPr lang="id-ID" i="1" dirty="0"/>
                  <a:t>                     0 = m</a:t>
                </a:r>
                <a:r>
                  <a:rPr lang="id-ID" i="1" baseline="-25000" dirty="0"/>
                  <a:t>1</a:t>
                </a:r>
                <a14:m>
                  <m:oMath xmlns:m="http://schemas.openxmlformats.org/officeDocument/2006/math">
                    <m:sSub>
                      <m:sSubPr>
                        <m:ctrlPr>
                          <a:rPr lang="id-ID" i="1">
                            <a:latin typeface="Cambria Math" panose="02040503050406030204" pitchFamily="18" charset="0"/>
                          </a:rPr>
                        </m:ctrlPr>
                      </m:sSubPr>
                      <m:e>
                        <m:r>
                          <a:rPr lang="id-ID" i="1">
                            <a:latin typeface="Cambria Math" panose="02040503050406030204" pitchFamily="18" charset="0"/>
                          </a:rPr>
                          <m:t>𝑣</m:t>
                        </m:r>
                      </m:e>
                      <m:sub>
                        <m:r>
                          <a:rPr lang="id-ID" i="1">
                            <a:latin typeface="Cambria Math" panose="02040503050406030204" pitchFamily="18" charset="0"/>
                          </a:rPr>
                          <m:t>1</m:t>
                        </m:r>
                      </m:sub>
                    </m:sSub>
                  </m:oMath>
                </a14:m>
                <a:r>
                  <a:rPr lang="id-ID" dirty="0"/>
                  <a:t>’+</a:t>
                </a:r>
                <a:r>
                  <a:rPr lang="id-ID" i="1" dirty="0"/>
                  <a:t> m</a:t>
                </a:r>
                <a:r>
                  <a:rPr lang="id-ID" i="1" baseline="-25000" dirty="0"/>
                  <a:t>2</a:t>
                </a:r>
                <a14:m>
                  <m:oMath xmlns:m="http://schemas.openxmlformats.org/officeDocument/2006/math">
                    <m:sSub>
                      <m:sSubPr>
                        <m:ctrlPr>
                          <a:rPr lang="id-ID" i="1">
                            <a:latin typeface="Cambria Math" panose="02040503050406030204" pitchFamily="18" charset="0"/>
                          </a:rPr>
                        </m:ctrlPr>
                      </m:sSubPr>
                      <m:e>
                        <m:r>
                          <a:rPr lang="id-ID" i="1">
                            <a:latin typeface="Cambria Math" panose="02040503050406030204" pitchFamily="18" charset="0"/>
                          </a:rPr>
                          <m:t>𝑣</m:t>
                        </m:r>
                      </m:e>
                      <m:sub>
                        <m:r>
                          <a:rPr lang="id-ID" i="1">
                            <a:latin typeface="Cambria Math" panose="02040503050406030204" pitchFamily="18" charset="0"/>
                          </a:rPr>
                          <m:t>2</m:t>
                        </m:r>
                      </m:sub>
                    </m:sSub>
                  </m:oMath>
                </a14:m>
                <a:r>
                  <a:rPr lang="id-ID" dirty="0"/>
                  <a:t>’</a:t>
                </a:r>
              </a:p>
              <a:p>
                <a:pPr>
                  <a:lnSpc>
                    <a:spcPct val="150000"/>
                  </a:lnSpc>
                </a:pPr>
                <a:r>
                  <a:rPr lang="id-ID" i="1" dirty="0"/>
                  <a:t>               m</a:t>
                </a:r>
                <a:r>
                  <a:rPr lang="id-ID" i="1" baseline="-25000" dirty="0"/>
                  <a:t>1</a:t>
                </a:r>
                <a14:m>
                  <m:oMath xmlns:m="http://schemas.openxmlformats.org/officeDocument/2006/math">
                    <m:sSub>
                      <m:sSubPr>
                        <m:ctrlPr>
                          <a:rPr lang="id-ID" i="1">
                            <a:latin typeface="Cambria Math" panose="02040503050406030204" pitchFamily="18" charset="0"/>
                          </a:rPr>
                        </m:ctrlPr>
                      </m:sSubPr>
                      <m:e>
                        <m:r>
                          <a:rPr lang="id-ID" i="1">
                            <a:latin typeface="Cambria Math" panose="02040503050406030204" pitchFamily="18" charset="0"/>
                          </a:rPr>
                          <m:t>𝑣</m:t>
                        </m:r>
                      </m:e>
                      <m:sub>
                        <m:r>
                          <a:rPr lang="id-ID" i="1">
                            <a:latin typeface="Cambria Math" panose="02040503050406030204" pitchFamily="18" charset="0"/>
                          </a:rPr>
                          <m:t>1</m:t>
                        </m:r>
                      </m:sub>
                    </m:sSub>
                  </m:oMath>
                </a14:m>
                <a:r>
                  <a:rPr lang="id-ID" dirty="0"/>
                  <a:t>’= -</a:t>
                </a:r>
                <a:r>
                  <a:rPr lang="id-ID" i="1" dirty="0"/>
                  <a:t> m</a:t>
                </a:r>
                <a:r>
                  <a:rPr lang="id-ID" i="1" baseline="-25000" dirty="0"/>
                  <a:t>2</a:t>
                </a:r>
                <a14:m>
                  <m:oMath xmlns:m="http://schemas.openxmlformats.org/officeDocument/2006/math">
                    <m:sSub>
                      <m:sSubPr>
                        <m:ctrlPr>
                          <a:rPr lang="id-ID" i="1">
                            <a:latin typeface="Cambria Math" panose="02040503050406030204" pitchFamily="18" charset="0"/>
                          </a:rPr>
                        </m:ctrlPr>
                      </m:sSubPr>
                      <m:e>
                        <m:r>
                          <a:rPr lang="id-ID" i="1">
                            <a:latin typeface="Cambria Math" panose="02040503050406030204" pitchFamily="18" charset="0"/>
                          </a:rPr>
                          <m:t>𝑣</m:t>
                        </m:r>
                      </m:e>
                      <m:sub>
                        <m:r>
                          <a:rPr lang="id-ID" i="1">
                            <a:latin typeface="Cambria Math" panose="02040503050406030204" pitchFamily="18" charset="0"/>
                          </a:rPr>
                          <m:t>2</m:t>
                        </m:r>
                      </m:sub>
                    </m:sSub>
                  </m:oMath>
                </a14:m>
                <a:r>
                  <a:rPr lang="id-ID" dirty="0"/>
                  <a:t>’</a:t>
                </a:r>
              </a:p>
            </p:txBody>
          </p:sp>
        </mc:Choice>
        <mc:Fallback>
          <p:sp>
            <p:nvSpPr>
              <p:cNvPr id="6" name="Rectangle 5">
                <a:extLst>
                  <a:ext uri="{FF2B5EF4-FFF2-40B4-BE49-F238E27FC236}">
                    <a16:creationId xmlns:a16="http://schemas.microsoft.com/office/drawing/2014/main" id="{CFE64330-F957-47D0-B12C-AC2A58663D00}"/>
                  </a:ext>
                </a:extLst>
              </p:cNvPr>
              <p:cNvSpPr>
                <a:spLocks noRot="1" noChangeAspect="1" noMove="1" noResize="1" noEditPoints="1" noAdjustHandles="1" noChangeArrowheads="1" noChangeShapeType="1" noTextEdit="1"/>
              </p:cNvSpPr>
              <p:nvPr/>
            </p:nvSpPr>
            <p:spPr>
              <a:xfrm>
                <a:off x="1543352" y="4627063"/>
                <a:ext cx="6096000" cy="1703480"/>
              </a:xfrm>
              <a:prstGeom prst="rect">
                <a:avLst/>
              </a:prstGeom>
              <a:blipFill>
                <a:blip r:embed="rId6"/>
                <a:stretch>
                  <a:fillRect b="-4659"/>
                </a:stretch>
              </a:blipFill>
            </p:spPr>
            <p:txBody>
              <a:bodyPr/>
              <a:lstStyle/>
              <a:p>
                <a:r>
                  <a:rPr lang="id-ID">
                    <a:noFill/>
                  </a:rPr>
                  <a:t> </a:t>
                </a:r>
              </a:p>
            </p:txBody>
          </p:sp>
        </mc:Fallback>
      </mc:AlternateContent>
    </p:spTree>
    <p:extLst>
      <p:ext uri="{BB962C8B-B14F-4D97-AF65-F5344CB8AC3E}">
        <p14:creationId xmlns:p14="http://schemas.microsoft.com/office/powerpoint/2010/main" val="4224848880"/>
      </p:ext>
    </p:extLst>
  </p:cSld>
  <p:clrMapOvr>
    <a:masterClrMapping/>
  </p:clrMapOvr>
  <p:transition spd="slow">
    <p:randomBar dir="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0387" y="432657"/>
            <a:ext cx="8596668" cy="5423176"/>
          </a:xfrm>
        </p:spPr>
        <p:txBody>
          <a:bodyPr/>
          <a:lstStyle/>
          <a:p>
            <a:pPr marL="0" indent="0" algn="ctr">
              <a:buNone/>
            </a:pPr>
            <a:r>
              <a:rPr lang="id-ID" sz="2400" dirty="0">
                <a:solidFill>
                  <a:srgbClr val="FF0000"/>
                </a:solidFill>
                <a:latin typeface="Algerian" pitchFamily="82" charset="0"/>
              </a:rPr>
              <a:t>TUMBUKAN</a:t>
            </a:r>
          </a:p>
          <a:p>
            <a:pPr marL="0" indent="0" algn="ctr">
              <a:buNone/>
            </a:pPr>
            <a:r>
              <a:rPr lang="id-ID" dirty="0">
                <a:latin typeface="Algerian" pitchFamily="82" charset="0"/>
              </a:rPr>
              <a:t>Tumbukan sentral adalah tumbukan yang terjadi bila titik pusat benda yang satu menuju ke titik pusat benda yang lain.</a:t>
            </a:r>
          </a:p>
          <a:p>
            <a:pPr marL="0" indent="0" algn="ctr">
              <a:buNone/>
            </a:pPr>
            <a:endParaRPr lang="id-ID" dirty="0">
              <a:latin typeface="Algerian" pitchFamily="82" charset="0"/>
            </a:endParaRPr>
          </a:p>
        </p:txBody>
      </p:sp>
      <p:graphicFrame>
        <p:nvGraphicFramePr>
          <p:cNvPr id="4" name="Content Placeholder 3"/>
          <p:cNvGraphicFramePr>
            <a:graphicFrameLocks/>
          </p:cNvGraphicFramePr>
          <p:nvPr>
            <p:extLst>
              <p:ext uri="{D42A27DB-BD31-4B8C-83A1-F6EECF244321}">
                <p14:modId xmlns:p14="http://schemas.microsoft.com/office/powerpoint/2010/main" val="1140502017"/>
              </p:ext>
            </p:extLst>
          </p:nvPr>
        </p:nvGraphicFramePr>
        <p:xfrm>
          <a:off x="690743" y="2125760"/>
          <a:ext cx="8596312" cy="45351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104316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55666-E9CF-416A-9E64-FF5594AFD413}"/>
              </a:ext>
            </a:extLst>
          </p:cNvPr>
          <p:cNvSpPr>
            <a:spLocks noGrp="1"/>
          </p:cNvSpPr>
          <p:nvPr>
            <p:ph type="title"/>
          </p:nvPr>
        </p:nvSpPr>
        <p:spPr/>
        <p:txBody>
          <a:bodyPr/>
          <a:lstStyle/>
          <a:p>
            <a:endParaRPr lang="id-ID"/>
          </a:p>
        </p:txBody>
      </p:sp>
      <p:sp>
        <p:nvSpPr>
          <p:cNvPr id="3" name="Content Placeholder 2">
            <a:extLst>
              <a:ext uri="{FF2B5EF4-FFF2-40B4-BE49-F238E27FC236}">
                <a16:creationId xmlns:a16="http://schemas.microsoft.com/office/drawing/2014/main" id="{C0FC6517-4A6E-4096-89D2-98F9CCD64A82}"/>
              </a:ext>
            </a:extLst>
          </p:cNvPr>
          <p:cNvSpPr>
            <a:spLocks noGrp="1"/>
          </p:cNvSpPr>
          <p:nvPr>
            <p:ph idx="1"/>
          </p:nvPr>
        </p:nvSpPr>
        <p:spPr/>
        <p:txBody>
          <a:bodyPr/>
          <a:lstStyle/>
          <a:p>
            <a:endParaRPr lang="id-ID"/>
          </a:p>
        </p:txBody>
      </p:sp>
      <p:pic>
        <p:nvPicPr>
          <p:cNvPr id="4" name="Picture 3">
            <a:extLst>
              <a:ext uri="{FF2B5EF4-FFF2-40B4-BE49-F238E27FC236}">
                <a16:creationId xmlns:a16="http://schemas.microsoft.com/office/drawing/2014/main" id="{512DFCFF-65B9-4731-93FD-EACF21DB40E5}"/>
              </a:ext>
            </a:extLst>
          </p:cNvPr>
          <p:cNvPicPr>
            <a:picLocks noChangeAspect="1"/>
          </p:cNvPicPr>
          <p:nvPr/>
        </p:nvPicPr>
        <p:blipFill>
          <a:blip r:embed="rId2"/>
          <a:stretch>
            <a:fillRect/>
          </a:stretch>
        </p:blipFill>
        <p:spPr>
          <a:xfrm>
            <a:off x="677334" y="609600"/>
            <a:ext cx="9660035" cy="5638800"/>
          </a:xfrm>
          <a:prstGeom prst="rect">
            <a:avLst/>
          </a:prstGeom>
        </p:spPr>
      </p:pic>
    </p:spTree>
    <p:extLst>
      <p:ext uri="{BB962C8B-B14F-4D97-AF65-F5344CB8AC3E}">
        <p14:creationId xmlns:p14="http://schemas.microsoft.com/office/powerpoint/2010/main" val="3299265072"/>
      </p:ext>
    </p:extLst>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A391E1A-F093-4FA3-8283-D72C5E03ED5B}"/>
              </a:ext>
            </a:extLst>
          </p:cNvPr>
          <p:cNvSpPr/>
          <p:nvPr/>
        </p:nvSpPr>
        <p:spPr>
          <a:xfrm>
            <a:off x="312605" y="917139"/>
            <a:ext cx="11269795" cy="1477328"/>
          </a:xfrm>
          <a:prstGeom prst="rect">
            <a:avLst/>
          </a:prstGeom>
        </p:spPr>
        <p:txBody>
          <a:bodyPr wrap="square">
            <a:spAutoFit/>
          </a:bodyPr>
          <a:lstStyle/>
          <a:p>
            <a:r>
              <a:rPr lang="id-ID" dirty="0">
                <a:solidFill>
                  <a:srgbClr val="000000"/>
                </a:solidFill>
                <a:latin typeface="Bookman Old Style" panose="02050604050505020204" pitchFamily="18" charset="0"/>
              </a:rPr>
              <a:t> Kasus sebaliknya adalah tumbukan yang disertai ledakan atau</a:t>
            </a:r>
          </a:p>
          <a:p>
            <a:r>
              <a:rPr lang="id-ID" dirty="0">
                <a:solidFill>
                  <a:srgbClr val="000000"/>
                </a:solidFill>
                <a:latin typeface="Bookman Old Style" panose="02050604050505020204" pitchFamily="18" charset="0"/>
              </a:rPr>
              <a:t>ledakan saja. Pada peristiwa ini, energi kinetik total setelah tumbukan</a:t>
            </a:r>
          </a:p>
          <a:p>
            <a:r>
              <a:rPr lang="id-ID" dirty="0">
                <a:solidFill>
                  <a:srgbClr val="000000"/>
                </a:solidFill>
                <a:latin typeface="Bookman Old Style" panose="02050604050505020204" pitchFamily="18" charset="0"/>
              </a:rPr>
              <a:t>lebih besar daripada sebelum tumbukan. Energi kinetik</a:t>
            </a:r>
          </a:p>
          <a:p>
            <a:r>
              <a:rPr lang="id-ID" dirty="0">
                <a:solidFill>
                  <a:srgbClr val="000000"/>
                </a:solidFill>
                <a:latin typeface="Bookman Old Style" panose="02050604050505020204" pitchFamily="18" charset="0"/>
              </a:rPr>
              <a:t>tambahan setelah tumbukan berasal dari perubahan energi kimia bahan</a:t>
            </a:r>
          </a:p>
          <a:p>
            <a:r>
              <a:rPr lang="id-ID" dirty="0">
                <a:solidFill>
                  <a:srgbClr val="000000"/>
                </a:solidFill>
                <a:latin typeface="Bookman Old Style" panose="02050604050505020204" pitchFamily="18" charset="0"/>
              </a:rPr>
              <a:t>peledak. </a:t>
            </a:r>
            <a:endParaRPr lang="id-ID" dirty="0"/>
          </a:p>
        </p:txBody>
      </p:sp>
      <p:pic>
        <p:nvPicPr>
          <p:cNvPr id="7" name="Picture 6">
            <a:extLst>
              <a:ext uri="{FF2B5EF4-FFF2-40B4-BE49-F238E27FC236}">
                <a16:creationId xmlns:a16="http://schemas.microsoft.com/office/drawing/2014/main" id="{CFAE658E-A962-46BD-9D27-01EC8CF87891}"/>
              </a:ext>
            </a:extLst>
          </p:cNvPr>
          <p:cNvPicPr>
            <a:picLocks noChangeAspect="1"/>
          </p:cNvPicPr>
          <p:nvPr/>
        </p:nvPicPr>
        <p:blipFill>
          <a:blip r:embed="rId2"/>
          <a:stretch>
            <a:fillRect/>
          </a:stretch>
        </p:blipFill>
        <p:spPr>
          <a:xfrm>
            <a:off x="1664326" y="2577583"/>
            <a:ext cx="6302720" cy="3770207"/>
          </a:xfrm>
          <a:prstGeom prst="rect">
            <a:avLst/>
          </a:prstGeom>
        </p:spPr>
      </p:pic>
    </p:spTree>
    <p:extLst>
      <p:ext uri="{BB962C8B-B14F-4D97-AF65-F5344CB8AC3E}">
        <p14:creationId xmlns:p14="http://schemas.microsoft.com/office/powerpoint/2010/main" val="3304029537"/>
      </p:ext>
    </p:extLst>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690387" y="405684"/>
            <a:ext cx="8596668" cy="4443211"/>
          </a:xfrm>
        </p:spPr>
        <p:txBody>
          <a:bodyPr/>
          <a:lstStyle/>
          <a:p>
            <a:pPr marL="0" indent="0" algn="ctr">
              <a:buNone/>
            </a:pPr>
            <a:r>
              <a:rPr lang="id-ID" sz="2800" dirty="0">
                <a:solidFill>
                  <a:srgbClr val="FF0000"/>
                </a:solidFill>
              </a:rPr>
              <a:t>TUMBUKAN LENTING SEMPURNA</a:t>
            </a:r>
          </a:p>
          <a:p>
            <a:pPr marL="0" indent="0" algn="ctr">
              <a:buNone/>
            </a:pPr>
            <a:endParaRPr lang="id-ID" dirty="0"/>
          </a:p>
          <a:p>
            <a:pPr marL="0" indent="0" algn="ctr">
              <a:buNone/>
            </a:pPr>
            <a:r>
              <a:rPr lang="id-ID" sz="2400" dirty="0"/>
              <a:t>Pada lenting sempurna berlaku hukum kekekalan energi </a:t>
            </a:r>
            <a:r>
              <a:rPr lang="en-US" sz="2400" dirty="0" err="1"/>
              <a:t>kinetik</a:t>
            </a:r>
            <a:r>
              <a:rPr lang="en-US" sz="2400" dirty="0"/>
              <a:t> </a:t>
            </a:r>
            <a:r>
              <a:rPr lang="id-ID" sz="2400" dirty="0"/>
              <a:t>dan hukum kekekalan momentum</a:t>
            </a:r>
          </a:p>
          <a:p>
            <a:pPr marL="0" indent="0" algn="ctr">
              <a:buNone/>
            </a:pPr>
            <a:endParaRPr lang="id-ID" dirty="0"/>
          </a:p>
          <a:p>
            <a:pPr marL="0" indent="0" algn="ctr">
              <a:buNone/>
            </a:pPr>
            <a:endParaRPr lang="id-ID" dirty="0"/>
          </a:p>
        </p:txBody>
      </p:sp>
      <p:graphicFrame>
        <p:nvGraphicFramePr>
          <p:cNvPr id="7" name="Content Placeholder 3"/>
          <p:cNvGraphicFramePr>
            <a:graphicFrameLocks/>
          </p:cNvGraphicFramePr>
          <p:nvPr>
            <p:extLst>
              <p:ext uri="{D42A27DB-BD31-4B8C-83A1-F6EECF244321}">
                <p14:modId xmlns:p14="http://schemas.microsoft.com/office/powerpoint/2010/main" val="1212094865"/>
              </p:ext>
            </p:extLst>
          </p:nvPr>
        </p:nvGraphicFramePr>
        <p:xfrm>
          <a:off x="-1393211" y="2627289"/>
          <a:ext cx="8596312" cy="4007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Picture 1">
            <a:extLst>
              <a:ext uri="{FF2B5EF4-FFF2-40B4-BE49-F238E27FC236}">
                <a16:creationId xmlns:a16="http://schemas.microsoft.com/office/drawing/2014/main" id="{2FD9F6B6-44E5-4AA5-86EB-4550B6AF0271}"/>
              </a:ext>
            </a:extLst>
          </p:cNvPr>
          <p:cNvPicPr>
            <a:picLocks noChangeAspect="1"/>
          </p:cNvPicPr>
          <p:nvPr/>
        </p:nvPicPr>
        <p:blipFill>
          <a:blip r:embed="rId7"/>
          <a:stretch>
            <a:fillRect/>
          </a:stretch>
        </p:blipFill>
        <p:spPr>
          <a:xfrm>
            <a:off x="5743782" y="2627289"/>
            <a:ext cx="4473644" cy="3125250"/>
          </a:xfrm>
          <a:prstGeom prst="rect">
            <a:avLst/>
          </a:prstGeom>
        </p:spPr>
      </p:pic>
    </p:spTree>
    <p:extLst>
      <p:ext uri="{BB962C8B-B14F-4D97-AF65-F5344CB8AC3E}">
        <p14:creationId xmlns:p14="http://schemas.microsoft.com/office/powerpoint/2010/main" val="73627211"/>
      </p:ext>
    </p:extLst>
  </p:cSld>
  <p:clrMapOvr>
    <a:masterClrMapping/>
  </p:clrMapOvr>
  <p:transition spd="slow">
    <p:pull/>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6030" y="818628"/>
            <a:ext cx="10480996" cy="5500449"/>
          </a:xfrm>
        </p:spPr>
        <p:txBody>
          <a:bodyPr>
            <a:normAutofit lnSpcReduction="10000"/>
          </a:bodyPr>
          <a:lstStyle/>
          <a:p>
            <a:pPr marL="0" lvl="1" indent="0">
              <a:buNone/>
            </a:pPr>
            <a:r>
              <a:rPr lang="id-ID" sz="2000" dirty="0"/>
              <a:t>1. Kekekalan Momentum</a:t>
            </a:r>
          </a:p>
          <a:p>
            <a:pPr marL="0" lvl="1" indent="0">
              <a:buNone/>
            </a:pPr>
            <a:endParaRPr lang="id-ID" sz="2000" dirty="0"/>
          </a:p>
          <a:p>
            <a:pPr marL="0" lvl="1" indent="0">
              <a:buNone/>
            </a:pPr>
            <a:r>
              <a:rPr lang="id-ID" sz="2000" dirty="0"/>
              <a:t>										(1)</a:t>
            </a:r>
          </a:p>
          <a:p>
            <a:pPr marL="0" lvl="1" indent="0">
              <a:buNone/>
            </a:pPr>
            <a:endParaRPr lang="id-ID" sz="2000" dirty="0"/>
          </a:p>
          <a:p>
            <a:pPr marL="0" lvl="1" indent="0">
              <a:buNone/>
            </a:pPr>
            <a:r>
              <a:rPr lang="id-ID" sz="2000" dirty="0"/>
              <a:t>2. Kekekalan energi kinetik</a:t>
            </a:r>
          </a:p>
          <a:p>
            <a:pPr marL="0" indent="0">
              <a:buNone/>
            </a:pPr>
            <a:r>
              <a:rPr lang="id-ID" sz="2000" dirty="0"/>
              <a:t>					Ek</a:t>
            </a:r>
            <a:r>
              <a:rPr lang="id-ID" sz="2000" baseline="-25000" dirty="0"/>
              <a:t>1</a:t>
            </a:r>
            <a:r>
              <a:rPr lang="id-ID" sz="2000" dirty="0"/>
              <a:t> + Ek</a:t>
            </a:r>
            <a:r>
              <a:rPr lang="id-ID" sz="2000" baseline="-25000" dirty="0"/>
              <a:t>2 </a:t>
            </a:r>
            <a:r>
              <a:rPr lang="id-ID" sz="2000" dirty="0"/>
              <a:t>= Ek</a:t>
            </a:r>
            <a:r>
              <a:rPr lang="id-ID" sz="2000" baseline="30000" dirty="0"/>
              <a:t>’</a:t>
            </a:r>
            <a:r>
              <a:rPr lang="id-ID" sz="2000" baseline="-25000" dirty="0"/>
              <a:t>1</a:t>
            </a:r>
            <a:r>
              <a:rPr lang="id-ID" sz="2000" dirty="0"/>
              <a:t> + Ek</a:t>
            </a:r>
            <a:r>
              <a:rPr lang="id-ID" sz="2000" baseline="30000" dirty="0"/>
              <a:t>’</a:t>
            </a:r>
            <a:r>
              <a:rPr lang="id-ID" sz="2000" baseline="-25000" dirty="0"/>
              <a:t>2</a:t>
            </a:r>
            <a:endParaRPr lang="id-ID" sz="2000" dirty="0"/>
          </a:p>
          <a:p>
            <a:pPr marL="0" indent="0">
              <a:buNone/>
            </a:pPr>
            <a:r>
              <a:rPr lang="id-ID" sz="2000" dirty="0"/>
              <a:t>	 1/2 m</a:t>
            </a:r>
            <a:r>
              <a:rPr lang="id-ID" sz="2000" baseline="-25000" dirty="0"/>
              <a:t>1</a:t>
            </a:r>
            <a:r>
              <a:rPr lang="id-ID" sz="2000" dirty="0"/>
              <a:t> v</a:t>
            </a:r>
            <a:r>
              <a:rPr lang="id-ID" sz="2000" baseline="-25000" dirty="0"/>
              <a:t>1</a:t>
            </a:r>
            <a:r>
              <a:rPr lang="id-ID" sz="2000" baseline="30000" dirty="0"/>
              <a:t>2</a:t>
            </a:r>
            <a:r>
              <a:rPr lang="id-ID" sz="2000" dirty="0"/>
              <a:t> + 1//2 m</a:t>
            </a:r>
            <a:r>
              <a:rPr lang="id-ID" sz="2000" baseline="-25000" dirty="0"/>
              <a:t>2</a:t>
            </a:r>
            <a:r>
              <a:rPr lang="id-ID" sz="2000" dirty="0"/>
              <a:t> v</a:t>
            </a:r>
            <a:r>
              <a:rPr lang="id-ID" sz="2000" baseline="-25000" dirty="0"/>
              <a:t>2</a:t>
            </a:r>
            <a:r>
              <a:rPr lang="id-ID" sz="2000" baseline="30000" dirty="0"/>
              <a:t>2</a:t>
            </a:r>
            <a:r>
              <a:rPr lang="id-ID" sz="2000" dirty="0"/>
              <a:t> = 1/2 m</a:t>
            </a:r>
            <a:r>
              <a:rPr lang="id-ID" sz="2000" baseline="-25000" dirty="0"/>
              <a:t>1</a:t>
            </a:r>
            <a:r>
              <a:rPr lang="id-ID" sz="2000" dirty="0"/>
              <a:t> (v</a:t>
            </a:r>
            <a:r>
              <a:rPr lang="id-ID" sz="2000" baseline="30000" dirty="0"/>
              <a:t>’</a:t>
            </a:r>
            <a:r>
              <a:rPr lang="id-ID" sz="2000" baseline="-25000" dirty="0"/>
              <a:t>1</a:t>
            </a:r>
            <a:r>
              <a:rPr lang="id-ID" sz="2000" dirty="0"/>
              <a:t>)</a:t>
            </a:r>
            <a:r>
              <a:rPr lang="id-ID" sz="2000" baseline="30000" dirty="0"/>
              <a:t>2</a:t>
            </a:r>
            <a:r>
              <a:rPr lang="id-ID" sz="2000" dirty="0"/>
              <a:t> + 1/2 m</a:t>
            </a:r>
            <a:r>
              <a:rPr lang="id-ID" sz="2000" baseline="-25000" dirty="0"/>
              <a:t>2</a:t>
            </a:r>
            <a:r>
              <a:rPr lang="id-ID" sz="2000" dirty="0"/>
              <a:t> (v</a:t>
            </a:r>
            <a:r>
              <a:rPr lang="id-ID" sz="2000" baseline="30000" dirty="0"/>
              <a:t>’</a:t>
            </a:r>
            <a:r>
              <a:rPr lang="id-ID" sz="2000" baseline="-25000" dirty="0"/>
              <a:t>2</a:t>
            </a:r>
            <a:r>
              <a:rPr lang="id-ID" sz="2000" dirty="0"/>
              <a:t>)</a:t>
            </a:r>
            <a:r>
              <a:rPr lang="id-ID" sz="2000" baseline="30000" dirty="0"/>
              <a:t>2    		</a:t>
            </a:r>
            <a:r>
              <a:rPr lang="id-ID" sz="2000" dirty="0"/>
              <a:t> (2) </a:t>
            </a:r>
            <a:r>
              <a:rPr lang="id-ID" sz="2000" baseline="30000" dirty="0"/>
              <a:t>	</a:t>
            </a:r>
          </a:p>
          <a:p>
            <a:pPr marL="0" indent="0">
              <a:buNone/>
            </a:pPr>
            <a:endParaRPr lang="id-ID" sz="2000" dirty="0"/>
          </a:p>
          <a:p>
            <a:pPr marL="0" indent="0">
              <a:buNone/>
            </a:pPr>
            <a:r>
              <a:rPr lang="id-ID" sz="2000" dirty="0"/>
              <a:t>3. Kecepatan sebelum dan sesudah tumbukan sama. Hasil dari persamaan (2) dibagi (1)</a:t>
            </a:r>
          </a:p>
          <a:p>
            <a:pPr marL="0" indent="0">
              <a:buNone/>
            </a:pPr>
            <a:endParaRPr lang="id-ID" sz="2000" dirty="0"/>
          </a:p>
          <a:p>
            <a:pPr marL="0" indent="0" algn="ctr">
              <a:buNone/>
            </a:pPr>
            <a:r>
              <a:rPr lang="id-ID" sz="2000" dirty="0"/>
              <a:t>-(v</a:t>
            </a:r>
            <a:r>
              <a:rPr lang="id-ID" sz="2000" baseline="30000" dirty="0"/>
              <a:t>’</a:t>
            </a:r>
            <a:r>
              <a:rPr lang="id-ID" sz="2000" baseline="-25000" dirty="0"/>
              <a:t>1 – </a:t>
            </a:r>
            <a:r>
              <a:rPr lang="id-ID" sz="2000" dirty="0"/>
              <a:t>v</a:t>
            </a:r>
            <a:r>
              <a:rPr lang="id-ID" sz="2000" baseline="30000" dirty="0"/>
              <a:t>’</a:t>
            </a:r>
            <a:r>
              <a:rPr lang="id-ID" sz="2000" baseline="-25000" dirty="0"/>
              <a:t>2</a:t>
            </a:r>
            <a:r>
              <a:rPr lang="id-ID" sz="2000" dirty="0"/>
              <a:t>) = v</a:t>
            </a:r>
            <a:r>
              <a:rPr lang="id-ID" sz="2000" baseline="-25000" dirty="0"/>
              <a:t>1 – </a:t>
            </a:r>
            <a:r>
              <a:rPr lang="id-ID" sz="2000" dirty="0"/>
              <a:t>v</a:t>
            </a:r>
            <a:r>
              <a:rPr lang="id-ID" sz="2000" baseline="-25000" dirty="0"/>
              <a:t>2</a:t>
            </a:r>
            <a:endParaRPr lang="id-ID" sz="2000" dirty="0"/>
          </a:p>
          <a:p>
            <a:pPr marL="0" indent="0">
              <a:buNone/>
            </a:pPr>
            <a:endParaRPr lang="id-ID" sz="2000" dirty="0"/>
          </a:p>
          <a:p>
            <a:pPr marL="0" indent="0">
              <a:buNone/>
            </a:pPr>
            <a:r>
              <a:rPr lang="id-ID" sz="2000" dirty="0"/>
              <a:t>4. Nilai koefisien elastisitas/restitusi (e) adalah 1. </a:t>
            </a:r>
            <a:endParaRPr lang="id-ID" sz="1200" dirty="0"/>
          </a:p>
        </p:txBody>
      </p:sp>
      <p:sp>
        <p:nvSpPr>
          <p:cNvPr id="2" name="Rectangle 1">
            <a:extLst>
              <a:ext uri="{FF2B5EF4-FFF2-40B4-BE49-F238E27FC236}">
                <a16:creationId xmlns:a16="http://schemas.microsoft.com/office/drawing/2014/main" id="{FF9254CB-75A0-42BD-8964-D03DA13B54AA}"/>
              </a:ext>
            </a:extLst>
          </p:cNvPr>
          <p:cNvSpPr/>
          <p:nvPr/>
        </p:nvSpPr>
        <p:spPr>
          <a:xfrm>
            <a:off x="2332191" y="115901"/>
            <a:ext cx="4544835" cy="461665"/>
          </a:xfrm>
          <a:prstGeom prst="rect">
            <a:avLst/>
          </a:prstGeom>
        </p:spPr>
        <p:txBody>
          <a:bodyPr wrap="none">
            <a:spAutoFit/>
          </a:bodyPr>
          <a:lstStyle/>
          <a:p>
            <a:pPr algn="ctr"/>
            <a:r>
              <a:rPr lang="id-ID" sz="2400" dirty="0">
                <a:solidFill>
                  <a:srgbClr val="FF0000"/>
                </a:solidFill>
              </a:rPr>
              <a:t>TUMBUKAN LENTING SEMPURNA</a:t>
            </a:r>
          </a:p>
        </p:txBody>
      </p:sp>
      <mc:AlternateContent xmlns:mc="http://schemas.openxmlformats.org/markup-compatibility/2006" xmlns:a14="http://schemas.microsoft.com/office/drawing/2010/main">
        <mc:Choice Requires="a14">
          <p:sp>
            <p:nvSpPr>
              <p:cNvPr id="8" name="Rectangle 7">
                <a:extLst>
                  <a:ext uri="{FF2B5EF4-FFF2-40B4-BE49-F238E27FC236}">
                    <a16:creationId xmlns:a16="http://schemas.microsoft.com/office/drawing/2014/main" id="{AF6BBCA7-E0E4-46E1-A2ED-B7DF14345AFC}"/>
                  </a:ext>
                </a:extLst>
              </p:cNvPr>
              <p:cNvSpPr/>
              <p:nvPr/>
            </p:nvSpPr>
            <p:spPr>
              <a:xfrm>
                <a:off x="1245704" y="1269976"/>
                <a:ext cx="6679096" cy="872483"/>
              </a:xfrm>
              <a:prstGeom prst="rect">
                <a:avLst/>
              </a:prstGeom>
            </p:spPr>
            <p:txBody>
              <a:bodyPr wrap="square">
                <a:spAutoFit/>
              </a:bodyPr>
              <a:lstStyle/>
              <a:p>
                <a:pPr>
                  <a:lnSpc>
                    <a:spcPct val="150000"/>
                  </a:lnSpc>
                </a:pPr>
                <a:r>
                  <a:rPr lang="id-ID" i="1" dirty="0"/>
                  <a:t>               p</a:t>
                </a:r>
                <a:r>
                  <a:rPr lang="id-ID" i="1" baseline="-25000" dirty="0"/>
                  <a:t>1</a:t>
                </a:r>
                <a:r>
                  <a:rPr lang="id-ID" i="1" dirty="0"/>
                  <a:t> + p</a:t>
                </a:r>
                <a:r>
                  <a:rPr lang="id-ID" i="1" baseline="-25000" dirty="0"/>
                  <a:t>2</a:t>
                </a:r>
                <a:r>
                  <a:rPr lang="id-ID" i="1" dirty="0"/>
                  <a:t> = p’</a:t>
                </a:r>
                <a:r>
                  <a:rPr lang="id-ID" i="1" baseline="-25000" dirty="0"/>
                  <a:t>1</a:t>
                </a:r>
                <a:r>
                  <a:rPr lang="id-ID" i="1" dirty="0"/>
                  <a:t> + p’</a:t>
                </a:r>
                <a:r>
                  <a:rPr lang="id-ID" i="1" baseline="-25000" dirty="0"/>
                  <a:t>2</a:t>
                </a:r>
              </a:p>
              <a:p>
                <a:pPr>
                  <a:lnSpc>
                    <a:spcPct val="150000"/>
                  </a:lnSpc>
                </a:pPr>
                <a:r>
                  <a:rPr lang="id-ID" i="1" dirty="0"/>
                  <a:t>        m</a:t>
                </a:r>
                <a:r>
                  <a:rPr lang="id-ID" i="1" baseline="-25000" dirty="0"/>
                  <a:t>1</a:t>
                </a:r>
                <a:r>
                  <a:rPr lang="id-ID" i="1" dirty="0"/>
                  <a:t>v</a:t>
                </a:r>
                <a:r>
                  <a:rPr lang="id-ID" i="1" baseline="-25000" dirty="0"/>
                  <a:t>1 </a:t>
                </a:r>
                <a:r>
                  <a:rPr lang="id-ID" i="1" dirty="0"/>
                  <a:t>+ m</a:t>
                </a:r>
                <a:r>
                  <a:rPr lang="id-ID" i="1" baseline="-25000" dirty="0"/>
                  <a:t>1</a:t>
                </a:r>
                <a:r>
                  <a:rPr lang="id-ID" i="1" dirty="0"/>
                  <a:t>v</a:t>
                </a:r>
                <a:r>
                  <a:rPr lang="id-ID" i="1" baseline="-25000" dirty="0"/>
                  <a:t>1</a:t>
                </a:r>
                <a:r>
                  <a:rPr lang="id-ID" i="1" dirty="0"/>
                  <a:t> = m</a:t>
                </a:r>
                <a:r>
                  <a:rPr lang="id-ID" i="1" baseline="-25000" dirty="0"/>
                  <a:t>1</a:t>
                </a:r>
                <a14:m>
                  <m:oMath xmlns:m="http://schemas.openxmlformats.org/officeDocument/2006/math">
                    <m:sSub>
                      <m:sSubPr>
                        <m:ctrlPr>
                          <a:rPr lang="id-ID" i="1">
                            <a:latin typeface="Cambria Math" panose="02040503050406030204" pitchFamily="18" charset="0"/>
                          </a:rPr>
                        </m:ctrlPr>
                      </m:sSubPr>
                      <m:e>
                        <m:r>
                          <a:rPr lang="id-ID" i="1">
                            <a:latin typeface="Cambria Math" panose="02040503050406030204" pitchFamily="18" charset="0"/>
                          </a:rPr>
                          <m:t>𝑣</m:t>
                        </m:r>
                      </m:e>
                      <m:sub>
                        <m:r>
                          <a:rPr lang="id-ID" i="1">
                            <a:latin typeface="Cambria Math" panose="02040503050406030204" pitchFamily="18" charset="0"/>
                          </a:rPr>
                          <m:t>1</m:t>
                        </m:r>
                      </m:sub>
                    </m:sSub>
                  </m:oMath>
                </a14:m>
                <a:r>
                  <a:rPr lang="id-ID" dirty="0"/>
                  <a:t>’+</a:t>
                </a:r>
                <a:r>
                  <a:rPr lang="id-ID" i="1" dirty="0"/>
                  <a:t> m</a:t>
                </a:r>
                <a:r>
                  <a:rPr lang="id-ID" i="1" baseline="-25000" dirty="0"/>
                  <a:t>2</a:t>
                </a:r>
                <a14:m>
                  <m:oMath xmlns:m="http://schemas.openxmlformats.org/officeDocument/2006/math">
                    <m:sSub>
                      <m:sSubPr>
                        <m:ctrlPr>
                          <a:rPr lang="id-ID" i="1">
                            <a:latin typeface="Cambria Math" panose="02040503050406030204" pitchFamily="18" charset="0"/>
                          </a:rPr>
                        </m:ctrlPr>
                      </m:sSubPr>
                      <m:e>
                        <m:r>
                          <a:rPr lang="id-ID" i="1">
                            <a:latin typeface="Cambria Math" panose="02040503050406030204" pitchFamily="18" charset="0"/>
                          </a:rPr>
                          <m:t>𝑣</m:t>
                        </m:r>
                      </m:e>
                      <m:sub>
                        <m:r>
                          <a:rPr lang="id-ID" i="1">
                            <a:latin typeface="Cambria Math" panose="02040503050406030204" pitchFamily="18" charset="0"/>
                          </a:rPr>
                          <m:t>2</m:t>
                        </m:r>
                      </m:sub>
                    </m:sSub>
                  </m:oMath>
                </a14:m>
                <a:r>
                  <a:rPr lang="id-ID" dirty="0"/>
                  <a:t>’</a:t>
                </a:r>
              </a:p>
            </p:txBody>
          </p:sp>
        </mc:Choice>
        <mc:Fallback xmlns="">
          <p:sp>
            <p:nvSpPr>
              <p:cNvPr id="8" name="Rectangle 7">
                <a:extLst>
                  <a:ext uri="{FF2B5EF4-FFF2-40B4-BE49-F238E27FC236}">
                    <a16:creationId xmlns:a16="http://schemas.microsoft.com/office/drawing/2014/main" id="{AF6BBCA7-E0E4-46E1-A2ED-B7DF14345AFC}"/>
                  </a:ext>
                </a:extLst>
              </p:cNvPr>
              <p:cNvSpPr>
                <a:spLocks noRot="1" noChangeAspect="1" noMove="1" noResize="1" noEditPoints="1" noAdjustHandles="1" noChangeArrowheads="1" noChangeShapeType="1" noTextEdit="1"/>
              </p:cNvSpPr>
              <p:nvPr/>
            </p:nvSpPr>
            <p:spPr>
              <a:xfrm>
                <a:off x="1245704" y="1269976"/>
                <a:ext cx="6679096" cy="872483"/>
              </a:xfrm>
              <a:prstGeom prst="rect">
                <a:avLst/>
              </a:prstGeom>
              <a:blipFill>
                <a:blip r:embed="rId2"/>
                <a:stretch>
                  <a:fillRect b="-9790"/>
                </a:stretch>
              </a:blipFill>
            </p:spPr>
            <p:txBody>
              <a:bodyPr/>
              <a:lstStyle/>
              <a:p>
                <a:r>
                  <a:rPr lang="id-ID">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1209DBC1-A08C-43DF-B175-1AC1F7973303}"/>
                  </a:ext>
                </a:extLst>
              </p:cNvPr>
              <p:cNvSpPr txBox="1"/>
              <p:nvPr/>
            </p:nvSpPr>
            <p:spPr>
              <a:xfrm>
                <a:off x="4693372" y="6026501"/>
                <a:ext cx="1402628" cy="53142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f>
                        <m:fPr>
                          <m:ctrlPr>
                            <a:rPr lang="id-ID" i="1" smtClean="0">
                              <a:latin typeface="Cambria Math" panose="02040503050406030204" pitchFamily="18" charset="0"/>
                            </a:rPr>
                          </m:ctrlPr>
                        </m:fPr>
                        <m:num>
                          <m:r>
                            <m:rPr>
                              <m:nor/>
                            </m:rPr>
                            <a:rPr lang="id-ID" dirty="0"/>
                            <m:t>−(</m:t>
                          </m:r>
                          <m:r>
                            <m:rPr>
                              <m:nor/>
                            </m:rPr>
                            <a:rPr lang="id-ID" dirty="0"/>
                            <m:t>v</m:t>
                          </m:r>
                          <m:r>
                            <m:rPr>
                              <m:nor/>
                            </m:rPr>
                            <a:rPr lang="id-ID" baseline="30000" dirty="0"/>
                            <m:t>’</m:t>
                          </m:r>
                          <m:r>
                            <m:rPr>
                              <m:nor/>
                            </m:rPr>
                            <a:rPr lang="id-ID" baseline="-25000" dirty="0"/>
                            <m:t>1 – </m:t>
                          </m:r>
                          <m:r>
                            <m:rPr>
                              <m:nor/>
                            </m:rPr>
                            <a:rPr lang="id-ID" dirty="0"/>
                            <m:t>v</m:t>
                          </m:r>
                          <m:r>
                            <m:rPr>
                              <m:nor/>
                            </m:rPr>
                            <a:rPr lang="id-ID" baseline="30000" dirty="0"/>
                            <m:t>’</m:t>
                          </m:r>
                          <m:r>
                            <m:rPr>
                              <m:nor/>
                            </m:rPr>
                            <a:rPr lang="id-ID" baseline="-25000" dirty="0"/>
                            <m:t>2</m:t>
                          </m:r>
                          <m:r>
                            <m:rPr>
                              <m:nor/>
                            </m:rPr>
                            <a:rPr lang="id-ID" dirty="0"/>
                            <m:t>)</m:t>
                          </m:r>
                        </m:num>
                        <m:den>
                          <m:r>
                            <m:rPr>
                              <m:nor/>
                            </m:rPr>
                            <a:rPr lang="id-ID" dirty="0"/>
                            <m:t>v</m:t>
                          </m:r>
                          <m:r>
                            <m:rPr>
                              <m:nor/>
                            </m:rPr>
                            <a:rPr lang="id-ID" baseline="-25000" dirty="0"/>
                            <m:t>1 – </m:t>
                          </m:r>
                          <m:r>
                            <m:rPr>
                              <m:nor/>
                            </m:rPr>
                            <a:rPr lang="id-ID" dirty="0"/>
                            <m:t>v</m:t>
                          </m:r>
                          <m:r>
                            <m:rPr>
                              <m:nor/>
                            </m:rPr>
                            <a:rPr lang="id-ID" baseline="-25000" dirty="0"/>
                            <m:t>2</m:t>
                          </m:r>
                        </m:den>
                      </m:f>
                      <m:r>
                        <a:rPr lang="id-ID" b="0" i="1" smtClean="0">
                          <a:latin typeface="Cambria Math" panose="02040503050406030204" pitchFamily="18" charset="0"/>
                        </a:rPr>
                        <m:t>=1</m:t>
                      </m:r>
                    </m:oMath>
                  </m:oMathPara>
                </a14:m>
                <a:endParaRPr lang="id-ID" dirty="0"/>
              </a:p>
            </p:txBody>
          </p:sp>
        </mc:Choice>
        <mc:Fallback xmlns="">
          <p:sp>
            <p:nvSpPr>
              <p:cNvPr id="9" name="TextBox 8">
                <a:extLst>
                  <a:ext uri="{FF2B5EF4-FFF2-40B4-BE49-F238E27FC236}">
                    <a16:creationId xmlns:a16="http://schemas.microsoft.com/office/drawing/2014/main" id="{1209DBC1-A08C-43DF-B175-1AC1F7973303}"/>
                  </a:ext>
                </a:extLst>
              </p:cNvPr>
              <p:cNvSpPr txBox="1">
                <a:spLocks noRot="1" noChangeAspect="1" noMove="1" noResize="1" noEditPoints="1" noAdjustHandles="1" noChangeArrowheads="1" noChangeShapeType="1" noTextEdit="1"/>
              </p:cNvSpPr>
              <p:nvPr/>
            </p:nvSpPr>
            <p:spPr>
              <a:xfrm>
                <a:off x="4693372" y="6026501"/>
                <a:ext cx="1402628" cy="531428"/>
              </a:xfrm>
              <a:prstGeom prst="rect">
                <a:avLst/>
              </a:prstGeom>
              <a:blipFill>
                <a:blip r:embed="rId3"/>
                <a:stretch>
                  <a:fillRect b="-8046"/>
                </a:stretch>
              </a:blipFill>
            </p:spPr>
            <p:txBody>
              <a:bodyPr/>
              <a:lstStyle/>
              <a:p>
                <a:r>
                  <a:rPr lang="id-ID">
                    <a:noFill/>
                  </a:rPr>
                  <a:t> </a:t>
                </a:r>
              </a:p>
            </p:txBody>
          </p:sp>
        </mc:Fallback>
      </mc:AlternateContent>
    </p:spTree>
    <p:extLst>
      <p:ext uri="{BB962C8B-B14F-4D97-AF65-F5344CB8AC3E}">
        <p14:creationId xmlns:p14="http://schemas.microsoft.com/office/powerpoint/2010/main" val="2045456104"/>
      </p:ext>
    </p:extLst>
  </p:cSld>
  <p:clrMapOvr>
    <a:masterClrMapping/>
  </p:clrMapOvr>
  <p:transition spd="slow">
    <p:pull/>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6FA05-ED23-43FB-9605-C7920CFDE690}"/>
              </a:ext>
            </a:extLst>
          </p:cNvPr>
          <p:cNvSpPr>
            <a:spLocks noGrp="1"/>
          </p:cNvSpPr>
          <p:nvPr>
            <p:ph type="title"/>
          </p:nvPr>
        </p:nvSpPr>
        <p:spPr>
          <a:xfrm>
            <a:off x="677334" y="609600"/>
            <a:ext cx="8596668" cy="742122"/>
          </a:xfrm>
        </p:spPr>
        <p:txBody>
          <a:bodyPr>
            <a:normAutofit fontScale="90000"/>
          </a:bodyPr>
          <a:lstStyle/>
          <a:p>
            <a:pPr algn="ctr"/>
            <a:r>
              <a:rPr lang="id-ID" dirty="0"/>
              <a:t>TUMBUKAN LENTING SEBAGIAN</a:t>
            </a:r>
            <a:br>
              <a:rPr lang="id-ID" dirty="0"/>
            </a:br>
            <a:endParaRPr lang="id-ID" dirty="0"/>
          </a:p>
        </p:txBody>
      </p:sp>
      <p:sp>
        <p:nvSpPr>
          <p:cNvPr id="4" name="Rectangle 3">
            <a:extLst>
              <a:ext uri="{FF2B5EF4-FFF2-40B4-BE49-F238E27FC236}">
                <a16:creationId xmlns:a16="http://schemas.microsoft.com/office/drawing/2014/main" id="{FFE4CAAB-49AC-49B7-A660-06BEA4037A3B}"/>
              </a:ext>
            </a:extLst>
          </p:cNvPr>
          <p:cNvSpPr/>
          <p:nvPr/>
        </p:nvSpPr>
        <p:spPr>
          <a:xfrm>
            <a:off x="143084" y="1780692"/>
            <a:ext cx="9796046" cy="1661993"/>
          </a:xfrm>
          <a:prstGeom prst="rect">
            <a:avLst/>
          </a:prstGeom>
        </p:spPr>
        <p:txBody>
          <a:bodyPr wrap="square">
            <a:spAutoFit/>
          </a:bodyPr>
          <a:lstStyle/>
          <a:p>
            <a:pPr marL="342900" indent="-342900" algn="ctr">
              <a:buFont typeface="Wingdings" panose="05000000000000000000" pitchFamily="2" charset="2"/>
              <a:buChar char="Ø"/>
            </a:pPr>
            <a:r>
              <a:rPr lang="id-ID" sz="2400" dirty="0"/>
              <a:t>koefisien restitusi pada kejadian ini berkisar antara nol sampai satu (0&lt; e &lt; 1).</a:t>
            </a:r>
          </a:p>
          <a:p>
            <a:pPr algn="ctr"/>
            <a:endParaRPr lang="id-ID" dirty="0"/>
          </a:p>
          <a:p>
            <a:pPr algn="ctr"/>
            <a:endParaRPr lang="id-ID" dirty="0"/>
          </a:p>
          <a:p>
            <a:pPr algn="ctr"/>
            <a:endParaRPr lang="id-ID" dirty="0"/>
          </a:p>
        </p:txBody>
      </p:sp>
      <mc:AlternateContent xmlns:mc="http://schemas.openxmlformats.org/markup-compatibility/2006">
        <mc:Choice xmlns:a14="http://schemas.microsoft.com/office/drawing/2010/main" Requires="a14">
          <p:sp>
            <p:nvSpPr>
              <p:cNvPr id="6" name="Rectangle 5">
                <a:extLst>
                  <a:ext uri="{FF2B5EF4-FFF2-40B4-BE49-F238E27FC236}">
                    <a16:creationId xmlns:a16="http://schemas.microsoft.com/office/drawing/2014/main" id="{B62E4977-B992-4D8C-A172-8790C64739B8}"/>
                  </a:ext>
                </a:extLst>
              </p:cNvPr>
              <p:cNvSpPr/>
              <p:nvPr/>
            </p:nvSpPr>
            <p:spPr>
              <a:xfrm>
                <a:off x="3960614" y="3219418"/>
                <a:ext cx="3325590" cy="105099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id-ID" sz="2800" b="0" i="1" smtClean="0">
                          <a:latin typeface="Cambria Math" panose="02040503050406030204" pitchFamily="18" charset="0"/>
                        </a:rPr>
                        <m:t>0</m:t>
                      </m:r>
                      <m:r>
                        <a:rPr lang="id-ID" sz="2800" i="1" smtClean="0">
                          <a:latin typeface="Cambria Math" panose="02040503050406030204" pitchFamily="18" charset="0"/>
                        </a:rPr>
                        <m:t>&lt;</m:t>
                      </m:r>
                      <m:d>
                        <m:dPr>
                          <m:begChr m:val="|"/>
                          <m:endChr m:val="|"/>
                          <m:ctrlPr>
                            <a:rPr lang="id-ID" sz="2800" i="1" smtClean="0">
                              <a:latin typeface="Cambria Math" panose="02040503050406030204" pitchFamily="18" charset="0"/>
                            </a:rPr>
                          </m:ctrlPr>
                        </m:dPr>
                        <m:e>
                          <m:f>
                            <m:fPr>
                              <m:ctrlPr>
                                <a:rPr lang="id-ID" sz="2800" i="1">
                                  <a:latin typeface="Cambria Math" panose="02040503050406030204" pitchFamily="18" charset="0"/>
                                </a:rPr>
                              </m:ctrlPr>
                            </m:fPr>
                            <m:num>
                              <m:r>
                                <m:rPr>
                                  <m:nor/>
                                </m:rPr>
                                <a:rPr lang="id-ID" sz="2800" dirty="0"/>
                                <m:t>−(</m:t>
                              </m:r>
                              <m:r>
                                <m:rPr>
                                  <m:nor/>
                                </m:rPr>
                                <a:rPr lang="id-ID" sz="2800" dirty="0"/>
                                <m:t>v</m:t>
                              </m:r>
                              <m:r>
                                <m:rPr>
                                  <m:nor/>
                                </m:rPr>
                                <a:rPr lang="id-ID" sz="2800" baseline="30000" dirty="0"/>
                                <m:t>’</m:t>
                              </m:r>
                              <m:r>
                                <m:rPr>
                                  <m:nor/>
                                </m:rPr>
                                <a:rPr lang="id-ID" sz="2800" baseline="-25000" dirty="0"/>
                                <m:t>1 – </m:t>
                              </m:r>
                              <m:r>
                                <m:rPr>
                                  <m:nor/>
                                </m:rPr>
                                <a:rPr lang="id-ID" sz="2800" dirty="0"/>
                                <m:t>v</m:t>
                              </m:r>
                              <m:r>
                                <m:rPr>
                                  <m:nor/>
                                </m:rPr>
                                <a:rPr lang="id-ID" sz="2800" baseline="30000" dirty="0"/>
                                <m:t>’</m:t>
                              </m:r>
                              <m:r>
                                <m:rPr>
                                  <m:nor/>
                                </m:rPr>
                                <a:rPr lang="id-ID" sz="2800" baseline="-25000" dirty="0"/>
                                <m:t>2</m:t>
                              </m:r>
                              <m:r>
                                <m:rPr>
                                  <m:nor/>
                                </m:rPr>
                                <a:rPr lang="id-ID" sz="2800" dirty="0"/>
                                <m:t>)</m:t>
                              </m:r>
                            </m:num>
                            <m:den>
                              <m:r>
                                <m:rPr>
                                  <m:nor/>
                                </m:rPr>
                                <a:rPr lang="id-ID" sz="2800" dirty="0"/>
                                <m:t>v</m:t>
                              </m:r>
                              <m:r>
                                <m:rPr>
                                  <m:nor/>
                                </m:rPr>
                                <a:rPr lang="id-ID" sz="2800" baseline="-25000" dirty="0"/>
                                <m:t>1 – </m:t>
                              </m:r>
                              <m:r>
                                <m:rPr>
                                  <m:nor/>
                                </m:rPr>
                                <a:rPr lang="id-ID" sz="2800" dirty="0"/>
                                <m:t>v</m:t>
                              </m:r>
                              <m:r>
                                <m:rPr>
                                  <m:nor/>
                                </m:rPr>
                                <a:rPr lang="id-ID" sz="2800" baseline="-25000" dirty="0"/>
                                <m:t>2</m:t>
                              </m:r>
                            </m:den>
                          </m:f>
                        </m:e>
                      </m:d>
                      <m:r>
                        <a:rPr lang="id-ID" sz="2800" i="1">
                          <a:latin typeface="Cambria Math" panose="02040503050406030204" pitchFamily="18" charset="0"/>
                        </a:rPr>
                        <m:t>&lt;</m:t>
                      </m:r>
                      <m:r>
                        <a:rPr lang="id-ID" sz="2800" b="0" i="1" smtClean="0">
                          <a:latin typeface="Cambria Math" panose="02040503050406030204" pitchFamily="18" charset="0"/>
                        </a:rPr>
                        <m:t>1</m:t>
                      </m:r>
                    </m:oMath>
                  </m:oMathPara>
                </a14:m>
                <a:endParaRPr lang="id-ID" sz="2800" dirty="0"/>
              </a:p>
            </p:txBody>
          </p:sp>
        </mc:Choice>
        <mc:Fallback>
          <p:sp>
            <p:nvSpPr>
              <p:cNvPr id="6" name="Rectangle 5">
                <a:extLst>
                  <a:ext uri="{FF2B5EF4-FFF2-40B4-BE49-F238E27FC236}">
                    <a16:creationId xmlns:a16="http://schemas.microsoft.com/office/drawing/2014/main" id="{B62E4977-B992-4D8C-A172-8790C64739B8}"/>
                  </a:ext>
                </a:extLst>
              </p:cNvPr>
              <p:cNvSpPr>
                <a:spLocks noRot="1" noChangeAspect="1" noMove="1" noResize="1" noEditPoints="1" noAdjustHandles="1" noChangeArrowheads="1" noChangeShapeType="1" noTextEdit="1"/>
              </p:cNvSpPr>
              <p:nvPr/>
            </p:nvSpPr>
            <p:spPr>
              <a:xfrm>
                <a:off x="3960614" y="3219418"/>
                <a:ext cx="3325590" cy="1050993"/>
              </a:xfrm>
              <a:prstGeom prst="rect">
                <a:avLst/>
              </a:prstGeom>
              <a:blipFill>
                <a:blip r:embed="rId2"/>
                <a:stretch>
                  <a:fillRect/>
                </a:stretch>
              </a:blipFill>
            </p:spPr>
            <p:txBody>
              <a:bodyPr/>
              <a:lstStyle/>
              <a:p>
                <a:r>
                  <a:rPr lang="id-ID">
                    <a:noFill/>
                  </a:rPr>
                  <a:t> </a:t>
                </a:r>
              </a:p>
            </p:txBody>
          </p:sp>
        </mc:Fallback>
      </mc:AlternateContent>
    </p:spTree>
    <p:extLst>
      <p:ext uri="{BB962C8B-B14F-4D97-AF65-F5344CB8AC3E}">
        <p14:creationId xmlns:p14="http://schemas.microsoft.com/office/powerpoint/2010/main" val="961351711"/>
      </p:ext>
    </p:extLst>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450761"/>
            <a:ext cx="8596668" cy="6233374"/>
          </a:xfrm>
        </p:spPr>
        <p:txBody>
          <a:bodyPr/>
          <a:lstStyle/>
          <a:p>
            <a:pPr marL="0" lvl="0" indent="0" algn="ctr">
              <a:buNone/>
            </a:pPr>
            <a:r>
              <a:rPr lang="id-ID" sz="2800" dirty="0">
                <a:solidFill>
                  <a:srgbClr val="FF0000"/>
                </a:solidFill>
              </a:rPr>
              <a:t>TUMBUKAN TIDAK LENTING SAMA SEKALI</a:t>
            </a:r>
          </a:p>
          <a:p>
            <a:pPr marL="0" indent="0" algn="ctr">
              <a:buNone/>
            </a:pPr>
            <a:r>
              <a:rPr lang="id-ID" dirty="0"/>
              <a:t>“Terjadi apabila dua benda setelah tumbukan menjadi satu dan bergerak bersama-sama”</a:t>
            </a:r>
          </a:p>
          <a:p>
            <a:pPr marL="0" indent="0" algn="ctr">
              <a:buNone/>
            </a:pPr>
            <a:endParaRPr lang="id-ID" dirty="0"/>
          </a:p>
          <a:p>
            <a:pPr marL="0" indent="0" algn="ctr">
              <a:buNone/>
            </a:pPr>
            <a:endParaRPr lang="id-ID" dirty="0"/>
          </a:p>
          <a:p>
            <a:pPr marL="0" indent="0" algn="ctr">
              <a:buNone/>
            </a:pPr>
            <a:endParaRPr lang="id-ID" dirty="0"/>
          </a:p>
          <a:p>
            <a:pPr marL="0" indent="0" algn="ctr">
              <a:buNone/>
            </a:pPr>
            <a:endParaRPr lang="id-ID" dirty="0"/>
          </a:p>
          <a:p>
            <a:pPr marL="0" indent="0" algn="ctr">
              <a:buNone/>
            </a:pPr>
            <a:endParaRPr lang="id-ID" dirty="0"/>
          </a:p>
          <a:p>
            <a:pPr marL="0" indent="0" algn="ctr">
              <a:buNone/>
            </a:pPr>
            <a:endParaRPr lang="id-ID" dirty="0"/>
          </a:p>
          <a:p>
            <a:pPr marL="0" indent="0" algn="ctr">
              <a:buNone/>
            </a:pPr>
            <a:endParaRPr lang="id-ID" dirty="0"/>
          </a:p>
          <a:p>
            <a:pPr marL="0" indent="0" algn="ctr">
              <a:buNone/>
            </a:pPr>
            <a:r>
              <a:rPr lang="id-ID" dirty="0"/>
              <a:t>Pada tumbukan ini terjadi pengurangan en</a:t>
            </a:r>
            <a:r>
              <a:rPr lang="en-US" dirty="0"/>
              <a:t>e</a:t>
            </a:r>
            <a:r>
              <a:rPr lang="id-ID" dirty="0"/>
              <a:t>rgi kinetik</a:t>
            </a:r>
            <a:r>
              <a:rPr lang="en-US" dirty="0"/>
              <a:t>,</a:t>
            </a:r>
            <a:r>
              <a:rPr lang="id-ID" dirty="0"/>
              <a:t> sehingga energi kinetik total benda-benda setelah terjadi tumbukan akan lebih kecil dari energi kinetik total benda sebelum. Dengan demikian:</a:t>
            </a:r>
          </a:p>
          <a:p>
            <a:pPr marL="0" indent="0" algn="ctr">
              <a:buNone/>
            </a:pPr>
            <a:endParaRPr lang="id-ID" dirty="0"/>
          </a:p>
        </p:txBody>
      </p:sp>
      <p:pic>
        <p:nvPicPr>
          <p:cNvPr id="4" name="Picture 3" descr="https://fisikareview.files.wordpress.com/2014/01/1-19-2014-3-04-10-pm.jpg"/>
          <p:cNvPicPr/>
          <p:nvPr/>
        </p:nvPicPr>
        <p:blipFill rotWithShape="1">
          <a:blip r:embed="rId2">
            <a:extLst>
              <a:ext uri="{28A0092B-C50C-407E-A947-70E740481C1C}">
                <a14:useLocalDpi xmlns:a14="http://schemas.microsoft.com/office/drawing/2010/main" val="0"/>
              </a:ext>
            </a:extLst>
          </a:blip>
          <a:srcRect l="1024" b="31679"/>
          <a:stretch/>
        </p:blipFill>
        <p:spPr bwMode="auto">
          <a:xfrm>
            <a:off x="1126435" y="1802331"/>
            <a:ext cx="6886512" cy="2636830"/>
          </a:xfrm>
          <a:prstGeom prst="rect">
            <a:avLst/>
          </a:prstGeom>
          <a:noFill/>
          <a:ln>
            <a:noFill/>
          </a:ln>
          <a:extLst>
            <a:ext uri="{53640926-AAD7-44D8-BBD7-CCE9431645EC}">
              <a14:shadowObscured xmlns:a14="http://schemas.microsoft.com/office/drawing/2010/main"/>
            </a:ext>
          </a:extLst>
        </p:spPr>
      </p:pic>
      <mc:AlternateContent xmlns:mc="http://schemas.openxmlformats.org/markup-compatibility/2006" xmlns:a14="http://schemas.microsoft.com/office/drawing/2010/main">
        <mc:Choice Requires="a14">
          <p:sp>
            <p:nvSpPr>
              <p:cNvPr id="2" name="Rectangle 1">
                <a:extLst>
                  <a:ext uri="{FF2B5EF4-FFF2-40B4-BE49-F238E27FC236}">
                    <a16:creationId xmlns:a16="http://schemas.microsoft.com/office/drawing/2014/main" id="{FFA38B49-1594-4A33-894E-12B35FADD165}"/>
                  </a:ext>
                </a:extLst>
              </p:cNvPr>
              <p:cNvSpPr/>
              <p:nvPr/>
            </p:nvSpPr>
            <p:spPr>
              <a:xfrm>
                <a:off x="4163586" y="5790731"/>
                <a:ext cx="2044406" cy="62376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id-ID" b="0" i="1" smtClean="0">
                          <a:latin typeface="Cambria Math" panose="02040503050406030204" pitchFamily="18" charset="0"/>
                        </a:rPr>
                        <m:t>𝑒</m:t>
                      </m:r>
                      <m:r>
                        <a:rPr lang="id-ID" b="0" i="1" smtClean="0">
                          <a:latin typeface="Cambria Math" panose="02040503050406030204" pitchFamily="18" charset="0"/>
                        </a:rPr>
                        <m:t>=</m:t>
                      </m:r>
                      <m:f>
                        <m:fPr>
                          <m:ctrlPr>
                            <a:rPr lang="id-ID" i="1">
                              <a:latin typeface="Cambria Math" panose="02040503050406030204" pitchFamily="18" charset="0"/>
                            </a:rPr>
                          </m:ctrlPr>
                        </m:fPr>
                        <m:num>
                          <m:r>
                            <m:rPr>
                              <m:nor/>
                            </m:rPr>
                            <a:rPr lang="id-ID" dirty="0"/>
                            <m:t>−(</m:t>
                          </m:r>
                          <m:r>
                            <m:rPr>
                              <m:nor/>
                            </m:rPr>
                            <a:rPr lang="id-ID" dirty="0"/>
                            <m:t>v</m:t>
                          </m:r>
                          <m:r>
                            <m:rPr>
                              <m:nor/>
                            </m:rPr>
                            <a:rPr lang="id-ID" baseline="30000" dirty="0"/>
                            <m:t>’</m:t>
                          </m:r>
                          <m:r>
                            <m:rPr>
                              <m:nor/>
                            </m:rPr>
                            <a:rPr lang="id-ID" baseline="-25000" dirty="0"/>
                            <m:t>1 – </m:t>
                          </m:r>
                          <m:r>
                            <m:rPr>
                              <m:nor/>
                            </m:rPr>
                            <a:rPr lang="id-ID" dirty="0"/>
                            <m:t>v</m:t>
                          </m:r>
                          <m:r>
                            <m:rPr>
                              <m:nor/>
                            </m:rPr>
                            <a:rPr lang="id-ID" baseline="30000" dirty="0"/>
                            <m:t>’</m:t>
                          </m:r>
                          <m:r>
                            <m:rPr>
                              <m:nor/>
                            </m:rPr>
                            <a:rPr lang="id-ID" baseline="-25000" dirty="0"/>
                            <m:t>2</m:t>
                          </m:r>
                          <m:r>
                            <m:rPr>
                              <m:nor/>
                            </m:rPr>
                            <a:rPr lang="id-ID" dirty="0"/>
                            <m:t>)</m:t>
                          </m:r>
                        </m:num>
                        <m:den>
                          <m:r>
                            <m:rPr>
                              <m:nor/>
                            </m:rPr>
                            <a:rPr lang="id-ID" dirty="0"/>
                            <m:t>v</m:t>
                          </m:r>
                          <m:r>
                            <m:rPr>
                              <m:nor/>
                            </m:rPr>
                            <a:rPr lang="id-ID" baseline="-25000" dirty="0"/>
                            <m:t>1 – </m:t>
                          </m:r>
                          <m:r>
                            <m:rPr>
                              <m:nor/>
                            </m:rPr>
                            <a:rPr lang="id-ID" dirty="0"/>
                            <m:t>v</m:t>
                          </m:r>
                          <m:r>
                            <m:rPr>
                              <m:nor/>
                            </m:rPr>
                            <a:rPr lang="id-ID" baseline="-25000" dirty="0"/>
                            <m:t>2</m:t>
                          </m:r>
                        </m:den>
                      </m:f>
                      <m:r>
                        <a:rPr lang="id-ID" i="1">
                          <a:latin typeface="Cambria Math" panose="02040503050406030204" pitchFamily="18" charset="0"/>
                        </a:rPr>
                        <m:t>=</m:t>
                      </m:r>
                      <m:r>
                        <a:rPr lang="id-ID" b="0" i="1" smtClean="0">
                          <a:latin typeface="Cambria Math" panose="02040503050406030204" pitchFamily="18" charset="0"/>
                        </a:rPr>
                        <m:t>0</m:t>
                      </m:r>
                    </m:oMath>
                  </m:oMathPara>
                </a14:m>
                <a:endParaRPr lang="id-ID" dirty="0"/>
              </a:p>
            </p:txBody>
          </p:sp>
        </mc:Choice>
        <mc:Fallback xmlns="">
          <p:sp>
            <p:nvSpPr>
              <p:cNvPr id="2" name="Rectangle 1">
                <a:extLst>
                  <a:ext uri="{FF2B5EF4-FFF2-40B4-BE49-F238E27FC236}">
                    <a16:creationId xmlns:a16="http://schemas.microsoft.com/office/drawing/2014/main" id="{FFA38B49-1594-4A33-894E-12B35FADD165}"/>
                  </a:ext>
                </a:extLst>
              </p:cNvPr>
              <p:cNvSpPr>
                <a:spLocks noRot="1" noChangeAspect="1" noMove="1" noResize="1" noEditPoints="1" noAdjustHandles="1" noChangeArrowheads="1" noChangeShapeType="1" noTextEdit="1"/>
              </p:cNvSpPr>
              <p:nvPr/>
            </p:nvSpPr>
            <p:spPr>
              <a:xfrm>
                <a:off x="4163586" y="5790731"/>
                <a:ext cx="2044406" cy="623761"/>
              </a:xfrm>
              <a:prstGeom prst="rect">
                <a:avLst/>
              </a:prstGeom>
              <a:blipFill>
                <a:blip r:embed="rId3"/>
                <a:stretch>
                  <a:fillRect/>
                </a:stretch>
              </a:blipFill>
            </p:spPr>
            <p:txBody>
              <a:bodyPr/>
              <a:lstStyle/>
              <a:p>
                <a:r>
                  <a:rPr lang="id-ID">
                    <a:noFill/>
                  </a:rPr>
                  <a:t> </a:t>
                </a:r>
              </a:p>
            </p:txBody>
          </p:sp>
        </mc:Fallback>
      </mc:AlternateContent>
      <mc:AlternateContent xmlns:mc="http://schemas.openxmlformats.org/markup-compatibility/2006">
        <mc:Choice xmlns:a14="http://schemas.microsoft.com/office/drawing/2010/main" Requires="a14">
          <p:sp>
            <p:nvSpPr>
              <p:cNvPr id="5" name="Rectangle 4">
                <a:extLst>
                  <a:ext uri="{FF2B5EF4-FFF2-40B4-BE49-F238E27FC236}">
                    <a16:creationId xmlns:a16="http://schemas.microsoft.com/office/drawing/2014/main" id="{DAD069E5-49FB-4EB9-A131-4766020AA6E9}"/>
                  </a:ext>
                </a:extLst>
              </p:cNvPr>
              <p:cNvSpPr/>
              <p:nvPr/>
            </p:nvSpPr>
            <p:spPr>
              <a:xfrm>
                <a:off x="5787646" y="3726473"/>
                <a:ext cx="1342024" cy="369332"/>
              </a:xfrm>
              <a:prstGeom prst="rect">
                <a:avLst/>
              </a:prstGeom>
            </p:spPr>
            <p:txBody>
              <a:bodyPr wrap="square">
                <a:spAutoFit/>
              </a:bodyPr>
              <a:lstStyle/>
              <a:p>
                <a14:m>
                  <m:oMathPara xmlns:m="http://schemas.openxmlformats.org/officeDocument/2006/math">
                    <m:oMathParaPr>
                      <m:jc m:val="centerGroup"/>
                    </m:oMathParaPr>
                    <m:oMath xmlns:m="http://schemas.openxmlformats.org/officeDocument/2006/math">
                      <m:r>
                        <m:rPr>
                          <m:nor/>
                        </m:rPr>
                        <a:rPr lang="id-ID" dirty="0"/>
                        <m:t>v</m:t>
                      </m:r>
                      <m:r>
                        <m:rPr>
                          <m:nor/>
                        </m:rPr>
                        <a:rPr lang="id-ID" baseline="30000" dirty="0"/>
                        <m:t>’</m:t>
                      </m:r>
                      <m:r>
                        <m:rPr>
                          <m:nor/>
                        </m:rPr>
                        <a:rPr lang="id-ID" baseline="-25000" dirty="0"/>
                        <m:t>1 </m:t>
                      </m:r>
                      <m:r>
                        <m:rPr>
                          <m:nor/>
                        </m:rPr>
                        <a:rPr lang="id-ID" b="0" i="0" dirty="0" smtClean="0"/>
                        <m:t>= </m:t>
                      </m:r>
                      <m:r>
                        <m:rPr>
                          <m:nor/>
                        </m:rPr>
                        <a:rPr lang="id-ID" b="0" i="0" dirty="0" smtClean="0"/>
                        <m:t>v</m:t>
                      </m:r>
                      <m:r>
                        <m:rPr>
                          <m:nor/>
                        </m:rPr>
                        <a:rPr lang="id-ID" baseline="30000" dirty="0"/>
                        <m:t>’</m:t>
                      </m:r>
                      <m:r>
                        <m:rPr>
                          <m:nor/>
                        </m:rPr>
                        <a:rPr lang="id-ID" baseline="-25000" dirty="0"/>
                        <m:t>2</m:t>
                      </m:r>
                    </m:oMath>
                  </m:oMathPara>
                </a14:m>
                <a:endParaRPr lang="id-ID" dirty="0"/>
              </a:p>
            </p:txBody>
          </p:sp>
        </mc:Choice>
        <mc:Fallback>
          <p:sp>
            <p:nvSpPr>
              <p:cNvPr id="5" name="Rectangle 4">
                <a:extLst>
                  <a:ext uri="{FF2B5EF4-FFF2-40B4-BE49-F238E27FC236}">
                    <a16:creationId xmlns:a16="http://schemas.microsoft.com/office/drawing/2014/main" id="{DAD069E5-49FB-4EB9-A131-4766020AA6E9}"/>
                  </a:ext>
                </a:extLst>
              </p:cNvPr>
              <p:cNvSpPr>
                <a:spLocks noRot="1" noChangeAspect="1" noMove="1" noResize="1" noEditPoints="1" noAdjustHandles="1" noChangeArrowheads="1" noChangeShapeType="1" noTextEdit="1"/>
              </p:cNvSpPr>
              <p:nvPr/>
            </p:nvSpPr>
            <p:spPr>
              <a:xfrm>
                <a:off x="5787646" y="3726473"/>
                <a:ext cx="1342024" cy="369332"/>
              </a:xfrm>
              <a:prstGeom prst="rect">
                <a:avLst/>
              </a:prstGeom>
              <a:blipFill>
                <a:blip r:embed="rId4"/>
                <a:stretch>
                  <a:fillRect b="-1639"/>
                </a:stretch>
              </a:blipFill>
            </p:spPr>
            <p:txBody>
              <a:bodyPr/>
              <a:lstStyle/>
              <a:p>
                <a:r>
                  <a:rPr lang="id-ID">
                    <a:noFill/>
                  </a:rPr>
                  <a:t> </a:t>
                </a:r>
              </a:p>
            </p:txBody>
          </p:sp>
        </mc:Fallback>
      </mc:AlternateContent>
      <p:sp>
        <p:nvSpPr>
          <p:cNvPr id="6" name="Rectangle 5">
            <a:extLst>
              <a:ext uri="{FF2B5EF4-FFF2-40B4-BE49-F238E27FC236}">
                <a16:creationId xmlns:a16="http://schemas.microsoft.com/office/drawing/2014/main" id="{B599C4AA-BA0E-45A8-BB62-CDD5789E59D0}"/>
              </a:ext>
            </a:extLst>
          </p:cNvPr>
          <p:cNvSpPr/>
          <p:nvPr/>
        </p:nvSpPr>
        <p:spPr>
          <a:xfrm>
            <a:off x="5777948" y="3670852"/>
            <a:ext cx="1417982" cy="51683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422162954"/>
      </p:ext>
    </p:extLst>
  </p:cSld>
  <p:clrMapOvr>
    <a:masterClrMapping/>
  </p:clrMapOvr>
  <p:transition spd="slow">
    <p:randomBar dir="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54546"/>
            <a:ext cx="8596668" cy="6703453"/>
          </a:xfrm>
        </p:spPr>
        <p:txBody>
          <a:bodyPr>
            <a:normAutofit/>
          </a:bodyPr>
          <a:lstStyle/>
          <a:p>
            <a:pPr marL="0" lvl="0" indent="0">
              <a:buNone/>
            </a:pPr>
            <a:r>
              <a:rPr lang="id-ID" dirty="0"/>
              <a:t>1.. Ayunan balistik yang terdiri dari balok kayu tergantung oleh seutas tali yang panjangnya I=40 cm. Balok tersebut ditembak mendatar dengan sebutir peluru yang bermassa 20 gr dan kecepatan v</a:t>
            </a:r>
            <a:r>
              <a:rPr lang="id-ID" baseline="-25000" dirty="0"/>
              <a:t>p</a:t>
            </a:r>
            <a:r>
              <a:rPr lang="id-ID" dirty="0"/>
              <a:t>. Massa balok 9,98 kg dan percepatan gravitasi 10 m/s. Jika peluru mengenai balok bersarang di dalamnya, sehingga balok dapat bergerak naik setinggi 10 cm maka:</a:t>
            </a:r>
          </a:p>
          <a:p>
            <a:pPr marL="0" indent="0">
              <a:buNone/>
            </a:pPr>
            <a:r>
              <a:rPr lang="id-ID" dirty="0"/>
              <a:t>Berapakah kecepatan peluru tersebut?</a:t>
            </a:r>
          </a:p>
          <a:p>
            <a:pPr marL="0" indent="0">
              <a:buNone/>
            </a:pPr>
            <a:endParaRPr lang="id-ID" dirty="0"/>
          </a:p>
          <a:p>
            <a:pPr marL="0" indent="0">
              <a:buNone/>
            </a:pPr>
            <a:endParaRPr lang="id-ID" dirty="0"/>
          </a:p>
          <a:p>
            <a:pPr marL="0" indent="0">
              <a:buNone/>
            </a:pPr>
            <a:endParaRPr lang="id-ID" dirty="0"/>
          </a:p>
          <a:p>
            <a:pPr marL="0" indent="0">
              <a:buNone/>
            </a:pPr>
            <a:endParaRPr lang="id-ID" dirty="0"/>
          </a:p>
          <a:p>
            <a:pPr marL="0" indent="0">
              <a:buNone/>
            </a:pPr>
            <a:endParaRPr lang="id-ID" dirty="0"/>
          </a:p>
          <a:p>
            <a:pPr marL="0" indent="0">
              <a:buNone/>
            </a:pPr>
            <a:r>
              <a:rPr lang="id-ID" dirty="0"/>
              <a:t>Jawab:</a:t>
            </a:r>
          </a:p>
          <a:p>
            <a:pPr marL="0" indent="0">
              <a:buNone/>
            </a:pPr>
            <a:r>
              <a:rPr lang="id-ID" dirty="0"/>
              <a:t>Diketahui:	m</a:t>
            </a:r>
            <a:r>
              <a:rPr lang="id-ID" baseline="-25000" dirty="0"/>
              <a:t>p	</a:t>
            </a:r>
            <a:r>
              <a:rPr lang="id-ID" dirty="0"/>
              <a:t>= 20 gr = 0,02 kg</a:t>
            </a:r>
          </a:p>
          <a:p>
            <a:pPr marL="0" indent="0">
              <a:buNone/>
            </a:pPr>
            <a:r>
              <a:rPr lang="id-ID" dirty="0"/>
              <a:t>			m</a:t>
            </a:r>
            <a:r>
              <a:rPr lang="id-ID" baseline="-25000" dirty="0"/>
              <a:t>b</a:t>
            </a:r>
            <a:r>
              <a:rPr lang="id-ID" dirty="0"/>
              <a:t>	= 9,98 kg</a:t>
            </a:r>
          </a:p>
          <a:p>
            <a:pPr marL="0" indent="0">
              <a:buNone/>
            </a:pPr>
            <a:r>
              <a:rPr lang="id-ID" dirty="0"/>
              <a:t>			g	= 10 m/s</a:t>
            </a:r>
          </a:p>
          <a:p>
            <a:pPr marL="0" indent="0">
              <a:buNone/>
            </a:pPr>
            <a:r>
              <a:rPr lang="id-ID" dirty="0"/>
              <a:t>			h	= 10 cm = 0,1 m</a:t>
            </a:r>
          </a:p>
          <a:p>
            <a:pPr marL="0" indent="0">
              <a:buNone/>
            </a:pPr>
            <a:r>
              <a:rPr lang="id-ID" dirty="0"/>
              <a:t>			v</a:t>
            </a:r>
            <a:r>
              <a:rPr lang="id-ID" baseline="-25000" dirty="0"/>
              <a:t>p	</a:t>
            </a:r>
            <a:r>
              <a:rPr lang="id-ID" dirty="0"/>
              <a:t>=......?</a:t>
            </a:r>
          </a:p>
          <a:p>
            <a:pPr marL="0" indent="0">
              <a:buNone/>
            </a:pPr>
            <a:endParaRPr lang="id-ID" dirty="0"/>
          </a:p>
        </p:txBody>
      </p:sp>
      <p:pic>
        <p:nvPicPr>
          <p:cNvPr id="4" name="Picture 3" descr="https://lh4.googleusercontent.com/-OejYVSVsa8s/UKgc6nd3S9I/AAAAAAAAB5Q/XxIfLyU6fW8/s314/gambar+tak+lenting.gif"/>
          <p:cNvPicPr/>
          <p:nvPr/>
        </p:nvPicPr>
        <p:blipFill>
          <a:blip r:embed="rId2">
            <a:extLst>
              <a:ext uri="{28A0092B-C50C-407E-A947-70E740481C1C}">
                <a14:useLocalDpi xmlns:a14="http://schemas.microsoft.com/office/drawing/2010/main" val="0"/>
              </a:ext>
            </a:extLst>
          </a:blip>
          <a:srcRect/>
          <a:stretch>
            <a:fillRect/>
          </a:stretch>
        </p:blipFill>
        <p:spPr bwMode="auto">
          <a:xfrm>
            <a:off x="4310317" y="2054088"/>
            <a:ext cx="3110900" cy="1985588"/>
          </a:xfrm>
          <a:prstGeom prst="rect">
            <a:avLst/>
          </a:prstGeom>
          <a:noFill/>
          <a:ln>
            <a:noFill/>
          </a:ln>
        </p:spPr>
      </p:pic>
    </p:spTree>
    <p:extLst>
      <p:ext uri="{BB962C8B-B14F-4D97-AF65-F5344CB8AC3E}">
        <p14:creationId xmlns:p14="http://schemas.microsoft.com/office/powerpoint/2010/main" val="23556345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677334" y="180305"/>
                <a:ext cx="8596668" cy="5861058"/>
              </a:xfrm>
            </p:spPr>
            <p:txBody>
              <a:bodyPr>
                <a:normAutofit lnSpcReduction="10000"/>
              </a:bodyPr>
              <a:lstStyle/>
              <a:p>
                <a:r>
                  <a:rPr lang="id-ID" dirty="0"/>
                  <a:t>Pada ayunan balistik tersebut dapat dibagi menjadi dua bagian yaitu tumbukan dan gerak AB. </a:t>
                </a:r>
              </a:p>
              <a:p>
                <a:r>
                  <a:rPr lang="id-ID" dirty="0"/>
                  <a:t>Pada gerak AB berlaku hukum kekekalan energi sehingga dap</a:t>
                </a:r>
                <a:r>
                  <a:rPr lang="en-US" dirty="0"/>
                  <a:t>a</a:t>
                </a:r>
                <a:r>
                  <a:rPr lang="id-ID" dirty="0"/>
                  <a:t>t diperoleh v</a:t>
                </a:r>
                <a:r>
                  <a:rPr lang="id-ID" baseline="-25000" dirty="0"/>
                  <a:t>b</a:t>
                </a:r>
                <a:r>
                  <a:rPr lang="id-ID" dirty="0"/>
                  <a:t>’ seperti:</a:t>
                </a:r>
              </a:p>
              <a:p>
                <a:pPr marL="0" indent="0">
                  <a:buNone/>
                </a:pPr>
                <a:r>
                  <a:rPr lang="id-ID" dirty="0"/>
                  <a:t>	Ek</a:t>
                </a:r>
                <a:r>
                  <a:rPr lang="id-ID" baseline="-25000" dirty="0"/>
                  <a:t>a</a:t>
                </a:r>
                <a:r>
                  <a:rPr lang="id-ID" dirty="0"/>
                  <a:t>	=	Ep</a:t>
                </a:r>
                <a:r>
                  <a:rPr lang="id-ID" baseline="-25000" dirty="0"/>
                  <a:t>b</a:t>
                </a:r>
                <a:endParaRPr lang="id-ID" dirty="0"/>
              </a:p>
              <a:p>
                <a:pPr marL="0" indent="0">
                  <a:buNone/>
                </a:pPr>
                <a:r>
                  <a:rPr lang="id-ID" dirty="0"/>
                  <a:t>1/2mv</a:t>
                </a:r>
                <a:r>
                  <a:rPr lang="id-ID" baseline="-25000" dirty="0"/>
                  <a:t>b</a:t>
                </a:r>
                <a:r>
                  <a:rPr lang="id-ID" baseline="30000" dirty="0"/>
                  <a:t>2 	</a:t>
                </a:r>
                <a:r>
                  <a:rPr lang="id-ID" dirty="0"/>
                  <a:t>=	mgh</a:t>
                </a:r>
              </a:p>
              <a:p>
                <a:pPr marL="0" indent="0">
                  <a:buNone/>
                </a:pPr>
                <a:r>
                  <a:rPr lang="id-ID" dirty="0"/>
                  <a:t>v</a:t>
                </a:r>
                <a:r>
                  <a:rPr lang="id-ID" baseline="-25000" dirty="0"/>
                  <a:t>b</a:t>
                </a:r>
                <a:r>
                  <a:rPr lang="id-ID" baseline="30000" dirty="0"/>
                  <a:t>2		</a:t>
                </a:r>
                <a:r>
                  <a:rPr lang="id-ID" dirty="0"/>
                  <a:t>= 2 . 10 . 0,1</a:t>
                </a:r>
              </a:p>
              <a:p>
                <a:pPr marL="0" indent="0">
                  <a:buNone/>
                </a:pPr>
                <a:r>
                  <a:rPr lang="id-ID" dirty="0"/>
                  <a:t>v</a:t>
                </a:r>
                <a:r>
                  <a:rPr lang="id-ID" baseline="-25000" dirty="0"/>
                  <a:t>b</a:t>
                </a:r>
                <a:r>
                  <a:rPr lang="id-ID" baseline="30000" dirty="0"/>
                  <a:t>2		</a:t>
                </a:r>
                <a:r>
                  <a:rPr lang="id-ID" dirty="0"/>
                  <a:t>= </a:t>
                </a:r>
                <a14:m>
                  <m:oMath xmlns:m="http://schemas.openxmlformats.org/officeDocument/2006/math">
                    <m:r>
                      <a:rPr lang="id-ID" i="1">
                        <a:latin typeface="Cambria Math"/>
                      </a:rPr>
                      <m:t>√2</m:t>
                    </m:r>
                  </m:oMath>
                </a14:m>
                <a:r>
                  <a:rPr lang="id-ID" baseline="30000" dirty="0"/>
                  <a:t>	</a:t>
                </a:r>
                <a:r>
                  <a:rPr lang="id-ID" dirty="0"/>
                  <a:t>m/s</a:t>
                </a:r>
              </a:p>
              <a:p>
                <a:pPr marL="0" indent="0">
                  <a:buNone/>
                </a:pPr>
                <a:endParaRPr lang="id-ID" dirty="0"/>
              </a:p>
              <a:p>
                <a:r>
                  <a:rPr lang="id-ID" dirty="0"/>
                  <a:t>Tumbukan peluru dan balok. Pada tumbukan ini berlaku kekekalan momentum</a:t>
                </a:r>
              </a:p>
              <a:p>
                <a:pPr marL="0" indent="0">
                  <a:buNone/>
                </a:pPr>
                <a:r>
                  <a:rPr lang="id-ID" dirty="0"/>
                  <a:t>p</a:t>
                </a:r>
                <a:r>
                  <a:rPr lang="id-ID" baseline="-25000" dirty="0"/>
                  <a:t>awal	</a:t>
                </a:r>
                <a:r>
                  <a:rPr lang="id-ID" dirty="0"/>
                  <a:t>=	p</a:t>
                </a:r>
                <a:r>
                  <a:rPr lang="id-ID" baseline="-25000" dirty="0"/>
                  <a:t>akhir</a:t>
                </a:r>
                <a:endParaRPr lang="id-ID" dirty="0"/>
              </a:p>
              <a:p>
                <a:pPr marL="0" indent="0">
                  <a:buNone/>
                </a:pPr>
                <a:r>
                  <a:rPr lang="id-ID" dirty="0"/>
                  <a:t>m</a:t>
                </a:r>
                <a:r>
                  <a:rPr lang="id-ID" baseline="-25000" dirty="0"/>
                  <a:t>p</a:t>
                </a:r>
                <a:r>
                  <a:rPr lang="id-ID" dirty="0"/>
                  <a:t> . v</a:t>
                </a:r>
                <a:r>
                  <a:rPr lang="id-ID" baseline="-25000" dirty="0"/>
                  <a:t>p	</a:t>
                </a:r>
                <a:r>
                  <a:rPr lang="id-ID" dirty="0"/>
                  <a:t>= (m</a:t>
                </a:r>
                <a:r>
                  <a:rPr lang="id-ID" baseline="-25000" dirty="0"/>
                  <a:t>p </a:t>
                </a:r>
                <a:r>
                  <a:rPr lang="id-ID" dirty="0"/>
                  <a:t> + m</a:t>
                </a:r>
                <a:r>
                  <a:rPr lang="id-ID" baseline="-25000" dirty="0"/>
                  <a:t>b</a:t>
                </a:r>
                <a:r>
                  <a:rPr lang="id-ID" dirty="0"/>
                  <a:t>) v</a:t>
                </a:r>
                <a:r>
                  <a:rPr lang="id-ID" baseline="-25000" dirty="0"/>
                  <a:t>b</a:t>
                </a:r>
                <a:r>
                  <a:rPr lang="id-ID" baseline="30000" dirty="0"/>
                  <a:t>’</a:t>
                </a:r>
                <a:endParaRPr lang="id-ID" dirty="0"/>
              </a:p>
              <a:p>
                <a:pPr marL="0" indent="0">
                  <a:buNone/>
                </a:pPr>
                <a:r>
                  <a:rPr lang="id-ID" dirty="0"/>
                  <a:t>0,02.v</a:t>
                </a:r>
                <a:r>
                  <a:rPr lang="id-ID" baseline="-25000" dirty="0"/>
                  <a:t>p	</a:t>
                </a:r>
                <a:r>
                  <a:rPr lang="id-ID" dirty="0"/>
                  <a:t>= (0,02 + 9,98) . </a:t>
                </a:r>
                <a14:m>
                  <m:oMath xmlns:m="http://schemas.openxmlformats.org/officeDocument/2006/math">
                    <m:r>
                      <a:rPr lang="id-ID" i="1">
                        <a:latin typeface="Cambria Math"/>
                      </a:rPr>
                      <m:t>√2</m:t>
                    </m:r>
                  </m:oMath>
                </a14:m>
                <a:endParaRPr lang="id-ID" dirty="0"/>
              </a:p>
              <a:p>
                <a:pPr marL="0" indent="0">
                  <a:buNone/>
                </a:pPr>
                <a:r>
                  <a:rPr lang="id-ID" dirty="0"/>
                  <a:t>v</a:t>
                </a:r>
                <a:r>
                  <a:rPr lang="id-ID" baseline="-25000" dirty="0"/>
                  <a:t>p	</a:t>
                </a:r>
                <a:r>
                  <a:rPr lang="id-ID" dirty="0"/>
                  <a:t>= </a:t>
                </a:r>
                <a14:m>
                  <m:oMath xmlns:m="http://schemas.openxmlformats.org/officeDocument/2006/math">
                    <m:f>
                      <m:fPr>
                        <m:ctrlPr>
                          <a:rPr lang="id-ID" i="1">
                            <a:latin typeface="Cambria Math" panose="02040503050406030204" pitchFamily="18" charset="0"/>
                          </a:rPr>
                        </m:ctrlPr>
                      </m:fPr>
                      <m:num>
                        <m:r>
                          <a:rPr lang="id-ID" i="1">
                            <a:latin typeface="Cambria Math"/>
                          </a:rPr>
                          <m:t>10√2</m:t>
                        </m:r>
                      </m:num>
                      <m:den>
                        <m:r>
                          <a:rPr lang="id-ID" i="1">
                            <a:latin typeface="Cambria Math"/>
                          </a:rPr>
                          <m:t>0,02</m:t>
                        </m:r>
                      </m:den>
                    </m:f>
                  </m:oMath>
                </a14:m>
                <a:endParaRPr lang="id-ID" dirty="0"/>
              </a:p>
              <a:p>
                <a:pPr marL="0" indent="0">
                  <a:buNone/>
                </a:pPr>
                <a:r>
                  <a:rPr lang="id-ID" dirty="0"/>
                  <a:t>v</a:t>
                </a:r>
                <a:r>
                  <a:rPr lang="id-ID" baseline="-25000" dirty="0"/>
                  <a:t>p	</a:t>
                </a:r>
                <a:r>
                  <a:rPr lang="id-ID" dirty="0"/>
                  <a:t>= 500 </a:t>
                </a:r>
                <a14:m>
                  <m:oMath xmlns:m="http://schemas.openxmlformats.org/officeDocument/2006/math">
                    <m:r>
                      <a:rPr lang="id-ID" i="1">
                        <a:latin typeface="Cambria Math"/>
                      </a:rPr>
                      <m:t>√2</m:t>
                    </m:r>
                  </m:oMath>
                </a14:m>
                <a:r>
                  <a:rPr lang="id-ID" dirty="0"/>
                  <a:t> m/s</a:t>
                </a:r>
              </a:p>
              <a:p>
                <a:endParaRPr lang="id-ID"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677334" y="180305"/>
                <a:ext cx="8596668" cy="5861058"/>
              </a:xfrm>
              <a:blipFill>
                <a:blip r:embed="rId2"/>
                <a:stretch>
                  <a:fillRect l="-567" t="-1145" r="-496"/>
                </a:stretch>
              </a:blipFill>
            </p:spPr>
            <p:txBody>
              <a:bodyPr/>
              <a:lstStyle/>
              <a:p>
                <a:r>
                  <a:rPr lang="id-ID">
                    <a:noFill/>
                  </a:rPr>
                  <a:t> </a:t>
                </a:r>
              </a:p>
            </p:txBody>
          </p:sp>
        </mc:Fallback>
      </mc:AlternateContent>
    </p:spTree>
    <p:extLst>
      <p:ext uri="{BB962C8B-B14F-4D97-AF65-F5344CB8AC3E}">
        <p14:creationId xmlns:p14="http://schemas.microsoft.com/office/powerpoint/2010/main" val="28036841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0E9DC-BDB7-4337-AEF2-62A5AAE28869}"/>
              </a:ext>
            </a:extLst>
          </p:cNvPr>
          <p:cNvSpPr>
            <a:spLocks noGrp="1"/>
          </p:cNvSpPr>
          <p:nvPr>
            <p:ph type="title"/>
          </p:nvPr>
        </p:nvSpPr>
        <p:spPr/>
        <p:txBody>
          <a:bodyPr/>
          <a:lstStyle/>
          <a:p>
            <a:r>
              <a:rPr lang="id-ID" b="1" dirty="0"/>
              <a:t>Pusat Massa (pm) </a:t>
            </a:r>
            <a:endParaRPr lang="id-ID" dirty="0"/>
          </a:p>
        </p:txBody>
      </p:sp>
      <p:sp>
        <p:nvSpPr>
          <p:cNvPr id="3" name="Content Placeholder 2">
            <a:extLst>
              <a:ext uri="{FF2B5EF4-FFF2-40B4-BE49-F238E27FC236}">
                <a16:creationId xmlns:a16="http://schemas.microsoft.com/office/drawing/2014/main" id="{E44BF74A-7E7F-453B-8EFC-65265B24B884}"/>
              </a:ext>
            </a:extLst>
          </p:cNvPr>
          <p:cNvSpPr>
            <a:spLocks noGrp="1"/>
          </p:cNvSpPr>
          <p:nvPr>
            <p:ph idx="1"/>
          </p:nvPr>
        </p:nvSpPr>
        <p:spPr>
          <a:xfrm>
            <a:off x="677334" y="1723268"/>
            <a:ext cx="8596668" cy="3880773"/>
          </a:xfrm>
        </p:spPr>
        <p:txBody>
          <a:bodyPr/>
          <a:lstStyle/>
          <a:p>
            <a:r>
              <a:rPr lang="id-ID" dirty="0"/>
              <a:t>Definisi: sistem yang terdiri dari sejumlah benda atau </a:t>
            </a:r>
            <a:r>
              <a:rPr lang="sv-SE" dirty="0"/>
              <a:t>partikel. Apabila semua benda yang menyusun sistem bisa direduksi</a:t>
            </a:r>
            <a:r>
              <a:rPr lang="id-ID" dirty="0"/>
              <a:t> </a:t>
            </a:r>
            <a:r>
              <a:rPr lang="sv-SE" dirty="0"/>
              <a:t>menjadi titik massa di mana massa titik sama dengan jumlah massa</a:t>
            </a:r>
            <a:r>
              <a:rPr lang="id-ID" dirty="0"/>
              <a:t> benda penyusun.</a:t>
            </a:r>
          </a:p>
          <a:p>
            <a:r>
              <a:rPr lang="id-ID" b="1" dirty="0"/>
              <a:t>Pusat Massa Benda Diskrit </a:t>
            </a:r>
            <a:endParaRPr lang="id-ID" dirty="0"/>
          </a:p>
        </p:txBody>
      </p:sp>
      <p:pic>
        <p:nvPicPr>
          <p:cNvPr id="4" name="Picture 3">
            <a:extLst>
              <a:ext uri="{FF2B5EF4-FFF2-40B4-BE49-F238E27FC236}">
                <a16:creationId xmlns:a16="http://schemas.microsoft.com/office/drawing/2014/main" id="{7FCD5199-0D11-4A71-8E06-FC824EDE4ABC}"/>
              </a:ext>
            </a:extLst>
          </p:cNvPr>
          <p:cNvPicPr>
            <a:picLocks noChangeAspect="1"/>
          </p:cNvPicPr>
          <p:nvPr/>
        </p:nvPicPr>
        <p:blipFill>
          <a:blip r:embed="rId2"/>
          <a:stretch>
            <a:fillRect/>
          </a:stretch>
        </p:blipFill>
        <p:spPr>
          <a:xfrm>
            <a:off x="991842" y="3167145"/>
            <a:ext cx="4151086" cy="1320800"/>
          </a:xfrm>
          <a:prstGeom prst="rect">
            <a:avLst/>
          </a:prstGeom>
        </p:spPr>
      </p:pic>
      <p:pic>
        <p:nvPicPr>
          <p:cNvPr id="5" name="Picture 4">
            <a:extLst>
              <a:ext uri="{FF2B5EF4-FFF2-40B4-BE49-F238E27FC236}">
                <a16:creationId xmlns:a16="http://schemas.microsoft.com/office/drawing/2014/main" id="{E448FD9F-3A7E-4240-AAB2-DFE0F24D1C11}"/>
              </a:ext>
            </a:extLst>
          </p:cNvPr>
          <p:cNvPicPr>
            <a:picLocks noChangeAspect="1"/>
          </p:cNvPicPr>
          <p:nvPr/>
        </p:nvPicPr>
        <p:blipFill>
          <a:blip r:embed="rId3"/>
          <a:stretch>
            <a:fillRect/>
          </a:stretch>
        </p:blipFill>
        <p:spPr>
          <a:xfrm>
            <a:off x="5630724" y="3619500"/>
            <a:ext cx="4429125" cy="2628900"/>
          </a:xfrm>
          <a:prstGeom prst="rect">
            <a:avLst/>
          </a:prstGeom>
        </p:spPr>
      </p:pic>
    </p:spTree>
    <p:extLst>
      <p:ext uri="{BB962C8B-B14F-4D97-AF65-F5344CB8AC3E}">
        <p14:creationId xmlns:p14="http://schemas.microsoft.com/office/powerpoint/2010/main" val="1644363221"/>
      </p:ext>
    </p:extLst>
  </p:cSld>
  <p:clrMapOvr>
    <a:masterClrMapping/>
  </p:clrMapOvr>
  <p:transition spd="slow">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D87EC-88B0-46B8-9ADB-BC45CF5B3D0A}"/>
              </a:ext>
            </a:extLst>
          </p:cNvPr>
          <p:cNvSpPr>
            <a:spLocks noGrp="1"/>
          </p:cNvSpPr>
          <p:nvPr>
            <p:ph type="title"/>
          </p:nvPr>
        </p:nvSpPr>
        <p:spPr>
          <a:xfrm>
            <a:off x="677334" y="609600"/>
            <a:ext cx="8596668" cy="742122"/>
          </a:xfrm>
        </p:spPr>
        <p:txBody>
          <a:bodyPr/>
          <a:lstStyle/>
          <a:p>
            <a:r>
              <a:rPr lang="id-ID" b="1" dirty="0"/>
              <a:t>Pusat Massa benda Kontinu </a:t>
            </a:r>
            <a:endParaRPr lang="id-ID" dirty="0"/>
          </a:p>
        </p:txBody>
      </p:sp>
      <p:pic>
        <p:nvPicPr>
          <p:cNvPr id="4" name="Picture 3">
            <a:extLst>
              <a:ext uri="{FF2B5EF4-FFF2-40B4-BE49-F238E27FC236}">
                <a16:creationId xmlns:a16="http://schemas.microsoft.com/office/drawing/2014/main" id="{3AB27E05-1506-48EC-88F9-06FCFA047D5A}"/>
              </a:ext>
            </a:extLst>
          </p:cNvPr>
          <p:cNvPicPr>
            <a:picLocks noChangeAspect="1"/>
          </p:cNvPicPr>
          <p:nvPr/>
        </p:nvPicPr>
        <p:blipFill>
          <a:blip r:embed="rId2"/>
          <a:stretch>
            <a:fillRect/>
          </a:stretch>
        </p:blipFill>
        <p:spPr>
          <a:xfrm>
            <a:off x="0" y="1961807"/>
            <a:ext cx="4876800" cy="4191000"/>
          </a:xfrm>
          <a:prstGeom prst="rect">
            <a:avLst/>
          </a:prstGeom>
        </p:spPr>
      </p:pic>
      <p:sp>
        <p:nvSpPr>
          <p:cNvPr id="5" name="Rectangle 4">
            <a:extLst>
              <a:ext uri="{FF2B5EF4-FFF2-40B4-BE49-F238E27FC236}">
                <a16:creationId xmlns:a16="http://schemas.microsoft.com/office/drawing/2014/main" id="{6B09801A-9EF1-4CAC-B2F3-E2502BFC8173}"/>
              </a:ext>
            </a:extLst>
          </p:cNvPr>
          <p:cNvSpPr/>
          <p:nvPr/>
        </p:nvSpPr>
        <p:spPr>
          <a:xfrm>
            <a:off x="5104607" y="1961807"/>
            <a:ext cx="6096000" cy="2585323"/>
          </a:xfrm>
          <a:prstGeom prst="rect">
            <a:avLst/>
          </a:prstGeom>
        </p:spPr>
        <p:txBody>
          <a:bodyPr>
            <a:spAutoFit/>
          </a:bodyPr>
          <a:lstStyle/>
          <a:p>
            <a:r>
              <a:rPr lang="id-ID" dirty="0">
                <a:solidFill>
                  <a:srgbClr val="000000"/>
                </a:solidFill>
                <a:latin typeface="Bookman Old Style" panose="02050604050505020204" pitchFamily="18" charset="0"/>
              </a:rPr>
              <a:t>Cara menentukan pusat massa:</a:t>
            </a:r>
          </a:p>
          <a:p>
            <a:pPr marL="342900" indent="-342900">
              <a:buAutoNum type="arabicPeriod"/>
            </a:pPr>
            <a:r>
              <a:rPr lang="id-ID" dirty="0">
                <a:solidFill>
                  <a:srgbClr val="000000"/>
                </a:solidFill>
                <a:latin typeface="Bookman Old Style" panose="02050604050505020204" pitchFamily="18" charset="0"/>
              </a:rPr>
              <a:t>Ikat satu titik permukaan benda dengan tali dan gantungkan secara bebas. </a:t>
            </a:r>
          </a:p>
          <a:p>
            <a:pPr marL="342900" indent="-342900">
              <a:buAutoNum type="arabicPeriod"/>
            </a:pPr>
            <a:r>
              <a:rPr lang="id-ID" dirty="0">
                <a:solidFill>
                  <a:srgbClr val="000000"/>
                </a:solidFill>
                <a:latin typeface="Bookman Old Style" panose="02050604050505020204" pitchFamily="18" charset="0"/>
              </a:rPr>
              <a:t>Bikin garis vertikal sejajar tali melalui benda.</a:t>
            </a:r>
          </a:p>
          <a:p>
            <a:pPr marL="342900" indent="-342900">
              <a:buAutoNum type="arabicPeriod"/>
            </a:pPr>
            <a:r>
              <a:rPr lang="id-ID" dirty="0">
                <a:solidFill>
                  <a:srgbClr val="000000"/>
                </a:solidFill>
                <a:latin typeface="Bookman Old Style" panose="02050604050505020204" pitchFamily="18" charset="0"/>
              </a:rPr>
              <a:t>Ikat titik yang lain pada benda tersebut dengan tali dan gantungkan secara bebas. </a:t>
            </a:r>
          </a:p>
          <a:p>
            <a:pPr marL="342900" indent="-342900">
              <a:buAutoNum type="arabicPeriod"/>
            </a:pPr>
            <a:r>
              <a:rPr lang="id-ID" dirty="0">
                <a:solidFill>
                  <a:srgbClr val="000000"/>
                </a:solidFill>
                <a:latin typeface="Bookman Old Style" panose="02050604050505020204" pitchFamily="18" charset="0"/>
              </a:rPr>
              <a:t>Bikin garis lain yang sejajar tali melalui benda.</a:t>
            </a:r>
          </a:p>
          <a:p>
            <a:pPr marL="342900" indent="-342900">
              <a:buAutoNum type="arabicPeriod"/>
            </a:pPr>
            <a:r>
              <a:rPr lang="id-ID" dirty="0">
                <a:solidFill>
                  <a:srgbClr val="000000"/>
                </a:solidFill>
                <a:latin typeface="Bookman Old Style" panose="02050604050505020204" pitchFamily="18" charset="0"/>
              </a:rPr>
              <a:t>Perpotongan dua garis yang dibuat merupakan lokasi pusat massa benda.</a:t>
            </a:r>
            <a:endParaRPr lang="id-ID" dirty="0"/>
          </a:p>
        </p:txBody>
      </p:sp>
    </p:spTree>
    <p:extLst>
      <p:ext uri="{BB962C8B-B14F-4D97-AF65-F5344CB8AC3E}">
        <p14:creationId xmlns:p14="http://schemas.microsoft.com/office/powerpoint/2010/main" val="2247536667"/>
      </p:ext>
    </p:extLst>
  </p:cSld>
  <p:clrMapOvr>
    <a:masterClrMapping/>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D01DFA-6B75-44CF-8601-0D88C4E6FBEA}"/>
              </a:ext>
            </a:extLst>
          </p:cNvPr>
          <p:cNvSpPr>
            <a:spLocks noGrp="1"/>
          </p:cNvSpPr>
          <p:nvPr>
            <p:ph idx="1"/>
          </p:nvPr>
        </p:nvSpPr>
        <p:spPr>
          <a:xfrm>
            <a:off x="677334" y="821635"/>
            <a:ext cx="8596668" cy="5219727"/>
          </a:xfrm>
        </p:spPr>
        <p:txBody>
          <a:bodyPr/>
          <a:lstStyle/>
          <a:p>
            <a:r>
              <a:rPr lang="id-ID" b="1" dirty="0"/>
              <a:t>Kecepatan Pusat Massa  </a:t>
            </a:r>
          </a:p>
          <a:p>
            <a:endParaRPr lang="id-ID" b="1" dirty="0"/>
          </a:p>
          <a:p>
            <a:endParaRPr lang="id-ID" b="1" dirty="0"/>
          </a:p>
          <a:p>
            <a:endParaRPr lang="id-ID" b="1" dirty="0"/>
          </a:p>
          <a:p>
            <a:endParaRPr lang="id-ID" b="1" dirty="0"/>
          </a:p>
          <a:p>
            <a:endParaRPr lang="id-ID" b="1" dirty="0"/>
          </a:p>
          <a:p>
            <a:endParaRPr lang="id-ID" b="1" dirty="0"/>
          </a:p>
          <a:p>
            <a:r>
              <a:rPr lang="id-ID" b="1" dirty="0"/>
              <a:t>Percepatan Pusat Massa  </a:t>
            </a:r>
            <a:endParaRPr lang="id-ID" dirty="0"/>
          </a:p>
          <a:p>
            <a:pPr marL="0" indent="0">
              <a:buNone/>
            </a:pPr>
            <a:endParaRPr lang="id-ID" dirty="0"/>
          </a:p>
        </p:txBody>
      </p:sp>
      <p:pic>
        <p:nvPicPr>
          <p:cNvPr id="4" name="Picture 3">
            <a:extLst>
              <a:ext uri="{FF2B5EF4-FFF2-40B4-BE49-F238E27FC236}">
                <a16:creationId xmlns:a16="http://schemas.microsoft.com/office/drawing/2014/main" id="{71837340-BA93-49B7-BF98-F0711974A54C}"/>
              </a:ext>
            </a:extLst>
          </p:cNvPr>
          <p:cNvPicPr>
            <a:picLocks noChangeAspect="1"/>
          </p:cNvPicPr>
          <p:nvPr/>
        </p:nvPicPr>
        <p:blipFill>
          <a:blip r:embed="rId2"/>
          <a:stretch>
            <a:fillRect/>
          </a:stretch>
        </p:blipFill>
        <p:spPr>
          <a:xfrm>
            <a:off x="1202427" y="1519031"/>
            <a:ext cx="3936750" cy="1025386"/>
          </a:xfrm>
          <a:prstGeom prst="rect">
            <a:avLst/>
          </a:prstGeom>
        </p:spPr>
      </p:pic>
      <p:pic>
        <p:nvPicPr>
          <p:cNvPr id="6" name="Picture 5">
            <a:extLst>
              <a:ext uri="{FF2B5EF4-FFF2-40B4-BE49-F238E27FC236}">
                <a16:creationId xmlns:a16="http://schemas.microsoft.com/office/drawing/2014/main" id="{CECD4559-E4B1-4819-B29E-BFF2AFF4F333}"/>
              </a:ext>
            </a:extLst>
          </p:cNvPr>
          <p:cNvPicPr>
            <a:picLocks noChangeAspect="1"/>
          </p:cNvPicPr>
          <p:nvPr/>
        </p:nvPicPr>
        <p:blipFill>
          <a:blip r:embed="rId3"/>
          <a:stretch>
            <a:fillRect/>
          </a:stretch>
        </p:blipFill>
        <p:spPr>
          <a:xfrm>
            <a:off x="1202427" y="2675076"/>
            <a:ext cx="3752476" cy="1025386"/>
          </a:xfrm>
          <a:prstGeom prst="rect">
            <a:avLst/>
          </a:prstGeom>
        </p:spPr>
      </p:pic>
      <p:pic>
        <p:nvPicPr>
          <p:cNvPr id="7" name="Picture 6">
            <a:extLst>
              <a:ext uri="{FF2B5EF4-FFF2-40B4-BE49-F238E27FC236}">
                <a16:creationId xmlns:a16="http://schemas.microsoft.com/office/drawing/2014/main" id="{4C4123D0-2C13-4A94-AD76-70C0165DF348}"/>
              </a:ext>
            </a:extLst>
          </p:cNvPr>
          <p:cNvPicPr>
            <a:picLocks noChangeAspect="1"/>
          </p:cNvPicPr>
          <p:nvPr/>
        </p:nvPicPr>
        <p:blipFill>
          <a:blip r:embed="rId4"/>
          <a:stretch>
            <a:fillRect/>
          </a:stretch>
        </p:blipFill>
        <p:spPr>
          <a:xfrm>
            <a:off x="1087940" y="4280362"/>
            <a:ext cx="4020843" cy="1192786"/>
          </a:xfrm>
          <a:prstGeom prst="rect">
            <a:avLst/>
          </a:prstGeom>
        </p:spPr>
      </p:pic>
      <p:pic>
        <p:nvPicPr>
          <p:cNvPr id="8" name="Picture 7">
            <a:extLst>
              <a:ext uri="{FF2B5EF4-FFF2-40B4-BE49-F238E27FC236}">
                <a16:creationId xmlns:a16="http://schemas.microsoft.com/office/drawing/2014/main" id="{F31344D2-AB91-4EF9-9EFD-32D2DAAA8ABE}"/>
              </a:ext>
            </a:extLst>
          </p:cNvPr>
          <p:cNvPicPr>
            <a:picLocks noChangeAspect="1"/>
          </p:cNvPicPr>
          <p:nvPr/>
        </p:nvPicPr>
        <p:blipFill>
          <a:blip r:embed="rId5"/>
          <a:stretch>
            <a:fillRect/>
          </a:stretch>
        </p:blipFill>
        <p:spPr>
          <a:xfrm>
            <a:off x="1202427" y="5362160"/>
            <a:ext cx="3845984" cy="1259102"/>
          </a:xfrm>
          <a:prstGeom prst="rect">
            <a:avLst/>
          </a:prstGeom>
        </p:spPr>
      </p:pic>
    </p:spTree>
    <p:extLst>
      <p:ext uri="{BB962C8B-B14F-4D97-AF65-F5344CB8AC3E}">
        <p14:creationId xmlns:p14="http://schemas.microsoft.com/office/powerpoint/2010/main" val="2576550434"/>
      </p:ext>
    </p:extLst>
  </p:cSld>
  <p:clrMapOvr>
    <a:masterClrMapping/>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4B6A0-4ACC-40D9-BE29-0E69255517CC}"/>
              </a:ext>
            </a:extLst>
          </p:cNvPr>
          <p:cNvSpPr>
            <a:spLocks noGrp="1"/>
          </p:cNvSpPr>
          <p:nvPr>
            <p:ph type="title"/>
          </p:nvPr>
        </p:nvSpPr>
        <p:spPr>
          <a:xfrm>
            <a:off x="739058" y="0"/>
            <a:ext cx="8596668" cy="715617"/>
          </a:xfrm>
        </p:spPr>
        <p:txBody>
          <a:bodyPr/>
          <a:lstStyle/>
          <a:p>
            <a:r>
              <a:rPr lang="id-ID" dirty="0"/>
              <a:t>Latihan soal</a:t>
            </a:r>
          </a:p>
        </p:txBody>
      </p:sp>
      <p:pic>
        <p:nvPicPr>
          <p:cNvPr id="4" name="Picture 3">
            <a:extLst>
              <a:ext uri="{FF2B5EF4-FFF2-40B4-BE49-F238E27FC236}">
                <a16:creationId xmlns:a16="http://schemas.microsoft.com/office/drawing/2014/main" id="{D57D1755-A0ED-4710-BBF1-A853FD6E5C92}"/>
              </a:ext>
            </a:extLst>
          </p:cNvPr>
          <p:cNvPicPr>
            <a:picLocks noChangeAspect="1"/>
          </p:cNvPicPr>
          <p:nvPr/>
        </p:nvPicPr>
        <p:blipFill>
          <a:blip r:embed="rId2"/>
          <a:stretch>
            <a:fillRect/>
          </a:stretch>
        </p:blipFill>
        <p:spPr>
          <a:xfrm>
            <a:off x="-117796" y="490330"/>
            <a:ext cx="10310376" cy="2703444"/>
          </a:xfrm>
          <a:prstGeom prst="rect">
            <a:avLst/>
          </a:prstGeom>
        </p:spPr>
      </p:pic>
      <p:pic>
        <p:nvPicPr>
          <p:cNvPr id="5" name="Picture 4">
            <a:extLst>
              <a:ext uri="{FF2B5EF4-FFF2-40B4-BE49-F238E27FC236}">
                <a16:creationId xmlns:a16="http://schemas.microsoft.com/office/drawing/2014/main" id="{EF5BDE5F-9FE2-4DF3-BE0D-117E38469B16}"/>
              </a:ext>
            </a:extLst>
          </p:cNvPr>
          <p:cNvPicPr>
            <a:picLocks noChangeAspect="1"/>
          </p:cNvPicPr>
          <p:nvPr/>
        </p:nvPicPr>
        <p:blipFill>
          <a:blip r:embed="rId3"/>
          <a:stretch>
            <a:fillRect/>
          </a:stretch>
        </p:blipFill>
        <p:spPr>
          <a:xfrm>
            <a:off x="-117796" y="3193774"/>
            <a:ext cx="10310376" cy="3646578"/>
          </a:xfrm>
          <a:prstGeom prst="rect">
            <a:avLst/>
          </a:prstGeom>
        </p:spPr>
      </p:pic>
    </p:spTree>
    <p:extLst>
      <p:ext uri="{BB962C8B-B14F-4D97-AF65-F5344CB8AC3E}">
        <p14:creationId xmlns:p14="http://schemas.microsoft.com/office/powerpoint/2010/main" val="4175054162"/>
      </p:ext>
    </p:extLst>
  </p:cSld>
  <p:clrMapOvr>
    <a:masterClrMapping/>
  </p:clrMapOvr>
  <p:transition spd="slow">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232920"/>
            <a:ext cx="10719536" cy="5653824"/>
          </a:xfrm>
        </p:spPr>
        <p:txBody>
          <a:bodyPr>
            <a:normAutofit/>
          </a:bodyPr>
          <a:lstStyle/>
          <a:p>
            <a:endParaRPr lang="id-ID" dirty="0"/>
          </a:p>
          <a:p>
            <a:endParaRPr lang="id-ID" dirty="0"/>
          </a:p>
        </p:txBody>
      </p:sp>
      <p:pic>
        <p:nvPicPr>
          <p:cNvPr id="4" name="Picture 3">
            <a:extLst>
              <a:ext uri="{FF2B5EF4-FFF2-40B4-BE49-F238E27FC236}">
                <a16:creationId xmlns:a16="http://schemas.microsoft.com/office/drawing/2014/main" id="{8A841032-1BAE-41BA-A0EA-27DED2F4A425}"/>
              </a:ext>
            </a:extLst>
          </p:cNvPr>
          <p:cNvPicPr>
            <a:picLocks noChangeAspect="1"/>
          </p:cNvPicPr>
          <p:nvPr/>
        </p:nvPicPr>
        <p:blipFill>
          <a:blip r:embed="rId2"/>
          <a:stretch>
            <a:fillRect/>
          </a:stretch>
        </p:blipFill>
        <p:spPr>
          <a:xfrm>
            <a:off x="385787" y="1232920"/>
            <a:ext cx="10763564" cy="2517445"/>
          </a:xfrm>
          <a:prstGeom prst="rect">
            <a:avLst/>
          </a:prstGeom>
        </p:spPr>
      </p:pic>
    </p:spTree>
    <p:extLst>
      <p:ext uri="{BB962C8B-B14F-4D97-AF65-F5344CB8AC3E}">
        <p14:creationId xmlns:p14="http://schemas.microsoft.com/office/powerpoint/2010/main" val="4276062775"/>
      </p:ext>
    </p:extLst>
  </p:cSld>
  <p:clrMapOvr>
    <a:masterClrMapping/>
  </p:clrMapOvr>
  <p:transition spd="slow">
    <p:wipe/>
  </p:transition>
</p:sld>
</file>

<file path=ppt/theme/theme1.xml><?xml version="1.0" encoding="utf-8"?>
<a:theme xmlns:a="http://schemas.openxmlformats.org/drawingml/2006/main" name="Facet">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645</TotalTime>
  <Words>842</Words>
  <Application>Microsoft Office PowerPoint</Application>
  <PresentationFormat>Widescreen</PresentationFormat>
  <Paragraphs>182</Paragraphs>
  <Slides>26</Slides>
  <Notes>1</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26</vt:i4>
      </vt:variant>
    </vt:vector>
  </HeadingPairs>
  <TitlesOfParts>
    <vt:vector size="41" baseType="lpstr">
      <vt:lpstr>Adobe Caslon Pro Bold</vt:lpstr>
      <vt:lpstr>Algerian</vt:lpstr>
      <vt:lpstr>Arial</vt:lpstr>
      <vt:lpstr>Arial Black</vt:lpstr>
      <vt:lpstr>Arial Narrow</vt:lpstr>
      <vt:lpstr>Baskerville Old Face</vt:lpstr>
      <vt:lpstr>Bookman Old Style</vt:lpstr>
      <vt:lpstr>Calibri</vt:lpstr>
      <vt:lpstr>Cambria Math</vt:lpstr>
      <vt:lpstr>Stencil Std</vt:lpstr>
      <vt:lpstr>Times New Roman</vt:lpstr>
      <vt:lpstr>Trebuchet MS</vt:lpstr>
      <vt:lpstr>Wingdings</vt:lpstr>
      <vt:lpstr>Wingdings 3</vt:lpstr>
      <vt:lpstr>Facet</vt:lpstr>
      <vt:lpstr>MOMENTUM, IMPULS, HUKUM KEKEKALAN MOMENTUM, TUMBUKAN, PUSAT MASSA</vt:lpstr>
      <vt:lpstr>definisi</vt:lpstr>
      <vt:lpstr>rumus</vt:lpstr>
      <vt:lpstr>Momentum Benda Banyak</vt:lpstr>
      <vt:lpstr>IMPULS (I)</vt:lpstr>
      <vt:lpstr>PowerPoint Presentation</vt:lpstr>
      <vt:lpstr>PowerPoint Presentation</vt:lpstr>
      <vt:lpstr>rumus</vt:lpstr>
      <vt:lpstr>IMPULS SAMA DENGAN PERUBAHAN MOMENTUM</vt:lpstr>
      <vt:lpstr>HUKUM KEKEKALAN MOMENTUM</vt:lpstr>
      <vt:lpstr>PowerPoint Presentation</vt:lpstr>
      <vt:lpstr>Contoh aplikasi</vt:lpstr>
      <vt:lpstr>PowerPoint Presentation</vt:lpstr>
      <vt:lpstr>PowerPoint Presentation</vt:lpstr>
      <vt:lpstr>PowerPoint Presentation</vt:lpstr>
      <vt:lpstr>PowerPoint Presentation</vt:lpstr>
      <vt:lpstr>PowerPoint Presentation</vt:lpstr>
      <vt:lpstr>TUMBUKAN LENTING SEBAGIAN </vt:lpstr>
      <vt:lpstr>PowerPoint Presentation</vt:lpstr>
      <vt:lpstr>PowerPoint Presentation</vt:lpstr>
      <vt:lpstr>PowerPoint Presentation</vt:lpstr>
      <vt:lpstr>Pusat Massa (pm) </vt:lpstr>
      <vt:lpstr>Pusat Massa benda Kontinu </vt:lpstr>
      <vt:lpstr>PowerPoint Presentation</vt:lpstr>
      <vt:lpstr>Latihan soal</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MOMENTUM, IMPULS, HUKUM KEKEKALAN MOMENTUM DAN TUMBUKAN</dc:title>
  <dc:creator>USER</dc:creator>
  <cp:lastModifiedBy>UMMI</cp:lastModifiedBy>
  <cp:revision>63</cp:revision>
  <dcterms:created xsi:type="dcterms:W3CDTF">2015-11-14T19:57:51Z</dcterms:created>
  <dcterms:modified xsi:type="dcterms:W3CDTF">2019-10-04T18:55:52Z</dcterms:modified>
</cp:coreProperties>
</file>