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56" r:id="rId3"/>
    <p:sldId id="257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6" d="100"/>
          <a:sy n="76" d="100"/>
        </p:scale>
        <p:origin x="-296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3/17/2019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3/17/2019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3/17/2019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3/17/2019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3/17/2019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3/17/2019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3/17/2019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3/17/2019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3/17/2019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3/17/2019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3/17/2019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3/17/2019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3/17/2019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9D3B9702-7FBF-4720-8670-571C5E7EEDDE}" type="datetime1">
              <a:rPr lang="en-US"/>
              <a:t>3/17/2019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chemeClr val="accent2"/>
                </a:solidFill>
              </a:defRPr>
            </a:lvl1pPr>
          </a:lstStyle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8062009" cy="2793906"/>
          </a:xfrm>
        </p:spPr>
        <p:txBody>
          <a:bodyPr/>
          <a:lstStyle/>
          <a:p>
            <a:r>
              <a:rPr lang="id-ID" dirty="0" smtClean="0"/>
              <a:t>METODE PENGEMBANGAN SOSIAL EMOSI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1437438"/>
          </a:xfrm>
        </p:spPr>
        <p:txBody>
          <a:bodyPr>
            <a:noAutofit/>
          </a:bodyPr>
          <a:lstStyle/>
          <a:p>
            <a:r>
              <a:rPr lang="id-ID" sz="3600" dirty="0" smtClean="0">
                <a:solidFill>
                  <a:srgbClr val="7030A0"/>
                </a:solidFill>
              </a:rPr>
              <a:t>KARAKTERISTIK PERKEMBANGAN EMOSI ANAK USIA TAMAN KANAK-KANAK</a:t>
            </a:r>
            <a:endParaRPr 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Comic Sans MS" panose="030F0702030302020204" pitchFamily="66" charset="0"/>
              </a:rPr>
              <a:t>CIRI UTAMA REAKSI EMOSI PADA ANAK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Reaksi emosi anak sangat kuat: dalam menghadapi perristiwa baik sederhana atau berat, bagi anak semua peristiwa menarik dan menakjubkan, semua peristiwa memiliki nilai yang berarti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sering kali muncul pada setiap peristiwa dengan cara yang diinginkan: tiba2 merajuk-menangis krn anak2 mengingikannya tanpa ada pencetusnya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anak mudah berubah dari satu kondisi ke kondisi yang lain: anak mudah dialihkan oleh benda2 yang disukai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bersifat individual: sekalipun pencetus emosi sama namun reaksi beda karena pengalaman yang didapat dari lingkungan juga berbeda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Keadaan emosi anak dapat dikenali melalui gejala tingkah laku yang ditampilkan: anak mudah mengekspresikan emosinya melalui sikap dan perilaku drpd verbal</a:t>
            </a:r>
            <a:endParaRPr lang="id-ID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Bentuk reaksi emosi pada anak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Amarah: reaksi terhadap frustasi, sakit hati, terancam. Menurut Hurlock (1991) reaksi marah dibedakan menjadi: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Marah yang impulsif: agresi. Ditujukan langsung pada orang lain, binatang, atau objek, bisa dalam bentuk reaksi fisik, verbal, ringan atau berat. 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Marah yang terhambat: marah yang tidak dicetuskan karena ditahan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Takut: berupa rasa tdk berdaya. Ekspresi wajah minta tolong. Menurut Jeffrey Gray (1971) penyebab rasa takut: rasangan berupa suara keras, menghadapi tempat/orang asing, tempat tinggi, kamar gelap, seorang diri, sakit, terancam</a:t>
            </a:r>
          </a:p>
          <a:p>
            <a:pPr marL="45720" indent="0">
              <a:buNone/>
            </a:pPr>
            <a:r>
              <a:rPr lang="id-ID" dirty="0" smtClean="0">
                <a:latin typeface="Comic Sans MS" panose="030F0702030302020204" pitchFamily="66" charset="0"/>
              </a:rPr>
              <a:t>	Reaksi emosi yang berdekatan dengan takut: shyness (malu), embarrassment (sulit, tidak mampu, malu melakukan sesuatu), khawatir, anxiety (cemas)</a:t>
            </a:r>
          </a:p>
        </p:txBody>
      </p:sp>
    </p:spTree>
    <p:extLst>
      <p:ext uri="{BB962C8B-B14F-4D97-AF65-F5344CB8AC3E}">
        <p14:creationId xmlns:p14="http://schemas.microsoft.com/office/powerpoint/2010/main" val="412745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321972"/>
            <a:ext cx="9372600" cy="5393028"/>
          </a:xfrm>
        </p:spPr>
        <p:txBody>
          <a:bodyPr>
            <a:normAutofit fontScale="925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Cemburu: muncul karena takut kehilangan, merasa tersaingi dalam perhatian dan cinta. Reaksi langsung berupa agresif, menggigit, menendang, memukul, mendorong, meninju, menyakar. </a:t>
            </a:r>
          </a:p>
          <a:p>
            <a:pPr marL="45720" indent="0">
              <a:buNone/>
            </a:pPr>
            <a:r>
              <a:rPr lang="id-ID" dirty="0">
                <a:latin typeface="Comic Sans MS" panose="030F0702030302020204" pitchFamily="66" charset="0"/>
              </a:rPr>
              <a:t>	</a:t>
            </a:r>
            <a:r>
              <a:rPr lang="id-ID" dirty="0" smtClean="0">
                <a:latin typeface="Comic Sans MS" panose="030F0702030302020204" pitchFamily="66" charset="0"/>
              </a:rPr>
              <a:t>penyebab utama kecemburuan pada anak-anak: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Berasal dari rumah: kehadiran adik baru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Situasi sekolah: guru memberi perhatian pada anak lain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Karena saudara memiliki barang/mainan yang lebih bagus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Ingin </a:t>
            </a:r>
            <a:r>
              <a:rPr lang="id-ID" dirty="0" smtClean="0">
                <a:latin typeface="Comic Sans MS" panose="030F0702030302020204" pitchFamily="66" charset="0"/>
              </a:rPr>
              <a:t>tahu: efektif dalam proses pembelajaran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Iri </a:t>
            </a:r>
            <a:r>
              <a:rPr lang="id-ID" dirty="0" smtClean="0">
                <a:latin typeface="Comic Sans MS" panose="030F0702030302020204" pitchFamily="66" charset="0"/>
              </a:rPr>
              <a:t>hati: muncul saat anak merasa tidak memperoleh perhatian yang diharapkan 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 smtClean="0">
                <a:latin typeface="Comic Sans MS" panose="030F0702030302020204" pitchFamily="66" charset="0"/>
              </a:rPr>
              <a:t>Senang/gembira: emosi yang menyenangkan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 smtClean="0">
                <a:latin typeface="Comic Sans MS" panose="030F0702030302020204" pitchFamily="66" charset="0"/>
              </a:rPr>
              <a:t>Sedih: muncul karena kecewa atau kegagalan atau ketidakberhasilan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Kasih </a:t>
            </a:r>
            <a:r>
              <a:rPr lang="id-ID" dirty="0" smtClean="0">
                <a:latin typeface="Comic Sans MS" panose="030F0702030302020204" pitchFamily="66" charset="0"/>
              </a:rPr>
              <a:t>sayang: dasar berbagai macam perilaku emosi dan kepribadian yang sehat</a:t>
            </a:r>
            <a:endParaRPr lang="id-ID" dirty="0">
              <a:latin typeface="Comic Sans MS" panose="030F0702030302020204" pitchFamily="66" charset="0"/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2079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957330"/>
          </a:xfrm>
        </p:spPr>
        <p:txBody>
          <a:bodyPr>
            <a:normAutofit fontScale="9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Karakteristik dan ciri tingkah laku sosial (periode bayi):</a:t>
            </a:r>
            <a:endParaRPr lang="id-ID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9194374"/>
              </p:ext>
            </p:extLst>
          </p:nvPr>
        </p:nvGraphicFramePr>
        <p:xfrm>
          <a:off x="2535677" y="1146220"/>
          <a:ext cx="9274250" cy="5814829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289348"/>
                <a:gridCol w="7984902"/>
              </a:tblGrid>
              <a:tr h="38636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1-2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Belum mampu</a:t>
                      </a:r>
                      <a:r>
                        <a:rPr lang="id-ID" sz="1400" baseline="0" dirty="0" smtClean="0"/>
                        <a:t> membedakan objek dan benda</a:t>
                      </a:r>
                      <a:endParaRPr lang="id-ID" sz="1400" dirty="0"/>
                    </a:p>
                  </a:txBody>
                  <a:tcPr/>
                </a:tc>
              </a:tr>
              <a:tr h="746975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3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id-ID" sz="1400" dirty="0" smtClean="0"/>
                        <a:t>Otot mata sudah kuat dan mampu melihat orang/objek</a:t>
                      </a:r>
                      <a:r>
                        <a:rPr lang="id-ID" sz="1400" baseline="0" dirty="0" smtClean="0"/>
                        <a:t> dan mengikuti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id-ID" sz="1400" baseline="0" dirty="0" smtClean="0"/>
                        <a:t>Gerakan. Telinga sudah mampu membedakan suara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id-ID" sz="1400" baseline="0" dirty="0" smtClean="0"/>
                        <a:t>Senyum sosial apabila orang yang dikenal datang dan menangis bila ditinggal </a:t>
                      </a:r>
                      <a:endParaRPr lang="id-ID" sz="1400" dirty="0"/>
                    </a:p>
                  </a:txBody>
                  <a:tcPr/>
                </a:tc>
              </a:tr>
              <a:tr h="41212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4 bulan 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sz="1400" dirty="0" smtClean="0"/>
                        <a:t>Memperlihatkan tingkah laku, memperhatikan bila ada yang bicara,</a:t>
                      </a:r>
                      <a:r>
                        <a:rPr lang="id-ID" sz="1400" baseline="0" dirty="0" smtClean="0"/>
                        <a:t> membuat penyesuaian dengan tertawa</a:t>
                      </a:r>
                      <a:endParaRPr lang="id-ID" sz="1400" dirty="0"/>
                    </a:p>
                  </a:txBody>
                  <a:tcPr/>
                </a:tc>
              </a:tr>
              <a:tr h="34472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4-6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Tersenyum dengan bayi lain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5-6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Bereaksi</a:t>
                      </a:r>
                      <a:r>
                        <a:rPr lang="id-ID" sz="1400" baseline="0" dirty="0" smtClean="0"/>
                        <a:t> berbeda terhadap suara yang ramah dan tidak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7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Kadang agresif, menjambak,</a:t>
                      </a:r>
                      <a:r>
                        <a:rPr lang="id-ID" sz="1400" baseline="0" dirty="0" smtClean="0"/>
                        <a:t> mencakar, dsb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6-8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Memegang, melihat, merebut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7-9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Mengikuti</a:t>
                      </a:r>
                      <a:r>
                        <a:rPr lang="id-ID" sz="1400" baseline="0" dirty="0" smtClean="0"/>
                        <a:t> suara, tingkah laku sederhana</a:t>
                      </a:r>
                      <a:endParaRPr lang="id-ID" sz="1400" dirty="0"/>
                    </a:p>
                  </a:txBody>
                  <a:tcPr/>
                </a:tc>
              </a:tr>
              <a:tr h="52211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9-13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Meniru suara,</a:t>
                      </a:r>
                      <a:r>
                        <a:rPr lang="id-ID" sz="1400" baseline="0" dirty="0" smtClean="0"/>
                        <a:t> mengeksplorasi bayi lain, menjambak, bermain dengan permainan tanpa komunikasi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12 bulan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Mengenal larangan 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13-18 bulan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Mulai</a:t>
                      </a:r>
                      <a:r>
                        <a:rPr lang="id-ID" sz="1400" baseline="0" dirty="0" smtClean="0"/>
                        <a:t> minat dengan bayi lain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15 bulan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Memperlihatkan minat terhadap orang dewasa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24</a:t>
                      </a:r>
                      <a:r>
                        <a:rPr lang="id-ID" sz="1400" baseline="0" dirty="0" smtClean="0"/>
                        <a:t> bulan</a:t>
                      </a:r>
                      <a:endParaRPr lang="id-ID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Membantu melakukan aktifitas sederhana,  menggunakan permainan sebagai alat untuk berhubungan sosial</a:t>
                      </a:r>
                      <a:endParaRPr lang="id-ID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721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>
                <a:latin typeface="Comic Sans MS" panose="030F0702030302020204" pitchFamily="66" charset="0"/>
              </a:rPr>
              <a:t>Karakteristik dan ciri tingkah laku sosial (</a:t>
            </a:r>
            <a:r>
              <a:rPr lang="id-ID" sz="3600" dirty="0" smtClean="0">
                <a:latin typeface="Comic Sans MS" panose="030F0702030302020204" pitchFamily="66" charset="0"/>
              </a:rPr>
              <a:t>periode prasekolah):</a:t>
            </a:r>
            <a:endParaRPr lang="id-ID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dirty="0" smtClean="0"/>
              <a:t>Membentuk kontak sosial dengan orang di luar rumah</a:t>
            </a:r>
          </a:p>
          <a:p>
            <a:pPr algn="just"/>
            <a:r>
              <a:rPr lang="id-ID" sz="2800" i="1" dirty="0" smtClean="0"/>
              <a:t>Pregang age </a:t>
            </a:r>
            <a:r>
              <a:rPr lang="id-ID" sz="2800" dirty="0" smtClean="0"/>
              <a:t>karena anak prasekolah berkelompok belum mengikuti arti sosialisasi</a:t>
            </a:r>
          </a:p>
          <a:p>
            <a:pPr algn="just"/>
            <a:r>
              <a:rPr lang="id-ID" sz="2800" dirty="0" smtClean="0"/>
              <a:t>Hubungan dengan orang dewasa baik dengan guru, orang tua</a:t>
            </a:r>
          </a:p>
          <a:p>
            <a:pPr algn="just"/>
            <a:r>
              <a:rPr lang="id-ID" sz="2800" dirty="0" smtClean="0"/>
              <a:t>Hubungan dengan teman sebaya</a:t>
            </a:r>
          </a:p>
          <a:p>
            <a:pPr algn="just"/>
            <a:r>
              <a:rPr lang="id-ID" sz="2800" dirty="0" smtClean="0"/>
              <a:t>3-4 tahun mulai bermain bersama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51572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Comic Sans MS" panose="030F0702030302020204" pitchFamily="66" charset="0"/>
              </a:rPr>
              <a:t>Karakteristik dan ciri tingkah laku sosial (</a:t>
            </a:r>
            <a:r>
              <a:rPr lang="id-ID" dirty="0" smtClean="0">
                <a:latin typeface="Comic Sans MS" panose="030F0702030302020204" pitchFamily="66" charset="0"/>
              </a:rPr>
              <a:t>periode usia sekolah):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1600200"/>
            <a:ext cx="9372600" cy="4594538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id-ID" sz="2400" dirty="0" smtClean="0">
                <a:latin typeface="Comic Sans MS" panose="030F0702030302020204" pitchFamily="66" charset="0"/>
              </a:rPr>
              <a:t>Minat tehadap kelompok makin besar, mengirangi keikutsertaannya pada aktivitas keluarga, membentuk kelompok (</a:t>
            </a:r>
            <a:r>
              <a:rPr lang="id-ID" sz="2400" i="1" dirty="0" smtClean="0">
                <a:latin typeface="Comic Sans MS" panose="030F0702030302020204" pitchFamily="66" charset="0"/>
              </a:rPr>
              <a:t>gang</a:t>
            </a:r>
            <a:r>
              <a:rPr lang="id-ID" sz="2400" dirty="0" smtClean="0">
                <a:latin typeface="Comic Sans MS" panose="030F0702030302020204" pitchFamily="66" charset="0"/>
              </a:rPr>
              <a:t>), peranan teman sebaya penting dan berpengaruh pada perkembangan sosial. Pengaruh yang ditimbulkannya pada ketrampilan sosialisasi anak diantaranya: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anak belajar bersama dengan orang lain dan bertingkah laku yang dapat diterima oleh kelompok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anak mengembangkan nilai-nilai sosial lain di luar nilai orang tua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mengembangkan kepribadian yang mandiri dengan mendapatkan kepuasan emosional dari rasa berkawan </a:t>
            </a:r>
            <a:endParaRPr lang="id-ID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7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Karakteristik perilaku sosial pada usia prasekolah (Snowman dalam Patmonodewo (1995; 29)):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Umumnya memiliki  satu/dua sahabat, akan tetapi cepat berganti, cepat menyesuaikan diri secara sosial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Kelompok bermainnya cenderung kelompok kecil, tidak terorganisasi dengan baku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Anak yang lebih kecil sering memperhatikan anak yang lebih besar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Pola bermain anak prasekolah lebih bervariasi fungsinya sesuai kelas sosial dan gender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Perselisihan sering terjadi akan tetapi cepat berbaikan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Setelah masuk TK, kesadaran terhadap peran jenis kelamin telah berkembang</a:t>
            </a:r>
            <a:endParaRPr lang="id-ID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2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Comic Sans MS" panose="030F0702030302020204" pitchFamily="66" charset="0"/>
              </a:rPr>
              <a:t>Pola perilaku dalam situasi sosial pada awal anak-anak (Hurlock, 1978):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Kerjasama: bermain dan belajar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Persaingan : bisa mengakibatkan perilaku baik/buruk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Kemurahan hati: perilaku kesediaaan untuk berbagi dengan orang lain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Hasrat akan penerimaan sosial: hasrat yang kuat mempengaruhi penyesuaian sosial yang baik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Simpati: ekspresi berupa menolong, menghibur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Empati: kemampuan meletakkan diri pada posisi orang lain serta menghayati pengalaman orang tersebut</a:t>
            </a:r>
            <a:endParaRPr lang="id-ID" sz="2600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4159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399245"/>
            <a:ext cx="9372600" cy="5315755"/>
          </a:xfrm>
        </p:spPr>
        <p:txBody>
          <a:bodyPr>
            <a:normAutofit/>
          </a:bodyPr>
          <a:lstStyle/>
          <a:p>
            <a:r>
              <a:rPr lang="id-ID" sz="2800" dirty="0" smtClean="0">
                <a:latin typeface="Comic Sans MS" panose="030F0702030302020204" pitchFamily="66" charset="0"/>
              </a:rPr>
              <a:t>Meniru : anak-anak meniru terhadap orang yang diterima baik oleh lingkungannya</a:t>
            </a:r>
            <a:endParaRPr lang="id-ID" sz="2800" dirty="0">
              <a:latin typeface="Comic Sans MS" panose="030F0702030302020204" pitchFamily="66" charset="0"/>
            </a:endParaRPr>
          </a:p>
          <a:p>
            <a:r>
              <a:rPr lang="id-ID" sz="2800" dirty="0">
                <a:latin typeface="Comic Sans MS" panose="030F0702030302020204" pitchFamily="66" charset="0"/>
              </a:rPr>
              <a:t>Perilaku </a:t>
            </a:r>
            <a:r>
              <a:rPr lang="id-ID" sz="2800" dirty="0" smtClean="0">
                <a:latin typeface="Comic Sans MS" panose="030F0702030302020204" pitchFamily="66" charset="0"/>
              </a:rPr>
              <a:t>kelekatan: pengalaman pada waktu bayi ketika merasakan kelekatan yang hangat dan penuh cinta. Anak-anak mengembangkan sikap ini untuk membina persahabatan dengan anak lain</a:t>
            </a:r>
          </a:p>
          <a:p>
            <a:r>
              <a:rPr lang="id-ID" sz="2800" dirty="0">
                <a:latin typeface="Comic Sans MS" panose="030F0702030302020204" pitchFamily="66" charset="0"/>
              </a:rPr>
              <a:t>Sikap </a:t>
            </a:r>
            <a:r>
              <a:rPr lang="id-ID" sz="2800" dirty="0" smtClean="0">
                <a:latin typeface="Comic Sans MS" panose="030F0702030302020204" pitchFamily="66" charset="0"/>
              </a:rPr>
              <a:t>ramah: melakukan sesuatu bersama orang lain, membantu teman, menunjukkan kasih sayang</a:t>
            </a:r>
            <a:endParaRPr lang="id-ID" sz="2800" dirty="0">
              <a:latin typeface="Comic Sans MS" panose="030F0702030302020204" pitchFamily="66" charset="0"/>
            </a:endParaRPr>
          </a:p>
          <a:p>
            <a:r>
              <a:rPr lang="id-ID" sz="2800" dirty="0" smtClean="0">
                <a:latin typeface="Comic Sans MS" panose="030F0702030302020204" pitchFamily="66" charset="0"/>
              </a:rPr>
              <a:t>Ketergantungan: kebutuhan anak akan bantuan, perhatian, dukungan</a:t>
            </a:r>
            <a:endParaRPr lang="id-ID" sz="2800" dirty="0">
              <a:latin typeface="Comic Sans MS" panose="030F0702030302020204" pitchFamily="66" charset="0"/>
            </a:endParaRPr>
          </a:p>
          <a:p>
            <a:endParaRPr lang="id-ID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70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455" y="343436"/>
            <a:ext cx="9372600" cy="1200416"/>
          </a:xfrm>
        </p:spPr>
        <p:txBody>
          <a:bodyPr>
            <a:normAutofit/>
          </a:bodyPr>
          <a:lstStyle/>
          <a:p>
            <a:r>
              <a:rPr lang="id-ID" sz="4000" dirty="0" smtClean="0">
                <a:latin typeface="Comic Sans MS" panose="030F0702030302020204" pitchFamily="66" charset="0"/>
              </a:rPr>
              <a:t>Tahapan penerimaan sosial </a:t>
            </a:r>
            <a:endParaRPr lang="id-ID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 reward – cost stage: ditandai adanya harapan yang sama, aktivitas yang sama dan berdekatan (kelas 2 dan 3) tapi belum mendalam</a:t>
            </a:r>
          </a:p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 normative stage: ditandai oleh dimiliknya nilai yang sama, sikap terhadap aturan, sanksi yang diberikan (kelas 5 dan 5)</a:t>
            </a:r>
          </a:p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An emphatic stage: dimiliknya pengertian, pembagian minat, self diclosure, kedekatan yang mulai mendalam (kelas 6)</a:t>
            </a:r>
            <a:endParaRPr lang="id-ID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4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8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Semoga bermanfaat </a:t>
            </a:r>
            <a:endParaRPr lang="id-ID" sz="8000" dirty="0">
              <a:solidFill>
                <a:schemeClr val="accent4">
                  <a:lumMod val="60000"/>
                  <a:lumOff val="40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id-ID" sz="6600" dirty="0" smtClean="0">
                <a:latin typeface="Cooper Black" panose="0208090404030B020404" pitchFamily="18" charset="0"/>
              </a:rPr>
              <a:t>Terima kasih</a:t>
            </a:r>
            <a:endParaRPr lang="id-ID" sz="6600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81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3967" y="578840"/>
            <a:ext cx="9726847" cy="537734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 err="1" smtClean="0">
                <a:solidFill>
                  <a:srgbClr val="FF0000"/>
                </a:solidFill>
              </a:rPr>
              <a:t>Desainlah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permainan</a:t>
            </a:r>
            <a:r>
              <a:rPr lang="en-GB" sz="4000" b="1" dirty="0" smtClean="0">
                <a:solidFill>
                  <a:srgbClr val="FF0000"/>
                </a:solidFill>
              </a:rPr>
              <a:t> yang </a:t>
            </a:r>
            <a:r>
              <a:rPr lang="en-GB" sz="4000" b="1" dirty="0" err="1" smtClean="0">
                <a:solidFill>
                  <a:srgbClr val="FF0000"/>
                </a:solidFill>
              </a:rPr>
              <a:t>menstimulus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br>
              <a:rPr lang="en-GB" sz="4000" b="1" dirty="0" smtClean="0">
                <a:solidFill>
                  <a:srgbClr val="FF0000"/>
                </a:solidFill>
              </a:rPr>
            </a:br>
            <a:r>
              <a:rPr lang="en-GB" sz="4000" b="1" dirty="0" err="1" smtClean="0">
                <a:solidFill>
                  <a:srgbClr val="FF0000"/>
                </a:solidFill>
              </a:rPr>
              <a:t>perkembangan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sosial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emosional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anak</a:t>
            </a:r>
            <a:r>
              <a:rPr lang="en-GB" sz="4000" b="1" dirty="0" smtClean="0">
                <a:solidFill>
                  <a:srgbClr val="FF0000"/>
                </a:solidFill>
              </a:rPr>
              <a:t/>
            </a:r>
            <a:br>
              <a:rPr lang="en-GB" sz="4000" b="1" dirty="0" smtClean="0">
                <a:solidFill>
                  <a:srgbClr val="FF0000"/>
                </a:solidFill>
              </a:rPr>
            </a:br>
            <a:r>
              <a:rPr lang="en-GB" sz="4000" b="1" dirty="0" err="1" smtClean="0">
                <a:solidFill>
                  <a:srgbClr val="FF0000"/>
                </a:solidFill>
              </a:rPr>
              <a:t>Nama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Kelompok</a:t>
            </a:r>
            <a:r>
              <a:rPr lang="en-GB" sz="4000" b="1" dirty="0" smtClean="0">
                <a:solidFill>
                  <a:srgbClr val="FF0000"/>
                </a:solidFill>
              </a:rPr>
              <a:t>:</a:t>
            </a:r>
            <a:br>
              <a:rPr lang="en-GB" sz="4000" b="1" dirty="0" smtClean="0">
                <a:solidFill>
                  <a:srgbClr val="FF0000"/>
                </a:solidFill>
              </a:rPr>
            </a:br>
            <a:r>
              <a:rPr lang="en-GB" sz="4000" b="1" dirty="0" err="1" smtClean="0">
                <a:solidFill>
                  <a:srgbClr val="FF0000"/>
                </a:solidFill>
              </a:rPr>
              <a:t>Judul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Permainan</a:t>
            </a:r>
            <a:r>
              <a:rPr lang="en-GB" sz="4000" b="1" dirty="0" smtClean="0">
                <a:solidFill>
                  <a:srgbClr val="FF0000"/>
                </a:solidFill>
              </a:rPr>
              <a:t>:</a:t>
            </a:r>
            <a:br>
              <a:rPr lang="en-GB" sz="4000" b="1" dirty="0" smtClean="0">
                <a:solidFill>
                  <a:srgbClr val="FF0000"/>
                </a:solidFill>
              </a:rPr>
            </a:br>
            <a:r>
              <a:rPr lang="en-GB" sz="4000" b="1" dirty="0" err="1" smtClean="0">
                <a:solidFill>
                  <a:srgbClr val="FF0000"/>
                </a:solidFill>
              </a:rPr>
              <a:t>Bahan</a:t>
            </a:r>
            <a:r>
              <a:rPr lang="en-GB" sz="4000" b="1" dirty="0" smtClean="0">
                <a:solidFill>
                  <a:srgbClr val="FF0000"/>
                </a:solidFill>
              </a:rPr>
              <a:t>/ </a:t>
            </a:r>
            <a:r>
              <a:rPr lang="en-GB" sz="4000" b="1" dirty="0" err="1" smtClean="0">
                <a:solidFill>
                  <a:srgbClr val="FF0000"/>
                </a:solidFill>
              </a:rPr>
              <a:t>Perlengkapan</a:t>
            </a:r>
            <a:r>
              <a:rPr lang="en-GB" sz="4000" b="1" dirty="0" smtClean="0">
                <a:solidFill>
                  <a:srgbClr val="FF0000"/>
                </a:solidFill>
              </a:rPr>
              <a:t> yang </a:t>
            </a:r>
            <a:r>
              <a:rPr lang="en-GB" sz="4000" b="1" dirty="0" err="1" smtClean="0">
                <a:solidFill>
                  <a:srgbClr val="FF0000"/>
                </a:solidFill>
              </a:rPr>
              <a:t>dibutuhkan</a:t>
            </a:r>
            <a:r>
              <a:rPr lang="en-GB" sz="4000" b="1" dirty="0" smtClean="0">
                <a:solidFill>
                  <a:srgbClr val="FF0000"/>
                </a:solidFill>
              </a:rPr>
              <a:t>:</a:t>
            </a:r>
            <a:br>
              <a:rPr lang="en-GB" sz="4000" b="1" dirty="0" smtClean="0">
                <a:solidFill>
                  <a:srgbClr val="FF0000"/>
                </a:solidFill>
              </a:rPr>
            </a:br>
            <a:r>
              <a:rPr lang="en-GB" sz="4000" b="1" dirty="0" err="1" smtClean="0">
                <a:solidFill>
                  <a:srgbClr val="FF0000"/>
                </a:solidFill>
              </a:rPr>
              <a:t>Alur</a:t>
            </a:r>
            <a:r>
              <a:rPr lang="en-GB" sz="4000" b="1" dirty="0" smtClean="0">
                <a:solidFill>
                  <a:srgbClr val="FF0000"/>
                </a:solidFill>
              </a:rPr>
              <a:t> /Cara </a:t>
            </a:r>
            <a:r>
              <a:rPr lang="en-GB" sz="4000" b="1" dirty="0" err="1" smtClean="0">
                <a:solidFill>
                  <a:srgbClr val="FF0000"/>
                </a:solidFill>
              </a:rPr>
              <a:t>Permainan</a:t>
            </a:r>
            <a:r>
              <a:rPr lang="en-GB" sz="4000" b="1" dirty="0" smtClean="0">
                <a:solidFill>
                  <a:srgbClr val="FF0000"/>
                </a:solidFill>
              </a:rPr>
              <a:t>:</a:t>
            </a:r>
            <a:br>
              <a:rPr lang="en-GB" sz="4000" b="1" dirty="0" smtClean="0">
                <a:solidFill>
                  <a:srgbClr val="FF0000"/>
                </a:solidFill>
              </a:rPr>
            </a:br>
            <a:r>
              <a:rPr lang="en-GB" sz="4000" b="1" dirty="0" err="1" smtClean="0">
                <a:solidFill>
                  <a:srgbClr val="FF0000"/>
                </a:solidFill>
              </a:rPr>
              <a:t>Reaksi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emosi</a:t>
            </a:r>
            <a:r>
              <a:rPr lang="en-GB" sz="4000" b="1" dirty="0" smtClean="0">
                <a:solidFill>
                  <a:srgbClr val="FF0000"/>
                </a:solidFill>
              </a:rPr>
              <a:t> yang </a:t>
            </a:r>
            <a:r>
              <a:rPr lang="en-GB" sz="4000" b="1" dirty="0" err="1" smtClean="0">
                <a:solidFill>
                  <a:srgbClr val="FF0000"/>
                </a:solidFill>
              </a:rPr>
              <a:t>muncul</a:t>
            </a:r>
            <a:r>
              <a:rPr lang="en-GB" sz="4000" b="1" dirty="0" smtClean="0">
                <a:solidFill>
                  <a:srgbClr val="FF0000"/>
                </a:solidFill>
              </a:rPr>
              <a:t>:</a:t>
            </a:r>
            <a:br>
              <a:rPr lang="en-GB" sz="4000" b="1" dirty="0" smtClean="0">
                <a:solidFill>
                  <a:srgbClr val="FF0000"/>
                </a:solidFill>
              </a:rPr>
            </a:br>
            <a:r>
              <a:rPr lang="en-GB" sz="4000" b="1" dirty="0" err="1" smtClean="0">
                <a:solidFill>
                  <a:srgbClr val="FF0000"/>
                </a:solidFill>
              </a:rPr>
              <a:t>Perilaku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Sosial</a:t>
            </a:r>
            <a:r>
              <a:rPr lang="en-GB" sz="4000" b="1" dirty="0" smtClean="0">
                <a:solidFill>
                  <a:srgbClr val="FF0000"/>
                </a:solidFill>
              </a:rPr>
              <a:t> yang </a:t>
            </a:r>
            <a:r>
              <a:rPr lang="en-GB" sz="4000" b="1" dirty="0" err="1" smtClean="0">
                <a:solidFill>
                  <a:srgbClr val="FF0000"/>
                </a:solidFill>
              </a:rPr>
              <a:t>diharapkan</a:t>
            </a:r>
            <a:r>
              <a:rPr lang="en-GB" sz="4000" b="1" dirty="0" smtClean="0">
                <a:solidFill>
                  <a:srgbClr val="FF0000"/>
                </a:solidFill>
              </a:rPr>
              <a:t>:</a:t>
            </a:r>
            <a:br>
              <a:rPr lang="en-GB" sz="4000" b="1" dirty="0" smtClean="0">
                <a:solidFill>
                  <a:srgbClr val="FF0000"/>
                </a:solidFill>
              </a:rPr>
            </a:br>
            <a:endParaRPr lang="id-ID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48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dren Happy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tion3" id="{7909083B-3485-49E7-BBE7-EFD488C62F99}" vid="{B57F6697-5DA8-422E-86BF-20B69A74A1E0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2224F2-88E2-4E19-8BE2-5AB2030F71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0</TotalTime>
  <Words>846</Words>
  <Application>Microsoft Office PowerPoint</Application>
  <PresentationFormat>Custom</PresentationFormat>
  <Paragraphs>91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Children Happy 16x9</vt:lpstr>
      <vt:lpstr>METODE PENGEMBANGAN SOSIAL EMOSI</vt:lpstr>
      <vt:lpstr>CIRI UTAMA REAKSI EMOSI PADA ANAK</vt:lpstr>
      <vt:lpstr>Bentuk reaksi emosi pada anak</vt:lpstr>
      <vt:lpstr>PowerPoint Presentation</vt:lpstr>
      <vt:lpstr>Karakteristik dan ciri tingkah laku sosial (periode bayi):</vt:lpstr>
      <vt:lpstr>Karakteristik dan ciri tingkah laku sosial (periode prasekolah):</vt:lpstr>
      <vt:lpstr>Karakteristik dan ciri tingkah laku sosial (periode usia sekolah):</vt:lpstr>
      <vt:lpstr>Karakteristik perilaku sosial pada usia prasekolah (Snowman dalam Patmonodewo (1995; 29)):</vt:lpstr>
      <vt:lpstr>Pola perilaku dalam situasi sosial pada awal anak-anak (Hurlock, 1978):</vt:lpstr>
      <vt:lpstr>PowerPoint Presentation</vt:lpstr>
      <vt:lpstr>Tahapan penerimaan sosial </vt:lpstr>
      <vt:lpstr>Semoga bermanfaat </vt:lpstr>
      <vt:lpstr>Desainlah permainan yang menstimulus  perkembangan sosial emosional anak Nama Kelompok: Judul Permainan: Bahan/ Perlengkapan yang dibutuhkan: Alur /Cara Permainan: Reaksi emosi yang muncul: Perilaku Sosial yang diharapkan: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2015-11-03T06:34:48Z</dcterms:created>
  <dcterms:modified xsi:type="dcterms:W3CDTF">2019-03-17T07:56:53Z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TC034618839991</vt:lpwstr>
  </property>
</Properties>
</file>