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slides/_rels/slide11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1.xml.rels" ContentType="application/vnd.openxmlformats-package.relationships+xml"/>
  <Override PartName="/ppt/slides/_rels/slide8.xml.rels" ContentType="application/vnd.openxmlformats-package.relationships+xml"/>
  <Override PartName="/ppt/slides/_rels/slide2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slide11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_rels/presentation.xml.rels" ContentType="application/vnd.openxmlformats-package.relationships+xml"/>
  <Override PartName="/ppt/media/image11.png" ContentType="image/png"/>
  <Override PartName="/ppt/media/image4.png" ContentType="image/png"/>
  <Override PartName="/ppt/media/image3.png" ContentType="image/png"/>
  <Override PartName="/ppt/media/image2.png" ContentType="image/png"/>
  <Override PartName="/ppt/media/image1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10.png" ContentType="image/png"/>
  <Override PartName="/ppt/media/image9.png" ContentType="image/png"/>
  <Override PartName="/ppt/presentation.xml" ContentType="application/vnd.openxmlformats-officedocument.presentationml.presentation.main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theme/theme2.xml" ContentType="application/vnd.openxmlformats-officedocument.theme+xml"/>
  <Override PartName="/ppt/theme/theme1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_rels/slideLayout24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slideLayout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10080625" cy="7559675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.png"/><Relationship Id="rId3" Type="http://schemas.openxmlformats.org/officeDocument/2006/relationships/image" Target="../media/image5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576000"/>
            <a:ext cx="7200000" cy="720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504000" y="1800000"/>
            <a:ext cx="9072000" cy="4384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4000" y="576000"/>
            <a:ext cx="7200000" cy="720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504000" y="1800000"/>
            <a:ext cx="9072000" cy="43844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576000"/>
            <a:ext cx="7200000" cy="720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504000" y="180000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5152680" y="180000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04000" y="576000"/>
            <a:ext cx="7200000" cy="720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504000" y="576000"/>
            <a:ext cx="7200000" cy="33386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04000" y="576000"/>
            <a:ext cx="7200000" cy="720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504000" y="180000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504000" y="409032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5152680" y="180000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04000" y="576000"/>
            <a:ext cx="7200000" cy="720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504000" y="180000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5152680" y="180000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5152680" y="409032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04000" y="576000"/>
            <a:ext cx="7200000" cy="720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504000" y="180000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5152680" y="180000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504000" y="4090320"/>
            <a:ext cx="907200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576000"/>
            <a:ext cx="7200000" cy="720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800000"/>
            <a:ext cx="907200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04000" y="4090320"/>
            <a:ext cx="907200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504000" y="576000"/>
            <a:ext cx="7200000" cy="720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504000" y="180000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5152680" y="180000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5152680" y="409032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504000" y="409032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504000" y="576000"/>
            <a:ext cx="7200000" cy="720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504000" y="1800000"/>
            <a:ext cx="9072000" cy="43844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504000" y="1800000"/>
            <a:ext cx="9072000" cy="43844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37" name="" descr=""/>
          <p:cNvPicPr/>
          <p:nvPr/>
        </p:nvPicPr>
        <p:blipFill>
          <a:blip r:embed="rId2"/>
          <a:stretch/>
        </p:blipFill>
        <p:spPr>
          <a:xfrm>
            <a:off x="2292480" y="1799640"/>
            <a:ext cx="5495040" cy="4384440"/>
          </a:xfrm>
          <a:prstGeom prst="rect">
            <a:avLst/>
          </a:prstGeom>
          <a:ln>
            <a:noFill/>
          </a:ln>
        </p:spPr>
      </p:pic>
      <p:pic>
        <p:nvPicPr>
          <p:cNvPr id="38" name="" descr=""/>
          <p:cNvPicPr/>
          <p:nvPr/>
        </p:nvPicPr>
        <p:blipFill>
          <a:blip r:embed="rId3"/>
          <a:stretch/>
        </p:blipFill>
        <p:spPr>
          <a:xfrm>
            <a:off x="2292480" y="1799640"/>
            <a:ext cx="5495040" cy="438444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504000" y="576000"/>
            <a:ext cx="7200000" cy="720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subTitle"/>
          </p:nvPr>
        </p:nvSpPr>
        <p:spPr>
          <a:xfrm>
            <a:off x="504000" y="1800000"/>
            <a:ext cx="9072000" cy="4384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504000" y="576000"/>
            <a:ext cx="7200000" cy="720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504000" y="1800000"/>
            <a:ext cx="9072000" cy="43844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504000" y="576000"/>
            <a:ext cx="7200000" cy="720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504000" y="180000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5152680" y="180000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504000" y="576000"/>
            <a:ext cx="7200000" cy="720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subTitle"/>
          </p:nvPr>
        </p:nvSpPr>
        <p:spPr>
          <a:xfrm>
            <a:off x="504000" y="576000"/>
            <a:ext cx="7200000" cy="33386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504000" y="576000"/>
            <a:ext cx="7200000" cy="720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504000" y="180000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 type="body"/>
          </p:nvPr>
        </p:nvSpPr>
        <p:spPr>
          <a:xfrm>
            <a:off x="504000" y="409032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7" name="PlaceHolder 4"/>
          <p:cNvSpPr>
            <a:spLocks noGrp="1"/>
          </p:cNvSpPr>
          <p:nvPr>
            <p:ph type="body"/>
          </p:nvPr>
        </p:nvSpPr>
        <p:spPr>
          <a:xfrm>
            <a:off x="5152680" y="180000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504000" y="576000"/>
            <a:ext cx="7200000" cy="720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504000" y="180000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5152680" y="180000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 type="body"/>
          </p:nvPr>
        </p:nvSpPr>
        <p:spPr>
          <a:xfrm>
            <a:off x="5152680" y="409032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504000" y="576000"/>
            <a:ext cx="7200000" cy="720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504000" y="180000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5152680" y="180000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 type="body"/>
          </p:nvPr>
        </p:nvSpPr>
        <p:spPr>
          <a:xfrm>
            <a:off x="504000" y="4090320"/>
            <a:ext cx="907200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504000" y="576000"/>
            <a:ext cx="7200000" cy="720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504000" y="1800000"/>
            <a:ext cx="907200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504000" y="4090320"/>
            <a:ext cx="907200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504000" y="576000"/>
            <a:ext cx="7200000" cy="720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504000" y="180000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5152680" y="180000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5152680" y="409032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504000" y="409032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504000" y="576000"/>
            <a:ext cx="7200000" cy="720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>
          <a:xfrm>
            <a:off x="504000" y="1800000"/>
            <a:ext cx="9072000" cy="43844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 type="body"/>
          </p:nvPr>
        </p:nvSpPr>
        <p:spPr>
          <a:xfrm>
            <a:off x="504000" y="1800000"/>
            <a:ext cx="9072000" cy="4384440"/>
          </a:xfrm>
          <a:prstGeom prst="rect">
            <a:avLst/>
          </a:prstGeom>
        </p:spPr>
        <p:txBody>
          <a:bodyPr lIns="0" rIns="0" tIns="0" bIns="0"/>
          <a:p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77" name="" descr=""/>
          <p:cNvPicPr/>
          <p:nvPr/>
        </p:nvPicPr>
        <p:blipFill>
          <a:blip r:embed="rId2"/>
          <a:stretch/>
        </p:blipFill>
        <p:spPr>
          <a:xfrm>
            <a:off x="2292480" y="1799640"/>
            <a:ext cx="5495040" cy="4384440"/>
          </a:xfrm>
          <a:prstGeom prst="rect">
            <a:avLst/>
          </a:prstGeom>
          <a:ln>
            <a:noFill/>
          </a:ln>
        </p:spPr>
      </p:pic>
      <p:pic>
        <p:nvPicPr>
          <p:cNvPr id="78" name="" descr=""/>
          <p:cNvPicPr/>
          <p:nvPr/>
        </p:nvPicPr>
        <p:blipFill>
          <a:blip r:embed="rId3"/>
          <a:stretch/>
        </p:blipFill>
        <p:spPr>
          <a:xfrm>
            <a:off x="2292480" y="1799640"/>
            <a:ext cx="5495040" cy="438444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en-US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Click to edit the </a:t>
            </a:r>
            <a:r>
              <a:rPr b="0" lang="en-US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title text format</a:t>
            </a:r>
            <a:endParaRPr b="0" lang="en-US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Click to edit the </a:t>
            </a:r>
            <a:r>
              <a:rPr b="0" lang="en-US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outline text format</a:t>
            </a:r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Second Outline Level</a:t>
            </a:r>
            <a:endParaRPr b="0" lang="en-US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Third Outline Level</a:t>
            </a:r>
            <a:endParaRPr b="0" lang="en-US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Fourth Outline Level</a:t>
            </a:r>
            <a:endParaRPr b="0" lang="en-US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Fifth Outline Level</a:t>
            </a:r>
            <a:endParaRPr b="0" lang="en-US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Sixth Outline </a:t>
            </a:r>
            <a:r>
              <a:rPr b="0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Level</a:t>
            </a:r>
            <a:endParaRPr b="0" lang="en-US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6" marL="3024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Seventh </a:t>
            </a:r>
            <a:r>
              <a:rPr b="0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Outline </a:t>
            </a:r>
            <a:r>
              <a:rPr b="0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Level</a:t>
            </a:r>
            <a:endParaRPr b="0" lang="en-US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504000" y="6887160"/>
            <a:ext cx="2348280" cy="521280"/>
          </a:xfrm>
          <a:prstGeom prst="rect">
            <a:avLst/>
          </a:prstGeom>
        </p:spPr>
        <p:txBody>
          <a:bodyPr lIns="0" rIns="0" tIns="0" bIns="0"/>
          <a:p>
            <a:r>
              <a:rPr b="0" lang="en-US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 </a:t>
            </a:r>
            <a:endParaRPr b="0" lang="en-US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</p:spPr>
        <p:txBody>
          <a:bodyPr lIns="0" rIns="0" tIns="0" bIns="0"/>
          <a:p>
            <a:pPr algn="ctr"/>
            <a:r>
              <a:rPr b="0" lang="en-US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 </a:t>
            </a:r>
            <a:endParaRPr b="0" lang="en-US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</p:spPr>
        <p:txBody>
          <a:bodyPr lIns="0" rIns="0" tIns="0" bIns="0"/>
          <a:p>
            <a:pPr algn="r"/>
            <a:fld id="{9D49E040-54BF-4680-B9A9-0E0F6C9C4978}" type="slidenum">
              <a:rPr b="0" lang="en-US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10</a:t>
            </a:fld>
            <a:endParaRPr b="0" lang="en-US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" descr=""/>
          <p:cNvPicPr/>
          <p:nvPr/>
        </p:nvPicPr>
        <p:blipFill>
          <a:blip r:embed="rId2"/>
          <a:stretch/>
        </p:blipFill>
        <p:spPr>
          <a:xfrm>
            <a:off x="720" y="720"/>
            <a:ext cx="10079640" cy="7559640"/>
          </a:xfrm>
          <a:prstGeom prst="rect">
            <a:avLst/>
          </a:prstGeom>
          <a:ln>
            <a:noFill/>
          </a:ln>
        </p:spPr>
      </p:pic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504000" y="576000"/>
            <a:ext cx="7200000" cy="72000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en-US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Click to edit the title text format</a:t>
            </a:r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504000" y="1800000"/>
            <a:ext cx="9072000" cy="438444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Click to edit the outline text format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Second Outline Level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Third Outline Level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Fourth Outline Level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Fifth Outline Level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Sixth Outline Level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6" marL="3024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Seventh Outline Level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dt"/>
          </p:nvPr>
        </p:nvSpPr>
        <p:spPr>
          <a:xfrm>
            <a:off x="504000" y="6887160"/>
            <a:ext cx="2348280" cy="521280"/>
          </a:xfrm>
          <a:prstGeom prst="rect">
            <a:avLst/>
          </a:prstGeom>
        </p:spPr>
        <p:txBody>
          <a:bodyPr lIns="0" rIns="0" tIns="0" bIns="0"/>
          <a:p>
            <a:r>
              <a:rPr b="0" lang="en-US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 </a:t>
            </a:r>
            <a:endParaRPr b="0" lang="en-US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ftr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</p:spPr>
        <p:txBody>
          <a:bodyPr lIns="0" rIns="0" tIns="0" bIns="0"/>
          <a:p>
            <a:pPr algn="ctr"/>
            <a:r>
              <a:rPr b="0" lang="en-US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 </a:t>
            </a:r>
            <a:endParaRPr b="0" lang="en-US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 type="sldNum"/>
          </p:nvPr>
        </p:nvSpPr>
        <p:spPr>
          <a:xfrm>
            <a:off x="7227000" y="6887160"/>
            <a:ext cx="2348280" cy="521280"/>
          </a:xfrm>
          <a:prstGeom prst="rect">
            <a:avLst/>
          </a:prstGeom>
        </p:spPr>
        <p:txBody>
          <a:bodyPr lIns="0" rIns="0" tIns="0" bIns="0"/>
          <a:p>
            <a:pPr algn="r"/>
            <a:fld id="{43CCC9A1-023C-40E2-924F-384D34B869E2}" type="slidenum">
              <a:rPr b="0" lang="en-US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1</a:t>
            </a:fld>
            <a:endParaRPr b="0" lang="en-US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4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2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22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22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22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22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22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2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2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2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Shape 1"/>
          <p:cNvSpPr txBox="1"/>
          <p:nvPr/>
        </p:nvSpPr>
        <p:spPr>
          <a:xfrm>
            <a:off x="792000" y="4104000"/>
            <a:ext cx="8568000" cy="1440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r>
              <a:rPr b="0" lang="en-US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Pendahuluan</a:t>
            </a:r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0" name="TextShape 2"/>
          <p:cNvSpPr txBox="1"/>
          <p:nvPr/>
        </p:nvSpPr>
        <p:spPr>
          <a:xfrm>
            <a:off x="576000" y="1468440"/>
            <a:ext cx="8568000" cy="18234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b="0" lang="en-US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Sensor dan Tranduser</a:t>
            </a:r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/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/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/>
            <a:r>
              <a:rPr b="0" lang="en-US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Teknik Elektro UPGRIS 2018</a:t>
            </a:r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extShape 1"/>
          <p:cNvSpPr txBox="1"/>
          <p:nvPr/>
        </p:nvSpPr>
        <p:spPr>
          <a:xfrm>
            <a:off x="504000" y="576000"/>
            <a:ext cx="7200000" cy="720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r>
              <a:rPr b="0" lang="en-US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Sensor</a:t>
            </a:r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2" name="TextShape 2"/>
          <p:cNvSpPr txBox="1"/>
          <p:nvPr/>
        </p:nvSpPr>
        <p:spPr>
          <a:xfrm>
            <a:off x="504000" y="1800000"/>
            <a:ext cx="9072000" cy="20912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Konversi energi ke dalam informasi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Sensor bekerja mendeteksi perubahan satu bentuk energi kedalam bentuk energi yang lain tanpa mengubah informasi yang terkandung di dalamnya dan mengambil informasi untuk pengukuran atau perekaman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3" name="TextShape 3"/>
          <p:cNvSpPr txBox="1"/>
          <p:nvPr/>
        </p:nvSpPr>
        <p:spPr>
          <a:xfrm>
            <a:off x="504000" y="4090320"/>
            <a:ext cx="9072000" cy="20912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84" name="" descr=""/>
          <p:cNvPicPr/>
          <p:nvPr/>
        </p:nvPicPr>
        <p:blipFill>
          <a:blip r:embed="rId1"/>
          <a:stretch/>
        </p:blipFill>
        <p:spPr>
          <a:xfrm>
            <a:off x="1073160" y="4090320"/>
            <a:ext cx="7970400" cy="18532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extShape 1"/>
          <p:cNvSpPr txBox="1"/>
          <p:nvPr/>
        </p:nvSpPr>
        <p:spPr>
          <a:xfrm>
            <a:off x="504000" y="576000"/>
            <a:ext cx="7200000" cy="720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r>
              <a:rPr b="0" lang="en-US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Sensor</a:t>
            </a:r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6" name="TextShape 2"/>
          <p:cNvSpPr txBox="1"/>
          <p:nvPr/>
        </p:nvSpPr>
        <p:spPr>
          <a:xfrm>
            <a:off x="504000" y="1800000"/>
            <a:ext cx="9072000" cy="20912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Sensor dapat juga menggunakan satu bentuk energi untuk mengambil informasi dari suatu keadaan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7" name="TextShape 3"/>
          <p:cNvSpPr txBox="1"/>
          <p:nvPr/>
        </p:nvSpPr>
        <p:spPr>
          <a:xfrm>
            <a:off x="504000" y="4090320"/>
            <a:ext cx="9072000" cy="20912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88" name="" descr=""/>
          <p:cNvPicPr/>
          <p:nvPr/>
        </p:nvPicPr>
        <p:blipFill>
          <a:blip r:embed="rId1"/>
          <a:stretch/>
        </p:blipFill>
        <p:spPr>
          <a:xfrm>
            <a:off x="1902240" y="3108960"/>
            <a:ext cx="6348960" cy="35661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TextShape 1"/>
          <p:cNvSpPr txBox="1"/>
          <p:nvPr/>
        </p:nvSpPr>
        <p:spPr>
          <a:xfrm>
            <a:off x="504000" y="576000"/>
            <a:ext cx="7200000" cy="720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r>
              <a:rPr b="0" lang="en-US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Aplikasi Sensor</a:t>
            </a:r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0" name="TextShape 2"/>
          <p:cNvSpPr txBox="1"/>
          <p:nvPr/>
        </p:nvSpPr>
        <p:spPr>
          <a:xfrm>
            <a:off x="504000" y="1800000"/>
            <a:ext cx="9072000" cy="20912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Contoh aplikasi sensor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1" name="TextShape 3"/>
          <p:cNvSpPr txBox="1"/>
          <p:nvPr/>
        </p:nvSpPr>
        <p:spPr>
          <a:xfrm>
            <a:off x="504000" y="4090320"/>
            <a:ext cx="9072000" cy="20912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92" name="" descr=""/>
          <p:cNvPicPr/>
          <p:nvPr/>
        </p:nvPicPr>
        <p:blipFill>
          <a:blip r:embed="rId1"/>
          <a:stretch/>
        </p:blipFill>
        <p:spPr>
          <a:xfrm>
            <a:off x="560520" y="2834640"/>
            <a:ext cx="9029520" cy="33832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7" dur="indefinite" restart="never" nodeType="tmRoot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Shape 1"/>
          <p:cNvSpPr txBox="1"/>
          <p:nvPr/>
        </p:nvSpPr>
        <p:spPr>
          <a:xfrm>
            <a:off x="504000" y="576000"/>
            <a:ext cx="7200000" cy="720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r>
              <a:rPr b="0" lang="en-US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Tranduser</a:t>
            </a:r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4" name="TextShape 2"/>
          <p:cNvSpPr txBox="1"/>
          <p:nvPr/>
        </p:nvSpPr>
        <p:spPr>
          <a:xfrm>
            <a:off x="504000" y="1800000"/>
            <a:ext cx="9072000" cy="20912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Tranduser mengkonversi dari input sensor ke dalam output aktuator.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Mengubah bentuk energi sumber informasi ke bentuk energi yang lain agar dapat diolah (mekanikal, thermal, elektrikal, optikal, kimiawi )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5" name="TextShape 3"/>
          <p:cNvSpPr txBox="1"/>
          <p:nvPr/>
        </p:nvSpPr>
        <p:spPr>
          <a:xfrm>
            <a:off x="504000" y="4090320"/>
            <a:ext cx="9072000" cy="20912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96" name="" descr=""/>
          <p:cNvPicPr/>
          <p:nvPr/>
        </p:nvPicPr>
        <p:blipFill>
          <a:blip r:embed="rId1"/>
          <a:stretch/>
        </p:blipFill>
        <p:spPr>
          <a:xfrm>
            <a:off x="903240" y="3974040"/>
            <a:ext cx="8057880" cy="26096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9" dur="indefinite" restart="never" nodeType="tmRoot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extShape 1"/>
          <p:cNvSpPr txBox="1"/>
          <p:nvPr/>
        </p:nvSpPr>
        <p:spPr>
          <a:xfrm>
            <a:off x="504000" y="576000"/>
            <a:ext cx="7200000" cy="720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r>
              <a:rPr b="0" lang="en-US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Klasifikasi tranduser</a:t>
            </a:r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8" name="TextShape 2"/>
          <p:cNvSpPr txBox="1"/>
          <p:nvPr/>
        </p:nvSpPr>
        <p:spPr>
          <a:xfrm>
            <a:off x="504000" y="1800000"/>
            <a:ext cx="9072000" cy="20912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Tipe tranduser berdasar bentuk energi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9" name="TextShape 3"/>
          <p:cNvSpPr txBox="1"/>
          <p:nvPr/>
        </p:nvSpPr>
        <p:spPr>
          <a:xfrm>
            <a:off x="504000" y="4090320"/>
            <a:ext cx="9072000" cy="20912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00" name="" descr=""/>
          <p:cNvPicPr/>
          <p:nvPr/>
        </p:nvPicPr>
        <p:blipFill>
          <a:blip r:embed="rId1"/>
          <a:stretch/>
        </p:blipFill>
        <p:spPr>
          <a:xfrm>
            <a:off x="935640" y="2524320"/>
            <a:ext cx="8299800" cy="43246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1" dur="indefinite" restart="never" nodeType="tmRoot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Shape 1"/>
          <p:cNvSpPr txBox="1"/>
          <p:nvPr/>
        </p:nvSpPr>
        <p:spPr>
          <a:xfrm>
            <a:off x="504000" y="576000"/>
            <a:ext cx="7200000" cy="720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r>
              <a:rPr b="0" lang="en-US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Klasifikasi Tranduser</a:t>
            </a:r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2" name="TextShape 2"/>
          <p:cNvSpPr txBox="1"/>
          <p:nvPr/>
        </p:nvSpPr>
        <p:spPr>
          <a:xfrm>
            <a:off x="504000" y="1769040"/>
            <a:ext cx="9071640" cy="316872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Berdasar sumber energi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Modulating Tranduser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Membutuhkan sumber energi dari luar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Strain gauge, thermal resistor, liquid crystal display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Self Generating tranduser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Tidak membutuhkan energi tambahan dari luar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Solar sell, thermocouple, piezoelectric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03" name="" descr=""/>
          <p:cNvPicPr/>
          <p:nvPr/>
        </p:nvPicPr>
        <p:blipFill>
          <a:blip r:embed="rId1"/>
          <a:stretch/>
        </p:blipFill>
        <p:spPr>
          <a:xfrm>
            <a:off x="1737360" y="5092560"/>
            <a:ext cx="6009840" cy="18568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3" dur="indefinite" restart="never" nodeType="tmRoot">
          <p:childTnLst>
            <p:seq>
              <p:cTn id="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TextShape 1"/>
          <p:cNvSpPr txBox="1"/>
          <p:nvPr/>
        </p:nvSpPr>
        <p:spPr>
          <a:xfrm>
            <a:off x="504000" y="576000"/>
            <a:ext cx="7200000" cy="720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r>
              <a:rPr b="0" lang="en-US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Klasifikasi Sensor</a:t>
            </a:r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5" name="TextShape 2"/>
          <p:cNvSpPr txBox="1"/>
          <p:nvPr/>
        </p:nvSpPr>
        <p:spPr>
          <a:xfrm>
            <a:off x="504000" y="1769040"/>
            <a:ext cx="9071640" cy="490608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Berdasarkan referensi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Sensor Absolut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Mendeteksi stimulus berdasarkan referensi pada skala absolut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Contoh: Sensor thermal resistif. Output resistif berbanding lurus dengan suhu absolut.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Sensor Relative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Mendeteksi stimulus berdasarkan referensi pada keadaan tertentu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Contoh: Thermocouple. Output teganan thermocouple berbanding dengan perbedaan suhu pada masing-masing kabel thermocouple.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15" dur="indefinite" restart="never" nodeType="tmRoot">
          <p:childTnLst>
            <p:seq>
              <p:cTn id="1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TextShape 1"/>
          <p:cNvSpPr txBox="1"/>
          <p:nvPr/>
        </p:nvSpPr>
        <p:spPr>
          <a:xfrm>
            <a:off x="504000" y="576000"/>
            <a:ext cx="7200000" cy="720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r>
              <a:rPr b="0" lang="en-US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Miller Index</a:t>
            </a:r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7" name="TextShape 2"/>
          <p:cNvSpPr txBox="1"/>
          <p:nvPr/>
        </p:nvSpPr>
        <p:spPr>
          <a:xfrm>
            <a:off x="504000" y="1769040"/>
            <a:ext cx="9071640" cy="20912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Vektor 3 dimensi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[x y z ] =&gt; [ input energy, output energy, modulating energy]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 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graphicFrame>
        <p:nvGraphicFramePr>
          <p:cNvPr id="108" name="Table 3"/>
          <p:cNvGraphicFramePr/>
          <p:nvPr/>
        </p:nvGraphicFramePr>
        <p:xfrm>
          <a:off x="742320" y="3277080"/>
          <a:ext cx="8595360" cy="3838320"/>
        </p:xfrm>
        <a:graphic>
          <a:graphicData uri="http://schemas.openxmlformats.org/drawingml/2006/table">
            <a:tbl>
              <a:tblPr/>
              <a:tblGrid>
                <a:gridCol w="1827720"/>
                <a:gridCol w="2303280"/>
                <a:gridCol w="4464720"/>
              </a:tblGrid>
              <a:tr h="439920">
                <a:tc>
                  <a:txBody>
                    <a:bodyPr lIns="90000" rIns="90000" tIns="46800" bIns="46800" anchor="ctr"/>
                    <a:p>
                      <a:pPr algn="ctr"/>
                      <a:r>
                        <a:rPr b="1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Transducer</a:t>
                      </a:r>
                      <a:endParaRPr b="1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b3b3b3"/>
                    </a:solidFill>
                  </a:tcPr>
                </a:tc>
                <a:tc>
                  <a:txBody>
                    <a:bodyPr lIns="90000" rIns="90000" tIns="46800" bIns="46800" anchor="ctr"/>
                    <a:p>
                      <a:pPr algn="ctr"/>
                      <a:r>
                        <a:rPr b="1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Miller index [x y z]</a:t>
                      </a:r>
                      <a:endParaRPr b="1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b3b3b3"/>
                    </a:solidFill>
                  </a:tcPr>
                </a:tc>
                <a:tc>
                  <a:txBody>
                    <a:bodyPr lIns="90000" rIns="90000" tIns="46800" bIns="46800" anchor="ctr"/>
                    <a:p>
                      <a:pPr algn="ctr"/>
                      <a:r>
                        <a:rPr b="1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Type description</a:t>
                      </a:r>
                      <a:endParaRPr b="1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b3b3b3"/>
                    </a:solidFill>
                  </a:tcPr>
                </a:tc>
              </a:tr>
              <a:tr h="439920"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Transistor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[el, el, el]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Modulating shape transducer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</a:tr>
              <a:tr h="439920"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Thermocouple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[th, el, 00]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Self-generating input transducer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</a:tr>
              <a:tr h="439920"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pH meter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[ch, el, 00]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Self-generating input transducer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</a:tr>
              <a:tr h="439920"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LED display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[el, ra, 00]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Self-generating output transducer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</a:tr>
              <a:tr h="439920"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LCD display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[ra, ra, el]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Modulating output transducer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</a:tr>
              <a:tr h="439920"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Coil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[ma, el, 00]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Self-generating output transducer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</a:tr>
              <a:tr h="439920"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Magnetoresistor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[ma, el, el]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Modulating input transducer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</a:tr>
              <a:tr h="319680"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Photoconductor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[ra, el, el]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 lIns="90000" rIns="90000" tIns="46800" bIns="46800" anchor="ctr"/>
                    <a:p>
                      <a:r>
                        <a:rPr b="0" lang="en-US" sz="1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Modulating input transducer</a:t>
                      </a:r>
                      <a:endParaRPr b="0" lang="en-US" sz="16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</a:tr>
            </a:tbl>
          </a:graphicData>
        </a:graphic>
      </p:graphicFrame>
    </p:spTree>
  </p:cSld>
  <p:timing>
    <p:tnLst>
      <p:par>
        <p:cTn id="17" dur="indefinite" restart="never" nodeType="tmRoot">
          <p:childTnLst>
            <p:seq>
              <p:cTn id="1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TextShape 1"/>
          <p:cNvSpPr txBox="1"/>
          <p:nvPr/>
        </p:nvSpPr>
        <p:spPr>
          <a:xfrm>
            <a:off x="504000" y="576000"/>
            <a:ext cx="7200000" cy="720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r>
              <a:rPr b="0" lang="en-US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Sistem Sensor</a:t>
            </a:r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0" name="TextShape 2"/>
          <p:cNvSpPr txBox="1"/>
          <p:nvPr/>
        </p:nvSpPr>
        <p:spPr>
          <a:xfrm>
            <a:off x="504000" y="1800000"/>
            <a:ext cx="9072000" cy="20912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Mengubah parameter energi yang akan diukur kedalam bentuk sinyal listrik agar dapat diukur.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Sensor/tranduser : mengindera parameter dunia nyata kedalam sinyal yang terukur.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Pengkondisi sinyal: merubah sinyal yang diukur kedalam bentuk sinyal elektrik baik digital maupun analog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1" name="CustomShape 3"/>
          <p:cNvSpPr/>
          <p:nvPr/>
        </p:nvSpPr>
        <p:spPr>
          <a:xfrm>
            <a:off x="640080" y="4663440"/>
            <a:ext cx="1737360" cy="1463040"/>
          </a:xfrm>
          <a:custGeom>
            <a:avLst/>
            <a:gdLst/>
            <a:ahLst/>
            <a:rect l="0" t="0" r="r" b="b"/>
            <a:pathLst>
              <a:path w="4828" h="4066">
                <a:moveTo>
                  <a:pt x="0" y="2032"/>
                </a:moveTo>
                <a:lnTo>
                  <a:pt x="693" y="2617"/>
                </a:lnTo>
                <a:lnTo>
                  <a:pt x="706" y="3469"/>
                </a:lnTo>
                <a:lnTo>
                  <a:pt x="1688" y="3470"/>
                </a:lnTo>
                <a:lnTo>
                  <a:pt x="2413" y="4065"/>
                </a:lnTo>
                <a:lnTo>
                  <a:pt x="3108" y="3480"/>
                </a:lnTo>
                <a:lnTo>
                  <a:pt x="4120" y="3469"/>
                </a:lnTo>
                <a:lnTo>
                  <a:pt x="4120" y="2642"/>
                </a:lnTo>
                <a:lnTo>
                  <a:pt x="4827" y="2032"/>
                </a:lnTo>
                <a:lnTo>
                  <a:pt x="4133" y="1447"/>
                </a:lnTo>
                <a:lnTo>
                  <a:pt x="4120" y="595"/>
                </a:lnTo>
                <a:lnTo>
                  <a:pt x="3138" y="594"/>
                </a:lnTo>
                <a:lnTo>
                  <a:pt x="2413" y="0"/>
                </a:lnTo>
                <a:lnTo>
                  <a:pt x="1718" y="584"/>
                </a:lnTo>
                <a:lnTo>
                  <a:pt x="706" y="595"/>
                </a:lnTo>
                <a:lnTo>
                  <a:pt x="706" y="1422"/>
                </a:lnTo>
                <a:lnTo>
                  <a:pt x="0" y="2032"/>
                </a:lnTo>
              </a:path>
            </a:pathLst>
          </a:cu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/>
          <a:p>
            <a:pPr algn="ctr"/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Objek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2" name="CustomShape 4"/>
          <p:cNvSpPr/>
          <p:nvPr/>
        </p:nvSpPr>
        <p:spPr>
          <a:xfrm>
            <a:off x="2468880" y="4846320"/>
            <a:ext cx="1371600" cy="45720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/>
          <a:p>
            <a:pPr algn="ctr"/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Tranduser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3" name="CustomShape 5"/>
          <p:cNvSpPr/>
          <p:nvPr/>
        </p:nvSpPr>
        <p:spPr>
          <a:xfrm>
            <a:off x="2468880" y="5303520"/>
            <a:ext cx="1371600" cy="45720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/>
          <a:p>
            <a:pPr algn="ctr"/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Sensor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4" name="CustomShape 6"/>
          <p:cNvSpPr/>
          <p:nvPr/>
        </p:nvSpPr>
        <p:spPr>
          <a:xfrm>
            <a:off x="4297680" y="4389120"/>
            <a:ext cx="1188720" cy="2011680"/>
          </a:xfrm>
          <a:custGeom>
            <a:avLst/>
            <a:gdLst/>
            <a:ahLst/>
            <a:rect l="0" t="0" r="r" b="b"/>
            <a:pathLst>
              <a:path w="3304" h="5589">
                <a:moveTo>
                  <a:pt x="550" y="0"/>
                </a:moveTo>
                <a:cubicBezTo>
                  <a:pt x="275" y="0"/>
                  <a:pt x="0" y="275"/>
                  <a:pt x="0" y="550"/>
                </a:cubicBezTo>
                <a:lnTo>
                  <a:pt x="0" y="5038"/>
                </a:lnTo>
                <a:cubicBezTo>
                  <a:pt x="0" y="5313"/>
                  <a:pt x="275" y="5588"/>
                  <a:pt x="550" y="5588"/>
                </a:cubicBezTo>
                <a:lnTo>
                  <a:pt x="2752" y="5588"/>
                </a:lnTo>
                <a:cubicBezTo>
                  <a:pt x="3027" y="5588"/>
                  <a:pt x="3303" y="5313"/>
                  <a:pt x="3303" y="5038"/>
                </a:cubicBezTo>
                <a:lnTo>
                  <a:pt x="3303" y="550"/>
                </a:lnTo>
                <a:cubicBezTo>
                  <a:pt x="3303" y="275"/>
                  <a:pt x="3027" y="0"/>
                  <a:pt x="2752" y="0"/>
                </a:cubicBezTo>
                <a:lnTo>
                  <a:pt x="550" y="0"/>
                </a:lnTo>
              </a:path>
            </a:pathLst>
          </a:cu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/>
          <a:p>
            <a:pPr algn="ctr"/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Sinyal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/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Analog/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/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Digital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5" name="CustomShape 7"/>
          <p:cNvSpPr/>
          <p:nvPr/>
        </p:nvSpPr>
        <p:spPr>
          <a:xfrm>
            <a:off x="5577840" y="4846320"/>
            <a:ext cx="1463040" cy="914400"/>
          </a:xfrm>
          <a:custGeom>
            <a:avLst/>
            <a:gdLst/>
            <a:ahLst/>
            <a:rect l="0" t="0" r="r" b="b"/>
            <a:pathLst>
              <a:path w="4066" h="2542">
                <a:moveTo>
                  <a:pt x="0" y="0"/>
                </a:moveTo>
                <a:lnTo>
                  <a:pt x="3048" y="0"/>
                </a:lnTo>
                <a:lnTo>
                  <a:pt x="4065" y="1270"/>
                </a:lnTo>
                <a:lnTo>
                  <a:pt x="3048" y="2541"/>
                </a:lnTo>
                <a:lnTo>
                  <a:pt x="0" y="2541"/>
                </a:lnTo>
                <a:lnTo>
                  <a:pt x="0" y="0"/>
                </a:lnTo>
              </a:path>
            </a:pathLst>
          </a:cu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/>
          <a:p>
            <a:pPr algn="ctr"/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Pengkondisi 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/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Sinyal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6" name="CustomShape 8"/>
          <p:cNvSpPr/>
          <p:nvPr/>
        </p:nvSpPr>
        <p:spPr>
          <a:xfrm>
            <a:off x="7040880" y="4572000"/>
            <a:ext cx="1005840" cy="1645920"/>
          </a:xfrm>
          <a:custGeom>
            <a:avLst/>
            <a:gdLst/>
            <a:ahLst/>
            <a:rect l="0" t="0" r="r" b="b"/>
            <a:pathLst>
              <a:path w="2796" h="4574">
                <a:moveTo>
                  <a:pt x="465" y="0"/>
                </a:moveTo>
                <a:cubicBezTo>
                  <a:pt x="232" y="0"/>
                  <a:pt x="0" y="232"/>
                  <a:pt x="0" y="465"/>
                </a:cubicBezTo>
                <a:lnTo>
                  <a:pt x="0" y="4107"/>
                </a:lnTo>
                <a:cubicBezTo>
                  <a:pt x="0" y="4340"/>
                  <a:pt x="232" y="4573"/>
                  <a:pt x="465" y="4573"/>
                </a:cubicBezTo>
                <a:lnTo>
                  <a:pt x="2329" y="4573"/>
                </a:lnTo>
                <a:cubicBezTo>
                  <a:pt x="2562" y="4573"/>
                  <a:pt x="2795" y="4340"/>
                  <a:pt x="2795" y="4107"/>
                </a:cubicBezTo>
                <a:lnTo>
                  <a:pt x="2795" y="465"/>
                </a:lnTo>
                <a:cubicBezTo>
                  <a:pt x="2795" y="232"/>
                  <a:pt x="2562" y="0"/>
                  <a:pt x="2329" y="0"/>
                </a:cubicBezTo>
                <a:lnTo>
                  <a:pt x="465" y="0"/>
                </a:lnTo>
              </a:path>
            </a:pathLst>
          </a:cu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/>
          <a:p>
            <a:pPr algn="ctr"/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Nilai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/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 </a:t>
            </a:r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Terukur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7" name="CustomShape 9"/>
          <p:cNvSpPr/>
          <p:nvPr/>
        </p:nvSpPr>
        <p:spPr>
          <a:xfrm>
            <a:off x="3840480" y="4846320"/>
            <a:ext cx="457200" cy="914400"/>
          </a:xfrm>
          <a:custGeom>
            <a:avLst/>
            <a:gdLst/>
            <a:ahLst/>
            <a:rect l="0" t="0" r="r" b="b"/>
            <a:pathLst>
              <a:path w="1272" h="2542">
                <a:moveTo>
                  <a:pt x="0" y="0"/>
                </a:moveTo>
                <a:lnTo>
                  <a:pt x="953" y="0"/>
                </a:lnTo>
                <a:lnTo>
                  <a:pt x="1271" y="1270"/>
                </a:lnTo>
                <a:lnTo>
                  <a:pt x="953" y="2541"/>
                </a:lnTo>
                <a:lnTo>
                  <a:pt x="0" y="2541"/>
                </a:lnTo>
                <a:lnTo>
                  <a:pt x="0" y="0"/>
                </a:lnTo>
              </a:path>
            </a:pathLst>
          </a:cu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</p:sp>
      <p:sp>
        <p:nvSpPr>
          <p:cNvPr id="118" name="Line 10"/>
          <p:cNvSpPr/>
          <p:nvPr/>
        </p:nvSpPr>
        <p:spPr>
          <a:xfrm flipV="1">
            <a:off x="2286000" y="5577840"/>
            <a:ext cx="0" cy="1005840"/>
          </a:xfrm>
          <a:prstGeom prst="line">
            <a:avLst/>
          </a:prstGeom>
          <a:ln>
            <a:solidFill>
              <a:srgbClr val="000000"/>
            </a:solidFill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19" name="TextShape 11"/>
          <p:cNvSpPr txBox="1"/>
          <p:nvPr/>
        </p:nvSpPr>
        <p:spPr>
          <a:xfrm>
            <a:off x="1463040" y="6603120"/>
            <a:ext cx="1828800" cy="3463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Sinyal Input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0" name="Line 12"/>
          <p:cNvSpPr/>
          <p:nvPr/>
        </p:nvSpPr>
        <p:spPr>
          <a:xfrm flipV="1">
            <a:off x="4206240" y="5669280"/>
            <a:ext cx="0" cy="822960"/>
          </a:xfrm>
          <a:prstGeom prst="line">
            <a:avLst/>
          </a:prstGeom>
          <a:ln>
            <a:solidFill>
              <a:srgbClr val="000000"/>
            </a:solidFill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21" name="TextShape 13"/>
          <p:cNvSpPr txBox="1"/>
          <p:nvPr/>
        </p:nvSpPr>
        <p:spPr>
          <a:xfrm>
            <a:off x="3474720" y="6583680"/>
            <a:ext cx="1828800" cy="3463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Data Terukur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2" name="TextShape 14"/>
          <p:cNvSpPr txBox="1"/>
          <p:nvPr/>
        </p:nvSpPr>
        <p:spPr>
          <a:xfrm>
            <a:off x="8138160" y="5120640"/>
            <a:ext cx="1828800" cy="602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Output Informasi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19" dur="indefinite" restart="never" nodeType="tmRoot">
          <p:childTnLst>
            <p:seq>
              <p:cTn id="2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extShape 1"/>
          <p:cNvSpPr txBox="1"/>
          <p:nvPr/>
        </p:nvSpPr>
        <p:spPr>
          <a:xfrm>
            <a:off x="504000" y="576000"/>
            <a:ext cx="7200000" cy="720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r>
              <a:rPr b="0" lang="en-US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Terminologi</a:t>
            </a:r>
            <a:endParaRPr b="0" lang="en-US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4" name="TextShape 2"/>
          <p:cNvSpPr txBox="1"/>
          <p:nvPr/>
        </p:nvSpPr>
        <p:spPr>
          <a:xfrm>
            <a:off x="504000" y="1800000"/>
            <a:ext cx="4426920" cy="43844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Range / span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Errors and accuracy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Nonliearity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Hysteresis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Dead band and Saturation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Output impedance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Repeatability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5" name="TextShape 3"/>
          <p:cNvSpPr txBox="1"/>
          <p:nvPr/>
        </p:nvSpPr>
        <p:spPr>
          <a:xfrm>
            <a:off x="5152680" y="1800000"/>
            <a:ext cx="4426920" cy="43844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Reliability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Sensitvity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Resolution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Frequency Response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Response time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calibration</a:t>
            </a:r>
            <a:endParaRPr b="0" lang="en-US" sz="2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21" dur="indefinite" restart="never" nodeType="tmRoot">
          <p:childTnLst>
            <p:seq>
              <p:cTn id="2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Application>LibreOffice/5.1.6.2$Linux_X86_64 LibreOffice_project/10m0$Build-2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2018-09-04T20:33:25Z</dcterms:created>
  <dc:creator/>
  <dc:description/>
  <dc:language>en-US</dc:language>
  <cp:lastModifiedBy/>
  <dcterms:modified xsi:type="dcterms:W3CDTF">2018-09-04T21:32:37Z</dcterms:modified>
  <cp:revision>5</cp:revision>
  <dc:subject/>
  <dc:title/>
</cp:coreProperties>
</file>