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F13F9372-B9D1-43F2-B202-74BB89A293E3}" type="datetimeFigureOut">
              <a:rPr lang="id-ID" smtClean="0"/>
              <a:t>04/03/2019</a:t>
            </a:fld>
            <a:endParaRPr lang="id-ID"/>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id-ID"/>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EFA19AE4-BDCF-4172-ADB5-D21AFF0971C8}" type="slidenum">
              <a:rPr lang="id-ID" smtClean="0"/>
              <a:t>‹#›</a:t>
            </a:fld>
            <a:endParaRPr lang="id-ID"/>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3F9372-B9D1-43F2-B202-74BB89A293E3}" type="datetimeFigureOut">
              <a:rPr lang="id-ID" smtClean="0"/>
              <a:t>04/03/2019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A19AE4-BDCF-4172-ADB5-D21AFF0971C8}"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3F9372-B9D1-43F2-B202-74BB89A293E3}" type="datetimeFigureOut">
              <a:rPr lang="id-ID" smtClean="0"/>
              <a:t>04/03/2019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A19AE4-BDCF-4172-ADB5-D21AFF0971C8}"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F13F9372-B9D1-43F2-B202-74BB89A293E3}" type="datetimeFigureOut">
              <a:rPr lang="id-ID" smtClean="0"/>
              <a:t>04/03/2019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FA19AE4-BDCF-4172-ADB5-D21AFF0971C8}" type="slidenum">
              <a:rPr lang="id-ID" smtClean="0"/>
              <a:t>‹#›</a:t>
            </a:fld>
            <a:endParaRPr lang="id-ID"/>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13F9372-B9D1-43F2-B202-74BB89A293E3}" type="datetimeFigureOut">
              <a:rPr lang="id-ID" smtClean="0"/>
              <a:t>04/03/2019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FA19AE4-BDCF-4172-ADB5-D21AFF0971C8}"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13F9372-B9D1-43F2-B202-74BB89A293E3}" type="datetimeFigureOut">
              <a:rPr lang="id-ID" smtClean="0"/>
              <a:t>04/03/2019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FA19AE4-BDCF-4172-ADB5-D21AFF0971C8}"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3F9372-B9D1-43F2-B202-74BB89A293E3}" type="datetimeFigureOut">
              <a:rPr lang="id-ID" smtClean="0"/>
              <a:t>04/03/2019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EFA19AE4-BDCF-4172-ADB5-D21AFF0971C8}"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F13F9372-B9D1-43F2-B202-74BB89A293E3}" type="datetimeFigureOut">
              <a:rPr lang="id-ID" smtClean="0"/>
              <a:t>04/03/2019</a:t>
            </a:fld>
            <a:endParaRPr lang="id-ID"/>
          </a:p>
        </p:txBody>
      </p:sp>
      <p:sp>
        <p:nvSpPr>
          <p:cNvPr id="7" name="Slide Number Placeholder 6"/>
          <p:cNvSpPr>
            <a:spLocks noGrp="1"/>
          </p:cNvSpPr>
          <p:nvPr>
            <p:ph type="sldNum" sz="quarter" idx="12"/>
          </p:nvPr>
        </p:nvSpPr>
        <p:spPr/>
        <p:txBody>
          <a:bodyPr/>
          <a:lstStyle/>
          <a:p>
            <a:fld id="{EFA19AE4-BDCF-4172-ADB5-D21AFF0971C8}" type="slidenum">
              <a:rPr lang="id-ID" smtClean="0"/>
              <a:t>‹#›</a:t>
            </a:fld>
            <a:endParaRPr lang="id-ID"/>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id-ID"/>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3F9372-B9D1-43F2-B202-74BB89A293E3}" type="datetimeFigureOut">
              <a:rPr lang="id-ID" smtClean="0"/>
              <a:t>04/03/2019</a:t>
            </a:fld>
            <a:endParaRPr lang="id-ID"/>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id-ID"/>
          </a:p>
        </p:txBody>
      </p:sp>
      <p:sp>
        <p:nvSpPr>
          <p:cNvPr id="7" name="Slide Number Placeholder 6"/>
          <p:cNvSpPr>
            <a:spLocks noGrp="1"/>
          </p:cNvSpPr>
          <p:nvPr>
            <p:ph type="sldNum" sz="quarter" idx="12"/>
          </p:nvPr>
        </p:nvSpPr>
        <p:spPr/>
        <p:txBody>
          <a:bodyPr/>
          <a:lstStyle/>
          <a:p>
            <a:fld id="{EFA19AE4-BDCF-4172-ADB5-D21AFF0971C8}" type="slidenum">
              <a:rPr lang="id-ID" smtClean="0"/>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3F9372-B9D1-43F2-B202-74BB89A293E3}" type="datetimeFigureOut">
              <a:rPr lang="id-ID" smtClean="0"/>
              <a:t>04/03/2019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A19AE4-BDCF-4172-ADB5-D21AFF0971C8}"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3F9372-B9D1-43F2-B202-74BB89A293E3}" type="datetimeFigureOut">
              <a:rPr lang="id-ID" smtClean="0"/>
              <a:t>04/03/2019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A19AE4-BDCF-4172-ADB5-D21AFF0971C8}"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F13F9372-B9D1-43F2-B202-74BB89A293E3}" type="datetimeFigureOut">
              <a:rPr lang="id-ID" smtClean="0"/>
              <a:t>04/03/2019</a:t>
            </a:fld>
            <a:endParaRPr lang="id-ID"/>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id-ID"/>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EFA19AE4-BDCF-4172-ADB5-D21AFF0971C8}"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id-ID" dirty="0" smtClean="0"/>
              <a:t>DISTRIBUSI FREKWENSI DAN GRAFIK</a:t>
            </a:r>
            <a:endParaRPr lang="id-ID" dirty="0"/>
          </a:p>
        </p:txBody>
      </p:sp>
      <p:sp>
        <p:nvSpPr>
          <p:cNvPr id="3" name="Subtitle 2"/>
          <p:cNvSpPr>
            <a:spLocks noGrp="1"/>
          </p:cNvSpPr>
          <p:nvPr>
            <p:ph type="subTitle" idx="1"/>
          </p:nvPr>
        </p:nvSpPr>
        <p:spPr/>
        <p:txBody>
          <a:bodyPr/>
          <a:lstStyle/>
          <a:p>
            <a:r>
              <a:rPr lang="id-ID" dirty="0" smtClean="0"/>
              <a:t>Daftar distribusi frekwensi di singgung sidikit di bab sebelumnya .contoh pada tabel dibawah ini :</a:t>
            </a:r>
          </a:p>
          <a:p>
            <a:endParaRPr lang="id-ID" dirty="0"/>
          </a:p>
        </p:txBody>
      </p:sp>
    </p:spTree>
    <p:extLst>
      <p:ext uri="{BB962C8B-B14F-4D97-AF65-F5344CB8AC3E}">
        <p14:creationId xmlns:p14="http://schemas.microsoft.com/office/powerpoint/2010/main" val="38232541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620688"/>
            <a:ext cx="7024744" cy="1143000"/>
          </a:xfrm>
          <a:solidFill>
            <a:schemeClr val="accent6">
              <a:lumMod val="20000"/>
              <a:lumOff val="80000"/>
            </a:schemeClr>
          </a:solidFill>
          <a:ln>
            <a:solidFill>
              <a:schemeClr val="accent3"/>
            </a:solidFill>
          </a:ln>
        </p:spPr>
        <p:txBody>
          <a:bodyPr>
            <a:normAutofit/>
          </a:bodyPr>
          <a:lstStyle/>
          <a:p>
            <a:r>
              <a:rPr lang="id-ID" sz="3200" dirty="0" smtClean="0"/>
              <a:t>NILAI UJIAN STATISTIKA UNTUK 68 MAHASISWA</a:t>
            </a:r>
            <a:endParaRPr lang="id-ID" sz="3200" dirty="0"/>
          </a:p>
        </p:txBody>
      </p:sp>
      <p:sp>
        <p:nvSpPr>
          <p:cNvPr id="3" name="Content Placeholder 2"/>
          <p:cNvSpPr>
            <a:spLocks noGrp="1"/>
          </p:cNvSpPr>
          <p:nvPr>
            <p:ph idx="1"/>
          </p:nvPr>
        </p:nvSpPr>
        <p:spPr/>
        <p:txBody>
          <a:bodyPr/>
          <a:lstStyle/>
          <a:p>
            <a:r>
              <a:rPr lang="id-ID" dirty="0" smtClean="0"/>
              <a:t> </a:t>
            </a:r>
            <a:endParaRPr lang="id-ID" dirty="0"/>
          </a:p>
        </p:txBody>
      </p:sp>
      <p:graphicFrame>
        <p:nvGraphicFramePr>
          <p:cNvPr id="5" name="Table 4"/>
          <p:cNvGraphicFramePr>
            <a:graphicFrameLocks noGrp="1"/>
          </p:cNvGraphicFramePr>
          <p:nvPr>
            <p:extLst>
              <p:ext uri="{D42A27DB-BD31-4B8C-83A1-F6EECF244321}">
                <p14:modId xmlns:p14="http://schemas.microsoft.com/office/powerpoint/2010/main" val="4049474961"/>
              </p:ext>
            </p:extLst>
          </p:nvPr>
        </p:nvGraphicFramePr>
        <p:xfrm>
          <a:off x="755576" y="1628800"/>
          <a:ext cx="7848872" cy="4824536"/>
        </p:xfrm>
        <a:graphic>
          <a:graphicData uri="http://schemas.openxmlformats.org/drawingml/2006/table">
            <a:tbl>
              <a:tblPr firstRow="1" bandRow="1">
                <a:tableStyleId>{5C22544A-7EE6-4342-B048-85BDC9FD1C3A}</a:tableStyleId>
              </a:tblPr>
              <a:tblGrid>
                <a:gridCol w="3924436"/>
                <a:gridCol w="3924436"/>
              </a:tblGrid>
              <a:tr h="603067">
                <a:tc>
                  <a:txBody>
                    <a:bodyPr/>
                    <a:lstStyle/>
                    <a:p>
                      <a:pPr algn="ctr"/>
                      <a:r>
                        <a:rPr lang="id-ID" dirty="0" smtClean="0"/>
                        <a:t>NILAI</a:t>
                      </a:r>
                      <a:endParaRPr lang="id-ID" dirty="0"/>
                    </a:p>
                  </a:txBody>
                  <a:tcPr>
                    <a:solidFill>
                      <a:schemeClr val="accent1">
                        <a:lumMod val="75000"/>
                      </a:schemeClr>
                    </a:solidFill>
                  </a:tcPr>
                </a:tc>
                <a:tc>
                  <a:txBody>
                    <a:bodyPr/>
                    <a:lstStyle/>
                    <a:p>
                      <a:pPr algn="ctr"/>
                      <a:r>
                        <a:rPr lang="id-ID" dirty="0" smtClean="0"/>
                        <a:t>BANYAKNYA MAHASISWA</a:t>
                      </a:r>
                      <a:endParaRPr lang="id-ID" dirty="0"/>
                    </a:p>
                  </a:txBody>
                  <a:tcPr>
                    <a:solidFill>
                      <a:schemeClr val="accent1">
                        <a:lumMod val="75000"/>
                      </a:schemeClr>
                    </a:solidFill>
                  </a:tcPr>
                </a:tc>
              </a:tr>
              <a:tr h="603067">
                <a:tc>
                  <a:txBody>
                    <a:bodyPr/>
                    <a:lstStyle/>
                    <a:p>
                      <a:pPr algn="ctr"/>
                      <a:r>
                        <a:rPr lang="id-ID" dirty="0" smtClean="0"/>
                        <a:t>31-40</a:t>
                      </a:r>
                      <a:endParaRPr lang="id-ID" dirty="0"/>
                    </a:p>
                  </a:txBody>
                  <a:tcPr>
                    <a:solidFill>
                      <a:schemeClr val="accent1">
                        <a:lumMod val="75000"/>
                      </a:schemeClr>
                    </a:solidFill>
                  </a:tcPr>
                </a:tc>
                <a:tc>
                  <a:txBody>
                    <a:bodyPr/>
                    <a:lstStyle/>
                    <a:p>
                      <a:pPr algn="ctr"/>
                      <a:r>
                        <a:rPr lang="id-ID" dirty="0" smtClean="0"/>
                        <a:t>2</a:t>
                      </a:r>
                      <a:endParaRPr lang="id-ID" dirty="0"/>
                    </a:p>
                  </a:txBody>
                  <a:tcPr>
                    <a:solidFill>
                      <a:schemeClr val="accent1">
                        <a:lumMod val="75000"/>
                      </a:schemeClr>
                    </a:solidFill>
                  </a:tcPr>
                </a:tc>
              </a:tr>
              <a:tr h="603067">
                <a:tc>
                  <a:txBody>
                    <a:bodyPr/>
                    <a:lstStyle/>
                    <a:p>
                      <a:pPr algn="ctr"/>
                      <a:r>
                        <a:rPr lang="id-ID" dirty="0" smtClean="0"/>
                        <a:t>41-50</a:t>
                      </a:r>
                      <a:endParaRPr lang="id-ID" dirty="0"/>
                    </a:p>
                  </a:txBody>
                  <a:tcPr>
                    <a:solidFill>
                      <a:schemeClr val="accent1">
                        <a:lumMod val="75000"/>
                      </a:schemeClr>
                    </a:solidFill>
                  </a:tcPr>
                </a:tc>
                <a:tc>
                  <a:txBody>
                    <a:bodyPr/>
                    <a:lstStyle/>
                    <a:p>
                      <a:pPr algn="ctr"/>
                      <a:r>
                        <a:rPr lang="id-ID" dirty="0" smtClean="0"/>
                        <a:t>3</a:t>
                      </a:r>
                      <a:endParaRPr lang="id-ID" dirty="0"/>
                    </a:p>
                  </a:txBody>
                  <a:tcPr>
                    <a:solidFill>
                      <a:schemeClr val="accent1">
                        <a:lumMod val="75000"/>
                      </a:schemeClr>
                    </a:solidFill>
                  </a:tcPr>
                </a:tc>
              </a:tr>
              <a:tr h="603067">
                <a:tc>
                  <a:txBody>
                    <a:bodyPr/>
                    <a:lstStyle/>
                    <a:p>
                      <a:pPr algn="ctr"/>
                      <a:r>
                        <a:rPr lang="id-ID" dirty="0" smtClean="0"/>
                        <a:t>51-60</a:t>
                      </a:r>
                      <a:endParaRPr lang="id-ID" dirty="0"/>
                    </a:p>
                  </a:txBody>
                  <a:tcPr>
                    <a:solidFill>
                      <a:schemeClr val="accent1">
                        <a:lumMod val="75000"/>
                      </a:schemeClr>
                    </a:solidFill>
                  </a:tcPr>
                </a:tc>
                <a:tc>
                  <a:txBody>
                    <a:bodyPr/>
                    <a:lstStyle/>
                    <a:p>
                      <a:pPr algn="ctr"/>
                      <a:r>
                        <a:rPr lang="id-ID" dirty="0" smtClean="0"/>
                        <a:t>5</a:t>
                      </a:r>
                      <a:endParaRPr lang="id-ID" dirty="0"/>
                    </a:p>
                  </a:txBody>
                  <a:tcPr>
                    <a:solidFill>
                      <a:schemeClr val="accent1">
                        <a:lumMod val="75000"/>
                      </a:schemeClr>
                    </a:solidFill>
                  </a:tcPr>
                </a:tc>
              </a:tr>
              <a:tr h="603067">
                <a:tc>
                  <a:txBody>
                    <a:bodyPr/>
                    <a:lstStyle/>
                    <a:p>
                      <a:pPr algn="ctr"/>
                      <a:r>
                        <a:rPr lang="id-ID" dirty="0" smtClean="0"/>
                        <a:t>61-70</a:t>
                      </a:r>
                      <a:endParaRPr lang="id-ID" dirty="0"/>
                    </a:p>
                  </a:txBody>
                  <a:tcPr>
                    <a:solidFill>
                      <a:schemeClr val="accent1">
                        <a:lumMod val="75000"/>
                      </a:schemeClr>
                    </a:solidFill>
                  </a:tcPr>
                </a:tc>
                <a:tc>
                  <a:txBody>
                    <a:bodyPr/>
                    <a:lstStyle/>
                    <a:p>
                      <a:pPr algn="ctr"/>
                      <a:r>
                        <a:rPr lang="id-ID" dirty="0" smtClean="0"/>
                        <a:t>14</a:t>
                      </a:r>
                      <a:endParaRPr lang="id-ID" dirty="0"/>
                    </a:p>
                  </a:txBody>
                  <a:tcPr>
                    <a:solidFill>
                      <a:schemeClr val="accent1">
                        <a:lumMod val="75000"/>
                      </a:schemeClr>
                    </a:solidFill>
                  </a:tcPr>
                </a:tc>
              </a:tr>
              <a:tr h="603067">
                <a:tc>
                  <a:txBody>
                    <a:bodyPr/>
                    <a:lstStyle/>
                    <a:p>
                      <a:pPr algn="ctr"/>
                      <a:r>
                        <a:rPr lang="id-ID" dirty="0" smtClean="0"/>
                        <a:t>71-80</a:t>
                      </a:r>
                      <a:endParaRPr lang="id-ID" dirty="0"/>
                    </a:p>
                  </a:txBody>
                  <a:tcPr>
                    <a:solidFill>
                      <a:schemeClr val="accent1">
                        <a:lumMod val="75000"/>
                      </a:schemeClr>
                    </a:solidFill>
                  </a:tcPr>
                </a:tc>
                <a:tc>
                  <a:txBody>
                    <a:bodyPr/>
                    <a:lstStyle/>
                    <a:p>
                      <a:pPr algn="ctr"/>
                      <a:r>
                        <a:rPr lang="id-ID" dirty="0" smtClean="0"/>
                        <a:t>24</a:t>
                      </a:r>
                      <a:endParaRPr lang="id-ID" dirty="0"/>
                    </a:p>
                  </a:txBody>
                  <a:tcPr>
                    <a:solidFill>
                      <a:schemeClr val="accent1">
                        <a:lumMod val="75000"/>
                      </a:schemeClr>
                    </a:solidFill>
                  </a:tcPr>
                </a:tc>
              </a:tr>
              <a:tr h="603067">
                <a:tc>
                  <a:txBody>
                    <a:bodyPr/>
                    <a:lstStyle/>
                    <a:p>
                      <a:pPr algn="ctr"/>
                      <a:r>
                        <a:rPr lang="id-ID" dirty="0" smtClean="0"/>
                        <a:t>81-90</a:t>
                      </a:r>
                      <a:endParaRPr lang="id-ID" dirty="0"/>
                    </a:p>
                  </a:txBody>
                  <a:tcPr>
                    <a:solidFill>
                      <a:schemeClr val="accent1">
                        <a:lumMod val="75000"/>
                      </a:schemeClr>
                    </a:solidFill>
                  </a:tcPr>
                </a:tc>
                <a:tc>
                  <a:txBody>
                    <a:bodyPr/>
                    <a:lstStyle/>
                    <a:p>
                      <a:pPr algn="ctr"/>
                      <a:r>
                        <a:rPr lang="id-ID" dirty="0" smtClean="0"/>
                        <a:t>20</a:t>
                      </a:r>
                      <a:endParaRPr lang="id-ID" dirty="0"/>
                    </a:p>
                  </a:txBody>
                  <a:tcPr>
                    <a:solidFill>
                      <a:schemeClr val="accent1">
                        <a:lumMod val="75000"/>
                      </a:schemeClr>
                    </a:solidFill>
                  </a:tcPr>
                </a:tc>
              </a:tr>
              <a:tr h="603067">
                <a:tc>
                  <a:txBody>
                    <a:bodyPr/>
                    <a:lstStyle/>
                    <a:p>
                      <a:pPr algn="ctr"/>
                      <a:r>
                        <a:rPr lang="id-ID" dirty="0" smtClean="0"/>
                        <a:t>JUMLAH</a:t>
                      </a:r>
                      <a:endParaRPr lang="id-ID" dirty="0"/>
                    </a:p>
                  </a:txBody>
                  <a:tcPr>
                    <a:solidFill>
                      <a:schemeClr val="accent1">
                        <a:lumMod val="75000"/>
                      </a:schemeClr>
                    </a:solidFill>
                  </a:tcPr>
                </a:tc>
                <a:tc>
                  <a:txBody>
                    <a:bodyPr/>
                    <a:lstStyle/>
                    <a:p>
                      <a:pPr algn="ctr"/>
                      <a:r>
                        <a:rPr lang="id-ID" dirty="0" smtClean="0"/>
                        <a:t>68</a:t>
                      </a:r>
                      <a:endParaRPr lang="id-ID" dirty="0"/>
                    </a:p>
                  </a:txBody>
                  <a:tcPr>
                    <a:solidFill>
                      <a:schemeClr val="accent1">
                        <a:lumMod val="75000"/>
                      </a:schemeClr>
                    </a:solidFill>
                  </a:tcPr>
                </a:tc>
              </a:tr>
            </a:tbl>
          </a:graphicData>
        </a:graphic>
      </p:graphicFrame>
    </p:spTree>
    <p:extLst>
      <p:ext uri="{BB962C8B-B14F-4D97-AF65-F5344CB8AC3E}">
        <p14:creationId xmlns:p14="http://schemas.microsoft.com/office/powerpoint/2010/main" val="6216741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style>
          <a:lnRef idx="3">
            <a:schemeClr val="lt1"/>
          </a:lnRef>
          <a:fillRef idx="1">
            <a:schemeClr val="accent1"/>
          </a:fillRef>
          <a:effectRef idx="1">
            <a:schemeClr val="accent1"/>
          </a:effectRef>
          <a:fontRef idx="minor">
            <a:schemeClr val="lt1"/>
          </a:fontRef>
        </p:style>
        <p:txBody>
          <a:bodyPr>
            <a:normAutofit lnSpcReduction="10000"/>
          </a:bodyPr>
          <a:lstStyle/>
          <a:p>
            <a:r>
              <a:rPr lang="id-ID" dirty="0" smtClean="0"/>
              <a:t>Sebelum mempelajari, bagaimana membuat daftar distribusi frekwensi , kita harus mengetahui istilah-istilah yang dipakainnya,</a:t>
            </a:r>
          </a:p>
          <a:p>
            <a:r>
              <a:rPr lang="id-ID" dirty="0" smtClean="0"/>
              <a:t>Dalam daftar frekwensi distribusi , banyaknya obyek dalam kelompok  ke-kelompok dalam bentuk a-b, yang disebut kelas interval. Kedalam kelas interval a-b dimasukan semua data yang bernilai mulai dari a sampai dengan b.</a:t>
            </a:r>
            <a:endParaRPr lang="id-ID" dirty="0"/>
          </a:p>
        </p:txBody>
      </p:sp>
    </p:spTree>
    <p:extLst>
      <p:ext uri="{BB962C8B-B14F-4D97-AF65-F5344CB8AC3E}">
        <p14:creationId xmlns:p14="http://schemas.microsoft.com/office/powerpoint/2010/main" val="7423646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style>
          <a:lnRef idx="3">
            <a:schemeClr val="lt1"/>
          </a:lnRef>
          <a:fillRef idx="1">
            <a:schemeClr val="accent3"/>
          </a:fillRef>
          <a:effectRef idx="1">
            <a:schemeClr val="accent3"/>
          </a:effectRef>
          <a:fontRef idx="minor">
            <a:schemeClr val="lt1"/>
          </a:fontRef>
        </p:style>
        <p:txBody>
          <a:bodyPr>
            <a:normAutofit fontScale="85000" lnSpcReduction="10000"/>
          </a:bodyPr>
          <a:lstStyle/>
          <a:p>
            <a:r>
              <a:rPr lang="id-ID" dirty="0" smtClean="0"/>
              <a:t>Urutan interval mulai disusun dari data terkecil ke bawah sampai nilai data terbesar berturut-turut, mulai dari atas diberi nama kelas interval pertama, kelas interval ke-dua, ....sampai kelas interval terakhir. Ini semua adalah pada kolom kiri, kolom kanan  berisikan bilangan-bilangan yang berapa buah data terdapat dalam tiap kelas interval jadi kolom ini berikan frekwensi di singkat dengen f misalnya f=2  untuk kela interval pertama atau ada 2 orang mahasiswa yang  mendapat nilai ujian paling kecil 31 dan paling tinggi 40</a:t>
            </a:r>
            <a:endParaRPr lang="id-ID" dirty="0"/>
          </a:p>
        </p:txBody>
      </p:sp>
    </p:spTree>
    <p:extLst>
      <p:ext uri="{BB962C8B-B14F-4D97-AF65-F5344CB8AC3E}">
        <p14:creationId xmlns:p14="http://schemas.microsoft.com/office/powerpoint/2010/main" val="5135367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style>
          <a:lnRef idx="2">
            <a:schemeClr val="accent4">
              <a:shade val="50000"/>
            </a:schemeClr>
          </a:lnRef>
          <a:fillRef idx="1">
            <a:schemeClr val="accent4"/>
          </a:fillRef>
          <a:effectRef idx="0">
            <a:schemeClr val="accent4"/>
          </a:effectRef>
          <a:fontRef idx="minor">
            <a:schemeClr val="lt1"/>
          </a:fontRef>
        </p:style>
        <p:txBody>
          <a:bodyPr>
            <a:normAutofit fontScale="85000" lnSpcReduction="10000"/>
          </a:bodyPr>
          <a:lstStyle/>
          <a:p>
            <a:r>
              <a:rPr lang="id-ID" dirty="0" smtClean="0"/>
              <a:t>Bilangan-bilangan disebelah kiri kelas interval tersebut ujung bawah dan bilangan-bilangan di sebelah kananya di sebut ujung atas ujung-ujung bawah kelas interval pertama, kedua,.........terakhir aialah 31,41,...........81 sedangkan ujung- ujung atas berturut-turut 40,50,.........90 , selisish positip antara tiap dua ujung bawah berurutan tersebut panjang kelas interval dalam tabel nilai ujian 68 mahasiswa panjang kelasnya disinhkat dengan p, adalah 10 jadi p =10 dan semuanya sama.dikatkan bahwa daftar itu mempunyai panjang interval kelas yang sama</a:t>
            </a:r>
            <a:endParaRPr lang="id-ID" dirty="0"/>
          </a:p>
        </p:txBody>
      </p:sp>
    </p:spTree>
    <p:extLst>
      <p:ext uri="{BB962C8B-B14F-4D97-AF65-F5344CB8AC3E}">
        <p14:creationId xmlns:p14="http://schemas.microsoft.com/office/powerpoint/2010/main" val="17831368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a:normAutofit fontScale="92500" lnSpcReduction="10000"/>
          </a:bodyPr>
          <a:lstStyle/>
          <a:p>
            <a:r>
              <a:rPr lang="id-ID" dirty="0" smtClean="0"/>
              <a:t>Selain dari ujung kelas interval ada lagi yang biasa disebut batas kelas interval ini bergantung pada ketelitian data yang digunakan, jika data dicatat teliti hingga satuan maka batas bawah kelas sama dengan ujung bawah dikurangi 0,5  batas atasnya didapat dari ujung atas ditambah dengan 0,5 untuk data ditatat hingga satu desimal, batas bawah sama dengan ujung di kurangi 0,05 dan batas atas sama dengan ujung atasditambah 0,05.</a:t>
            </a:r>
            <a:endParaRPr lang="id-ID" dirty="0"/>
          </a:p>
        </p:txBody>
      </p:sp>
    </p:spTree>
    <p:extLst>
      <p:ext uri="{BB962C8B-B14F-4D97-AF65-F5344CB8AC3E}">
        <p14:creationId xmlns:p14="http://schemas.microsoft.com/office/powerpoint/2010/main" val="40262324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92500"/>
          </a:bodyPr>
          <a:lstStyle/>
          <a:p>
            <a:r>
              <a:rPr lang="id-ID" dirty="0" smtClean="0"/>
              <a:t>Kalau data hingga dua desimal btas bawah sama dengan ujung bawah dikurangi 0,005 dan batas atas sama dengan ujung atas ditambah 0,005 dan begitu seterusnya. Untuk setiap kelas interval akan diambil sebuah nilai sebagai wakil dari kelas itu. Yang digunakan disini ialah tanda kelas interval yang didapat dengan menggunakan aturan</a:t>
            </a:r>
          </a:p>
          <a:p>
            <a:r>
              <a:rPr lang="id-ID" dirty="0" smtClean="0"/>
              <a:t>Tanda kelas =1/29ujung bawah+ujung atas)</a:t>
            </a:r>
            <a:endParaRPr lang="id-ID" dirty="0"/>
          </a:p>
        </p:txBody>
      </p:sp>
    </p:spTree>
    <p:extLst>
      <p:ext uri="{BB962C8B-B14F-4D97-AF65-F5344CB8AC3E}">
        <p14:creationId xmlns:p14="http://schemas.microsoft.com/office/powerpoint/2010/main" val="34043437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contoh</a:t>
            </a:r>
            <a:endParaRPr lang="id-ID" dirty="0"/>
          </a:p>
        </p:txBody>
      </p:sp>
      <p:sp>
        <p:nvSpPr>
          <p:cNvPr id="3" name="Content Placeholder 2"/>
          <p:cNvSpPr>
            <a:spLocks noGrp="1"/>
          </p:cNvSpPr>
          <p:nvPr>
            <p:ph idx="1"/>
          </p:nvPr>
        </p:nvSpPr>
        <p:spPr>
          <a:ln/>
        </p:spPr>
        <p:style>
          <a:lnRef idx="3">
            <a:schemeClr val="lt1"/>
          </a:lnRef>
          <a:fillRef idx="1">
            <a:schemeClr val="accent5"/>
          </a:fillRef>
          <a:effectRef idx="1">
            <a:schemeClr val="accent5"/>
          </a:effectRef>
          <a:fontRef idx="minor">
            <a:schemeClr val="lt1"/>
          </a:fontRef>
        </p:style>
        <p:txBody>
          <a:bodyPr/>
          <a:lstStyle/>
          <a:p>
            <a:r>
              <a:rPr lang="id-ID" dirty="0" smtClean="0"/>
              <a:t>Kelas interval pertama adalah 31-40 dengan frekwensi f=2 </a:t>
            </a:r>
          </a:p>
          <a:p>
            <a:r>
              <a:rPr lang="id-ID" dirty="0" smtClean="0"/>
              <a:t>Ujung bawah kelas = 31</a:t>
            </a:r>
          </a:p>
          <a:p>
            <a:r>
              <a:rPr lang="id-ID" dirty="0" smtClean="0"/>
              <a:t>Ujung atas =40</a:t>
            </a:r>
          </a:p>
          <a:p>
            <a:r>
              <a:rPr lang="id-ID" dirty="0" smtClean="0"/>
              <a:t>Adapun batas bawah kelas 30,5 dan </a:t>
            </a:r>
          </a:p>
          <a:p>
            <a:r>
              <a:rPr lang="id-ID" dirty="0" smtClean="0"/>
              <a:t>batas atas =40,5</a:t>
            </a:r>
          </a:p>
          <a:p>
            <a:r>
              <a:rPr lang="id-ID" dirty="0" smtClean="0"/>
              <a:t>Tanda kelasnya = ½(31+40)=35,5</a:t>
            </a:r>
            <a:endParaRPr lang="id-ID" dirty="0"/>
          </a:p>
        </p:txBody>
      </p:sp>
    </p:spTree>
    <p:extLst>
      <p:ext uri="{BB962C8B-B14F-4D97-AF65-F5344CB8AC3E}">
        <p14:creationId xmlns:p14="http://schemas.microsoft.com/office/powerpoint/2010/main" val="17299705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1027664"/>
            <a:ext cx="7056902" cy="745152"/>
          </a:xfrm>
        </p:spPr>
        <p:style>
          <a:lnRef idx="0">
            <a:schemeClr val="accent3"/>
          </a:lnRef>
          <a:fillRef idx="3">
            <a:schemeClr val="accent3"/>
          </a:fillRef>
          <a:effectRef idx="3">
            <a:schemeClr val="accent3"/>
          </a:effectRef>
          <a:fontRef idx="minor">
            <a:schemeClr val="lt1"/>
          </a:fontRef>
        </p:style>
        <p:txBody>
          <a:bodyPr>
            <a:noAutofit/>
          </a:bodyPr>
          <a:lstStyle/>
          <a:p>
            <a:r>
              <a:rPr lang="id-ID" sz="2400" dirty="0" smtClean="0"/>
              <a:t>MEMBUAT DAFTAR DISTRIBUSI FREKWENSI</a:t>
            </a:r>
            <a:endParaRPr lang="id-ID" sz="24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92816718"/>
              </p:ext>
            </p:extLst>
          </p:nvPr>
        </p:nvGraphicFramePr>
        <p:xfrm>
          <a:off x="1043608" y="1772816"/>
          <a:ext cx="6984776" cy="4752530"/>
        </p:xfrm>
        <a:graphic>
          <a:graphicData uri="http://schemas.openxmlformats.org/drawingml/2006/table">
            <a:tbl>
              <a:tblPr>
                <a:tableStyleId>{5C22544A-7EE6-4342-B048-85BDC9FD1C3A}</a:tableStyleId>
              </a:tblPr>
              <a:tblGrid>
                <a:gridCol w="873097"/>
                <a:gridCol w="873097"/>
                <a:gridCol w="873097"/>
                <a:gridCol w="873097"/>
                <a:gridCol w="873097"/>
                <a:gridCol w="873097"/>
                <a:gridCol w="873097"/>
                <a:gridCol w="873097"/>
              </a:tblGrid>
              <a:tr h="475253">
                <a:tc>
                  <a:txBody>
                    <a:bodyPr/>
                    <a:lstStyle/>
                    <a:p>
                      <a:pPr algn="r" fontAlgn="b"/>
                      <a:r>
                        <a:rPr lang="id-ID" sz="2800" u="none" strike="noStrike" dirty="0">
                          <a:effectLst/>
                        </a:rPr>
                        <a:t>79</a:t>
                      </a:r>
                      <a:endParaRPr lang="id-ID" sz="2800" b="0" i="0" u="none" strike="noStrike" dirty="0">
                        <a:solidFill>
                          <a:srgbClr val="000000"/>
                        </a:solidFill>
                        <a:effectLst/>
                        <a:latin typeface="Calibri"/>
                      </a:endParaRPr>
                    </a:p>
                  </a:txBody>
                  <a:tcPr marL="9525" marR="9525" marT="9525" marB="0" anchor="b"/>
                </a:tc>
                <a:tc>
                  <a:txBody>
                    <a:bodyPr/>
                    <a:lstStyle/>
                    <a:p>
                      <a:pPr algn="r" fontAlgn="b"/>
                      <a:r>
                        <a:rPr lang="id-ID" sz="2800" u="none" strike="noStrike">
                          <a:effectLst/>
                        </a:rPr>
                        <a:t>49</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48</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dirty="0">
                          <a:effectLst/>
                        </a:rPr>
                        <a:t>74</a:t>
                      </a:r>
                      <a:endParaRPr lang="id-ID" sz="2800" b="0" i="0" u="none" strike="noStrike" dirty="0">
                        <a:solidFill>
                          <a:srgbClr val="000000"/>
                        </a:solidFill>
                        <a:effectLst/>
                        <a:latin typeface="Calibri"/>
                      </a:endParaRPr>
                    </a:p>
                  </a:txBody>
                  <a:tcPr marL="9525" marR="9525" marT="9525" marB="0" anchor="b"/>
                </a:tc>
                <a:tc>
                  <a:txBody>
                    <a:bodyPr/>
                    <a:lstStyle/>
                    <a:p>
                      <a:pPr algn="r" fontAlgn="b"/>
                      <a:r>
                        <a:rPr lang="id-ID" sz="2800" u="none" strike="noStrike" dirty="0">
                          <a:effectLst/>
                        </a:rPr>
                        <a:t>81</a:t>
                      </a:r>
                      <a:endParaRPr lang="id-ID" sz="2800" b="0" i="0" u="none" strike="noStrike" dirty="0">
                        <a:solidFill>
                          <a:srgbClr val="000000"/>
                        </a:solidFill>
                        <a:effectLst/>
                        <a:latin typeface="Calibri"/>
                      </a:endParaRPr>
                    </a:p>
                  </a:txBody>
                  <a:tcPr marL="9525" marR="9525" marT="9525" marB="0" anchor="b"/>
                </a:tc>
                <a:tc>
                  <a:txBody>
                    <a:bodyPr/>
                    <a:lstStyle/>
                    <a:p>
                      <a:pPr algn="r" fontAlgn="b"/>
                      <a:r>
                        <a:rPr lang="id-ID" sz="2800" u="none" strike="noStrike" dirty="0">
                          <a:effectLst/>
                        </a:rPr>
                        <a:t>98</a:t>
                      </a:r>
                      <a:endParaRPr lang="id-ID" sz="2800" b="0" i="0" u="none" strike="noStrike" dirty="0">
                        <a:solidFill>
                          <a:srgbClr val="000000"/>
                        </a:solidFill>
                        <a:effectLst/>
                        <a:latin typeface="Calibri"/>
                      </a:endParaRPr>
                    </a:p>
                  </a:txBody>
                  <a:tcPr marL="9525" marR="9525" marT="9525" marB="0" anchor="b"/>
                </a:tc>
                <a:tc>
                  <a:txBody>
                    <a:bodyPr/>
                    <a:lstStyle/>
                    <a:p>
                      <a:pPr algn="r" fontAlgn="b"/>
                      <a:r>
                        <a:rPr lang="id-ID" sz="2800" u="none" strike="noStrike">
                          <a:effectLst/>
                        </a:rPr>
                        <a:t>87</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dirty="0">
                          <a:effectLst/>
                        </a:rPr>
                        <a:t>90</a:t>
                      </a:r>
                      <a:endParaRPr lang="id-ID" sz="2800" b="0" i="0" u="none" strike="noStrike" dirty="0">
                        <a:solidFill>
                          <a:srgbClr val="000000"/>
                        </a:solidFill>
                        <a:effectLst/>
                        <a:latin typeface="Calibri"/>
                      </a:endParaRPr>
                    </a:p>
                  </a:txBody>
                  <a:tcPr marL="9525" marR="9525" marT="9525" marB="0" anchor="b"/>
                </a:tc>
              </a:tr>
              <a:tr h="475253">
                <a:tc>
                  <a:txBody>
                    <a:bodyPr/>
                    <a:lstStyle/>
                    <a:p>
                      <a:pPr algn="r" fontAlgn="b"/>
                      <a:r>
                        <a:rPr lang="id-ID" sz="2800" u="none" strike="noStrike">
                          <a:effectLst/>
                        </a:rPr>
                        <a:t>80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84</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90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91</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dirty="0">
                          <a:effectLst/>
                        </a:rPr>
                        <a:t>93</a:t>
                      </a:r>
                      <a:endParaRPr lang="id-ID" sz="2800" b="0" i="0" u="none" strike="noStrike" dirty="0">
                        <a:solidFill>
                          <a:srgbClr val="000000"/>
                        </a:solidFill>
                        <a:effectLst/>
                        <a:latin typeface="Calibri"/>
                      </a:endParaRPr>
                    </a:p>
                  </a:txBody>
                  <a:tcPr marL="9525" marR="9525" marT="9525" marB="0" anchor="b"/>
                </a:tc>
                <a:tc>
                  <a:txBody>
                    <a:bodyPr/>
                    <a:lstStyle/>
                    <a:p>
                      <a:pPr algn="r" fontAlgn="b"/>
                      <a:r>
                        <a:rPr lang="id-ID" sz="2800" u="none" strike="noStrike" dirty="0">
                          <a:effectLst/>
                        </a:rPr>
                        <a:t>82</a:t>
                      </a:r>
                      <a:endParaRPr lang="id-ID" sz="2800" b="0" i="0" u="none" strike="noStrike" dirty="0">
                        <a:solidFill>
                          <a:srgbClr val="000000"/>
                        </a:solidFill>
                        <a:effectLst/>
                        <a:latin typeface="Calibri"/>
                      </a:endParaRPr>
                    </a:p>
                  </a:txBody>
                  <a:tcPr marL="9525" marR="9525" marT="9525" marB="0" anchor="b"/>
                </a:tc>
                <a:tc>
                  <a:txBody>
                    <a:bodyPr/>
                    <a:lstStyle/>
                    <a:p>
                      <a:pPr algn="r" fontAlgn="b"/>
                      <a:r>
                        <a:rPr lang="id-ID" sz="2800" u="none" strike="noStrike">
                          <a:effectLst/>
                        </a:rPr>
                        <a:t>78</a:t>
                      </a:r>
                      <a:endParaRPr lang="id-ID" sz="2800" b="0" i="0" u="none" strike="noStrike">
                        <a:solidFill>
                          <a:srgbClr val="000000"/>
                        </a:solidFill>
                        <a:effectLst/>
                        <a:latin typeface="Calibri"/>
                      </a:endParaRPr>
                    </a:p>
                  </a:txBody>
                  <a:tcPr marL="9525" marR="9525" marT="9525" marB="0" anchor="b"/>
                </a:tc>
              </a:tr>
              <a:tr h="475253">
                <a:tc>
                  <a:txBody>
                    <a:bodyPr/>
                    <a:lstStyle/>
                    <a:p>
                      <a:pPr algn="r" fontAlgn="b"/>
                      <a:r>
                        <a:rPr lang="id-ID" sz="2800" u="none" strike="noStrike">
                          <a:effectLst/>
                        </a:rPr>
                        <a:t>70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71</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92</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38</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56</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81</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dirty="0">
                          <a:effectLst/>
                        </a:rPr>
                        <a:t>74</a:t>
                      </a:r>
                      <a:endParaRPr lang="id-ID" sz="2800" b="0" i="0" u="none" strike="noStrike" dirty="0">
                        <a:solidFill>
                          <a:srgbClr val="000000"/>
                        </a:solidFill>
                        <a:effectLst/>
                        <a:latin typeface="Calibri"/>
                      </a:endParaRPr>
                    </a:p>
                  </a:txBody>
                  <a:tcPr marL="9525" marR="9525" marT="9525" marB="0" anchor="b"/>
                </a:tc>
                <a:tc>
                  <a:txBody>
                    <a:bodyPr/>
                    <a:lstStyle/>
                    <a:p>
                      <a:pPr algn="r" fontAlgn="b"/>
                      <a:r>
                        <a:rPr lang="id-ID" sz="2800" u="none" strike="noStrike">
                          <a:effectLst/>
                        </a:rPr>
                        <a:t>73</a:t>
                      </a:r>
                      <a:endParaRPr lang="id-ID" sz="2800" b="0" i="0" u="none" strike="noStrike">
                        <a:solidFill>
                          <a:srgbClr val="000000"/>
                        </a:solidFill>
                        <a:effectLst/>
                        <a:latin typeface="Calibri"/>
                      </a:endParaRPr>
                    </a:p>
                  </a:txBody>
                  <a:tcPr marL="9525" marR="9525" marT="9525" marB="0" anchor="b"/>
                </a:tc>
              </a:tr>
              <a:tr h="475253">
                <a:tc>
                  <a:txBody>
                    <a:bodyPr/>
                    <a:lstStyle/>
                    <a:p>
                      <a:pPr algn="r" fontAlgn="b"/>
                      <a:r>
                        <a:rPr lang="id-ID" sz="2800" u="none" strike="noStrike">
                          <a:effectLst/>
                        </a:rPr>
                        <a:t>68</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72</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85</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51</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65</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dirty="0">
                          <a:effectLst/>
                        </a:rPr>
                        <a:t>93</a:t>
                      </a:r>
                      <a:endParaRPr lang="id-ID" sz="2800" b="0" i="0" u="none" strike="noStrike" dirty="0">
                        <a:solidFill>
                          <a:srgbClr val="000000"/>
                        </a:solidFill>
                        <a:effectLst/>
                        <a:latin typeface="Calibri"/>
                      </a:endParaRPr>
                    </a:p>
                  </a:txBody>
                  <a:tcPr marL="9525" marR="9525" marT="9525" marB="0" anchor="b"/>
                </a:tc>
                <a:tc>
                  <a:txBody>
                    <a:bodyPr/>
                    <a:lstStyle/>
                    <a:p>
                      <a:pPr algn="r" fontAlgn="b"/>
                      <a:r>
                        <a:rPr lang="id-ID" sz="2800" u="none" strike="noStrike">
                          <a:effectLst/>
                        </a:rPr>
                        <a:t>83</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dirty="0">
                          <a:effectLst/>
                        </a:rPr>
                        <a:t>86</a:t>
                      </a:r>
                      <a:endParaRPr lang="id-ID" sz="2800" b="0" i="0" u="none" strike="noStrike" dirty="0">
                        <a:solidFill>
                          <a:srgbClr val="000000"/>
                        </a:solidFill>
                        <a:effectLst/>
                        <a:latin typeface="Calibri"/>
                      </a:endParaRPr>
                    </a:p>
                  </a:txBody>
                  <a:tcPr marL="9525" marR="9525" marT="9525" marB="0" anchor="b"/>
                </a:tc>
              </a:tr>
              <a:tr h="475253">
                <a:tc>
                  <a:txBody>
                    <a:bodyPr/>
                    <a:lstStyle/>
                    <a:p>
                      <a:pPr algn="r" fontAlgn="b"/>
                      <a:r>
                        <a:rPr lang="id-ID" sz="2800" u="none" strike="noStrike">
                          <a:effectLst/>
                        </a:rPr>
                        <a:t>90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35</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83</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73</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74</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43</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86</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68</a:t>
                      </a:r>
                      <a:endParaRPr lang="id-ID" sz="2800" b="0" i="0" u="none" strike="noStrike">
                        <a:solidFill>
                          <a:srgbClr val="000000"/>
                        </a:solidFill>
                        <a:effectLst/>
                        <a:latin typeface="Calibri"/>
                      </a:endParaRPr>
                    </a:p>
                  </a:txBody>
                  <a:tcPr marL="9525" marR="9525" marT="9525" marB="0" anchor="b"/>
                </a:tc>
              </a:tr>
              <a:tr h="475253">
                <a:tc>
                  <a:txBody>
                    <a:bodyPr/>
                    <a:lstStyle/>
                    <a:p>
                      <a:pPr algn="r" fontAlgn="b"/>
                      <a:r>
                        <a:rPr lang="id-ID" sz="2800" u="none" strike="noStrike">
                          <a:effectLst/>
                        </a:rPr>
                        <a:t>92</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93</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76</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71</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90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72</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67</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75</a:t>
                      </a:r>
                      <a:endParaRPr lang="id-ID" sz="2800" b="0" i="0" u="none" strike="noStrike">
                        <a:solidFill>
                          <a:srgbClr val="000000"/>
                        </a:solidFill>
                        <a:effectLst/>
                        <a:latin typeface="Calibri"/>
                      </a:endParaRPr>
                    </a:p>
                  </a:txBody>
                  <a:tcPr marL="9525" marR="9525" marT="9525" marB="0" anchor="b"/>
                </a:tc>
              </a:tr>
              <a:tr h="475253">
                <a:tc>
                  <a:txBody>
                    <a:bodyPr/>
                    <a:lstStyle/>
                    <a:p>
                      <a:pPr algn="r" fontAlgn="b"/>
                      <a:r>
                        <a:rPr lang="id-ID" sz="2800" u="none" strike="noStrike">
                          <a:effectLst/>
                        </a:rPr>
                        <a:t>80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91</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61</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72</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97</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91</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88</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dirty="0">
                          <a:effectLst/>
                        </a:rPr>
                        <a:t>81</a:t>
                      </a:r>
                      <a:endParaRPr lang="id-ID" sz="2800" b="0" i="0" u="none" strike="noStrike" dirty="0">
                        <a:solidFill>
                          <a:srgbClr val="000000"/>
                        </a:solidFill>
                        <a:effectLst/>
                        <a:latin typeface="Calibri"/>
                      </a:endParaRPr>
                    </a:p>
                  </a:txBody>
                  <a:tcPr marL="9525" marR="9525" marT="9525" marB="0" anchor="b"/>
                </a:tc>
              </a:tr>
              <a:tr h="475253">
                <a:tc>
                  <a:txBody>
                    <a:bodyPr/>
                    <a:lstStyle/>
                    <a:p>
                      <a:pPr algn="r" fontAlgn="b"/>
                      <a:r>
                        <a:rPr lang="id-ID" sz="2800" u="none" strike="noStrike">
                          <a:effectLst/>
                        </a:rPr>
                        <a:t>70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71</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99</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95</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59</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71</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77</a:t>
                      </a:r>
                      <a:endParaRPr lang="id-ID" sz="2800" b="0" i="0" u="none" strike="noStrike">
                        <a:solidFill>
                          <a:srgbClr val="000000"/>
                        </a:solidFill>
                        <a:effectLst/>
                        <a:latin typeface="Calibri"/>
                      </a:endParaRPr>
                    </a:p>
                  </a:txBody>
                  <a:tcPr marL="9525" marR="9525" marT="9525" marB="0" anchor="b"/>
                </a:tc>
              </a:tr>
              <a:tr h="475253">
                <a:tc>
                  <a:txBody>
                    <a:bodyPr/>
                    <a:lstStyle/>
                    <a:p>
                      <a:pPr algn="r" fontAlgn="b"/>
                      <a:r>
                        <a:rPr lang="id-ID" sz="2800" u="none" strike="noStrike">
                          <a:effectLst/>
                        </a:rPr>
                        <a:t>63</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60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83</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82</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60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67</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89</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dirty="0">
                          <a:effectLst/>
                        </a:rPr>
                        <a:t>63</a:t>
                      </a:r>
                      <a:endParaRPr lang="id-ID" sz="2800" b="0" i="0" u="none" strike="noStrike" dirty="0">
                        <a:solidFill>
                          <a:srgbClr val="000000"/>
                        </a:solidFill>
                        <a:effectLst/>
                        <a:latin typeface="Calibri"/>
                      </a:endParaRPr>
                    </a:p>
                  </a:txBody>
                  <a:tcPr marL="9525" marR="9525" marT="9525" marB="0" anchor="b"/>
                </a:tc>
              </a:tr>
              <a:tr h="475253">
                <a:tc>
                  <a:txBody>
                    <a:bodyPr/>
                    <a:lstStyle/>
                    <a:p>
                      <a:pPr algn="r" fontAlgn="b"/>
                      <a:r>
                        <a:rPr lang="id-ID" sz="2800" u="none" strike="noStrike">
                          <a:effectLst/>
                        </a:rPr>
                        <a:t>76</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63</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88</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70</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66</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88</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a:effectLst/>
                        </a:rPr>
                        <a:t>72</a:t>
                      </a:r>
                      <a:endParaRPr lang="id-ID" sz="2800" b="0" i="0" u="none" strike="noStrike">
                        <a:solidFill>
                          <a:srgbClr val="000000"/>
                        </a:solidFill>
                        <a:effectLst/>
                        <a:latin typeface="Calibri"/>
                      </a:endParaRPr>
                    </a:p>
                  </a:txBody>
                  <a:tcPr marL="9525" marR="9525" marT="9525" marB="0" anchor="b"/>
                </a:tc>
                <a:tc>
                  <a:txBody>
                    <a:bodyPr/>
                    <a:lstStyle/>
                    <a:p>
                      <a:pPr algn="r" fontAlgn="b"/>
                      <a:r>
                        <a:rPr lang="id-ID" sz="2800" u="none" strike="noStrike" dirty="0">
                          <a:effectLst/>
                        </a:rPr>
                        <a:t>75</a:t>
                      </a:r>
                      <a:endParaRPr lang="id-ID" sz="2800" b="0" i="0" u="none" strike="noStrike" dirty="0">
                        <a:solidFill>
                          <a:srgbClr val="000000"/>
                        </a:solidFill>
                        <a:effectLst/>
                        <a:latin typeface="Calibri"/>
                      </a:endParaRPr>
                    </a:p>
                  </a:txBody>
                  <a:tcPr marL="9525" marR="9525" marT="9525" marB="0" anchor="b"/>
                </a:tc>
              </a:tr>
            </a:tbl>
          </a:graphicData>
        </a:graphic>
      </p:graphicFrame>
    </p:spTree>
    <p:extLst>
      <p:ext uri="{BB962C8B-B14F-4D97-AF65-F5344CB8AC3E}">
        <p14:creationId xmlns:p14="http://schemas.microsoft.com/office/powerpoint/2010/main" val="3180201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476672"/>
            <a:ext cx="7096634" cy="1693992"/>
          </a:xfrm>
        </p:spPr>
        <p:style>
          <a:lnRef idx="3">
            <a:schemeClr val="lt1"/>
          </a:lnRef>
          <a:fillRef idx="1">
            <a:schemeClr val="accent5"/>
          </a:fillRef>
          <a:effectRef idx="1">
            <a:schemeClr val="accent5"/>
          </a:effectRef>
          <a:fontRef idx="minor">
            <a:schemeClr val="lt1"/>
          </a:fontRef>
        </p:style>
        <p:txBody>
          <a:bodyPr>
            <a:noAutofit/>
          </a:bodyPr>
          <a:lstStyle/>
          <a:p>
            <a:r>
              <a:rPr lang="id-ID" sz="2800" dirty="0" smtClean="0"/>
              <a:t/>
            </a:r>
            <a:br>
              <a:rPr lang="id-ID" sz="2800" dirty="0" smtClean="0"/>
            </a:br>
            <a:r>
              <a:rPr lang="id-ID" sz="2800" dirty="0"/>
              <a:t/>
            </a:r>
            <a:br>
              <a:rPr lang="id-ID" sz="2800" dirty="0"/>
            </a:br>
            <a:r>
              <a:rPr lang="id-ID" sz="2800" dirty="0" smtClean="0"/>
              <a:t>Untuk membuat daftar frekwensi dengan panjang kelas yang sama kita lakukan sebagai berikut</a:t>
            </a:r>
            <a:br>
              <a:rPr lang="id-ID" sz="2800" dirty="0" smtClean="0"/>
            </a:br>
            <a:endParaRPr lang="id-ID" sz="2800" dirty="0"/>
          </a:p>
        </p:txBody>
      </p:sp>
      <p:sp>
        <p:nvSpPr>
          <p:cNvPr id="3" name="Content Placeholder 2"/>
          <p:cNvSpPr>
            <a:spLocks noGrp="1"/>
          </p:cNvSpPr>
          <p:nvPr>
            <p:ph idx="1"/>
          </p:nvPr>
        </p:nvSpPr>
        <p:spPr/>
        <p:style>
          <a:lnRef idx="2">
            <a:schemeClr val="accent3">
              <a:shade val="50000"/>
            </a:schemeClr>
          </a:lnRef>
          <a:fillRef idx="1">
            <a:schemeClr val="accent3"/>
          </a:fillRef>
          <a:effectRef idx="0">
            <a:schemeClr val="accent3"/>
          </a:effectRef>
          <a:fontRef idx="minor">
            <a:schemeClr val="lt1"/>
          </a:fontRef>
        </p:style>
        <p:txBody>
          <a:bodyPr>
            <a:normAutofit fontScale="92500" lnSpcReduction="10000"/>
          </a:bodyPr>
          <a:lstStyle/>
          <a:p>
            <a:r>
              <a:rPr lang="id-ID" dirty="0" smtClean="0"/>
              <a:t>A. Tentukan rentang. Ialah data terbesar dikurangi data terkecil dalam hal ini, karena data terbesar  = 99 dan data terkecil =35 maka rentang =99-35 = 64</a:t>
            </a:r>
          </a:p>
          <a:p>
            <a:r>
              <a:rPr lang="id-ID" dirty="0" smtClean="0"/>
              <a:t>B. Tentukan banyaknya kelas interval yang diperlukan.banyak kelas sering biasa diambil paling sedikit 5 kelas dan paling banyak 15 kelas. Dipilih menurut keperluan.cara lain dapat menggunakan aturan sturges yaitu</a:t>
            </a:r>
          </a:p>
          <a:p>
            <a:r>
              <a:rPr lang="id-ID" dirty="0" smtClean="0"/>
              <a:t>Banyaknya kelas = 1+(3,3) log n</a:t>
            </a:r>
            <a:endParaRPr lang="id-ID" dirty="0"/>
          </a:p>
        </p:txBody>
      </p:sp>
    </p:spTree>
    <p:extLst>
      <p:ext uri="{BB962C8B-B14F-4D97-AF65-F5344CB8AC3E}">
        <p14:creationId xmlns:p14="http://schemas.microsoft.com/office/powerpoint/2010/main" val="10060907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a:xfrm>
            <a:off x="323528" y="1600200"/>
            <a:ext cx="8363272" cy="4565104"/>
          </a:xfrm>
        </p:spPr>
        <p:style>
          <a:lnRef idx="1">
            <a:schemeClr val="accent5"/>
          </a:lnRef>
          <a:fillRef idx="2">
            <a:schemeClr val="accent5"/>
          </a:fillRef>
          <a:effectRef idx="1">
            <a:schemeClr val="accent5"/>
          </a:effectRef>
          <a:fontRef idx="minor">
            <a:schemeClr val="dk1"/>
          </a:fontRef>
        </p:style>
        <p:txBody>
          <a:bodyPr>
            <a:normAutofit/>
          </a:bodyPr>
          <a:lstStyle/>
          <a:p>
            <a:r>
              <a:rPr lang="id-ID" dirty="0" smtClean="0"/>
              <a:t>Dimana n menyatakan banyaknya data dan hasil akhir dijadikan bilangan bulat.untuk contoh kita dengan n = 80  (logaritma beberapa bilangan dapat dilihat dalam ampendiksdaftar A) </a:t>
            </a:r>
          </a:p>
          <a:p>
            <a:r>
              <a:rPr lang="id-ID" dirty="0" smtClean="0"/>
              <a:t>Banyaknya kelas</a:t>
            </a:r>
          </a:p>
          <a:p>
            <a:pPr marL="0" indent="0">
              <a:buNone/>
            </a:pPr>
            <a:r>
              <a:rPr lang="id-ID" dirty="0"/>
              <a:t> </a:t>
            </a:r>
            <a:r>
              <a:rPr lang="id-ID" dirty="0" smtClean="0"/>
              <a:t>    = 1+(3,3)log80=1+(3,3)(1.9031)</a:t>
            </a:r>
          </a:p>
          <a:p>
            <a:pPr marL="0" indent="0">
              <a:buNone/>
            </a:pPr>
            <a:r>
              <a:rPr lang="id-ID" dirty="0"/>
              <a:t> </a:t>
            </a:r>
            <a:r>
              <a:rPr lang="id-ID" dirty="0" smtClean="0"/>
              <a:t>    = 1+(3,3)(1,9031)=7,2802</a:t>
            </a:r>
          </a:p>
          <a:p>
            <a:pPr marL="0" indent="0">
              <a:buNone/>
            </a:pPr>
            <a:r>
              <a:rPr lang="id-ID" dirty="0" smtClean="0"/>
              <a:t>Kita dapat membuat daftar dengan banyak kelas 7 atau 8 buah</a:t>
            </a:r>
          </a:p>
          <a:p>
            <a:endParaRPr lang="id-ID" dirty="0"/>
          </a:p>
        </p:txBody>
      </p:sp>
    </p:spTree>
    <p:extLst>
      <p:ext uri="{BB962C8B-B14F-4D97-AF65-F5344CB8AC3E}">
        <p14:creationId xmlns:p14="http://schemas.microsoft.com/office/powerpoint/2010/main" val="10515734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r>
              <a:rPr lang="id-ID" dirty="0" smtClean="0"/>
              <a:t>Entukan panjang kelas interval p. Ini jika secara ancer-ancer ditentukan oleh aturan</a:t>
            </a:r>
          </a:p>
          <a:p>
            <a:pPr marL="0" indent="0">
              <a:buNone/>
            </a:pPr>
            <a:r>
              <a:rPr lang="id-ID" dirty="0" smtClean="0"/>
              <a:t>      P=       </a:t>
            </a:r>
            <a:r>
              <a:rPr lang="id-ID" u="sng" dirty="0" smtClean="0"/>
              <a:t>rentang</a:t>
            </a:r>
          </a:p>
          <a:p>
            <a:pPr marL="0" indent="0">
              <a:buNone/>
            </a:pPr>
            <a:r>
              <a:rPr lang="id-ID" dirty="0" smtClean="0"/>
              <a:t>           Banyaknya kelas</a:t>
            </a:r>
          </a:p>
          <a:p>
            <a:pPr marL="0" indent="0">
              <a:buNone/>
            </a:pPr>
            <a:r>
              <a:rPr lang="id-ID" dirty="0" smtClean="0"/>
              <a:t>Harga p dismbil sesuai dengan ketelitian satuan data yang data yang digunakan jika data berbentuk satuan, ambil harga p teliti sampai satuan . Untuk data hingga satu desimal, p ini juga diambil hingga satu desimal dan begitu seterusnya.</a:t>
            </a:r>
          </a:p>
          <a:p>
            <a:pPr marL="0" indent="0">
              <a:buNone/>
            </a:pPr>
            <a:endParaRPr lang="id-ID" dirty="0"/>
          </a:p>
        </p:txBody>
      </p:sp>
    </p:spTree>
    <p:extLst>
      <p:ext uri="{BB962C8B-B14F-4D97-AF65-F5344CB8AC3E}">
        <p14:creationId xmlns:p14="http://schemas.microsoft.com/office/powerpoint/2010/main" val="34598084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id-ID" dirty="0" smtClean="0"/>
              <a:t>Untuk contoh jika  banyaknya kelas diambil 7  didapat</a:t>
            </a:r>
          </a:p>
          <a:p>
            <a:r>
              <a:rPr lang="id-ID" dirty="0" smtClean="0"/>
              <a:t>P=64/7; bisa kita ambil p=9 atau p=10</a:t>
            </a:r>
            <a:endParaRPr lang="id-ID" dirty="0"/>
          </a:p>
        </p:txBody>
      </p:sp>
    </p:spTree>
    <p:extLst>
      <p:ext uri="{BB962C8B-B14F-4D97-AF65-F5344CB8AC3E}">
        <p14:creationId xmlns:p14="http://schemas.microsoft.com/office/powerpoint/2010/main" val="10720261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id-ID" dirty="0" smtClean="0"/>
              <a:t>Distribusi relatif kumulatif</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61417096"/>
              </p:ext>
            </p:extLst>
          </p:nvPr>
        </p:nvGraphicFramePr>
        <p:xfrm>
          <a:off x="1331640" y="2348880"/>
          <a:ext cx="5184576" cy="3926205"/>
        </p:xfrm>
        <a:graphic>
          <a:graphicData uri="http://schemas.openxmlformats.org/drawingml/2006/table">
            <a:tbl>
              <a:tblPr>
                <a:tableStyleId>{5C22544A-7EE6-4342-B048-85BDC9FD1C3A}</a:tableStyleId>
              </a:tblPr>
              <a:tblGrid>
                <a:gridCol w="2592288"/>
                <a:gridCol w="2592288"/>
              </a:tblGrid>
              <a:tr h="412242">
                <a:tc>
                  <a:txBody>
                    <a:bodyPr/>
                    <a:lstStyle/>
                    <a:p>
                      <a:pPr algn="ctr" fontAlgn="b"/>
                      <a:r>
                        <a:rPr lang="id-ID" sz="2800" u="none" strike="noStrike" dirty="0">
                          <a:effectLst/>
                        </a:rPr>
                        <a:t>nilai</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c>
                  <a:txBody>
                    <a:bodyPr/>
                    <a:lstStyle/>
                    <a:p>
                      <a:pPr algn="ctr" fontAlgn="b"/>
                      <a:r>
                        <a:rPr lang="id-ID" sz="2800" u="none" strike="noStrike">
                          <a:effectLst/>
                        </a:rPr>
                        <a:t>f(%)</a:t>
                      </a:r>
                      <a:endParaRPr lang="id-ID" sz="2800" b="0" i="0" u="none" strike="noStrike">
                        <a:solidFill>
                          <a:srgbClr val="000000"/>
                        </a:solidFill>
                        <a:effectLst/>
                        <a:latin typeface="Calibri"/>
                      </a:endParaRPr>
                    </a:p>
                  </a:txBody>
                  <a:tcPr marL="9525" marR="9525" marT="9525" marB="0" anchor="b">
                    <a:solidFill>
                      <a:schemeClr val="accent5">
                        <a:lumMod val="40000"/>
                        <a:lumOff val="60000"/>
                      </a:schemeClr>
                    </a:solidFill>
                  </a:tcPr>
                </a:tc>
              </a:tr>
              <a:tr h="412242">
                <a:tc>
                  <a:txBody>
                    <a:bodyPr/>
                    <a:lstStyle/>
                    <a:p>
                      <a:pPr algn="ctr" fontAlgn="b"/>
                      <a:r>
                        <a:rPr lang="id-ID" sz="2800" u="none" strike="noStrike" dirty="0">
                          <a:effectLst/>
                        </a:rPr>
                        <a:t>31-40</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c>
                  <a:txBody>
                    <a:bodyPr/>
                    <a:lstStyle/>
                    <a:p>
                      <a:pPr algn="ctr" fontAlgn="b"/>
                      <a:r>
                        <a:rPr lang="id-ID" sz="2800" u="none" strike="noStrike" dirty="0">
                          <a:effectLst/>
                        </a:rPr>
                        <a:t>2,5</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r>
              <a:tr h="412242">
                <a:tc>
                  <a:txBody>
                    <a:bodyPr/>
                    <a:lstStyle/>
                    <a:p>
                      <a:pPr algn="ctr" fontAlgn="b"/>
                      <a:r>
                        <a:rPr lang="id-ID" sz="2800" u="none" strike="noStrike" dirty="0">
                          <a:effectLst/>
                        </a:rPr>
                        <a:t>41-50</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c>
                  <a:txBody>
                    <a:bodyPr/>
                    <a:lstStyle/>
                    <a:p>
                      <a:pPr algn="ctr" fontAlgn="b"/>
                      <a:r>
                        <a:rPr lang="id-ID" sz="2800" u="none" strike="noStrike">
                          <a:effectLst/>
                        </a:rPr>
                        <a:t>3,75</a:t>
                      </a:r>
                      <a:endParaRPr lang="id-ID" sz="2800" b="0" i="0" u="none" strike="noStrike">
                        <a:solidFill>
                          <a:srgbClr val="000000"/>
                        </a:solidFill>
                        <a:effectLst/>
                        <a:latin typeface="Calibri"/>
                      </a:endParaRPr>
                    </a:p>
                  </a:txBody>
                  <a:tcPr marL="9525" marR="9525" marT="9525" marB="0" anchor="b">
                    <a:solidFill>
                      <a:schemeClr val="accent5">
                        <a:lumMod val="40000"/>
                        <a:lumOff val="60000"/>
                      </a:schemeClr>
                    </a:solidFill>
                  </a:tcPr>
                </a:tc>
              </a:tr>
              <a:tr h="412242">
                <a:tc>
                  <a:txBody>
                    <a:bodyPr/>
                    <a:lstStyle/>
                    <a:p>
                      <a:pPr algn="ctr" fontAlgn="b"/>
                      <a:r>
                        <a:rPr lang="id-ID" sz="2800" u="none" strike="noStrike" dirty="0">
                          <a:effectLst/>
                        </a:rPr>
                        <a:t>51-60</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c>
                  <a:txBody>
                    <a:bodyPr/>
                    <a:lstStyle/>
                    <a:p>
                      <a:pPr algn="ctr" fontAlgn="b"/>
                      <a:r>
                        <a:rPr lang="id-ID" sz="2800" u="none" strike="noStrike" dirty="0">
                          <a:effectLst/>
                        </a:rPr>
                        <a:t>6,25</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r>
              <a:tr h="412242">
                <a:tc>
                  <a:txBody>
                    <a:bodyPr/>
                    <a:lstStyle/>
                    <a:p>
                      <a:pPr algn="ctr" fontAlgn="b"/>
                      <a:r>
                        <a:rPr lang="id-ID" sz="2800" u="none" strike="noStrike" dirty="0">
                          <a:effectLst/>
                        </a:rPr>
                        <a:t>61-70</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c>
                  <a:txBody>
                    <a:bodyPr/>
                    <a:lstStyle/>
                    <a:p>
                      <a:pPr algn="ctr" fontAlgn="b"/>
                      <a:r>
                        <a:rPr lang="id-ID" sz="2800" u="none" strike="noStrike">
                          <a:effectLst/>
                        </a:rPr>
                        <a:t>17,5</a:t>
                      </a:r>
                      <a:endParaRPr lang="id-ID" sz="2800" b="0" i="0" u="none" strike="noStrike">
                        <a:solidFill>
                          <a:srgbClr val="000000"/>
                        </a:solidFill>
                        <a:effectLst/>
                        <a:latin typeface="Calibri"/>
                      </a:endParaRPr>
                    </a:p>
                  </a:txBody>
                  <a:tcPr marL="9525" marR="9525" marT="9525" marB="0" anchor="b">
                    <a:solidFill>
                      <a:schemeClr val="accent5">
                        <a:lumMod val="40000"/>
                        <a:lumOff val="60000"/>
                      </a:schemeClr>
                    </a:solidFill>
                  </a:tcPr>
                </a:tc>
              </a:tr>
              <a:tr h="412242">
                <a:tc>
                  <a:txBody>
                    <a:bodyPr/>
                    <a:lstStyle/>
                    <a:p>
                      <a:pPr algn="ctr" fontAlgn="b"/>
                      <a:r>
                        <a:rPr lang="id-ID" sz="2800" u="none" strike="noStrike" dirty="0">
                          <a:effectLst/>
                        </a:rPr>
                        <a:t>71-80</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c>
                  <a:txBody>
                    <a:bodyPr/>
                    <a:lstStyle/>
                    <a:p>
                      <a:pPr algn="ctr" fontAlgn="b"/>
                      <a:r>
                        <a:rPr lang="id-ID" sz="2800" u="none" strike="noStrike">
                          <a:effectLst/>
                        </a:rPr>
                        <a:t>30</a:t>
                      </a:r>
                      <a:endParaRPr lang="id-ID" sz="2800" b="0" i="0" u="none" strike="noStrike">
                        <a:solidFill>
                          <a:srgbClr val="000000"/>
                        </a:solidFill>
                        <a:effectLst/>
                        <a:latin typeface="Calibri"/>
                      </a:endParaRPr>
                    </a:p>
                  </a:txBody>
                  <a:tcPr marL="9525" marR="9525" marT="9525" marB="0" anchor="b">
                    <a:solidFill>
                      <a:schemeClr val="accent5">
                        <a:lumMod val="40000"/>
                        <a:lumOff val="60000"/>
                      </a:schemeClr>
                    </a:solidFill>
                  </a:tcPr>
                </a:tc>
              </a:tr>
              <a:tr h="412242">
                <a:tc>
                  <a:txBody>
                    <a:bodyPr/>
                    <a:lstStyle/>
                    <a:p>
                      <a:pPr algn="ctr" fontAlgn="b"/>
                      <a:r>
                        <a:rPr lang="id-ID" sz="2800" u="none" strike="noStrike" dirty="0">
                          <a:effectLst/>
                        </a:rPr>
                        <a:t>81-90</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c>
                  <a:txBody>
                    <a:bodyPr/>
                    <a:lstStyle/>
                    <a:p>
                      <a:pPr algn="ctr" fontAlgn="b"/>
                      <a:r>
                        <a:rPr lang="id-ID" sz="2800" u="none" strike="noStrike">
                          <a:effectLst/>
                        </a:rPr>
                        <a:t>25</a:t>
                      </a:r>
                      <a:endParaRPr lang="id-ID" sz="2800" b="0" i="0" u="none" strike="noStrike">
                        <a:solidFill>
                          <a:srgbClr val="000000"/>
                        </a:solidFill>
                        <a:effectLst/>
                        <a:latin typeface="Calibri"/>
                      </a:endParaRPr>
                    </a:p>
                  </a:txBody>
                  <a:tcPr marL="9525" marR="9525" marT="9525" marB="0" anchor="b">
                    <a:solidFill>
                      <a:schemeClr val="accent5">
                        <a:lumMod val="40000"/>
                        <a:lumOff val="60000"/>
                      </a:schemeClr>
                    </a:solidFill>
                  </a:tcPr>
                </a:tc>
              </a:tr>
              <a:tr h="412242">
                <a:tc>
                  <a:txBody>
                    <a:bodyPr/>
                    <a:lstStyle/>
                    <a:p>
                      <a:pPr algn="ctr" fontAlgn="b"/>
                      <a:r>
                        <a:rPr lang="id-ID" sz="2800" u="none" strike="noStrike" dirty="0">
                          <a:effectLst/>
                        </a:rPr>
                        <a:t>91-100</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c>
                  <a:txBody>
                    <a:bodyPr/>
                    <a:lstStyle/>
                    <a:p>
                      <a:pPr algn="ctr" fontAlgn="b"/>
                      <a:r>
                        <a:rPr lang="id-ID" sz="2800" u="none" strike="noStrike">
                          <a:effectLst/>
                        </a:rPr>
                        <a:t>15</a:t>
                      </a:r>
                      <a:endParaRPr lang="id-ID" sz="2800" b="0" i="0" u="none" strike="noStrike">
                        <a:solidFill>
                          <a:srgbClr val="000000"/>
                        </a:solidFill>
                        <a:effectLst/>
                        <a:latin typeface="Calibri"/>
                      </a:endParaRPr>
                    </a:p>
                  </a:txBody>
                  <a:tcPr marL="9525" marR="9525" marT="9525" marB="0" anchor="b">
                    <a:solidFill>
                      <a:schemeClr val="accent5">
                        <a:lumMod val="40000"/>
                        <a:lumOff val="60000"/>
                      </a:schemeClr>
                    </a:solidFill>
                  </a:tcPr>
                </a:tc>
              </a:tr>
              <a:tr h="412242">
                <a:tc>
                  <a:txBody>
                    <a:bodyPr/>
                    <a:lstStyle/>
                    <a:p>
                      <a:pPr algn="ctr" fontAlgn="b"/>
                      <a:r>
                        <a:rPr lang="id-ID" sz="2800" u="none" strike="noStrike" dirty="0">
                          <a:effectLst/>
                        </a:rPr>
                        <a:t>jumlah</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c>
                  <a:txBody>
                    <a:bodyPr/>
                    <a:lstStyle/>
                    <a:p>
                      <a:pPr algn="ctr" fontAlgn="b"/>
                      <a:r>
                        <a:rPr lang="id-ID" sz="2800" u="none" strike="noStrike" dirty="0">
                          <a:effectLst/>
                        </a:rPr>
                        <a:t>100</a:t>
                      </a:r>
                      <a:endParaRPr lang="id-ID" sz="2800" b="0" i="0" u="none" strike="noStrike" dirty="0">
                        <a:solidFill>
                          <a:srgbClr val="000000"/>
                        </a:solidFill>
                        <a:effectLst/>
                        <a:latin typeface="Calibri"/>
                      </a:endParaRPr>
                    </a:p>
                  </a:txBody>
                  <a:tcPr marL="9525" marR="9525" marT="9525" marB="0" anchor="b">
                    <a:solidFill>
                      <a:schemeClr val="accent5">
                        <a:lumMod val="40000"/>
                        <a:lumOff val="60000"/>
                      </a:schemeClr>
                    </a:solidFill>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575034852"/>
              </p:ext>
            </p:extLst>
          </p:nvPr>
        </p:nvGraphicFramePr>
        <p:xfrm>
          <a:off x="6660232" y="2420888"/>
          <a:ext cx="1800200" cy="3456384"/>
        </p:xfrm>
        <a:graphic>
          <a:graphicData uri="http://schemas.openxmlformats.org/drawingml/2006/table">
            <a:tbl>
              <a:tblPr>
                <a:tableStyleId>{5C22544A-7EE6-4342-B048-85BDC9FD1C3A}</a:tableStyleId>
              </a:tblPr>
              <a:tblGrid>
                <a:gridCol w="1800200"/>
              </a:tblGrid>
              <a:tr h="1044682">
                <a:tc>
                  <a:txBody>
                    <a:bodyPr/>
                    <a:lstStyle/>
                    <a:p>
                      <a:pPr algn="l" fontAlgn="b"/>
                      <a:r>
                        <a:rPr lang="id-ID" sz="2000" u="none" strike="noStrike" dirty="0">
                          <a:effectLst/>
                        </a:rPr>
                        <a:t>2/80 x 100 = 2,5 %</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r>
              <a:tr h="2411702">
                <a:tc>
                  <a:txBody>
                    <a:bodyPr/>
                    <a:lstStyle/>
                    <a:p>
                      <a:pPr algn="l" fontAlgn="b"/>
                      <a:r>
                        <a:rPr lang="id-ID" sz="2000" u="none" strike="noStrike" dirty="0">
                          <a:effectLst/>
                        </a:rPr>
                        <a:t>untuk lainnya dihitung dengan jalan yang sama</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r>
            </a:tbl>
          </a:graphicData>
        </a:graphic>
      </p:graphicFrame>
    </p:spTree>
    <p:extLst>
      <p:ext uri="{BB962C8B-B14F-4D97-AF65-F5344CB8AC3E}">
        <p14:creationId xmlns:p14="http://schemas.microsoft.com/office/powerpoint/2010/main" val="25305932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Nilai ujian matakualiah statistika untuk 80 mahasiswa</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7151201"/>
              </p:ext>
            </p:extLst>
          </p:nvPr>
        </p:nvGraphicFramePr>
        <p:xfrm>
          <a:off x="1187624" y="2204866"/>
          <a:ext cx="6840759" cy="4032445"/>
        </p:xfrm>
        <a:graphic>
          <a:graphicData uri="http://schemas.openxmlformats.org/drawingml/2006/table">
            <a:tbl>
              <a:tblPr>
                <a:tableStyleId>{5C22544A-7EE6-4342-B048-85BDC9FD1C3A}</a:tableStyleId>
              </a:tblPr>
              <a:tblGrid>
                <a:gridCol w="2280253"/>
                <a:gridCol w="2280253"/>
                <a:gridCol w="2280253"/>
              </a:tblGrid>
              <a:tr h="599693">
                <a:tc>
                  <a:txBody>
                    <a:bodyPr/>
                    <a:lstStyle/>
                    <a:p>
                      <a:pPr algn="ctr" fontAlgn="b"/>
                      <a:r>
                        <a:rPr lang="id-ID" sz="2000" u="none" strike="noStrike" dirty="0">
                          <a:effectLst/>
                        </a:rPr>
                        <a:t>nilai ujian</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f abs</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frel</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r>
              <a:tr h="429094">
                <a:tc>
                  <a:txBody>
                    <a:bodyPr/>
                    <a:lstStyle/>
                    <a:p>
                      <a:pPr algn="ctr" fontAlgn="b"/>
                      <a:r>
                        <a:rPr lang="id-ID" sz="2000" u="none" strike="noStrike" dirty="0">
                          <a:effectLst/>
                        </a:rPr>
                        <a:t>31-40</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2</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dirty="0">
                          <a:effectLst/>
                        </a:rPr>
                        <a:t>2,5</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r>
              <a:tr h="429094">
                <a:tc>
                  <a:txBody>
                    <a:bodyPr/>
                    <a:lstStyle/>
                    <a:p>
                      <a:pPr algn="ctr" fontAlgn="b"/>
                      <a:r>
                        <a:rPr lang="id-ID" sz="2000" u="none" strike="noStrike" dirty="0">
                          <a:effectLst/>
                        </a:rPr>
                        <a:t>41-50</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3</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dirty="0">
                          <a:effectLst/>
                        </a:rPr>
                        <a:t>3,75</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r>
              <a:tr h="429094">
                <a:tc>
                  <a:txBody>
                    <a:bodyPr/>
                    <a:lstStyle/>
                    <a:p>
                      <a:pPr algn="ctr" fontAlgn="b"/>
                      <a:r>
                        <a:rPr lang="id-ID" sz="2000" u="none" strike="noStrike" dirty="0">
                          <a:effectLst/>
                        </a:rPr>
                        <a:t>51-60</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5</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dirty="0">
                          <a:effectLst/>
                        </a:rPr>
                        <a:t>6,25</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r>
              <a:tr h="429094">
                <a:tc>
                  <a:txBody>
                    <a:bodyPr/>
                    <a:lstStyle/>
                    <a:p>
                      <a:pPr algn="ctr" fontAlgn="b"/>
                      <a:r>
                        <a:rPr lang="id-ID" sz="2000" u="none" strike="noStrike" dirty="0">
                          <a:effectLst/>
                        </a:rPr>
                        <a:t>61-70</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14</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17,5</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r>
              <a:tr h="429094">
                <a:tc>
                  <a:txBody>
                    <a:bodyPr/>
                    <a:lstStyle/>
                    <a:p>
                      <a:pPr algn="ctr" fontAlgn="b"/>
                      <a:r>
                        <a:rPr lang="id-ID" sz="2000" u="none" strike="noStrike" dirty="0">
                          <a:effectLst/>
                        </a:rPr>
                        <a:t>71-80</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24</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30</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r>
              <a:tr h="429094">
                <a:tc>
                  <a:txBody>
                    <a:bodyPr/>
                    <a:lstStyle/>
                    <a:p>
                      <a:pPr algn="ctr" fontAlgn="b"/>
                      <a:r>
                        <a:rPr lang="id-ID" sz="2000" u="none" strike="noStrike" dirty="0">
                          <a:effectLst/>
                        </a:rPr>
                        <a:t>81-90</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20</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25</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r>
              <a:tr h="429094">
                <a:tc>
                  <a:txBody>
                    <a:bodyPr/>
                    <a:lstStyle/>
                    <a:p>
                      <a:pPr algn="ctr" fontAlgn="b"/>
                      <a:r>
                        <a:rPr lang="id-ID" sz="2000" u="none" strike="noStrike" dirty="0">
                          <a:effectLst/>
                        </a:rPr>
                        <a:t>91-100</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12</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a:effectLst/>
                        </a:rPr>
                        <a:t>15</a:t>
                      </a:r>
                      <a:endParaRPr lang="id-ID" sz="2000" b="0" i="0" u="none" strike="noStrike">
                        <a:solidFill>
                          <a:srgbClr val="000000"/>
                        </a:solidFill>
                        <a:effectLst/>
                        <a:latin typeface="Calibri"/>
                      </a:endParaRPr>
                    </a:p>
                  </a:txBody>
                  <a:tcPr marL="9525" marR="9525" marT="9525" marB="0" anchor="b">
                    <a:solidFill>
                      <a:schemeClr val="accent1">
                        <a:lumMod val="60000"/>
                        <a:lumOff val="40000"/>
                      </a:schemeClr>
                    </a:solidFill>
                  </a:tcPr>
                </a:tc>
              </a:tr>
              <a:tr h="429094">
                <a:tc>
                  <a:txBody>
                    <a:bodyPr/>
                    <a:lstStyle/>
                    <a:p>
                      <a:pPr algn="ctr" fontAlgn="b"/>
                      <a:r>
                        <a:rPr lang="id-ID" sz="2000" u="none" strike="noStrike" dirty="0">
                          <a:effectLst/>
                        </a:rPr>
                        <a:t>jumlah</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dirty="0">
                          <a:effectLst/>
                        </a:rPr>
                        <a:t>80</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c>
                  <a:txBody>
                    <a:bodyPr/>
                    <a:lstStyle/>
                    <a:p>
                      <a:pPr algn="ctr" fontAlgn="b"/>
                      <a:r>
                        <a:rPr lang="id-ID" sz="2000" u="none" strike="noStrike" dirty="0">
                          <a:effectLst/>
                        </a:rPr>
                        <a:t>100</a:t>
                      </a:r>
                      <a:endParaRPr lang="id-ID" sz="2000" b="0" i="0" u="none" strike="noStrike" dirty="0">
                        <a:solidFill>
                          <a:srgbClr val="000000"/>
                        </a:solidFill>
                        <a:effectLst/>
                        <a:latin typeface="Calibri"/>
                      </a:endParaRPr>
                    </a:p>
                  </a:txBody>
                  <a:tcPr marL="9525" marR="9525" marT="9525" marB="0" anchor="b">
                    <a:solidFill>
                      <a:schemeClr val="accent1">
                        <a:lumMod val="60000"/>
                        <a:lumOff val="40000"/>
                      </a:schemeClr>
                    </a:solidFill>
                  </a:tcPr>
                </a:tc>
              </a:tr>
            </a:tbl>
          </a:graphicData>
        </a:graphic>
      </p:graphicFrame>
    </p:spTree>
    <p:extLst>
      <p:ext uri="{BB962C8B-B14F-4D97-AF65-F5344CB8AC3E}">
        <p14:creationId xmlns:p14="http://schemas.microsoft.com/office/powerpoint/2010/main" val="411971455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141</TotalTime>
  <Words>787</Words>
  <Application>Microsoft Office PowerPoint</Application>
  <PresentationFormat>On-screen Show (4:3)</PresentationFormat>
  <Paragraphs>179</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Austin</vt:lpstr>
      <vt:lpstr>DISTRIBUSI FREKWENSI DAN GRAFIK</vt:lpstr>
      <vt:lpstr>NILAI UJIAN STATISTIKA UNTUK 68 MAHASISWA</vt:lpstr>
      <vt:lpstr>PowerPoint Presentation</vt:lpstr>
      <vt:lpstr>PowerPoint Presentation</vt:lpstr>
      <vt:lpstr>PowerPoint Presentation</vt:lpstr>
      <vt:lpstr>PowerPoint Presentation</vt:lpstr>
      <vt:lpstr>PowerPoint Presentation</vt:lpstr>
      <vt:lpstr>contoh</vt:lpstr>
      <vt:lpstr>MEMBUAT DAFTAR DISTRIBUSI FREKWENSI</vt:lpstr>
      <vt:lpstr>  Untuk membuat daftar frekwensi dengan panjang kelas yang sama kita lakukan sebagai berikut </vt:lpstr>
      <vt:lpstr>PowerPoint Presentation</vt:lpstr>
      <vt:lpstr>PowerPoint Presentation</vt:lpstr>
      <vt:lpstr>PowerPoint Presentation</vt:lpstr>
      <vt:lpstr>Distribusi relatif kumulatif</vt:lpstr>
      <vt:lpstr>Nilai ujian matakualiah statistika untuk 80 mahasiswa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DISTRIBUSI FREKWENSI DAN GRAFIK</dc:title>
  <dc:creator>ikhwanudin</dc:creator>
  <cp:lastModifiedBy>Lenovo</cp:lastModifiedBy>
  <cp:revision>16</cp:revision>
  <dcterms:created xsi:type="dcterms:W3CDTF">2015-03-22T16:41:30Z</dcterms:created>
  <dcterms:modified xsi:type="dcterms:W3CDTF">2019-03-04T12:36:38Z</dcterms:modified>
</cp:coreProperties>
</file>