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00FFFF"/>
    <a:srgbClr val="FF7C80"/>
    <a:srgbClr val="00FF00"/>
    <a:srgbClr val="66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699" autoAdjust="0"/>
    <p:restoredTop sz="94660"/>
  </p:normalViewPr>
  <p:slideViewPr>
    <p:cSldViewPr>
      <p:cViewPr varScale="1">
        <p:scale>
          <a:sx n="68" d="100"/>
          <a:sy n="68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19FAE3-4DEC-4201-B177-7EE1DB2A91A9}" type="datetimeFigureOut">
              <a:rPr lang="id-ID" smtClean="0"/>
              <a:pPr/>
              <a:t>05/12/2018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5F1C93-7546-49EF-8F8D-475F65BD2A0E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51B7B-95E7-4E58-9F60-A02D9E1C991A}" type="datetime1">
              <a:rPr lang="id-ID" smtClean="0"/>
              <a:pPr/>
              <a:t>05/12/2018</a:t>
            </a:fld>
            <a:endParaRPr lang="id-ID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 smtClean="0"/>
              <a:t>Bab II Teori Ekonomi Klasik &amp; Keynes Muh. Yunanto (2007)                         Halaman 2</a:t>
            </a:r>
            <a:endParaRPr lang="id-ID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FA007E78-502E-4215-8EEF-E46A1E4F068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BE065-E8FC-4A49-BD06-2065F2F18BAF}" type="datetime1">
              <a:rPr lang="id-ID" smtClean="0"/>
              <a:pPr/>
              <a:t>05/12/2018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 smtClean="0"/>
              <a:t>Bab II Teori Ekonomi Klasik &amp; Keynes Muh. Yunanto (2007)                         Halaman 2</a:t>
            </a: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7E78-502E-4215-8EEF-E46A1E4F068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DAEC2-8D54-4378-8AE6-81AA131414E5}" type="datetime1">
              <a:rPr lang="id-ID" smtClean="0"/>
              <a:pPr/>
              <a:t>05/12/2018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id-ID" smtClean="0"/>
              <a:t>Bab II Teori Ekonomi Klasik &amp; Keynes Muh. Yunanto (2007)                         Halaman 2</a:t>
            </a:r>
            <a:endParaRPr lang="id-ID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A007E78-502E-4215-8EEF-E46A1E4F068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2B1C8-8F88-48E3-8BA4-F9C772C9A573}" type="datetime1">
              <a:rPr lang="id-ID" smtClean="0"/>
              <a:pPr/>
              <a:t>05/12/2018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 smtClean="0"/>
              <a:t>Bab II Teori Ekonomi Klasik &amp; Keynes Muh. Yunanto (2007)                         Halaman 2</a:t>
            </a:r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7E78-502E-4215-8EEF-E46A1E4F068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2AFC7-4194-4DCB-85BD-3D7516993133}" type="datetime1">
              <a:rPr lang="id-ID" smtClean="0"/>
              <a:pPr/>
              <a:t>05/12/2018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 smtClean="0"/>
              <a:t>Bab II Teori Ekonomi Klasik &amp; Keynes Muh. Yunanto (2007)                         Halaman 2</a:t>
            </a:r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7E78-502E-4215-8EEF-E46A1E4F068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08EC3-6E79-43A3-8300-29083F1824EB}" type="datetime1">
              <a:rPr lang="id-ID" smtClean="0"/>
              <a:pPr/>
              <a:t>05/12/2018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 smtClean="0"/>
              <a:t>Bab II Teori Ekonomi Klasik &amp; Keynes Muh. Yunanto (2007)                         Halaman 2</a:t>
            </a:r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7E78-502E-4215-8EEF-E46A1E4F068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F48B-C4E0-4662-8831-A7B538961DE4}" type="datetime1">
              <a:rPr lang="id-ID" smtClean="0"/>
              <a:pPr/>
              <a:t>05/12/2018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 smtClean="0"/>
              <a:t>Bab II Teori Ekonomi Klasik &amp; Keynes Muh. Yunanto (2007)                         Halaman 2</a:t>
            </a:r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7E78-502E-4215-8EEF-E46A1E4F068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1BD43-13F8-437B-B0CA-1237F880F5EF}" type="datetime1">
              <a:rPr lang="id-ID" smtClean="0"/>
              <a:pPr/>
              <a:t>05/12/2018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 smtClean="0"/>
              <a:t>Bab II Teori Ekonomi Klasik &amp; Keynes Muh. Yunanto (2007)                         Halaman 2</a:t>
            </a:r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7E78-502E-4215-8EEF-E46A1E4F068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0CDE8-FADA-43E3-BCA5-64A3097BF808}" type="datetime1">
              <a:rPr lang="id-ID" smtClean="0"/>
              <a:pPr/>
              <a:t>05/12/2018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id-ID" smtClean="0"/>
              <a:t>Bab II Teori Ekonomi Klasik &amp; Keynes Muh. Yunanto (2007)                         Halaman 2</a:t>
            </a:r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A007E78-502E-4215-8EEF-E46A1E4F068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9153E-DFEB-4B71-A5C1-2CC8FE8F0E3D}" type="datetime1">
              <a:rPr lang="id-ID" smtClean="0"/>
              <a:pPr/>
              <a:t>05/12/2018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 smtClean="0"/>
              <a:t>Bab II Teori Ekonomi Klasik &amp; Keynes Muh. Yunanto (2007)                         Halaman 2</a:t>
            </a: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7E78-502E-4215-8EEF-E46A1E4F068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2B056-D99C-44EC-B79A-EE1AF08517A0}" type="datetime1">
              <a:rPr lang="id-ID" smtClean="0"/>
              <a:pPr/>
              <a:t>05/12/2018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 smtClean="0"/>
              <a:t>Bab II Teori Ekonomi Klasik &amp; Keynes Muh. Yunanto (2007)                         Halaman 2</a:t>
            </a: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7E78-502E-4215-8EEF-E46A1E4F068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4156D04-A1E0-4BB8-A9EC-41DCB546228B}" type="datetime1">
              <a:rPr lang="id-ID" smtClean="0"/>
              <a:pPr/>
              <a:t>05/12/2018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id-ID" smtClean="0"/>
              <a:t>Bab II Teori Ekonomi Klasik &amp; Keynes Muh. Yunanto (2007)                         Halaman 2</a:t>
            </a:r>
            <a:endParaRPr lang="id-ID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FA007E78-502E-4215-8EEF-E46A1E4F0681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186766" cy="796908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r>
              <a:rPr lang="id-ID" dirty="0" smtClean="0">
                <a:solidFill>
                  <a:schemeClr val="bg1"/>
                </a:solidFill>
              </a:rPr>
              <a:t>PERMINTAAN UANG KEYNES</a:t>
            </a:r>
            <a:endParaRPr lang="id-ID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85720" y="1142984"/>
            <a:ext cx="8858280" cy="5357850"/>
          </a:xfrm>
          <a:blipFill>
            <a:blip r:embed="rId3" cstate="print"/>
            <a:tile tx="0" ty="0" sx="100000" sy="100000" flip="none" algn="tl"/>
          </a:blipFill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id-ID" sz="3200" dirty="0" smtClean="0">
                <a:solidFill>
                  <a:srgbClr val="FFFF00"/>
                </a:solidFill>
                <a:latin typeface="Arial Rounded MT Bold" pitchFamily="34" charset="0"/>
              </a:rPr>
              <a:t>Dasar :</a:t>
            </a:r>
          </a:p>
          <a:p>
            <a:pPr>
              <a:buFont typeface="Wingdings" pitchFamily="2" charset="2"/>
              <a:buChar char="Ø"/>
            </a:pPr>
            <a:r>
              <a:rPr lang="id-ID" sz="3200" dirty="0" smtClean="0">
                <a:solidFill>
                  <a:srgbClr val="FFFF00"/>
                </a:solidFill>
                <a:latin typeface="Arial Rounded MT Bold" pitchFamily="34" charset="0"/>
              </a:rPr>
              <a:t>Depresi tahun 1929</a:t>
            </a:r>
          </a:p>
          <a:p>
            <a:pPr>
              <a:buFont typeface="Wingdings" pitchFamily="2" charset="2"/>
              <a:buChar char="Ø"/>
            </a:pPr>
            <a:r>
              <a:rPr lang="id-ID" sz="3200" dirty="0" smtClean="0">
                <a:solidFill>
                  <a:srgbClr val="FFFF00"/>
                </a:solidFill>
                <a:latin typeface="Arial Rounded MT Bold" pitchFamily="34" charset="0"/>
              </a:rPr>
              <a:t>Uang sebagai penyimpan nilai Bukan alat pertukaran saja</a:t>
            </a:r>
          </a:p>
          <a:p>
            <a:pPr>
              <a:buFont typeface="Wingdings" pitchFamily="2" charset="2"/>
              <a:buChar char="Ø"/>
            </a:pPr>
            <a:r>
              <a:rPr lang="id-ID" sz="3200" dirty="0" smtClean="0">
                <a:solidFill>
                  <a:srgbClr val="FFFF00"/>
                </a:solidFill>
                <a:latin typeface="Arial Rounded MT Bold" pitchFamily="34" charset="0"/>
              </a:rPr>
              <a:t>Memasukkan faktor tingkat bunga</a:t>
            </a:r>
          </a:p>
          <a:p>
            <a:pPr>
              <a:buFont typeface="Wingdings" pitchFamily="2" charset="2"/>
              <a:buChar char="Ø"/>
            </a:pPr>
            <a:r>
              <a:rPr lang="id-ID" sz="3200" dirty="0" smtClean="0">
                <a:solidFill>
                  <a:srgbClr val="FFFF00"/>
                </a:solidFill>
                <a:latin typeface="Arial Rounded MT Bold" pitchFamily="34" charset="0"/>
              </a:rPr>
              <a:t>Masuknya pemerintah dalam kegiatan ekonomi</a:t>
            </a:r>
          </a:p>
          <a:p>
            <a:pPr>
              <a:buFont typeface="Wingdings" pitchFamily="2" charset="2"/>
              <a:buChar char="Ø"/>
            </a:pPr>
            <a:r>
              <a:rPr lang="id-ID" sz="3200" dirty="0" smtClean="0">
                <a:solidFill>
                  <a:srgbClr val="FFFF00"/>
                </a:solidFill>
                <a:latin typeface="Arial Rounded MT Bold" pitchFamily="34" charset="0"/>
              </a:rPr>
              <a:t>Analisis Jangka pendek (menggunakan data cross section)</a:t>
            </a:r>
          </a:p>
          <a:p>
            <a:pPr>
              <a:buNone/>
            </a:pPr>
            <a:r>
              <a:rPr lang="id-ID" sz="3200" dirty="0" smtClean="0">
                <a:solidFill>
                  <a:srgbClr val="FFFF00"/>
                </a:solidFill>
                <a:latin typeface="Arial Rounded MT Bold" pitchFamily="34" charset="0"/>
              </a:rPr>
              <a:t>Teori ini lebih dikenal dengan liquidity </a:t>
            </a:r>
          </a:p>
          <a:p>
            <a:pPr>
              <a:buNone/>
            </a:pPr>
            <a:r>
              <a:rPr lang="id-ID" sz="3200" dirty="0" smtClean="0">
                <a:solidFill>
                  <a:srgbClr val="FFFF00"/>
                </a:solidFill>
                <a:latin typeface="Arial Rounded MT Bold" pitchFamily="34" charset="0"/>
              </a:rPr>
              <a:t>preference</a:t>
            </a:r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428604"/>
            <a:ext cx="8929718" cy="6072230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pPr>
              <a:buNone/>
            </a:pPr>
            <a:r>
              <a:rPr lang="id-ID" sz="3200" dirty="0" smtClean="0">
                <a:latin typeface="Arial Rounded MT Bold" pitchFamily="34" charset="0"/>
              </a:rPr>
              <a:t>Dalam analisis Keynes, permintaan uang mempunyai tiga tujuan :</a:t>
            </a:r>
          </a:p>
          <a:p>
            <a:pPr marL="514350" indent="-514350">
              <a:buNone/>
            </a:pPr>
            <a:r>
              <a:rPr lang="id-ID" sz="3200" dirty="0" smtClean="0">
                <a:latin typeface="Arial Rounded MT Bold" pitchFamily="34" charset="0"/>
              </a:rPr>
              <a:t>1. Transaksi (mt)</a:t>
            </a:r>
          </a:p>
          <a:p>
            <a:pPr marL="514350" indent="-514350">
              <a:buNone/>
            </a:pPr>
            <a:r>
              <a:rPr lang="id-ID" sz="3200" dirty="0" smtClean="0">
                <a:latin typeface="Arial Rounded MT Bold" pitchFamily="34" charset="0"/>
              </a:rPr>
              <a:t>	Mt = f (Y)</a:t>
            </a:r>
          </a:p>
          <a:p>
            <a:pPr marL="514350" indent="-514350">
              <a:buNone/>
            </a:pPr>
            <a:r>
              <a:rPr lang="id-ID" sz="3200" dirty="0" smtClean="0">
                <a:latin typeface="Arial Rounded MT Bold" pitchFamily="34" charset="0"/>
              </a:rPr>
              <a:t>	Proporsinya tidak selalu konstan, tetapi juga dapat tergantung pada P dan i </a:t>
            </a:r>
          </a:p>
          <a:p>
            <a:pPr marL="514350" indent="-514350">
              <a:buNone/>
            </a:pPr>
            <a:r>
              <a:rPr lang="id-ID" sz="3200" dirty="0" smtClean="0">
                <a:latin typeface="Arial Rounded MT Bold" pitchFamily="34" charset="0"/>
              </a:rPr>
              <a:t>	(= Cambridge)</a:t>
            </a:r>
          </a:p>
          <a:p>
            <a:pPr marL="514350" indent="-514350">
              <a:buNone/>
            </a:pPr>
            <a:r>
              <a:rPr lang="id-ID" sz="3200" dirty="0" smtClean="0">
                <a:latin typeface="Arial Rounded MT Bold" pitchFamily="34" charset="0"/>
              </a:rPr>
              <a:t>2. Berjaga-jaga(mp)</a:t>
            </a:r>
          </a:p>
          <a:p>
            <a:pPr marL="514350" indent="-514350">
              <a:buNone/>
            </a:pPr>
            <a:r>
              <a:rPr lang="id-ID" sz="3200" dirty="0" smtClean="0">
                <a:latin typeface="Arial Rounded MT Bold" pitchFamily="34" charset="0"/>
              </a:rPr>
              <a:t>	Tujuannya untuk menghadapi ketidakpastian yang akan terjadi pada masa yad</a:t>
            </a:r>
          </a:p>
          <a:p>
            <a:pPr marL="514350" indent="-514350">
              <a:buNone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0" y="1071546"/>
            <a:ext cx="9144000" cy="5500726"/>
          </a:xfrm>
        </p:spPr>
        <p:txBody>
          <a:bodyPr/>
          <a:lstStyle/>
          <a:p>
            <a:pPr algn="just"/>
            <a:r>
              <a:rPr lang="id-ID" sz="3200" dirty="0" smtClean="0">
                <a:solidFill>
                  <a:schemeClr val="tx1"/>
                </a:solidFill>
                <a:latin typeface="Britannic Bold" pitchFamily="34" charset="0"/>
              </a:rPr>
              <a:t>Tujuan : memperoleh keuntungan </a:t>
            </a:r>
          </a:p>
          <a:p>
            <a:pPr algn="just"/>
            <a:r>
              <a:rPr lang="id-ID" sz="3200" dirty="0" smtClean="0">
                <a:solidFill>
                  <a:schemeClr val="bg1"/>
                </a:solidFill>
                <a:latin typeface="Britannic Bold" pitchFamily="34" charset="0"/>
              </a:rPr>
              <a:t>Sudah memasukkan faktor uncertainty dan expectation, tetapi masih terbatas pada satu variabel : tingkat bunga</a:t>
            </a:r>
          </a:p>
          <a:p>
            <a:pPr algn="just"/>
            <a:r>
              <a:rPr lang="id-ID" sz="3200" dirty="0" smtClean="0">
                <a:solidFill>
                  <a:schemeClr val="tx1"/>
                </a:solidFill>
                <a:latin typeface="Britannic Bold" pitchFamily="34" charset="0"/>
              </a:rPr>
              <a:t>Menurut Keynes orang dapat memilih :</a:t>
            </a:r>
          </a:p>
          <a:p>
            <a:pPr marL="514350" indent="-514350" algn="just">
              <a:buAutoNum type="arabicPeriod"/>
            </a:pPr>
            <a:r>
              <a:rPr lang="id-ID" sz="3200" dirty="0" smtClean="0">
                <a:solidFill>
                  <a:schemeClr val="tx1"/>
                </a:solidFill>
                <a:latin typeface="Britannic Bold" pitchFamily="34" charset="0"/>
              </a:rPr>
              <a:t>Uang tunai</a:t>
            </a:r>
          </a:p>
          <a:p>
            <a:pPr marL="514350" indent="-514350" algn="just">
              <a:buAutoNum type="arabicPeriod"/>
            </a:pPr>
            <a:r>
              <a:rPr lang="id-ID" sz="3200" dirty="0" smtClean="0">
                <a:solidFill>
                  <a:schemeClr val="tx1"/>
                </a:solidFill>
                <a:latin typeface="Britannic Bold" pitchFamily="34" charset="0"/>
              </a:rPr>
              <a:t>Obligasi (surat berharga)</a:t>
            </a:r>
          </a:p>
          <a:p>
            <a:pPr marL="514350" indent="-514350" algn="just">
              <a:buAutoNum type="arabicPeriod"/>
            </a:pPr>
            <a:endParaRPr lang="id-ID" dirty="0" smtClean="0">
              <a:solidFill>
                <a:schemeClr val="tx1"/>
              </a:solidFill>
              <a:latin typeface="Britannic Bold" pitchFamily="34" charset="0"/>
            </a:endParaRPr>
          </a:p>
          <a:p>
            <a:pPr algn="just"/>
            <a:endParaRPr lang="id-ID" dirty="0">
              <a:solidFill>
                <a:schemeClr val="tx1"/>
              </a:solidFill>
              <a:latin typeface="Britannic Bold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357158" y="1"/>
            <a:ext cx="8229600" cy="78579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just"/>
            <a:r>
              <a:rPr lang="id-ID" dirty="0" smtClean="0">
                <a:solidFill>
                  <a:schemeClr val="accent6"/>
                </a:solidFill>
                <a:latin typeface="Britannic Bold" pitchFamily="34" charset="0"/>
              </a:rPr>
              <a:t>3.  SPEKULASI</a:t>
            </a:r>
            <a:endParaRPr lang="id-ID" dirty="0">
              <a:solidFill>
                <a:schemeClr val="accent6"/>
              </a:solidFill>
              <a:latin typeface="Britannic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274638"/>
            <a:ext cx="8329642" cy="868346"/>
          </a:xfrm>
          <a:solidFill>
            <a:srgbClr val="92D050"/>
          </a:solidFill>
        </p:spPr>
        <p:txBody>
          <a:bodyPr/>
          <a:lstStyle/>
          <a:p>
            <a:r>
              <a:rPr lang="id-ID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OBLIGASI</a:t>
            </a:r>
            <a:endParaRPr lang="id-ID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1447800"/>
            <a:ext cx="8929718" cy="4572000"/>
          </a:xfrm>
          <a:solidFill>
            <a:srgbClr val="FF7C80"/>
          </a:solidFill>
        </p:spPr>
        <p:txBody>
          <a:bodyPr/>
          <a:lstStyle/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  <a:latin typeface="Cooper Black" pitchFamily="18" charset="0"/>
              </a:rPr>
              <a:t>Asumsi :</a:t>
            </a:r>
          </a:p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  <a:latin typeface="Cooper Black" pitchFamily="18" charset="0"/>
              </a:rPr>
              <a:t>Surat berharga tidak mempunyai jatuh tempo (jangka waktu tak terbatas)</a:t>
            </a:r>
          </a:p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  <a:latin typeface="Cooper Black" pitchFamily="18" charset="0"/>
              </a:rPr>
              <a:t>Secara matematis :</a:t>
            </a:r>
          </a:p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  <a:latin typeface="Cooper Black" pitchFamily="18" charset="0"/>
              </a:rPr>
              <a:t>	R = iN ; N = R/i</a:t>
            </a:r>
          </a:p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  <a:latin typeface="Cooper Black" pitchFamily="18" charset="0"/>
              </a:rPr>
              <a:t>R = hasil yang diperoleh setiap tahun</a:t>
            </a:r>
          </a:p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  <a:latin typeface="Cooper Black" pitchFamily="18" charset="0"/>
              </a:rPr>
              <a:t>i = tingkat bunga</a:t>
            </a:r>
          </a:p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  <a:latin typeface="Cooper Black" pitchFamily="18" charset="0"/>
              </a:rPr>
              <a:t>N =Nilai surat berharga sekarang (harga)</a:t>
            </a:r>
          </a:p>
          <a:p>
            <a:pPr>
              <a:buNone/>
            </a:pPr>
            <a:endParaRPr lang="id-ID" sz="3200" dirty="0" smtClean="0">
              <a:latin typeface="Cooper Black" pitchFamily="18" charset="0"/>
            </a:endParaRPr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4282" y="285728"/>
            <a:ext cx="8715436" cy="6143668"/>
          </a:xfrm>
          <a:solidFill>
            <a:srgbClr val="00FFFF"/>
          </a:solidFill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Apabila seseorang memilih surat berharga </a:t>
            </a:r>
          </a:p>
          <a:p>
            <a:pPr>
              <a:buNone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Ada dua kemungkinan yang terjadi </a:t>
            </a:r>
          </a:p>
          <a:p>
            <a:pPr>
              <a:buNone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berkaitan dengan ekspektasi, yaitu :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Kerugian kapital (capital loss)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Keuntungan kapital (capital gain)</a:t>
            </a:r>
          </a:p>
          <a:p>
            <a:pPr marL="514350" indent="-514350">
              <a:buNone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Keuntungan memegang surat berharga :</a:t>
            </a:r>
          </a:p>
          <a:p>
            <a:pPr marL="514350" indent="-514350">
              <a:buNone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	e = i + g</a:t>
            </a:r>
          </a:p>
          <a:p>
            <a:pPr marL="514350" indent="-514350">
              <a:buNone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	g = (N* - N)/N</a:t>
            </a:r>
          </a:p>
          <a:p>
            <a:pPr marL="514350" indent="-514350">
              <a:buNone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g dapat positif atau negatif</a:t>
            </a:r>
          </a:p>
          <a:p>
            <a:pPr marL="514350" indent="-514350">
              <a:buNone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Apabila nilai N=R/i dimasukkan dalam </a:t>
            </a:r>
          </a:p>
          <a:p>
            <a:pPr marL="514350" indent="-514350">
              <a:buNone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persamaan g, maka :</a:t>
            </a:r>
          </a:p>
          <a:p>
            <a:pPr marL="514350" indent="-514350">
              <a:buNone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	g = (i/i*) -1</a:t>
            </a:r>
            <a:endParaRPr lang="id-ID" sz="3200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929718" cy="939784"/>
          </a:xfrm>
        </p:spPr>
        <p:txBody>
          <a:bodyPr/>
          <a:lstStyle/>
          <a:p>
            <a:r>
              <a:rPr lang="id-ID" dirty="0" smtClean="0"/>
              <a:t>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214290"/>
            <a:ext cx="8929718" cy="6643710"/>
          </a:xfrm>
          <a:solidFill>
            <a:srgbClr val="66FF33"/>
          </a:solidFill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id-ID" sz="3200" dirty="0" smtClean="0">
                <a:latin typeface="Arial Black" pitchFamily="34" charset="0"/>
              </a:rPr>
              <a:t>Perilaku spekulasi menurut Keynes </a:t>
            </a:r>
          </a:p>
          <a:p>
            <a:pPr>
              <a:buNone/>
            </a:pPr>
            <a:r>
              <a:rPr lang="id-ID" sz="3200" dirty="0" smtClean="0">
                <a:latin typeface="Arial Black" pitchFamily="34" charset="0"/>
              </a:rPr>
              <a:t>Sangat tergantung pada ekspektasi </a:t>
            </a:r>
          </a:p>
          <a:p>
            <a:pPr>
              <a:buNone/>
            </a:pPr>
            <a:r>
              <a:rPr lang="id-ID" sz="3200" dirty="0" smtClean="0">
                <a:latin typeface="Arial Black" pitchFamily="34" charset="0"/>
              </a:rPr>
              <a:t>tingkat bunga di masa yang akan datang. </a:t>
            </a:r>
          </a:p>
          <a:p>
            <a:pPr>
              <a:buNone/>
            </a:pPr>
            <a:r>
              <a:rPr lang="id-ID" sz="3200" dirty="0" smtClean="0">
                <a:latin typeface="Arial Black" pitchFamily="34" charset="0"/>
              </a:rPr>
              <a:t>Spekulasi ini terjadi apabila ada </a:t>
            </a:r>
          </a:p>
          <a:p>
            <a:pPr>
              <a:buNone/>
            </a:pPr>
            <a:r>
              <a:rPr lang="id-ID" sz="3200" dirty="0" smtClean="0">
                <a:latin typeface="Arial Black" pitchFamily="34" charset="0"/>
              </a:rPr>
              <a:t>ketidakpastian (sesuai kenyataan)		</a:t>
            </a:r>
          </a:p>
          <a:p>
            <a:pPr>
              <a:buNone/>
            </a:pPr>
            <a:r>
              <a:rPr lang="id-ID" sz="3200" dirty="0" smtClean="0">
                <a:latin typeface="Arial Black" pitchFamily="34" charset="0"/>
              </a:rPr>
              <a:t>Terdapat empat kemungkinan :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rial Black" pitchFamily="34" charset="0"/>
              </a:rPr>
              <a:t>i* turun : memegang surat berharga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rial Black" pitchFamily="34" charset="0"/>
              </a:rPr>
              <a:t>i* naik, R&gt; capital loss : memegang surat berharga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rial Black" pitchFamily="34" charset="0"/>
              </a:rPr>
              <a:t>i* naik, R&lt; capital loss : uang tunai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rial Black" pitchFamily="34" charset="0"/>
              </a:rPr>
              <a:t>i* naik, R = capital loss : surat berharga atau uang tunai tidak ada perbedaan </a:t>
            </a:r>
          </a:p>
          <a:p>
            <a:pPr>
              <a:buNone/>
            </a:pPr>
            <a:endParaRPr lang="id-ID" sz="3200" dirty="0" smtClean="0"/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85720" y="357166"/>
            <a:ext cx="8643998" cy="6286544"/>
          </a:xfrm>
          <a:solidFill>
            <a:schemeClr val="accent2">
              <a:lumMod val="5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</a:rPr>
              <a:t>Secara matematis :</a:t>
            </a:r>
          </a:p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</a:rPr>
              <a:t>m1 = f (Y)</a:t>
            </a:r>
          </a:p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</a:rPr>
              <a:t>m2 = g(i)</a:t>
            </a:r>
          </a:p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</a:rPr>
              <a:t>Md = m1 + m2 = f (Y) + g (i)</a:t>
            </a:r>
          </a:p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</a:rPr>
              <a:t>Secara grafis :</a:t>
            </a:r>
          </a:p>
          <a:p>
            <a:pPr>
              <a:buNone/>
            </a:pPr>
            <a:endParaRPr lang="id-ID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472518" cy="796908"/>
          </a:xfrm>
          <a:solidFill>
            <a:srgbClr val="FF0000"/>
          </a:solidFill>
        </p:spPr>
        <p:txBody>
          <a:bodyPr/>
          <a:lstStyle/>
          <a:p>
            <a:r>
              <a:rPr lang="id-ID" dirty="0" smtClean="0">
                <a:solidFill>
                  <a:schemeClr val="bg1"/>
                </a:solidFill>
              </a:rPr>
              <a:t>PERMINTAAN UANG TOTAL</a:t>
            </a:r>
            <a:endParaRPr lang="id-ID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1285860"/>
            <a:ext cx="9144000" cy="51435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d-ID" sz="3200" dirty="0" smtClean="0">
                <a:latin typeface="Cooper Black" pitchFamily="18" charset="0"/>
              </a:rPr>
              <a:t>Secara matematis permintaan uang riil :</a:t>
            </a:r>
          </a:p>
          <a:p>
            <a:pPr>
              <a:buNone/>
            </a:pPr>
            <a:r>
              <a:rPr lang="id-ID" sz="3200" dirty="0" smtClean="0">
                <a:latin typeface="Cooper Black" pitchFamily="18" charset="0"/>
              </a:rPr>
              <a:t>	Md/P = [ kY + f(i,W)]</a:t>
            </a:r>
          </a:p>
          <a:p>
            <a:pPr>
              <a:buNone/>
            </a:pPr>
            <a:r>
              <a:rPr lang="id-ID" sz="3200" dirty="0" smtClean="0">
                <a:latin typeface="Cooper Black" pitchFamily="18" charset="0"/>
              </a:rPr>
              <a:t>Implikasi Keynes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Cooper Black" pitchFamily="18" charset="0"/>
              </a:rPr>
              <a:t>Sektor moneter dan riil saling berpengaruh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Cooper Black" pitchFamily="18" charset="0"/>
              </a:rPr>
              <a:t>Fungsi permintaan uang (liquidity preference) tidak stabil</a:t>
            </a:r>
            <a:endParaRPr lang="id-ID" sz="3200" dirty="0">
              <a:latin typeface="Cooper Black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186766" cy="796908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r>
              <a:rPr lang="id-ID" dirty="0" smtClean="0">
                <a:solidFill>
                  <a:schemeClr val="bg1"/>
                </a:solidFill>
                <a:latin typeface="Forte" pitchFamily="66" charset="0"/>
              </a:rPr>
              <a:t>PENAWARAN UANG</a:t>
            </a:r>
            <a:endParaRPr lang="id-ID" dirty="0">
              <a:solidFill>
                <a:schemeClr val="bg1"/>
              </a:solidFill>
              <a:latin typeface="Forte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1142984"/>
            <a:ext cx="9144000" cy="5357850"/>
          </a:xfrm>
          <a:blipFill>
            <a:blip r:embed="rId3" cstate="print"/>
            <a:tile tx="0" ty="0" sx="100000" sy="100000" flip="none" algn="tl"/>
          </a:blipFill>
        </p:spPr>
        <p:txBody>
          <a:bodyPr>
            <a:normAutofit fontScale="92500"/>
          </a:bodyPr>
          <a:lstStyle/>
          <a:p>
            <a:pPr marL="742950" indent="-742950">
              <a:buNone/>
            </a:pPr>
            <a:r>
              <a:rPr lang="id-ID" sz="3600" dirty="0" smtClean="0">
                <a:solidFill>
                  <a:schemeClr val="bg1"/>
                </a:solidFill>
                <a:latin typeface="Adobe Garamond Pro Bold" pitchFamily="18" charset="0"/>
              </a:rPr>
              <a:t>1. Teori Penawaran tanpa Bank</a:t>
            </a:r>
          </a:p>
          <a:p>
            <a:pPr marL="742950" indent="-742950">
              <a:buNone/>
            </a:pPr>
            <a:r>
              <a:rPr lang="id-ID" sz="3600" dirty="0" smtClean="0">
                <a:solidFill>
                  <a:schemeClr val="bg1"/>
                </a:solidFill>
                <a:latin typeface="Adobe Garamond Pro Bold" pitchFamily="18" charset="0"/>
              </a:rPr>
              <a:t>	Asumsi : tidak ada bank atau tidak punya pengaruh di pasar</a:t>
            </a:r>
          </a:p>
          <a:p>
            <a:pPr marL="742950" indent="-742950">
              <a:buFont typeface="Wingdings"/>
              <a:buChar char="Ø"/>
            </a:pPr>
            <a:r>
              <a:rPr lang="id-ID" sz="3600" dirty="0" smtClean="0">
                <a:solidFill>
                  <a:schemeClr val="bg1"/>
                </a:solidFill>
                <a:latin typeface="Adobe Garamond Pro Bold" pitchFamily="18" charset="0"/>
              </a:rPr>
              <a:t>Sistem standar emas</a:t>
            </a:r>
          </a:p>
          <a:p>
            <a:pPr marL="742950" indent="-742950">
              <a:buFont typeface="Wingdings"/>
              <a:buChar char="Ø"/>
            </a:pPr>
            <a:r>
              <a:rPr lang="id-ID" sz="3600" dirty="0" smtClean="0">
                <a:solidFill>
                  <a:schemeClr val="bg1"/>
                </a:solidFill>
                <a:latin typeface="Adobe Garamond Pro Bold" pitchFamily="18" charset="0"/>
              </a:rPr>
              <a:t>JUB tergantung pada tersedianya emas di masyarakat</a:t>
            </a:r>
          </a:p>
          <a:p>
            <a:pPr marL="742950" indent="-742950">
              <a:buFont typeface="Wingdings"/>
              <a:buChar char="Ø"/>
            </a:pPr>
            <a:r>
              <a:rPr lang="id-ID" sz="3600" dirty="0" smtClean="0">
                <a:solidFill>
                  <a:schemeClr val="bg1"/>
                </a:solidFill>
                <a:latin typeface="Adobe Garamond Pro Bold" pitchFamily="18" charset="0"/>
              </a:rPr>
              <a:t>Penawaran secara otomatis menyesuaikan dengan permintaan</a:t>
            </a:r>
          </a:p>
          <a:p>
            <a:pPr marL="742950" indent="-742950">
              <a:buFont typeface="Wingdings"/>
              <a:buChar char="Ø"/>
            </a:pPr>
            <a:r>
              <a:rPr lang="id-ID" sz="3600" dirty="0" smtClean="0">
                <a:solidFill>
                  <a:schemeClr val="bg1"/>
                </a:solidFill>
                <a:latin typeface="Adobe Garamond Pro Bold" pitchFamily="18" charset="0"/>
              </a:rPr>
              <a:t>Mekanisme tidak diketahui secara pasti</a:t>
            </a:r>
          </a:p>
          <a:p>
            <a:pPr marL="742950" indent="-742950">
              <a:buFont typeface="Wingdings"/>
              <a:buChar char="Ø"/>
            </a:pPr>
            <a:endParaRPr lang="id-ID" sz="3600" dirty="0" smtClean="0">
              <a:solidFill>
                <a:schemeClr val="bg1"/>
              </a:solidFill>
              <a:latin typeface="Adobe Garamond Pro Bold" pitchFamily="18" charset="0"/>
            </a:endParaRPr>
          </a:p>
          <a:p>
            <a:pPr marL="742950" indent="-742950">
              <a:buNone/>
            </a:pPr>
            <a:endParaRPr lang="id-ID" sz="3600" dirty="0">
              <a:solidFill>
                <a:schemeClr val="bg1"/>
              </a:solidFill>
              <a:latin typeface="Adobe Garamond Pro Bold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428604"/>
            <a:ext cx="8929718" cy="6072230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pPr marL="514350" indent="-514350">
              <a:buNone/>
            </a:pPr>
            <a:r>
              <a:rPr lang="id-ID" sz="2800" dirty="0" smtClean="0">
                <a:latin typeface="Arial Black" pitchFamily="34" charset="0"/>
              </a:rPr>
              <a:t>2. Teori Penawaran Modern</a:t>
            </a:r>
          </a:p>
          <a:p>
            <a:pPr marL="514350" indent="-514350">
              <a:buFont typeface="Wingdings"/>
              <a:buChar char="Ø"/>
            </a:pPr>
            <a:r>
              <a:rPr lang="id-ID" sz="2800" dirty="0" smtClean="0">
                <a:latin typeface="Arial Black" pitchFamily="34" charset="0"/>
              </a:rPr>
              <a:t>Ada otorita moneter (pemerintah dan bank sentral) yang berfungsi sebagai supplier</a:t>
            </a:r>
          </a:p>
          <a:p>
            <a:pPr marL="514350" indent="-514350">
              <a:buFont typeface="Wingdings"/>
              <a:buChar char="Ø"/>
            </a:pPr>
            <a:r>
              <a:rPr lang="id-ID" sz="2800" dirty="0" smtClean="0">
                <a:latin typeface="Arial Black" pitchFamily="34" charset="0"/>
              </a:rPr>
              <a:t> Uang dibedakan menjadi dua, yaitu :</a:t>
            </a:r>
          </a:p>
          <a:p>
            <a:pPr marL="514350" indent="-514350">
              <a:buNone/>
            </a:pPr>
            <a:r>
              <a:rPr lang="id-ID" dirty="0" smtClean="0"/>
              <a:t>	</a:t>
            </a:r>
            <a:r>
              <a:rPr lang="id-ID" sz="2800" dirty="0" smtClean="0">
                <a:latin typeface="Aharoni" pitchFamily="2" charset="-79"/>
                <a:cs typeface="Aharoni" pitchFamily="2" charset="-79"/>
              </a:rPr>
              <a:t>a. Uang Inti (Kartal)</a:t>
            </a:r>
          </a:p>
          <a:p>
            <a:pPr marL="514350" indent="-514350">
              <a:buNone/>
            </a:pPr>
            <a:r>
              <a:rPr lang="id-ID" sz="2800" dirty="0" smtClean="0">
                <a:latin typeface="Aharoni" pitchFamily="2" charset="-79"/>
                <a:cs typeface="Aharoni" pitchFamily="2" charset="-79"/>
              </a:rPr>
              <a:t>	b. Uang Sekunder (Giral)</a:t>
            </a:r>
          </a:p>
          <a:p>
            <a:pPr marL="514350" indent="-514350">
              <a:buNone/>
            </a:pPr>
            <a:r>
              <a:rPr lang="id-ID" sz="2800" dirty="0" smtClean="0">
                <a:latin typeface="Aharoni" pitchFamily="2" charset="-79"/>
                <a:cs typeface="Aharoni" pitchFamily="2" charset="-79"/>
              </a:rPr>
              <a:t>Apabila ada perubahan salah satu atau kedua-duanya maka masing-masing pelaku pasar akan melakukan penyesuaian. Dalam moneter dikenal dengan </a:t>
            </a:r>
            <a:r>
              <a:rPr lang="id-ID" sz="2800" i="1" dirty="0" smtClean="0">
                <a:latin typeface="Aharoni" pitchFamily="2" charset="-79"/>
                <a:cs typeface="Aharoni" pitchFamily="2" charset="-79"/>
              </a:rPr>
              <a:t>penyesuaian portofolio</a:t>
            </a:r>
            <a:r>
              <a:rPr lang="id-ID" sz="2800" dirty="0" smtClean="0">
                <a:latin typeface="Aharoni" pitchFamily="2" charset="-79"/>
                <a:cs typeface="Aharoni" pitchFamily="2" charset="-79"/>
              </a:rPr>
              <a:t> atau </a:t>
            </a:r>
            <a:r>
              <a:rPr lang="id-ID" sz="2800" i="1" dirty="0" smtClean="0">
                <a:latin typeface="Aharoni" pitchFamily="2" charset="-79"/>
                <a:cs typeface="Aharoni" pitchFamily="2" charset="-79"/>
              </a:rPr>
              <a:t>portofolio adjustment</a:t>
            </a:r>
          </a:p>
          <a:p>
            <a:pPr marL="514350" indent="-514350">
              <a:buNone/>
            </a:pPr>
            <a:endParaRPr lang="id-ID" dirty="0" smtClean="0"/>
          </a:p>
          <a:p>
            <a:pPr marL="514350" indent="-514350">
              <a:buNone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0" y="1071546"/>
            <a:ext cx="9144000" cy="5786454"/>
          </a:xfrm>
        </p:spPr>
        <p:txBody>
          <a:bodyPr>
            <a:normAutofit fontScale="92500" lnSpcReduction="10000"/>
          </a:bodyPr>
          <a:lstStyle/>
          <a:p>
            <a:pPr marL="514350" indent="-514350" algn="just"/>
            <a:r>
              <a:rPr lang="id-ID" sz="2800" dirty="0" smtClean="0">
                <a:solidFill>
                  <a:schemeClr val="tx1"/>
                </a:solidFill>
                <a:latin typeface="Britannic Bold" pitchFamily="34" charset="0"/>
              </a:rPr>
              <a:t>Merupakan proses penyesuaian atara permintaan dan </a:t>
            </a:r>
          </a:p>
          <a:p>
            <a:pPr marL="514350" indent="-514350" algn="just"/>
            <a:r>
              <a:rPr lang="id-ID" sz="2800" dirty="0" smtClean="0">
                <a:solidFill>
                  <a:schemeClr val="bg1"/>
                </a:solidFill>
                <a:latin typeface="Britannic Bold" pitchFamily="34" charset="0"/>
              </a:rPr>
              <a:t>Penawaran.</a:t>
            </a:r>
          </a:p>
          <a:p>
            <a:pPr marL="514350" indent="-514350" algn="just"/>
            <a:r>
              <a:rPr lang="id-ID" sz="2800" dirty="0" smtClean="0">
                <a:solidFill>
                  <a:schemeClr val="bg1"/>
                </a:solidFill>
                <a:latin typeface="Britannic Bold" pitchFamily="34" charset="0"/>
              </a:rPr>
              <a:t>Secara matematis : </a:t>
            </a:r>
          </a:p>
          <a:p>
            <a:pPr marL="514350" indent="-514350" algn="just"/>
            <a:r>
              <a:rPr lang="id-ID" sz="2800" dirty="0" smtClean="0">
                <a:solidFill>
                  <a:schemeClr val="bg1"/>
                </a:solidFill>
                <a:latin typeface="Britannic Bold" pitchFamily="34" charset="0"/>
              </a:rPr>
              <a:t>	B = C + R</a:t>
            </a:r>
          </a:p>
          <a:p>
            <a:pPr marL="514350" indent="-514350" algn="just"/>
            <a:r>
              <a:rPr lang="id-ID" sz="2800" dirty="0" smtClean="0">
                <a:solidFill>
                  <a:schemeClr val="tx1"/>
                </a:solidFill>
                <a:latin typeface="Britannic Bold" pitchFamily="34" charset="0"/>
              </a:rPr>
              <a:t>R digunakan oleh bank untuk menciptakan uang giral dalam bentuk rekening koran (giro) yang dimiliki oleh masyarakat dan disimpan di Bank (DD)</a:t>
            </a:r>
          </a:p>
          <a:p>
            <a:pPr marL="514350" indent="-514350" algn="just"/>
            <a:r>
              <a:rPr lang="id-ID" sz="2800" dirty="0" smtClean="0">
                <a:solidFill>
                  <a:schemeClr val="tx1"/>
                </a:solidFill>
                <a:latin typeface="Britannic Bold" pitchFamily="34" charset="0"/>
              </a:rPr>
              <a:t>Jumlah uang beredar dalam arti sempit :</a:t>
            </a:r>
          </a:p>
          <a:p>
            <a:pPr marL="514350" indent="-514350" algn="just"/>
            <a:r>
              <a:rPr lang="id-ID" sz="2800" dirty="0" smtClean="0">
                <a:solidFill>
                  <a:schemeClr val="tx1"/>
                </a:solidFill>
                <a:latin typeface="Britannic Bold" pitchFamily="34" charset="0"/>
              </a:rPr>
              <a:t>	M1 = C + DD</a:t>
            </a:r>
          </a:p>
          <a:p>
            <a:pPr marL="514350" indent="-514350" algn="just"/>
            <a:r>
              <a:rPr lang="id-ID" sz="2800" dirty="0" smtClean="0">
                <a:solidFill>
                  <a:schemeClr val="tx1"/>
                </a:solidFill>
                <a:latin typeface="Britannic Bold" pitchFamily="34" charset="0"/>
              </a:rPr>
              <a:t>Apabila  M1/B ; c =C/M1 dan r =R/DD, maka:</a:t>
            </a:r>
          </a:p>
          <a:p>
            <a:pPr marL="514350" indent="-514350" algn="just"/>
            <a:r>
              <a:rPr lang="id-ID" sz="2800" dirty="0" smtClean="0">
                <a:solidFill>
                  <a:schemeClr val="tx1"/>
                </a:solidFill>
                <a:latin typeface="Britannic Bold" pitchFamily="34" charset="0"/>
              </a:rPr>
              <a:t>	         1</a:t>
            </a:r>
          </a:p>
          <a:p>
            <a:pPr marL="514350" indent="-514350" algn="just"/>
            <a:r>
              <a:rPr lang="id-ID" sz="2800" dirty="0" smtClean="0">
                <a:solidFill>
                  <a:schemeClr val="tx1"/>
                </a:solidFill>
                <a:latin typeface="Britannic Bold" pitchFamily="34" charset="0"/>
              </a:rPr>
              <a:t>M1 = ---------------------- B</a:t>
            </a:r>
          </a:p>
          <a:p>
            <a:pPr algn="just"/>
            <a:r>
              <a:rPr lang="id-ID" dirty="0" smtClean="0">
                <a:solidFill>
                  <a:schemeClr val="tx1"/>
                </a:solidFill>
                <a:latin typeface="Britannic Bold" pitchFamily="34" charset="0"/>
              </a:rPr>
              <a:t>	c +r (1 – c)</a:t>
            </a:r>
            <a:endParaRPr lang="id-ID" dirty="0">
              <a:solidFill>
                <a:schemeClr val="tx1"/>
              </a:solidFill>
              <a:latin typeface="Britannic Bold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0" y="1"/>
            <a:ext cx="8858280" cy="78579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just"/>
            <a:r>
              <a:rPr lang="id-ID" dirty="0" smtClean="0">
                <a:solidFill>
                  <a:schemeClr val="accent6"/>
                </a:solidFill>
                <a:latin typeface="Britannic Bold" pitchFamily="34" charset="0"/>
              </a:rPr>
              <a:t>PELIPAT UANG( MONEYMULTIPLIER)</a:t>
            </a:r>
            <a:endParaRPr lang="id-ID" dirty="0">
              <a:solidFill>
                <a:schemeClr val="accent6"/>
              </a:solidFill>
              <a:latin typeface="Britannic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4282" y="285728"/>
            <a:ext cx="8715436" cy="6143668"/>
          </a:xfrm>
          <a:solidFill>
            <a:srgbClr val="00FFFF"/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Nilai pelipat uang tergantung pada nilai c dan r</a:t>
            </a:r>
          </a:p>
          <a:p>
            <a:pPr>
              <a:buNone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c mencerminkan perilaku masyarakat</a:t>
            </a:r>
          </a:p>
          <a:p>
            <a:pPr>
              <a:buNone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r mencerminkan perilaku bank</a:t>
            </a:r>
          </a:p>
          <a:p>
            <a:pPr>
              <a:buNone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Faktor yang menentukan c :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Keuntungan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Aset dan pendapatan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Kebiasaan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Fasilitas perbankan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Musim (khusus negara agraris)</a:t>
            </a:r>
          </a:p>
          <a:p>
            <a:pPr marL="514350" indent="-514350">
              <a:buNone/>
            </a:pPr>
            <a:endParaRPr lang="id-ID" sz="3200" dirty="0" smtClean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929718" cy="939784"/>
          </a:xfrm>
        </p:spPr>
        <p:txBody>
          <a:bodyPr/>
          <a:lstStyle/>
          <a:p>
            <a:r>
              <a:rPr lang="id-ID" dirty="0" smtClean="0"/>
              <a:t>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214290"/>
            <a:ext cx="8929718" cy="6643710"/>
          </a:xfrm>
          <a:solidFill>
            <a:srgbClr val="66FF33"/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id-ID" sz="3200" dirty="0" smtClean="0">
                <a:latin typeface="Arial Black" pitchFamily="34" charset="0"/>
              </a:rPr>
              <a:t>Faktor yang menentukan r :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rial Black" pitchFamily="34" charset="0"/>
              </a:rPr>
              <a:t>Reserve requirement atau cash ratio yang ditentukan Bank Sentral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rial Black" pitchFamily="34" charset="0"/>
              </a:rPr>
              <a:t>Tingkat bunga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rial Black" pitchFamily="34" charset="0"/>
              </a:rPr>
              <a:t>Kondisi perekonomian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rial Black" pitchFamily="34" charset="0"/>
              </a:rPr>
              <a:t>Permintaan kredit oleh masyarakat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rial Black" pitchFamily="34" charset="0"/>
              </a:rPr>
              <a:t>Pola pengeluaran anggaran pemerintah</a:t>
            </a:r>
          </a:p>
          <a:p>
            <a:pPr>
              <a:buNone/>
            </a:pPr>
            <a:endParaRPr lang="id-ID" dirty="0"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85720" y="357166"/>
            <a:ext cx="8643998" cy="6286544"/>
          </a:xfrm>
          <a:solidFill>
            <a:schemeClr val="accent2">
              <a:lumMod val="5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  <a:latin typeface="Adobe Garamond Pro Bold" pitchFamily="18" charset="0"/>
              </a:rPr>
              <a:t>Pelipat uang untuk M2 :</a:t>
            </a:r>
          </a:p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</a:rPr>
              <a:t>	</a:t>
            </a:r>
            <a:r>
              <a:rPr lang="id-ID" sz="32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		1 + t</a:t>
            </a:r>
          </a:p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	M2 = --------------------- B</a:t>
            </a:r>
          </a:p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		    c +r1 (1-c)+ r2t	</a:t>
            </a:r>
          </a:p>
          <a:p>
            <a:pPr>
              <a:buNone/>
            </a:pPr>
            <a:endParaRPr lang="id-ID" sz="3200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428604"/>
            <a:ext cx="8929718" cy="6072230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>
              <a:buNone/>
            </a:pPr>
            <a:r>
              <a:rPr lang="id-ID" sz="3600" dirty="0" smtClean="0">
                <a:latin typeface="Aharoni" pitchFamily="2" charset="-79"/>
                <a:cs typeface="Aharoni" pitchFamily="2" charset="-79"/>
              </a:rPr>
              <a:t>M1 = C + DD</a:t>
            </a:r>
          </a:p>
          <a:p>
            <a:pPr>
              <a:buNone/>
            </a:pPr>
            <a:r>
              <a:rPr lang="id-ID" sz="3600" dirty="0" smtClean="0">
                <a:latin typeface="Aharoni" pitchFamily="2" charset="-79"/>
                <a:cs typeface="Aharoni" pitchFamily="2" charset="-79"/>
              </a:rPr>
              <a:t>M2 = M1 +TD</a:t>
            </a:r>
          </a:p>
          <a:p>
            <a:pPr>
              <a:buNone/>
            </a:pPr>
            <a:r>
              <a:rPr lang="id-ID" sz="3600" dirty="0" smtClean="0">
                <a:latin typeface="Aharoni" pitchFamily="2" charset="-79"/>
                <a:cs typeface="Aharoni" pitchFamily="2" charset="-79"/>
              </a:rPr>
              <a:t>M3 = M2 +Dpada lembaga keuangan non bank</a:t>
            </a:r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2657</TotalTime>
  <Words>352</Words>
  <Application>Microsoft Office PowerPoint</Application>
  <PresentationFormat>On-screen Show (4:3)</PresentationFormat>
  <Paragraphs>122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Equity</vt:lpstr>
      <vt:lpstr>PERMINTAAN UANG KEYNES</vt:lpstr>
      <vt:lpstr> </vt:lpstr>
      <vt:lpstr>3.  SPEKULASI</vt:lpstr>
      <vt:lpstr>OBLIGASI</vt:lpstr>
      <vt:lpstr>Slide 5</vt:lpstr>
      <vt:lpstr> </vt:lpstr>
      <vt:lpstr> </vt:lpstr>
      <vt:lpstr>PERMINTAAN UANG TOTAL</vt:lpstr>
      <vt:lpstr>PENAWARAN UANG</vt:lpstr>
      <vt:lpstr> </vt:lpstr>
      <vt:lpstr>PELIPAT UANG( MONEYMULTIPLIER)</vt:lpstr>
      <vt:lpstr>Slide 12</vt:lpstr>
      <vt:lpstr> </vt:lpstr>
      <vt:lpstr> </vt:lpstr>
      <vt:lpstr>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EKONOMI STRATEGI DAN BISNIS</dc:title>
  <dc:creator>acer</dc:creator>
  <cp:lastModifiedBy>efri</cp:lastModifiedBy>
  <cp:revision>107</cp:revision>
  <dcterms:created xsi:type="dcterms:W3CDTF">2011-01-22T08:43:10Z</dcterms:created>
  <dcterms:modified xsi:type="dcterms:W3CDTF">2018-12-05T14:49:24Z</dcterms:modified>
</cp:coreProperties>
</file>