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8" r:id="rId2"/>
    <p:sldId id="256" r:id="rId3"/>
    <p:sldId id="269" r:id="rId4"/>
    <p:sldId id="257" r:id="rId5"/>
    <p:sldId id="258" r:id="rId6"/>
    <p:sldId id="259" r:id="rId7"/>
    <p:sldId id="277" r:id="rId8"/>
    <p:sldId id="261" r:id="rId9"/>
    <p:sldId id="262" r:id="rId10"/>
    <p:sldId id="263" r:id="rId11"/>
    <p:sldId id="265" r:id="rId12"/>
    <p:sldId id="266" r:id="rId13"/>
    <p:sldId id="275" r:id="rId14"/>
    <p:sldId id="272" r:id="rId15"/>
    <p:sldId id="270" r:id="rId16"/>
    <p:sldId id="274" r:id="rId17"/>
    <p:sldId id="273" r:id="rId18"/>
    <p:sldId id="276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F811F-E051-4122-858B-0C56C1EF4EA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0634DA-8943-44BF-AE30-4501B0EFA7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01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i="0" u="none" strike="noStrike" dirty="0" smtClean="0">
              <a:effectLst/>
              <a:latin typeface="Arial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0634DA-8943-44BF-AE30-4501B0EFA74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669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887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068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22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257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447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489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919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080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065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654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8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1CC56-F242-4260-93FB-72B8CA298ED9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F717-86D4-4326-8D08-7CF343D6E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1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MATERI KULIAH KE V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133600"/>
            <a:ext cx="7543800" cy="4038600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endParaRPr lang="en-US" dirty="0" smtClean="0"/>
          </a:p>
          <a:p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Arial Black" pitchFamily="34" charset="0"/>
              </a:rPr>
              <a:t>MANN WHITNEY U-TEST </a:t>
            </a:r>
            <a:r>
              <a:rPr lang="en-US" sz="4000" dirty="0" smtClean="0">
                <a:latin typeface="Arial Black" pitchFamily="34" charset="0"/>
              </a:rPr>
              <a:t> </a:t>
            </a:r>
            <a:endParaRPr lang="en-US" sz="4000" dirty="0" smtClean="0">
              <a:latin typeface="Arial Black" pitchFamily="34" charset="0"/>
            </a:endParaRPr>
          </a:p>
          <a:p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FRIEDMAN </a:t>
            </a:r>
            <a:r>
              <a:rPr lang="en-US" sz="4000" smtClean="0">
                <a:solidFill>
                  <a:srgbClr val="C00000"/>
                </a:solidFill>
                <a:latin typeface="Arial Black" pitchFamily="34" charset="0"/>
              </a:rPr>
              <a:t>TEST </a:t>
            </a:r>
            <a:r>
              <a:rPr lang="en-US" sz="4000" smtClean="0">
                <a:solidFill>
                  <a:srgbClr val="C00000"/>
                </a:solidFill>
                <a:latin typeface="Arial Black" pitchFamily="34" charset="0"/>
              </a:rPr>
              <a:t>DAN</a:t>
            </a:r>
            <a:endParaRPr lang="en-US" sz="40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en-US" sz="4000" dirty="0" smtClean="0">
                <a:solidFill>
                  <a:srgbClr val="C00000"/>
                </a:solidFill>
                <a:latin typeface="Arial Black" pitchFamily="34" charset="0"/>
              </a:rPr>
              <a:t>KORELASI PHIE</a:t>
            </a:r>
            <a:endParaRPr lang="en-US" sz="40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77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57201"/>
            <a:ext cx="7772400" cy="12192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dirty="0" smtClean="0">
                <a:latin typeface="Arial Black" pitchFamily="34" charset="0"/>
              </a:rPr>
              <a:t>MANN WHITNEY U-Test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981200"/>
            <a:ext cx="8305800" cy="42672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2800" b="1" dirty="0" smtClean="0">
                <a:solidFill>
                  <a:schemeClr val="tx1"/>
                </a:solidFill>
              </a:rPr>
              <a:t>UNTUK MENGUJI SIGNIFIKASI HIPOTESIS KOMPARATIF  DUA SAMPEL INDEPENDENT BILA DATANYA BENTUK ORDINAL. </a:t>
            </a:r>
          </a:p>
          <a:p>
            <a:pPr algn="l"/>
            <a:r>
              <a:rPr lang="en-US" sz="2800" b="1" dirty="0" smtClean="0">
                <a:solidFill>
                  <a:schemeClr val="tx1"/>
                </a:solidFill>
              </a:rPr>
              <a:t>BILA DATANYA BENTUK INTERVAL MAKA DIGUNAKAN ANALISIS UJI-t</a:t>
            </a:r>
          </a:p>
          <a:p>
            <a:pPr algn="l"/>
            <a:r>
              <a:rPr lang="en-US" sz="2800" b="1" dirty="0" smtClean="0">
                <a:solidFill>
                  <a:schemeClr val="tx1"/>
                </a:solidFill>
              </a:rPr>
              <a:t>BILA ASUMSI UJI-t TIDAK TERPENUHI (TIDAK NORMAL /HOMOGEN) HARUS MENGGUNAKAN UJI NON PARAMETRIK  YAITU MANN WHITNEY U-TEST</a:t>
            </a:r>
          </a:p>
          <a:p>
            <a:pPr algn="l"/>
            <a:r>
              <a:rPr lang="en-US" sz="2800" b="1" dirty="0" smtClean="0">
                <a:solidFill>
                  <a:schemeClr val="tx1"/>
                </a:solidFill>
              </a:rPr>
              <a:t>BILA  N1 + N2 LEBIH DARI 20, MAKA DIGUNAKAN  PENDEKATAN KURVE NORMAL RUMUS Z SCORE.</a:t>
            </a:r>
          </a:p>
          <a:p>
            <a:pPr algn="l"/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5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LANGKAH 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HASIL PENELITIAN MAHASISWA DATANYA BERBENTUK DATA INTERVAL, KARENA AKAN DIUJI DENGAN ANALISIS UJI – t</a:t>
            </a:r>
            <a:r>
              <a:rPr lang="en-US" dirty="0"/>
              <a:t> </a:t>
            </a:r>
            <a:r>
              <a:rPr lang="en-US" dirty="0" smtClean="0"/>
              <a:t>(HASIL PENELITIAN EKSPERIMEN)</a:t>
            </a:r>
          </a:p>
          <a:p>
            <a:r>
              <a:rPr lang="en-US" dirty="0" smtClean="0"/>
              <a:t>SETELAH DILAKUKAN UJI PERSYARATAN ANALISIS </a:t>
            </a:r>
            <a:r>
              <a:rPr lang="en-US" dirty="0"/>
              <a:t> </a:t>
            </a:r>
            <a:r>
              <a:rPr lang="en-US" dirty="0" smtClean="0"/>
              <a:t>YAITU UJI NORMALITAS DAN HOMOGENITAS, TERNYATA DATANYA TIDAK HOMOGEN/TIDAK NORMAL.</a:t>
            </a:r>
          </a:p>
          <a:p>
            <a:r>
              <a:rPr lang="en-US" dirty="0" smtClean="0"/>
              <a:t>MAKA HARUS DIBATALKAN PENGGUNAAN UJI-t,  DAN DIRUBAH KE STATISTIK NON PARAMETRIK DENGAN MENGGUNAKAN MANN WHITNEY U-TEST KALAU TERDIRI DARI DUA KELOMPOK, DAN FIEDMAN TEST KALAU DATANYA LEBIH DARI 2 KELOMPOK.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76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 :</a:t>
            </a:r>
          </a:p>
          <a:p>
            <a:endParaRPr lang="en-US" dirty="0"/>
          </a:p>
          <a:p>
            <a:r>
              <a:rPr lang="en-US" sz="4000" dirty="0" smtClean="0"/>
              <a:t>U</a:t>
            </a:r>
            <a:r>
              <a:rPr lang="en-US" sz="2800" dirty="0" smtClean="0"/>
              <a:t>1</a:t>
            </a:r>
            <a:r>
              <a:rPr lang="en-US" dirty="0" smtClean="0"/>
              <a:t> = </a:t>
            </a:r>
            <a:r>
              <a:rPr lang="en-US" sz="4000" dirty="0" smtClean="0"/>
              <a:t>n</a:t>
            </a:r>
            <a:r>
              <a:rPr lang="en-US" sz="2400" dirty="0" smtClean="0"/>
              <a:t>1</a:t>
            </a:r>
            <a:r>
              <a:rPr lang="en-US" sz="4000" dirty="0" smtClean="0"/>
              <a:t>n</a:t>
            </a:r>
            <a:r>
              <a:rPr lang="en-US" sz="2400" dirty="0" smtClean="0"/>
              <a:t>2 + </a:t>
            </a:r>
            <a:r>
              <a:rPr lang="en-US" sz="2400" u="sng" dirty="0" smtClean="0"/>
              <a:t> </a:t>
            </a:r>
            <a:r>
              <a:rPr lang="en-US" sz="3000" u="sng" dirty="0" smtClean="0"/>
              <a:t>n1 (n1 +1) /2   - R1</a:t>
            </a:r>
            <a:endParaRPr lang="en-US" sz="2400" u="sng" dirty="0"/>
          </a:p>
          <a:p>
            <a:pPr marL="0" indent="0">
              <a:buNone/>
            </a:pPr>
            <a:r>
              <a:rPr lang="en-US" sz="2400" u="sng" dirty="0" smtClean="0"/>
              <a:t>                                        </a:t>
            </a:r>
          </a:p>
          <a:p>
            <a:r>
              <a:rPr lang="en-US" sz="4000" b="1" dirty="0" smtClean="0"/>
              <a:t>U</a:t>
            </a:r>
            <a:r>
              <a:rPr lang="en-US" sz="2600" b="1" dirty="0" smtClean="0"/>
              <a:t>2</a:t>
            </a:r>
            <a:r>
              <a:rPr lang="en-US" sz="3900" u="sng" dirty="0" smtClean="0"/>
              <a:t>  =</a:t>
            </a:r>
            <a:r>
              <a:rPr lang="en-US" sz="3900" dirty="0" smtClean="0"/>
              <a:t>  </a:t>
            </a:r>
            <a:r>
              <a:rPr lang="en-US" sz="4300" dirty="0" smtClean="0"/>
              <a:t>n</a:t>
            </a:r>
            <a:r>
              <a:rPr lang="en-US" sz="3000" dirty="0" smtClean="0"/>
              <a:t>1</a:t>
            </a:r>
            <a:r>
              <a:rPr lang="en-US" sz="4300" dirty="0" smtClean="0"/>
              <a:t>n</a:t>
            </a:r>
            <a:r>
              <a:rPr lang="en-US" sz="2600" dirty="0" smtClean="0"/>
              <a:t>2</a:t>
            </a:r>
            <a:r>
              <a:rPr lang="en-US" sz="3900" u="sng" dirty="0" smtClean="0"/>
              <a:t> </a:t>
            </a:r>
            <a:r>
              <a:rPr lang="en-US" sz="3900" dirty="0" smtClean="0"/>
              <a:t>+ (n</a:t>
            </a:r>
            <a:r>
              <a:rPr lang="en-US" sz="2600" dirty="0" smtClean="0"/>
              <a:t>2</a:t>
            </a:r>
            <a:r>
              <a:rPr lang="en-US" sz="3900" u="sng" dirty="0" smtClean="0"/>
              <a:t> </a:t>
            </a:r>
            <a:r>
              <a:rPr lang="en-US" sz="3900" dirty="0" smtClean="0"/>
              <a:t>+ 1)/2 – R</a:t>
            </a:r>
            <a:r>
              <a:rPr lang="en-US" sz="3000" dirty="0" smtClean="0"/>
              <a:t>2</a:t>
            </a:r>
            <a:r>
              <a:rPr lang="en-US" sz="3000" u="sng" dirty="0" smtClean="0"/>
              <a:t>  </a:t>
            </a:r>
            <a:r>
              <a:rPr lang="en-US" sz="3900" u="sng" dirty="0" smtClean="0"/>
              <a:t>    </a:t>
            </a:r>
            <a:endParaRPr lang="en-US" sz="3900" dirty="0" smtClean="0"/>
          </a:p>
          <a:p>
            <a:pPr marL="0" indent="0">
              <a:buNone/>
            </a:pPr>
            <a:r>
              <a:rPr lang="en-US" dirty="0" smtClean="0"/>
              <a:t>N1 =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1, N2 =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2</a:t>
            </a:r>
          </a:p>
          <a:p>
            <a:pPr marL="0" indent="0">
              <a:buNone/>
            </a:pPr>
            <a:r>
              <a:rPr lang="en-US" dirty="0" smtClean="0"/>
              <a:t>U1 =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peringkat</a:t>
            </a:r>
            <a:r>
              <a:rPr lang="en-US" dirty="0" smtClean="0"/>
              <a:t> 1; U2 =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peringkat</a:t>
            </a:r>
            <a:r>
              <a:rPr lang="en-US" dirty="0" smtClean="0"/>
              <a:t> 2</a:t>
            </a:r>
          </a:p>
          <a:p>
            <a:pPr marL="0" indent="0">
              <a:buNone/>
            </a:pPr>
            <a:r>
              <a:rPr lang="en-US" dirty="0" smtClean="0"/>
              <a:t>R1 = </a:t>
            </a:r>
            <a:r>
              <a:rPr lang="en-US" dirty="0" err="1" smtClean="0"/>
              <a:t>jumlah</a:t>
            </a:r>
            <a:r>
              <a:rPr lang="en-US" dirty="0" smtClean="0"/>
              <a:t>  ranking </a:t>
            </a:r>
            <a:r>
              <a:rPr lang="en-US" dirty="0" err="1" smtClean="0"/>
              <a:t>sampel</a:t>
            </a:r>
            <a:r>
              <a:rPr lang="en-US" dirty="0" smtClean="0"/>
              <a:t> N1,  ranking </a:t>
            </a:r>
            <a:r>
              <a:rPr lang="en-US" dirty="0" err="1" smtClean="0"/>
              <a:t>sampel</a:t>
            </a:r>
            <a:r>
              <a:rPr lang="en-US" dirty="0" smtClean="0"/>
              <a:t> N2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11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  </a:t>
            </a:r>
            <a:r>
              <a:rPr lang="en-US" dirty="0" smtClean="0">
                <a:latin typeface="Arial Black" pitchFamily="34" charset="0"/>
              </a:rPr>
              <a:t>CONTOH SOAL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382000" cy="4678363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di SMA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BK </a:t>
            </a:r>
            <a:r>
              <a:rPr lang="en-US" dirty="0" err="1" smtClean="0"/>
              <a:t>dan</a:t>
            </a:r>
            <a:r>
              <a:rPr lang="en-US" dirty="0" smtClean="0"/>
              <a:t> non BK.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mengambil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12 </a:t>
            </a:r>
            <a:r>
              <a:rPr lang="en-US" dirty="0" err="1" smtClean="0"/>
              <a:t>lulusan</a:t>
            </a:r>
            <a:r>
              <a:rPr lang="en-US" dirty="0" smtClean="0"/>
              <a:t> non BK, </a:t>
            </a:r>
            <a:r>
              <a:rPr lang="en-US" dirty="0" err="1" smtClean="0"/>
              <a:t>dan</a:t>
            </a:r>
            <a:r>
              <a:rPr lang="en-US" dirty="0" smtClean="0"/>
              <a:t> 15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BK.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diukur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di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instrumen</a:t>
            </a:r>
            <a:r>
              <a:rPr lang="en-US" dirty="0" smtClean="0"/>
              <a:t>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10 items, </a:t>
            </a:r>
            <a:r>
              <a:rPr lang="en-US" dirty="0" err="1" smtClean="0"/>
              <a:t>dgn</a:t>
            </a:r>
            <a:r>
              <a:rPr lang="en-US" dirty="0" smtClean="0"/>
              <a:t> option 4.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40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r>
              <a:rPr lang="en-US" dirty="0" smtClean="0"/>
              <a:t> 0.</a:t>
            </a:r>
          </a:p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60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/>
            </a:r>
            <a:br>
              <a:rPr lang="en-US" dirty="0" smtClean="0">
                <a:latin typeface="Arial Black" pitchFamily="34" charset="0"/>
              </a:rPr>
            </a:br>
            <a:r>
              <a:rPr lang="en-US" dirty="0" smtClean="0">
                <a:latin typeface="Arial Black" pitchFamily="34" charset="0"/>
              </a:rPr>
              <a:t>LANGKAH 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Tentukan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Kemukakan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 err="1" smtClean="0"/>
              <a:t>penelitiannya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Rumuskan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penelitiannya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/>
              <a:t> </a:t>
            </a:r>
            <a:r>
              <a:rPr lang="en-US" dirty="0" smtClean="0"/>
              <a:t>sampling yang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Kemukakan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(Ha)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statistiknya</a:t>
            </a:r>
            <a:r>
              <a:rPr lang="en-US" dirty="0" smtClean="0"/>
              <a:t> (Ho)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02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949313"/>
              </p:ext>
            </p:extLst>
          </p:nvPr>
        </p:nvGraphicFramePr>
        <p:xfrm>
          <a:off x="457200" y="0"/>
          <a:ext cx="8077200" cy="64276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  <a:gridCol w="1346200"/>
                <a:gridCol w="1346200"/>
                <a:gridCol w="1346200"/>
              </a:tblGrid>
              <a:tr h="575471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Kelompok</a:t>
                      </a:r>
                      <a:r>
                        <a:rPr lang="en-US" dirty="0" smtClean="0"/>
                        <a:t> 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Nilai</a:t>
                      </a:r>
                      <a:r>
                        <a:rPr lang="en-US" dirty="0" smtClean="0"/>
                        <a:t> (X)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Peringkat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Kelompok</a:t>
                      </a:r>
                      <a:r>
                        <a:rPr lang="en-US" dirty="0" smtClean="0"/>
                        <a:t> 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Nilai</a:t>
                      </a:r>
                      <a:r>
                        <a:rPr lang="en-US" dirty="0" smtClean="0"/>
                        <a:t>  (X)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peringkat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1.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15,0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     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15,0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1,5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16,5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4,5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19,5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 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21,0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     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6,0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22,5 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22,5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7,5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19,5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3,0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22,5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……………….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R1</a:t>
                      </a:r>
                      <a:r>
                        <a:rPr lang="en-US" baseline="0" dirty="0" smtClean="0"/>
                        <a:t> = 74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24,0</a:t>
                      </a:r>
                      <a:endParaRPr lang="en-US" dirty="0"/>
                    </a:p>
                  </a:txBody>
                  <a:tcPr/>
                </a:tc>
              </a:tr>
              <a:tr h="3288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R2</a:t>
                      </a:r>
                      <a:r>
                        <a:rPr lang="en-US" baseline="0" dirty="0" smtClean="0"/>
                        <a:t> = 279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7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FFFF00"/>
          </a:solidFill>
        </p:spPr>
        <p:txBody>
          <a:bodyPr/>
          <a:lstStyle/>
          <a:p>
            <a:r>
              <a:rPr lang="en-US" b="1" dirty="0" err="1" smtClean="0"/>
              <a:t>Perhitungan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U1 =  12 . 15 + 12(12-1)/2 – 74 = 184</a:t>
            </a:r>
          </a:p>
          <a:p>
            <a:r>
              <a:rPr lang="en-US" dirty="0" smtClean="0"/>
              <a:t>U2 = 12  . 15 + 15(15-1)/2- 279 = 21.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U2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U1, 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U </a:t>
            </a:r>
            <a:r>
              <a:rPr lang="en-US" dirty="0" err="1" smtClean="0"/>
              <a:t>tabel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U2 yang </a:t>
            </a:r>
            <a:r>
              <a:rPr lang="en-US" dirty="0" err="1" smtClean="0"/>
              <a:t>nilainya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 </a:t>
            </a:r>
            <a:r>
              <a:rPr lang="en-US" dirty="0" err="1" smtClean="0"/>
              <a:t>yaitu</a:t>
            </a:r>
            <a:r>
              <a:rPr lang="en-US" dirty="0" smtClean="0"/>
              <a:t> 21.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IX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l-GR" dirty="0" smtClean="0"/>
              <a:t>α</a:t>
            </a:r>
            <a:r>
              <a:rPr lang="en-US" dirty="0" smtClean="0"/>
              <a:t> 0,025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signifikansi</a:t>
            </a:r>
            <a:r>
              <a:rPr lang="en-US" dirty="0" smtClean="0"/>
              <a:t> 5%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U tab. 42. </a:t>
            </a:r>
            <a:r>
              <a:rPr lang="en-US" dirty="0" err="1" smtClean="0"/>
              <a:t>Harga</a:t>
            </a:r>
            <a:r>
              <a:rPr lang="en-US" dirty="0" smtClean="0"/>
              <a:t> U </a:t>
            </a:r>
            <a:r>
              <a:rPr lang="en-US" dirty="0" err="1" smtClean="0"/>
              <a:t>hitung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tabel</a:t>
            </a:r>
            <a:r>
              <a:rPr lang="en-US" dirty="0" smtClean="0"/>
              <a:t> (21 &lt; 42), </a:t>
            </a:r>
            <a:r>
              <a:rPr lang="en-US" dirty="0" err="1" smtClean="0"/>
              <a:t>maka</a:t>
            </a:r>
            <a:r>
              <a:rPr lang="en-US" dirty="0" smtClean="0"/>
              <a:t> Ho </a:t>
            </a:r>
            <a:r>
              <a:rPr lang="en-US" dirty="0" err="1" smtClean="0"/>
              <a:t>ditolak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 </a:t>
            </a:r>
            <a:r>
              <a:rPr lang="en-US" dirty="0" err="1" smtClean="0"/>
              <a:t>diterima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90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b="1" dirty="0" smtClean="0"/>
              <a:t>KESIMPULAN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yang </a:t>
            </a:r>
            <a:r>
              <a:rPr lang="en-US" dirty="0" err="1" smtClean="0"/>
              <a:t>signifikan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BK </a:t>
            </a:r>
            <a:r>
              <a:rPr lang="en-US" dirty="0" err="1" smtClean="0"/>
              <a:t>dan</a:t>
            </a:r>
            <a:r>
              <a:rPr lang="en-US" dirty="0" smtClean="0"/>
              <a:t> non BK, </a:t>
            </a:r>
          </a:p>
          <a:p>
            <a:r>
              <a:rPr lang="en-US" dirty="0" err="1" smtClean="0"/>
              <a:t>Disarankan</a:t>
            </a:r>
            <a:r>
              <a:rPr lang="en-US" dirty="0" smtClean="0"/>
              <a:t> </a:t>
            </a:r>
            <a:r>
              <a:rPr lang="en-US" dirty="0" err="1" smtClean="0"/>
              <a:t>konselor</a:t>
            </a:r>
            <a:r>
              <a:rPr lang="en-US" dirty="0" smtClean="0"/>
              <a:t> </a:t>
            </a:r>
            <a:r>
              <a:rPr lang="en-US" dirty="0" err="1" smtClean="0"/>
              <a:t>lulusan</a:t>
            </a:r>
            <a:r>
              <a:rPr lang="en-US" dirty="0" smtClean="0"/>
              <a:t> non BK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5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00B0F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Soal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Tugas</a:t>
            </a:r>
            <a:r>
              <a:rPr lang="en-US" dirty="0" smtClean="0">
                <a:latin typeface="Arial Black" pitchFamily="34" charset="0"/>
              </a:rPr>
              <a:t> 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Kemenristekdikti</a:t>
            </a:r>
            <a:r>
              <a:rPr lang="en-US" dirty="0" smtClean="0"/>
              <a:t> </a:t>
            </a:r>
            <a:r>
              <a:rPr lang="en-US" dirty="0" err="1" smtClean="0"/>
              <a:t>meneliti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PTS yang </a:t>
            </a:r>
            <a:r>
              <a:rPr lang="en-US" dirty="0" err="1" smtClean="0"/>
              <a:t>Terakreditasi</a:t>
            </a:r>
            <a:r>
              <a:rPr lang="en-US" dirty="0" smtClean="0"/>
              <a:t> C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terakreditasi</a:t>
            </a:r>
            <a:r>
              <a:rPr lang="en-US" dirty="0" smtClean="0"/>
              <a:t> B. 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diadakan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10 PTS yang </a:t>
            </a:r>
            <a:r>
              <a:rPr lang="en-US" dirty="0" err="1" smtClean="0"/>
              <a:t>terakreditasi</a:t>
            </a:r>
            <a:r>
              <a:rPr lang="en-US" dirty="0" smtClean="0"/>
              <a:t> C (</a:t>
            </a:r>
            <a:r>
              <a:rPr lang="en-US" dirty="0" err="1" smtClean="0"/>
              <a:t>kelompok</a:t>
            </a:r>
            <a:r>
              <a:rPr lang="en-US" dirty="0" smtClean="0"/>
              <a:t> A), </a:t>
            </a:r>
            <a:r>
              <a:rPr lang="en-US" dirty="0" err="1" smtClean="0"/>
              <a:t>dan</a:t>
            </a:r>
            <a:r>
              <a:rPr lang="en-US" dirty="0" smtClean="0"/>
              <a:t> 12 PTS yang </a:t>
            </a:r>
            <a:r>
              <a:rPr lang="en-US" dirty="0" err="1" smtClean="0"/>
              <a:t>terakreditasi</a:t>
            </a:r>
            <a:r>
              <a:rPr lang="en-US" dirty="0" smtClean="0"/>
              <a:t> B (</a:t>
            </a:r>
            <a:r>
              <a:rPr lang="en-US" dirty="0" err="1" smtClean="0"/>
              <a:t>kelompok</a:t>
            </a:r>
            <a:r>
              <a:rPr lang="en-US" dirty="0" smtClean="0"/>
              <a:t> B).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perguruan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swasta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di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angket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perguruan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hasilnya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r>
              <a:rPr lang="en-US" dirty="0" smtClean="0"/>
              <a:t>A. 67; 87; 80; 87; 54; 67; 45; 67; 87; 67</a:t>
            </a:r>
          </a:p>
          <a:p>
            <a:r>
              <a:rPr lang="en-US" dirty="0" smtClean="0"/>
              <a:t>B: 88; 90; 98, 79; 68; 89; 90; 89; 78; 98; 80; 89. </a:t>
            </a:r>
          </a:p>
          <a:p>
            <a:pPr marL="0" indent="0">
              <a:buNone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64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TEST FRIEDMAN</a:t>
            </a:r>
            <a:endParaRPr lang="en-US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/>
          </a:bodyPr>
          <a:lstStyle/>
          <a:p>
            <a:r>
              <a:rPr lang="en-US" dirty="0" smtClean="0"/>
              <a:t>Friedman Two Way </a:t>
            </a:r>
            <a:r>
              <a:rPr lang="en-US" dirty="0" err="1" smtClean="0"/>
              <a:t>Anova</a:t>
            </a:r>
            <a:r>
              <a:rPr lang="en-US" dirty="0" smtClean="0"/>
              <a:t> (</a:t>
            </a:r>
            <a:r>
              <a:rPr lang="en-US" dirty="0" err="1" smtClean="0"/>
              <a:t>Analisis</a:t>
            </a:r>
            <a:r>
              <a:rPr lang="en-US" dirty="0" smtClean="0"/>
              <a:t> Varian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Friedman)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 </a:t>
            </a:r>
            <a:r>
              <a:rPr lang="en-US" dirty="0" err="1" smtClean="0"/>
              <a:t>komparatif</a:t>
            </a:r>
            <a:r>
              <a:rPr lang="en-US" dirty="0" smtClean="0"/>
              <a:t> k </a:t>
            </a:r>
            <a:r>
              <a:rPr lang="en-US" dirty="0" err="1" smtClean="0"/>
              <a:t>sampel</a:t>
            </a:r>
            <a:r>
              <a:rPr lang="en-US" dirty="0" smtClean="0"/>
              <a:t> yang </a:t>
            </a:r>
            <a:r>
              <a:rPr lang="en-US" dirty="0" err="1" smtClean="0"/>
              <a:t>berpasangan</a:t>
            </a:r>
            <a:r>
              <a:rPr lang="en-US" dirty="0" smtClean="0"/>
              <a:t> (</a:t>
            </a:r>
            <a:r>
              <a:rPr lang="en-US" i="1" dirty="0" smtClean="0"/>
              <a:t>related</a:t>
            </a:r>
            <a:r>
              <a:rPr lang="en-US" dirty="0" smtClean="0"/>
              <a:t>)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datanya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ordinal (ranking).  </a:t>
            </a:r>
            <a:r>
              <a:rPr lang="en-US" dirty="0" err="1" smtClean="0"/>
              <a:t>Bilamana</a:t>
            </a:r>
            <a:r>
              <a:rPr lang="en-US" dirty="0" smtClean="0"/>
              <a:t> </a:t>
            </a:r>
            <a:r>
              <a:rPr lang="en-US" dirty="0" err="1" smtClean="0"/>
              <a:t>datanya</a:t>
            </a:r>
            <a:r>
              <a:rPr lang="en-US" dirty="0" smtClean="0"/>
              <a:t> </a:t>
            </a:r>
            <a:r>
              <a:rPr lang="en-US" dirty="0" err="1" smtClean="0"/>
              <a:t>berbentuk</a:t>
            </a:r>
            <a:r>
              <a:rPr lang="en-US" dirty="0" smtClean="0"/>
              <a:t> data interval </a:t>
            </a:r>
            <a:r>
              <a:rPr lang="en-US" dirty="0" err="1" smtClean="0"/>
              <a:t>atau</a:t>
            </a:r>
            <a:r>
              <a:rPr lang="en-US" dirty="0" smtClean="0"/>
              <a:t> rational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dirubah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data Ordinal.</a:t>
            </a:r>
          </a:p>
          <a:p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yang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chi </a:t>
            </a:r>
            <a:r>
              <a:rPr lang="en-US" dirty="0" err="1" smtClean="0"/>
              <a:t>kuadrad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pengunjian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rumus</a:t>
            </a:r>
            <a:r>
              <a:rPr lang="en-US" dirty="0" smtClean="0"/>
              <a:t>  Chi </a:t>
            </a:r>
            <a:r>
              <a:rPr lang="en-US" dirty="0" err="1" smtClean="0"/>
              <a:t>Kuadrad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59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SOAL CONTOH TEST FRIEDMEN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mengetahui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pola</a:t>
            </a:r>
            <a:r>
              <a:rPr lang="en-US" b="1" dirty="0" smtClean="0"/>
              <a:t> </a:t>
            </a:r>
            <a:r>
              <a:rPr lang="en-US" b="1" dirty="0" err="1" smtClean="0"/>
              <a:t>gaya</a:t>
            </a:r>
            <a:r>
              <a:rPr lang="en-US" b="1" dirty="0" smtClean="0"/>
              <a:t> </a:t>
            </a:r>
            <a:r>
              <a:rPr lang="en-US" b="1" dirty="0" err="1" smtClean="0"/>
              <a:t>kepemimpinan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/>
              <a:t> </a:t>
            </a:r>
            <a:r>
              <a:rPr lang="en-US" b="1" dirty="0" err="1" smtClean="0"/>
              <a:t>produktivitas</a:t>
            </a:r>
            <a:r>
              <a:rPr lang="en-US" b="1" dirty="0" smtClean="0"/>
              <a:t> </a:t>
            </a:r>
            <a:r>
              <a:rPr lang="en-US" b="1" dirty="0" err="1" smtClean="0"/>
              <a:t>kerja</a:t>
            </a:r>
            <a:r>
              <a:rPr lang="en-US" b="1" dirty="0" smtClean="0"/>
              <a:t>. Gaya </a:t>
            </a:r>
            <a:r>
              <a:rPr lang="en-US" b="1" dirty="0" err="1" smtClean="0"/>
              <a:t>kepemim-pinan</a:t>
            </a:r>
            <a:r>
              <a:rPr lang="en-US" b="1" dirty="0" smtClean="0"/>
              <a:t> </a:t>
            </a:r>
            <a:r>
              <a:rPr lang="en-US" b="1" dirty="0" err="1" smtClean="0"/>
              <a:t>Direktif</a:t>
            </a:r>
            <a:r>
              <a:rPr lang="en-US" b="1" dirty="0" smtClean="0"/>
              <a:t>, </a:t>
            </a:r>
            <a:r>
              <a:rPr lang="en-US" b="1" dirty="0" err="1" smtClean="0"/>
              <a:t>Supportif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Partisipatif</a:t>
            </a:r>
            <a:r>
              <a:rPr lang="en-US" b="1" dirty="0" smtClean="0"/>
              <a:t>.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45 </a:t>
            </a:r>
            <a:r>
              <a:rPr lang="en-US" b="1" dirty="0" err="1" smtClean="0"/>
              <a:t>perusahan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15 </a:t>
            </a:r>
            <a:r>
              <a:rPr lang="en-US" b="1" dirty="0" err="1" smtClean="0"/>
              <a:t>perusahaan</a:t>
            </a:r>
            <a:r>
              <a:rPr lang="en-US" b="1" dirty="0" smtClean="0"/>
              <a:t> </a:t>
            </a:r>
            <a:r>
              <a:rPr lang="en-US" b="1" dirty="0" err="1" smtClean="0"/>
              <a:t>tiap</a:t>
            </a:r>
            <a:r>
              <a:rPr lang="en-US" b="1" dirty="0" smtClean="0"/>
              <a:t> </a:t>
            </a:r>
            <a:r>
              <a:rPr lang="en-US" b="1" dirty="0" err="1" smtClean="0"/>
              <a:t>gaya</a:t>
            </a:r>
            <a:r>
              <a:rPr lang="en-US" b="1" dirty="0" smtClean="0"/>
              <a:t>. </a:t>
            </a:r>
            <a:r>
              <a:rPr lang="en-US" b="1" dirty="0" err="1" smtClean="0"/>
              <a:t>Setelah</a:t>
            </a:r>
            <a:r>
              <a:rPr lang="en-US" b="1" dirty="0" smtClean="0"/>
              <a:t> </a:t>
            </a:r>
            <a:r>
              <a:rPr lang="en-US" b="1" dirty="0" err="1" smtClean="0"/>
              <a:t>diukur</a:t>
            </a:r>
            <a:r>
              <a:rPr lang="en-US" b="1" dirty="0" smtClean="0"/>
              <a:t> </a:t>
            </a:r>
            <a:r>
              <a:rPr lang="en-US" b="1" dirty="0" err="1" smtClean="0"/>
              <a:t>diperoleh</a:t>
            </a:r>
            <a:r>
              <a:rPr lang="en-US" b="1" dirty="0" smtClean="0"/>
              <a:t> </a:t>
            </a:r>
            <a:r>
              <a:rPr lang="en-US" b="1" dirty="0" err="1" smtClean="0"/>
              <a:t>skor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berikut</a:t>
            </a:r>
            <a:r>
              <a:rPr lang="en-US" b="1" dirty="0" smtClean="0"/>
              <a:t>: </a:t>
            </a:r>
          </a:p>
          <a:p>
            <a:r>
              <a:rPr lang="en-US" b="1" dirty="0" err="1" smtClean="0"/>
              <a:t>Direktif</a:t>
            </a:r>
            <a:r>
              <a:rPr lang="en-US" b="1" dirty="0" smtClean="0"/>
              <a:t>: 76, 71, 56, 67, 70, 77, 45, 60, 63, 60, 61, 56, 59, 74, 66</a:t>
            </a:r>
          </a:p>
          <a:p>
            <a:r>
              <a:rPr lang="en-US" b="1" dirty="0" err="1" smtClean="0"/>
              <a:t>Suportif</a:t>
            </a:r>
            <a:r>
              <a:rPr lang="en-US" b="1" dirty="0" smtClean="0"/>
              <a:t>: 70, 65, 57, 60, 56, 71, 47, 67, 60, 59, 57, 60, 54, 72, 63</a:t>
            </a:r>
          </a:p>
          <a:p>
            <a:r>
              <a:rPr lang="en-US" b="1" dirty="0" err="1" smtClean="0"/>
              <a:t>Partisipatif</a:t>
            </a:r>
            <a:r>
              <a:rPr lang="en-US" b="1" dirty="0" smtClean="0"/>
              <a:t>: 75, 77, 74, 59, 76, 73, 78, 62, 76, 74, 60, 75, 70, 71, 66.</a:t>
            </a:r>
          </a:p>
          <a:p>
            <a:pPr marL="0" indent="0">
              <a:buNone/>
            </a:pPr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gaya</a:t>
            </a:r>
            <a:r>
              <a:rPr lang="en-US" b="1" dirty="0" smtClean="0"/>
              <a:t> </a:t>
            </a:r>
            <a:r>
              <a:rPr lang="en-US" b="1" dirty="0" err="1" smtClean="0"/>
              <a:t>kepemimpinan</a:t>
            </a:r>
            <a:r>
              <a:rPr lang="en-US" b="1" dirty="0" smtClean="0"/>
              <a:t> </a:t>
            </a:r>
            <a:r>
              <a:rPr lang="en-US" b="1" dirty="0" err="1" smtClean="0"/>
              <a:t>mempunyai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berbeda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produktivitas</a:t>
            </a:r>
            <a:r>
              <a:rPr lang="en-US" b="1" dirty="0" smtClean="0"/>
              <a:t> </a:t>
            </a:r>
            <a:r>
              <a:rPr lang="en-US" b="1" dirty="0" err="1" smtClean="0"/>
              <a:t>kerja</a:t>
            </a:r>
            <a:r>
              <a:rPr lang="en-US" b="1" dirty="0" smtClean="0"/>
              <a:t> </a:t>
            </a:r>
            <a:r>
              <a:rPr lang="en-US" b="1" dirty="0" err="1" smtClean="0"/>
              <a:t>pegawai</a:t>
            </a:r>
            <a:r>
              <a:rPr lang="en-US" b="1" dirty="0" smtClean="0"/>
              <a:t>?.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57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LANGKAH MENGANALISIS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SUSUNLAH NILAI DARI KETIGA JENIS KEPEMIM-PINAN DARI SOAL TERSEBUT KE DALAM BENTUK TABEL.</a:t>
            </a:r>
          </a:p>
          <a:p>
            <a:r>
              <a:rPr lang="en-US" dirty="0" smtClean="0"/>
              <a:t>UNTUK KEPERLUAN ANALISIS SELANJUTNYA , DARI DATA INTERVALNYA DIRUBAH KE DALAM BENTUK ORDINAL/RANGKING.</a:t>
            </a:r>
          </a:p>
          <a:p>
            <a:r>
              <a:rPr lang="en-US" dirty="0" smtClean="0"/>
              <a:t>DARI TABEL PERTAMA UNTUK KELOMPOK PERTAMA  NILAI 76, 70, 75, MAKA RANGKING NYA ADALAH 3, 1,  2 (yang </a:t>
            </a:r>
            <a:r>
              <a:rPr lang="en-US" dirty="0" err="1" smtClean="0"/>
              <a:t>terkecil</a:t>
            </a:r>
            <a:r>
              <a:rPr lang="en-US" dirty="0" smtClean="0"/>
              <a:t>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rangking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04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927545"/>
              </p:ext>
            </p:extLst>
          </p:nvPr>
        </p:nvGraphicFramePr>
        <p:xfrm>
          <a:off x="1066800" y="685800"/>
          <a:ext cx="7696200" cy="573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  <a:gridCol w="2209800"/>
                <a:gridCol w="2133600"/>
                <a:gridCol w="1676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NO. KELOMPOK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DIREKTIF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SUPORTIF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PARTISIPATIF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1</a:t>
                      </a:r>
                    </a:p>
                    <a:p>
                      <a:r>
                        <a:rPr lang="en-US" sz="2000" dirty="0" smtClean="0"/>
                        <a:t>          2</a:t>
                      </a:r>
                    </a:p>
                    <a:p>
                      <a:r>
                        <a:rPr lang="en-US" sz="2000" dirty="0" smtClean="0"/>
                        <a:t>          3</a:t>
                      </a:r>
                    </a:p>
                    <a:p>
                      <a:r>
                        <a:rPr lang="en-US" sz="2000" dirty="0" smtClean="0"/>
                        <a:t>          4</a:t>
                      </a:r>
                    </a:p>
                    <a:p>
                      <a:r>
                        <a:rPr lang="en-US" sz="2000" dirty="0" smtClean="0"/>
                        <a:t>          5</a:t>
                      </a:r>
                    </a:p>
                    <a:p>
                      <a:r>
                        <a:rPr lang="en-US" sz="2000" dirty="0" smtClean="0"/>
                        <a:t>          6</a:t>
                      </a:r>
                    </a:p>
                    <a:p>
                      <a:r>
                        <a:rPr lang="en-US" sz="2000" dirty="0" smtClean="0"/>
                        <a:t>          7</a:t>
                      </a:r>
                    </a:p>
                    <a:p>
                      <a:r>
                        <a:rPr lang="en-US" sz="2000" dirty="0" smtClean="0"/>
                        <a:t>          8</a:t>
                      </a:r>
                    </a:p>
                    <a:p>
                      <a:r>
                        <a:rPr lang="en-US" sz="2000" dirty="0" smtClean="0"/>
                        <a:t>          9</a:t>
                      </a:r>
                    </a:p>
                    <a:p>
                      <a:r>
                        <a:rPr lang="en-US" sz="2000" dirty="0" smtClean="0"/>
                        <a:t>         10</a:t>
                      </a:r>
                    </a:p>
                    <a:p>
                      <a:r>
                        <a:rPr lang="en-US" sz="2000" dirty="0" smtClean="0"/>
                        <a:t>         11</a:t>
                      </a:r>
                    </a:p>
                    <a:p>
                      <a:r>
                        <a:rPr lang="en-US" sz="2000" dirty="0" smtClean="0"/>
                        <a:t>         12</a:t>
                      </a:r>
                    </a:p>
                    <a:p>
                      <a:r>
                        <a:rPr lang="en-US" sz="2000" dirty="0" smtClean="0"/>
                        <a:t>          13</a:t>
                      </a:r>
                    </a:p>
                    <a:p>
                      <a:r>
                        <a:rPr lang="en-US" sz="2000" dirty="0" smtClean="0"/>
                        <a:t>          14</a:t>
                      </a:r>
                    </a:p>
                    <a:p>
                      <a:r>
                        <a:rPr lang="en-US" sz="2000" dirty="0" smtClean="0"/>
                        <a:t>          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   76</a:t>
                      </a:r>
                    </a:p>
                    <a:p>
                      <a:r>
                        <a:rPr lang="en-US" sz="2000" dirty="0" smtClean="0"/>
                        <a:t>             71</a:t>
                      </a:r>
                    </a:p>
                    <a:p>
                      <a:r>
                        <a:rPr lang="en-US" sz="2000" dirty="0" smtClean="0"/>
                        <a:t>              56</a:t>
                      </a:r>
                    </a:p>
                    <a:p>
                      <a:r>
                        <a:rPr lang="en-US" sz="2000" dirty="0" smtClean="0"/>
                        <a:t>              67</a:t>
                      </a:r>
                    </a:p>
                    <a:p>
                      <a:r>
                        <a:rPr lang="en-US" sz="2000" dirty="0" smtClean="0"/>
                        <a:t>              70</a:t>
                      </a:r>
                    </a:p>
                    <a:p>
                      <a:r>
                        <a:rPr lang="en-US" sz="2000" dirty="0" smtClean="0"/>
                        <a:t>              77</a:t>
                      </a:r>
                    </a:p>
                    <a:p>
                      <a:r>
                        <a:rPr lang="en-US" sz="2000" dirty="0" smtClean="0"/>
                        <a:t>              45</a:t>
                      </a:r>
                    </a:p>
                    <a:p>
                      <a:r>
                        <a:rPr lang="en-US" sz="2000" dirty="0" smtClean="0"/>
                        <a:t>              60</a:t>
                      </a:r>
                    </a:p>
                    <a:p>
                      <a:r>
                        <a:rPr lang="en-US" sz="2000" dirty="0" smtClean="0"/>
                        <a:t>              63</a:t>
                      </a:r>
                    </a:p>
                    <a:p>
                      <a:r>
                        <a:rPr lang="en-US" sz="2000" dirty="0" smtClean="0"/>
                        <a:t>              60</a:t>
                      </a:r>
                    </a:p>
                    <a:p>
                      <a:r>
                        <a:rPr lang="en-US" sz="2000" dirty="0" smtClean="0"/>
                        <a:t>              61</a:t>
                      </a:r>
                    </a:p>
                    <a:p>
                      <a:r>
                        <a:rPr lang="en-US" sz="2000" dirty="0" smtClean="0"/>
                        <a:t>              56</a:t>
                      </a:r>
                    </a:p>
                    <a:p>
                      <a:r>
                        <a:rPr lang="en-US" sz="2000" dirty="0" smtClean="0"/>
                        <a:t>              59</a:t>
                      </a:r>
                    </a:p>
                    <a:p>
                      <a:r>
                        <a:rPr lang="en-US" sz="2000" dirty="0" smtClean="0"/>
                        <a:t>              74</a:t>
                      </a:r>
                    </a:p>
                    <a:p>
                      <a:r>
                        <a:rPr lang="en-US" sz="2000" dirty="0" smtClean="0"/>
                        <a:t>              66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     70</a:t>
                      </a:r>
                    </a:p>
                    <a:p>
                      <a:r>
                        <a:rPr lang="en-US" sz="2000" dirty="0" smtClean="0"/>
                        <a:t>               65</a:t>
                      </a:r>
                    </a:p>
                    <a:p>
                      <a:r>
                        <a:rPr lang="en-US" sz="2000" dirty="0" smtClean="0"/>
                        <a:t>               57</a:t>
                      </a:r>
                    </a:p>
                    <a:p>
                      <a:r>
                        <a:rPr lang="en-US" sz="2000" dirty="0" smtClean="0"/>
                        <a:t>               60</a:t>
                      </a:r>
                    </a:p>
                    <a:p>
                      <a:r>
                        <a:rPr lang="en-US" sz="2000" dirty="0" smtClean="0"/>
                        <a:t>               56</a:t>
                      </a:r>
                    </a:p>
                    <a:p>
                      <a:r>
                        <a:rPr lang="en-US" sz="2000" baseline="0" dirty="0" smtClean="0"/>
                        <a:t>               71</a:t>
                      </a:r>
                    </a:p>
                    <a:p>
                      <a:r>
                        <a:rPr lang="en-US" sz="2000" baseline="0" dirty="0" smtClean="0"/>
                        <a:t>               47</a:t>
                      </a:r>
                    </a:p>
                    <a:p>
                      <a:r>
                        <a:rPr lang="en-US" sz="2000" baseline="0" dirty="0" smtClean="0"/>
                        <a:t>               67</a:t>
                      </a:r>
                    </a:p>
                    <a:p>
                      <a:r>
                        <a:rPr lang="en-US" sz="2000" baseline="0" dirty="0" smtClean="0"/>
                        <a:t>               60</a:t>
                      </a:r>
                    </a:p>
                    <a:p>
                      <a:r>
                        <a:rPr lang="en-US" sz="2000" baseline="0" dirty="0" smtClean="0"/>
                        <a:t>               59</a:t>
                      </a:r>
                    </a:p>
                    <a:p>
                      <a:r>
                        <a:rPr lang="en-US" sz="2000" baseline="0" dirty="0" smtClean="0"/>
                        <a:t>               57</a:t>
                      </a:r>
                    </a:p>
                    <a:p>
                      <a:r>
                        <a:rPr lang="en-US" sz="2000" baseline="0" dirty="0" smtClean="0"/>
                        <a:t>                60</a:t>
                      </a:r>
                    </a:p>
                    <a:p>
                      <a:r>
                        <a:rPr lang="en-US" sz="2000" baseline="0" dirty="0" smtClean="0"/>
                        <a:t>                54</a:t>
                      </a:r>
                    </a:p>
                    <a:p>
                      <a:r>
                        <a:rPr lang="en-US" sz="2000" baseline="0" dirty="0" smtClean="0"/>
                        <a:t>                72</a:t>
                      </a:r>
                    </a:p>
                    <a:p>
                      <a:r>
                        <a:rPr lang="en-US" sz="2000" baseline="0" dirty="0" smtClean="0"/>
                        <a:t>                63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            75</a:t>
                      </a:r>
                    </a:p>
                    <a:p>
                      <a:r>
                        <a:rPr lang="en-US" sz="2000" dirty="0" smtClean="0"/>
                        <a:t>            77</a:t>
                      </a:r>
                    </a:p>
                    <a:p>
                      <a:r>
                        <a:rPr lang="en-US" sz="2000" dirty="0" smtClean="0"/>
                        <a:t>            74</a:t>
                      </a:r>
                    </a:p>
                    <a:p>
                      <a:r>
                        <a:rPr lang="en-US" sz="2000" dirty="0" smtClean="0"/>
                        <a:t>            59</a:t>
                      </a:r>
                    </a:p>
                    <a:p>
                      <a:r>
                        <a:rPr lang="en-US" sz="2000" dirty="0" smtClean="0"/>
                        <a:t>            76</a:t>
                      </a:r>
                    </a:p>
                    <a:p>
                      <a:r>
                        <a:rPr lang="en-US" sz="2000" dirty="0" smtClean="0"/>
                        <a:t>            73</a:t>
                      </a:r>
                    </a:p>
                    <a:p>
                      <a:r>
                        <a:rPr lang="en-US" sz="2000" dirty="0" smtClean="0"/>
                        <a:t>            78</a:t>
                      </a:r>
                    </a:p>
                    <a:p>
                      <a:r>
                        <a:rPr lang="en-US" sz="2000" dirty="0" smtClean="0"/>
                        <a:t>            62</a:t>
                      </a:r>
                    </a:p>
                    <a:p>
                      <a:r>
                        <a:rPr lang="en-US" sz="2000" dirty="0" smtClean="0"/>
                        <a:t>            75</a:t>
                      </a:r>
                    </a:p>
                    <a:p>
                      <a:r>
                        <a:rPr lang="en-US" sz="2000" dirty="0" smtClean="0"/>
                        <a:t>            74</a:t>
                      </a:r>
                    </a:p>
                    <a:p>
                      <a:r>
                        <a:rPr lang="en-US" sz="2000" dirty="0" smtClean="0"/>
                        <a:t>            60</a:t>
                      </a:r>
                    </a:p>
                    <a:p>
                      <a:r>
                        <a:rPr lang="en-US" sz="2000" dirty="0" smtClean="0"/>
                        <a:t>            75</a:t>
                      </a:r>
                    </a:p>
                    <a:p>
                      <a:r>
                        <a:rPr lang="en-US" sz="2000" dirty="0" smtClean="0"/>
                        <a:t>            70</a:t>
                      </a:r>
                    </a:p>
                    <a:p>
                      <a:r>
                        <a:rPr lang="en-US" sz="2000" dirty="0" smtClean="0"/>
                        <a:t>             71</a:t>
                      </a:r>
                    </a:p>
                    <a:p>
                      <a:r>
                        <a:rPr lang="en-US" sz="2000" dirty="0" smtClean="0"/>
                        <a:t>             65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JUMLAH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961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918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1064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384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0560787"/>
              </p:ext>
            </p:extLst>
          </p:nvPr>
        </p:nvGraphicFramePr>
        <p:xfrm>
          <a:off x="685801" y="137160"/>
          <a:ext cx="7772399" cy="694944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600199"/>
                <a:gridCol w="2362199"/>
                <a:gridCol w="1981199"/>
                <a:gridCol w="1828802"/>
              </a:tblGrid>
              <a:tr h="6626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 NO</a:t>
                      </a:r>
                      <a:r>
                        <a:rPr lang="en-US" sz="2000" baseline="0" dirty="0" smtClean="0"/>
                        <a:t> KELOMPOK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DIREKTIF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SUPORTIF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PARTISIPATIF</a:t>
                      </a:r>
                      <a:endParaRPr lang="en-US" sz="2000" dirty="0"/>
                    </a:p>
                  </a:txBody>
                  <a:tcPr/>
                </a:tc>
              </a:tr>
              <a:tr h="49530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         1                                        </a:t>
                      </a:r>
                    </a:p>
                    <a:p>
                      <a:pPr algn="ctr"/>
                      <a:r>
                        <a:rPr lang="en-US" sz="2000" dirty="0" smtClean="0"/>
                        <a:t>            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3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4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5            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6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7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8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9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10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11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12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13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14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15</a:t>
                      </a:r>
                    </a:p>
                    <a:p>
                      <a:pPr algn="ctr"/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JUMLAH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3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3</a:t>
                      </a:r>
                    </a:p>
                    <a:p>
                      <a:pPr algn="ctr"/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32               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  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3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1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                1</a:t>
                      </a:r>
                    </a:p>
                    <a:p>
                      <a:pPr algn="ctr"/>
                      <a:endParaRPr lang="en-US" sz="2000" dirty="0" smtClean="0"/>
                    </a:p>
                    <a:p>
                      <a:pPr algn="ctr"/>
                      <a:r>
                        <a:rPr lang="en-US" sz="2000" dirty="0" smtClean="0"/>
                        <a:t>22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2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3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1</a:t>
                      </a:r>
                    </a:p>
                    <a:p>
                      <a:pPr algn="ctr"/>
                      <a:r>
                        <a:rPr lang="en-US" sz="2000" dirty="0" smtClean="0"/>
                        <a:t>             2</a:t>
                      </a:r>
                    </a:p>
                    <a:p>
                      <a:pPr algn="ctr"/>
                      <a:endParaRPr lang="en-US" sz="2000" dirty="0" smtClean="0"/>
                    </a:p>
                    <a:p>
                      <a:pPr algn="ctr"/>
                      <a:r>
                        <a:rPr lang="en-US" sz="2000" dirty="0" smtClean="0"/>
                        <a:t>36</a:t>
                      </a:r>
                    </a:p>
                    <a:p>
                      <a:pPr algn="ctr"/>
                      <a:endParaRPr lang="en-US" sz="2000" dirty="0" smtClean="0"/>
                    </a:p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12192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982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RUMUS FRIEDMAN TEST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𝑥</m:t>
                    </m:r>
                  </m:oMath>
                </a14:m>
                <a:r>
                  <a:rPr lang="en-US" dirty="0" smtClean="0"/>
                  <a:t>²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/>
                          </a:rPr>
                          <m:t>Nk</m:t>
                        </m:r>
                        <m:r>
                          <a:rPr lang="en-US" b="0" i="0" smtClean="0">
                            <a:latin typeface="Cambria Math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/>
                          </a:rPr>
                          <m:t>k</m:t>
                        </m:r>
                        <m:r>
                          <a:rPr lang="en-US" b="0" i="0" smtClean="0">
                            <a:latin typeface="Cambria Math"/>
                          </a:rPr>
                          <m:t>+1)</m:t>
                        </m:r>
                      </m:den>
                    </m:f>
                    <m:r>
                      <a:rPr lang="en-US" b="0" i="0" smtClean="0">
                        <a:latin typeface="Cambria Math"/>
                      </a:rPr>
                      <m:t> </m:t>
                    </m:r>
                    <m:nary>
                      <m:naryPr>
                        <m:chr m:val="∑"/>
                        <m:ctrlPr>
                          <a:rPr lang="pt-BR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/>
                          </a:rPr>
                          <m:t>𝑗</m:t>
                        </m:r>
                        <m:r>
                          <a:rPr lang="en-US" b="0" i="1" smtClean="0"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pt-BR" b="0" i="1" smtClean="0">
                            <a:latin typeface="Cambria Math"/>
                          </a:rPr>
                          <m:t>𝑛</m:t>
                        </m:r>
                      </m:sup>
                      <m:e>
                        <m:r>
                          <a:rPr lang="en-US" b="0" i="1" smtClean="0">
                            <a:latin typeface="Cambria Math"/>
                          </a:rPr>
                          <m:t> (</m:t>
                        </m:r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/>
                          </a:rPr>
                          <m:t>Rj</m:t>
                        </m:r>
                        <m:r>
                          <a:rPr lang="en-US" b="0" i="0" smtClean="0">
                            <a:latin typeface="Cambria Math"/>
                          </a:rPr>
                          <m:t>)</m:t>
                        </m:r>
                        <m:r>
                          <a:rPr lang="en-US" b="0" i="1" smtClean="0">
                            <a:latin typeface="Cambria Math"/>
                          </a:rPr>
                          <m:t>²</m:t>
                        </m:r>
                      </m:e>
                    </m:nary>
                  </m:oMath>
                </a14:m>
                <a:r>
                  <a:rPr lang="en-US" dirty="0" smtClean="0"/>
                  <a:t> - 3N(k+1)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Di </a:t>
                </a:r>
                <a:r>
                  <a:rPr lang="en-US" dirty="0" err="1" smtClean="0"/>
                  <a:t>mana</a:t>
                </a:r>
                <a:r>
                  <a:rPr lang="en-US" dirty="0" smtClean="0"/>
                  <a:t>:</a:t>
                </a:r>
              </a:p>
              <a:p>
                <a:pPr marL="0" indent="0">
                  <a:buNone/>
                </a:pPr>
                <a:r>
                  <a:rPr lang="en-US" dirty="0" smtClean="0"/>
                  <a:t>N : </a:t>
                </a:r>
                <a:r>
                  <a:rPr lang="en-US" dirty="0" err="1" smtClean="0"/>
                  <a:t>banyak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baris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tabel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k</a:t>
                </a:r>
                <a:r>
                  <a:rPr lang="en-US" dirty="0" smtClean="0"/>
                  <a:t>  : </a:t>
                </a:r>
                <a:r>
                  <a:rPr lang="en-US" dirty="0" err="1" smtClean="0"/>
                  <a:t>banyak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kolom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Rj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jumlah</a:t>
                </a:r>
                <a:r>
                  <a:rPr lang="en-US" smtClean="0"/>
                  <a:t> ranking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kolom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185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ANALISISNYA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dirty="0" smtClean="0"/>
                  <a:t>²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en-US" b="0" i="0" smtClean="0">
                            <a:latin typeface="Cambria Math"/>
                          </a:rPr>
                          <m:t>(15)(3)(3+1)</m:t>
                        </m:r>
                      </m:den>
                    </m:f>
                    <m:r>
                      <a:rPr lang="en-US" b="0" i="0" smtClean="0">
                        <a:latin typeface="Cambria Math"/>
                      </a:rPr>
                      <m:t>  (32</m:t>
                    </m:r>
                    <m:r>
                      <a:rPr lang="en-US" b="0" i="0" baseline="30000" smtClean="0">
                        <a:latin typeface="Cambria Math"/>
                      </a:rPr>
                      <m:t>2</m:t>
                    </m:r>
                    <m:r>
                      <a:rPr lang="en-US" b="0" i="0" smtClean="0">
                        <a:latin typeface="Cambria Math"/>
                      </a:rPr>
                      <m:t>+22</m:t>
                    </m:r>
                    <m:r>
                      <a:rPr lang="en-US" b="0" i="0" baseline="30000" smtClean="0">
                        <a:latin typeface="Cambria Math"/>
                      </a:rPr>
                      <m:t>2</m:t>
                    </m:r>
                    <m:r>
                      <a:rPr lang="en-US" b="0" i="0" smtClean="0">
                        <a:latin typeface="Cambria Math"/>
                      </a:rPr>
                      <m:t>+36</m:t>
                    </m:r>
                    <m:r>
                      <a:rPr lang="en-US" b="0" i="0" baseline="30000" smtClean="0">
                        <a:latin typeface="Cambria Math"/>
                      </a:rPr>
                      <m:t>2</m:t>
                    </m:r>
                  </m:oMath>
                </a14:m>
                <a:r>
                  <a:rPr lang="en-US" dirty="0" smtClean="0"/>
                  <a:t> – 3 (15)(3+1)</a:t>
                </a:r>
              </a:p>
              <a:p>
                <a:pPr marL="0" indent="0">
                  <a:buNone/>
                </a:pPr>
                <a:r>
                  <a:rPr lang="en-US" dirty="0" smtClean="0"/>
                  <a:t>            = 6,93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    X tab. 5,591                  6,93  &gt; 5,591 , </a:t>
                </a:r>
                <a:r>
                  <a:rPr lang="en-US" dirty="0" err="1" smtClean="0"/>
                  <a:t>maka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     ho </a:t>
                </a:r>
                <a:r>
                  <a:rPr lang="en-US" dirty="0" err="1" smtClean="0"/>
                  <a:t>ditolak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ha </a:t>
                </a:r>
                <a:r>
                  <a:rPr lang="en-US" dirty="0" err="1" smtClean="0"/>
                  <a:t>diterima</a:t>
                </a:r>
                <a:r>
                  <a:rPr lang="en-US" dirty="0" smtClean="0"/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BAGAIMANA KESIMPULAN ANDA?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r="-2370" b="-6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>
            <a:off x="3048000" y="3810000"/>
            <a:ext cx="15240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20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KESIMPULAN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UNTUK MENGUJI SIGNIKANSI PERLU DIBANDINGKAN DENGAN CHI KUADRAT TABEL. UNTUK TEST INI </a:t>
            </a:r>
            <a:r>
              <a:rPr lang="en-US" dirty="0" err="1" smtClean="0"/>
              <a:t>dk</a:t>
            </a:r>
            <a:r>
              <a:rPr lang="en-US" dirty="0" smtClean="0"/>
              <a:t> = K – 1 = 3 – 1 =2 DENGAN TINGKAT KESALAHAN </a:t>
            </a:r>
            <a:r>
              <a:rPr lang="el-GR" dirty="0" smtClean="0"/>
              <a:t>α</a:t>
            </a:r>
            <a:r>
              <a:rPr lang="en-US" dirty="0" smtClean="0"/>
              <a:t> =0,05 X</a:t>
            </a:r>
            <a:r>
              <a:rPr lang="en-US" sz="2800" dirty="0" smtClean="0"/>
              <a:t>2 tab = 5,591 . HARGA CHI KUADRAT HITUNG LEBIH BESAR DARI TABEL (6,93 &gt; 5,591). DENGAN DEMIKIAN Ho DITOLAK DAN Ha DITERIMA </a:t>
            </a:r>
          </a:p>
          <a:p>
            <a:pPr marL="0" indent="0">
              <a:buNone/>
            </a:pPr>
            <a:r>
              <a:rPr lang="en-US" sz="2800" dirty="0" smtClean="0"/>
              <a:t>KETIGA GAYA KEPEMPINAN BERPENGARUH  YANG BERBEDA TERHADAP EFEKTIVITAS PEGAWAI.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595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dirty="0" smtClean="0">
                <a:latin typeface="Arial Black" pitchFamily="34" charset="0"/>
              </a:rPr>
              <a:t>SOAL TUGAS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mengetahui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pola</a:t>
            </a:r>
            <a:r>
              <a:rPr lang="en-US" b="1" dirty="0" smtClean="0"/>
              <a:t> </a:t>
            </a:r>
            <a:r>
              <a:rPr lang="en-US" b="1" dirty="0" err="1" smtClean="0"/>
              <a:t>asuh</a:t>
            </a:r>
            <a:r>
              <a:rPr lang="en-US" b="1" dirty="0" smtClean="0"/>
              <a:t> orang </a:t>
            </a:r>
            <a:r>
              <a:rPr lang="en-US" b="1" dirty="0" err="1" smtClean="0"/>
              <a:t>tua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kepribadian</a:t>
            </a:r>
            <a:r>
              <a:rPr lang="en-US" b="1" dirty="0" smtClean="0"/>
              <a:t> </a:t>
            </a:r>
            <a:r>
              <a:rPr lang="en-US" b="1" dirty="0" err="1" smtClean="0"/>
              <a:t>anak</a:t>
            </a:r>
            <a:r>
              <a:rPr lang="en-US" b="1" dirty="0" smtClean="0"/>
              <a:t>. </a:t>
            </a:r>
            <a:r>
              <a:rPr lang="en-US" b="1" dirty="0" err="1" smtClean="0"/>
              <a:t>Pola</a:t>
            </a:r>
            <a:r>
              <a:rPr lang="en-US" b="1" dirty="0" smtClean="0"/>
              <a:t> </a:t>
            </a:r>
            <a:r>
              <a:rPr lang="en-US" b="1" dirty="0" err="1" smtClean="0"/>
              <a:t>asuh</a:t>
            </a:r>
            <a:r>
              <a:rPr lang="en-US" b="1" dirty="0" smtClean="0"/>
              <a:t> yang </a:t>
            </a:r>
            <a:r>
              <a:rPr lang="en-US" b="1" dirty="0" err="1" smtClean="0"/>
              <a:t>demokratis</a:t>
            </a:r>
            <a:r>
              <a:rPr lang="en-US" b="1" dirty="0" smtClean="0"/>
              <a:t>, </a:t>
            </a:r>
            <a:r>
              <a:rPr lang="en-US" b="1" dirty="0" err="1" smtClean="0"/>
              <a:t>otoriter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permitif</a:t>
            </a:r>
            <a:r>
              <a:rPr lang="en-US" b="1" dirty="0" smtClean="0"/>
              <a:t>.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36 orang </a:t>
            </a:r>
            <a:r>
              <a:rPr lang="en-US" b="1" dirty="0" err="1" smtClean="0"/>
              <a:t>tua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12 orang </a:t>
            </a:r>
            <a:r>
              <a:rPr lang="en-US" b="1" dirty="0" err="1" smtClean="0"/>
              <a:t>tiap</a:t>
            </a:r>
            <a:r>
              <a:rPr lang="en-US" b="1" dirty="0" smtClean="0"/>
              <a:t> </a:t>
            </a:r>
            <a:r>
              <a:rPr lang="en-US" b="1" dirty="0" err="1" smtClean="0"/>
              <a:t>pola</a:t>
            </a:r>
            <a:r>
              <a:rPr lang="en-US" b="1" dirty="0" smtClean="0"/>
              <a:t> </a:t>
            </a:r>
            <a:r>
              <a:rPr lang="en-US" b="1" dirty="0" err="1" smtClean="0"/>
              <a:t>asuh</a:t>
            </a:r>
            <a:r>
              <a:rPr lang="en-US" b="1" dirty="0" smtClean="0"/>
              <a:t>. </a:t>
            </a:r>
            <a:r>
              <a:rPr lang="en-US" b="1" dirty="0" err="1" smtClean="0"/>
              <a:t>Setelah</a:t>
            </a:r>
            <a:r>
              <a:rPr lang="en-US" b="1" dirty="0" smtClean="0"/>
              <a:t> </a:t>
            </a:r>
            <a:r>
              <a:rPr lang="en-US" b="1" dirty="0" err="1" smtClean="0"/>
              <a:t>diukur</a:t>
            </a:r>
            <a:r>
              <a:rPr lang="en-US" b="1" dirty="0" smtClean="0"/>
              <a:t> </a:t>
            </a:r>
            <a:r>
              <a:rPr lang="en-US" b="1" dirty="0" err="1" smtClean="0"/>
              <a:t>diperoleh</a:t>
            </a:r>
            <a:r>
              <a:rPr lang="en-US" b="1" dirty="0" smtClean="0"/>
              <a:t> </a:t>
            </a:r>
            <a:r>
              <a:rPr lang="en-US" b="1" dirty="0" err="1" smtClean="0"/>
              <a:t>skor</a:t>
            </a:r>
            <a:r>
              <a:rPr lang="en-US" b="1" dirty="0" smtClean="0"/>
              <a:t> </a:t>
            </a:r>
            <a:r>
              <a:rPr lang="en-US" b="1" dirty="0" err="1" smtClean="0"/>
              <a:t>sebagai</a:t>
            </a:r>
            <a:r>
              <a:rPr lang="en-US" b="1" dirty="0" smtClean="0"/>
              <a:t> </a:t>
            </a:r>
            <a:r>
              <a:rPr lang="en-US" b="1" dirty="0" err="1" smtClean="0"/>
              <a:t>berikut</a:t>
            </a:r>
            <a:r>
              <a:rPr lang="en-US" b="1" dirty="0" smtClean="0"/>
              <a:t>: </a:t>
            </a:r>
          </a:p>
          <a:p>
            <a:r>
              <a:rPr lang="en-US" b="1" dirty="0" err="1" smtClean="0"/>
              <a:t>Otoriter</a:t>
            </a:r>
            <a:r>
              <a:rPr lang="en-US" b="1" dirty="0" smtClean="0"/>
              <a:t>: 72,70, 56, 67, 70, 77, 45, 60, 63, 60, 61,56,.</a:t>
            </a:r>
          </a:p>
          <a:p>
            <a:r>
              <a:rPr lang="en-US" b="1" dirty="0" err="1" smtClean="0"/>
              <a:t>Permitif</a:t>
            </a:r>
            <a:r>
              <a:rPr lang="en-US" b="1" dirty="0" smtClean="0"/>
              <a:t>: 69, 65, 57, 60, 56, 71, 47, 67, 60, 59, 57,60.</a:t>
            </a:r>
          </a:p>
          <a:p>
            <a:r>
              <a:rPr lang="en-US" b="1" dirty="0" err="1" smtClean="0"/>
              <a:t>Demokratis</a:t>
            </a:r>
            <a:r>
              <a:rPr lang="en-US" b="1" dirty="0" smtClean="0"/>
              <a:t>: </a:t>
            </a:r>
            <a:r>
              <a:rPr lang="en-US" b="1" dirty="0"/>
              <a:t> </a:t>
            </a:r>
            <a:r>
              <a:rPr lang="en-US" b="1" dirty="0" smtClean="0"/>
              <a:t>73, 78, 74, 59, 76, 73, 78, 72, 75, 74, 60, 75, </a:t>
            </a:r>
          </a:p>
          <a:p>
            <a:r>
              <a:rPr lang="en-US" b="1" dirty="0" smtClean="0"/>
              <a:t> </a:t>
            </a:r>
            <a:r>
              <a:rPr lang="en-US" b="1" dirty="0" err="1" smtClean="0"/>
              <a:t>Apakah</a:t>
            </a:r>
            <a:r>
              <a:rPr lang="en-US" b="1" dirty="0" smtClean="0"/>
              <a:t> </a:t>
            </a:r>
            <a:r>
              <a:rPr lang="en-US" b="1" dirty="0" err="1" smtClean="0"/>
              <a:t>pola</a:t>
            </a:r>
            <a:r>
              <a:rPr lang="en-US" b="1" dirty="0" smtClean="0"/>
              <a:t> </a:t>
            </a:r>
            <a:r>
              <a:rPr lang="en-US" b="1" dirty="0" err="1" smtClean="0"/>
              <a:t>asuh</a:t>
            </a:r>
            <a:r>
              <a:rPr lang="en-US" b="1" dirty="0" smtClean="0"/>
              <a:t> </a:t>
            </a:r>
            <a:r>
              <a:rPr lang="en-US" b="1" dirty="0" err="1" smtClean="0"/>
              <a:t>mempinyai</a:t>
            </a:r>
            <a:r>
              <a:rPr lang="en-US" b="1" dirty="0" smtClean="0"/>
              <a:t> </a:t>
            </a:r>
            <a:r>
              <a:rPr lang="en-US" b="1" dirty="0" err="1" smtClean="0"/>
              <a:t>pengaruh</a:t>
            </a:r>
            <a:r>
              <a:rPr lang="en-US" b="1" dirty="0" smtClean="0"/>
              <a:t> </a:t>
            </a:r>
            <a:r>
              <a:rPr lang="en-US" b="1" dirty="0" err="1" smtClean="0"/>
              <a:t>berbeda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pembentukan</a:t>
            </a:r>
            <a:r>
              <a:rPr lang="en-US" b="1" dirty="0" smtClean="0"/>
              <a:t> </a:t>
            </a:r>
            <a:r>
              <a:rPr lang="en-US" b="1" dirty="0" err="1" smtClean="0"/>
              <a:t>kepribadian</a:t>
            </a:r>
            <a:r>
              <a:rPr lang="en-US" b="1" dirty="0" smtClean="0"/>
              <a:t> </a:t>
            </a:r>
            <a:r>
              <a:rPr lang="en-US" b="1" dirty="0" err="1" smtClean="0"/>
              <a:t>anak</a:t>
            </a:r>
            <a:r>
              <a:rPr lang="en-US" b="1" dirty="0" smtClean="0"/>
              <a:t>?.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119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1428</Words>
  <Application>Microsoft Office PowerPoint</Application>
  <PresentationFormat>On-screen Show (4:3)</PresentationFormat>
  <Paragraphs>312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Arial Black</vt:lpstr>
      <vt:lpstr>Calibri</vt:lpstr>
      <vt:lpstr>Cambria Math</vt:lpstr>
      <vt:lpstr>Office Theme</vt:lpstr>
      <vt:lpstr>MATERI KULIAH KE V</vt:lpstr>
      <vt:lpstr>MANN WHITNEY U-Test</vt:lpstr>
      <vt:lpstr>LANGKAH ANALISIS</vt:lpstr>
      <vt:lpstr>lanjutan</vt:lpstr>
      <vt:lpstr>  CONTOH SOAL </vt:lpstr>
      <vt:lpstr> LANGKAH ANALISIS</vt:lpstr>
      <vt:lpstr>PowerPoint Presentation</vt:lpstr>
      <vt:lpstr>Perhitungan</vt:lpstr>
      <vt:lpstr>KESIMPULAN</vt:lpstr>
      <vt:lpstr>Soal Tugas </vt:lpstr>
      <vt:lpstr>TEST FRIEDMAN</vt:lpstr>
      <vt:lpstr>SOAL CONTOH TEST FRIEDMEN</vt:lpstr>
      <vt:lpstr>LANGKAH MENGANALISIS</vt:lpstr>
      <vt:lpstr>PowerPoint Presentation</vt:lpstr>
      <vt:lpstr>PowerPoint Presentation</vt:lpstr>
      <vt:lpstr>RUMUS FRIEDMAN TEST</vt:lpstr>
      <vt:lpstr>ANALISISNYA</vt:lpstr>
      <vt:lpstr>KESIMPULAN</vt:lpstr>
      <vt:lpstr>SOAL TUGAS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MANN WHITHNEY U-Test</dc:title>
  <dc:creator>Windows User</dc:creator>
  <cp:lastModifiedBy>Windows User</cp:lastModifiedBy>
  <cp:revision>47</cp:revision>
  <dcterms:created xsi:type="dcterms:W3CDTF">2017-09-16T02:30:25Z</dcterms:created>
  <dcterms:modified xsi:type="dcterms:W3CDTF">2019-09-04T08:16:52Z</dcterms:modified>
</cp:coreProperties>
</file>