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70" r:id="rId9"/>
    <p:sldId id="264" r:id="rId10"/>
    <p:sldId id="265" r:id="rId11"/>
    <p:sldId id="266" r:id="rId12"/>
    <p:sldId id="261" r:id="rId13"/>
    <p:sldId id="262" r:id="rId14"/>
    <p:sldId id="263" r:id="rId15"/>
    <p:sldId id="267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45010C-6618-4BBC-9BF0-64A78D57FB5A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09FE7D3-B0E5-433B-B9DA-9693D77B1FD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1829761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US" dirty="0" smtClean="0">
                <a:latin typeface="Arial Black" pitchFamily="34" charset="0"/>
              </a:rPr>
              <a:t>ANOVA SATU JALUR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i="1" dirty="0" smtClean="0">
                <a:solidFill>
                  <a:srgbClr val="C00000"/>
                </a:solidFill>
              </a:rPr>
              <a:t>One Way - </a:t>
            </a:r>
            <a:r>
              <a:rPr lang="en-US" i="1" dirty="0" err="1" smtClean="0">
                <a:solidFill>
                  <a:srgbClr val="C00000"/>
                </a:solidFill>
              </a:rPr>
              <a:t>Anova</a:t>
            </a:r>
            <a:endParaRPr lang="en-US" i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895600"/>
            <a:ext cx="7772400" cy="19157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kuliah</a:t>
            </a:r>
            <a:r>
              <a:rPr lang="en-US" b="1" dirty="0" smtClean="0"/>
              <a:t> </a:t>
            </a:r>
            <a:r>
              <a:rPr lang="en-US" b="1" dirty="0" err="1" smtClean="0"/>
              <a:t>ke</a:t>
            </a:r>
            <a:r>
              <a:rPr lang="en-US" b="1" dirty="0" smtClean="0"/>
              <a:t> </a:t>
            </a:r>
            <a:r>
              <a:rPr lang="en-US" b="1" dirty="0" smtClean="0"/>
              <a:t>12</a:t>
            </a:r>
            <a:endParaRPr lang="en-US" b="1" dirty="0" smtClean="0"/>
          </a:p>
          <a:p>
            <a:pPr algn="ctr"/>
            <a:r>
              <a:rPr lang="en-US" b="1" dirty="0" smtClean="0"/>
              <a:t>BIMBINGAN &amp;  </a:t>
            </a:r>
            <a:r>
              <a:rPr lang="en-US" b="1" smtClean="0"/>
              <a:t>KONSELING </a:t>
            </a:r>
            <a:r>
              <a:rPr lang="en-US" b="1" smtClean="0"/>
              <a:t>5b, 5cdan 5d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ANOVA SATU JALUR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/</a:t>
            </a:r>
            <a:r>
              <a:rPr lang="en-US" dirty="0" err="1" smtClean="0"/>
              <a:t>variabel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rata-rata.</a:t>
            </a:r>
          </a:p>
          <a:p>
            <a:r>
              <a:rPr lang="en-US" dirty="0" err="1" smtClean="0"/>
              <a:t>Gunanya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menguji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generalisasi</a:t>
            </a:r>
            <a:r>
              <a:rPr lang="en-US" dirty="0" smtClean="0"/>
              <a:t> data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/>
              <a:t> </a:t>
            </a:r>
            <a:r>
              <a:rPr lang="en-US" dirty="0" smtClean="0"/>
              <a:t>(normal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r>
              <a:rPr lang="en-US" dirty="0" smtClean="0"/>
              <a:t>) </a:t>
            </a:r>
          </a:p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-F (</a:t>
            </a:r>
            <a:r>
              <a:rPr lang="en-US" dirty="0"/>
              <a:t>F</a:t>
            </a:r>
            <a:r>
              <a:rPr lang="en-US" dirty="0" smtClean="0"/>
              <a:t>isher </a:t>
            </a:r>
            <a:r>
              <a:rPr lang="en-US" dirty="0"/>
              <a:t>T</a:t>
            </a:r>
            <a:r>
              <a:rPr lang="en-US" dirty="0" smtClean="0"/>
              <a:t>est),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Mean Square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Kuadrat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r>
              <a:rPr lang="en-US" dirty="0" smtClean="0"/>
              <a:t> (KR)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34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Rumus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sistematikanya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sebagai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berikut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id-ID" sz="28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dk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jumlah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kuadrat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(some of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squere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algn="l"/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derajad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kebebasan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(degree of freedom}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dka</a:t>
                </a:r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hitung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            =             =</a:t>
                </a: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dkd</a:t>
                </a:r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LANGKAH –LANGKAH UJI ANOVA SATU JALUR </a:t>
                </a: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ADALAH SEBAGAI BERIKUT:</a:t>
                </a:r>
                <a:r>
                  <a:rPr lang="id-ID" sz="28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2585" t="-15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2971800" y="3276600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391980" y="3276600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752600" y="327660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87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1.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Ha </a:t>
            </a:r>
            <a:r>
              <a:rPr lang="en-US" sz="2000" dirty="0" err="1" smtClean="0"/>
              <a:t>dan</a:t>
            </a:r>
            <a:r>
              <a:rPr lang="en-US" sz="2000" dirty="0" smtClean="0"/>
              <a:t> Ho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kalimat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2.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Ha </a:t>
            </a:r>
            <a:r>
              <a:rPr lang="en-US" sz="2000" dirty="0" err="1" smtClean="0"/>
              <a:t>dan</a:t>
            </a:r>
            <a:r>
              <a:rPr lang="en-US" sz="2000" dirty="0" smtClean="0"/>
              <a:t> Ho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statistik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3.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</a:t>
            </a:r>
            <a:r>
              <a:rPr lang="en-US" sz="2000" dirty="0" err="1" smtClean="0"/>
              <a:t>tabel</a:t>
            </a:r>
            <a:r>
              <a:rPr lang="en-US" sz="2000" dirty="0" smtClean="0"/>
              <a:t> </a:t>
            </a:r>
            <a:r>
              <a:rPr lang="en-US" sz="2000" dirty="0" err="1" smtClean="0"/>
              <a:t>penolong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menghitung</a:t>
            </a:r>
            <a:r>
              <a:rPr lang="en-US" sz="2000" dirty="0" smtClean="0"/>
              <a:t> </a:t>
            </a:r>
            <a:r>
              <a:rPr lang="en-US" sz="2000" dirty="0" err="1" smtClean="0"/>
              <a:t>angka</a:t>
            </a:r>
            <a:r>
              <a:rPr lang="en-US" sz="2000" dirty="0" smtClean="0"/>
              <a:t> 		</a:t>
            </a:r>
            <a:r>
              <a:rPr lang="en-US" sz="2000" dirty="0" err="1" smtClean="0"/>
              <a:t>statistik</a:t>
            </a:r>
            <a:r>
              <a:rPr lang="en-US" sz="2000" dirty="0" smtClean="0"/>
              <a:t>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4.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Jumlah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(JK</a:t>
            </a:r>
            <a:r>
              <a:rPr lang="en-US" sz="12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</a:p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id-ID" sz="1800" dirty="0" smtClean="0"/>
              <a:t>JK</a:t>
            </a:r>
            <a:r>
              <a:rPr lang="id-ID" sz="1800" baseline="-25000" dirty="0" smtClean="0"/>
              <a:t>A </a:t>
            </a:r>
            <a:r>
              <a:rPr lang="id-ID" sz="1800" dirty="0" smtClean="0"/>
              <a:t>= ∑( </a:t>
            </a:r>
            <a:r>
              <a:rPr lang="id-ID" sz="1800" dirty="0"/>
              <a:t>∑X </a:t>
            </a:r>
            <a:r>
              <a:rPr lang="id-ID" sz="1800" baseline="-25000" dirty="0"/>
              <a:t>A1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en-US" sz="1800" dirty="0"/>
              <a:t>-</a:t>
            </a:r>
            <a:r>
              <a:rPr lang="id-ID" sz="1800" dirty="0" smtClean="0"/>
              <a:t> 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id-ID" sz="1800" dirty="0"/>
              <a:t>= </a:t>
            </a:r>
            <a:r>
              <a:rPr lang="id-ID" sz="1800" dirty="0" smtClean="0"/>
              <a:t>( </a:t>
            </a:r>
            <a:r>
              <a:rPr lang="id-ID" sz="1800" dirty="0"/>
              <a:t>∑X </a:t>
            </a:r>
            <a:r>
              <a:rPr lang="id-ID" sz="1800" baseline="-25000" dirty="0"/>
              <a:t>A1 </a:t>
            </a:r>
            <a:r>
              <a:rPr lang="id-ID" sz="1800" dirty="0"/>
              <a:t>)</a:t>
            </a:r>
            <a:r>
              <a:rPr lang="id-ID" sz="1800" baseline="30000" dirty="0"/>
              <a:t>2</a:t>
            </a:r>
            <a:r>
              <a:rPr lang="id-ID" sz="1800" dirty="0"/>
              <a:t> </a:t>
            </a:r>
            <a:r>
              <a:rPr lang="id-ID" sz="1800" dirty="0" smtClean="0"/>
              <a:t>+( </a:t>
            </a:r>
            <a:r>
              <a:rPr lang="id-ID" sz="1800" dirty="0"/>
              <a:t>∑X </a:t>
            </a:r>
            <a:r>
              <a:rPr lang="id-ID" sz="1800" baseline="-25000" dirty="0"/>
              <a:t>A2 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+( </a:t>
            </a:r>
            <a:r>
              <a:rPr lang="id-ID" sz="1800" dirty="0"/>
              <a:t>∑X </a:t>
            </a:r>
            <a:r>
              <a:rPr lang="id-ID" sz="1800" baseline="-25000" dirty="0"/>
              <a:t>A3 </a:t>
            </a:r>
            <a:r>
              <a:rPr lang="id-ID" sz="1800" dirty="0" smtClean="0"/>
              <a:t>)</a:t>
            </a:r>
            <a:r>
              <a:rPr lang="id-ID" sz="1800" baseline="30000" dirty="0" smtClean="0"/>
              <a:t>2</a:t>
            </a:r>
            <a:r>
              <a:rPr lang="en-US" sz="1800" baseline="30000" dirty="0" smtClean="0"/>
              <a:t>  </a:t>
            </a:r>
            <a:r>
              <a:rPr lang="en-US" sz="1800" dirty="0" smtClean="0"/>
              <a:t>- </a:t>
            </a:r>
            <a:r>
              <a:rPr lang="id-ID" sz="1800" dirty="0" smtClean="0"/>
              <a:t>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/>
              <a:t>2</a:t>
            </a:r>
            <a:endParaRPr lang="en-US" sz="1800" dirty="0"/>
          </a:p>
          <a:p>
            <a:pPr>
              <a:buNone/>
            </a:pPr>
            <a:r>
              <a:rPr lang="id-ID" sz="1800" dirty="0" smtClean="0"/>
              <a:t>  </a:t>
            </a:r>
            <a:r>
              <a:rPr lang="en-US" sz="1800" dirty="0" smtClean="0"/>
              <a:t>		</a:t>
            </a:r>
            <a:r>
              <a:rPr lang="id-ID" sz="1800" dirty="0" smtClean="0"/>
              <a:t>  </a:t>
            </a:r>
            <a:r>
              <a:rPr lang="id-ID" sz="1800" dirty="0"/>
              <a:t>n </a:t>
            </a:r>
            <a:r>
              <a:rPr lang="id-ID" sz="1800" baseline="-25000" dirty="0"/>
              <a:t>A1</a:t>
            </a:r>
            <a:r>
              <a:rPr lang="id-ID" sz="1800" dirty="0"/>
              <a:t>              </a:t>
            </a:r>
            <a:r>
              <a:rPr lang="id-ID" sz="1800" dirty="0" smtClean="0"/>
              <a:t>N</a:t>
            </a:r>
            <a:r>
              <a:rPr lang="id-ID" sz="1800" dirty="0"/>
              <a:t>	            n </a:t>
            </a:r>
            <a:r>
              <a:rPr lang="id-ID" sz="1800" baseline="-25000" dirty="0" smtClean="0"/>
              <a:t>A1</a:t>
            </a:r>
            <a:r>
              <a:rPr lang="en-US" sz="1800" baseline="-25000" dirty="0"/>
              <a:t>	</a:t>
            </a:r>
            <a:r>
              <a:rPr lang="id-ID" sz="1800" dirty="0" smtClean="0"/>
              <a:t>n </a:t>
            </a:r>
            <a:r>
              <a:rPr lang="id-ID" sz="1800" baseline="-25000" dirty="0"/>
              <a:t>A2	</a:t>
            </a:r>
            <a:r>
              <a:rPr lang="id-ID" sz="1800" dirty="0"/>
              <a:t>        n </a:t>
            </a:r>
            <a:r>
              <a:rPr lang="id-ID" sz="1800" baseline="-25000" dirty="0" smtClean="0"/>
              <a:t>A3</a:t>
            </a:r>
            <a:r>
              <a:rPr lang="en-US" sz="1800" baseline="-25000" dirty="0" smtClean="0"/>
              <a:t>	</a:t>
            </a:r>
            <a:r>
              <a:rPr lang="id-ID" sz="1800" dirty="0" smtClean="0"/>
              <a:t>N</a:t>
            </a:r>
            <a:endParaRPr lang="en-US" sz="1800" dirty="0"/>
          </a:p>
          <a:p>
            <a:pPr algn="just">
              <a:buNone/>
            </a:pPr>
            <a:endParaRPr lang="en-US" sz="2000" b="1" dirty="0" smtClean="0"/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5.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kebebasan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</a:t>
            </a:r>
            <a:r>
              <a:rPr lang="en-US" sz="2000" dirty="0" err="1" smtClean="0"/>
              <a:t>dk</a:t>
            </a:r>
            <a:r>
              <a:rPr lang="en-US" sz="1400" dirty="0" err="1" smtClean="0"/>
              <a:t>A</a:t>
            </a:r>
            <a:r>
              <a:rPr lang="en-US" sz="2000" dirty="0" smtClean="0"/>
              <a:t>) 			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  <a:r>
              <a:rPr lang="en-US" sz="2000" b="1" dirty="0" smtClean="0"/>
              <a:t> A – 1</a:t>
            </a:r>
          </a:p>
          <a:p>
            <a:pPr algn="just"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6.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Rerata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(KR</a:t>
            </a:r>
            <a:r>
              <a:rPr lang="en-US" sz="16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	</a:t>
            </a:r>
            <a:r>
              <a:rPr lang="id-ID" sz="2000" dirty="0" smtClean="0"/>
              <a:t>KR</a:t>
            </a:r>
            <a:r>
              <a:rPr lang="id-ID" sz="2000" baseline="-25000" dirty="0" smtClean="0"/>
              <a:t>A</a:t>
            </a:r>
            <a:r>
              <a:rPr lang="id-ID" sz="2000" dirty="0" smtClean="0"/>
              <a:t> </a:t>
            </a:r>
            <a:r>
              <a:rPr lang="id-ID" sz="2000" dirty="0"/>
              <a:t>=   </a:t>
            </a:r>
            <a:r>
              <a:rPr lang="id-ID" sz="2000" dirty="0" smtClean="0"/>
              <a:t>JK</a:t>
            </a:r>
            <a:r>
              <a:rPr lang="id-ID" sz="2000" baseline="-25000" dirty="0" smtClean="0"/>
              <a:t>A</a:t>
            </a:r>
            <a:endParaRPr lang="en-US" sz="2000" baseline="-25000" dirty="0" smtClean="0"/>
          </a:p>
          <a:p>
            <a:pPr>
              <a:buNone/>
            </a:pPr>
            <a:r>
              <a:rPr lang="en-US" sz="2000" dirty="0"/>
              <a:t>	</a:t>
            </a:r>
            <a:r>
              <a:rPr lang="en-US" sz="2000" dirty="0" smtClean="0"/>
              <a:t>					</a:t>
            </a:r>
            <a:r>
              <a:rPr lang="id-ID" sz="2000" dirty="0" smtClean="0"/>
              <a:t>dk</a:t>
            </a:r>
            <a:r>
              <a:rPr lang="id-ID" sz="2000" baseline="-25000" dirty="0" smtClean="0"/>
              <a:t>A</a:t>
            </a:r>
            <a:endParaRPr lang="en-US" sz="2000" dirty="0"/>
          </a:p>
          <a:p>
            <a:pPr algn="just">
              <a:buNone/>
            </a:pPr>
            <a:endParaRPr lang="en-US" sz="2000" dirty="0" smtClean="0"/>
          </a:p>
        </p:txBody>
      </p:sp>
      <p:sp>
        <p:nvSpPr>
          <p:cNvPr id="4" name="Double Bracket 3"/>
          <p:cNvSpPr/>
          <p:nvPr/>
        </p:nvSpPr>
        <p:spPr>
          <a:xfrm>
            <a:off x="3886200" y="2895600"/>
            <a:ext cx="3505200" cy="9906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0" y="33512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743200" y="3352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962400" y="3352800"/>
            <a:ext cx="914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81600" y="3352800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477000" y="3352800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696200" y="3352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953000" y="5713412"/>
            <a:ext cx="762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7.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(JK</a:t>
            </a:r>
            <a:r>
              <a:rPr lang="en-US" sz="14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id-ID" sz="2400" dirty="0" smtClean="0"/>
              <a:t>JK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r</a:t>
            </a:r>
            <a:r>
              <a:rPr lang="id-ID" sz="2400" dirty="0" smtClean="0"/>
              <a:t> -∑ (∑X </a:t>
            </a:r>
            <a:r>
              <a:rPr lang="id-ID" sz="2400" baseline="-25000" dirty="0" smtClean="0"/>
              <a:t>A1 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= (∑X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A1</a:t>
            </a:r>
            <a:r>
              <a:rPr lang="id-ID" sz="2400" dirty="0" smtClean="0"/>
              <a:t> +∑X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A2 </a:t>
            </a:r>
            <a:r>
              <a:rPr lang="id-ID" sz="2400" dirty="0" smtClean="0"/>
              <a:t>+∑X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A3 </a:t>
            </a:r>
            <a:r>
              <a:rPr lang="id-ID" sz="2400" dirty="0" smtClean="0"/>
              <a:t>) -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 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endParaRPr lang="en-US" sz="2400" baseline="-25000" dirty="0" smtClean="0"/>
          </a:p>
          <a:p>
            <a:pPr>
              <a:buNone/>
            </a:pPr>
            <a:r>
              <a:rPr lang="id-ID" sz="2400" baseline="-25000" dirty="0" smtClean="0"/>
              <a:t>				</a:t>
            </a:r>
            <a:r>
              <a:rPr lang="id-ID" sz="2400" dirty="0" smtClean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id-ID" sz="2400" dirty="0" smtClean="0"/>
              <a:t>( ∑X </a:t>
            </a:r>
            <a:r>
              <a:rPr lang="id-ID" sz="2400" baseline="-25000" dirty="0" smtClean="0"/>
              <a:t>A1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+</a:t>
            </a:r>
            <a:r>
              <a:rPr lang="en-US" sz="2400" dirty="0" smtClean="0"/>
              <a:t> </a:t>
            </a:r>
            <a:r>
              <a:rPr lang="id-ID" sz="2400" dirty="0" smtClean="0"/>
              <a:t>( ∑X </a:t>
            </a:r>
            <a:r>
              <a:rPr lang="id-ID" sz="2400" baseline="-25000" dirty="0" smtClean="0"/>
              <a:t>A2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en-US" sz="2400" baseline="30000" dirty="0" smtClean="0"/>
              <a:t> </a:t>
            </a:r>
            <a:r>
              <a:rPr lang="id-ID" sz="2400" dirty="0" smtClean="0"/>
              <a:t>+</a:t>
            </a:r>
            <a:r>
              <a:rPr lang="en-US" sz="2400" dirty="0" smtClean="0"/>
              <a:t> </a:t>
            </a:r>
            <a:r>
              <a:rPr lang="id-ID" sz="2400" dirty="0" smtClean="0"/>
              <a:t>( ∑X </a:t>
            </a:r>
            <a:r>
              <a:rPr lang="id-ID" sz="2400" baseline="-25000" dirty="0" smtClean="0"/>
              <a:t>A3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endParaRPr lang="en-US" sz="2400" baseline="30000" dirty="0" smtClean="0"/>
          </a:p>
          <a:p>
            <a:pPr>
              <a:buNone/>
            </a:pPr>
            <a:r>
              <a:rPr lang="en-US" sz="2400" baseline="30000" dirty="0" smtClean="0"/>
              <a:t>	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r>
              <a:rPr lang="en-US" sz="2400" baseline="-25000" dirty="0" smtClean="0"/>
              <a:t>	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A2</a:t>
            </a:r>
            <a:r>
              <a:rPr lang="en-US" sz="2400" baseline="-25000" dirty="0" smtClean="0"/>
              <a:t>	 </a:t>
            </a:r>
            <a:r>
              <a:rPr lang="en-US" sz="2400" dirty="0" smtClean="0"/>
              <a:t>   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A3</a:t>
            </a:r>
            <a:endParaRPr lang="en-US" sz="2400" b="1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8.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derajat</a:t>
            </a:r>
            <a:r>
              <a:rPr lang="en-US" sz="2400" dirty="0" smtClean="0"/>
              <a:t> </a:t>
            </a:r>
            <a:r>
              <a:rPr lang="en-US" sz="2400" dirty="0" err="1" smtClean="0"/>
              <a:t>kebebasan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</a:t>
            </a:r>
            <a:r>
              <a:rPr lang="en-US" sz="2400" dirty="0" err="1" smtClean="0"/>
              <a:t>dk</a:t>
            </a:r>
            <a:r>
              <a:rPr lang="en-US" sz="1600" dirty="0" err="1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 </a:t>
            </a:r>
            <a:r>
              <a:rPr lang="en-US" sz="2400" b="1" dirty="0" err="1" smtClean="0"/>
              <a:t>dk</a:t>
            </a:r>
            <a:r>
              <a:rPr lang="en-US" sz="1600" b="1" dirty="0" err="1" smtClean="0"/>
              <a:t>D</a:t>
            </a:r>
            <a:r>
              <a:rPr lang="en-US" sz="2400" b="1" dirty="0" smtClean="0"/>
              <a:t> = N – A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9.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Rerata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(KR</a:t>
            </a:r>
            <a:r>
              <a:rPr lang="en-US" sz="18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		</a:t>
            </a:r>
            <a:r>
              <a:rPr lang="id-ID" sz="2400" dirty="0" smtClean="0"/>
              <a:t> KR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JK</a:t>
            </a:r>
            <a:r>
              <a:rPr lang="id-ID" sz="2400" baseline="-25000" dirty="0" smtClean="0"/>
              <a:t>D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					</a:t>
            </a:r>
            <a:r>
              <a:rPr lang="id-ID" sz="2400" dirty="0" smtClean="0"/>
              <a:t>dk</a:t>
            </a:r>
            <a:r>
              <a:rPr lang="id-ID" sz="2400" baseline="-25000" dirty="0" smtClean="0"/>
              <a:t>D</a:t>
            </a:r>
            <a:endParaRPr lang="en-US" sz="2400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endParaRPr lang="en-US" sz="2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20574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3275012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90800" y="32766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343400" y="32766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ouble Bracket 8"/>
          <p:cNvSpPr/>
          <p:nvPr/>
        </p:nvSpPr>
        <p:spPr>
          <a:xfrm>
            <a:off x="685800" y="2743200"/>
            <a:ext cx="5257800" cy="11430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6858000" y="5637212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10.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18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 =</a:t>
            </a:r>
            <a:r>
              <a:rPr lang="en-US" dirty="0" smtClean="0"/>
              <a:t>	</a:t>
            </a:r>
            <a:r>
              <a:rPr lang="id-ID" dirty="0" smtClean="0"/>
              <a:t>KR</a:t>
            </a:r>
            <a:r>
              <a:rPr lang="id-ID" baseline="-25000" dirty="0" smtClean="0"/>
              <a:t>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</a:t>
            </a:r>
            <a:r>
              <a:rPr lang="id-ID" dirty="0" smtClean="0"/>
              <a:t>KR</a:t>
            </a:r>
            <a:r>
              <a:rPr lang="id-ID" baseline="-25000" dirty="0" smtClean="0"/>
              <a:t>D</a:t>
            </a:r>
            <a:r>
              <a:rPr lang="en-US" baseline="-25000" dirty="0" smtClean="0"/>
              <a:t> 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11. 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Jika F</a:t>
            </a:r>
            <a:r>
              <a:rPr lang="id-ID" baseline="-25000" dirty="0" smtClean="0"/>
              <a:t>hitung</a:t>
            </a:r>
            <a:r>
              <a:rPr lang="id-ID" dirty="0" smtClean="0"/>
              <a:t> ≥ F</a:t>
            </a:r>
            <a:r>
              <a:rPr lang="id-ID" baseline="-25000" dirty="0" smtClean="0"/>
              <a:t>tabel</a:t>
            </a:r>
            <a:r>
              <a:rPr lang="id-ID" dirty="0" smtClean="0"/>
              <a:t> maka tolak Ho artinya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≤ F</a:t>
            </a:r>
            <a:r>
              <a:rPr lang="id-ID" baseline="-25000" dirty="0" smtClean="0"/>
              <a:t>tabel</a:t>
            </a:r>
            <a:r>
              <a:rPr lang="id-ID" dirty="0" smtClean="0"/>
              <a:t> maka terima Ho artinya tidak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L</a:t>
            </a:r>
            <a:r>
              <a:rPr lang="en-US" b="1" dirty="0" err="1" smtClean="0"/>
              <a:t>angkah</a:t>
            </a:r>
            <a:r>
              <a:rPr lang="en-US" b="1" dirty="0" smtClean="0"/>
              <a:t> 12.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tabel</a:t>
            </a:r>
            <a:r>
              <a:rPr lang="id-ID" dirty="0" smtClean="0"/>
              <a:t> = F</a:t>
            </a:r>
            <a:r>
              <a:rPr lang="id-ID" baseline="-25000" dirty="0" smtClean="0"/>
              <a:t>(1 - ..) (dkA, dkD)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Cara mencari = F</a:t>
            </a:r>
            <a:r>
              <a:rPr lang="id-ID" baseline="-25000" dirty="0" smtClean="0"/>
              <a:t>tabel</a:t>
            </a:r>
            <a:r>
              <a:rPr lang="en-US" baseline="-25000" dirty="0" smtClean="0"/>
              <a:t>		</a:t>
            </a:r>
            <a:r>
              <a:rPr lang="id-ID" dirty="0" smtClean="0"/>
              <a:t>dk</a:t>
            </a:r>
            <a:r>
              <a:rPr lang="id-ID" baseline="-25000" dirty="0" smtClean="0"/>
              <a:t>A</a:t>
            </a:r>
            <a:r>
              <a:rPr lang="id-ID" dirty="0" smtClean="0"/>
              <a:t> = pembilang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			</a:t>
            </a:r>
            <a:r>
              <a:rPr lang="id-ID" dirty="0" smtClean="0"/>
              <a:t>dk</a:t>
            </a:r>
            <a:r>
              <a:rPr lang="id-ID" baseline="-25000" dirty="0" smtClean="0"/>
              <a:t>D</a:t>
            </a:r>
            <a:r>
              <a:rPr lang="id-ID" dirty="0" smtClean="0"/>
              <a:t> = penyebut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209800" y="16748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626291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13.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Anava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1981200"/>
          <a:ext cx="762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0000"/>
                <a:gridCol w="1270000"/>
                <a:gridCol w="2184400"/>
                <a:gridCol w="11430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Sumber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Variansi</a:t>
                      </a:r>
                      <a:endParaRPr lang="en-US" sz="1400" baseline="0" dirty="0" smtClean="0"/>
                    </a:p>
                    <a:p>
                      <a:pPr algn="ctr"/>
                      <a:r>
                        <a:rPr lang="en-US" sz="1400" baseline="0" dirty="0" smtClean="0"/>
                        <a:t>(SV)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Derajat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kebebasan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</a:t>
                      </a:r>
                      <a:r>
                        <a:rPr lang="en-US" sz="1600" dirty="0" err="1" smtClean="0"/>
                        <a:t>dk</a:t>
                      </a:r>
                      <a:r>
                        <a:rPr lang="en-US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Jumlah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Kuadrat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(JK)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Kuadrat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Rerata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(KR)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hitung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tabel</a:t>
                      </a:r>
                      <a:endParaRPr lang="en-US" sz="1600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Antar</a:t>
                      </a:r>
                      <a:r>
                        <a:rPr lang="en-US" sz="1600" dirty="0" smtClean="0"/>
                        <a:t> group (A)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 –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                    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JK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KR</a:t>
                      </a:r>
                      <a:r>
                        <a:rPr lang="id-ID" sz="1800" baseline="-250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KR</a:t>
                      </a:r>
                      <a:r>
                        <a:rPr lang="id-ID" sz="18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α = 0,05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group (D)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 – 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∑X 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∑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 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A1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JK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 gridSpan="2">
                  <a:txBody>
                    <a:bodyPr/>
                    <a:lstStyle/>
                    <a:p>
                      <a:r>
                        <a:rPr lang="en-US" dirty="0" err="1" smtClean="0"/>
                        <a:t>Keterangan</a:t>
                      </a:r>
                      <a:r>
                        <a:rPr lang="en-US" dirty="0" smtClean="0"/>
                        <a:t> :</a:t>
                      </a:r>
                      <a:endParaRPr 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Total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 - 1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∑X 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 -  ∑  ( ∑X </a:t>
                      </a:r>
                      <a:r>
                        <a:rPr lang="id-ID" sz="1600" baseline="-250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id-ID" sz="1600" baseline="30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r>
                        <a:rPr lang="id-ID" sz="1600" dirty="0" smtClean="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35814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6482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419600" y="4114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43400" y="5027612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715000" y="4114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7150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05600" y="32004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3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,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153400" cy="11430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dirty="0" smtClean="0"/>
              <a:t>   </a:t>
            </a:r>
            <a:r>
              <a:rPr lang="en-US" dirty="0" smtClean="0">
                <a:latin typeface="Arial Black" pitchFamily="34" charset="0"/>
              </a:rPr>
              <a:t>CONTOH SOAL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58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949891"/>
          </a:xfrm>
        </p:spPr>
        <p:txBody>
          <a:bodyPr/>
          <a:lstStyle/>
          <a:p>
            <a:r>
              <a:rPr lang="en-US" dirty="0" err="1" smtClean="0"/>
              <a:t>Hasil</a:t>
            </a:r>
            <a:r>
              <a:rPr lang="en-US" dirty="0" smtClean="0"/>
              <a:t> BKP : 6, 8, 5, 7, 7, 6, 6, 8, 7, 6, 7</a:t>
            </a:r>
          </a:p>
          <a:p>
            <a:r>
              <a:rPr lang="en-US" dirty="0" err="1" smtClean="0"/>
              <a:t>Bim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 : 5, 6, 6, 7, 5, 5, 5, 6, 5, 6, 8, 7.</a:t>
            </a:r>
          </a:p>
          <a:p>
            <a:r>
              <a:rPr lang="en-US" dirty="0" err="1" smtClean="0"/>
              <a:t>Hasil</a:t>
            </a:r>
            <a:r>
              <a:rPr lang="en-US" dirty="0" smtClean="0"/>
              <a:t> KKP  : 6, 9, 8, 7, 8, 9, 6, 6, 9, 8, 6, 8.</a:t>
            </a:r>
          </a:p>
          <a:p>
            <a:endParaRPr lang="en-US" dirty="0"/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yang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konsedp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signifikansi</a:t>
            </a:r>
            <a:r>
              <a:rPr lang="en-US" dirty="0" smtClean="0"/>
              <a:t> 5%.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5541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 </a:t>
            </a:r>
            <a:r>
              <a:rPr lang="en-US" sz="2700" dirty="0" smtClean="0">
                <a:latin typeface="Arial Black" pitchFamily="34" charset="0"/>
              </a:rPr>
              <a:t>PERBEDAAN KONSEP DIRI SISWA YG DIBIMBING DENGAN BIMBINGAN KELOMPOK, BIMBINGAN KLASIKAL DAN KONSELING KELOMPOK.</a:t>
            </a:r>
            <a:endParaRPr lang="en-US" sz="27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6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Diasumsikan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data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random, </a:t>
            </a:r>
            <a:r>
              <a:rPr lang="en-US" dirty="0" err="1" smtClean="0"/>
              <a:t>berdistribusi</a:t>
            </a:r>
            <a:r>
              <a:rPr lang="en-US" dirty="0" smtClean="0"/>
              <a:t> normal, </a:t>
            </a:r>
            <a:r>
              <a:rPr lang="en-US" dirty="0" err="1" smtClean="0"/>
              <a:t>variannya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Langkah</a:t>
            </a:r>
            <a:r>
              <a:rPr lang="en-US" dirty="0" smtClean="0"/>
              <a:t> 1 </a:t>
            </a:r>
            <a:r>
              <a:rPr lang="en-US" dirty="0" err="1" smtClean="0"/>
              <a:t>menyusun</a:t>
            </a:r>
            <a:r>
              <a:rPr lang="en-US" dirty="0" smtClean="0"/>
              <a:t> Ha </a:t>
            </a:r>
            <a:r>
              <a:rPr lang="en-US" dirty="0" err="1" smtClean="0"/>
              <a:t>han</a:t>
            </a:r>
            <a:r>
              <a:rPr lang="en-US" dirty="0" smtClean="0"/>
              <a:t> Ho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Langkah</a:t>
            </a:r>
            <a:r>
              <a:rPr lang="en-US" dirty="0" smtClean="0"/>
              <a:t> 2 </a:t>
            </a:r>
            <a:r>
              <a:rPr lang="en-US" dirty="0" err="1" smtClean="0"/>
              <a:t>Membuat</a:t>
            </a:r>
            <a:r>
              <a:rPr lang="en-US" dirty="0" smtClean="0"/>
              <a:t> Ha </a:t>
            </a:r>
            <a:r>
              <a:rPr lang="en-US" dirty="0" err="1" smtClean="0"/>
              <a:t>dan</a:t>
            </a:r>
            <a:r>
              <a:rPr lang="en-US" dirty="0" smtClean="0"/>
              <a:t> Ho model </a:t>
            </a:r>
            <a:r>
              <a:rPr lang="en-US" dirty="0" err="1" smtClean="0"/>
              <a:t>Statistik</a:t>
            </a:r>
            <a:r>
              <a:rPr lang="en-US" dirty="0" smtClean="0"/>
              <a:t>:</a:t>
            </a:r>
          </a:p>
          <a:p>
            <a:r>
              <a:rPr lang="en-US" dirty="0" smtClean="0"/>
              <a:t>Ha: A1 ≠ A2 = A3</a:t>
            </a:r>
          </a:p>
          <a:p>
            <a:r>
              <a:rPr lang="en-US" dirty="0" smtClean="0"/>
              <a:t>Ho: A1 = A2 = A3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LANGKAH MENJAWAB UJI ANOVA: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6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533400"/>
            <a:ext cx="8229600" cy="5287963"/>
          </a:xfrm>
        </p:spPr>
        <p:txBody>
          <a:bodyPr/>
          <a:lstStyle/>
          <a:p>
            <a:r>
              <a:rPr lang="en-US" dirty="0" err="1" smtClean="0"/>
              <a:t>Langkah</a:t>
            </a:r>
            <a:r>
              <a:rPr lang="en-US" dirty="0" smtClean="0"/>
              <a:t> 3 :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penolong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377231"/>
              </p:ext>
            </p:extLst>
          </p:nvPr>
        </p:nvGraphicFramePr>
        <p:xfrm>
          <a:off x="990600" y="1600200"/>
          <a:ext cx="3810000" cy="504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990600"/>
                <a:gridCol w="1143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BKP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Bim</a:t>
                      </a:r>
                      <a:r>
                        <a:rPr lang="en-US" baseline="0" dirty="0" smtClean="0"/>
                        <a:t> KL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KKP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1.</a:t>
                      </a:r>
                    </a:p>
                    <a:p>
                      <a:r>
                        <a:rPr lang="en-US" dirty="0" smtClean="0"/>
                        <a:t>    2.</a:t>
                      </a:r>
                    </a:p>
                    <a:p>
                      <a:r>
                        <a:rPr lang="en-US" baseline="0" dirty="0" smtClean="0"/>
                        <a:t>    3.</a:t>
                      </a:r>
                    </a:p>
                    <a:p>
                      <a:r>
                        <a:rPr lang="en-US" baseline="0" dirty="0" smtClean="0"/>
                        <a:t>    4.</a:t>
                      </a:r>
                    </a:p>
                    <a:p>
                      <a:r>
                        <a:rPr lang="en-US" baseline="0" dirty="0" smtClean="0"/>
                        <a:t>    5.</a:t>
                      </a:r>
                    </a:p>
                    <a:p>
                      <a:r>
                        <a:rPr lang="en-US" baseline="0" dirty="0" smtClean="0"/>
                        <a:t>    6.</a:t>
                      </a:r>
                    </a:p>
                    <a:p>
                      <a:r>
                        <a:rPr lang="en-US" baseline="0" dirty="0" smtClean="0"/>
                        <a:t>    7.</a:t>
                      </a:r>
                    </a:p>
                    <a:p>
                      <a:r>
                        <a:rPr lang="en-US" baseline="0" dirty="0" smtClean="0"/>
                        <a:t>    8.</a:t>
                      </a:r>
                    </a:p>
                    <a:p>
                      <a:r>
                        <a:rPr lang="en-US" baseline="0" dirty="0" smtClean="0"/>
                        <a:t>    9.</a:t>
                      </a:r>
                    </a:p>
                    <a:p>
                      <a:r>
                        <a:rPr lang="en-US" baseline="0" dirty="0" smtClean="0"/>
                        <a:t>    10</a:t>
                      </a:r>
                    </a:p>
                    <a:p>
                      <a:r>
                        <a:rPr lang="en-US" baseline="0" dirty="0" smtClean="0"/>
                        <a:t>    11.</a:t>
                      </a:r>
                    </a:p>
                    <a:p>
                      <a:r>
                        <a:rPr lang="en-US" baseline="0" dirty="0" smtClean="0"/>
                        <a:t>    </a:t>
                      </a:r>
                      <a:r>
                        <a:rPr lang="en-US" baseline="0" dirty="0" err="1" smtClean="0"/>
                        <a:t>Jumla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6.</a:t>
                      </a:r>
                    </a:p>
                    <a:p>
                      <a:r>
                        <a:rPr lang="en-US" dirty="0" smtClean="0"/>
                        <a:t>  8.</a:t>
                      </a:r>
                    </a:p>
                    <a:p>
                      <a:r>
                        <a:rPr lang="en-US" dirty="0" smtClean="0"/>
                        <a:t>  5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   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5.</a:t>
                      </a:r>
                    </a:p>
                    <a:p>
                      <a:r>
                        <a:rPr lang="en-US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7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5</a:t>
                      </a:r>
                    </a:p>
                    <a:p>
                      <a:r>
                        <a:rPr lang="en-US" baseline="0" dirty="0" smtClean="0"/>
                        <a:t>    6</a:t>
                      </a:r>
                    </a:p>
                    <a:p>
                      <a:r>
                        <a:rPr lang="en-US" baseline="0" dirty="0" smtClean="0"/>
                        <a:t>    8</a:t>
                      </a:r>
                    </a:p>
                    <a:p>
                      <a:r>
                        <a:rPr lang="en-US" baseline="0" dirty="0" smtClean="0"/>
                        <a:t>    7</a:t>
                      </a:r>
                    </a:p>
                    <a:p>
                      <a:r>
                        <a:rPr lang="en-US" baseline="0" dirty="0" smtClean="0"/>
                        <a:t>   12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  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6</a:t>
                      </a:r>
                    </a:p>
                    <a:p>
                      <a:r>
                        <a:rPr lang="en-US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7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9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6</a:t>
                      </a:r>
                    </a:p>
                    <a:p>
                      <a:r>
                        <a:rPr lang="en-US" baseline="0" dirty="0" smtClean="0"/>
                        <a:t>  8</a:t>
                      </a:r>
                    </a:p>
                    <a:p>
                      <a:r>
                        <a:rPr lang="en-US" baseline="0" dirty="0" smtClean="0"/>
                        <a:t>  12</a:t>
                      </a:r>
                    </a:p>
                    <a:p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211097" y="1143000"/>
            <a:ext cx="3429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 </a:t>
            </a:r>
            <a:r>
              <a:rPr lang="en-US" dirty="0" err="1" smtClean="0"/>
              <a:t>nilai</a:t>
            </a:r>
            <a:r>
              <a:rPr lang="en-US" dirty="0" smtClean="0"/>
              <a:t> BKP X1 = 73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   X2  = 71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KKP X3 = 90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X total  = 234</a:t>
            </a:r>
          </a:p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X2}</a:t>
            </a:r>
          </a:p>
          <a:p>
            <a:r>
              <a:rPr lang="en-US" dirty="0" smtClean="0"/>
              <a:t>                    BKP  =  493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</a:t>
            </a:r>
            <a:r>
              <a:rPr lang="en-US" dirty="0" err="1" smtClean="0"/>
              <a:t>Bim</a:t>
            </a:r>
            <a:r>
              <a:rPr lang="en-US" dirty="0" smtClean="0"/>
              <a:t> </a:t>
            </a:r>
            <a:r>
              <a:rPr lang="en-US" dirty="0" err="1" smtClean="0"/>
              <a:t>Kla</a:t>
            </a:r>
            <a:r>
              <a:rPr lang="en-US" dirty="0" smtClean="0"/>
              <a:t>= 451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KKP  = 692</a:t>
            </a:r>
          </a:p>
          <a:p>
            <a:r>
              <a:rPr lang="en-US" dirty="0" smtClean="0"/>
              <a:t>Rata-rata        X1   = 6,636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X2   = 5,917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X3   = 7,5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X </a:t>
            </a:r>
            <a:r>
              <a:rPr lang="en-US" dirty="0" err="1" smtClean="0"/>
              <a:t>dikuadradkan</a:t>
            </a:r>
            <a:r>
              <a:rPr lang="en-US" dirty="0" smtClean="0"/>
              <a:t>  </a:t>
            </a:r>
            <a:r>
              <a:rPr lang="en-US" dirty="0" err="1" smtClean="0"/>
              <a:t>dibagi</a:t>
            </a:r>
            <a:r>
              <a:rPr lang="en-US" dirty="0" smtClean="0"/>
              <a:t> N :         X1 = 85,73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X2 = 35,92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X3  = 57,67</a:t>
            </a:r>
          </a:p>
          <a:p>
            <a:r>
              <a:rPr lang="en-US" dirty="0" err="1" smtClean="0"/>
              <a:t>Varians</a:t>
            </a:r>
            <a:r>
              <a:rPr lang="en-US" dirty="0" smtClean="0"/>
              <a:t> (S)        X1 = 0,85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X2 = 0.99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X3 = 1,55</a:t>
            </a:r>
          </a:p>
          <a:p>
            <a:r>
              <a:rPr lang="en-US" dirty="0" smtClean="0"/>
              <a:t>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1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000" dirty="0" smtClean="0"/>
              <a:t>		:</a:t>
            </a:r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4.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Jumlah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(JK</a:t>
            </a:r>
            <a:r>
              <a:rPr lang="en-US" sz="12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</a:t>
            </a:r>
          </a:p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id-ID" sz="1800" dirty="0" smtClean="0"/>
              <a:t>JK</a:t>
            </a:r>
            <a:r>
              <a:rPr lang="id-ID" sz="1800" baseline="-25000" dirty="0" smtClean="0"/>
              <a:t>A </a:t>
            </a:r>
            <a:r>
              <a:rPr lang="id-ID" sz="1800" dirty="0" smtClean="0"/>
              <a:t>= ∑( </a:t>
            </a:r>
            <a:r>
              <a:rPr lang="id-ID" sz="1800" dirty="0"/>
              <a:t>∑X </a:t>
            </a:r>
            <a:r>
              <a:rPr lang="id-ID" sz="1800" baseline="-25000" dirty="0"/>
              <a:t>A1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en-US" sz="1800" dirty="0"/>
              <a:t>-</a:t>
            </a:r>
            <a:r>
              <a:rPr lang="id-ID" sz="1800" dirty="0" smtClean="0"/>
              <a:t> ( </a:t>
            </a:r>
            <a:r>
              <a:rPr lang="id-ID" sz="1800" dirty="0"/>
              <a:t>∑X </a:t>
            </a:r>
            <a:r>
              <a:rPr lang="id-ID" sz="1800" baseline="-25000" dirty="0"/>
              <a:t>r</a:t>
            </a:r>
            <a:r>
              <a:rPr lang="id-ID" sz="1800" dirty="0"/>
              <a:t> 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</a:t>
            </a:r>
            <a:r>
              <a:rPr lang="id-ID" sz="1800" dirty="0"/>
              <a:t>= </a:t>
            </a:r>
            <a:r>
              <a:rPr lang="id-ID" sz="1800" dirty="0" smtClean="0"/>
              <a:t>( </a:t>
            </a:r>
            <a:r>
              <a:rPr lang="en-US" sz="1800" dirty="0" smtClean="0"/>
              <a:t>73</a:t>
            </a:r>
            <a:r>
              <a:rPr lang="id-ID" sz="1800" baseline="-25000" dirty="0" smtClean="0"/>
              <a:t> </a:t>
            </a:r>
            <a:r>
              <a:rPr lang="id-ID" sz="1800" dirty="0"/>
              <a:t>)</a:t>
            </a:r>
            <a:r>
              <a:rPr lang="id-ID" sz="1800" baseline="30000" dirty="0"/>
              <a:t>2</a:t>
            </a:r>
            <a:r>
              <a:rPr lang="id-ID" sz="1800" dirty="0"/>
              <a:t> </a:t>
            </a:r>
            <a:r>
              <a:rPr lang="id-ID" sz="1800" dirty="0" smtClean="0"/>
              <a:t>+( </a:t>
            </a:r>
            <a:r>
              <a:rPr lang="en-US" sz="1800" dirty="0" smtClean="0"/>
              <a:t>71</a:t>
            </a:r>
            <a:r>
              <a:rPr lang="id-ID" sz="1800" baseline="-25000" dirty="0" smtClean="0"/>
              <a:t> 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id-ID" sz="1800" dirty="0" smtClean="0"/>
              <a:t> +( </a:t>
            </a:r>
            <a:r>
              <a:rPr lang="en-US" sz="1800" dirty="0" smtClean="0"/>
              <a:t>90</a:t>
            </a:r>
            <a:r>
              <a:rPr lang="id-ID" sz="1800" baseline="-25000" dirty="0" smtClean="0"/>
              <a:t> </a:t>
            </a:r>
            <a:r>
              <a:rPr lang="id-ID" sz="1800" dirty="0" smtClean="0"/>
              <a:t>)</a:t>
            </a:r>
            <a:r>
              <a:rPr lang="id-ID" sz="1800" baseline="30000" dirty="0" smtClean="0"/>
              <a:t>2</a:t>
            </a:r>
            <a:r>
              <a:rPr lang="en-US" sz="1800" baseline="30000" dirty="0" smtClean="0"/>
              <a:t>  </a:t>
            </a:r>
            <a:r>
              <a:rPr lang="en-US" sz="1800" dirty="0" smtClean="0"/>
              <a:t>- </a:t>
            </a:r>
            <a:r>
              <a:rPr lang="id-ID" sz="1800" dirty="0" smtClean="0"/>
              <a:t>( </a:t>
            </a:r>
            <a:r>
              <a:rPr lang="en-US" sz="1800" dirty="0" smtClean="0"/>
              <a:t>234</a:t>
            </a:r>
            <a:r>
              <a:rPr lang="id-ID" sz="1800" dirty="0" smtClean="0"/>
              <a:t> </a:t>
            </a:r>
            <a:r>
              <a:rPr lang="id-ID" sz="1800" dirty="0"/>
              <a:t>)</a:t>
            </a:r>
            <a:r>
              <a:rPr lang="id-ID" sz="1800" baseline="30000" dirty="0" smtClean="0"/>
              <a:t>2</a:t>
            </a:r>
            <a:r>
              <a:rPr lang="en-US" sz="2400" baseline="30000" dirty="0" smtClean="0"/>
              <a:t>=  15, 07</a:t>
            </a:r>
            <a:endParaRPr lang="en-US" sz="2400" dirty="0"/>
          </a:p>
          <a:p>
            <a:pPr>
              <a:buNone/>
            </a:pPr>
            <a:r>
              <a:rPr lang="id-ID" sz="1800" dirty="0" smtClean="0"/>
              <a:t>  </a:t>
            </a:r>
            <a:r>
              <a:rPr lang="en-US" sz="1800" dirty="0" smtClean="0"/>
              <a:t>		</a:t>
            </a:r>
            <a:r>
              <a:rPr lang="id-ID" sz="1800" dirty="0" smtClean="0"/>
              <a:t>  </a:t>
            </a:r>
            <a:r>
              <a:rPr lang="id-ID" sz="1800" dirty="0"/>
              <a:t>n </a:t>
            </a:r>
            <a:r>
              <a:rPr lang="id-ID" sz="1800" baseline="-25000" dirty="0"/>
              <a:t>A1</a:t>
            </a:r>
            <a:r>
              <a:rPr lang="id-ID" sz="1800" dirty="0"/>
              <a:t>              </a:t>
            </a:r>
            <a:r>
              <a:rPr lang="id-ID" sz="1800" dirty="0" smtClean="0"/>
              <a:t>N</a:t>
            </a:r>
            <a:r>
              <a:rPr lang="id-ID" sz="1800" dirty="0"/>
              <a:t>	            </a:t>
            </a:r>
            <a:r>
              <a:rPr lang="en-US" sz="1800" dirty="0" smtClean="0"/>
              <a:t>11</a:t>
            </a:r>
            <a:r>
              <a:rPr lang="id-ID" sz="1800" baseline="-25000" dirty="0"/>
              <a:t>	</a:t>
            </a:r>
            <a:r>
              <a:rPr lang="en-US" sz="2400" baseline="-25000" dirty="0" smtClean="0"/>
              <a:t>12</a:t>
            </a:r>
            <a:r>
              <a:rPr lang="id-ID" sz="1800" dirty="0" smtClean="0"/>
              <a:t>        </a:t>
            </a:r>
            <a:r>
              <a:rPr lang="en-US" sz="1800" dirty="0" smtClean="0"/>
              <a:t>12</a:t>
            </a:r>
            <a:r>
              <a:rPr lang="en-US" sz="1800" baseline="-25000" dirty="0" smtClean="0"/>
              <a:t>	</a:t>
            </a:r>
            <a:r>
              <a:rPr lang="en-US" sz="1800" dirty="0"/>
              <a:t> </a:t>
            </a:r>
            <a:r>
              <a:rPr lang="en-US" sz="1800" dirty="0" smtClean="0"/>
              <a:t>35</a:t>
            </a:r>
            <a:endParaRPr lang="en-US" sz="1800" dirty="0"/>
          </a:p>
          <a:p>
            <a:pPr algn="just">
              <a:buNone/>
            </a:pPr>
            <a:endParaRPr lang="en-US" sz="2000" b="1" dirty="0" smtClean="0"/>
          </a:p>
          <a:p>
            <a:pPr algn="just"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5.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kebebasan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</a:t>
            </a:r>
            <a:r>
              <a:rPr lang="en-US" sz="2000" dirty="0" err="1" smtClean="0"/>
              <a:t>dk</a:t>
            </a:r>
            <a:r>
              <a:rPr lang="en-US" sz="1400" dirty="0" err="1" smtClean="0"/>
              <a:t>A</a:t>
            </a:r>
            <a:r>
              <a:rPr lang="en-US" sz="2000" dirty="0" smtClean="0"/>
              <a:t>) 			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rumus</a:t>
            </a:r>
            <a:r>
              <a:rPr lang="en-US" sz="2000" dirty="0" smtClean="0"/>
              <a:t> </a:t>
            </a:r>
            <a:r>
              <a:rPr lang="en-US" sz="2000" dirty="0" err="1" smtClean="0"/>
              <a:t>dkA</a:t>
            </a:r>
            <a:r>
              <a:rPr lang="en-US" sz="2000" dirty="0" smtClean="0"/>
              <a:t> =:</a:t>
            </a:r>
            <a:r>
              <a:rPr lang="en-US" sz="2000" b="1" dirty="0" smtClean="0"/>
              <a:t> A – 1 = 3 – 1 = 2</a:t>
            </a:r>
          </a:p>
          <a:p>
            <a:pPr algn="just"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err="1" smtClean="0"/>
              <a:t>Langkah</a:t>
            </a:r>
            <a:r>
              <a:rPr lang="en-US" sz="2000" b="1" dirty="0" smtClean="0"/>
              <a:t> 6.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Kuadrat</a:t>
            </a:r>
            <a:r>
              <a:rPr lang="en-US" sz="2000" dirty="0" smtClean="0"/>
              <a:t> </a:t>
            </a:r>
            <a:r>
              <a:rPr lang="en-US" sz="2000" dirty="0" err="1" smtClean="0"/>
              <a:t>Rerata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group (KR</a:t>
            </a:r>
            <a:r>
              <a:rPr lang="en-US" sz="1600" dirty="0" smtClean="0"/>
              <a:t>A</a:t>
            </a:r>
            <a:r>
              <a:rPr lang="en-US" sz="2000" dirty="0" smtClean="0"/>
              <a:t>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		</a:t>
            </a:r>
            <a:r>
              <a:rPr lang="en-US" sz="2000" dirty="0" err="1" smtClean="0"/>
              <a:t>rumus</a:t>
            </a:r>
            <a:r>
              <a:rPr lang="en-US" sz="2000" dirty="0" smtClean="0"/>
              <a:t> :	</a:t>
            </a:r>
            <a:r>
              <a:rPr lang="id-ID" sz="2000" dirty="0" smtClean="0"/>
              <a:t>KR</a:t>
            </a:r>
            <a:r>
              <a:rPr lang="id-ID" sz="2000" baseline="-25000" dirty="0" smtClean="0"/>
              <a:t>A</a:t>
            </a:r>
            <a:r>
              <a:rPr lang="id-ID" sz="2000" dirty="0" smtClean="0"/>
              <a:t> </a:t>
            </a:r>
            <a:r>
              <a:rPr lang="id-ID" sz="2000" dirty="0"/>
              <a:t>=   </a:t>
            </a:r>
            <a:r>
              <a:rPr lang="en-US" sz="2000" dirty="0" smtClean="0"/>
              <a:t>15,07   = 7,54</a:t>
            </a:r>
            <a:endParaRPr lang="en-US" sz="2000" baseline="-25000" dirty="0" smtClean="0"/>
          </a:p>
          <a:p>
            <a:pPr>
              <a:buNone/>
            </a:pPr>
            <a:r>
              <a:rPr lang="en-US" sz="2000" dirty="0"/>
              <a:t>	</a:t>
            </a:r>
            <a:r>
              <a:rPr lang="en-US" sz="2000" dirty="0" smtClean="0"/>
              <a:t>					</a:t>
            </a:r>
            <a:r>
              <a:rPr lang="en-US" sz="2000" dirty="0"/>
              <a:t> </a:t>
            </a:r>
            <a:r>
              <a:rPr lang="en-US" sz="2000" dirty="0" smtClean="0"/>
              <a:t>   2</a:t>
            </a:r>
            <a:endParaRPr lang="en-US" sz="2000" dirty="0"/>
          </a:p>
          <a:p>
            <a:pPr algn="just">
              <a:buNone/>
            </a:pPr>
            <a:endParaRPr lang="en-US" sz="2000" dirty="0" smtClean="0"/>
          </a:p>
        </p:txBody>
      </p:sp>
      <p:sp>
        <p:nvSpPr>
          <p:cNvPr id="4" name="Double Bracket 3"/>
          <p:cNvSpPr/>
          <p:nvPr/>
        </p:nvSpPr>
        <p:spPr>
          <a:xfrm>
            <a:off x="3962400" y="1882877"/>
            <a:ext cx="2514600" cy="9906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667000" y="2420683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62400" y="2483005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876800" y="2399430"/>
            <a:ext cx="533400" cy="212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663381" y="239784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705600" y="2378177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029200" y="4800600"/>
            <a:ext cx="762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623552" y="2468653"/>
            <a:ext cx="533400" cy="31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2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7.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(JK</a:t>
            </a:r>
            <a:r>
              <a:rPr lang="en-US" sz="14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id-ID" sz="2400" dirty="0" smtClean="0"/>
              <a:t>JK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∑X </a:t>
            </a:r>
            <a:r>
              <a:rPr lang="id-ID" sz="2400" baseline="30000" dirty="0" smtClean="0"/>
              <a:t>2</a:t>
            </a:r>
            <a:r>
              <a:rPr lang="id-ID" sz="2400" baseline="-25000" dirty="0" smtClean="0"/>
              <a:t>r</a:t>
            </a:r>
            <a:r>
              <a:rPr lang="id-ID" sz="2400" dirty="0" smtClean="0"/>
              <a:t> -∑ (∑X </a:t>
            </a:r>
            <a:r>
              <a:rPr lang="id-ID" sz="2400" baseline="-25000" dirty="0" smtClean="0"/>
              <a:t>A1 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= (</a:t>
            </a:r>
            <a:r>
              <a:rPr lang="en-US" sz="2400" dirty="0" smtClean="0"/>
              <a:t>493</a:t>
            </a:r>
            <a:r>
              <a:rPr lang="id-ID" sz="2400" dirty="0" smtClean="0"/>
              <a:t> +</a:t>
            </a:r>
            <a:r>
              <a:rPr lang="en-US" sz="2400" dirty="0" smtClean="0"/>
              <a:t>451</a:t>
            </a:r>
            <a:r>
              <a:rPr lang="id-ID" sz="2400" dirty="0" smtClean="0"/>
              <a:t>+</a:t>
            </a:r>
            <a:r>
              <a:rPr lang="en-US" sz="2400" dirty="0" smtClean="0"/>
              <a:t>692</a:t>
            </a:r>
            <a:r>
              <a:rPr lang="id-ID" sz="2400" baseline="-25000" dirty="0" smtClean="0"/>
              <a:t> </a:t>
            </a:r>
            <a:r>
              <a:rPr lang="id-ID" sz="2400" dirty="0" smtClean="0"/>
              <a:t>) -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		 	</a:t>
            </a:r>
            <a:r>
              <a:rPr lang="id-ID" sz="2400" dirty="0" smtClean="0"/>
              <a:t>n</a:t>
            </a:r>
            <a:r>
              <a:rPr lang="id-ID" sz="2400" baseline="-25000" dirty="0" smtClean="0"/>
              <a:t>A1</a:t>
            </a:r>
            <a:endParaRPr lang="en-US" sz="2400" baseline="-25000" dirty="0" smtClean="0"/>
          </a:p>
          <a:p>
            <a:pPr>
              <a:buNone/>
            </a:pPr>
            <a:r>
              <a:rPr lang="id-ID" sz="2400" baseline="-25000" dirty="0" smtClean="0"/>
              <a:t>				</a:t>
            </a:r>
            <a:r>
              <a:rPr lang="id-ID" sz="2400" dirty="0" smtClean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id-ID" sz="2400" dirty="0" smtClean="0"/>
              <a:t>( </a:t>
            </a:r>
            <a:r>
              <a:rPr lang="en-US" sz="2400" dirty="0" smtClean="0"/>
              <a:t>73</a:t>
            </a:r>
            <a:r>
              <a:rPr lang="id-ID" sz="2400" dirty="0" smtClean="0"/>
              <a:t>)</a:t>
            </a:r>
            <a:r>
              <a:rPr lang="id-ID" sz="2400" baseline="30000" dirty="0" smtClean="0"/>
              <a:t>2</a:t>
            </a:r>
            <a:r>
              <a:rPr lang="id-ID" sz="2400" dirty="0" smtClean="0"/>
              <a:t> </a:t>
            </a:r>
            <a:r>
              <a:rPr lang="en-US" sz="2400" dirty="0" smtClean="0"/>
              <a:t>     </a:t>
            </a:r>
            <a:r>
              <a:rPr lang="id-ID" sz="2400" dirty="0" smtClean="0"/>
              <a:t>+</a:t>
            </a:r>
            <a:r>
              <a:rPr lang="en-US" sz="2400" dirty="0" smtClean="0"/>
              <a:t>     </a:t>
            </a:r>
            <a:r>
              <a:rPr lang="id-ID" sz="2400" dirty="0" smtClean="0"/>
              <a:t>( </a:t>
            </a:r>
            <a:r>
              <a:rPr lang="en-US" sz="2400" dirty="0" smtClean="0"/>
              <a:t>71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r>
              <a:rPr lang="en-US" sz="2400" baseline="30000" dirty="0" smtClean="0"/>
              <a:t>   </a:t>
            </a:r>
            <a:r>
              <a:rPr lang="id-ID" sz="2400" dirty="0" smtClean="0"/>
              <a:t>+</a:t>
            </a:r>
            <a:r>
              <a:rPr lang="en-US" sz="2400" dirty="0" smtClean="0"/>
              <a:t> </a:t>
            </a:r>
            <a:r>
              <a:rPr lang="id-ID" sz="2400" dirty="0" smtClean="0"/>
              <a:t>( </a:t>
            </a:r>
            <a:r>
              <a:rPr lang="en-US" sz="2400" dirty="0" smtClean="0"/>
              <a:t>90</a:t>
            </a:r>
            <a:r>
              <a:rPr lang="id-ID" sz="2400" dirty="0" smtClean="0"/>
              <a:t> )</a:t>
            </a:r>
            <a:r>
              <a:rPr lang="id-ID" sz="2400" baseline="30000" dirty="0" smtClean="0"/>
              <a:t>2</a:t>
            </a:r>
            <a:endParaRPr lang="en-US" sz="2400" baseline="30000" dirty="0" smtClean="0"/>
          </a:p>
          <a:p>
            <a:pPr>
              <a:buNone/>
            </a:pPr>
            <a:r>
              <a:rPr lang="en-US" sz="2400" baseline="30000" dirty="0" smtClean="0"/>
              <a:t>	</a:t>
            </a:r>
            <a:r>
              <a:rPr lang="en-US" sz="2400" baseline="30000" dirty="0"/>
              <a:t> </a:t>
            </a:r>
            <a:r>
              <a:rPr lang="en-US" sz="2400" dirty="0" smtClean="0"/>
              <a:t>   11</a:t>
            </a:r>
            <a:r>
              <a:rPr lang="en-US" sz="2400" baseline="-25000" dirty="0" smtClean="0"/>
              <a:t>		</a:t>
            </a:r>
            <a:r>
              <a:rPr lang="en-US" sz="2400" dirty="0"/>
              <a:t> </a:t>
            </a:r>
            <a:r>
              <a:rPr lang="en-US" sz="2400" dirty="0" smtClean="0"/>
              <a:t>12</a:t>
            </a:r>
            <a:r>
              <a:rPr lang="en-US" sz="2400" baseline="-25000" dirty="0" smtClean="0"/>
              <a:t>	 </a:t>
            </a:r>
            <a:r>
              <a:rPr lang="en-US" sz="2400" dirty="0" smtClean="0"/>
              <a:t>   </a:t>
            </a:r>
            <a:r>
              <a:rPr lang="en-US" sz="2400" dirty="0"/>
              <a:t> </a:t>
            </a:r>
            <a:r>
              <a:rPr lang="en-US" sz="2400" dirty="0" smtClean="0"/>
              <a:t> 12</a:t>
            </a:r>
            <a:endParaRPr lang="en-US" sz="2400" b="1" dirty="0" smtClean="0"/>
          </a:p>
          <a:p>
            <a:pPr>
              <a:buNone/>
            </a:pPr>
            <a:r>
              <a:rPr lang="en-US" sz="2400" b="1" dirty="0" smtClean="0"/>
              <a:t>      = 1636 – 1579,53 </a:t>
            </a:r>
            <a:r>
              <a:rPr lang="en-US" sz="2400" b="1" dirty="0"/>
              <a:t> </a:t>
            </a:r>
            <a:r>
              <a:rPr lang="en-US" sz="2400" b="1" dirty="0" smtClean="0"/>
              <a:t>= 56,47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8.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derajat</a:t>
            </a:r>
            <a:r>
              <a:rPr lang="en-US" sz="2400" dirty="0" smtClean="0"/>
              <a:t> </a:t>
            </a:r>
            <a:r>
              <a:rPr lang="en-US" sz="2400" dirty="0" err="1" smtClean="0"/>
              <a:t>kebebasan</a:t>
            </a:r>
            <a:r>
              <a:rPr lang="en-US" sz="2400" dirty="0" smtClean="0"/>
              <a:t> </a:t>
            </a:r>
            <a:r>
              <a:rPr lang="en-US" sz="2400" dirty="0" err="1"/>
              <a:t>d</a:t>
            </a:r>
            <a:r>
              <a:rPr lang="en-US" sz="2400" dirty="0" err="1" smtClean="0"/>
              <a:t>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</a:t>
            </a:r>
            <a:r>
              <a:rPr lang="en-US" sz="2400" dirty="0" err="1" smtClean="0"/>
              <a:t>dk</a:t>
            </a:r>
            <a:r>
              <a:rPr lang="en-US" sz="1600" dirty="0" err="1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 </a:t>
            </a:r>
            <a:r>
              <a:rPr lang="en-US" sz="2400" b="1" dirty="0" err="1" smtClean="0"/>
              <a:t>dk</a:t>
            </a:r>
            <a:r>
              <a:rPr lang="en-US" sz="1600" b="1" dirty="0" err="1" smtClean="0"/>
              <a:t>D</a:t>
            </a:r>
            <a:r>
              <a:rPr lang="en-US" sz="2400" b="1" dirty="0" smtClean="0"/>
              <a:t> = 35 -3 = 32</a:t>
            </a:r>
          </a:p>
          <a:p>
            <a:pPr>
              <a:buNone/>
            </a:pPr>
            <a:r>
              <a:rPr lang="en-US" sz="2400" b="1" dirty="0" err="1" smtClean="0"/>
              <a:t>Langkah</a:t>
            </a:r>
            <a:r>
              <a:rPr lang="en-US" sz="2400" b="1" dirty="0" smtClean="0"/>
              <a:t> 9. </a:t>
            </a:r>
            <a:r>
              <a:rPr lang="en-US" sz="2400" dirty="0" err="1" smtClean="0"/>
              <a:t>Mencari</a:t>
            </a:r>
            <a:r>
              <a:rPr lang="en-US" sz="2400" dirty="0" smtClean="0"/>
              <a:t> </a:t>
            </a:r>
            <a:r>
              <a:rPr lang="en-US" sz="2400" dirty="0" err="1" smtClean="0"/>
              <a:t>Kuadrat</a:t>
            </a:r>
            <a:r>
              <a:rPr lang="en-US" sz="2400" dirty="0" smtClean="0"/>
              <a:t> </a:t>
            </a:r>
            <a:r>
              <a:rPr lang="en-US" sz="2400" dirty="0" err="1" smtClean="0"/>
              <a:t>Rerata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antar</a:t>
            </a:r>
            <a:r>
              <a:rPr lang="en-US" sz="2400" dirty="0" smtClean="0"/>
              <a:t> group (KR</a:t>
            </a:r>
            <a:r>
              <a:rPr lang="en-US" sz="1800" dirty="0" smtClean="0"/>
              <a:t>D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rumus</a:t>
            </a:r>
            <a:r>
              <a:rPr lang="en-US" sz="2400" dirty="0" smtClean="0"/>
              <a:t> :</a:t>
            </a:r>
            <a:r>
              <a:rPr lang="id-ID" sz="2400" dirty="0" smtClean="0"/>
              <a:t> KR</a:t>
            </a:r>
            <a:r>
              <a:rPr lang="id-ID" sz="2400" baseline="-25000" dirty="0" smtClean="0"/>
              <a:t>D</a:t>
            </a:r>
            <a:r>
              <a:rPr lang="id-ID" sz="2400" dirty="0" smtClean="0"/>
              <a:t> = </a:t>
            </a:r>
            <a:r>
              <a:rPr lang="en-US" sz="2400" dirty="0" smtClean="0"/>
              <a:t>56,47</a:t>
            </a:r>
          </a:p>
          <a:p>
            <a:pPr>
              <a:buNone/>
            </a:pPr>
            <a:r>
              <a:rPr lang="en-US" sz="2400" dirty="0" smtClean="0"/>
              <a:t>						</a:t>
            </a:r>
            <a:r>
              <a:rPr lang="en-US" sz="2400" dirty="0"/>
              <a:t> </a:t>
            </a:r>
            <a:r>
              <a:rPr lang="en-US" sz="2400" dirty="0" smtClean="0"/>
              <a:t>          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baseline="-25000" dirty="0" smtClean="0"/>
              <a:t>  </a:t>
            </a:r>
            <a:r>
              <a:rPr lang="en-US" sz="4000" baseline="-25000" dirty="0" smtClean="0"/>
              <a:t>32</a:t>
            </a:r>
            <a:endParaRPr lang="en-US" sz="4000" dirty="0" smtClean="0"/>
          </a:p>
          <a:p>
            <a:pPr>
              <a:buNone/>
            </a:pPr>
            <a:r>
              <a:rPr lang="en-US" sz="2400" b="1" dirty="0" smtClean="0"/>
              <a:t>                                                    =  1,76</a:t>
            </a:r>
          </a:p>
          <a:p>
            <a:pPr>
              <a:buNone/>
            </a:pPr>
            <a:endParaRPr lang="en-US" sz="2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19050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2971800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90800" y="2973388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343400" y="2986037"/>
            <a:ext cx="1447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ouble Bracket 8"/>
          <p:cNvSpPr/>
          <p:nvPr/>
        </p:nvSpPr>
        <p:spPr>
          <a:xfrm>
            <a:off x="685800" y="2416125"/>
            <a:ext cx="5257800" cy="114300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5943600" y="5257800"/>
            <a:ext cx="1143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48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10.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18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 =</a:t>
            </a:r>
            <a:r>
              <a:rPr lang="en-US" dirty="0" smtClean="0"/>
              <a:t>	7,54</a:t>
            </a:r>
          </a:p>
          <a:p>
            <a:pPr>
              <a:buNone/>
            </a:pPr>
            <a:r>
              <a:rPr lang="en-US" dirty="0" smtClean="0"/>
              <a:t>			</a:t>
            </a:r>
            <a:r>
              <a:rPr lang="en-US" dirty="0"/>
              <a:t> </a:t>
            </a:r>
            <a:r>
              <a:rPr lang="en-US" dirty="0" smtClean="0"/>
              <a:t>1,67</a:t>
            </a:r>
            <a:r>
              <a:rPr lang="en-US" baseline="-25000" dirty="0" smtClean="0"/>
              <a:t> </a:t>
            </a:r>
            <a:r>
              <a:rPr lang="en-US" dirty="0" smtClean="0"/>
              <a:t> </a:t>
            </a:r>
          </a:p>
          <a:p>
            <a:pPr>
              <a:buNone/>
              <a:tabLst>
                <a:tab pos="3775075" algn="l"/>
              </a:tabLst>
            </a:pPr>
            <a:r>
              <a:rPr lang="en-US" dirty="0" smtClean="0"/>
              <a:t>            = 4,5149 = 4,515</a:t>
            </a:r>
          </a:p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11. 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Jika F</a:t>
            </a:r>
            <a:r>
              <a:rPr lang="id-ID" baseline="-25000" dirty="0" smtClean="0"/>
              <a:t>hitung</a:t>
            </a:r>
            <a:r>
              <a:rPr lang="id-ID" dirty="0" smtClean="0"/>
              <a:t> ≥ F</a:t>
            </a:r>
            <a:r>
              <a:rPr lang="id-ID" baseline="-25000" dirty="0" smtClean="0"/>
              <a:t>tabel</a:t>
            </a:r>
            <a:r>
              <a:rPr lang="id-ID" dirty="0" smtClean="0"/>
              <a:t> maka tolak Ho artinya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id-ID" dirty="0" smtClean="0"/>
              <a:t>F</a:t>
            </a:r>
            <a:r>
              <a:rPr lang="id-ID" baseline="-25000" dirty="0" smtClean="0"/>
              <a:t>hitung</a:t>
            </a:r>
            <a:r>
              <a:rPr lang="id-ID" dirty="0" smtClean="0"/>
              <a:t> ≤ F</a:t>
            </a:r>
            <a:r>
              <a:rPr lang="id-ID" baseline="-25000" dirty="0" smtClean="0"/>
              <a:t>tabel</a:t>
            </a:r>
            <a:r>
              <a:rPr lang="id-ID" dirty="0" smtClean="0"/>
              <a:t> maka terima Ho artinya tidak </a:t>
            </a:r>
            <a:r>
              <a:rPr lang="en-US" dirty="0" smtClean="0"/>
              <a:t>	</a:t>
            </a:r>
            <a:r>
              <a:rPr lang="id-ID" dirty="0" smtClean="0"/>
              <a:t>signifikan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L</a:t>
            </a:r>
            <a:r>
              <a:rPr lang="en-US" b="1" dirty="0" err="1" smtClean="0"/>
              <a:t>angkah</a:t>
            </a:r>
            <a:r>
              <a:rPr lang="en-US" b="1" dirty="0" smtClean="0"/>
              <a:t> 12.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id-ID" dirty="0" smtClean="0"/>
              <a:t>F</a:t>
            </a:r>
            <a:r>
              <a:rPr lang="id-ID" baseline="-25000" dirty="0" smtClean="0"/>
              <a:t>tabel</a:t>
            </a:r>
            <a:r>
              <a:rPr lang="id-ID" dirty="0" smtClean="0"/>
              <a:t> = F</a:t>
            </a:r>
            <a:r>
              <a:rPr lang="id-ID" baseline="-25000" dirty="0" smtClean="0"/>
              <a:t>(1 - ..) (dkA, dkD)</a:t>
            </a:r>
            <a:endParaRPr lang="en-US" dirty="0" smtClean="0"/>
          </a:p>
          <a:p>
            <a:pPr>
              <a:buNone/>
            </a:pPr>
            <a:r>
              <a:rPr lang="id-ID" dirty="0" smtClean="0"/>
              <a:t>Cara mencari = F</a:t>
            </a:r>
            <a:r>
              <a:rPr lang="id-ID" baseline="-25000" dirty="0" smtClean="0"/>
              <a:t>tabel</a:t>
            </a:r>
            <a:r>
              <a:rPr lang="en-US" baseline="-25000" dirty="0" smtClean="0"/>
              <a:t>		</a:t>
            </a:r>
            <a:r>
              <a:rPr lang="id-ID" dirty="0" smtClean="0"/>
              <a:t>dk</a:t>
            </a:r>
            <a:r>
              <a:rPr lang="id-ID" baseline="-25000" dirty="0" smtClean="0"/>
              <a:t>A</a:t>
            </a:r>
            <a:r>
              <a:rPr lang="id-ID" dirty="0" smtClean="0"/>
              <a:t> = pembilang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			</a:t>
            </a:r>
            <a:r>
              <a:rPr lang="id-ID" dirty="0" smtClean="0"/>
              <a:t>dk</a:t>
            </a:r>
            <a:r>
              <a:rPr lang="id-ID" baseline="-25000" dirty="0" smtClean="0"/>
              <a:t>D</a:t>
            </a:r>
            <a:r>
              <a:rPr lang="id-ID" dirty="0" smtClean="0"/>
              <a:t> = penyebut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209800" y="1674812"/>
            <a:ext cx="83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77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 </a:t>
            </a:r>
            <a:endParaRPr lang="en-US" sz="4400" dirty="0"/>
          </a:p>
          <a:p>
            <a:r>
              <a:rPr lang="en-US" sz="36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= F (1 – 0,05) (2 ; 32)</a:t>
            </a:r>
          </a:p>
          <a:p>
            <a:r>
              <a:rPr lang="en-US" dirty="0"/>
              <a:t> </a:t>
            </a:r>
            <a:r>
              <a:rPr lang="en-US" sz="32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 = F (0,95) (2.32)</a:t>
            </a:r>
          </a:p>
          <a:p>
            <a:r>
              <a:rPr lang="en-US" dirty="0"/>
              <a:t> </a:t>
            </a:r>
            <a:r>
              <a:rPr lang="en-US" sz="3200" dirty="0" err="1" smtClean="0"/>
              <a:t>F</a:t>
            </a:r>
            <a:r>
              <a:rPr lang="en-US" dirty="0" err="1" smtClean="0"/>
              <a:t>tabel</a:t>
            </a:r>
            <a:r>
              <a:rPr lang="en-US" dirty="0" smtClean="0"/>
              <a:t>  = 3,30 </a:t>
            </a:r>
          </a:p>
          <a:p>
            <a:r>
              <a:rPr lang="en-US" dirty="0" smtClean="0"/>
              <a:t>2 =   </a:t>
            </a:r>
            <a:r>
              <a:rPr lang="en-US" dirty="0" err="1" smtClean="0"/>
              <a:t>pembilang</a:t>
            </a:r>
            <a:endParaRPr lang="en-US" dirty="0" smtClean="0"/>
          </a:p>
          <a:p>
            <a:r>
              <a:rPr lang="en-US" dirty="0" smtClean="0"/>
              <a:t>32 = </a:t>
            </a:r>
            <a:r>
              <a:rPr lang="en-US" dirty="0" err="1" smtClean="0"/>
              <a:t>penyebut</a:t>
            </a:r>
            <a:endParaRPr lang="en-US" dirty="0" smtClean="0"/>
          </a:p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konsultasi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F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Fhitung</a:t>
            </a:r>
            <a:r>
              <a:rPr lang="en-US" dirty="0" smtClean="0"/>
              <a:t>, </a:t>
            </a:r>
            <a:r>
              <a:rPr lang="en-US" dirty="0" err="1" smtClean="0"/>
              <a:t>ternyata</a:t>
            </a:r>
            <a:r>
              <a:rPr lang="en-US" dirty="0" smtClean="0"/>
              <a:t> </a:t>
            </a:r>
            <a:r>
              <a:rPr lang="en-US" dirty="0" err="1" smtClean="0"/>
              <a:t>Fhitung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Ftabel</a:t>
            </a:r>
            <a:r>
              <a:rPr lang="en-US" dirty="0" smtClean="0"/>
              <a:t>  </a:t>
            </a:r>
            <a:r>
              <a:rPr lang="en-US" dirty="0" err="1" smtClean="0"/>
              <a:t>atau</a:t>
            </a:r>
            <a:r>
              <a:rPr lang="en-US" dirty="0" smtClean="0"/>
              <a:t> 4,515 &lt; 3,30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disimpulkan:Ada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…………………………….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/>
              <a:t>          </a:t>
            </a:r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626291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Langkah</a:t>
            </a:r>
            <a:r>
              <a:rPr lang="en-US" b="1" dirty="0" smtClean="0"/>
              <a:t> 13.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</a:t>
            </a:r>
            <a:r>
              <a:rPr lang="en-US" sz="2000" dirty="0" err="1" smtClean="0"/>
              <a:t>tabel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Anava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910480"/>
              </p:ext>
            </p:extLst>
          </p:nvPr>
        </p:nvGraphicFramePr>
        <p:xfrm>
          <a:off x="762000" y="1981200"/>
          <a:ext cx="762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0000"/>
                <a:gridCol w="1270000"/>
                <a:gridCol w="2184400"/>
                <a:gridCol w="1143000"/>
                <a:gridCol w="838200"/>
                <a:gridCol w="9144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Sumber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Variansi</a:t>
                      </a:r>
                      <a:endParaRPr lang="en-US" sz="1400" baseline="0" dirty="0" smtClean="0"/>
                    </a:p>
                    <a:p>
                      <a:pPr algn="ctr"/>
                      <a:r>
                        <a:rPr lang="en-US" sz="1400" baseline="0" dirty="0" smtClean="0"/>
                        <a:t>(SV)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Derajat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kebebasan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</a:t>
                      </a:r>
                      <a:r>
                        <a:rPr lang="en-US" sz="1600" dirty="0" err="1" smtClean="0"/>
                        <a:t>dk</a:t>
                      </a:r>
                      <a:r>
                        <a:rPr lang="en-US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Jumlah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Kuadrat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(JK)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Kuadrat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Rerata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smtClean="0"/>
                        <a:t>(KR)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hitung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</a:t>
                      </a:r>
                      <a:r>
                        <a:rPr lang="en-US" sz="1200" dirty="0" err="1" smtClean="0"/>
                        <a:t>tabel</a:t>
                      </a:r>
                      <a:endParaRPr lang="en-US" sz="1600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Antar</a:t>
                      </a:r>
                      <a:r>
                        <a:rPr lang="en-US" sz="1600" dirty="0" smtClean="0"/>
                        <a:t> group (A)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</a:t>
                      </a:r>
                    </a:p>
                    <a:p>
                      <a:r>
                        <a:rPr lang="en-US" baseline="0" dirty="0" smtClean="0"/>
                        <a:t>     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   15,07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400" dirty="0" smtClean="0">
                          <a:latin typeface="Calibri"/>
                          <a:ea typeface="Calibri"/>
                          <a:cs typeface="Times New Roman"/>
                        </a:rPr>
                        <a:t>7,54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6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Calibri"/>
                          <a:ea typeface="Calibri"/>
                          <a:cs typeface="Times New Roman"/>
                        </a:rPr>
                        <a:t>4,515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8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800" dirty="0" smtClean="0">
                          <a:latin typeface="Times New Roman"/>
                          <a:ea typeface="Calibri"/>
                          <a:cs typeface="Times New Roman"/>
                        </a:rPr>
                        <a:t>α </a:t>
                      </a:r>
                      <a:r>
                        <a:rPr lang="id-ID" sz="1800" dirty="0">
                          <a:latin typeface="Times New Roman"/>
                          <a:ea typeface="Calibri"/>
                          <a:cs typeface="Times New Roman"/>
                        </a:rPr>
                        <a:t>= 0,05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group (D)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</a:t>
                      </a:r>
                    </a:p>
                    <a:p>
                      <a:r>
                        <a:rPr lang="en-US" baseline="0" dirty="0" smtClean="0"/>
                        <a:t>     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56,47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1,67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 gridSpan="2">
                  <a:txBody>
                    <a:bodyPr/>
                    <a:lstStyle/>
                    <a:p>
                      <a:r>
                        <a:rPr lang="en-US" dirty="0" err="1" smtClean="0"/>
                        <a:t>Keterangan</a:t>
                      </a:r>
                      <a:r>
                        <a:rPr lang="en-US" dirty="0" smtClean="0"/>
                        <a:t> :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en-US" baseline="0" dirty="0" smtClean="0"/>
                        <a:t>4,515 &gt;  3,30</a:t>
                      </a:r>
                    </a:p>
                    <a:p>
                      <a:r>
                        <a:rPr lang="en-US" baseline="0" dirty="0" smtClean="0"/>
                        <a:t>   </a:t>
                      </a:r>
                      <a:r>
                        <a:rPr lang="en-US" baseline="0" dirty="0" err="1" smtClean="0"/>
                        <a:t>Signifikan</a:t>
                      </a:r>
                      <a:endParaRPr 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Total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baseline="0" dirty="0" smtClean="0"/>
                        <a:t>     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  <a:tab pos="720090" algn="l"/>
                          <a:tab pos="2250440" algn="l"/>
                          <a:tab pos="2865755" algn="ctr"/>
                        </a:tabLst>
                      </a:pPr>
                      <a:r>
                        <a:rPr lang="id-ID" sz="16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71,54         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-</a:t>
                      </a:r>
                      <a:endParaRPr lang="en-US" sz="24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74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721</TotalTime>
  <Words>846</Words>
  <Application>Microsoft Office PowerPoint</Application>
  <PresentationFormat>On-screen Show (4:3)</PresentationFormat>
  <Paragraphs>261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 Black</vt:lpstr>
      <vt:lpstr>Calibri</vt:lpstr>
      <vt:lpstr>Cambria Math</vt:lpstr>
      <vt:lpstr>Lucida Sans Unicode</vt:lpstr>
      <vt:lpstr>Times New Roman</vt:lpstr>
      <vt:lpstr>Verdana</vt:lpstr>
      <vt:lpstr>Wingdings 2</vt:lpstr>
      <vt:lpstr>Wingdings 3</vt:lpstr>
      <vt:lpstr>Concourse</vt:lpstr>
      <vt:lpstr>ANOVA SATU JALUR One Way - Anova</vt:lpstr>
      <vt:lpstr>ANOVA SATU JALUR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CONTOH SOAL</vt:lpstr>
      <vt:lpstr> PERBEDAAN KONSEP DIRI SISWA YG DIBIMBING DENGAN BIMBINGAN KELOMPOK, BIMBINGAN KLASIKAL DAN KONSELING KELOMPOK.</vt:lpstr>
      <vt:lpstr>LANGKAH MENJAWAB UJI ANOVA:</vt:lpstr>
      <vt:lpstr> </vt:lpstr>
      <vt:lpstr>PowerPoint Presentation</vt:lpstr>
      <vt:lpstr>PowerPoint Presentation</vt:lpstr>
      <vt:lpstr>PowerPoint Presentation</vt:lpstr>
      <vt:lpstr>          lanjutan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Nurma</dc:creator>
  <cp:lastModifiedBy>Windows User</cp:lastModifiedBy>
  <cp:revision>60</cp:revision>
  <dcterms:created xsi:type="dcterms:W3CDTF">2018-11-27T17:07:50Z</dcterms:created>
  <dcterms:modified xsi:type="dcterms:W3CDTF">2019-11-06T13:03:57Z</dcterms:modified>
</cp:coreProperties>
</file>