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7" r:id="rId3"/>
    <p:sldId id="258" r:id="rId4"/>
    <p:sldId id="259" r:id="rId5"/>
    <p:sldId id="331" r:id="rId6"/>
    <p:sldId id="260" r:id="rId7"/>
    <p:sldId id="332" r:id="rId8"/>
    <p:sldId id="261" r:id="rId9"/>
    <p:sldId id="262" r:id="rId10"/>
    <p:sldId id="334" r:id="rId11"/>
    <p:sldId id="335" r:id="rId12"/>
    <p:sldId id="336" r:id="rId13"/>
    <p:sldId id="338" r:id="rId14"/>
    <p:sldId id="339" r:id="rId15"/>
    <p:sldId id="340" r:id="rId16"/>
    <p:sldId id="341" r:id="rId17"/>
    <p:sldId id="342" r:id="rId18"/>
    <p:sldId id="343" r:id="rId19"/>
    <p:sldId id="263" r:id="rId20"/>
    <p:sldId id="264" r:id="rId21"/>
    <p:sldId id="265" r:id="rId22"/>
    <p:sldId id="266" r:id="rId23"/>
    <p:sldId id="267" r:id="rId24"/>
    <p:sldId id="268" r:id="rId25"/>
    <p:sldId id="318" r:id="rId26"/>
    <p:sldId id="327" r:id="rId27"/>
    <p:sldId id="269" r:id="rId28"/>
    <p:sldId id="328" r:id="rId29"/>
    <p:sldId id="270" r:id="rId30"/>
    <p:sldId id="271" r:id="rId31"/>
    <p:sldId id="272" r:id="rId32"/>
    <p:sldId id="273" r:id="rId33"/>
    <p:sldId id="274" r:id="rId34"/>
    <p:sldId id="333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996633"/>
    <a:srgbClr val="CC9900"/>
    <a:srgbClr val="B9EE34"/>
    <a:srgbClr val="000000"/>
    <a:srgbClr val="FFFF00"/>
    <a:srgbClr val="6666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438" autoAdjust="0"/>
    <p:restoredTop sz="93390" autoAdjust="0"/>
  </p:normalViewPr>
  <p:slideViewPr>
    <p:cSldViewPr>
      <p:cViewPr varScale="1">
        <p:scale>
          <a:sx n="73" d="100"/>
          <a:sy n="73" d="100"/>
        </p:scale>
        <p:origin x="169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7" Type="http://schemas.openxmlformats.org/officeDocument/2006/relationships/image" Target="../media/image56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44.wmf"/><Relationship Id="rId1" Type="http://schemas.openxmlformats.org/officeDocument/2006/relationships/image" Target="../media/image57.wmf"/><Relationship Id="rId4" Type="http://schemas.openxmlformats.org/officeDocument/2006/relationships/image" Target="../media/image4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4" Type="http://schemas.openxmlformats.org/officeDocument/2006/relationships/image" Target="../media/image6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fld id="{70594E56-88BC-4AE5-95E0-A389EF83F4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20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18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fld id="{8B730231-1CCF-4FB4-BF25-54773F433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08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83C626-9548-4D5D-BA75-B3D8A9DE880C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4F6F8C-FE94-4D91-A101-4FA3D1D40F4F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32E979-C393-4477-BE19-D3B1E4E3408C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365917-A29A-4A40-B62C-145AADDCC241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F690CB-CDB9-4817-B38F-02AE194690C8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B779B2-D522-4F62-B017-735C608C6783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3DB4C8-AC2A-4C3F-8B9D-203D1A01AB49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2C122B-E969-4C50-9FFC-A59A5D4DEA21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28F7CC-E04C-49E7-8B28-2055EB53460C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6DC567-A3AE-4CCB-8BD2-3C7D028727B4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CB31A6-9935-4385-8E48-7C58B4E26597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C0A074-7824-439B-B60E-33670E3020CB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062786-FCDD-4083-84A5-DE15CD542488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28401C-C48A-4BE2-9799-0AE0E98031B8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EC44BF-3BAE-498F-8425-B40088B365EC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324FF3-0DE5-4344-88B4-1086ECC90DFB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E869A1-CDA4-41D9-B5CA-7D1B47ECEA20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58FF1A-3278-4F1E-8650-7A11CA5F4EE0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94A7E9-9EE9-4BA8-BB98-E4256B9E4FB6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87D5A1-CF22-4897-8C2C-F2E31B963A0D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E714FA-6B7B-465D-AF35-E5519E33A565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5CC784-2151-4E02-9740-314DBF6A652B}" type="slidenum">
              <a:rPr lang="en-US" smtClean="0"/>
              <a:pPr/>
              <a:t>40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A91D1E-D277-4996-AB5E-D1B2274463FB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665EEB-978F-4F5B-8C1D-187AFBA1AB7B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AC87B9D-CFBD-4C84-9853-1557008C32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9D2B3-4481-4748-B198-F551EA7E62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EB968-894A-4A63-BEEC-B0BAB3AB16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5AA0D-AFEE-4688-B8AC-C8714C5C2E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ED5A3-8990-451E-9595-2ECBA1A8B1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E15DF-5AF8-4E05-9E9C-FDC921ED03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388C0-DCA8-4DD8-9DF3-E90A93AA75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876B3-B8CC-4F86-9FBC-233C11A7FC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C4246-1C70-4E14-9D18-FBBA615070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A159E-AC57-46DD-9DE3-ABB20B477E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A544A-D0A8-4416-9241-20C59F1270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5BE3A-F061-45E0-95D5-B48EE9B843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88C95-55A8-43E7-91EB-DDFCBFC00F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5D220-6A46-446D-B306-AE2B23FC85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02A40-9DBC-410B-B483-585D305565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9A1AA-A06B-4A26-B75A-BC3695ABE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98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98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D24A61B9-6F9B-4D48-8975-4BD66C8F36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8" r:id="rId1"/>
    <p:sldLayoutId id="2147484401" r:id="rId2"/>
    <p:sldLayoutId id="2147484409" r:id="rId3"/>
    <p:sldLayoutId id="2147484402" r:id="rId4"/>
    <p:sldLayoutId id="2147484403" r:id="rId5"/>
    <p:sldLayoutId id="2147484404" r:id="rId6"/>
    <p:sldLayoutId id="2147484405" r:id="rId7"/>
    <p:sldLayoutId id="2147484410" r:id="rId8"/>
    <p:sldLayoutId id="2147484411" r:id="rId9"/>
    <p:sldLayoutId id="2147484406" r:id="rId10"/>
    <p:sldLayoutId id="2147484407" r:id="rId11"/>
    <p:sldLayoutId id="2147484412" r:id="rId12"/>
    <p:sldLayoutId id="2147484413" r:id="rId13"/>
    <p:sldLayoutId id="2147484414" r:id="rId14"/>
    <p:sldLayoutId id="2147484415" r:id="rId15"/>
    <p:sldLayoutId id="2147484416" r:id="rId16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42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43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4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9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46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47.w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49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54.wmf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51.wmf"/><Relationship Id="rId12" Type="http://schemas.openxmlformats.org/officeDocument/2006/relationships/oleObject" Target="../embeddings/oleObject17.bin"/><Relationship Id="rId17" Type="http://schemas.openxmlformats.org/officeDocument/2006/relationships/image" Target="../media/image56.wmf"/><Relationship Id="rId2" Type="http://schemas.openxmlformats.org/officeDocument/2006/relationships/slideLayout" Target="../slideLayouts/slideLayout16.xml"/><Relationship Id="rId16" Type="http://schemas.openxmlformats.org/officeDocument/2006/relationships/oleObject" Target="../embeddings/oleObject19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53.wmf"/><Relationship Id="rId5" Type="http://schemas.openxmlformats.org/officeDocument/2006/relationships/image" Target="../media/image50.wmf"/><Relationship Id="rId15" Type="http://schemas.openxmlformats.org/officeDocument/2006/relationships/image" Target="../media/image55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52.wmf"/><Relationship Id="rId14" Type="http://schemas.openxmlformats.org/officeDocument/2006/relationships/oleObject" Target="../embeddings/oleObject18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4.wmf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49.wmf"/><Relationship Id="rId5" Type="http://schemas.openxmlformats.org/officeDocument/2006/relationships/image" Target="../media/image57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58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60.wmf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62.wmf"/><Relationship Id="rId5" Type="http://schemas.openxmlformats.org/officeDocument/2006/relationships/image" Target="../media/image59.w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61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64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63.wmf"/><Relationship Id="rId4" Type="http://schemas.openxmlformats.org/officeDocument/2006/relationships/oleObject" Target="../embeddings/oleObject28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66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65.wmf"/><Relationship Id="rId4" Type="http://schemas.openxmlformats.org/officeDocument/2006/relationships/oleObject" Target="../embeddings/oleObject30.bin"/><Relationship Id="rId9" Type="http://schemas.openxmlformats.org/officeDocument/2006/relationships/image" Target="../media/image67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69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68.w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7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828800"/>
            <a:ext cx="5638800" cy="838200"/>
          </a:xfrm>
        </p:spPr>
        <p:txBody>
          <a:bodyPr/>
          <a:lstStyle/>
          <a:p>
            <a:pPr eaLnBrk="1" hangingPunct="1"/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</a:rPr>
              <a:t>STRUKTUR BETON </a:t>
            </a:r>
          </a:p>
          <a:p>
            <a:pPr eaLnBrk="1" hangingPunct="1"/>
            <a:endParaRPr lang="en-US" sz="3200" dirty="0" smtClean="0">
              <a:solidFill>
                <a:srgbClr val="0066FF"/>
              </a:solidFill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pPr eaLnBrk="1" hangingPunct="1"/>
            <a:r>
              <a:rPr sz="5600" b="1" smtClean="0">
                <a:solidFill>
                  <a:srgbClr val="C00000"/>
                </a:solidFill>
                <a:latin typeface="Dutch801 XBd BT" pitchFamily="18" charset="0"/>
              </a:rPr>
              <a:t>MATERI KULIAH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-14288" y="0"/>
            <a:ext cx="685801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0066FF">
                  <a:alpha val="78999"/>
                </a:srgbClr>
              </a:gs>
              <a:gs pos="100000">
                <a:schemeClr val="bg1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gradFill rotWithShape="1">
            <a:gsLst>
              <a:gs pos="0">
                <a:schemeClr val="bg1">
                  <a:alpha val="41000"/>
                </a:schemeClr>
              </a:gs>
              <a:gs pos="50000">
                <a:srgbClr val="0066FF"/>
              </a:gs>
              <a:gs pos="100000">
                <a:schemeClr val="bg1">
                  <a:alpha val="41000"/>
                </a:scheme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F54D0-78EE-4796-93B4-EE9C1D2A3A7E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524000" y="3448056"/>
            <a:ext cx="5638800" cy="409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tabLst/>
              <a:defRPr/>
            </a:pPr>
            <a:r>
              <a:rPr kumimoji="0" lang="id-ID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Agung Kristiawan, S.T., M.T.</a:t>
            </a:r>
            <a:endParaRPr lang="id-ID" sz="2400" b="1" baseline="0" dirty="0" smtClean="0">
              <a:solidFill>
                <a:srgbClr val="C00000"/>
              </a:solidFill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66800"/>
            <a:ext cx="8382000" cy="15240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200" dirty="0" err="1" smtClean="0">
                <a:solidFill>
                  <a:srgbClr val="000000"/>
                </a:solidFill>
              </a:rPr>
              <a:t>Beton</a:t>
            </a:r>
            <a:r>
              <a:rPr lang="en-US" sz="2200" dirty="0" smtClean="0">
                <a:solidFill>
                  <a:srgbClr val="000000"/>
                </a:solidFill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</a:rPr>
              <a:t>polos</a:t>
            </a:r>
            <a:r>
              <a:rPr lang="en-US" sz="2200" dirty="0" smtClean="0">
                <a:solidFill>
                  <a:srgbClr val="000000"/>
                </a:solidFill>
              </a:rPr>
              <a:t> (</a:t>
            </a:r>
            <a:r>
              <a:rPr lang="en-US" sz="2200" dirty="0" err="1" smtClean="0">
                <a:solidFill>
                  <a:srgbClr val="000000"/>
                </a:solidFill>
              </a:rPr>
              <a:t>Kuat</a:t>
            </a:r>
            <a:r>
              <a:rPr lang="en-US" sz="2200" dirty="0" smtClean="0">
                <a:solidFill>
                  <a:srgbClr val="000000"/>
                </a:solidFill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</a:rPr>
              <a:t>tekan</a:t>
            </a:r>
            <a:r>
              <a:rPr lang="en-US" sz="2200" dirty="0" smtClean="0">
                <a:solidFill>
                  <a:srgbClr val="000000"/>
                </a:solidFill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</a:rPr>
              <a:t>tinggi</a:t>
            </a:r>
            <a:r>
              <a:rPr lang="en-US" sz="2200" dirty="0" smtClean="0">
                <a:solidFill>
                  <a:srgbClr val="000000"/>
                </a:solidFill>
              </a:rPr>
              <a:t>)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200" dirty="0" err="1" smtClean="0">
                <a:solidFill>
                  <a:srgbClr val="000000"/>
                </a:solidFill>
              </a:rPr>
              <a:t>Tulangan</a:t>
            </a:r>
            <a:r>
              <a:rPr lang="en-US" sz="2200" dirty="0" smtClean="0">
                <a:solidFill>
                  <a:srgbClr val="000000"/>
                </a:solidFill>
              </a:rPr>
              <a:t> Baja (</a:t>
            </a:r>
            <a:r>
              <a:rPr lang="en-US" sz="2200" dirty="0" err="1" smtClean="0">
                <a:solidFill>
                  <a:srgbClr val="000000"/>
                </a:solidFill>
              </a:rPr>
              <a:t>Kuat</a:t>
            </a:r>
            <a:r>
              <a:rPr lang="en-US" sz="2200" dirty="0" smtClean="0">
                <a:solidFill>
                  <a:srgbClr val="000000"/>
                </a:solidFill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</a:rPr>
              <a:t>tarik</a:t>
            </a:r>
            <a:r>
              <a:rPr lang="en-US" sz="2200" dirty="0" smtClean="0">
                <a:solidFill>
                  <a:srgbClr val="000000"/>
                </a:solidFill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</a:rPr>
              <a:t>tinggi</a:t>
            </a:r>
            <a:r>
              <a:rPr lang="en-US" sz="2200" dirty="0" smtClean="0">
                <a:solidFill>
                  <a:srgbClr val="000000"/>
                </a:solidFill>
              </a:rPr>
              <a:t>)</a:t>
            </a:r>
            <a:r>
              <a:rPr lang="en-US" sz="2200" dirty="0" smtClean="0">
                <a:solidFill>
                  <a:srgbClr val="996633"/>
                </a:solidFill>
              </a:rPr>
              <a:t/>
            </a:r>
            <a:br>
              <a:rPr lang="en-US" sz="2200" dirty="0" smtClean="0">
                <a:solidFill>
                  <a:srgbClr val="996633"/>
                </a:solidFill>
              </a:rPr>
            </a:br>
            <a:endParaRPr lang="en-US" sz="2200" dirty="0" smtClean="0">
              <a:solidFill>
                <a:srgbClr val="996633"/>
              </a:solidFill>
            </a:endParaRPr>
          </a:p>
        </p:txBody>
      </p:sp>
      <p:pic>
        <p:nvPicPr>
          <p:cNvPr id="53251" name="Picture 4" descr="beton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762000" y="2286000"/>
            <a:ext cx="5562600" cy="2233613"/>
          </a:xfrm>
          <a:noFill/>
          <a:ln w="57150" cmpd="thickThin">
            <a:solidFill>
              <a:srgbClr val="0000FF"/>
            </a:solidFill>
          </a:ln>
        </p:spPr>
      </p:pic>
      <p:pic>
        <p:nvPicPr>
          <p:cNvPr id="53252" name="Picture 6" descr="bto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553200" y="2309813"/>
            <a:ext cx="2271713" cy="2187575"/>
          </a:xfrm>
          <a:noFill/>
          <a:ln w="57150" cmpd="thinThick">
            <a:solidFill>
              <a:srgbClr val="0000FF"/>
            </a:solidFill>
          </a:ln>
        </p:spPr>
      </p:pic>
      <p:sp>
        <p:nvSpPr>
          <p:cNvPr id="53253" name="Rectangle 8"/>
          <p:cNvSpPr>
            <a:spLocks noChangeArrowheads="1"/>
          </p:cNvSpPr>
          <p:nvPr/>
        </p:nvSpPr>
        <p:spPr bwMode="auto">
          <a:xfrm>
            <a:off x="457200" y="5334000"/>
            <a:ext cx="8382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200" baseline="0">
                <a:solidFill>
                  <a:srgbClr val="000000"/>
                </a:solidFill>
              </a:rPr>
              <a:t>Penempatan tulangan pada daerah tarik</a:t>
            </a:r>
            <a:r>
              <a:rPr lang="en-US" sz="2200" baseline="0">
                <a:solidFill>
                  <a:srgbClr val="996633"/>
                </a:solidFill>
              </a:rPr>
              <a:t/>
            </a:r>
            <a:br>
              <a:rPr lang="en-US" sz="2200" baseline="0">
                <a:solidFill>
                  <a:srgbClr val="996633"/>
                </a:solidFill>
              </a:rPr>
            </a:br>
            <a:endParaRPr lang="en-US" sz="2200" baseline="0">
              <a:solidFill>
                <a:srgbClr val="996633"/>
              </a:solidFill>
            </a:endParaRPr>
          </a:p>
        </p:txBody>
      </p:sp>
      <p:sp>
        <p:nvSpPr>
          <p:cNvPr id="53254" name="Text Box 13"/>
          <p:cNvSpPr txBox="1">
            <a:spLocks noChangeArrowheads="1"/>
          </p:cNvSpPr>
          <p:nvPr/>
        </p:nvSpPr>
        <p:spPr bwMode="auto">
          <a:xfrm>
            <a:off x="3214678" y="285728"/>
            <a:ext cx="3276600" cy="830997"/>
          </a:xfrm>
          <a:prstGeom prst="rect">
            <a:avLst/>
          </a:prstGeom>
          <a:noFill/>
          <a:ln w="57150" cmpd="thickThin" algn="ctr">
            <a:solidFill>
              <a:srgbClr val="66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2400" baseline="0" dirty="0" smtClean="0"/>
              <a:t>PENGERTIAN </a:t>
            </a:r>
            <a:r>
              <a:rPr lang="en-US" sz="2400" baseline="0" dirty="0" smtClean="0"/>
              <a:t>BETON </a:t>
            </a:r>
            <a:r>
              <a:rPr lang="en-US" sz="2400" baseline="0" dirty="0"/>
              <a:t>BERTULANG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3769EB-C7BD-4DDB-B496-BDDE6B865548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7166"/>
            <a:ext cx="3757610" cy="558822"/>
          </a:xfrm>
          <a:ln w="57150" cmpd="thickThin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sz="2500" dirty="0" smtClean="0"/>
              <a:t>Penyusun / </a:t>
            </a:r>
            <a:r>
              <a:rPr lang="en-US" sz="2500" dirty="0" err="1" smtClean="0"/>
              <a:t>Adukan</a:t>
            </a:r>
            <a:r>
              <a:rPr lang="en-US" sz="2500" dirty="0" smtClean="0"/>
              <a:t> </a:t>
            </a:r>
            <a:r>
              <a:rPr lang="en-US" sz="2500" dirty="0" err="1"/>
              <a:t>beton</a:t>
            </a:r>
            <a:endParaRPr lang="en-US" sz="2500" dirty="0"/>
          </a:p>
        </p:txBody>
      </p:sp>
      <p:pic>
        <p:nvPicPr>
          <p:cNvPr id="54275" name="Picture 16" descr="adukan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3221038"/>
            <a:ext cx="2811463" cy="2849562"/>
          </a:xfrm>
          <a:noFill/>
          <a:ln w="57150" cmpd="thinThick">
            <a:solidFill>
              <a:schemeClr val="tx1"/>
            </a:solidFill>
          </a:ln>
        </p:spPr>
      </p:pic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889000" y="1270000"/>
            <a:ext cx="2057400" cy="1825625"/>
          </a:xfrm>
          <a:prstGeom prst="rect">
            <a:avLst/>
          </a:prstGeom>
          <a:noFill/>
          <a:ln w="57150" cmpd="thickThin">
            <a:solidFill>
              <a:srgbClr val="00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66FF"/>
              </a:buClr>
              <a:buFont typeface="Wingdings" pitchFamily="2" charset="2"/>
              <a:buChar char="Ø"/>
            </a:pPr>
            <a:r>
              <a:rPr lang="en-US" sz="2000" baseline="0"/>
              <a:t>Semen (PC)</a:t>
            </a:r>
          </a:p>
          <a:p>
            <a:pPr>
              <a:spcBef>
                <a:spcPct val="50000"/>
              </a:spcBef>
              <a:buClr>
                <a:srgbClr val="0066FF"/>
              </a:buClr>
              <a:buFont typeface="Wingdings" pitchFamily="2" charset="2"/>
              <a:buChar char="Ø"/>
            </a:pPr>
            <a:r>
              <a:rPr lang="en-US" sz="2000" baseline="0"/>
              <a:t>Pasir</a:t>
            </a:r>
          </a:p>
          <a:p>
            <a:pPr>
              <a:spcBef>
                <a:spcPct val="50000"/>
              </a:spcBef>
              <a:buClr>
                <a:srgbClr val="0066FF"/>
              </a:buClr>
              <a:buFont typeface="Wingdings" pitchFamily="2" charset="2"/>
              <a:buChar char="Ø"/>
            </a:pPr>
            <a:r>
              <a:rPr lang="en-US" sz="2000" baseline="0"/>
              <a:t>Kerikil</a:t>
            </a:r>
          </a:p>
          <a:p>
            <a:pPr>
              <a:spcBef>
                <a:spcPct val="50000"/>
              </a:spcBef>
              <a:buClr>
                <a:srgbClr val="0066FF"/>
              </a:buClr>
              <a:buFont typeface="Wingdings" pitchFamily="2" charset="2"/>
              <a:buChar char="Ø"/>
            </a:pPr>
            <a:r>
              <a:rPr lang="en-US" sz="2000" baseline="0"/>
              <a:t>Air</a:t>
            </a:r>
          </a:p>
        </p:txBody>
      </p:sp>
      <p:sp>
        <p:nvSpPr>
          <p:cNvPr id="54277" name="AutoShape 8"/>
          <p:cNvSpPr>
            <a:spLocks noChangeArrowheads="1"/>
          </p:cNvSpPr>
          <p:nvPr/>
        </p:nvSpPr>
        <p:spPr bwMode="auto">
          <a:xfrm>
            <a:off x="2971800" y="1905000"/>
            <a:ext cx="8382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Text Box 9"/>
          <p:cNvSpPr txBox="1">
            <a:spLocks noChangeArrowheads="1"/>
          </p:cNvSpPr>
          <p:nvPr/>
        </p:nvSpPr>
        <p:spPr bwMode="auto">
          <a:xfrm>
            <a:off x="4083050" y="1524000"/>
            <a:ext cx="3124200" cy="1368425"/>
          </a:xfrm>
          <a:prstGeom prst="rect">
            <a:avLst/>
          </a:prstGeom>
          <a:noFill/>
          <a:ln w="57150" cmpd="thickThin">
            <a:solidFill>
              <a:srgbClr val="00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rgbClr val="0066FF"/>
              </a:buClr>
              <a:buFont typeface="Wingdings" pitchFamily="2" charset="2"/>
              <a:buNone/>
            </a:pPr>
            <a:r>
              <a:rPr lang="en-US" sz="2000" baseline="0"/>
              <a:t>Dicampur:</a:t>
            </a:r>
          </a:p>
          <a:p>
            <a:pPr marL="342900" indent="-342900">
              <a:spcBef>
                <a:spcPct val="50000"/>
              </a:spcBef>
              <a:buClr>
                <a:srgbClr val="0066FF"/>
              </a:buClr>
              <a:buFont typeface="Wingdings" pitchFamily="2" charset="2"/>
              <a:buAutoNum type="alphaLcPeriod"/>
            </a:pPr>
            <a:r>
              <a:rPr lang="en-US" sz="2000" baseline="0"/>
              <a:t>Dengan cara tertentu</a:t>
            </a:r>
          </a:p>
          <a:p>
            <a:pPr marL="342900" indent="-342900">
              <a:spcBef>
                <a:spcPct val="50000"/>
              </a:spcBef>
              <a:buClr>
                <a:srgbClr val="0066FF"/>
              </a:buClr>
              <a:buFont typeface="Wingdings" pitchFamily="2" charset="2"/>
              <a:buAutoNum type="alphaLcPeriod"/>
            </a:pPr>
            <a:r>
              <a:rPr lang="en-US" sz="2000" baseline="0"/>
              <a:t>Selang waktu tertentu</a:t>
            </a:r>
          </a:p>
        </p:txBody>
      </p:sp>
      <p:sp>
        <p:nvSpPr>
          <p:cNvPr id="54279" name="AutoShape 12"/>
          <p:cNvSpPr>
            <a:spLocks noChangeArrowheads="1"/>
          </p:cNvSpPr>
          <p:nvPr/>
        </p:nvSpPr>
        <p:spPr bwMode="auto">
          <a:xfrm rot="5400000">
            <a:off x="7048500" y="2476500"/>
            <a:ext cx="1600200" cy="7620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4280" name="Group 19"/>
          <p:cNvGrpSpPr>
            <a:grpSpLocks/>
          </p:cNvGrpSpPr>
          <p:nvPr/>
        </p:nvGrpSpPr>
        <p:grpSpPr bwMode="auto">
          <a:xfrm>
            <a:off x="3632200" y="3048001"/>
            <a:ext cx="4038600" cy="1908176"/>
            <a:chOff x="2352" y="1920"/>
            <a:chExt cx="2304" cy="1202"/>
          </a:xfrm>
        </p:grpSpPr>
        <p:sp>
          <p:nvSpPr>
            <p:cNvPr id="54282" name="Text Box 11"/>
            <p:cNvSpPr txBox="1">
              <a:spLocks noChangeArrowheads="1"/>
            </p:cNvSpPr>
            <p:nvPr/>
          </p:nvSpPr>
          <p:spPr bwMode="auto">
            <a:xfrm>
              <a:off x="2352" y="1920"/>
              <a:ext cx="2304" cy="1202"/>
            </a:xfrm>
            <a:prstGeom prst="rect">
              <a:avLst/>
            </a:prstGeom>
            <a:noFill/>
            <a:ln w="57150" cmpd="thickThin">
              <a:solidFill>
                <a:srgbClr val="0066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>
                <a:spcBef>
                  <a:spcPct val="50000"/>
                </a:spcBef>
                <a:buClr>
                  <a:srgbClr val="0066FF"/>
                </a:buClr>
                <a:buFont typeface="Wingdings" pitchFamily="2" charset="2"/>
                <a:buNone/>
              </a:pPr>
              <a:r>
                <a:rPr lang="en-US" sz="1800" b="1" baseline="0" dirty="0"/>
                <a:t>ADUKAN BETON</a:t>
              </a:r>
            </a:p>
            <a:p>
              <a:pPr marL="342900" indent="-342900">
                <a:spcBef>
                  <a:spcPct val="50000"/>
                </a:spcBef>
                <a:buClr>
                  <a:srgbClr val="0066FF"/>
                </a:buClr>
                <a:buFont typeface="Wingdings" pitchFamily="2" charset="2"/>
                <a:buAutoNum type="alphaLcPeriod"/>
              </a:pPr>
              <a:r>
                <a:rPr lang="en-US" sz="2000" baseline="0" dirty="0" err="1"/>
                <a:t>Harus</a:t>
              </a:r>
              <a:r>
                <a:rPr lang="en-US" sz="2000" baseline="0" dirty="0"/>
                <a:t> </a:t>
              </a:r>
              <a:r>
                <a:rPr lang="en-US" sz="2000" baseline="0" dirty="0" err="1"/>
                <a:t>kental</a:t>
              </a:r>
              <a:r>
                <a:rPr lang="en-US" sz="2000" baseline="0" dirty="0"/>
                <a:t> (</a:t>
              </a:r>
              <a:r>
                <a:rPr lang="en-US" sz="2000" baseline="0" dirty="0" err="1"/>
                <a:t>plastis</a:t>
              </a:r>
              <a:r>
                <a:rPr lang="en-US" sz="2000" baseline="0" dirty="0"/>
                <a:t>)        </a:t>
              </a:r>
              <a:r>
                <a:rPr lang="en-US" sz="2000" baseline="0" dirty="0" err="1" smtClean="0"/>
                <a:t>fas</a:t>
              </a:r>
              <a:r>
                <a:rPr lang="id-ID" sz="2000" baseline="0" dirty="0" smtClean="0"/>
                <a:t> (faktor air semen)</a:t>
              </a:r>
              <a:endParaRPr lang="en-US" sz="2000" baseline="0" dirty="0"/>
            </a:p>
            <a:p>
              <a:pPr marL="342900" indent="-342900">
                <a:spcBef>
                  <a:spcPct val="50000"/>
                </a:spcBef>
                <a:buClr>
                  <a:srgbClr val="0066FF"/>
                </a:buClr>
                <a:buFont typeface="Wingdings" pitchFamily="2" charset="2"/>
                <a:buAutoNum type="alphaLcPeriod"/>
              </a:pPr>
              <a:r>
                <a:rPr lang="en-US" sz="2000" baseline="0" dirty="0" err="1"/>
                <a:t>Jika</a:t>
              </a:r>
              <a:r>
                <a:rPr lang="en-US" sz="2000" baseline="0" dirty="0"/>
                <a:t> </a:t>
              </a:r>
              <a:r>
                <a:rPr lang="en-US" sz="2000" baseline="0" dirty="0" err="1"/>
                <a:t>mengeras</a:t>
              </a:r>
              <a:r>
                <a:rPr lang="en-US" sz="2000" baseline="0" dirty="0"/>
                <a:t> </a:t>
              </a:r>
              <a:r>
                <a:rPr lang="en-US" sz="2000" baseline="0" dirty="0" err="1"/>
                <a:t>harus</a:t>
              </a:r>
              <a:r>
                <a:rPr lang="en-US" sz="2000" baseline="0" dirty="0"/>
                <a:t> </a:t>
              </a:r>
              <a:r>
                <a:rPr lang="en-US" sz="2000" baseline="0" dirty="0" err="1"/>
                <a:t>menjadi</a:t>
              </a:r>
              <a:r>
                <a:rPr lang="en-US" sz="2000" baseline="0" dirty="0"/>
                <a:t> </a:t>
              </a:r>
              <a:r>
                <a:rPr lang="en-US" sz="2000" baseline="0" dirty="0" err="1"/>
                <a:t>padat</a:t>
              </a:r>
              <a:r>
                <a:rPr lang="en-US" sz="2000" baseline="0" dirty="0"/>
                <a:t>, </a:t>
              </a:r>
              <a:r>
                <a:rPr lang="en-US" sz="2000" baseline="0" dirty="0" err="1"/>
                <a:t>keras</a:t>
              </a:r>
              <a:r>
                <a:rPr lang="en-US" sz="2000" baseline="0" dirty="0"/>
                <a:t>, </a:t>
              </a:r>
              <a:r>
                <a:rPr lang="en-US" sz="2000" baseline="0" dirty="0" err="1"/>
                <a:t>kedap</a:t>
              </a:r>
              <a:r>
                <a:rPr lang="en-US" sz="2000" baseline="0" dirty="0"/>
                <a:t> air</a:t>
              </a:r>
            </a:p>
          </p:txBody>
        </p:sp>
        <p:sp>
          <p:nvSpPr>
            <p:cNvPr id="54283" name="Line 18"/>
            <p:cNvSpPr>
              <a:spLocks noChangeShapeType="1"/>
            </p:cNvSpPr>
            <p:nvPr/>
          </p:nvSpPr>
          <p:spPr bwMode="auto">
            <a:xfrm>
              <a:off x="4032" y="2333"/>
              <a:ext cx="192" cy="0"/>
            </a:xfrm>
            <a:prstGeom prst="line">
              <a:avLst/>
            </a:prstGeom>
            <a:noFill/>
            <a:ln w="9525">
              <a:solidFill>
                <a:srgbClr val="0066FF"/>
              </a:solidFill>
              <a:round/>
              <a:headEnd type="oval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1CAA22-9697-43BC-B0E5-1A9601D677BA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71612"/>
            <a:ext cx="8382000" cy="4525963"/>
          </a:xfrm>
        </p:spPr>
        <p:txBody>
          <a:bodyPr>
            <a:normAutofit lnSpcReduction="10000"/>
          </a:bodyPr>
          <a:lstStyle/>
          <a:p>
            <a:pPr marL="609600" indent="-609600" eaLnBrk="1" fontAlgn="auto" hangingPunct="1">
              <a:spcBef>
                <a:spcPts val="58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100" dirty="0"/>
              <a:t>Benda </a:t>
            </a:r>
            <a:r>
              <a:rPr lang="en-US" sz="2100" dirty="0" err="1"/>
              <a:t>uji</a:t>
            </a:r>
            <a:endParaRPr lang="en-US" sz="2100" dirty="0"/>
          </a:p>
          <a:p>
            <a:pPr marL="609600" indent="-609600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r>
              <a:rPr lang="en-US" sz="2100" dirty="0"/>
              <a:t>	</a:t>
            </a:r>
            <a:r>
              <a:rPr lang="en-US" sz="2100" dirty="0" err="1"/>
              <a:t>Standar</a:t>
            </a:r>
            <a:r>
              <a:rPr lang="en-US" sz="2100" dirty="0"/>
              <a:t> ASTM, C172</a:t>
            </a:r>
          </a:p>
          <a:p>
            <a:pPr marL="609600" indent="-609600" algn="r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r>
              <a:rPr lang="en-US" sz="2100" dirty="0"/>
              <a:t>				</a:t>
            </a:r>
            <a:r>
              <a:rPr lang="en-US" sz="2100" dirty="0" smtClean="0"/>
              <a:t>		</a:t>
            </a:r>
            <a:r>
              <a:rPr lang="en-US" sz="2100" dirty="0" err="1" smtClean="0"/>
              <a:t>Jika</a:t>
            </a:r>
            <a:r>
              <a:rPr lang="en-US" sz="2100" dirty="0" smtClean="0"/>
              <a:t> </a:t>
            </a:r>
            <a:r>
              <a:rPr lang="en-US" sz="2100" dirty="0" err="1"/>
              <a:t>benda</a:t>
            </a:r>
            <a:r>
              <a:rPr lang="en-US" sz="2100" dirty="0"/>
              <a:t> </a:t>
            </a:r>
            <a:r>
              <a:rPr lang="en-US" sz="2100" dirty="0" err="1"/>
              <a:t>uji</a:t>
            </a:r>
            <a:r>
              <a:rPr lang="en-US" sz="2100" dirty="0"/>
              <a:t> </a:t>
            </a:r>
            <a:r>
              <a:rPr lang="en-US" sz="2100" dirty="0" err="1"/>
              <a:t>kubus</a:t>
            </a:r>
            <a:r>
              <a:rPr lang="en-US" sz="2100" dirty="0"/>
              <a:t> </a:t>
            </a:r>
            <a:r>
              <a:rPr lang="en-US" sz="2100" dirty="0" err="1"/>
              <a:t>dengan</a:t>
            </a:r>
            <a:r>
              <a:rPr lang="en-US" sz="2100" dirty="0"/>
              <a:t> </a:t>
            </a:r>
            <a:r>
              <a:rPr lang="en-US" sz="2100" dirty="0" err="1"/>
              <a:t>sisi</a:t>
            </a:r>
            <a:r>
              <a:rPr lang="en-US" sz="2100" dirty="0"/>
              <a:t> 150 				</a:t>
            </a:r>
            <a:r>
              <a:rPr lang="en-US" sz="2100" dirty="0" smtClean="0"/>
              <a:t>	mm</a:t>
            </a:r>
            <a:r>
              <a:rPr lang="en-US" sz="2100" dirty="0"/>
              <a:t>, </a:t>
            </a:r>
            <a:r>
              <a:rPr lang="en-US" sz="2100" dirty="0" err="1"/>
              <a:t>maka</a:t>
            </a:r>
            <a:r>
              <a:rPr lang="en-US" sz="2100" dirty="0"/>
              <a:t> </a:t>
            </a:r>
            <a:r>
              <a:rPr lang="en-US" sz="2100" dirty="0" err="1"/>
              <a:t>harus</a:t>
            </a:r>
            <a:r>
              <a:rPr lang="en-US" sz="2100" dirty="0"/>
              <a:t> </a:t>
            </a:r>
            <a:r>
              <a:rPr lang="en-US" sz="2100" dirty="0" err="1"/>
              <a:t>digunakan</a:t>
            </a:r>
            <a:r>
              <a:rPr lang="en-US" sz="2100" dirty="0"/>
              <a:t> </a:t>
            </a:r>
            <a:r>
              <a:rPr lang="en-US" sz="2100" dirty="0" err="1"/>
              <a:t>konversi</a:t>
            </a:r>
            <a:r>
              <a:rPr lang="en-US" sz="2100" dirty="0"/>
              <a:t> 				</a:t>
            </a:r>
            <a:r>
              <a:rPr lang="en-US" sz="2100" dirty="0" err="1"/>
              <a:t>kuat</a:t>
            </a:r>
            <a:r>
              <a:rPr lang="en-US" sz="2100" dirty="0"/>
              <a:t> </a:t>
            </a:r>
            <a:r>
              <a:rPr lang="en-US" sz="2100" dirty="0" err="1"/>
              <a:t>tekan</a:t>
            </a:r>
            <a:r>
              <a:rPr lang="en-US" sz="2100" dirty="0"/>
              <a:t> (</a:t>
            </a:r>
            <a:r>
              <a:rPr lang="en-US" sz="2100" dirty="0" err="1"/>
              <a:t>fc</a:t>
            </a:r>
            <a:r>
              <a:rPr lang="en-US" sz="2100" dirty="0"/>
              <a:t>’) </a:t>
            </a:r>
            <a:r>
              <a:rPr lang="en-US" sz="2100" dirty="0" err="1"/>
              <a:t>sbb</a:t>
            </a:r>
            <a:r>
              <a:rPr lang="en-US" sz="2100" dirty="0"/>
              <a:t> :</a:t>
            </a:r>
          </a:p>
          <a:p>
            <a:pPr marL="609600" indent="-609600" algn="r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endParaRPr lang="en-US" sz="2100" dirty="0"/>
          </a:p>
          <a:p>
            <a:pPr marL="609600" indent="-609600" algn="r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r>
              <a:rPr lang="en-US" sz="2100" dirty="0"/>
              <a:t>				</a:t>
            </a:r>
            <a:r>
              <a:rPr lang="en-US" sz="2100" dirty="0" err="1"/>
              <a:t>fc</a:t>
            </a:r>
            <a:r>
              <a:rPr lang="en-US" sz="2100" dirty="0"/>
              <a:t>’ = {0,76 + 0,2Log(</a:t>
            </a:r>
            <a:r>
              <a:rPr lang="en-US" sz="2100" dirty="0" err="1"/>
              <a:t>fc’k</a:t>
            </a:r>
            <a:r>
              <a:rPr lang="en-US" sz="2100" dirty="0"/>
              <a:t>/15)}</a:t>
            </a:r>
            <a:r>
              <a:rPr lang="en-US" sz="2100" dirty="0" err="1"/>
              <a:t>fc’k</a:t>
            </a:r>
            <a:endParaRPr lang="en-US" sz="2100" dirty="0"/>
          </a:p>
          <a:p>
            <a:pPr marL="609600" indent="-609600" algn="r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endParaRPr lang="en-US" sz="2100" dirty="0"/>
          </a:p>
          <a:p>
            <a:pPr marL="609600" indent="-609600" algn="r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r>
              <a:rPr lang="en-US" sz="2100" dirty="0" smtClean="0"/>
              <a:t>			</a:t>
            </a:r>
            <a:r>
              <a:rPr lang="en-US" sz="2100" dirty="0"/>
              <a:t>			</a:t>
            </a:r>
            <a:r>
              <a:rPr lang="en-US" sz="2100" dirty="0" err="1"/>
              <a:t>fc’k</a:t>
            </a:r>
            <a:r>
              <a:rPr lang="en-US" sz="2100" dirty="0"/>
              <a:t> = </a:t>
            </a:r>
            <a:r>
              <a:rPr lang="en-US" sz="2100" dirty="0" err="1"/>
              <a:t>kuat</a:t>
            </a:r>
            <a:r>
              <a:rPr lang="en-US" sz="2100" dirty="0"/>
              <a:t> </a:t>
            </a:r>
            <a:r>
              <a:rPr lang="en-US" sz="2100" dirty="0" err="1"/>
              <a:t>tekan</a:t>
            </a:r>
            <a:r>
              <a:rPr lang="en-US" sz="2100" dirty="0"/>
              <a:t> </a:t>
            </a:r>
            <a:r>
              <a:rPr lang="en-US" sz="2100" dirty="0" err="1"/>
              <a:t>rancang</a:t>
            </a:r>
            <a:r>
              <a:rPr lang="en-US" sz="2100" dirty="0"/>
              <a:t> </a:t>
            </a:r>
            <a:r>
              <a:rPr lang="en-US" sz="2100" dirty="0" err="1"/>
              <a:t>dengan</a:t>
            </a:r>
            <a:r>
              <a:rPr lang="en-US" sz="2100" dirty="0"/>
              <a:t> 				</a:t>
            </a:r>
            <a:r>
              <a:rPr lang="en-US" sz="2100" dirty="0" err="1"/>
              <a:t>kubus</a:t>
            </a:r>
            <a:r>
              <a:rPr lang="en-US" sz="2100" dirty="0"/>
              <a:t> 150 mm</a:t>
            </a:r>
          </a:p>
          <a:p>
            <a:pPr marL="609600" indent="-609600" algn="r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endParaRPr lang="en-US" sz="2100" dirty="0"/>
          </a:p>
          <a:p>
            <a:pPr marL="609600" indent="-609600" algn="r" eaLnBrk="1" fontAlgn="auto" hangingPunct="1"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r>
              <a:rPr lang="en-US" sz="2100" dirty="0"/>
              <a:t>	</a:t>
            </a:r>
            <a:r>
              <a:rPr lang="en-US" sz="2100" dirty="0" err="1"/>
              <a:t>Konversi</a:t>
            </a:r>
            <a:r>
              <a:rPr lang="en-US" sz="2100" dirty="0"/>
              <a:t> </a:t>
            </a:r>
            <a:r>
              <a:rPr lang="en-US" sz="2100" dirty="0" err="1"/>
              <a:t>menurut</a:t>
            </a:r>
            <a:r>
              <a:rPr lang="en-US" sz="2100" dirty="0"/>
              <a:t> PBI 71 = 0.83</a:t>
            </a:r>
          </a:p>
        </p:txBody>
      </p:sp>
      <p:pic>
        <p:nvPicPr>
          <p:cNvPr id="55299" name="Picture 4" descr="ukuran bet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143000" y="2286000"/>
            <a:ext cx="1890713" cy="3205163"/>
          </a:xfrm>
          <a:noFill/>
        </p:spPr>
      </p:pic>
      <p:sp>
        <p:nvSpPr>
          <p:cNvPr id="55300" name="Text Box 7"/>
          <p:cNvSpPr txBox="1">
            <a:spLocks noChangeArrowheads="1"/>
          </p:cNvSpPr>
          <p:nvPr/>
        </p:nvSpPr>
        <p:spPr bwMode="auto">
          <a:xfrm>
            <a:off x="785786" y="1071546"/>
            <a:ext cx="2357454" cy="400110"/>
          </a:xfrm>
          <a:prstGeom prst="rect">
            <a:avLst/>
          </a:prstGeom>
          <a:noFill/>
          <a:ln w="57150" cmpd="thickThin" algn="ctr">
            <a:solidFill>
              <a:srgbClr val="66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2000" baseline="0" dirty="0" smtClean="0"/>
              <a:t>Kuat Tekan Beton</a:t>
            </a:r>
            <a:endParaRPr lang="en-US" sz="2000" baseline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27BFDC-2CF5-428C-9EB9-8DB8860BB7C6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214678" y="357166"/>
            <a:ext cx="3009896" cy="461665"/>
          </a:xfrm>
          <a:prstGeom prst="rect">
            <a:avLst/>
          </a:prstGeom>
          <a:noFill/>
          <a:ln w="57150" cmpd="thickThin" algn="ctr">
            <a:solidFill>
              <a:srgbClr val="66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2400" baseline="0" dirty="0" smtClean="0"/>
              <a:t>Karakteristik Beton</a:t>
            </a:r>
            <a:endParaRPr lang="en-US" sz="2400" baseline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4"/>
          <p:cNvSpPr>
            <a:spLocks noGrp="1"/>
          </p:cNvSpPr>
          <p:nvPr>
            <p:ph type="title"/>
          </p:nvPr>
        </p:nvSpPr>
        <p:spPr>
          <a:xfrm>
            <a:off x="381000" y="274638"/>
            <a:ext cx="8534400" cy="1143000"/>
          </a:xfrm>
          <a:solidFill>
            <a:srgbClr val="66FF66"/>
          </a:solidFill>
        </p:spPr>
        <p:txBody>
          <a:bodyPr anchor="ctr"/>
          <a:lstStyle/>
          <a:p>
            <a:r>
              <a:rPr lang="en-US" sz="2000" b="1" smtClean="0">
                <a:solidFill>
                  <a:srgbClr val="FF0000"/>
                </a:solidFill>
              </a:rPr>
              <a:t>Tabel : Perbandingan Kekuatan Tekan Beton Berbagai Benda Uji </a:t>
            </a:r>
          </a:p>
        </p:txBody>
      </p:sp>
      <p:sp>
        <p:nvSpPr>
          <p:cNvPr id="1028" name="Content Placeholder 5"/>
          <p:cNvSpPr>
            <a:spLocks noGrp="1"/>
          </p:cNvSpPr>
          <p:nvPr>
            <p:ph sz="quarter" idx="1"/>
          </p:nvPr>
        </p:nvSpPr>
        <p:spPr>
          <a:xfrm>
            <a:off x="533400" y="1447800"/>
            <a:ext cx="8153400" cy="4572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de-DE" smtClean="0"/>
          </a:p>
          <a:p>
            <a:endParaRPr lang="de-DE" smtClean="0"/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09600" y="1828800"/>
          <a:ext cx="7645400" cy="199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Document" r:id="rId3" imgW="5625729" imgH="1243774" progId="Word.Document.12">
                  <p:embed/>
                </p:oleObj>
              </mc:Choice>
              <mc:Fallback>
                <p:oleObj name="Document" r:id="rId3" imgW="5625729" imgH="1243774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828800"/>
                        <a:ext cx="7645400" cy="199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A0266B-6D8F-4104-A6B9-0A48FDE5CC2C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6" name="Title 4"/>
          <p:cNvSpPr txBox="1">
            <a:spLocks/>
          </p:cNvSpPr>
          <p:nvPr/>
        </p:nvSpPr>
        <p:spPr bwMode="auto">
          <a:xfrm>
            <a:off x="357158" y="285728"/>
            <a:ext cx="8534400" cy="1143000"/>
          </a:xfrm>
          <a:prstGeom prst="rect">
            <a:avLst/>
          </a:prstGeom>
          <a:solidFill>
            <a:srgbClr val="66FF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Tabel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: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Perbandingan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Kekuatan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Tekan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Beton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Berbagai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Benda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Uji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304800"/>
            <a:ext cx="8382000" cy="6400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100" dirty="0" smtClean="0"/>
              <a:t>2. </a:t>
            </a:r>
            <a:r>
              <a:rPr lang="en-US" sz="2100" dirty="0" err="1" smtClean="0"/>
              <a:t>Hubungannya</a:t>
            </a:r>
            <a:r>
              <a:rPr lang="en-US" sz="2100" dirty="0" smtClean="0"/>
              <a:t> </a:t>
            </a:r>
            <a:r>
              <a:rPr lang="en-US" sz="2100" dirty="0" err="1" smtClean="0"/>
              <a:t>dengan</a:t>
            </a:r>
            <a:r>
              <a:rPr lang="en-US" sz="2100" dirty="0" smtClean="0"/>
              <a:t> </a:t>
            </a:r>
            <a:r>
              <a:rPr lang="en-US" sz="2100" dirty="0" err="1" smtClean="0"/>
              <a:t>umur</a:t>
            </a:r>
            <a:endParaRPr lang="en-US" sz="21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100" dirty="0" smtClean="0"/>
              <a:t>	 </a:t>
            </a:r>
            <a:r>
              <a:rPr lang="en-US" sz="2100" dirty="0" err="1" smtClean="0"/>
              <a:t>fc</a:t>
            </a:r>
            <a:r>
              <a:rPr lang="en-US" sz="2100" dirty="0" smtClean="0"/>
              <a:t>’ = </a:t>
            </a:r>
            <a:r>
              <a:rPr lang="en-US" sz="2100" dirty="0" err="1" smtClean="0"/>
              <a:t>fc’i</a:t>
            </a:r>
            <a:r>
              <a:rPr lang="en-US" sz="2100" dirty="0" smtClean="0"/>
              <a:t> /</a:t>
            </a:r>
            <a:r>
              <a:rPr lang="en-US" sz="2100" dirty="0" err="1" smtClean="0"/>
              <a:t>fi</a:t>
            </a:r>
            <a:r>
              <a:rPr lang="en-US" sz="2100" dirty="0" smtClean="0"/>
              <a:t>		</a:t>
            </a:r>
          </a:p>
          <a:p>
            <a:pPr eaLnBrk="1" hangingPunct="1">
              <a:buFont typeface="Wingdings" pitchFamily="2" charset="2"/>
              <a:buNone/>
            </a:pPr>
            <a:endParaRPr lang="en-US" sz="21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100" dirty="0" err="1" smtClean="0"/>
              <a:t>fc’i</a:t>
            </a:r>
            <a:r>
              <a:rPr lang="en-US" sz="2100" dirty="0" smtClean="0"/>
              <a:t> = </a:t>
            </a:r>
            <a:r>
              <a:rPr lang="en-US" sz="2100" dirty="0" err="1" smtClean="0"/>
              <a:t>kuat</a:t>
            </a:r>
            <a:r>
              <a:rPr lang="en-US" sz="2100" dirty="0" smtClean="0"/>
              <a:t> </a:t>
            </a:r>
            <a:r>
              <a:rPr lang="en-US" sz="2100" dirty="0" err="1" smtClean="0"/>
              <a:t>tekan</a:t>
            </a:r>
            <a:r>
              <a:rPr lang="en-US" sz="2100" dirty="0" smtClean="0"/>
              <a:t> </a:t>
            </a:r>
            <a:r>
              <a:rPr lang="en-US" sz="2100" dirty="0" err="1" smtClean="0"/>
              <a:t>umur</a:t>
            </a:r>
            <a:r>
              <a:rPr lang="en-US" sz="2100" dirty="0" smtClean="0"/>
              <a:t> </a:t>
            </a:r>
            <a:r>
              <a:rPr lang="en-US" sz="2100" dirty="0" err="1" smtClean="0"/>
              <a:t>i</a:t>
            </a:r>
            <a:r>
              <a:rPr lang="en-US" sz="2100" dirty="0" smtClean="0"/>
              <a:t> </a:t>
            </a:r>
            <a:r>
              <a:rPr lang="en-US" sz="2100" dirty="0" err="1" smtClean="0"/>
              <a:t>hari</a:t>
            </a:r>
            <a:endParaRPr lang="en-US" sz="21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100" dirty="0" err="1" smtClean="0"/>
              <a:t>fi</a:t>
            </a:r>
            <a:r>
              <a:rPr lang="en-US" sz="2100" dirty="0" smtClean="0"/>
              <a:t>    = </a:t>
            </a:r>
            <a:r>
              <a:rPr lang="en-US" sz="2100" dirty="0" err="1" smtClean="0"/>
              <a:t>fakor</a:t>
            </a:r>
            <a:r>
              <a:rPr lang="en-US" sz="2100" dirty="0" smtClean="0"/>
              <a:t> </a:t>
            </a:r>
            <a:r>
              <a:rPr lang="en-US" sz="2100" dirty="0" err="1" smtClean="0"/>
              <a:t>umur</a:t>
            </a:r>
            <a:r>
              <a:rPr lang="en-US" sz="2100" dirty="0" smtClean="0"/>
              <a:t> </a:t>
            </a:r>
            <a:r>
              <a:rPr lang="en-US" sz="2100" dirty="0" err="1" smtClean="0"/>
              <a:t>pada</a:t>
            </a:r>
            <a:r>
              <a:rPr lang="en-US" sz="2100" dirty="0" smtClean="0"/>
              <a:t> </a:t>
            </a:r>
            <a:r>
              <a:rPr lang="en-US" sz="2100" dirty="0" err="1" smtClean="0"/>
              <a:t>i</a:t>
            </a:r>
            <a:r>
              <a:rPr lang="en-US" sz="2100" dirty="0" smtClean="0"/>
              <a:t> </a:t>
            </a:r>
            <a:r>
              <a:rPr lang="en-US" sz="2100" dirty="0" err="1" smtClean="0"/>
              <a:t>hari</a:t>
            </a:r>
            <a:endParaRPr lang="en-US" sz="2100" dirty="0" smtClean="0"/>
          </a:p>
          <a:p>
            <a:pPr eaLnBrk="1" hangingPunct="1">
              <a:buFont typeface="Wingdings" pitchFamily="2" charset="2"/>
              <a:buNone/>
            </a:pPr>
            <a:endParaRPr lang="en-US" sz="21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100" dirty="0" smtClean="0"/>
              <a:t>3. </a:t>
            </a:r>
            <a:r>
              <a:rPr lang="en-US" sz="2100" dirty="0" err="1" smtClean="0"/>
              <a:t>Analisis</a:t>
            </a:r>
            <a:r>
              <a:rPr lang="en-US" sz="2100" dirty="0" smtClean="0"/>
              <a:t> </a:t>
            </a:r>
            <a:r>
              <a:rPr lang="en-US" sz="2100" dirty="0" err="1" smtClean="0"/>
              <a:t>Pengujian</a:t>
            </a:r>
            <a:endParaRPr lang="en-US" sz="21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100" dirty="0" smtClean="0"/>
              <a:t>	</a:t>
            </a:r>
            <a:r>
              <a:rPr lang="en-US" sz="2100" dirty="0" err="1" smtClean="0"/>
              <a:t>Kuat</a:t>
            </a:r>
            <a:r>
              <a:rPr lang="en-US" sz="2100" dirty="0" smtClean="0"/>
              <a:t> </a:t>
            </a:r>
            <a:r>
              <a:rPr lang="en-US" sz="2100" dirty="0" err="1" smtClean="0"/>
              <a:t>tekan</a:t>
            </a:r>
            <a:r>
              <a:rPr lang="en-US" sz="2100" dirty="0" smtClean="0"/>
              <a:t> </a:t>
            </a:r>
            <a:r>
              <a:rPr lang="en-US" sz="2100" dirty="0" err="1" smtClean="0"/>
              <a:t>rancang</a:t>
            </a:r>
            <a:r>
              <a:rPr lang="en-US" sz="2100" dirty="0" smtClean="0"/>
              <a:t> (</a:t>
            </a:r>
            <a:r>
              <a:rPr lang="en-US" sz="2100" dirty="0" err="1" smtClean="0"/>
              <a:t>fc</a:t>
            </a:r>
            <a:r>
              <a:rPr lang="en-US" sz="2100" dirty="0" smtClean="0"/>
              <a:t>’) </a:t>
            </a:r>
            <a:r>
              <a:rPr lang="en-US" sz="2100" dirty="0" err="1" smtClean="0"/>
              <a:t>ditentukan</a:t>
            </a:r>
            <a:r>
              <a:rPr lang="en-US" sz="2100" dirty="0" smtClean="0"/>
              <a:t> </a:t>
            </a:r>
            <a:r>
              <a:rPr lang="en-US" sz="2100" dirty="0" err="1" smtClean="0"/>
              <a:t>berdasarkan</a:t>
            </a:r>
            <a:r>
              <a:rPr lang="en-US" sz="2100" dirty="0" smtClean="0"/>
              <a:t> 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100" dirty="0" smtClean="0"/>
              <a:t>	a. Benda </a:t>
            </a:r>
            <a:r>
              <a:rPr lang="en-US" sz="2100" dirty="0" err="1" smtClean="0"/>
              <a:t>uji</a:t>
            </a:r>
            <a:r>
              <a:rPr lang="en-US" sz="2100" dirty="0" smtClean="0"/>
              <a:t> &lt; 15 </a:t>
            </a:r>
            <a:r>
              <a:rPr lang="en-US" sz="2100" dirty="0" err="1" smtClean="0"/>
              <a:t>buah</a:t>
            </a:r>
            <a:r>
              <a:rPr lang="en-US" sz="2100" dirty="0" smtClean="0"/>
              <a:t>	</a:t>
            </a:r>
            <a:r>
              <a:rPr lang="en-US" sz="2100" dirty="0" smtClean="0">
                <a:sym typeface="Wingdings" pitchFamily="2" charset="2"/>
              </a:rPr>
              <a:t></a:t>
            </a:r>
            <a:r>
              <a:rPr lang="en-US" sz="2100" dirty="0" smtClean="0"/>
              <a:t>	</a:t>
            </a:r>
            <a:r>
              <a:rPr lang="en-US" sz="2100" dirty="0" err="1" smtClean="0"/>
              <a:t>fc</a:t>
            </a:r>
            <a:r>
              <a:rPr lang="en-US" sz="2100" dirty="0" smtClean="0"/>
              <a:t>’ = </a:t>
            </a:r>
            <a:r>
              <a:rPr lang="en-US" sz="2100" dirty="0" err="1" smtClean="0"/>
              <a:t>fcr</a:t>
            </a:r>
            <a:r>
              <a:rPr lang="en-US" sz="2100" dirty="0" smtClean="0"/>
              <a:t> -12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100" dirty="0" smtClean="0"/>
              <a:t>	b. Benda </a:t>
            </a:r>
            <a:r>
              <a:rPr lang="en-US" sz="2100" dirty="0" err="1" smtClean="0"/>
              <a:t>uji</a:t>
            </a:r>
            <a:r>
              <a:rPr lang="en-US" sz="2100" dirty="0" smtClean="0"/>
              <a:t> </a:t>
            </a:r>
            <a:r>
              <a:rPr lang="en-US" sz="2100" dirty="0" smtClean="0">
                <a:sym typeface="Symbol" pitchFamily="18" charset="2"/>
              </a:rPr>
              <a:t> 15 </a:t>
            </a:r>
            <a:r>
              <a:rPr lang="en-US" sz="2100" dirty="0" err="1" smtClean="0">
                <a:sym typeface="Symbol" pitchFamily="18" charset="2"/>
              </a:rPr>
              <a:t>buah</a:t>
            </a:r>
            <a:r>
              <a:rPr lang="en-US" sz="2100" dirty="0" smtClean="0">
                <a:sym typeface="Symbol" pitchFamily="18" charset="2"/>
              </a:rPr>
              <a:t>	</a:t>
            </a:r>
            <a:r>
              <a:rPr lang="en-US" sz="2100" dirty="0" smtClean="0">
                <a:sym typeface="Wingdings" pitchFamily="2" charset="2"/>
              </a:rPr>
              <a:t></a:t>
            </a:r>
            <a:r>
              <a:rPr lang="en-US" sz="2100" dirty="0" smtClean="0">
                <a:sym typeface="Symbol" pitchFamily="18" charset="2"/>
              </a:rPr>
              <a:t>	1. </a:t>
            </a:r>
            <a:r>
              <a:rPr lang="en-US" sz="2100" dirty="0" err="1" smtClean="0">
                <a:sym typeface="Symbol" pitchFamily="18" charset="2"/>
              </a:rPr>
              <a:t>fc</a:t>
            </a:r>
            <a:r>
              <a:rPr lang="en-US" sz="2100" dirty="0" smtClean="0">
                <a:sym typeface="Symbol" pitchFamily="18" charset="2"/>
              </a:rPr>
              <a:t>’ = </a:t>
            </a:r>
            <a:r>
              <a:rPr lang="en-US" sz="2100" dirty="0" err="1" smtClean="0">
                <a:sym typeface="Symbol" pitchFamily="18" charset="2"/>
              </a:rPr>
              <a:t>fcr</a:t>
            </a:r>
            <a:r>
              <a:rPr lang="en-US" sz="2100" dirty="0" smtClean="0">
                <a:sym typeface="Symbol" pitchFamily="18" charset="2"/>
              </a:rPr>
              <a:t> – 1,64 </a:t>
            </a:r>
            <a:r>
              <a:rPr lang="en-US" sz="2100" dirty="0" err="1" smtClean="0">
                <a:sym typeface="Symbol" pitchFamily="18" charset="2"/>
              </a:rPr>
              <a:t>Sr</a:t>
            </a:r>
            <a:endParaRPr lang="en-US" sz="2100" dirty="0" smtClean="0"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100" dirty="0" smtClean="0">
                <a:sym typeface="Symbol" pitchFamily="18" charset="2"/>
              </a:rPr>
              <a:t>						2. </a:t>
            </a:r>
            <a:r>
              <a:rPr lang="en-US" sz="2100" dirty="0" err="1" smtClean="0">
                <a:sym typeface="Symbol" pitchFamily="18" charset="2"/>
              </a:rPr>
              <a:t>fc</a:t>
            </a:r>
            <a:r>
              <a:rPr lang="en-US" sz="2100" dirty="0" smtClean="0">
                <a:sym typeface="Symbol" pitchFamily="18" charset="2"/>
              </a:rPr>
              <a:t>’ = </a:t>
            </a:r>
            <a:r>
              <a:rPr lang="en-US" sz="2100" dirty="0" err="1" smtClean="0">
                <a:sym typeface="Symbol" pitchFamily="18" charset="2"/>
              </a:rPr>
              <a:t>fcr</a:t>
            </a:r>
            <a:r>
              <a:rPr lang="en-US" sz="2100" dirty="0" smtClean="0">
                <a:sym typeface="Symbol" pitchFamily="18" charset="2"/>
              </a:rPr>
              <a:t> – 2,64 </a:t>
            </a:r>
            <a:r>
              <a:rPr lang="en-US" sz="2100" dirty="0" err="1" smtClean="0">
                <a:sym typeface="Symbol" pitchFamily="18" charset="2"/>
              </a:rPr>
              <a:t>Sr</a:t>
            </a:r>
            <a:r>
              <a:rPr lang="en-US" sz="2100" dirty="0" smtClean="0">
                <a:sym typeface="Symbol" pitchFamily="18" charset="2"/>
              </a:rPr>
              <a:t> + 4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100" dirty="0" smtClean="0">
                <a:sym typeface="Symbol" pitchFamily="18" charset="2"/>
              </a:rPr>
              <a:t>							 			     </a:t>
            </a:r>
          </a:p>
        </p:txBody>
      </p:sp>
      <p:graphicFrame>
        <p:nvGraphicFramePr>
          <p:cNvPr id="10302" name="Group 62"/>
          <p:cNvGraphicFramePr>
            <a:graphicFrameLocks noGrp="1"/>
          </p:cNvGraphicFramePr>
          <p:nvPr>
            <p:ph sz="quarter" idx="2"/>
          </p:nvPr>
        </p:nvGraphicFramePr>
        <p:xfrm>
          <a:off x="4114800" y="838200"/>
          <a:ext cx="4648200" cy="1143001"/>
        </p:xfrm>
        <a:graphic>
          <a:graphicData uri="http://schemas.openxmlformats.org/drawingml/2006/table">
            <a:tbl>
              <a:tblPr/>
              <a:tblGrid>
                <a:gridCol w="113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32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00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hari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0.46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0.70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0.88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0.96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320" name="Group 80"/>
          <p:cNvGraphicFramePr>
            <a:graphicFrameLocks noGrp="1"/>
          </p:cNvGraphicFramePr>
          <p:nvPr>
            <p:ph sz="quarter" idx="3"/>
          </p:nvPr>
        </p:nvGraphicFramePr>
        <p:xfrm>
          <a:off x="838200" y="4495800"/>
          <a:ext cx="2590800" cy="188976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Jumlah b. uji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 30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6357" name="Group 68"/>
          <p:cNvGrpSpPr>
            <a:grpSpLocks/>
          </p:cNvGrpSpPr>
          <p:nvPr/>
        </p:nvGrpSpPr>
        <p:grpSpPr bwMode="auto">
          <a:xfrm>
            <a:off x="7100888" y="4676775"/>
            <a:ext cx="1509712" cy="504825"/>
            <a:chOff x="4473" y="3042"/>
            <a:chExt cx="951" cy="318"/>
          </a:xfrm>
        </p:grpSpPr>
        <p:sp>
          <p:nvSpPr>
            <p:cNvPr id="56365" name="Text Box 66"/>
            <p:cNvSpPr txBox="1">
              <a:spLocks noChangeArrowheads="1"/>
            </p:cNvSpPr>
            <p:nvPr/>
          </p:nvSpPr>
          <p:spPr bwMode="auto">
            <a:xfrm>
              <a:off x="4473" y="3042"/>
              <a:ext cx="912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200" baseline="0"/>
                <a:t>Sr  = s x f</a:t>
              </a:r>
            </a:p>
          </p:txBody>
        </p:sp>
        <p:sp>
          <p:nvSpPr>
            <p:cNvPr id="56366" name="Rectangle 67"/>
            <p:cNvSpPr>
              <a:spLocks noChangeArrowheads="1"/>
            </p:cNvSpPr>
            <p:nvPr/>
          </p:nvSpPr>
          <p:spPr bwMode="auto">
            <a:xfrm>
              <a:off x="4512" y="3072"/>
              <a:ext cx="91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6358" name="Text Box 69"/>
          <p:cNvSpPr txBox="1">
            <a:spLocks noChangeArrowheads="1"/>
          </p:cNvSpPr>
          <p:nvPr/>
        </p:nvSpPr>
        <p:spPr bwMode="auto">
          <a:xfrm>
            <a:off x="5181600" y="5410200"/>
            <a:ext cx="29718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aseline="0"/>
              <a:t>s = Standar deviasi</a:t>
            </a:r>
          </a:p>
          <a:p>
            <a:pPr>
              <a:spcBef>
                <a:spcPct val="50000"/>
              </a:spcBef>
            </a:pPr>
            <a:r>
              <a:rPr lang="en-US" sz="2200" baseline="0"/>
              <a:t> f = Faktor koreksi</a:t>
            </a:r>
          </a:p>
        </p:txBody>
      </p:sp>
      <p:sp>
        <p:nvSpPr>
          <p:cNvPr id="56359" name="Rectangle 81"/>
          <p:cNvSpPr>
            <a:spLocks noChangeArrowheads="1"/>
          </p:cNvSpPr>
          <p:nvPr/>
        </p:nvSpPr>
        <p:spPr bwMode="auto">
          <a:xfrm>
            <a:off x="5219700" y="5359400"/>
            <a:ext cx="2514600" cy="990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60" name="AutoShape 82"/>
          <p:cNvSpPr>
            <a:spLocks noChangeArrowheads="1"/>
          </p:cNvSpPr>
          <p:nvPr/>
        </p:nvSpPr>
        <p:spPr bwMode="auto">
          <a:xfrm rot="16200000" flipH="1">
            <a:off x="7886700" y="5372100"/>
            <a:ext cx="609600" cy="6858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61" name="AutoShape 83"/>
          <p:cNvSpPr>
            <a:spLocks noChangeArrowheads="1"/>
          </p:cNvSpPr>
          <p:nvPr/>
        </p:nvSpPr>
        <p:spPr bwMode="auto">
          <a:xfrm>
            <a:off x="3505200" y="4724400"/>
            <a:ext cx="304800" cy="16002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62" name="Text Box 84"/>
          <p:cNvSpPr txBox="1">
            <a:spLocks noChangeArrowheads="1"/>
          </p:cNvSpPr>
          <p:nvPr/>
        </p:nvSpPr>
        <p:spPr bwMode="auto">
          <a:xfrm>
            <a:off x="3962400" y="4724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sz="1800" baseline="0"/>
          </a:p>
        </p:txBody>
      </p:sp>
      <p:sp>
        <p:nvSpPr>
          <p:cNvPr id="56363" name="Text Box 85"/>
          <p:cNvSpPr txBox="1">
            <a:spLocks noChangeArrowheads="1"/>
          </p:cNvSpPr>
          <p:nvPr/>
        </p:nvSpPr>
        <p:spPr bwMode="auto">
          <a:xfrm rot="5400000">
            <a:off x="3020219" y="5390357"/>
            <a:ext cx="20510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baseline="0">
                <a:sym typeface="Symbol" pitchFamily="18" charset="2"/>
              </a:rPr>
              <a:t>Interpolasi linier</a:t>
            </a:r>
            <a:r>
              <a:rPr lang="en-US" sz="1800" baseline="0">
                <a:sym typeface="Symbol" pitchFamily="18" charset="2"/>
              </a:rPr>
              <a:t> 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A636B7-F707-48B9-8BDE-39074E36C4D7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Content Placeholder 6"/>
          <p:cNvSpPr>
            <a:spLocks noGrp="1"/>
          </p:cNvSpPr>
          <p:nvPr>
            <p:ph sz="quarter" idx="1"/>
          </p:nvPr>
        </p:nvSpPr>
        <p:spPr>
          <a:xfrm>
            <a:off x="685800" y="1600200"/>
            <a:ext cx="7772400" cy="4572000"/>
          </a:xfrm>
        </p:spPr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Perhitungan</a:t>
            </a:r>
            <a:endParaRPr lang="en-US" dirty="0" smtClean="0"/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057275" y="2208213"/>
          <a:ext cx="7219950" cy="236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Document" r:id="rId3" imgW="5466626" imgH="1790344" progId="Word.Document.12">
                  <p:embed/>
                </p:oleObj>
              </mc:Choice>
              <mc:Fallback>
                <p:oleObj name="Document" r:id="rId3" imgW="5466626" imgH="1790344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2208213"/>
                        <a:ext cx="7219950" cy="2363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B783BB-1574-4A1D-AD8F-04D820AA09CB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411760" y="4893059"/>
            <a:ext cx="525658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 smtClean="0"/>
              <a:t>K = 300 kg/cm2</a:t>
            </a:r>
          </a:p>
          <a:p>
            <a:r>
              <a:rPr lang="id-ID" sz="2800" dirty="0" smtClean="0"/>
              <a:t>Dirubah menjadi fc’= K</a:t>
            </a:r>
            <a:r>
              <a:rPr lang="id-ID" sz="2800" baseline="0" dirty="0" smtClean="0"/>
              <a:t> </a:t>
            </a:r>
            <a:r>
              <a:rPr lang="id-ID" sz="1800" baseline="0" dirty="0" smtClean="0"/>
              <a:t>x 0,83</a:t>
            </a:r>
          </a:p>
          <a:p>
            <a:endParaRPr lang="id-ID" sz="1800" baseline="0" dirty="0"/>
          </a:p>
          <a:p>
            <a:r>
              <a:rPr lang="id-ID" sz="1800" baseline="0" dirty="0" smtClean="0"/>
              <a:t>K = fc/0,83</a:t>
            </a:r>
            <a:r>
              <a:rPr lang="id-ID" sz="1800" dirty="0" smtClean="0"/>
              <a:t>.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8" descr="D teg-r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85800" y="381000"/>
            <a:ext cx="3105150" cy="3324225"/>
          </a:xfrm>
          <a:noFill/>
          <a:ln w="57150" cmpd="thinThick">
            <a:solidFill>
              <a:srgbClr val="6666FF"/>
            </a:solidFill>
          </a:ln>
        </p:spPr>
      </p:pic>
      <p:sp>
        <p:nvSpPr>
          <p:cNvPr id="57347" name="Text Box 23"/>
          <p:cNvSpPr txBox="1">
            <a:spLocks noChangeArrowheads="1"/>
          </p:cNvSpPr>
          <p:nvPr/>
        </p:nvSpPr>
        <p:spPr bwMode="auto">
          <a:xfrm>
            <a:off x="609600" y="4343400"/>
            <a:ext cx="4038600" cy="1192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o"/>
            </a:pPr>
            <a:r>
              <a:rPr lang="en-US" sz="1800" baseline="0"/>
              <a:t> Sampai 40% fc’ linier</a:t>
            </a:r>
          </a:p>
          <a:p>
            <a:pPr>
              <a:spcBef>
                <a:spcPct val="50000"/>
              </a:spcBef>
              <a:buFontTx/>
              <a:buChar char="o"/>
            </a:pPr>
            <a:r>
              <a:rPr lang="en-US" sz="1800" baseline="0"/>
              <a:t> Sampai 70% fc’ kehilangan  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   kekakuannya (lengkung)</a:t>
            </a:r>
          </a:p>
        </p:txBody>
      </p:sp>
      <p:sp>
        <p:nvSpPr>
          <p:cNvPr id="57348" name="AutoShape 24"/>
          <p:cNvSpPr>
            <a:spLocks noChangeArrowheads="1"/>
          </p:cNvSpPr>
          <p:nvPr/>
        </p:nvSpPr>
        <p:spPr bwMode="auto">
          <a:xfrm>
            <a:off x="1828800" y="3810000"/>
            <a:ext cx="73025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66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7349" name="Text Box 25"/>
          <p:cNvSpPr txBox="1">
            <a:spLocks noChangeArrowheads="1"/>
          </p:cNvSpPr>
          <p:nvPr/>
        </p:nvSpPr>
        <p:spPr bwMode="auto">
          <a:xfrm>
            <a:off x="3594100" y="5372100"/>
            <a:ext cx="4711700" cy="784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1800" baseline="0"/>
              <a:t> Makin rendah fc’ makin tinggi </a:t>
            </a:r>
            <a:r>
              <a:rPr lang="el-GR" sz="1800" baseline="0">
                <a:cs typeface="Arial" charset="0"/>
              </a:rPr>
              <a:t>ε</a:t>
            </a:r>
            <a:endParaRPr lang="en-US" sz="1800" baseline="0">
              <a:cs typeface="Arial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 baseline="0">
                <a:cs typeface="Arial" charset="0"/>
              </a:rPr>
              <a:t> Makin tinggi fc’ makin panjang bagian linier</a:t>
            </a:r>
            <a:endParaRPr lang="el-GR" sz="1800" baseline="0">
              <a:cs typeface="Arial" charset="0"/>
            </a:endParaRPr>
          </a:p>
        </p:txBody>
      </p:sp>
      <p:sp>
        <p:nvSpPr>
          <p:cNvPr id="57350" name="Text Box 26"/>
          <p:cNvSpPr txBox="1">
            <a:spLocks noChangeArrowheads="1"/>
          </p:cNvSpPr>
          <p:nvPr/>
        </p:nvSpPr>
        <p:spPr bwMode="auto">
          <a:xfrm>
            <a:off x="6934200" y="2133600"/>
            <a:ext cx="2438400" cy="708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aseline="0"/>
              <a:t>1 Psi    = 0.00689 MPa</a:t>
            </a:r>
          </a:p>
          <a:p>
            <a:pPr>
              <a:spcBef>
                <a:spcPct val="50000"/>
              </a:spcBef>
            </a:pPr>
            <a:r>
              <a:rPr lang="en-US" sz="1600" baseline="0"/>
              <a:t>1 MPa  = 1 N/mm</a:t>
            </a:r>
            <a:r>
              <a:rPr lang="en-US" sz="1600"/>
              <a:t>2</a:t>
            </a:r>
          </a:p>
        </p:txBody>
      </p:sp>
      <p:grpSp>
        <p:nvGrpSpPr>
          <p:cNvPr id="57351" name="Group 28"/>
          <p:cNvGrpSpPr>
            <a:grpSpLocks/>
          </p:cNvGrpSpPr>
          <p:nvPr/>
        </p:nvGrpSpPr>
        <p:grpSpPr bwMode="auto">
          <a:xfrm>
            <a:off x="4114800" y="381000"/>
            <a:ext cx="2860675" cy="4495800"/>
            <a:chOff x="2592" y="240"/>
            <a:chExt cx="1802" cy="2851"/>
          </a:xfrm>
        </p:grpSpPr>
        <p:pic>
          <p:nvPicPr>
            <p:cNvPr id="57354" name="Picture 20" descr="PCA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592" y="240"/>
              <a:ext cx="1802" cy="2851"/>
            </a:xfrm>
            <a:prstGeom prst="rect">
              <a:avLst/>
            </a:prstGeom>
            <a:noFill/>
            <a:ln w="57150" cmpd="thinThick">
              <a:solidFill>
                <a:srgbClr val="6666FF"/>
              </a:solidFill>
              <a:miter lim="800000"/>
              <a:headEnd/>
              <a:tailEnd/>
            </a:ln>
          </p:spPr>
        </p:pic>
        <p:sp>
          <p:nvSpPr>
            <p:cNvPr id="57355" name="Oval 27"/>
            <p:cNvSpPr>
              <a:spLocks noChangeArrowheads="1"/>
            </p:cNvSpPr>
            <p:nvPr/>
          </p:nvSpPr>
          <p:spPr bwMode="auto">
            <a:xfrm>
              <a:off x="3418" y="2332"/>
              <a:ext cx="192" cy="192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7352" name="AutoShape 29"/>
          <p:cNvSpPr>
            <a:spLocks noChangeArrowheads="1"/>
          </p:cNvSpPr>
          <p:nvPr/>
        </p:nvSpPr>
        <p:spPr bwMode="auto">
          <a:xfrm>
            <a:off x="5105400" y="4978400"/>
            <a:ext cx="73025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66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D37579-EBA3-435F-AE57-3820041726E5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 descr="FAS dal berat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762000" y="762000"/>
            <a:ext cx="2817813" cy="3763963"/>
          </a:xfrm>
          <a:noFill/>
          <a:ln w="57150" cmpd="thickThin">
            <a:solidFill>
              <a:srgbClr val="6666FF"/>
            </a:solidFill>
          </a:ln>
        </p:spPr>
      </p:pic>
      <p:pic>
        <p:nvPicPr>
          <p:cNvPr id="3076" name="Picture 6" descr="Reg bata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4419600" y="762000"/>
            <a:ext cx="3962400" cy="3676650"/>
          </a:xfrm>
          <a:noFill/>
          <a:ln w="57150" cmpd="thickThin">
            <a:solidFill>
              <a:srgbClr val="6666FF"/>
            </a:solidFill>
          </a:ln>
        </p:spPr>
      </p:pic>
      <p:graphicFrame>
        <p:nvGraphicFramePr>
          <p:cNvPr id="3074" name="Object 1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099175" y="4803775"/>
          <a:ext cx="228917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6" imgW="1333500" imgH="241300" progId="Equation.3">
                  <p:embed/>
                </p:oleObj>
              </mc:Choice>
              <mc:Fallback>
                <p:oleObj name="Equation" r:id="rId6" imgW="1333500" imgH="241300" progId="Equation.3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9175" y="4803775"/>
                        <a:ext cx="2289175" cy="4143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3366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9"/>
          <p:cNvSpPr txBox="1">
            <a:spLocks noChangeArrowheads="1"/>
          </p:cNvSpPr>
          <p:nvPr/>
        </p:nvSpPr>
        <p:spPr bwMode="auto">
          <a:xfrm>
            <a:off x="609600" y="5208588"/>
            <a:ext cx="3581400" cy="11922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o"/>
            </a:pPr>
            <a:r>
              <a:rPr lang="en-US" sz="1800" baseline="0"/>
              <a:t> Makin besar fas, makin kecil fc’</a:t>
            </a:r>
          </a:p>
          <a:p>
            <a:pPr>
              <a:spcBef>
                <a:spcPct val="50000"/>
              </a:spcBef>
              <a:buFontTx/>
              <a:buChar char="o"/>
            </a:pPr>
            <a:r>
              <a:rPr lang="en-US" sz="1800" baseline="0"/>
              <a:t> Makin kecil fas, makin besar fc’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   (workability)</a:t>
            </a:r>
          </a:p>
        </p:txBody>
      </p:sp>
      <p:sp>
        <p:nvSpPr>
          <p:cNvPr id="3078" name="AutoShape 10"/>
          <p:cNvSpPr>
            <a:spLocks noChangeArrowheads="1"/>
          </p:cNvSpPr>
          <p:nvPr/>
        </p:nvSpPr>
        <p:spPr bwMode="auto">
          <a:xfrm>
            <a:off x="1828800" y="4675188"/>
            <a:ext cx="73025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66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079" name="Text Box 11"/>
          <p:cNvSpPr txBox="1">
            <a:spLocks noChangeArrowheads="1"/>
          </p:cNvSpPr>
          <p:nvPr/>
        </p:nvSpPr>
        <p:spPr bwMode="auto">
          <a:xfrm>
            <a:off x="4495800" y="5181600"/>
            <a:ext cx="40386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sz="1800" baseline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D4F4A8-0D3D-4833-BB38-BD7430B12460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152663"/>
            <a:ext cx="4257675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214414" y="1528692"/>
            <a:ext cx="2357454" cy="400110"/>
          </a:xfrm>
          <a:prstGeom prst="rect">
            <a:avLst/>
          </a:prstGeom>
          <a:noFill/>
          <a:ln w="57150" cmpd="thickThin" algn="ctr">
            <a:solidFill>
              <a:srgbClr val="66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2000" baseline="0" dirty="0" smtClean="0"/>
              <a:t>Kuat Tarik Beton</a:t>
            </a:r>
            <a:endParaRPr lang="en-US" sz="2000" baseline="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2703" y="514333"/>
            <a:ext cx="43338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E15DF-5AF8-4E05-9E9C-FDC921ED03A8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000108"/>
            <a:ext cx="6791325" cy="279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28604"/>
            <a:ext cx="52768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4000504"/>
            <a:ext cx="508635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E15DF-5AF8-4E05-9E9C-FDC921ED03A8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3116"/>
            <a:ext cx="55911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71612"/>
            <a:ext cx="40957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05063" y="514333"/>
            <a:ext cx="43338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3388C0-DCA8-4DD8-9DF3-E90A93AA7558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05063" y="428604"/>
            <a:ext cx="43338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5" y="1419230"/>
            <a:ext cx="3686175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1528" y="3071810"/>
            <a:ext cx="419100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3388C0-DCA8-4DD8-9DF3-E90A93AA7558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2150" y="1928802"/>
            <a:ext cx="521970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5063" y="871523"/>
            <a:ext cx="43338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3388C0-DCA8-4DD8-9DF3-E90A93AA7558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8350" y="2047892"/>
            <a:ext cx="50673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813" y="1000108"/>
            <a:ext cx="52863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3388C0-DCA8-4DD8-9DF3-E90A93AA7558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019300"/>
            <a:ext cx="37242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762265"/>
            <a:ext cx="373380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50" y="928670"/>
            <a:ext cx="51435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3388C0-DCA8-4DD8-9DF3-E90A93AA7558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76375"/>
            <a:ext cx="295275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5315" y="1862149"/>
            <a:ext cx="429577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214414" y="500042"/>
            <a:ext cx="5000660" cy="400110"/>
          </a:xfrm>
          <a:prstGeom prst="rect">
            <a:avLst/>
          </a:prstGeom>
          <a:noFill/>
          <a:ln w="57150" cmpd="thickThin" algn="ctr">
            <a:solidFill>
              <a:srgbClr val="66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d-ID" sz="2000" baseline="0" dirty="0" smtClean="0"/>
              <a:t>Proses Curing / Perawatan Beton</a:t>
            </a:r>
            <a:endParaRPr lang="en-US" sz="2000" baseline="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9E15DF-5AF8-4E05-9E9C-FDC921ED03A8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24" y="1552575"/>
            <a:ext cx="28575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10187" y="2343170"/>
            <a:ext cx="2962275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0700" y="714356"/>
            <a:ext cx="55626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 descr="bnatas leleh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457200"/>
            <a:ext cx="4648200" cy="3784600"/>
          </a:xfrm>
          <a:noFill/>
        </p:spPr>
      </p:pic>
      <p:pic>
        <p:nvPicPr>
          <p:cNvPr id="58371" name="Picture 6" descr="baja keras-lunak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1625600" y="4229100"/>
            <a:ext cx="1981200" cy="1898650"/>
          </a:xfrm>
          <a:noFill/>
        </p:spPr>
      </p:pic>
      <p:sp>
        <p:nvSpPr>
          <p:cNvPr id="58372" name="Text Box 9"/>
          <p:cNvSpPr txBox="1">
            <a:spLocks noChangeArrowheads="1"/>
          </p:cNvSpPr>
          <p:nvPr/>
        </p:nvSpPr>
        <p:spPr bwMode="auto">
          <a:xfrm>
            <a:off x="5715000" y="1320800"/>
            <a:ext cx="3505200" cy="187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Catatan :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aseline="0"/>
              <a:t>Untuk beton non prategang           fy</a:t>
            </a:r>
            <a:r>
              <a:rPr lang="en-US" sz="1800" baseline="0">
                <a:cs typeface="Arial" charset="0"/>
              </a:rPr>
              <a:t> ≤ 550 MPa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aseline="0">
                <a:cs typeface="Arial" charset="0"/>
              </a:rPr>
              <a:t>Untuk tul. Geser fy </a:t>
            </a:r>
            <a:r>
              <a:rPr lang="en-US" sz="1800" baseline="0"/>
              <a:t>≤ 400 MPa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aseline="0"/>
              <a:t>Es baja = 200.000 MPa</a:t>
            </a:r>
          </a:p>
        </p:txBody>
      </p:sp>
      <p:sp>
        <p:nvSpPr>
          <p:cNvPr id="58373" name="Text Box 10"/>
          <p:cNvSpPr txBox="1">
            <a:spLocks noChangeArrowheads="1"/>
          </p:cNvSpPr>
          <p:nvPr/>
        </p:nvSpPr>
        <p:spPr bwMode="auto">
          <a:xfrm>
            <a:off x="5410200" y="304800"/>
            <a:ext cx="2971800" cy="514350"/>
          </a:xfrm>
          <a:prstGeom prst="rect">
            <a:avLst/>
          </a:prstGeom>
          <a:noFill/>
          <a:ln w="57150" cmpd="thickThin" algn="ctr">
            <a:solidFill>
              <a:srgbClr val="66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aseline="0"/>
              <a:t>BAJA TULANGAN</a:t>
            </a:r>
          </a:p>
        </p:txBody>
      </p:sp>
      <p:sp>
        <p:nvSpPr>
          <p:cNvPr id="58374" name="Text Box 11"/>
          <p:cNvSpPr txBox="1">
            <a:spLocks noChangeArrowheads="1"/>
          </p:cNvSpPr>
          <p:nvPr/>
        </p:nvSpPr>
        <p:spPr bwMode="auto">
          <a:xfrm>
            <a:off x="4025900" y="4610100"/>
            <a:ext cx="4724400" cy="13287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Makin besar fy, makin kecil </a:t>
            </a:r>
            <a:r>
              <a:rPr lang="el-GR" sz="1800" baseline="0"/>
              <a:t>ε</a:t>
            </a:r>
            <a:r>
              <a:rPr lang="en-US" sz="1800" baseline="0"/>
              <a:t> </a:t>
            </a:r>
            <a:r>
              <a:rPr lang="en-US" sz="1800" baseline="0">
                <a:cs typeface="Arial" charset="0"/>
              </a:rPr>
              <a:t>→ Baja keras </a:t>
            </a:r>
            <a:r>
              <a:rPr lang="en-US" sz="1800" baseline="0"/>
              <a:t>→ bersifat getas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MAkin kecil fy, makin besar </a:t>
            </a:r>
            <a:r>
              <a:rPr lang="el-GR" sz="1800" baseline="0"/>
              <a:t>ε</a:t>
            </a:r>
            <a:r>
              <a:rPr lang="en-US" sz="1800" baseline="0"/>
              <a:t> → Baja lunak → bersifat liat (daktail)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1E5E9F-F953-455B-9A5E-84BC716A7686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4"/>
          <p:cNvSpPr txBox="1">
            <a:spLocks noChangeArrowheads="1"/>
          </p:cNvSpPr>
          <p:nvPr/>
        </p:nvSpPr>
        <p:spPr bwMode="auto">
          <a:xfrm>
            <a:off x="685800" y="457200"/>
            <a:ext cx="1371600" cy="514350"/>
          </a:xfrm>
          <a:prstGeom prst="rect">
            <a:avLst/>
          </a:prstGeom>
          <a:noFill/>
          <a:ln w="57150" cmpd="thickThin" algn="ctr">
            <a:solidFill>
              <a:srgbClr val="6666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aseline="0"/>
              <a:t>SUSUT</a:t>
            </a:r>
          </a:p>
        </p:txBody>
      </p:sp>
      <p:sp>
        <p:nvSpPr>
          <p:cNvPr id="59395" name="Text Box 5"/>
          <p:cNvSpPr txBox="1">
            <a:spLocks noChangeArrowheads="1"/>
          </p:cNvSpPr>
          <p:nvPr/>
        </p:nvSpPr>
        <p:spPr bwMode="auto">
          <a:xfrm>
            <a:off x="2638425" y="504825"/>
            <a:ext cx="57340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Berkurangnya volume beton karena kehilangan uap air</a:t>
            </a:r>
          </a:p>
        </p:txBody>
      </p:sp>
      <p:sp>
        <p:nvSpPr>
          <p:cNvPr id="59396" name="Text Box 6"/>
          <p:cNvSpPr txBox="1">
            <a:spLocks noChangeArrowheads="1"/>
          </p:cNvSpPr>
          <p:nvPr/>
        </p:nvSpPr>
        <p:spPr bwMode="auto">
          <a:xfrm>
            <a:off x="609600" y="1295400"/>
            <a:ext cx="4572000" cy="779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baseline="0"/>
              <a:t>Ada 2 Jenis susut :</a:t>
            </a:r>
            <a:r>
              <a:rPr lang="en-US" sz="1800" baseline="0"/>
              <a:t> Susut plastis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                                  Susut pengeringan  </a:t>
            </a:r>
          </a:p>
        </p:txBody>
      </p:sp>
      <p:sp>
        <p:nvSpPr>
          <p:cNvPr id="59397" name="AutoShape 7"/>
          <p:cNvSpPr>
            <a:spLocks noChangeArrowheads="1"/>
          </p:cNvSpPr>
          <p:nvPr/>
        </p:nvSpPr>
        <p:spPr bwMode="auto">
          <a:xfrm>
            <a:off x="2209800" y="457200"/>
            <a:ext cx="407988" cy="4572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66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59398" name="Picture 8" descr="susut waktu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85800" y="2439988"/>
            <a:ext cx="2439988" cy="2998787"/>
          </a:xfrm>
          <a:noFill/>
          <a:ln w="57150" cmpd="thickThin">
            <a:solidFill>
              <a:srgbClr val="6666FF"/>
            </a:solidFill>
          </a:ln>
        </p:spPr>
      </p:pic>
      <p:pic>
        <p:nvPicPr>
          <p:cNvPr id="59399" name="Picture 14" descr="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3429000" y="2439988"/>
            <a:ext cx="2738438" cy="3432175"/>
          </a:xfrm>
          <a:noFill/>
          <a:ln w="57150" cmpd="thickThin">
            <a:solidFill>
              <a:srgbClr val="6666FF"/>
            </a:solidFill>
          </a:ln>
        </p:spPr>
      </p:pic>
      <p:sp>
        <p:nvSpPr>
          <p:cNvPr id="59400" name="Text Box 17"/>
          <p:cNvSpPr txBox="1">
            <a:spLocks noChangeArrowheads="1"/>
          </p:cNvSpPr>
          <p:nvPr/>
        </p:nvSpPr>
        <p:spPr bwMode="auto">
          <a:xfrm>
            <a:off x="6434138" y="2309813"/>
            <a:ext cx="2438400" cy="3255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baseline="0"/>
              <a:t>Faktor Penyebab :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Kandungan Agregat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Faktor air semen(fas)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Ukuran elemen beton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Kondisi Lingkungan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Penulangan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Bahan tambah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Jenis semen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A6DBB8-2737-436C-B933-CB63A3ED52BC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4"/>
          <p:cNvSpPr txBox="1">
            <a:spLocks noChangeArrowheads="1"/>
          </p:cNvSpPr>
          <p:nvPr/>
        </p:nvSpPr>
        <p:spPr bwMode="auto">
          <a:xfrm>
            <a:off x="457200" y="304800"/>
            <a:ext cx="1731963" cy="514350"/>
          </a:xfrm>
          <a:prstGeom prst="rect">
            <a:avLst/>
          </a:prstGeom>
          <a:noFill/>
          <a:ln w="57150" cmpd="thickThin" algn="ctr">
            <a:solidFill>
              <a:srgbClr val="6666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0"/>
              <a:t>RANGKAK</a:t>
            </a:r>
          </a:p>
        </p:txBody>
      </p:sp>
      <p:sp>
        <p:nvSpPr>
          <p:cNvPr id="60419" name="Text Box 5"/>
          <p:cNvSpPr txBox="1">
            <a:spLocks noChangeArrowheads="1"/>
          </p:cNvSpPr>
          <p:nvPr/>
        </p:nvSpPr>
        <p:spPr bwMode="auto">
          <a:xfrm>
            <a:off x="357188" y="1133475"/>
            <a:ext cx="77660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Pertambahan regangan terhadap waktu akibat adanya beban yang bekerja</a:t>
            </a:r>
          </a:p>
        </p:txBody>
      </p:sp>
      <p:sp>
        <p:nvSpPr>
          <p:cNvPr id="60420" name="Text Box 6"/>
          <p:cNvSpPr txBox="1">
            <a:spLocks noChangeArrowheads="1"/>
          </p:cNvSpPr>
          <p:nvPr/>
        </p:nvSpPr>
        <p:spPr bwMode="auto">
          <a:xfrm>
            <a:off x="371475" y="1647825"/>
            <a:ext cx="7842250" cy="779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Deformasi awal akibat beban disebut regangan elastis, regangan tambahan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Akibat beban yang sama disebut regangan rangkak</a:t>
            </a:r>
          </a:p>
        </p:txBody>
      </p:sp>
      <p:pic>
        <p:nvPicPr>
          <p:cNvPr id="60421" name="Picture 7" descr="reg rangkak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3124200"/>
            <a:ext cx="4133850" cy="3086100"/>
          </a:xfrm>
          <a:noFill/>
          <a:ln w="57150" cmpd="thickThin">
            <a:solidFill>
              <a:srgbClr val="6666FF"/>
            </a:solidFill>
          </a:ln>
        </p:spPr>
      </p:pic>
      <p:sp>
        <p:nvSpPr>
          <p:cNvPr id="60422" name="Text Box 9"/>
          <p:cNvSpPr txBox="1">
            <a:spLocks noChangeArrowheads="1"/>
          </p:cNvSpPr>
          <p:nvPr/>
        </p:nvSpPr>
        <p:spPr bwMode="auto">
          <a:xfrm>
            <a:off x="404813" y="2533650"/>
            <a:ext cx="767238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Regangan total = regangan elastis (</a:t>
            </a:r>
            <a:r>
              <a:rPr lang="el-GR" sz="2400" baseline="0"/>
              <a:t>ε</a:t>
            </a:r>
            <a:r>
              <a:rPr lang="en-US" sz="1600" baseline="0"/>
              <a:t>e)</a:t>
            </a:r>
            <a:r>
              <a:rPr lang="en-US" sz="1800" baseline="0"/>
              <a:t> + rangkak (</a:t>
            </a:r>
            <a:r>
              <a:rPr lang="el-GR" sz="2400" baseline="0"/>
              <a:t>ε</a:t>
            </a:r>
            <a:r>
              <a:rPr lang="en-US" sz="1600" baseline="0"/>
              <a:t>c)</a:t>
            </a:r>
            <a:r>
              <a:rPr lang="en-US" sz="1800" baseline="0"/>
              <a:t> + susut (</a:t>
            </a:r>
            <a:r>
              <a:rPr lang="el-GR" sz="2400" baseline="0"/>
              <a:t>ε</a:t>
            </a:r>
            <a:r>
              <a:rPr lang="en-US" sz="1600" baseline="0"/>
              <a:t>sh)</a:t>
            </a:r>
          </a:p>
        </p:txBody>
      </p:sp>
      <p:sp>
        <p:nvSpPr>
          <p:cNvPr id="60423" name="Text Box 10"/>
          <p:cNvSpPr txBox="1">
            <a:spLocks noChangeArrowheads="1"/>
          </p:cNvSpPr>
          <p:nvPr/>
        </p:nvSpPr>
        <p:spPr bwMode="auto">
          <a:xfrm>
            <a:off x="5105400" y="3276600"/>
            <a:ext cx="3346450" cy="1192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Efek rangkak dan susut :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Menambah defleksi pada balok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dan pelat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ADD98-4FC0-40CE-BC7F-96B112AF0B41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4"/>
          <p:cNvSpPr txBox="1">
            <a:spLocks noChangeArrowheads="1"/>
          </p:cNvSpPr>
          <p:nvPr/>
        </p:nvSpPr>
        <p:spPr bwMode="auto">
          <a:xfrm>
            <a:off x="457200" y="381000"/>
            <a:ext cx="5575300" cy="514350"/>
          </a:xfrm>
          <a:prstGeom prst="rect">
            <a:avLst/>
          </a:prstGeom>
          <a:noFill/>
          <a:ln w="57150" cmpd="thickThin" algn="ctr">
            <a:solidFill>
              <a:srgbClr val="6666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0"/>
              <a:t>MUTU BETON DAN BAJA TULANGAN</a:t>
            </a:r>
          </a:p>
        </p:txBody>
      </p:sp>
      <p:graphicFrame>
        <p:nvGraphicFramePr>
          <p:cNvPr id="28722" name="Group 50"/>
          <p:cNvGraphicFramePr>
            <a:graphicFrameLocks noGrp="1"/>
          </p:cNvGraphicFramePr>
          <p:nvPr>
            <p:ph sz="quarter" idx="1"/>
          </p:nvPr>
        </p:nvGraphicFramePr>
        <p:xfrm>
          <a:off x="609600" y="1600200"/>
          <a:ext cx="4800600" cy="2255520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Mutu beton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fc’(MPa)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fc’(kg/cm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8724" name="Group 52"/>
          <p:cNvGraphicFramePr>
            <a:graphicFrameLocks noGrp="1"/>
          </p:cNvGraphicFramePr>
          <p:nvPr>
            <p:ph sz="quarter" idx="2"/>
          </p:nvPr>
        </p:nvGraphicFramePr>
        <p:xfrm>
          <a:off x="609600" y="4360863"/>
          <a:ext cx="4343400" cy="1524953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Mutu Baja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fy (MPa)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fy (kg/cm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8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1471" name="Text Box 64"/>
          <p:cNvSpPr txBox="1">
            <a:spLocks noChangeArrowheads="1"/>
          </p:cNvSpPr>
          <p:nvPr/>
        </p:nvSpPr>
        <p:spPr bwMode="auto">
          <a:xfrm>
            <a:off x="519113" y="5864225"/>
            <a:ext cx="4419600" cy="779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fc’ = kuat tekan beton yang disyaratkan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fy  = teg. Leleh tulangan yang disyaratkan</a:t>
            </a:r>
          </a:p>
        </p:txBody>
      </p:sp>
      <p:sp>
        <p:nvSpPr>
          <p:cNvPr id="61472" name="Text Box 65"/>
          <p:cNvSpPr txBox="1">
            <a:spLocks noChangeArrowheads="1"/>
          </p:cNvSpPr>
          <p:nvPr/>
        </p:nvSpPr>
        <p:spPr bwMode="auto">
          <a:xfrm>
            <a:off x="493713" y="3913188"/>
            <a:ext cx="23685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baseline="0"/>
              <a:t>Tegangan leleh baja</a:t>
            </a:r>
          </a:p>
        </p:txBody>
      </p:sp>
      <p:sp>
        <p:nvSpPr>
          <p:cNvPr id="61473" name="Text Box 66"/>
          <p:cNvSpPr txBox="1">
            <a:spLocks noChangeArrowheads="1"/>
          </p:cNvSpPr>
          <p:nvPr/>
        </p:nvSpPr>
        <p:spPr bwMode="auto">
          <a:xfrm>
            <a:off x="509588" y="1143000"/>
            <a:ext cx="20383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baseline="0"/>
              <a:t>Kuat tekan beton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CB1CD-A2A7-4B27-91C4-2BE3C3712BC4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4"/>
          <p:cNvSpPr txBox="1">
            <a:spLocks noChangeArrowheads="1"/>
          </p:cNvSpPr>
          <p:nvPr/>
        </p:nvSpPr>
        <p:spPr bwMode="auto">
          <a:xfrm>
            <a:off x="381000" y="228600"/>
            <a:ext cx="3951288" cy="514350"/>
          </a:xfrm>
          <a:prstGeom prst="rect">
            <a:avLst/>
          </a:prstGeom>
          <a:noFill/>
          <a:ln w="57150" cmpd="thickThin" algn="ctr">
            <a:solidFill>
              <a:srgbClr val="6666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aseline="0"/>
              <a:t>METODE PERENCANAAN</a:t>
            </a:r>
          </a:p>
        </p:txBody>
      </p:sp>
      <p:grpSp>
        <p:nvGrpSpPr>
          <p:cNvPr id="62467" name="Group 8"/>
          <p:cNvGrpSpPr>
            <a:grpSpLocks/>
          </p:cNvGrpSpPr>
          <p:nvPr/>
        </p:nvGrpSpPr>
        <p:grpSpPr bwMode="auto">
          <a:xfrm>
            <a:off x="381000" y="914400"/>
            <a:ext cx="8147050" cy="5724525"/>
            <a:chOff x="240" y="576"/>
            <a:chExt cx="5132" cy="3606"/>
          </a:xfrm>
        </p:grpSpPr>
        <p:sp>
          <p:nvSpPr>
            <p:cNvPr id="62469" name="Text Box 5"/>
            <p:cNvSpPr txBox="1">
              <a:spLocks noChangeArrowheads="1"/>
            </p:cNvSpPr>
            <p:nvPr/>
          </p:nvSpPr>
          <p:spPr bwMode="auto">
            <a:xfrm>
              <a:off x="240" y="576"/>
              <a:ext cx="5132" cy="360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>
                <a:spcBef>
                  <a:spcPct val="50000"/>
                </a:spcBef>
              </a:pPr>
              <a:r>
                <a:rPr lang="en-US" sz="1800" b="1" baseline="0"/>
                <a:t>Metode tegangan kerja/tegangan izin/desain garis lurus/wsd(1900-1960)</a:t>
              </a:r>
            </a:p>
            <a:p>
              <a:pPr marL="342900" indent="-342900">
                <a:spcBef>
                  <a:spcPct val="50000"/>
                </a:spcBef>
                <a:buFont typeface="Symbol" pitchFamily="18" charset="2"/>
                <a:buNone/>
              </a:pPr>
              <a:r>
                <a:rPr lang="en-US" sz="2400" baseline="0">
                  <a:sym typeface="Symbol" pitchFamily="18" charset="2"/>
                </a:rPr>
                <a:t> </a:t>
              </a:r>
              <a:r>
                <a:rPr lang="en-US" sz="1800" baseline="0">
                  <a:cs typeface="Arial" charset="0"/>
                  <a:sym typeface="Symbol" pitchFamily="18" charset="2"/>
                </a:rPr>
                <a:t>≤</a:t>
              </a:r>
              <a:r>
                <a:rPr lang="en-US" sz="2400" baseline="0">
                  <a:sym typeface="Symbol" pitchFamily="18" charset="2"/>
                </a:rPr>
                <a:t> </a:t>
              </a:r>
            </a:p>
            <a:p>
              <a:pPr marL="342900" indent="-342900">
                <a:spcBef>
                  <a:spcPct val="50000"/>
                </a:spcBef>
                <a:buFont typeface="Symbol" pitchFamily="18" charset="2"/>
                <a:buNone/>
              </a:pPr>
              <a:r>
                <a:rPr lang="en-US" sz="2400" baseline="0">
                  <a:sym typeface="Symbol" pitchFamily="18" charset="2"/>
                </a:rPr>
                <a:t></a:t>
              </a:r>
              <a:r>
                <a:rPr lang="en-US" sz="1800" baseline="0">
                  <a:sym typeface="Symbol" pitchFamily="18" charset="2"/>
                </a:rPr>
                <a:t> =Tegangan yang timbul yang dihitung secara elastis</a:t>
              </a:r>
            </a:p>
            <a:p>
              <a:pPr marL="342900" indent="-342900">
                <a:spcBef>
                  <a:spcPct val="50000"/>
                </a:spcBef>
                <a:buFont typeface="Symbol" pitchFamily="18" charset="2"/>
                <a:buNone/>
              </a:pPr>
              <a:r>
                <a:rPr lang="en-US" sz="2400" baseline="0">
                  <a:sym typeface="Symbol" pitchFamily="18" charset="2"/>
                </a:rPr>
                <a:t> </a:t>
              </a:r>
              <a:r>
                <a:rPr lang="en-US" sz="1800" baseline="0">
                  <a:sym typeface="Symbol" pitchFamily="18" charset="2"/>
                </a:rPr>
                <a:t>=Tegangan yang diijinkan, sebagai prosentase dari fc’ beton dan </a:t>
              </a:r>
            </a:p>
            <a:p>
              <a:pPr marL="342900" indent="-342900">
                <a:spcBef>
                  <a:spcPct val="50000"/>
                </a:spcBef>
                <a:buFont typeface="Symbol" pitchFamily="18" charset="2"/>
                <a:buNone/>
              </a:pPr>
              <a:r>
                <a:rPr lang="en-US" sz="1800" baseline="0">
                  <a:sym typeface="Symbol" pitchFamily="18" charset="2"/>
                </a:rPr>
                <a:t>       fy baja tulangan</a:t>
              </a:r>
            </a:p>
            <a:p>
              <a:pPr marL="342900" indent="-342900">
                <a:spcBef>
                  <a:spcPct val="50000"/>
                </a:spcBef>
                <a:buFont typeface="Symbol" pitchFamily="18" charset="2"/>
                <a:buNone/>
              </a:pPr>
              <a:r>
                <a:rPr lang="en-US" sz="1800" b="1" baseline="0">
                  <a:sym typeface="Symbol" pitchFamily="18" charset="2"/>
                </a:rPr>
                <a:t>Metode kekuatan-ultimit (&gt;1960) </a:t>
              </a:r>
              <a:r>
                <a:rPr lang="en-US" sz="1800" b="1" baseline="0">
                  <a:sym typeface="Wingdings" pitchFamily="2" charset="2"/>
                </a:rPr>
                <a:t> desain kekuatan</a:t>
              </a:r>
              <a:endParaRPr lang="en-US" sz="1800" b="1" baseline="0">
                <a:sym typeface="Symbol" pitchFamily="18" charset="2"/>
              </a:endParaRPr>
            </a:p>
            <a:p>
              <a:pPr marL="342900" indent="-342900">
                <a:spcBef>
                  <a:spcPct val="50000"/>
                </a:spcBef>
                <a:buFont typeface="Symbol" pitchFamily="18" charset="2"/>
                <a:buNone/>
              </a:pPr>
              <a:r>
                <a:rPr lang="en-US" sz="1800" baseline="0">
                  <a:sym typeface="Symbol" pitchFamily="18" charset="2"/>
                </a:rPr>
                <a:t>Kekuatan yang ada (tersedia) &gt; kekuatan yang diperlukan untuk memikul</a:t>
              </a:r>
            </a:p>
            <a:p>
              <a:pPr marL="342900" indent="-342900">
                <a:spcBef>
                  <a:spcPct val="50000"/>
                </a:spcBef>
                <a:buFont typeface="Symbol" pitchFamily="18" charset="2"/>
                <a:buNone/>
              </a:pPr>
              <a:r>
                <a:rPr lang="en-US" sz="1800" baseline="0">
                  <a:sym typeface="Symbol" pitchFamily="18" charset="2"/>
                </a:rPr>
                <a:t>beban berfaktor</a:t>
              </a:r>
            </a:p>
            <a:p>
              <a:pPr marL="342900" indent="-342900">
                <a:spcBef>
                  <a:spcPct val="50000"/>
                </a:spcBef>
                <a:buFont typeface="Symbol" pitchFamily="18" charset="2"/>
                <a:buNone/>
              </a:pPr>
              <a:r>
                <a:rPr lang="en-US" sz="1800" baseline="0">
                  <a:sym typeface="Symbol" pitchFamily="18" charset="2"/>
                </a:rPr>
                <a:t>Catatan :</a:t>
              </a:r>
            </a:p>
            <a:p>
              <a:pPr marL="342900" indent="-342900">
                <a:spcBef>
                  <a:spcPct val="50000"/>
                </a:spcBef>
                <a:buFont typeface="Symbol" pitchFamily="18" charset="2"/>
                <a:buAutoNum type="arabicPeriod"/>
              </a:pPr>
              <a:r>
                <a:rPr lang="en-US" sz="1800" baseline="0">
                  <a:sym typeface="Symbol" pitchFamily="18" charset="2"/>
                </a:rPr>
                <a:t>Kekuatan yang </a:t>
              </a:r>
              <a:r>
                <a:rPr lang="en-US" sz="1800" i="1" baseline="0">
                  <a:sym typeface="Symbol" pitchFamily="18" charset="2"/>
                </a:rPr>
                <a:t>ada</a:t>
              </a:r>
              <a:r>
                <a:rPr lang="en-US" sz="1800" baseline="0">
                  <a:sym typeface="Symbol" pitchFamily="18" charset="2"/>
                </a:rPr>
                <a:t> dihitung berdasarkan aturan dan pemisalan atas </a:t>
              </a:r>
            </a:p>
            <a:p>
              <a:pPr marL="342900" indent="-342900">
                <a:spcBef>
                  <a:spcPct val="50000"/>
                </a:spcBef>
                <a:buFont typeface="Symbol" pitchFamily="18" charset="2"/>
                <a:buNone/>
              </a:pPr>
              <a:r>
                <a:rPr lang="en-US" sz="1800" baseline="0">
                  <a:sym typeface="Symbol" pitchFamily="18" charset="2"/>
                </a:rPr>
                <a:t>      Perilaku yang ditetapkan menurut peraturan</a:t>
              </a:r>
            </a:p>
            <a:p>
              <a:pPr marL="342900" indent="-342900">
                <a:spcBef>
                  <a:spcPct val="50000"/>
                </a:spcBef>
                <a:buFont typeface="Symbol" pitchFamily="18" charset="2"/>
                <a:buNone/>
              </a:pPr>
              <a:r>
                <a:rPr lang="en-US" sz="1800" baseline="0">
                  <a:sym typeface="Symbol" pitchFamily="18" charset="2"/>
                </a:rPr>
                <a:t>2.   Kekuatan yang </a:t>
              </a:r>
              <a:r>
                <a:rPr lang="en-US" sz="1800" i="1" baseline="0">
                  <a:sym typeface="Symbol" pitchFamily="18" charset="2"/>
                </a:rPr>
                <a:t>diperluka</a:t>
              </a:r>
              <a:r>
                <a:rPr lang="en-US" sz="1800" baseline="0">
                  <a:sym typeface="Symbol" pitchFamily="18" charset="2"/>
                </a:rPr>
                <a:t>n ditetapkan dengan jalan menganalisis struktur</a:t>
              </a:r>
            </a:p>
            <a:p>
              <a:pPr marL="342900" indent="-342900">
                <a:spcBef>
                  <a:spcPct val="50000"/>
                </a:spcBef>
                <a:buFont typeface="Symbol" pitchFamily="18" charset="2"/>
                <a:buNone/>
              </a:pPr>
              <a:r>
                <a:rPr lang="en-US" sz="1800" baseline="0">
                  <a:sym typeface="Symbol" pitchFamily="18" charset="2"/>
                </a:rPr>
                <a:t>      terhadap beban berfaktor</a:t>
              </a:r>
            </a:p>
          </p:txBody>
        </p:sp>
        <p:sp>
          <p:nvSpPr>
            <p:cNvPr id="62470" name="Line 6"/>
            <p:cNvSpPr>
              <a:spLocks noChangeShapeType="1"/>
            </p:cNvSpPr>
            <p:nvPr/>
          </p:nvSpPr>
          <p:spPr bwMode="auto">
            <a:xfrm>
              <a:off x="621" y="960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2471" name="Line 7"/>
            <p:cNvSpPr>
              <a:spLocks noChangeShapeType="1"/>
            </p:cNvSpPr>
            <p:nvPr/>
          </p:nvSpPr>
          <p:spPr bwMode="auto">
            <a:xfrm>
              <a:off x="309" y="1650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279C77-0693-4BBA-91DD-F21D11DBD7B7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4"/>
          <p:cNvSpPr txBox="1">
            <a:spLocks noChangeArrowheads="1"/>
          </p:cNvSpPr>
          <p:nvPr/>
        </p:nvSpPr>
        <p:spPr bwMode="auto">
          <a:xfrm>
            <a:off x="266700" y="381000"/>
            <a:ext cx="56769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baseline="0"/>
              <a:t>Tabel 1. Faktor beban (SNI 03-2847-2002(Hal 59))</a:t>
            </a:r>
          </a:p>
        </p:txBody>
      </p:sp>
      <p:sp>
        <p:nvSpPr>
          <p:cNvPr id="63491" name="Text Box 5"/>
          <p:cNvSpPr txBox="1">
            <a:spLocks noChangeArrowheads="1"/>
          </p:cNvSpPr>
          <p:nvPr/>
        </p:nvSpPr>
        <p:spPr bwMode="auto">
          <a:xfrm>
            <a:off x="381000" y="4572000"/>
            <a:ext cx="7467600" cy="1600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Keterangan :</a:t>
            </a:r>
          </a:p>
          <a:p>
            <a:pPr>
              <a:spcBef>
                <a:spcPct val="50000"/>
              </a:spcBef>
            </a:pPr>
            <a:r>
              <a:rPr lang="en-US" baseline="0"/>
              <a:t>D  = Beban mati		  Lr  = Beban hidup tereduksi</a:t>
            </a:r>
          </a:p>
          <a:p>
            <a:pPr>
              <a:spcBef>
                <a:spcPct val="50000"/>
              </a:spcBef>
            </a:pPr>
            <a:r>
              <a:rPr lang="en-US" baseline="0"/>
              <a:t>L   = Beban hidup		  E   = Beban gempa</a:t>
            </a:r>
          </a:p>
          <a:p>
            <a:pPr>
              <a:spcBef>
                <a:spcPct val="50000"/>
              </a:spcBef>
            </a:pPr>
            <a:r>
              <a:rPr lang="en-US" baseline="0"/>
              <a:t>H   = Beban tekanan tanah 	  F   = Fluida</a:t>
            </a:r>
          </a:p>
          <a:p>
            <a:pPr>
              <a:spcBef>
                <a:spcPct val="50000"/>
              </a:spcBef>
            </a:pPr>
            <a:r>
              <a:rPr lang="en-US" baseline="0"/>
              <a:t>A  = Beban atap		  R   = Air hujan	</a:t>
            </a:r>
          </a:p>
        </p:txBody>
      </p:sp>
      <p:graphicFrame>
        <p:nvGraphicFramePr>
          <p:cNvPr id="32915" name="Group 147"/>
          <p:cNvGraphicFramePr>
            <a:graphicFrameLocks noGrp="1"/>
          </p:cNvGraphicFramePr>
          <p:nvPr>
            <p:ph sz="quarter" idx="1"/>
          </p:nvPr>
        </p:nvGraphicFramePr>
        <p:xfrm>
          <a:off x="381000" y="919163"/>
          <a:ext cx="6858000" cy="3429000"/>
        </p:xfrm>
        <a:graphic>
          <a:graphicData uri="http://schemas.openxmlformats.org/drawingml/2006/table">
            <a:tbl>
              <a:tblPr/>
              <a:tblGrid>
                <a:gridCol w="665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9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2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Kombinasi beban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Faktor beban (U)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1,4D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D, 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1,2D + 1,6L+0,5 (A </a:t>
                      </a:r>
                      <a:r>
                        <a:rPr kumimoji="0" lang="en-US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atau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D, L, 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1,2D + 1,0L ±1,6W+0,5(A/R)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D, 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0,9D ± 1,6W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D, L, 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1,2D + 1,0L ± 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D, 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0,9(D + 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D, L, 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1,2D + 1,6L+0,5 (A </a:t>
                      </a:r>
                      <a:r>
                        <a:rPr kumimoji="0" lang="en-US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atau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R)+1,6H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D, 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1,4 (D + F)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DA5F92-46D5-4629-8B01-1D7C9120CA40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762000"/>
          <a:ext cx="79248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Kondisi</a:t>
                      </a:r>
                      <a:r>
                        <a:rPr lang="en-US" dirty="0" smtClean="0"/>
                        <a:t> Gaya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Faktor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Reduksi</a:t>
                      </a:r>
                      <a:r>
                        <a:rPr lang="en-US" dirty="0" smtClean="0"/>
                        <a:t> (Ø)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Lentur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tanpa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beban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aksial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0,80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Aksial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tarik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aksial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tarik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dengan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lentur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0,80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Aksial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aksial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dengan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lentur</a:t>
                      </a:r>
                      <a:r>
                        <a:rPr lang="en-US" dirty="0" smtClean="0"/>
                        <a:t> 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 </a:t>
                      </a:r>
                      <a:r>
                        <a:rPr lang="en-US" dirty="0" err="1" smtClean="0"/>
                        <a:t>Komponen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struktur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dengan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tulangan</a:t>
                      </a:r>
                      <a:r>
                        <a:rPr lang="en-US" dirty="0" smtClean="0"/>
                        <a:t> spiral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0,70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 </a:t>
                      </a:r>
                      <a:r>
                        <a:rPr lang="en-US" dirty="0" err="1" smtClean="0"/>
                        <a:t>Komponen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struktur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lainnya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0,65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Geser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Torsi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0,75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Geser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pada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komponen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struktur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penahan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gempa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0,55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Geser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pada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hubungan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balok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kolom</a:t>
                      </a:r>
                      <a:r>
                        <a:rPr lang="en-US" dirty="0" smtClean="0"/>
                        <a:t> pd </a:t>
                      </a:r>
                      <a:r>
                        <a:rPr lang="en-US" dirty="0" err="1" smtClean="0"/>
                        <a:t>balok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perangkai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0,80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Tumpuan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beton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kecuali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daerah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pengangkuran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pasca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tarik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0,65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Daerah </a:t>
                      </a:r>
                      <a:r>
                        <a:rPr lang="en-US" dirty="0" err="1" smtClean="0"/>
                        <a:t>pengangkuran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pasca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tarik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0,85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Lentur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tanpa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beban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aksial</a:t>
                      </a:r>
                      <a:r>
                        <a:rPr lang="en-US" baseline="0" dirty="0" smtClean="0"/>
                        <a:t> pd </a:t>
                      </a:r>
                      <a:r>
                        <a:rPr lang="en-US" baseline="0" dirty="0" err="1" smtClean="0"/>
                        <a:t>struktur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pratarik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0,75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Lentur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tekan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geser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tumpu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pada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beton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polos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struktural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0,55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4572" name="Text Box 88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72400" cy="446088"/>
          </a:xfrm>
          <a:noFill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1" smtClean="0">
                <a:solidFill>
                  <a:srgbClr val="FF0000"/>
                </a:solidFill>
              </a:rPr>
              <a:t>Tabel 2. Faktor reduksi kekuatan (SNI 03-2847-2002 (Hal 61-62))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32178F-AE39-4B41-A454-524870D1536E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Tujuan pemberian faktor reduksi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Franklin Gothic Book" pitchFamily="34" charset="0"/>
              <a:buAutoNum type="arabicPeriod"/>
            </a:pPr>
            <a:r>
              <a:rPr lang="en-US" dirty="0" err="1" smtClean="0"/>
              <a:t>Memperhitungkan</a:t>
            </a:r>
            <a:r>
              <a:rPr lang="en-US" dirty="0" smtClean="0"/>
              <a:t> </a:t>
            </a:r>
            <a:r>
              <a:rPr lang="en-US" dirty="0" err="1" smtClean="0"/>
              <a:t>ketidakpastian</a:t>
            </a:r>
            <a:r>
              <a:rPr lang="en-US" dirty="0" smtClean="0"/>
              <a:t> </a:t>
            </a:r>
            <a:r>
              <a:rPr lang="en-US" dirty="0" err="1" smtClean="0"/>
              <a:t>kekuatan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endParaRPr lang="en-US" dirty="0" smtClean="0"/>
          </a:p>
          <a:p>
            <a:pPr marL="514350" indent="-514350">
              <a:buFont typeface="Franklin Gothic Book" pitchFamily="34" charset="0"/>
              <a:buAutoNum type="arabicPeriod"/>
            </a:pPr>
            <a:r>
              <a:rPr lang="en-US" dirty="0" err="1" smtClean="0"/>
              <a:t>Aproksimasi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endParaRPr lang="en-US" dirty="0" smtClean="0"/>
          </a:p>
          <a:p>
            <a:pPr marL="514350" indent="-514350">
              <a:buFont typeface="Franklin Gothic Book" pitchFamily="34" charset="0"/>
              <a:buAutoNum type="arabicPeriod"/>
            </a:pPr>
            <a:r>
              <a:rPr lang="en-US" dirty="0" err="1" smtClean="0"/>
              <a:t>Variasi</a:t>
            </a:r>
            <a:r>
              <a:rPr lang="en-US" dirty="0" smtClean="0"/>
              <a:t> </a:t>
            </a:r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penampang</a:t>
            </a:r>
            <a:r>
              <a:rPr lang="en-US" dirty="0" smtClean="0"/>
              <a:t>  </a:t>
            </a:r>
            <a:r>
              <a:rPr lang="en-US" dirty="0" err="1" smtClean="0"/>
              <a:t>beton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penempatan</a:t>
            </a:r>
            <a:r>
              <a:rPr lang="en-US" dirty="0" smtClean="0"/>
              <a:t> </a:t>
            </a:r>
            <a:r>
              <a:rPr lang="en-US" dirty="0" err="1" smtClean="0"/>
              <a:t>tulangan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pas</a:t>
            </a:r>
          </a:p>
          <a:p>
            <a:pPr marL="514350" indent="-514350">
              <a:buFont typeface="Franklin Gothic Book" pitchFamily="34" charset="0"/>
              <a:buAutoNum type="arabicPeriod"/>
            </a:pPr>
            <a:r>
              <a:rPr lang="en-US" dirty="0" err="1" smtClean="0"/>
              <a:t>Timbulnya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dal</a:t>
            </a:r>
            <a:r>
              <a:rPr lang="id-ID" dirty="0" smtClean="0"/>
              <a:t>a</a:t>
            </a:r>
            <a:r>
              <a:rPr lang="en-US" dirty="0" smtClean="0"/>
              <a:t>m </a:t>
            </a:r>
            <a:r>
              <a:rPr lang="en-US" dirty="0" err="1" smtClean="0"/>
              <a:t>pekerjaan</a:t>
            </a:r>
            <a:r>
              <a:rPr lang="en-US" dirty="0" smtClean="0"/>
              <a:t> </a:t>
            </a:r>
            <a:r>
              <a:rPr lang="en-US" dirty="0" err="1" smtClean="0"/>
              <a:t>lapangan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89B32-28AA-4DDE-8326-A973DD77BB8C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190500" y="355600"/>
            <a:ext cx="8815388" cy="3724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baseline="0"/>
              <a:t>Provisi Keamanan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Faktor beban : memperhitungkan kemungkinan terjadinya pelampauan beban dalam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struktur. (U)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Faktor reduksi kekuatan : memperhitungkan kemungkinan kurangnya mutu bahan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dilapangan. (</a:t>
            </a:r>
            <a:r>
              <a:rPr lang="el-GR" sz="1800" b="1" baseline="0"/>
              <a:t>Φ</a:t>
            </a:r>
            <a:r>
              <a:rPr lang="en-US" sz="1800" b="1" baseline="0"/>
              <a:t>)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Dengan memperhatikan faktor beban dan faktor reduksi kekuatan, besarnya </a:t>
            </a:r>
          </a:p>
          <a:p>
            <a:pPr>
              <a:spcBef>
                <a:spcPct val="50000"/>
              </a:spcBef>
            </a:pPr>
            <a:r>
              <a:rPr lang="en-US" sz="1800" baseline="0"/>
              <a:t>Keamanan struktur (safety factor) dinyatakan sebagai berikut :</a:t>
            </a:r>
          </a:p>
          <a:p>
            <a:pPr>
              <a:spcBef>
                <a:spcPct val="50000"/>
              </a:spcBef>
            </a:pPr>
            <a:endParaRPr lang="en-US" sz="1800" baseline="0"/>
          </a:p>
          <a:p>
            <a:pPr>
              <a:spcBef>
                <a:spcPct val="50000"/>
              </a:spcBef>
            </a:pPr>
            <a:endParaRPr lang="en-US" sz="1800" baseline="0"/>
          </a:p>
        </p:txBody>
      </p:sp>
      <p:graphicFrame>
        <p:nvGraphicFramePr>
          <p:cNvPr id="4098" name="Object 5"/>
          <p:cNvGraphicFramePr>
            <a:graphicFrameLocks noGrp="1" noChangeAspect="1"/>
          </p:cNvGraphicFramePr>
          <p:nvPr>
            <p:ph/>
          </p:nvPr>
        </p:nvGraphicFramePr>
        <p:xfrm>
          <a:off x="2209800" y="4271963"/>
          <a:ext cx="4084638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Equation" r:id="rId4" imgW="1282700" imgH="419100" progId="Equation.3">
                  <p:embed/>
                </p:oleObj>
              </mc:Choice>
              <mc:Fallback>
                <p:oleObj name="Equation" r:id="rId4" imgW="1282700" imgH="419100" progId="Equation.3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271963"/>
                        <a:ext cx="4084638" cy="1335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7DF6B5-D9DA-4D18-82D7-7D55904FA918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87362"/>
          </a:xfrm>
        </p:spPr>
        <p:txBody>
          <a:bodyPr/>
          <a:lstStyle/>
          <a:p>
            <a:r>
              <a:rPr lang="en-US" smtClean="0"/>
              <a:t>Pengertian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685800"/>
            <a:ext cx="7772400" cy="5410200"/>
          </a:xfrm>
        </p:spPr>
        <p:txBody>
          <a:bodyPr/>
          <a:lstStyle/>
          <a:p>
            <a:r>
              <a:rPr lang="en-US" b="1" smtClean="0"/>
              <a:t>Perbandingan tulangan seimbang (balanced steel ratio)</a:t>
            </a:r>
          </a:p>
          <a:p>
            <a:pPr>
              <a:buFont typeface="Wingdings 2" pitchFamily="18" charset="2"/>
              <a:buNone/>
            </a:pPr>
            <a:r>
              <a:rPr lang="en-US" b="1" smtClean="0"/>
              <a:t>	Yaitu : balok yang tulangan tariknya secara teoritis akan mulai meleleh pada saat beton tekannya mencapai regangan ultimit pada tingkat beban yang sama</a:t>
            </a:r>
          </a:p>
          <a:p>
            <a:r>
              <a:rPr lang="en-US" b="1" smtClean="0"/>
              <a:t>Balok underreinforced</a:t>
            </a:r>
          </a:p>
          <a:p>
            <a:pPr>
              <a:buFont typeface="Wingdings 2" pitchFamily="18" charset="2"/>
              <a:buNone/>
            </a:pPr>
            <a:r>
              <a:rPr lang="en-US" b="1" smtClean="0"/>
              <a:t>	Yaitu : jika balok mempunyai lebih sedikit tulangan yang diperlukan dari kondisi seimbang</a:t>
            </a:r>
          </a:p>
          <a:p>
            <a:r>
              <a:rPr lang="en-US" b="1" smtClean="0"/>
              <a:t>Balok overreinforced</a:t>
            </a:r>
          </a:p>
          <a:p>
            <a:pPr>
              <a:buFont typeface="Wingdings 2" pitchFamily="18" charset="2"/>
              <a:buNone/>
            </a:pPr>
            <a:r>
              <a:rPr lang="en-US" b="1" smtClean="0"/>
              <a:t>	Yaitu : jika balok mempunyai sedikit lebih banyak tulangan dari konsisi seimbang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DD9A1C-12B0-451D-B6A7-4CB8B9BB99A2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4" descr="blok tegangan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1290638" y="852488"/>
            <a:ext cx="6562725" cy="4705350"/>
          </a:xfrm>
          <a:noFill/>
          <a:ln w="57150" cmpd="thickThin">
            <a:solidFill>
              <a:srgbClr val="6666FF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BAA2E5-AA3B-4B19-B3F4-D4C5EE9B5223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 rot="10800000" flipH="1" flipV="1">
            <a:off x="2411760" y="4797152"/>
            <a:ext cx="360040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/>
              <a:t>d</a:t>
            </a:r>
            <a:r>
              <a:rPr lang="id-ID" sz="2000" dirty="0" smtClean="0"/>
              <a:t>’</a:t>
            </a:r>
            <a:endParaRPr lang="id-ID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95400"/>
            <a:ext cx="8229600" cy="4648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>Dari </a:t>
            </a:r>
            <a:r>
              <a:rPr lang="en-US" sz="2000" dirty="0" err="1" smtClean="0"/>
              <a:t>Gambar</a:t>
            </a:r>
            <a:r>
              <a:rPr lang="en-US" sz="2000" dirty="0" smtClean="0"/>
              <a:t> </a:t>
            </a:r>
            <a:r>
              <a:rPr lang="en-US" sz="2000" dirty="0" err="1" smtClean="0"/>
              <a:t>tersebut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ditulis</a:t>
            </a:r>
            <a:r>
              <a:rPr lang="en-US" sz="2000" dirty="0" smtClean="0"/>
              <a:t>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>C	= 0,85 </a:t>
            </a:r>
            <a:r>
              <a:rPr lang="en-US" sz="2000" dirty="0" err="1" smtClean="0"/>
              <a:t>fc’a</a:t>
            </a:r>
            <a:r>
              <a:rPr lang="en-US" sz="2000" dirty="0" smtClean="0"/>
              <a:t> b		C = 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>T	= As </a:t>
            </a:r>
            <a:r>
              <a:rPr lang="en-US" sz="2000" dirty="0" err="1" smtClean="0"/>
              <a:t>fy</a:t>
            </a:r>
            <a:r>
              <a:rPr lang="en-US" sz="2000" dirty="0" smtClean="0"/>
              <a:t>		a  = As </a:t>
            </a:r>
            <a:r>
              <a:rPr lang="en-US" sz="2000" dirty="0" err="1" smtClean="0"/>
              <a:t>fy</a:t>
            </a:r>
            <a:r>
              <a:rPr lang="en-US" sz="2000" dirty="0" smtClean="0"/>
              <a:t>/(0,85fc’b)</a:t>
            </a:r>
          </a:p>
          <a:p>
            <a:pPr eaLnBrk="1" hangingPunct="1">
              <a:buFont typeface="Wingdings" pitchFamily="2" charset="2"/>
              <a:buNone/>
            </a:pPr>
            <a:endParaRPr lang="en-US" sz="20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dirty="0" err="1" smtClean="0"/>
              <a:t>Mn</a:t>
            </a:r>
            <a:r>
              <a:rPr lang="en-US" sz="2000" dirty="0" smtClean="0"/>
              <a:t>	= T (d-</a:t>
            </a:r>
            <a:r>
              <a:rPr lang="id-ID" sz="2000" dirty="0" smtClean="0"/>
              <a:t> (</a:t>
            </a:r>
            <a:r>
              <a:rPr lang="en-US" sz="2000" dirty="0" smtClean="0"/>
              <a:t>a/2</a:t>
            </a:r>
            <a:r>
              <a:rPr lang="id-ID" sz="2000" dirty="0" smtClean="0"/>
              <a:t>)</a:t>
            </a:r>
            <a:r>
              <a:rPr lang="en-US" sz="2000" dirty="0" smtClean="0"/>
              <a:t>)		 </a:t>
            </a:r>
            <a:r>
              <a:rPr lang="en-US" sz="2000" dirty="0" err="1" smtClean="0"/>
              <a:t>Atau</a:t>
            </a:r>
            <a:r>
              <a:rPr lang="en-US" sz="2000" dirty="0" smtClean="0"/>
              <a:t> 	 </a:t>
            </a:r>
            <a:r>
              <a:rPr lang="en-US" sz="2000" dirty="0" err="1" smtClean="0"/>
              <a:t>Mn</a:t>
            </a:r>
            <a:r>
              <a:rPr lang="en-US" sz="2000" dirty="0" smtClean="0"/>
              <a:t>	= C (d-</a:t>
            </a:r>
            <a:r>
              <a:rPr lang="id-ID" sz="2000" dirty="0" smtClean="0"/>
              <a:t> (</a:t>
            </a:r>
            <a:r>
              <a:rPr lang="en-US" sz="2000" dirty="0" smtClean="0"/>
              <a:t>a/2</a:t>
            </a:r>
            <a:r>
              <a:rPr lang="id-ID" sz="2000" dirty="0" smtClean="0"/>
              <a:t>)</a:t>
            </a:r>
            <a:r>
              <a:rPr lang="en-US" sz="2000" dirty="0" smtClean="0"/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>		= As </a:t>
            </a:r>
            <a:r>
              <a:rPr lang="en-US" sz="2000" dirty="0" err="1" smtClean="0"/>
              <a:t>fy</a:t>
            </a:r>
            <a:r>
              <a:rPr lang="en-US" sz="2000" dirty="0" smtClean="0"/>
              <a:t> (d-</a:t>
            </a:r>
            <a:r>
              <a:rPr lang="id-ID" sz="2000" dirty="0" smtClean="0"/>
              <a:t> (</a:t>
            </a:r>
            <a:r>
              <a:rPr lang="en-US" sz="2000" dirty="0" smtClean="0"/>
              <a:t>a/2</a:t>
            </a:r>
            <a:r>
              <a:rPr lang="id-ID" sz="2000" dirty="0" smtClean="0"/>
              <a:t>)</a:t>
            </a:r>
            <a:r>
              <a:rPr lang="en-US" sz="2000" dirty="0" smtClean="0"/>
              <a:t>) 				= 0,85 </a:t>
            </a:r>
            <a:r>
              <a:rPr lang="en-US" sz="2000" dirty="0" err="1" smtClean="0"/>
              <a:t>fc’ab</a:t>
            </a:r>
            <a:r>
              <a:rPr lang="en-US" sz="2000" dirty="0" smtClean="0"/>
              <a:t> (d-</a:t>
            </a:r>
            <a:r>
              <a:rPr lang="id-ID" sz="2000" dirty="0" smtClean="0"/>
              <a:t>(</a:t>
            </a:r>
            <a:r>
              <a:rPr lang="en-US" sz="2000" dirty="0" smtClean="0"/>
              <a:t>a/2</a:t>
            </a:r>
            <a:r>
              <a:rPr lang="id-ID" sz="2000" dirty="0" smtClean="0"/>
              <a:t>)</a:t>
            </a:r>
            <a:r>
              <a:rPr lang="en-US" sz="2000" dirty="0" smtClean="0"/>
              <a:t>) </a:t>
            </a:r>
          </a:p>
          <a:p>
            <a:pPr eaLnBrk="1" hangingPunct="1">
              <a:buFont typeface="Wingdings" pitchFamily="2" charset="2"/>
              <a:buNone/>
            </a:pPr>
            <a:endParaRPr lang="en-US" sz="20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>a = </a:t>
            </a:r>
            <a:r>
              <a:rPr lang="el-GR" sz="2000" dirty="0" smtClean="0">
                <a:cs typeface="Arial" charset="0"/>
              </a:rPr>
              <a:t>β</a:t>
            </a:r>
            <a:r>
              <a:rPr lang="en-US" sz="2000" baseline="-25000" dirty="0" smtClean="0">
                <a:cs typeface="Arial" charset="0"/>
              </a:rPr>
              <a:t>1</a:t>
            </a:r>
            <a:r>
              <a:rPr lang="en-US" sz="2000" dirty="0" smtClean="0">
                <a:cs typeface="Arial" charset="0"/>
              </a:rPr>
              <a:t>c</a:t>
            </a:r>
          </a:p>
          <a:p>
            <a:pPr eaLnBrk="1" hangingPunct="1">
              <a:buFont typeface="Wingdings" pitchFamily="2" charset="2"/>
              <a:buNone/>
            </a:pPr>
            <a:endParaRPr lang="en-US" sz="2000" dirty="0" smtClean="0"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l-GR" sz="2000" b="1" dirty="0" smtClean="0">
                <a:cs typeface="Arial" charset="0"/>
              </a:rPr>
              <a:t>β</a:t>
            </a:r>
            <a:r>
              <a:rPr lang="en-US" sz="2000" b="1" baseline="-25000" dirty="0" smtClean="0">
                <a:cs typeface="Arial" charset="0"/>
              </a:rPr>
              <a:t>1	</a:t>
            </a:r>
            <a:r>
              <a:rPr lang="en-US" sz="2000" b="1" dirty="0" smtClean="0">
                <a:cs typeface="Arial" charset="0"/>
              </a:rPr>
              <a:t>= 0,85			,</a:t>
            </a:r>
            <a:r>
              <a:rPr lang="en-US" sz="2000" b="1" dirty="0" err="1" smtClean="0">
                <a:cs typeface="Arial" charset="0"/>
              </a:rPr>
              <a:t>untuk</a:t>
            </a:r>
            <a:r>
              <a:rPr lang="en-US" sz="2000" b="1" dirty="0" smtClean="0">
                <a:cs typeface="Arial" charset="0"/>
              </a:rPr>
              <a:t> fc’ ≤ 30 </a:t>
            </a:r>
            <a:r>
              <a:rPr lang="en-US" sz="2000" b="1" dirty="0" err="1" smtClean="0">
                <a:cs typeface="Arial" charset="0"/>
              </a:rPr>
              <a:t>MPa</a:t>
            </a:r>
            <a:r>
              <a:rPr lang="en-US" sz="2000" b="1" dirty="0" smtClean="0"/>
              <a:t>	</a:t>
            </a:r>
          </a:p>
          <a:p>
            <a:pPr eaLnBrk="1" hangingPunct="1">
              <a:buFont typeface="Wingdings" pitchFamily="2" charset="2"/>
              <a:buNone/>
            </a:pPr>
            <a:r>
              <a:rPr lang="el-GR" sz="2000" b="1" dirty="0" smtClean="0">
                <a:cs typeface="Arial" charset="0"/>
              </a:rPr>
              <a:t>β</a:t>
            </a:r>
            <a:r>
              <a:rPr lang="en-US" sz="2000" b="1" baseline="-25000" dirty="0" smtClean="0">
                <a:cs typeface="Arial" charset="0"/>
              </a:rPr>
              <a:t>1	</a:t>
            </a:r>
            <a:r>
              <a:rPr lang="en-US" sz="2000" b="1" dirty="0" smtClean="0">
                <a:cs typeface="Arial" charset="0"/>
              </a:rPr>
              <a:t>= 0.85 – ((fc’ – 30)/7)0.05	,</a:t>
            </a:r>
            <a:r>
              <a:rPr lang="en-US" sz="2000" b="1" dirty="0" err="1" smtClean="0">
                <a:cs typeface="Arial" charset="0"/>
              </a:rPr>
              <a:t>untuk</a:t>
            </a:r>
            <a:r>
              <a:rPr lang="en-US" sz="2000" b="1" dirty="0" smtClean="0">
                <a:cs typeface="Arial" charset="0"/>
              </a:rPr>
              <a:t>  fc’ &gt;30 </a:t>
            </a:r>
            <a:r>
              <a:rPr lang="en-US" sz="2000" b="1" dirty="0" err="1" smtClean="0">
                <a:cs typeface="Arial" charset="0"/>
              </a:rPr>
              <a:t>MPa</a:t>
            </a:r>
            <a:r>
              <a:rPr lang="en-US" sz="2000" b="1" dirty="0" smtClean="0"/>
              <a:t>	</a:t>
            </a:r>
          </a:p>
          <a:p>
            <a:pPr eaLnBrk="1" hangingPunct="1">
              <a:buFont typeface="Wingdings" pitchFamily="2" charset="2"/>
              <a:buNone/>
            </a:pPr>
            <a:r>
              <a:rPr lang="el-GR" sz="2000" b="1" dirty="0" smtClean="0">
                <a:cs typeface="Arial" charset="0"/>
              </a:rPr>
              <a:t>β</a:t>
            </a:r>
            <a:r>
              <a:rPr lang="en-US" sz="2000" b="1" baseline="-25000" dirty="0" smtClean="0">
                <a:cs typeface="Arial" charset="0"/>
              </a:rPr>
              <a:t>1	</a:t>
            </a:r>
            <a:r>
              <a:rPr lang="en-US" sz="2000" b="1" dirty="0" smtClean="0">
                <a:cs typeface="Arial" charset="0"/>
              </a:rPr>
              <a:t>= 0.65 (minimum)</a:t>
            </a:r>
            <a:endParaRPr lang="en-US" sz="1500" b="1" dirty="0" smtClean="0"/>
          </a:p>
          <a:p>
            <a:pPr eaLnBrk="1" hangingPunct="1">
              <a:buFont typeface="Wingdings" pitchFamily="2" charset="2"/>
              <a:buNone/>
            </a:pPr>
            <a:endParaRPr lang="en-US" sz="1500" b="1" dirty="0" smtClean="0"/>
          </a:p>
        </p:txBody>
      </p:sp>
      <p:sp>
        <p:nvSpPr>
          <p:cNvPr id="75779" name="Text Box 8"/>
          <p:cNvSpPr txBox="1">
            <a:spLocks noChangeArrowheads="1"/>
          </p:cNvSpPr>
          <p:nvPr/>
        </p:nvSpPr>
        <p:spPr bwMode="auto">
          <a:xfrm>
            <a:off x="357188" y="304800"/>
            <a:ext cx="4673600" cy="423863"/>
          </a:xfrm>
          <a:prstGeom prst="rect">
            <a:avLst/>
          </a:prstGeom>
          <a:noFill/>
          <a:ln w="57150" cmpd="thickThin" algn="ctr">
            <a:solidFill>
              <a:srgbClr val="6666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baseline="0"/>
              <a:t>BALOK PERSEGI TULANGAN TUNGGAL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426988-24E0-46F7-AD7D-6C693FBAC3CA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652120" y="980728"/>
            <a:ext cx="18310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 smtClean="0"/>
              <a:t>Gaya C= gaya T</a:t>
            </a:r>
          </a:p>
          <a:p>
            <a:r>
              <a:rPr lang="id-ID" sz="2000" dirty="0" smtClean="0"/>
              <a:t>0,85. fc.a.b = As. fy</a:t>
            </a:r>
          </a:p>
          <a:p>
            <a:r>
              <a:rPr lang="id-ID" sz="2000" b="1" dirty="0"/>
              <a:t>a</a:t>
            </a:r>
            <a:r>
              <a:rPr lang="id-ID" sz="2000" b="1" dirty="0" smtClean="0"/>
              <a:t>= As. fy / (0,85.fc.b</a:t>
            </a:r>
            <a:r>
              <a:rPr lang="id-ID" sz="2000" dirty="0" smtClean="0"/>
              <a:t>)</a:t>
            </a:r>
            <a:endParaRPr lang="id-ID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4953000" cy="712788"/>
          </a:xfrm>
        </p:spPr>
        <p:txBody>
          <a:bodyPr/>
          <a:lstStyle/>
          <a:p>
            <a:pPr eaLnBrk="1" hangingPunct="1"/>
            <a:r>
              <a:rPr lang="en-US" sz="2000" b="1" smtClean="0"/>
              <a:t>KEADAAN REGANGAN BERIMBANG</a:t>
            </a:r>
          </a:p>
        </p:txBody>
      </p:sp>
      <p:graphicFrame>
        <p:nvGraphicFramePr>
          <p:cNvPr id="5122" name="Object 16"/>
          <p:cNvGraphicFramePr>
            <a:graphicFrameLocks noGrp="1" noChangeAspect="1"/>
          </p:cNvGraphicFramePr>
          <p:nvPr>
            <p:ph sz="half" idx="1"/>
          </p:nvPr>
        </p:nvGraphicFramePr>
        <p:xfrm>
          <a:off x="2425700" y="3744913"/>
          <a:ext cx="1016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5" name="Equation" r:id="rId4" imgW="101556" imgH="241195" progId="Equation.3">
                  <p:embed/>
                </p:oleObj>
              </mc:Choice>
              <mc:Fallback>
                <p:oleObj name="Equation" r:id="rId4" imgW="101556" imgH="241195" progId="Equation.3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5700" y="3744913"/>
                        <a:ext cx="1016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79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79400" y="3060700"/>
          <a:ext cx="3783013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6" name="Equation" r:id="rId6" imgW="3416300" imgH="1422400" progId="Equation.3">
                  <p:embed/>
                </p:oleObj>
              </mc:Choice>
              <mc:Fallback>
                <p:oleObj name="Equation" r:id="rId6" imgW="3416300" imgH="1422400" progId="Equation.3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00" y="3060700"/>
                        <a:ext cx="3783013" cy="157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8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85800" y="5105400"/>
          <a:ext cx="3284538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7" name="Equation" r:id="rId8" imgW="1612900" imgH="419100" progId="Equation.3">
                  <p:embed/>
                </p:oleObj>
              </mc:Choice>
              <mc:Fallback>
                <p:oleObj name="Equation" r:id="rId8" imgW="1612900" imgH="419100" progId="Equation.3">
                  <p:embed/>
                  <p:pic>
                    <p:nvPicPr>
                      <p:cNvPr id="0" name="Picture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105400"/>
                        <a:ext cx="3284538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304800" y="1295400"/>
            <a:ext cx="35814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sz="1800" baseline="0"/>
          </a:p>
        </p:txBody>
      </p:sp>
      <p:sp>
        <p:nvSpPr>
          <p:cNvPr id="5127" name="Line 8"/>
          <p:cNvSpPr>
            <a:spLocks noChangeShapeType="1"/>
          </p:cNvSpPr>
          <p:nvPr/>
        </p:nvSpPr>
        <p:spPr bwMode="auto">
          <a:xfrm flipH="1">
            <a:off x="3429000" y="2286000"/>
            <a:ext cx="609600" cy="8382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28" name="Text Box 9"/>
          <p:cNvSpPr txBox="1">
            <a:spLocks noChangeArrowheads="1"/>
          </p:cNvSpPr>
          <p:nvPr/>
        </p:nvSpPr>
        <p:spPr bwMode="auto">
          <a:xfrm>
            <a:off x="609600" y="685800"/>
            <a:ext cx="3733800" cy="1046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3200" baseline="0">
                <a:cs typeface="Arial" charset="0"/>
              </a:rPr>
              <a:t>ε</a:t>
            </a:r>
            <a:r>
              <a:rPr lang="en-US" b="1" baseline="0">
                <a:cs typeface="Arial" charset="0"/>
              </a:rPr>
              <a:t>C</a:t>
            </a:r>
            <a:r>
              <a:rPr lang="en-US" sz="2400" b="1" baseline="0">
                <a:cs typeface="Arial" charset="0"/>
              </a:rPr>
              <a:t>’</a:t>
            </a:r>
            <a:r>
              <a:rPr lang="en-US" b="1" baseline="0">
                <a:cs typeface="Arial" charset="0"/>
              </a:rPr>
              <a:t> = </a:t>
            </a:r>
            <a:r>
              <a:rPr lang="en-US" sz="1800" baseline="0">
                <a:cs typeface="Arial" charset="0"/>
              </a:rPr>
              <a:t>0,003</a:t>
            </a:r>
          </a:p>
          <a:p>
            <a:pPr>
              <a:spcBef>
                <a:spcPct val="50000"/>
              </a:spcBef>
            </a:pPr>
            <a:r>
              <a:rPr lang="en-US" sz="2000" baseline="0">
                <a:cs typeface="Arial" charset="0"/>
              </a:rPr>
              <a:t>E</a:t>
            </a:r>
            <a:r>
              <a:rPr lang="en-US" sz="1800" baseline="0">
                <a:cs typeface="Arial" charset="0"/>
              </a:rPr>
              <a:t>s = 200.000 MPa</a:t>
            </a:r>
          </a:p>
        </p:txBody>
      </p:sp>
      <p:sp>
        <p:nvSpPr>
          <p:cNvPr id="5129" name="Line 18"/>
          <p:cNvSpPr>
            <a:spLocks noChangeShapeType="1"/>
          </p:cNvSpPr>
          <p:nvPr/>
        </p:nvSpPr>
        <p:spPr bwMode="auto">
          <a:xfrm>
            <a:off x="5943600" y="9906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30" name="Line 19"/>
          <p:cNvSpPr>
            <a:spLocks noChangeShapeType="1"/>
          </p:cNvSpPr>
          <p:nvPr/>
        </p:nvSpPr>
        <p:spPr bwMode="auto">
          <a:xfrm>
            <a:off x="6172200" y="9906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31" name="Line 20"/>
          <p:cNvSpPr>
            <a:spLocks noChangeShapeType="1"/>
          </p:cNvSpPr>
          <p:nvPr/>
        </p:nvSpPr>
        <p:spPr bwMode="auto">
          <a:xfrm flipH="1">
            <a:off x="4953000" y="30480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32" name="Line 21"/>
          <p:cNvSpPr>
            <a:spLocks noChangeShapeType="1"/>
          </p:cNvSpPr>
          <p:nvPr/>
        </p:nvSpPr>
        <p:spPr bwMode="auto">
          <a:xfrm flipH="1">
            <a:off x="4953000" y="990600"/>
            <a:ext cx="18288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33" name="Line 22"/>
          <p:cNvSpPr>
            <a:spLocks noChangeShapeType="1"/>
          </p:cNvSpPr>
          <p:nvPr/>
        </p:nvSpPr>
        <p:spPr bwMode="auto">
          <a:xfrm flipH="1">
            <a:off x="5334000" y="990600"/>
            <a:ext cx="14478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34" name="Line 23"/>
          <p:cNvSpPr>
            <a:spLocks noChangeShapeType="1"/>
          </p:cNvSpPr>
          <p:nvPr/>
        </p:nvSpPr>
        <p:spPr bwMode="auto">
          <a:xfrm flipH="1">
            <a:off x="5715000" y="990600"/>
            <a:ext cx="10668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35" name="Line 24"/>
          <p:cNvSpPr>
            <a:spLocks noChangeShapeType="1"/>
          </p:cNvSpPr>
          <p:nvPr/>
        </p:nvSpPr>
        <p:spPr bwMode="auto">
          <a:xfrm>
            <a:off x="4953000" y="18542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36" name="Line 25"/>
          <p:cNvSpPr>
            <a:spLocks noChangeShapeType="1"/>
          </p:cNvSpPr>
          <p:nvPr/>
        </p:nvSpPr>
        <p:spPr bwMode="auto">
          <a:xfrm>
            <a:off x="6172200" y="762000"/>
            <a:ext cx="6096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37" name="Line 26"/>
          <p:cNvSpPr>
            <a:spLocks noChangeShapeType="1"/>
          </p:cNvSpPr>
          <p:nvPr/>
        </p:nvSpPr>
        <p:spPr bwMode="auto">
          <a:xfrm flipV="1">
            <a:off x="6172200" y="685800"/>
            <a:ext cx="0" cy="2286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38" name="Line 27"/>
          <p:cNvSpPr>
            <a:spLocks noChangeShapeType="1"/>
          </p:cNvSpPr>
          <p:nvPr/>
        </p:nvSpPr>
        <p:spPr bwMode="auto">
          <a:xfrm flipV="1">
            <a:off x="6781800" y="685800"/>
            <a:ext cx="0" cy="2286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39" name="Line 28"/>
          <p:cNvSpPr>
            <a:spLocks noChangeShapeType="1"/>
          </p:cNvSpPr>
          <p:nvPr/>
        </p:nvSpPr>
        <p:spPr bwMode="auto">
          <a:xfrm>
            <a:off x="6934200" y="990600"/>
            <a:ext cx="0" cy="8636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40" name="Line 29"/>
          <p:cNvSpPr>
            <a:spLocks noChangeShapeType="1"/>
          </p:cNvSpPr>
          <p:nvPr/>
        </p:nvSpPr>
        <p:spPr bwMode="auto">
          <a:xfrm>
            <a:off x="6934200" y="1854200"/>
            <a:ext cx="0" cy="118745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41" name="Line 30"/>
          <p:cNvSpPr>
            <a:spLocks noChangeShapeType="1"/>
          </p:cNvSpPr>
          <p:nvPr/>
        </p:nvSpPr>
        <p:spPr bwMode="auto">
          <a:xfrm>
            <a:off x="6248400" y="3048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42" name="Line 31"/>
          <p:cNvSpPr>
            <a:spLocks noChangeShapeType="1"/>
          </p:cNvSpPr>
          <p:nvPr/>
        </p:nvSpPr>
        <p:spPr bwMode="auto">
          <a:xfrm>
            <a:off x="6172200" y="3048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43" name="Line 32"/>
          <p:cNvSpPr>
            <a:spLocks noChangeShapeType="1"/>
          </p:cNvSpPr>
          <p:nvPr/>
        </p:nvSpPr>
        <p:spPr bwMode="auto">
          <a:xfrm>
            <a:off x="5715000" y="3276600"/>
            <a:ext cx="457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44" name="Line 33"/>
          <p:cNvSpPr>
            <a:spLocks noChangeShapeType="1"/>
          </p:cNvSpPr>
          <p:nvPr/>
        </p:nvSpPr>
        <p:spPr bwMode="auto">
          <a:xfrm>
            <a:off x="5334000" y="3505200"/>
            <a:ext cx="838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45" name="Line 34"/>
          <p:cNvSpPr>
            <a:spLocks noChangeShapeType="1"/>
          </p:cNvSpPr>
          <p:nvPr/>
        </p:nvSpPr>
        <p:spPr bwMode="auto">
          <a:xfrm>
            <a:off x="4953000" y="3810000"/>
            <a:ext cx="1219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46" name="Line 35"/>
          <p:cNvSpPr>
            <a:spLocks noChangeShapeType="1"/>
          </p:cNvSpPr>
          <p:nvPr/>
        </p:nvSpPr>
        <p:spPr bwMode="auto">
          <a:xfrm>
            <a:off x="6172200" y="3657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47" name="Line 36"/>
          <p:cNvSpPr>
            <a:spLocks noChangeShapeType="1"/>
          </p:cNvSpPr>
          <p:nvPr/>
        </p:nvSpPr>
        <p:spPr bwMode="auto">
          <a:xfrm>
            <a:off x="4953000" y="3124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48" name="Line 37"/>
          <p:cNvSpPr>
            <a:spLocks noChangeShapeType="1"/>
          </p:cNvSpPr>
          <p:nvPr/>
        </p:nvSpPr>
        <p:spPr bwMode="auto">
          <a:xfrm>
            <a:off x="5334000" y="3124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49" name="Line 38"/>
          <p:cNvSpPr>
            <a:spLocks noChangeShapeType="1"/>
          </p:cNvSpPr>
          <p:nvPr/>
        </p:nvSpPr>
        <p:spPr bwMode="auto">
          <a:xfrm>
            <a:off x="5715000" y="3124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50" name="Line 39"/>
          <p:cNvSpPr>
            <a:spLocks noChangeShapeType="1"/>
          </p:cNvSpPr>
          <p:nvPr/>
        </p:nvSpPr>
        <p:spPr bwMode="auto">
          <a:xfrm>
            <a:off x="7162800" y="9906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51" name="Line 40"/>
          <p:cNvSpPr>
            <a:spLocks noChangeShapeType="1"/>
          </p:cNvSpPr>
          <p:nvPr/>
        </p:nvSpPr>
        <p:spPr bwMode="auto">
          <a:xfrm>
            <a:off x="7162800" y="3048000"/>
            <a:ext cx="3048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52" name="Rectangle 41"/>
          <p:cNvSpPr>
            <a:spLocks noChangeArrowheads="1"/>
          </p:cNvSpPr>
          <p:nvPr/>
        </p:nvSpPr>
        <p:spPr bwMode="auto">
          <a:xfrm>
            <a:off x="7162800" y="990600"/>
            <a:ext cx="304800" cy="61277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53" name="Line 42"/>
          <p:cNvSpPr>
            <a:spLocks noChangeShapeType="1"/>
          </p:cNvSpPr>
          <p:nvPr/>
        </p:nvSpPr>
        <p:spPr bwMode="auto">
          <a:xfrm>
            <a:off x="7162800" y="1066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54" name="Line 46"/>
          <p:cNvSpPr>
            <a:spLocks noChangeShapeType="1"/>
          </p:cNvSpPr>
          <p:nvPr/>
        </p:nvSpPr>
        <p:spPr bwMode="auto">
          <a:xfrm>
            <a:off x="7162800" y="1143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55" name="Line 47"/>
          <p:cNvSpPr>
            <a:spLocks noChangeShapeType="1"/>
          </p:cNvSpPr>
          <p:nvPr/>
        </p:nvSpPr>
        <p:spPr bwMode="auto">
          <a:xfrm>
            <a:off x="7162800" y="1219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56" name="Line 48"/>
          <p:cNvSpPr>
            <a:spLocks noChangeShapeType="1"/>
          </p:cNvSpPr>
          <p:nvPr/>
        </p:nvSpPr>
        <p:spPr bwMode="auto">
          <a:xfrm>
            <a:off x="7162800" y="129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57" name="Line 49"/>
          <p:cNvSpPr>
            <a:spLocks noChangeShapeType="1"/>
          </p:cNvSpPr>
          <p:nvPr/>
        </p:nvSpPr>
        <p:spPr bwMode="auto">
          <a:xfrm>
            <a:off x="7162800" y="1371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58" name="Line 50"/>
          <p:cNvSpPr>
            <a:spLocks noChangeShapeType="1"/>
          </p:cNvSpPr>
          <p:nvPr/>
        </p:nvSpPr>
        <p:spPr bwMode="auto">
          <a:xfrm>
            <a:off x="7162800" y="144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59" name="Line 51"/>
          <p:cNvSpPr>
            <a:spLocks noChangeShapeType="1"/>
          </p:cNvSpPr>
          <p:nvPr/>
        </p:nvSpPr>
        <p:spPr bwMode="auto">
          <a:xfrm>
            <a:off x="7162800" y="1524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60" name="Line 52"/>
          <p:cNvSpPr>
            <a:spLocks noChangeShapeType="1"/>
          </p:cNvSpPr>
          <p:nvPr/>
        </p:nvSpPr>
        <p:spPr bwMode="auto">
          <a:xfrm>
            <a:off x="7162800" y="1600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61" name="Line 57"/>
          <p:cNvSpPr>
            <a:spLocks noChangeShapeType="1"/>
          </p:cNvSpPr>
          <p:nvPr/>
        </p:nvSpPr>
        <p:spPr bwMode="auto">
          <a:xfrm flipH="1">
            <a:off x="7162800" y="1371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62" name="Text Box 58"/>
          <p:cNvSpPr txBox="1">
            <a:spLocks noChangeArrowheads="1"/>
          </p:cNvSpPr>
          <p:nvPr/>
        </p:nvSpPr>
        <p:spPr bwMode="auto">
          <a:xfrm>
            <a:off x="6248400" y="381000"/>
            <a:ext cx="533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baseline="0"/>
          </a:p>
        </p:txBody>
      </p:sp>
      <p:sp>
        <p:nvSpPr>
          <p:cNvPr id="5163" name="Text Box 59"/>
          <p:cNvSpPr txBox="1">
            <a:spLocks noChangeArrowheads="1"/>
          </p:cNvSpPr>
          <p:nvPr/>
        </p:nvSpPr>
        <p:spPr bwMode="auto">
          <a:xfrm>
            <a:off x="6248400" y="228600"/>
            <a:ext cx="13716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 baseline="0">
                <a:cs typeface="Arial" charset="0"/>
              </a:rPr>
              <a:t>ε</a:t>
            </a:r>
            <a:r>
              <a:rPr lang="en-US" sz="1800" baseline="0">
                <a:cs typeface="Arial" charset="0"/>
              </a:rPr>
              <a:t>’</a:t>
            </a:r>
            <a:r>
              <a:rPr lang="en-US" baseline="0">
                <a:cs typeface="Arial" charset="0"/>
              </a:rPr>
              <a:t>c = 0,003</a:t>
            </a:r>
            <a:endParaRPr lang="el-GR" baseline="0">
              <a:cs typeface="Arial" charset="0"/>
            </a:endParaRPr>
          </a:p>
        </p:txBody>
      </p:sp>
      <p:sp>
        <p:nvSpPr>
          <p:cNvPr id="5164" name="Text Box 60"/>
          <p:cNvSpPr txBox="1">
            <a:spLocks noChangeArrowheads="1"/>
          </p:cNvSpPr>
          <p:nvPr/>
        </p:nvSpPr>
        <p:spPr bwMode="auto">
          <a:xfrm>
            <a:off x="6553200" y="1447800"/>
            <a:ext cx="4572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C</a:t>
            </a:r>
            <a:r>
              <a:rPr lang="en-US" sz="1200" baseline="0"/>
              <a:t>b</a:t>
            </a:r>
          </a:p>
        </p:txBody>
      </p:sp>
      <p:sp>
        <p:nvSpPr>
          <p:cNvPr id="5165" name="Text Box 61"/>
          <p:cNvSpPr txBox="1">
            <a:spLocks noChangeArrowheads="1"/>
          </p:cNvSpPr>
          <p:nvPr/>
        </p:nvSpPr>
        <p:spPr bwMode="auto">
          <a:xfrm>
            <a:off x="6324600" y="2235200"/>
            <a:ext cx="838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d - C</a:t>
            </a:r>
            <a:r>
              <a:rPr lang="en-US" sz="1200" baseline="0"/>
              <a:t>b</a:t>
            </a:r>
          </a:p>
        </p:txBody>
      </p:sp>
      <p:sp>
        <p:nvSpPr>
          <p:cNvPr id="5166" name="Text Box 62"/>
          <p:cNvSpPr txBox="1">
            <a:spLocks noChangeArrowheads="1"/>
          </p:cNvSpPr>
          <p:nvPr/>
        </p:nvSpPr>
        <p:spPr bwMode="auto">
          <a:xfrm>
            <a:off x="7239000" y="2743200"/>
            <a:ext cx="5334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aseline="0"/>
              <a:t>T</a:t>
            </a:r>
            <a:r>
              <a:rPr lang="en-US" sz="1200" baseline="0"/>
              <a:t>b</a:t>
            </a:r>
          </a:p>
        </p:txBody>
      </p:sp>
      <p:sp>
        <p:nvSpPr>
          <p:cNvPr id="5167" name="Text Box 63"/>
          <p:cNvSpPr txBox="1">
            <a:spLocks noChangeArrowheads="1"/>
          </p:cNvSpPr>
          <p:nvPr/>
        </p:nvSpPr>
        <p:spPr bwMode="auto">
          <a:xfrm>
            <a:off x="7620000" y="1143000"/>
            <a:ext cx="4572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C</a:t>
            </a:r>
            <a:r>
              <a:rPr lang="en-US" sz="1200" baseline="0"/>
              <a:t>b</a:t>
            </a:r>
          </a:p>
        </p:txBody>
      </p:sp>
      <p:sp>
        <p:nvSpPr>
          <p:cNvPr id="5168" name="Line 64"/>
          <p:cNvSpPr>
            <a:spLocks noChangeShapeType="1"/>
          </p:cNvSpPr>
          <p:nvPr/>
        </p:nvSpPr>
        <p:spPr bwMode="auto">
          <a:xfrm>
            <a:off x="7162800" y="914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69" name="Line 65"/>
          <p:cNvSpPr>
            <a:spLocks noChangeShapeType="1"/>
          </p:cNvSpPr>
          <p:nvPr/>
        </p:nvSpPr>
        <p:spPr bwMode="auto">
          <a:xfrm>
            <a:off x="7467600" y="871538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70" name="Line 66"/>
          <p:cNvSpPr>
            <a:spLocks noChangeShapeType="1"/>
          </p:cNvSpPr>
          <p:nvPr/>
        </p:nvSpPr>
        <p:spPr bwMode="auto">
          <a:xfrm>
            <a:off x="7162800" y="871538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71" name="Text Box 67"/>
          <p:cNvSpPr txBox="1">
            <a:spLocks noChangeArrowheads="1"/>
          </p:cNvSpPr>
          <p:nvPr/>
        </p:nvSpPr>
        <p:spPr bwMode="auto">
          <a:xfrm>
            <a:off x="7086600" y="685800"/>
            <a:ext cx="533400" cy="214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00" baseline="0"/>
              <a:t>0,85 fc’</a:t>
            </a:r>
          </a:p>
        </p:txBody>
      </p:sp>
      <p:sp>
        <p:nvSpPr>
          <p:cNvPr id="5172" name="Text Box 68"/>
          <p:cNvSpPr txBox="1">
            <a:spLocks noChangeArrowheads="1"/>
          </p:cNvSpPr>
          <p:nvPr/>
        </p:nvSpPr>
        <p:spPr bwMode="auto">
          <a:xfrm>
            <a:off x="4953000" y="1828800"/>
            <a:ext cx="533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NA</a:t>
            </a:r>
          </a:p>
        </p:txBody>
      </p:sp>
      <p:sp>
        <p:nvSpPr>
          <p:cNvPr id="5173" name="Text Box 69"/>
          <p:cNvSpPr txBox="1">
            <a:spLocks noChangeArrowheads="1"/>
          </p:cNvSpPr>
          <p:nvPr/>
        </p:nvSpPr>
        <p:spPr bwMode="auto">
          <a:xfrm>
            <a:off x="5715000" y="2971800"/>
            <a:ext cx="762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aseline="0"/>
              <a:t>&lt; </a:t>
            </a:r>
            <a:r>
              <a:rPr lang="el-GR" baseline="0">
                <a:cs typeface="Arial" charset="0"/>
              </a:rPr>
              <a:t>ε</a:t>
            </a:r>
            <a:r>
              <a:rPr lang="en-US" sz="800" baseline="0">
                <a:cs typeface="Arial" charset="0"/>
              </a:rPr>
              <a:t>y</a:t>
            </a:r>
            <a:endParaRPr lang="el-GR" sz="800" baseline="0">
              <a:cs typeface="Arial" charset="0"/>
            </a:endParaRPr>
          </a:p>
        </p:txBody>
      </p:sp>
      <p:sp>
        <p:nvSpPr>
          <p:cNvPr id="5174" name="Text Box 70"/>
          <p:cNvSpPr txBox="1">
            <a:spLocks noChangeArrowheads="1"/>
          </p:cNvSpPr>
          <p:nvPr/>
        </p:nvSpPr>
        <p:spPr bwMode="auto">
          <a:xfrm>
            <a:off x="5486400" y="3276600"/>
            <a:ext cx="914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baseline="0">
                <a:cs typeface="Arial" charset="0"/>
              </a:rPr>
              <a:t>ε</a:t>
            </a:r>
            <a:r>
              <a:rPr lang="en-US" sz="900" baseline="0">
                <a:cs typeface="Arial" charset="0"/>
              </a:rPr>
              <a:t>s = </a:t>
            </a:r>
            <a:r>
              <a:rPr lang="el-GR" baseline="0"/>
              <a:t>ε</a:t>
            </a:r>
            <a:r>
              <a:rPr lang="en-US" sz="900" baseline="0"/>
              <a:t>y</a:t>
            </a:r>
            <a:r>
              <a:rPr lang="en-US" sz="900" baseline="0">
                <a:cs typeface="Arial" charset="0"/>
              </a:rPr>
              <a:t> </a:t>
            </a:r>
            <a:endParaRPr lang="el-GR" sz="900" baseline="0">
              <a:cs typeface="Arial" charset="0"/>
            </a:endParaRPr>
          </a:p>
        </p:txBody>
      </p:sp>
      <p:sp>
        <p:nvSpPr>
          <p:cNvPr id="5175" name="Rectangle 71"/>
          <p:cNvSpPr>
            <a:spLocks noChangeArrowheads="1"/>
          </p:cNvSpPr>
          <p:nvPr/>
        </p:nvSpPr>
        <p:spPr bwMode="auto">
          <a:xfrm>
            <a:off x="5181600" y="3505200"/>
            <a:ext cx="630238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aseline="0"/>
              <a:t>ε</a:t>
            </a:r>
            <a:r>
              <a:rPr lang="en-US" sz="900" baseline="0"/>
              <a:t>s</a:t>
            </a:r>
            <a:r>
              <a:rPr lang="en-US" sz="1800" baseline="0"/>
              <a:t> </a:t>
            </a:r>
            <a:r>
              <a:rPr lang="en-US" sz="1000" baseline="0"/>
              <a:t>&gt; </a:t>
            </a:r>
            <a:r>
              <a:rPr lang="el-GR" baseline="0"/>
              <a:t>ε</a:t>
            </a:r>
            <a:r>
              <a:rPr lang="en-US" sz="900" baseline="0"/>
              <a:t>y</a:t>
            </a:r>
          </a:p>
        </p:txBody>
      </p:sp>
      <p:sp>
        <p:nvSpPr>
          <p:cNvPr id="5176" name="Text Box 72"/>
          <p:cNvSpPr txBox="1">
            <a:spLocks noChangeArrowheads="1"/>
          </p:cNvSpPr>
          <p:nvPr/>
        </p:nvSpPr>
        <p:spPr bwMode="auto">
          <a:xfrm>
            <a:off x="4038600" y="2209800"/>
            <a:ext cx="1143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aseline="0"/>
              <a:t>under reinf.</a:t>
            </a:r>
          </a:p>
        </p:txBody>
      </p:sp>
      <p:sp>
        <p:nvSpPr>
          <p:cNvPr id="5177" name="Text Box 73"/>
          <p:cNvSpPr txBox="1">
            <a:spLocks noChangeArrowheads="1"/>
          </p:cNvSpPr>
          <p:nvPr/>
        </p:nvSpPr>
        <p:spPr bwMode="auto">
          <a:xfrm>
            <a:off x="4191000" y="2438400"/>
            <a:ext cx="1143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aseline="0"/>
              <a:t>balanced</a:t>
            </a:r>
          </a:p>
        </p:txBody>
      </p:sp>
      <p:sp>
        <p:nvSpPr>
          <p:cNvPr id="5178" name="Text Box 74"/>
          <p:cNvSpPr txBox="1">
            <a:spLocks noChangeArrowheads="1"/>
          </p:cNvSpPr>
          <p:nvPr/>
        </p:nvSpPr>
        <p:spPr bwMode="auto">
          <a:xfrm>
            <a:off x="4191000" y="2667000"/>
            <a:ext cx="1143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aseline="0"/>
              <a:t>over reinf.</a:t>
            </a:r>
          </a:p>
        </p:txBody>
      </p:sp>
      <p:sp>
        <p:nvSpPr>
          <p:cNvPr id="5179" name="Line 75"/>
          <p:cNvSpPr>
            <a:spLocks noChangeShapeType="1"/>
          </p:cNvSpPr>
          <p:nvPr/>
        </p:nvSpPr>
        <p:spPr bwMode="auto">
          <a:xfrm>
            <a:off x="4800600" y="2338388"/>
            <a:ext cx="76200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80" name="Line 76"/>
          <p:cNvSpPr>
            <a:spLocks noChangeShapeType="1"/>
          </p:cNvSpPr>
          <p:nvPr/>
        </p:nvSpPr>
        <p:spPr bwMode="auto">
          <a:xfrm>
            <a:off x="4876800" y="2581275"/>
            <a:ext cx="76200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81" name="Line 77"/>
          <p:cNvSpPr>
            <a:spLocks noChangeShapeType="1"/>
          </p:cNvSpPr>
          <p:nvPr/>
        </p:nvSpPr>
        <p:spPr bwMode="auto">
          <a:xfrm>
            <a:off x="4876800" y="2800350"/>
            <a:ext cx="99060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182" name="Text Box 78"/>
          <p:cNvSpPr txBox="1">
            <a:spLocks noChangeArrowheads="1"/>
          </p:cNvSpPr>
          <p:nvPr/>
        </p:nvSpPr>
        <p:spPr bwMode="auto">
          <a:xfrm>
            <a:off x="533400" y="4191000"/>
            <a:ext cx="81534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sz="1800" baseline="0"/>
          </a:p>
        </p:txBody>
      </p:sp>
      <p:sp>
        <p:nvSpPr>
          <p:cNvPr id="5183" name="Text Box 82"/>
          <p:cNvSpPr txBox="1">
            <a:spLocks noChangeArrowheads="1"/>
          </p:cNvSpPr>
          <p:nvPr/>
        </p:nvSpPr>
        <p:spPr bwMode="auto">
          <a:xfrm>
            <a:off x="1447800" y="4495800"/>
            <a:ext cx="19050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sz="1800" baseline="0"/>
          </a:p>
        </p:txBody>
      </p:sp>
      <p:sp>
        <p:nvSpPr>
          <p:cNvPr id="5184" name="Text Box 83"/>
          <p:cNvSpPr txBox="1">
            <a:spLocks noChangeArrowheads="1"/>
          </p:cNvSpPr>
          <p:nvPr/>
        </p:nvSpPr>
        <p:spPr bwMode="auto">
          <a:xfrm>
            <a:off x="457200" y="4724400"/>
            <a:ext cx="42672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aseline="0"/>
              <a:t>Dan dg memasukan harga Cb, maka :</a:t>
            </a:r>
          </a:p>
        </p:txBody>
      </p:sp>
      <p:sp>
        <p:nvSpPr>
          <p:cNvPr id="5185" name="Text Box 85"/>
          <p:cNvSpPr txBox="1">
            <a:spLocks noChangeArrowheads="1"/>
          </p:cNvSpPr>
          <p:nvPr/>
        </p:nvSpPr>
        <p:spPr bwMode="auto">
          <a:xfrm>
            <a:off x="762000" y="5105400"/>
            <a:ext cx="33528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sz="1800" baseline="0"/>
          </a:p>
        </p:txBody>
      </p:sp>
      <p:sp>
        <p:nvSpPr>
          <p:cNvPr id="5186" name="Text Box 88"/>
          <p:cNvSpPr txBox="1">
            <a:spLocks noChangeArrowheads="1"/>
          </p:cNvSpPr>
          <p:nvPr/>
        </p:nvSpPr>
        <p:spPr bwMode="auto">
          <a:xfrm>
            <a:off x="4495800" y="4267200"/>
            <a:ext cx="4267200" cy="1628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 dirty="0" err="1"/>
              <a:t>Bila</a:t>
            </a:r>
            <a:r>
              <a:rPr lang="en-US" baseline="0" dirty="0"/>
              <a:t> </a:t>
            </a:r>
            <a:r>
              <a:rPr lang="el-GR" baseline="0" dirty="0">
                <a:cs typeface="Arial" charset="0"/>
              </a:rPr>
              <a:t>ρ</a:t>
            </a:r>
            <a:r>
              <a:rPr lang="en-US" baseline="0" dirty="0">
                <a:cs typeface="Arial" charset="0"/>
              </a:rPr>
              <a:t> &lt; </a:t>
            </a:r>
            <a:r>
              <a:rPr lang="el-GR" baseline="0" dirty="0">
                <a:cs typeface="Arial" charset="0"/>
              </a:rPr>
              <a:t>ρ</a:t>
            </a:r>
            <a:r>
              <a:rPr lang="en-US" sz="1200" baseline="0" dirty="0">
                <a:cs typeface="Arial" charset="0"/>
              </a:rPr>
              <a:t>b</a:t>
            </a:r>
            <a:r>
              <a:rPr lang="en-US" baseline="0" dirty="0"/>
              <a:t> </a:t>
            </a:r>
            <a:r>
              <a:rPr lang="en-US" baseline="0" dirty="0" err="1"/>
              <a:t>maka</a:t>
            </a:r>
            <a:r>
              <a:rPr lang="en-US" baseline="0" dirty="0"/>
              <a:t> </a:t>
            </a:r>
            <a:r>
              <a:rPr lang="en-US" baseline="0" dirty="0" err="1"/>
              <a:t>tulangan</a:t>
            </a:r>
            <a:r>
              <a:rPr lang="en-US" baseline="0" dirty="0"/>
              <a:t> </a:t>
            </a:r>
            <a:r>
              <a:rPr lang="en-US" baseline="0" dirty="0" err="1"/>
              <a:t>lemah</a:t>
            </a:r>
            <a:r>
              <a:rPr lang="en-US" baseline="0" dirty="0"/>
              <a:t> (under </a:t>
            </a:r>
            <a:r>
              <a:rPr lang="en-US" baseline="0" dirty="0" err="1"/>
              <a:t>reinf</a:t>
            </a:r>
            <a:r>
              <a:rPr lang="en-US" baseline="0" dirty="0"/>
              <a:t>)</a:t>
            </a:r>
          </a:p>
          <a:p>
            <a:pPr>
              <a:spcBef>
                <a:spcPct val="50000"/>
              </a:spcBef>
            </a:pPr>
            <a:r>
              <a:rPr lang="en-US" baseline="0" dirty="0" err="1"/>
              <a:t>Bila</a:t>
            </a:r>
            <a:r>
              <a:rPr lang="en-US" baseline="0" dirty="0"/>
              <a:t> </a:t>
            </a:r>
            <a:r>
              <a:rPr lang="el-GR" baseline="0" dirty="0"/>
              <a:t>ρ</a:t>
            </a:r>
            <a:r>
              <a:rPr lang="en-US" baseline="0" dirty="0"/>
              <a:t> &gt; </a:t>
            </a:r>
            <a:r>
              <a:rPr lang="el-GR" baseline="0" dirty="0"/>
              <a:t>ρ</a:t>
            </a:r>
            <a:r>
              <a:rPr lang="en-US" baseline="0" dirty="0"/>
              <a:t>b  </a:t>
            </a:r>
            <a:r>
              <a:rPr lang="en-US" baseline="0" dirty="0" err="1"/>
              <a:t>maka</a:t>
            </a:r>
            <a:r>
              <a:rPr lang="en-US" baseline="0" dirty="0"/>
              <a:t> </a:t>
            </a:r>
            <a:r>
              <a:rPr lang="en-US" baseline="0" dirty="0" err="1"/>
              <a:t>tulangan</a:t>
            </a:r>
            <a:r>
              <a:rPr lang="en-US" baseline="0" dirty="0"/>
              <a:t> </a:t>
            </a:r>
            <a:r>
              <a:rPr lang="en-US" baseline="0" dirty="0" err="1"/>
              <a:t>kuat</a:t>
            </a:r>
            <a:r>
              <a:rPr lang="en-US" baseline="0" dirty="0"/>
              <a:t> (over </a:t>
            </a:r>
            <a:r>
              <a:rPr lang="en-US" baseline="0" dirty="0" err="1"/>
              <a:t>reinf</a:t>
            </a:r>
            <a:r>
              <a:rPr lang="en-US" baseline="0" dirty="0"/>
              <a:t>)</a:t>
            </a:r>
          </a:p>
          <a:p>
            <a:pPr>
              <a:spcBef>
                <a:spcPct val="50000"/>
              </a:spcBef>
            </a:pPr>
            <a:r>
              <a:rPr lang="el-GR" baseline="0" dirty="0"/>
              <a:t>ρ</a:t>
            </a:r>
            <a:r>
              <a:rPr lang="en-US" baseline="0" dirty="0"/>
              <a:t> </a:t>
            </a:r>
            <a:r>
              <a:rPr lang="en-US" sz="1200" baseline="0" dirty="0"/>
              <a:t>min = </a:t>
            </a:r>
            <a:r>
              <a:rPr lang="en-US" sz="1600" baseline="0" dirty="0"/>
              <a:t>1,4 / </a:t>
            </a:r>
            <a:r>
              <a:rPr lang="en-US" sz="1600" baseline="0" dirty="0" err="1"/>
              <a:t>fy</a:t>
            </a:r>
            <a:r>
              <a:rPr lang="en-US" sz="1600" baseline="0" dirty="0"/>
              <a:t> ; </a:t>
            </a:r>
            <a:r>
              <a:rPr lang="el-GR" baseline="0" dirty="0"/>
              <a:t>ρ</a:t>
            </a:r>
            <a:r>
              <a:rPr lang="en-US" baseline="0" dirty="0"/>
              <a:t> </a:t>
            </a:r>
            <a:r>
              <a:rPr lang="en-US" sz="1200" baseline="0" dirty="0"/>
              <a:t>max </a:t>
            </a:r>
            <a:r>
              <a:rPr lang="en-US" baseline="0" dirty="0"/>
              <a:t>&lt; 0,75 </a:t>
            </a:r>
            <a:r>
              <a:rPr lang="el-GR" baseline="0" dirty="0"/>
              <a:t>ρ</a:t>
            </a:r>
            <a:r>
              <a:rPr lang="en-US" sz="1200" baseline="0" dirty="0"/>
              <a:t>b</a:t>
            </a:r>
          </a:p>
          <a:p>
            <a:pPr>
              <a:spcBef>
                <a:spcPct val="50000"/>
              </a:spcBef>
            </a:pPr>
            <a:r>
              <a:rPr lang="en-US" sz="1200" baseline="0" dirty="0"/>
              <a:t>                                saran</a:t>
            </a:r>
            <a:r>
              <a:rPr lang="en-US" baseline="0" dirty="0"/>
              <a:t> 0,5</a:t>
            </a:r>
            <a:r>
              <a:rPr lang="en-US" sz="1200" baseline="0" dirty="0"/>
              <a:t> </a:t>
            </a:r>
            <a:r>
              <a:rPr lang="el-GR" baseline="0" dirty="0"/>
              <a:t>ρ</a:t>
            </a:r>
            <a:r>
              <a:rPr lang="en-US" sz="1200" baseline="0" dirty="0"/>
              <a:t>b</a:t>
            </a:r>
          </a:p>
          <a:p>
            <a:pPr>
              <a:spcBef>
                <a:spcPct val="50000"/>
              </a:spcBef>
            </a:pPr>
            <a:endParaRPr lang="el-GR" baseline="0" dirty="0"/>
          </a:p>
        </p:txBody>
      </p:sp>
      <p:sp>
        <p:nvSpPr>
          <p:cNvPr id="67" name="Slide Number Placeholder 6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CF9EE1-4C37-46D8-AAAB-13B527FB4F37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610100" y="6017210"/>
            <a:ext cx="17443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/>
              <a:t>Ρ</a:t>
            </a:r>
            <a:r>
              <a:rPr lang="id-ID" sz="2400" dirty="0" smtClean="0"/>
              <a:t>min &lt; </a:t>
            </a:r>
            <a:r>
              <a:rPr lang="el-GR" sz="2400" dirty="0" smtClean="0"/>
              <a:t>ρ</a:t>
            </a:r>
            <a:r>
              <a:rPr lang="id-ID" sz="2400" dirty="0" smtClean="0"/>
              <a:t> &lt;</a:t>
            </a:r>
            <a:r>
              <a:rPr lang="el-GR" sz="2400" dirty="0" smtClean="0"/>
              <a:t>ρ</a:t>
            </a:r>
            <a:r>
              <a:rPr lang="id-ID" sz="2400" dirty="0" smtClean="0"/>
              <a:t> max</a:t>
            </a:r>
            <a:endParaRPr lang="id-ID" sz="2400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499992" y="5877272"/>
            <a:ext cx="2015331" cy="381000"/>
          </a:xfrm>
          <a:prstGeom prst="rect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AutoShape 6"/>
          <p:cNvSpPr>
            <a:spLocks noChangeArrowheads="1"/>
          </p:cNvSpPr>
          <p:nvPr/>
        </p:nvSpPr>
        <p:spPr bwMode="auto">
          <a:xfrm>
            <a:off x="3200400" y="905947"/>
            <a:ext cx="2438400" cy="578882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baseline="0" dirty="0" err="1"/>
              <a:t>Diberikan</a:t>
            </a:r>
            <a:r>
              <a:rPr lang="en-US" baseline="0" dirty="0"/>
              <a:t> : b, d, As, fc’, </a:t>
            </a:r>
            <a:r>
              <a:rPr lang="en-US" baseline="0" dirty="0" err="1"/>
              <a:t>fy</a:t>
            </a:r>
            <a:r>
              <a:rPr lang="en-US" baseline="0" dirty="0"/>
              <a:t>’, </a:t>
            </a:r>
            <a:r>
              <a:rPr lang="en-US" baseline="0" dirty="0" err="1"/>
              <a:t>Es</a:t>
            </a:r>
            <a:r>
              <a:rPr lang="en-US" baseline="0" dirty="0"/>
              <a:t> = </a:t>
            </a:r>
            <a:r>
              <a:rPr lang="en-US" baseline="0" dirty="0" smtClean="0"/>
              <a:t>200</a:t>
            </a:r>
            <a:r>
              <a:rPr lang="id-ID" baseline="0" dirty="0" smtClean="0"/>
              <a:t>.</a:t>
            </a:r>
            <a:r>
              <a:rPr lang="en-US" baseline="0" dirty="0" smtClean="0"/>
              <a:t>000</a:t>
            </a:r>
            <a:r>
              <a:rPr lang="id-ID" baseline="0" dirty="0" smtClean="0"/>
              <a:t> </a:t>
            </a:r>
            <a:r>
              <a:rPr lang="en-US" baseline="0" dirty="0" smtClean="0"/>
              <a:t>MPa</a:t>
            </a:r>
            <a:endParaRPr lang="en-US" baseline="0" dirty="0"/>
          </a:p>
        </p:txBody>
      </p:sp>
      <p:graphicFrame>
        <p:nvGraphicFramePr>
          <p:cNvPr id="6146" name="Object 9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4114800" y="1905000"/>
          <a:ext cx="495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" name="Equation" r:id="rId4" imgW="495085" imgH="393529" progId="Equation.3">
                  <p:embed/>
                </p:oleObj>
              </mc:Choice>
              <mc:Fallback>
                <p:oleObj name="Equation" r:id="rId4" imgW="495085" imgH="393529" progId="Equation.3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905000"/>
                        <a:ext cx="49530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15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038600" y="2971800"/>
          <a:ext cx="647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" name="Equation" r:id="rId6" imgW="647700" imgH="419100" progId="Equation.3">
                  <p:embed/>
                </p:oleObj>
              </mc:Choice>
              <mc:Fallback>
                <p:oleObj name="Equation" r:id="rId6" imgW="647700" imgH="419100" progId="Equation.3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971800"/>
                        <a:ext cx="6477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2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517650" y="4724400"/>
          <a:ext cx="1612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0" name="Equation" r:id="rId8" imgW="1612900" imgH="419100" progId="Equation.3">
                  <p:embed/>
                </p:oleObj>
              </mc:Choice>
              <mc:Fallback>
                <p:oleObj name="Equation" r:id="rId8" imgW="1612900" imgH="419100" progId="Equation.3">
                  <p:embed/>
                  <p:pic>
                    <p:nvPicPr>
                      <p:cNvPr id="0" name="Picture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7650" y="4724400"/>
                        <a:ext cx="16129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AutoShape 11"/>
          <p:cNvSpPr>
            <a:spLocks noChangeArrowheads="1"/>
          </p:cNvSpPr>
          <p:nvPr/>
        </p:nvSpPr>
        <p:spPr bwMode="auto">
          <a:xfrm>
            <a:off x="3962400" y="1752600"/>
            <a:ext cx="914400" cy="7620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151" name="AutoShape 12"/>
          <p:cNvSpPr>
            <a:spLocks noChangeArrowheads="1"/>
          </p:cNvSpPr>
          <p:nvPr/>
        </p:nvSpPr>
        <p:spPr bwMode="auto">
          <a:xfrm>
            <a:off x="3962400" y="2743200"/>
            <a:ext cx="914400" cy="7620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152" name="Text Box 14"/>
          <p:cNvSpPr txBox="1">
            <a:spLocks noChangeArrowheads="1"/>
          </p:cNvSpPr>
          <p:nvPr/>
        </p:nvSpPr>
        <p:spPr bwMode="auto">
          <a:xfrm>
            <a:off x="3962400" y="2895600"/>
            <a:ext cx="838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baseline="0"/>
          </a:p>
        </p:txBody>
      </p:sp>
      <p:sp>
        <p:nvSpPr>
          <p:cNvPr id="6153" name="AutoShape 18"/>
          <p:cNvSpPr>
            <a:spLocks noChangeArrowheads="1"/>
          </p:cNvSpPr>
          <p:nvPr/>
        </p:nvSpPr>
        <p:spPr bwMode="auto">
          <a:xfrm>
            <a:off x="3886200" y="3733800"/>
            <a:ext cx="1108075" cy="422275"/>
          </a:xfrm>
          <a:prstGeom prst="hexagon">
            <a:avLst>
              <a:gd name="adj" fmla="val 65602"/>
              <a:gd name="vf" fmla="val 115470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l-GR" baseline="0">
                <a:cs typeface="Arial" charset="0"/>
              </a:rPr>
              <a:t>ρ</a:t>
            </a:r>
            <a:r>
              <a:rPr lang="en-US" baseline="0">
                <a:cs typeface="Arial" charset="0"/>
              </a:rPr>
              <a:t> &gt; </a:t>
            </a:r>
            <a:r>
              <a:rPr lang="el-GR" baseline="0">
                <a:cs typeface="Arial" charset="0"/>
              </a:rPr>
              <a:t>ρ</a:t>
            </a:r>
            <a:r>
              <a:rPr lang="en-US" sz="1000" baseline="0">
                <a:cs typeface="Arial" charset="0"/>
              </a:rPr>
              <a:t>min</a:t>
            </a:r>
            <a:endParaRPr lang="el-GR" sz="1000" baseline="0">
              <a:cs typeface="Arial" charset="0"/>
            </a:endParaRPr>
          </a:p>
        </p:txBody>
      </p:sp>
      <p:sp>
        <p:nvSpPr>
          <p:cNvPr id="6154" name="AutoShape 20"/>
          <p:cNvSpPr>
            <a:spLocks noChangeArrowheads="1"/>
          </p:cNvSpPr>
          <p:nvPr/>
        </p:nvSpPr>
        <p:spPr bwMode="auto">
          <a:xfrm>
            <a:off x="1447800" y="3733800"/>
            <a:ext cx="1370013" cy="33972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As terlalu kecil</a:t>
            </a:r>
          </a:p>
        </p:txBody>
      </p:sp>
      <p:sp>
        <p:nvSpPr>
          <p:cNvPr id="6155" name="AutoShape 29"/>
          <p:cNvSpPr>
            <a:spLocks noChangeArrowheads="1"/>
          </p:cNvSpPr>
          <p:nvPr/>
        </p:nvSpPr>
        <p:spPr bwMode="auto">
          <a:xfrm>
            <a:off x="685800" y="4572000"/>
            <a:ext cx="3200400" cy="7620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6156" name="AutoShape 30"/>
          <p:cNvSpPr>
            <a:spLocks noChangeArrowheads="1"/>
          </p:cNvSpPr>
          <p:nvPr/>
        </p:nvSpPr>
        <p:spPr bwMode="auto">
          <a:xfrm>
            <a:off x="4724400" y="4559300"/>
            <a:ext cx="4038600" cy="714375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l-GR" sz="1800" b="1" dirty="0">
                <a:cs typeface="Arial" charset="0"/>
              </a:rPr>
              <a:t>β</a:t>
            </a:r>
            <a:r>
              <a:rPr lang="en-US" sz="1800" b="1" baseline="-25000" dirty="0">
                <a:cs typeface="Arial" charset="0"/>
              </a:rPr>
              <a:t>1</a:t>
            </a:r>
            <a:r>
              <a:rPr lang="en-US" sz="1800" b="1" dirty="0">
                <a:cs typeface="Arial" charset="0"/>
              </a:rPr>
              <a:t>= 0,85		     ,</a:t>
            </a:r>
            <a:r>
              <a:rPr lang="en-US" sz="1800" b="1" dirty="0" err="1">
                <a:cs typeface="Arial" charset="0"/>
              </a:rPr>
              <a:t>untuk</a:t>
            </a:r>
            <a:r>
              <a:rPr lang="en-US" sz="1800" b="1" dirty="0">
                <a:cs typeface="Arial" charset="0"/>
              </a:rPr>
              <a:t> fc’ ≤ 30 </a:t>
            </a:r>
            <a:r>
              <a:rPr lang="en-US" sz="1800" b="1" dirty="0" err="1">
                <a:cs typeface="Arial" charset="0"/>
              </a:rPr>
              <a:t>MPa</a:t>
            </a:r>
            <a:r>
              <a:rPr lang="en-US" sz="1800" b="1" dirty="0"/>
              <a:t>	</a:t>
            </a:r>
          </a:p>
          <a:p>
            <a:pPr>
              <a:buFont typeface="Wingdings" pitchFamily="2" charset="2"/>
              <a:buNone/>
            </a:pPr>
            <a:r>
              <a:rPr lang="el-GR" sz="1800" b="1" dirty="0">
                <a:cs typeface="Arial" charset="0"/>
              </a:rPr>
              <a:t>β</a:t>
            </a:r>
            <a:r>
              <a:rPr lang="en-US" sz="1800" b="1" baseline="-25000" dirty="0">
                <a:cs typeface="Arial" charset="0"/>
              </a:rPr>
              <a:t>1</a:t>
            </a:r>
            <a:r>
              <a:rPr lang="en-US" sz="1800" b="1" dirty="0">
                <a:cs typeface="Arial" charset="0"/>
              </a:rPr>
              <a:t>= 0.85 – ((fc’ – 30)/7)0.05   ,</a:t>
            </a:r>
            <a:r>
              <a:rPr lang="en-US" sz="1800" b="1" dirty="0" err="1">
                <a:cs typeface="Arial" charset="0"/>
              </a:rPr>
              <a:t>untuk</a:t>
            </a:r>
            <a:r>
              <a:rPr lang="en-US" sz="1800" b="1" dirty="0">
                <a:cs typeface="Arial" charset="0"/>
              </a:rPr>
              <a:t>  fc’ &gt;30 </a:t>
            </a:r>
            <a:r>
              <a:rPr lang="en-US" sz="1800" b="1" dirty="0" err="1">
                <a:cs typeface="Arial" charset="0"/>
              </a:rPr>
              <a:t>MPa</a:t>
            </a:r>
            <a:r>
              <a:rPr lang="en-US" sz="1800" b="1" dirty="0"/>
              <a:t>	</a:t>
            </a:r>
          </a:p>
          <a:p>
            <a:pPr>
              <a:buFont typeface="Wingdings" pitchFamily="2" charset="2"/>
              <a:buNone/>
            </a:pPr>
            <a:r>
              <a:rPr lang="el-GR" sz="1800" b="1" dirty="0">
                <a:cs typeface="Arial" charset="0"/>
              </a:rPr>
              <a:t>β</a:t>
            </a:r>
            <a:r>
              <a:rPr lang="en-US" sz="1800" b="1" baseline="-25000" dirty="0">
                <a:cs typeface="Arial" charset="0"/>
              </a:rPr>
              <a:t>1</a:t>
            </a:r>
            <a:r>
              <a:rPr lang="en-US" sz="1800" b="1" dirty="0">
                <a:cs typeface="Arial" charset="0"/>
              </a:rPr>
              <a:t>= 0.65 (minimum)</a:t>
            </a:r>
            <a:endParaRPr lang="en-US" sz="1100" b="1" dirty="0"/>
          </a:p>
        </p:txBody>
      </p:sp>
      <p:sp>
        <p:nvSpPr>
          <p:cNvPr id="6157" name="Oval 35"/>
          <p:cNvSpPr>
            <a:spLocks noChangeArrowheads="1"/>
          </p:cNvSpPr>
          <p:nvPr/>
        </p:nvSpPr>
        <p:spPr bwMode="auto">
          <a:xfrm>
            <a:off x="2133600" y="5638800"/>
            <a:ext cx="458788" cy="4476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 baseline="0"/>
              <a:t>A</a:t>
            </a:r>
          </a:p>
        </p:txBody>
      </p:sp>
      <p:sp>
        <p:nvSpPr>
          <p:cNvPr id="6158" name="Line 36"/>
          <p:cNvSpPr>
            <a:spLocks noChangeShapeType="1"/>
          </p:cNvSpPr>
          <p:nvPr/>
        </p:nvSpPr>
        <p:spPr bwMode="auto">
          <a:xfrm>
            <a:off x="44196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59" name="Line 37"/>
          <p:cNvSpPr>
            <a:spLocks noChangeShapeType="1"/>
          </p:cNvSpPr>
          <p:nvPr/>
        </p:nvSpPr>
        <p:spPr bwMode="auto">
          <a:xfrm>
            <a:off x="4419600" y="1447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60" name="Line 38"/>
          <p:cNvSpPr>
            <a:spLocks noChangeShapeType="1"/>
          </p:cNvSpPr>
          <p:nvPr/>
        </p:nvSpPr>
        <p:spPr bwMode="auto">
          <a:xfrm>
            <a:off x="4419600" y="2514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61" name="Line 39"/>
          <p:cNvSpPr>
            <a:spLocks noChangeShapeType="1"/>
          </p:cNvSpPr>
          <p:nvPr/>
        </p:nvSpPr>
        <p:spPr bwMode="auto">
          <a:xfrm>
            <a:off x="4419600" y="3505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62" name="Line 40"/>
          <p:cNvSpPr>
            <a:spLocks noChangeShapeType="1"/>
          </p:cNvSpPr>
          <p:nvPr/>
        </p:nvSpPr>
        <p:spPr bwMode="auto">
          <a:xfrm flipH="1">
            <a:off x="2819400" y="39624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63" name="Line 41"/>
          <p:cNvSpPr>
            <a:spLocks noChangeShapeType="1"/>
          </p:cNvSpPr>
          <p:nvPr/>
        </p:nvSpPr>
        <p:spPr bwMode="auto">
          <a:xfrm>
            <a:off x="2057400" y="4038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64" name="Line 42"/>
          <p:cNvSpPr>
            <a:spLocks noChangeShapeType="1"/>
          </p:cNvSpPr>
          <p:nvPr/>
        </p:nvSpPr>
        <p:spPr bwMode="auto">
          <a:xfrm>
            <a:off x="2819400" y="434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65" name="Line 43"/>
          <p:cNvSpPr>
            <a:spLocks noChangeShapeType="1"/>
          </p:cNvSpPr>
          <p:nvPr/>
        </p:nvSpPr>
        <p:spPr bwMode="auto">
          <a:xfrm>
            <a:off x="2819400" y="4343400"/>
            <a:ext cx="342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66" name="Line 44"/>
          <p:cNvSpPr>
            <a:spLocks noChangeShapeType="1"/>
          </p:cNvSpPr>
          <p:nvPr/>
        </p:nvSpPr>
        <p:spPr bwMode="auto">
          <a:xfrm>
            <a:off x="5029200" y="39624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67" name="Line 45"/>
          <p:cNvSpPr>
            <a:spLocks noChangeShapeType="1"/>
          </p:cNvSpPr>
          <p:nvPr/>
        </p:nvSpPr>
        <p:spPr bwMode="auto">
          <a:xfrm>
            <a:off x="6248400" y="3962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68" name="Text Box 46"/>
          <p:cNvSpPr txBox="1">
            <a:spLocks noChangeArrowheads="1"/>
          </p:cNvSpPr>
          <p:nvPr/>
        </p:nvSpPr>
        <p:spPr bwMode="auto">
          <a:xfrm>
            <a:off x="3124200" y="3683000"/>
            <a:ext cx="457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tdk</a:t>
            </a:r>
          </a:p>
        </p:txBody>
      </p:sp>
      <p:sp>
        <p:nvSpPr>
          <p:cNvPr id="6169" name="Text Box 47"/>
          <p:cNvSpPr txBox="1">
            <a:spLocks noChangeArrowheads="1"/>
          </p:cNvSpPr>
          <p:nvPr/>
        </p:nvSpPr>
        <p:spPr bwMode="auto">
          <a:xfrm>
            <a:off x="5257800" y="3683000"/>
            <a:ext cx="457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ya</a:t>
            </a:r>
          </a:p>
        </p:txBody>
      </p:sp>
      <p:sp>
        <p:nvSpPr>
          <p:cNvPr id="6170" name="Line 48"/>
          <p:cNvSpPr>
            <a:spLocks noChangeShapeType="1"/>
          </p:cNvSpPr>
          <p:nvPr/>
        </p:nvSpPr>
        <p:spPr bwMode="auto">
          <a:xfrm>
            <a:off x="3886200" y="4724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71" name="Line 49"/>
          <p:cNvSpPr>
            <a:spLocks noChangeShapeType="1"/>
          </p:cNvSpPr>
          <p:nvPr/>
        </p:nvSpPr>
        <p:spPr bwMode="auto">
          <a:xfrm flipH="1">
            <a:off x="3886200" y="5029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72" name="Line 50"/>
          <p:cNvSpPr>
            <a:spLocks noChangeShapeType="1"/>
          </p:cNvSpPr>
          <p:nvPr/>
        </p:nvSpPr>
        <p:spPr bwMode="auto">
          <a:xfrm>
            <a:off x="2362200" y="5334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173" name="Oval 51"/>
          <p:cNvSpPr>
            <a:spLocks noChangeArrowheads="1"/>
          </p:cNvSpPr>
          <p:nvPr/>
        </p:nvSpPr>
        <p:spPr bwMode="auto">
          <a:xfrm>
            <a:off x="3848100" y="217488"/>
            <a:ext cx="1143000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baseline="0"/>
              <a:t>Mulai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3C152E-D668-4853-BAB4-0A1BEEFC1921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Oval 4"/>
          <p:cNvSpPr>
            <a:spLocks noChangeArrowheads="1"/>
          </p:cNvSpPr>
          <p:nvPr/>
        </p:nvSpPr>
        <p:spPr bwMode="auto">
          <a:xfrm>
            <a:off x="4343400" y="381000"/>
            <a:ext cx="458788" cy="4476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 baseline="0"/>
              <a:t>A</a:t>
            </a:r>
          </a:p>
        </p:txBody>
      </p:sp>
      <p:sp>
        <p:nvSpPr>
          <p:cNvPr id="7172" name="AutoShape 5"/>
          <p:cNvSpPr>
            <a:spLocks noChangeArrowheads="1"/>
          </p:cNvSpPr>
          <p:nvPr/>
        </p:nvSpPr>
        <p:spPr bwMode="auto">
          <a:xfrm>
            <a:off x="3657600" y="1211263"/>
            <a:ext cx="1752600" cy="314325"/>
          </a:xfrm>
          <a:prstGeom prst="flowChartPreparation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l-GR" baseline="0"/>
              <a:t>ρ</a:t>
            </a:r>
            <a:r>
              <a:rPr lang="en-US" baseline="0">
                <a:cs typeface="Arial" charset="0"/>
              </a:rPr>
              <a:t> &lt; 0,75 </a:t>
            </a:r>
            <a:r>
              <a:rPr lang="el-GR" baseline="0">
                <a:cs typeface="Arial" charset="0"/>
              </a:rPr>
              <a:t>ρ</a:t>
            </a:r>
            <a:r>
              <a:rPr lang="en-US" sz="1200" baseline="0">
                <a:cs typeface="Arial" charset="0"/>
              </a:rPr>
              <a:t>b  </a:t>
            </a:r>
            <a:endParaRPr lang="el-GR" sz="1200" baseline="0">
              <a:cs typeface="Arial" charset="0"/>
            </a:endParaRPr>
          </a:p>
        </p:txBody>
      </p:sp>
      <p:sp>
        <p:nvSpPr>
          <p:cNvPr id="7173" name="AutoShape 6"/>
          <p:cNvSpPr>
            <a:spLocks noChangeArrowheads="1"/>
          </p:cNvSpPr>
          <p:nvPr/>
        </p:nvSpPr>
        <p:spPr bwMode="auto">
          <a:xfrm>
            <a:off x="1752600" y="2047875"/>
            <a:ext cx="1447800" cy="574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baseline="0"/>
              <a:t>Penampang diperbesar</a:t>
            </a:r>
          </a:p>
        </p:txBody>
      </p:sp>
      <p:graphicFrame>
        <p:nvGraphicFramePr>
          <p:cNvPr id="7170" name="Object 8"/>
          <p:cNvGraphicFramePr>
            <a:graphicFrameLocks noGrp="1" noChangeAspect="1"/>
          </p:cNvGraphicFramePr>
          <p:nvPr>
            <p:ph/>
          </p:nvPr>
        </p:nvGraphicFramePr>
        <p:xfrm>
          <a:off x="5646738" y="2057400"/>
          <a:ext cx="10509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Equation" r:id="rId4" imgW="825500" imgH="419100" progId="Equation.3">
                  <p:embed/>
                </p:oleObj>
              </mc:Choice>
              <mc:Fallback>
                <p:oleObj name="Equation" r:id="rId4" imgW="825500" imgH="419100" progId="Equation.3">
                  <p:embed/>
                  <p:pic>
                    <p:nvPicPr>
                      <p:cNvPr id="0" name="Picture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6738" y="2057400"/>
                        <a:ext cx="10509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AutoShape 10"/>
          <p:cNvSpPr>
            <a:spLocks noChangeArrowheads="1"/>
          </p:cNvSpPr>
          <p:nvPr/>
        </p:nvSpPr>
        <p:spPr bwMode="auto">
          <a:xfrm>
            <a:off x="5105400" y="1981200"/>
            <a:ext cx="2133600" cy="7620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175" name="AutoShape 11"/>
          <p:cNvSpPr>
            <a:spLocks noChangeArrowheads="1"/>
          </p:cNvSpPr>
          <p:nvPr/>
        </p:nvSpPr>
        <p:spPr bwMode="auto">
          <a:xfrm>
            <a:off x="5257800" y="3200400"/>
            <a:ext cx="1751013" cy="333375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M</a:t>
            </a:r>
            <a:r>
              <a:rPr lang="en-US" sz="1200" baseline="0"/>
              <a:t>n = As.Fy ( d – a /2 )</a:t>
            </a:r>
          </a:p>
        </p:txBody>
      </p:sp>
      <p:sp>
        <p:nvSpPr>
          <p:cNvPr id="7176" name="AutoShape 12"/>
          <p:cNvSpPr>
            <a:spLocks noChangeArrowheads="1"/>
          </p:cNvSpPr>
          <p:nvPr/>
        </p:nvSpPr>
        <p:spPr bwMode="auto">
          <a:xfrm>
            <a:off x="6989763" y="3198813"/>
            <a:ext cx="1198562" cy="333375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Mn &gt; Mu / </a:t>
            </a:r>
            <a:r>
              <a:rPr lang="en-US" baseline="0">
                <a:cs typeface="Arial" charset="0"/>
              </a:rPr>
              <a:t>Ø</a:t>
            </a:r>
          </a:p>
        </p:txBody>
      </p:sp>
      <p:sp>
        <p:nvSpPr>
          <p:cNvPr id="7177" name="Oval 13"/>
          <p:cNvSpPr>
            <a:spLocks noChangeArrowheads="1"/>
          </p:cNvSpPr>
          <p:nvPr/>
        </p:nvSpPr>
        <p:spPr bwMode="auto">
          <a:xfrm>
            <a:off x="5740400" y="4114800"/>
            <a:ext cx="1143000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baseline="0"/>
              <a:t>Selesai</a:t>
            </a:r>
          </a:p>
        </p:txBody>
      </p:sp>
      <p:sp>
        <p:nvSpPr>
          <p:cNvPr id="7178" name="Line 14"/>
          <p:cNvSpPr>
            <a:spLocks noChangeShapeType="1"/>
          </p:cNvSpPr>
          <p:nvPr/>
        </p:nvSpPr>
        <p:spPr bwMode="auto">
          <a:xfrm>
            <a:off x="4572000" y="838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79" name="Line 16"/>
          <p:cNvSpPr>
            <a:spLocks noChangeShapeType="1"/>
          </p:cNvSpPr>
          <p:nvPr/>
        </p:nvSpPr>
        <p:spPr bwMode="auto">
          <a:xfrm flipH="1">
            <a:off x="2514600" y="13716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80" name="Line 17"/>
          <p:cNvSpPr>
            <a:spLocks noChangeShapeType="1"/>
          </p:cNvSpPr>
          <p:nvPr/>
        </p:nvSpPr>
        <p:spPr bwMode="auto">
          <a:xfrm>
            <a:off x="5410200" y="1371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81" name="Line 18"/>
          <p:cNvSpPr>
            <a:spLocks noChangeShapeType="1"/>
          </p:cNvSpPr>
          <p:nvPr/>
        </p:nvSpPr>
        <p:spPr bwMode="auto">
          <a:xfrm>
            <a:off x="2514600" y="1371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82" name="Line 19"/>
          <p:cNvSpPr>
            <a:spLocks noChangeShapeType="1"/>
          </p:cNvSpPr>
          <p:nvPr/>
        </p:nvSpPr>
        <p:spPr bwMode="auto">
          <a:xfrm>
            <a:off x="6324600" y="1371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83" name="Line 20"/>
          <p:cNvSpPr>
            <a:spLocks noChangeShapeType="1"/>
          </p:cNvSpPr>
          <p:nvPr/>
        </p:nvSpPr>
        <p:spPr bwMode="auto">
          <a:xfrm>
            <a:off x="63246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84" name="Line 21"/>
          <p:cNvSpPr>
            <a:spLocks noChangeShapeType="1"/>
          </p:cNvSpPr>
          <p:nvPr/>
        </p:nvSpPr>
        <p:spPr bwMode="auto">
          <a:xfrm>
            <a:off x="6324600" y="3505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85" name="Text Box 22"/>
          <p:cNvSpPr txBox="1">
            <a:spLocks noChangeArrowheads="1"/>
          </p:cNvSpPr>
          <p:nvPr/>
        </p:nvSpPr>
        <p:spPr bwMode="auto">
          <a:xfrm>
            <a:off x="2768600" y="1104900"/>
            <a:ext cx="6096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tdk</a:t>
            </a:r>
          </a:p>
        </p:txBody>
      </p:sp>
      <p:sp>
        <p:nvSpPr>
          <p:cNvPr id="7186" name="Text Box 23"/>
          <p:cNvSpPr txBox="1">
            <a:spLocks noChangeArrowheads="1"/>
          </p:cNvSpPr>
          <p:nvPr/>
        </p:nvSpPr>
        <p:spPr bwMode="auto">
          <a:xfrm>
            <a:off x="5651500" y="1104900"/>
            <a:ext cx="6096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ya</a:t>
            </a:r>
          </a:p>
        </p:txBody>
      </p:sp>
      <p:sp>
        <p:nvSpPr>
          <p:cNvPr id="7187" name="Text Box 24"/>
          <p:cNvSpPr txBox="1">
            <a:spLocks noChangeArrowheads="1"/>
          </p:cNvSpPr>
          <p:nvPr/>
        </p:nvSpPr>
        <p:spPr bwMode="auto">
          <a:xfrm>
            <a:off x="1752600" y="5181600"/>
            <a:ext cx="55626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Gambar 3.3 Bagan Alir Analisis Balok Persegi Bertulang Tunggal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4863F-A3D3-4588-A5FB-94231F2EA9A3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  <p:sp>
        <p:nvSpPr>
          <p:cNvPr id="2" name="TextBox 1"/>
          <p:cNvSpPr txBox="1"/>
          <p:nvPr/>
        </p:nvSpPr>
        <p:spPr>
          <a:xfrm>
            <a:off x="-1828364" y="4005064"/>
            <a:ext cx="52036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 smtClean="0"/>
              <a:t>Mn = Momen nominal yang mampu</a:t>
            </a:r>
            <a:r>
              <a:rPr lang="id-ID" sz="2000" baseline="0" dirty="0" smtClean="0"/>
              <a:t> </a:t>
            </a:r>
            <a:r>
              <a:rPr lang="id-ID" baseline="0" dirty="0" smtClean="0"/>
              <a:t>ditahan oleh beton bertulang</a:t>
            </a:r>
            <a:endParaRPr lang="id-ID" dirty="0"/>
          </a:p>
        </p:txBody>
      </p:sp>
      <p:sp>
        <p:nvSpPr>
          <p:cNvPr id="22" name="TextBox 21"/>
          <p:cNvSpPr txBox="1"/>
          <p:nvPr/>
        </p:nvSpPr>
        <p:spPr>
          <a:xfrm>
            <a:off x="-3482819" y="1781145"/>
            <a:ext cx="61542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 smtClean="0"/>
              <a:t>Mu = Momen yang ditimbulkan dari beban yang bekerja pada beton bertulang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-3451069" y="2403529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 smtClean="0"/>
              <a:t>Mn &gt;=</a:t>
            </a:r>
            <a:r>
              <a:rPr lang="id-ID" sz="2000" baseline="0" dirty="0" smtClean="0"/>
              <a:t> Mu</a:t>
            </a:r>
            <a:endParaRPr lang="id-ID" dirty="0"/>
          </a:p>
        </p:txBody>
      </p:sp>
      <p:sp>
        <p:nvSpPr>
          <p:cNvPr id="3" name="Rectangle 2"/>
          <p:cNvSpPr/>
          <p:nvPr/>
        </p:nvSpPr>
        <p:spPr bwMode="auto">
          <a:xfrm>
            <a:off x="-2903483" y="3365500"/>
            <a:ext cx="850747" cy="1503660"/>
          </a:xfrm>
          <a:prstGeom prst="rect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id-ID"/>
          </a:p>
        </p:txBody>
      </p:sp>
      <p:sp>
        <p:nvSpPr>
          <p:cNvPr id="4" name="Oval 3"/>
          <p:cNvSpPr/>
          <p:nvPr/>
        </p:nvSpPr>
        <p:spPr bwMode="auto">
          <a:xfrm>
            <a:off x="-2772816" y="4662041"/>
            <a:ext cx="144016" cy="135111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id-ID"/>
          </a:p>
        </p:txBody>
      </p:sp>
      <p:sp>
        <p:nvSpPr>
          <p:cNvPr id="26" name="Oval 25"/>
          <p:cNvSpPr/>
          <p:nvPr/>
        </p:nvSpPr>
        <p:spPr bwMode="auto">
          <a:xfrm>
            <a:off x="-2556792" y="4670425"/>
            <a:ext cx="144016" cy="135111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id-ID"/>
          </a:p>
        </p:txBody>
      </p:sp>
      <p:sp>
        <p:nvSpPr>
          <p:cNvPr id="27" name="Oval 26"/>
          <p:cNvSpPr/>
          <p:nvPr/>
        </p:nvSpPr>
        <p:spPr bwMode="auto">
          <a:xfrm>
            <a:off x="-2268760" y="4662041"/>
            <a:ext cx="144016" cy="135111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id-ID"/>
          </a:p>
        </p:txBody>
      </p:sp>
      <p:sp>
        <p:nvSpPr>
          <p:cNvPr id="28" name="TextBox 27"/>
          <p:cNvSpPr txBox="1"/>
          <p:nvPr/>
        </p:nvSpPr>
        <p:spPr>
          <a:xfrm>
            <a:off x="-3613972" y="3941717"/>
            <a:ext cx="821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800" dirty="0"/>
              <a:t>h</a:t>
            </a:r>
            <a:r>
              <a:rPr lang="id-ID" sz="1800" dirty="0" smtClean="0"/>
              <a:t>= 40 cm</a:t>
            </a:r>
            <a:endParaRPr lang="id-ID" sz="1800" dirty="0"/>
          </a:p>
        </p:txBody>
      </p:sp>
      <p:sp>
        <p:nvSpPr>
          <p:cNvPr id="29" name="TextBox 28"/>
          <p:cNvSpPr txBox="1"/>
          <p:nvPr/>
        </p:nvSpPr>
        <p:spPr>
          <a:xfrm>
            <a:off x="-2903483" y="3102857"/>
            <a:ext cx="821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800" dirty="0" smtClean="0"/>
              <a:t>b= 20 cm</a:t>
            </a:r>
            <a:endParaRPr lang="id-ID" sz="1800" dirty="0"/>
          </a:p>
        </p:txBody>
      </p:sp>
      <p:sp>
        <p:nvSpPr>
          <p:cNvPr id="30" name="TextBox 29"/>
          <p:cNvSpPr txBox="1"/>
          <p:nvPr/>
        </p:nvSpPr>
        <p:spPr>
          <a:xfrm>
            <a:off x="-2945803" y="5131803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800" dirty="0" smtClean="0"/>
              <a:t>3</a:t>
            </a:r>
            <a:r>
              <a:rPr lang="id-ID" sz="1800" baseline="0" dirty="0" smtClean="0"/>
              <a:t> </a:t>
            </a:r>
            <a:r>
              <a:rPr lang="el-GR" sz="1800" baseline="0" dirty="0" smtClean="0"/>
              <a:t>Φ</a:t>
            </a:r>
            <a:r>
              <a:rPr lang="id-ID" sz="1800" baseline="0" dirty="0" smtClean="0"/>
              <a:t> 12</a:t>
            </a:r>
            <a:endParaRPr lang="id-ID" sz="1800" dirty="0"/>
          </a:p>
        </p:txBody>
      </p:sp>
      <p:sp>
        <p:nvSpPr>
          <p:cNvPr id="31" name="TextBox 30"/>
          <p:cNvSpPr txBox="1"/>
          <p:nvPr/>
        </p:nvSpPr>
        <p:spPr>
          <a:xfrm>
            <a:off x="-3482819" y="5643747"/>
            <a:ext cx="1406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800" dirty="0"/>
              <a:t>f</a:t>
            </a:r>
            <a:r>
              <a:rPr lang="id-ID" sz="1800" dirty="0" smtClean="0"/>
              <a:t>y</a:t>
            </a:r>
            <a:r>
              <a:rPr lang="id-ID" sz="1800" baseline="0" dirty="0" smtClean="0"/>
              <a:t> </a:t>
            </a:r>
            <a:r>
              <a:rPr lang="id-ID" sz="1800" dirty="0" smtClean="0"/>
              <a:t>= 240 Mpa</a:t>
            </a:r>
          </a:p>
          <a:p>
            <a:r>
              <a:rPr lang="id-ID" sz="1800" dirty="0" smtClean="0"/>
              <a:t>fc</a:t>
            </a:r>
            <a:r>
              <a:rPr lang="id-ID" sz="1800" baseline="0" dirty="0" smtClean="0"/>
              <a:t> = 30 MPa</a:t>
            </a:r>
            <a:r>
              <a:rPr lang="id-ID" sz="1800" dirty="0" smtClean="0"/>
              <a:t> </a:t>
            </a:r>
            <a:endParaRPr lang="id-ID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909749"/>
              </p:ext>
            </p:extLst>
          </p:nvPr>
        </p:nvGraphicFramePr>
        <p:xfrm>
          <a:off x="914400" y="455635"/>
          <a:ext cx="6553200" cy="618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Document" r:id="rId3" imgW="5925875" imgH="6465806" progId="Word.Document.12">
                  <p:embed/>
                </p:oleObj>
              </mc:Choice>
              <mc:Fallback>
                <p:oleObj name="Document" r:id="rId3" imgW="5925875" imgH="6465806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55635"/>
                        <a:ext cx="6553200" cy="618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75BBE6-7BE2-4A55-9EBD-177664238784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4"/>
          <p:cNvSpPr>
            <a:spLocks noChangeArrowheads="1"/>
          </p:cNvSpPr>
          <p:nvPr/>
        </p:nvSpPr>
        <p:spPr bwMode="auto">
          <a:xfrm>
            <a:off x="609600" y="1143000"/>
            <a:ext cx="838200" cy="14478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6803" name="Oval 5"/>
          <p:cNvSpPr>
            <a:spLocks noChangeArrowheads="1"/>
          </p:cNvSpPr>
          <p:nvPr/>
        </p:nvSpPr>
        <p:spPr bwMode="auto">
          <a:xfrm>
            <a:off x="685800" y="1219200"/>
            <a:ext cx="76200" cy="76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6804" name="Oval 6"/>
          <p:cNvSpPr>
            <a:spLocks noChangeArrowheads="1"/>
          </p:cNvSpPr>
          <p:nvPr/>
        </p:nvSpPr>
        <p:spPr bwMode="auto">
          <a:xfrm>
            <a:off x="1295400" y="1219200"/>
            <a:ext cx="76200" cy="76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6805" name="Oval 7"/>
          <p:cNvSpPr>
            <a:spLocks noChangeArrowheads="1"/>
          </p:cNvSpPr>
          <p:nvPr/>
        </p:nvSpPr>
        <p:spPr bwMode="auto">
          <a:xfrm>
            <a:off x="685800" y="2438400"/>
            <a:ext cx="76200" cy="76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6806" name="Oval 8"/>
          <p:cNvSpPr>
            <a:spLocks noChangeArrowheads="1"/>
          </p:cNvSpPr>
          <p:nvPr/>
        </p:nvSpPr>
        <p:spPr bwMode="auto">
          <a:xfrm>
            <a:off x="1295400" y="2438400"/>
            <a:ext cx="76200" cy="76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6807" name="Oval 9"/>
          <p:cNvSpPr>
            <a:spLocks noChangeArrowheads="1"/>
          </p:cNvSpPr>
          <p:nvPr/>
        </p:nvSpPr>
        <p:spPr bwMode="auto">
          <a:xfrm>
            <a:off x="990600" y="2438400"/>
            <a:ext cx="76200" cy="76200"/>
          </a:xfrm>
          <a:prstGeom prst="ellipse">
            <a:avLst/>
          </a:prstGeom>
          <a:solidFill>
            <a:srgbClr val="0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6808" name="Oval 10"/>
          <p:cNvSpPr>
            <a:spLocks noChangeArrowheads="1"/>
          </p:cNvSpPr>
          <p:nvPr/>
        </p:nvSpPr>
        <p:spPr bwMode="auto">
          <a:xfrm>
            <a:off x="838200" y="2438400"/>
            <a:ext cx="76200" cy="76200"/>
          </a:xfrm>
          <a:prstGeom prst="ellipse">
            <a:avLst/>
          </a:prstGeom>
          <a:solidFill>
            <a:srgbClr val="0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6809" name="Oval 11"/>
          <p:cNvSpPr>
            <a:spLocks noChangeArrowheads="1"/>
          </p:cNvSpPr>
          <p:nvPr/>
        </p:nvSpPr>
        <p:spPr bwMode="auto">
          <a:xfrm>
            <a:off x="1143000" y="2438400"/>
            <a:ext cx="76200" cy="76200"/>
          </a:xfrm>
          <a:prstGeom prst="ellipse">
            <a:avLst/>
          </a:prstGeom>
          <a:solidFill>
            <a:srgbClr val="0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6810" name="Text Box 12"/>
          <p:cNvSpPr txBox="1">
            <a:spLocks noChangeArrowheads="1"/>
          </p:cNvSpPr>
          <p:nvPr/>
        </p:nvSpPr>
        <p:spPr bwMode="auto">
          <a:xfrm>
            <a:off x="838200" y="1219200"/>
            <a:ext cx="457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aseline="0"/>
              <a:t>A</a:t>
            </a:r>
            <a:r>
              <a:rPr lang="en-US" sz="1000" baseline="0"/>
              <a:t>s</a:t>
            </a:r>
            <a:r>
              <a:rPr lang="en-US" baseline="0"/>
              <a:t>’</a:t>
            </a:r>
          </a:p>
        </p:txBody>
      </p:sp>
      <p:sp>
        <p:nvSpPr>
          <p:cNvPr id="76811" name="Text Box 13"/>
          <p:cNvSpPr txBox="1">
            <a:spLocks noChangeArrowheads="1"/>
          </p:cNvSpPr>
          <p:nvPr/>
        </p:nvSpPr>
        <p:spPr bwMode="auto">
          <a:xfrm>
            <a:off x="838200" y="2209800"/>
            <a:ext cx="45720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aseline="0"/>
              <a:t>A</a:t>
            </a:r>
            <a:r>
              <a:rPr lang="en-US" sz="1000" baseline="0"/>
              <a:t>s</a:t>
            </a:r>
            <a:endParaRPr lang="en-US" baseline="0"/>
          </a:p>
        </p:txBody>
      </p:sp>
      <p:sp>
        <p:nvSpPr>
          <p:cNvPr id="76812" name="Line 14"/>
          <p:cNvSpPr>
            <a:spLocks noChangeShapeType="1"/>
          </p:cNvSpPr>
          <p:nvPr/>
        </p:nvSpPr>
        <p:spPr bwMode="auto">
          <a:xfrm>
            <a:off x="609600" y="2667000"/>
            <a:ext cx="838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13" name="Line 16"/>
          <p:cNvSpPr>
            <a:spLocks noChangeShapeType="1"/>
          </p:cNvSpPr>
          <p:nvPr/>
        </p:nvSpPr>
        <p:spPr bwMode="auto">
          <a:xfrm>
            <a:off x="533400" y="1143000"/>
            <a:ext cx="0" cy="1447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14" name="Text Box 17"/>
          <p:cNvSpPr txBox="1">
            <a:spLocks noChangeArrowheads="1"/>
          </p:cNvSpPr>
          <p:nvPr/>
        </p:nvSpPr>
        <p:spPr bwMode="auto">
          <a:xfrm>
            <a:off x="914400" y="2667000"/>
            <a:ext cx="30480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aseline="0"/>
              <a:t>b</a:t>
            </a:r>
          </a:p>
        </p:txBody>
      </p:sp>
      <p:sp>
        <p:nvSpPr>
          <p:cNvPr id="76815" name="Text Box 18"/>
          <p:cNvSpPr txBox="1">
            <a:spLocks noChangeArrowheads="1"/>
          </p:cNvSpPr>
          <p:nvPr/>
        </p:nvSpPr>
        <p:spPr bwMode="auto">
          <a:xfrm>
            <a:off x="304800" y="1676400"/>
            <a:ext cx="22860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aseline="0"/>
              <a:t>h</a:t>
            </a:r>
          </a:p>
        </p:txBody>
      </p:sp>
      <p:sp>
        <p:nvSpPr>
          <p:cNvPr id="76816" name="Line 19"/>
          <p:cNvSpPr>
            <a:spLocks noChangeShapeType="1"/>
          </p:cNvSpPr>
          <p:nvPr/>
        </p:nvSpPr>
        <p:spPr bwMode="auto">
          <a:xfrm>
            <a:off x="2438400" y="1143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17" name="Line 21"/>
          <p:cNvSpPr>
            <a:spLocks noChangeShapeType="1"/>
          </p:cNvSpPr>
          <p:nvPr/>
        </p:nvSpPr>
        <p:spPr bwMode="auto">
          <a:xfrm flipH="1">
            <a:off x="2438400" y="1143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18" name="Line 23"/>
          <p:cNvSpPr>
            <a:spLocks noChangeShapeType="1"/>
          </p:cNvSpPr>
          <p:nvPr/>
        </p:nvSpPr>
        <p:spPr bwMode="auto">
          <a:xfrm>
            <a:off x="2438400" y="1252538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19" name="Line 24"/>
          <p:cNvSpPr>
            <a:spLocks noChangeShapeType="1"/>
          </p:cNvSpPr>
          <p:nvPr/>
        </p:nvSpPr>
        <p:spPr bwMode="auto">
          <a:xfrm flipH="1">
            <a:off x="1447800" y="1252538"/>
            <a:ext cx="9906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20" name="Line 25"/>
          <p:cNvSpPr>
            <a:spLocks noChangeShapeType="1"/>
          </p:cNvSpPr>
          <p:nvPr/>
        </p:nvSpPr>
        <p:spPr bwMode="auto">
          <a:xfrm>
            <a:off x="2057400" y="1524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21" name="Line 26"/>
          <p:cNvSpPr>
            <a:spLocks noChangeShapeType="1"/>
          </p:cNvSpPr>
          <p:nvPr/>
        </p:nvSpPr>
        <p:spPr bwMode="auto">
          <a:xfrm>
            <a:off x="2819400" y="127158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22" name="Line 27"/>
          <p:cNvSpPr>
            <a:spLocks noChangeShapeType="1"/>
          </p:cNvSpPr>
          <p:nvPr/>
        </p:nvSpPr>
        <p:spPr bwMode="auto">
          <a:xfrm flipH="1">
            <a:off x="2819400" y="15240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23" name="Text Box 28"/>
          <p:cNvSpPr txBox="1">
            <a:spLocks noChangeArrowheads="1"/>
          </p:cNvSpPr>
          <p:nvPr/>
        </p:nvSpPr>
        <p:spPr bwMode="auto">
          <a:xfrm>
            <a:off x="1752600" y="1295400"/>
            <a:ext cx="4572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600" baseline="0">
                <a:cs typeface="Arial" charset="0"/>
              </a:rPr>
              <a:t>ε</a:t>
            </a:r>
            <a:r>
              <a:rPr lang="en-US" sz="800" baseline="0">
                <a:cs typeface="Arial" charset="0"/>
              </a:rPr>
              <a:t>s</a:t>
            </a:r>
            <a:r>
              <a:rPr lang="en-US" baseline="0">
                <a:cs typeface="Arial" charset="0"/>
              </a:rPr>
              <a:t>’</a:t>
            </a:r>
            <a:endParaRPr lang="el-GR" baseline="0">
              <a:cs typeface="Arial" charset="0"/>
            </a:endParaRPr>
          </a:p>
        </p:txBody>
      </p:sp>
      <p:sp>
        <p:nvSpPr>
          <p:cNvPr id="76824" name="Line 29"/>
          <p:cNvSpPr>
            <a:spLocks noChangeShapeType="1"/>
          </p:cNvSpPr>
          <p:nvPr/>
        </p:nvSpPr>
        <p:spPr bwMode="auto">
          <a:xfrm>
            <a:off x="304800" y="1871663"/>
            <a:ext cx="6629400" cy="3333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25" name="Line 30"/>
          <p:cNvSpPr>
            <a:spLocks noChangeShapeType="1"/>
          </p:cNvSpPr>
          <p:nvPr/>
        </p:nvSpPr>
        <p:spPr bwMode="auto">
          <a:xfrm>
            <a:off x="3048000" y="1143000"/>
            <a:ext cx="0" cy="685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26" name="Line 31"/>
          <p:cNvSpPr>
            <a:spLocks noChangeShapeType="1"/>
          </p:cNvSpPr>
          <p:nvPr/>
        </p:nvSpPr>
        <p:spPr bwMode="auto">
          <a:xfrm>
            <a:off x="3009900" y="1143000"/>
            <a:ext cx="76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27" name="Line 32"/>
          <p:cNvSpPr>
            <a:spLocks noChangeShapeType="1"/>
          </p:cNvSpPr>
          <p:nvPr/>
        </p:nvSpPr>
        <p:spPr bwMode="auto">
          <a:xfrm>
            <a:off x="3009900" y="1252538"/>
            <a:ext cx="76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28" name="Line 33"/>
          <p:cNvSpPr>
            <a:spLocks noChangeShapeType="1"/>
          </p:cNvSpPr>
          <p:nvPr/>
        </p:nvSpPr>
        <p:spPr bwMode="auto">
          <a:xfrm>
            <a:off x="3009900" y="1828800"/>
            <a:ext cx="76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29" name="Text Box 35"/>
          <p:cNvSpPr txBox="1">
            <a:spLocks noChangeArrowheads="1"/>
          </p:cNvSpPr>
          <p:nvPr/>
        </p:nvSpPr>
        <p:spPr bwMode="auto">
          <a:xfrm>
            <a:off x="2857500" y="1090613"/>
            <a:ext cx="271463" cy="214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00" baseline="0"/>
              <a:t>d’</a:t>
            </a:r>
          </a:p>
        </p:txBody>
      </p:sp>
      <p:sp>
        <p:nvSpPr>
          <p:cNvPr id="76830" name="Text Box 36"/>
          <p:cNvSpPr txBox="1">
            <a:spLocks noChangeArrowheads="1"/>
          </p:cNvSpPr>
          <p:nvPr/>
        </p:nvSpPr>
        <p:spPr bwMode="auto">
          <a:xfrm>
            <a:off x="2709863" y="1585913"/>
            <a:ext cx="685800" cy="214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00" baseline="0"/>
              <a:t>c – d’</a:t>
            </a:r>
          </a:p>
        </p:txBody>
      </p:sp>
      <p:sp>
        <p:nvSpPr>
          <p:cNvPr id="76831" name="Text Box 37"/>
          <p:cNvSpPr txBox="1">
            <a:spLocks noChangeArrowheads="1"/>
          </p:cNvSpPr>
          <p:nvPr/>
        </p:nvSpPr>
        <p:spPr bwMode="auto">
          <a:xfrm>
            <a:off x="2286000" y="838200"/>
            <a:ext cx="8382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600" baseline="0">
                <a:cs typeface="Arial" charset="0"/>
              </a:rPr>
              <a:t>ε</a:t>
            </a:r>
            <a:r>
              <a:rPr lang="en-US" sz="1000" baseline="0">
                <a:cs typeface="Arial" charset="0"/>
              </a:rPr>
              <a:t>c’=0,003</a:t>
            </a:r>
            <a:endParaRPr lang="el-GR" sz="1000" baseline="0">
              <a:cs typeface="Arial" charset="0"/>
            </a:endParaRPr>
          </a:p>
        </p:txBody>
      </p:sp>
      <p:sp>
        <p:nvSpPr>
          <p:cNvPr id="76832" name="Line 38"/>
          <p:cNvSpPr>
            <a:spLocks noChangeShapeType="1"/>
          </p:cNvSpPr>
          <p:nvPr/>
        </p:nvSpPr>
        <p:spPr bwMode="auto">
          <a:xfrm>
            <a:off x="1981200" y="2667000"/>
            <a:ext cx="457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33" name="Text Box 39"/>
          <p:cNvSpPr txBox="1">
            <a:spLocks noChangeArrowheads="1"/>
          </p:cNvSpPr>
          <p:nvPr/>
        </p:nvSpPr>
        <p:spPr bwMode="auto">
          <a:xfrm>
            <a:off x="2057400" y="2559050"/>
            <a:ext cx="4572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600" baseline="0">
                <a:cs typeface="Arial" charset="0"/>
              </a:rPr>
              <a:t>ε</a:t>
            </a:r>
            <a:r>
              <a:rPr lang="en-US" sz="900" baseline="0">
                <a:cs typeface="Arial" charset="0"/>
              </a:rPr>
              <a:t>s</a:t>
            </a:r>
            <a:endParaRPr lang="el-GR" sz="900" baseline="0">
              <a:cs typeface="Arial" charset="0"/>
            </a:endParaRPr>
          </a:p>
        </p:txBody>
      </p:sp>
      <p:sp>
        <p:nvSpPr>
          <p:cNvPr id="76834" name="Rectangle 40"/>
          <p:cNvSpPr>
            <a:spLocks noChangeArrowheads="1"/>
          </p:cNvSpPr>
          <p:nvPr/>
        </p:nvSpPr>
        <p:spPr bwMode="auto">
          <a:xfrm>
            <a:off x="3200400" y="1143000"/>
            <a:ext cx="838200" cy="14478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6835" name="Line 41"/>
          <p:cNvSpPr>
            <a:spLocks noChangeShapeType="1"/>
          </p:cNvSpPr>
          <p:nvPr/>
        </p:nvSpPr>
        <p:spPr bwMode="auto">
          <a:xfrm>
            <a:off x="3200400" y="1143000"/>
            <a:ext cx="838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36" name="Line 42"/>
          <p:cNvSpPr>
            <a:spLocks noChangeShapeType="1"/>
          </p:cNvSpPr>
          <p:nvPr/>
        </p:nvSpPr>
        <p:spPr bwMode="auto">
          <a:xfrm>
            <a:off x="3200400" y="12192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37" name="Line 43"/>
          <p:cNvSpPr>
            <a:spLocks noChangeShapeType="1"/>
          </p:cNvSpPr>
          <p:nvPr/>
        </p:nvSpPr>
        <p:spPr bwMode="auto">
          <a:xfrm>
            <a:off x="3200400" y="12954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38" name="Line 44"/>
          <p:cNvSpPr>
            <a:spLocks noChangeShapeType="1"/>
          </p:cNvSpPr>
          <p:nvPr/>
        </p:nvSpPr>
        <p:spPr bwMode="auto">
          <a:xfrm>
            <a:off x="3200400" y="13716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39" name="Line 45"/>
          <p:cNvSpPr>
            <a:spLocks noChangeShapeType="1"/>
          </p:cNvSpPr>
          <p:nvPr/>
        </p:nvSpPr>
        <p:spPr bwMode="auto">
          <a:xfrm>
            <a:off x="3200400" y="1447800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40" name="Line 46"/>
          <p:cNvSpPr>
            <a:spLocks noChangeShapeType="1"/>
          </p:cNvSpPr>
          <p:nvPr/>
        </p:nvSpPr>
        <p:spPr bwMode="auto">
          <a:xfrm>
            <a:off x="3200400" y="15240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41" name="Line 47"/>
          <p:cNvSpPr>
            <a:spLocks noChangeShapeType="1"/>
          </p:cNvSpPr>
          <p:nvPr/>
        </p:nvSpPr>
        <p:spPr bwMode="auto">
          <a:xfrm>
            <a:off x="3200400" y="16002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42" name="Line 48"/>
          <p:cNvSpPr>
            <a:spLocks noChangeShapeType="1"/>
          </p:cNvSpPr>
          <p:nvPr/>
        </p:nvSpPr>
        <p:spPr bwMode="auto">
          <a:xfrm>
            <a:off x="3200400" y="16764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43" name="Line 49"/>
          <p:cNvSpPr>
            <a:spLocks noChangeShapeType="1"/>
          </p:cNvSpPr>
          <p:nvPr/>
        </p:nvSpPr>
        <p:spPr bwMode="auto">
          <a:xfrm>
            <a:off x="3200400" y="1738313"/>
            <a:ext cx="152400" cy="90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44" name="Line 50"/>
          <p:cNvSpPr>
            <a:spLocks noChangeShapeType="1"/>
          </p:cNvSpPr>
          <p:nvPr/>
        </p:nvSpPr>
        <p:spPr bwMode="auto">
          <a:xfrm>
            <a:off x="3276600" y="1143000"/>
            <a:ext cx="762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45" name="Line 51"/>
          <p:cNvSpPr>
            <a:spLocks noChangeShapeType="1"/>
          </p:cNvSpPr>
          <p:nvPr/>
        </p:nvSpPr>
        <p:spPr bwMode="auto">
          <a:xfrm>
            <a:off x="3352800" y="11430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46" name="Line 52"/>
          <p:cNvSpPr>
            <a:spLocks noChangeShapeType="1"/>
          </p:cNvSpPr>
          <p:nvPr/>
        </p:nvSpPr>
        <p:spPr bwMode="auto">
          <a:xfrm>
            <a:off x="3429000" y="11430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47" name="Line 53"/>
          <p:cNvSpPr>
            <a:spLocks noChangeShapeType="1"/>
          </p:cNvSpPr>
          <p:nvPr/>
        </p:nvSpPr>
        <p:spPr bwMode="auto">
          <a:xfrm>
            <a:off x="3505200" y="1143000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48" name="Line 54"/>
          <p:cNvSpPr>
            <a:spLocks noChangeShapeType="1"/>
          </p:cNvSpPr>
          <p:nvPr/>
        </p:nvSpPr>
        <p:spPr bwMode="auto">
          <a:xfrm>
            <a:off x="3581400" y="11430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49" name="Line 55"/>
          <p:cNvSpPr>
            <a:spLocks noChangeShapeType="1"/>
          </p:cNvSpPr>
          <p:nvPr/>
        </p:nvSpPr>
        <p:spPr bwMode="auto">
          <a:xfrm>
            <a:off x="3657600" y="11430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50" name="Line 56"/>
          <p:cNvSpPr>
            <a:spLocks noChangeShapeType="1"/>
          </p:cNvSpPr>
          <p:nvPr/>
        </p:nvSpPr>
        <p:spPr bwMode="auto">
          <a:xfrm>
            <a:off x="3733800" y="1143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51" name="Line 57"/>
          <p:cNvSpPr>
            <a:spLocks noChangeShapeType="1"/>
          </p:cNvSpPr>
          <p:nvPr/>
        </p:nvSpPr>
        <p:spPr bwMode="auto">
          <a:xfrm>
            <a:off x="3886200" y="11430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52" name="Oval 59"/>
          <p:cNvSpPr>
            <a:spLocks noChangeArrowheads="1"/>
          </p:cNvSpPr>
          <p:nvPr/>
        </p:nvSpPr>
        <p:spPr bwMode="auto">
          <a:xfrm>
            <a:off x="3581400" y="2438400"/>
            <a:ext cx="76200" cy="76200"/>
          </a:xfrm>
          <a:prstGeom prst="ellipse">
            <a:avLst/>
          </a:prstGeom>
          <a:solidFill>
            <a:srgbClr val="0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6853" name="Oval 60"/>
          <p:cNvSpPr>
            <a:spLocks noChangeArrowheads="1"/>
          </p:cNvSpPr>
          <p:nvPr/>
        </p:nvSpPr>
        <p:spPr bwMode="auto">
          <a:xfrm>
            <a:off x="3429000" y="2438400"/>
            <a:ext cx="76200" cy="76200"/>
          </a:xfrm>
          <a:prstGeom prst="ellipse">
            <a:avLst/>
          </a:prstGeom>
          <a:solidFill>
            <a:srgbClr val="0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6854" name="Oval 61"/>
          <p:cNvSpPr>
            <a:spLocks noChangeArrowheads="1"/>
          </p:cNvSpPr>
          <p:nvPr/>
        </p:nvSpPr>
        <p:spPr bwMode="auto">
          <a:xfrm>
            <a:off x="3733800" y="2438400"/>
            <a:ext cx="76200" cy="76200"/>
          </a:xfrm>
          <a:prstGeom prst="ellipse">
            <a:avLst/>
          </a:prstGeom>
          <a:solidFill>
            <a:srgbClr val="0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6855" name="Text Box 62"/>
          <p:cNvSpPr txBox="1">
            <a:spLocks noChangeArrowheads="1"/>
          </p:cNvSpPr>
          <p:nvPr/>
        </p:nvSpPr>
        <p:spPr bwMode="auto">
          <a:xfrm>
            <a:off x="3467100" y="2209800"/>
            <a:ext cx="45720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aseline="0"/>
              <a:t>A</a:t>
            </a:r>
            <a:r>
              <a:rPr lang="en-US" sz="1000" baseline="0"/>
              <a:t>s</a:t>
            </a:r>
            <a:r>
              <a:rPr lang="en-US" sz="800" b="1" baseline="0"/>
              <a:t>1</a:t>
            </a:r>
            <a:endParaRPr lang="en-US" sz="1000" b="1" baseline="0"/>
          </a:p>
        </p:txBody>
      </p:sp>
      <p:sp>
        <p:nvSpPr>
          <p:cNvPr id="76856" name="Line 63"/>
          <p:cNvSpPr>
            <a:spLocks noChangeShapeType="1"/>
          </p:cNvSpPr>
          <p:nvPr/>
        </p:nvSpPr>
        <p:spPr bwMode="auto">
          <a:xfrm>
            <a:off x="3200400" y="2667000"/>
            <a:ext cx="838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57" name="Text Box 64"/>
          <p:cNvSpPr txBox="1">
            <a:spLocks noChangeArrowheads="1"/>
          </p:cNvSpPr>
          <p:nvPr/>
        </p:nvSpPr>
        <p:spPr bwMode="auto">
          <a:xfrm>
            <a:off x="3505200" y="2667000"/>
            <a:ext cx="30480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aseline="0"/>
              <a:t>b</a:t>
            </a:r>
          </a:p>
        </p:txBody>
      </p:sp>
      <p:sp>
        <p:nvSpPr>
          <p:cNvPr id="76858" name="Line 65"/>
          <p:cNvSpPr>
            <a:spLocks noChangeShapeType="1"/>
          </p:cNvSpPr>
          <p:nvPr/>
        </p:nvSpPr>
        <p:spPr bwMode="auto">
          <a:xfrm>
            <a:off x="2743200" y="2057400"/>
            <a:ext cx="228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59" name="Line 66"/>
          <p:cNvSpPr>
            <a:spLocks noChangeShapeType="1"/>
          </p:cNvSpPr>
          <p:nvPr/>
        </p:nvSpPr>
        <p:spPr bwMode="auto">
          <a:xfrm>
            <a:off x="2743200" y="2133600"/>
            <a:ext cx="228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60" name="Line 67"/>
          <p:cNvSpPr>
            <a:spLocks noChangeShapeType="1"/>
          </p:cNvSpPr>
          <p:nvPr/>
        </p:nvSpPr>
        <p:spPr bwMode="auto">
          <a:xfrm>
            <a:off x="4114800" y="1143000"/>
            <a:ext cx="0" cy="685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61" name="Text Box 68"/>
          <p:cNvSpPr txBox="1">
            <a:spLocks noChangeArrowheads="1"/>
          </p:cNvSpPr>
          <p:nvPr/>
        </p:nvSpPr>
        <p:spPr bwMode="auto">
          <a:xfrm>
            <a:off x="4089400" y="1371600"/>
            <a:ext cx="38100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aseline="0"/>
              <a:t>c</a:t>
            </a:r>
          </a:p>
        </p:txBody>
      </p:sp>
      <p:sp>
        <p:nvSpPr>
          <p:cNvPr id="76862" name="Line 69"/>
          <p:cNvSpPr>
            <a:spLocks noChangeShapeType="1"/>
          </p:cNvSpPr>
          <p:nvPr/>
        </p:nvSpPr>
        <p:spPr bwMode="auto">
          <a:xfrm>
            <a:off x="4648200" y="1143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63" name="Rectangle 70"/>
          <p:cNvSpPr>
            <a:spLocks noChangeArrowheads="1"/>
          </p:cNvSpPr>
          <p:nvPr/>
        </p:nvSpPr>
        <p:spPr bwMode="auto">
          <a:xfrm>
            <a:off x="4648200" y="1143000"/>
            <a:ext cx="4572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6864" name="Line 71"/>
          <p:cNvSpPr>
            <a:spLocks noChangeShapeType="1"/>
          </p:cNvSpPr>
          <p:nvPr/>
        </p:nvSpPr>
        <p:spPr bwMode="auto">
          <a:xfrm>
            <a:off x="4648200" y="1195388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65" name="Line 72"/>
          <p:cNvSpPr>
            <a:spLocks noChangeShapeType="1"/>
          </p:cNvSpPr>
          <p:nvPr/>
        </p:nvSpPr>
        <p:spPr bwMode="auto">
          <a:xfrm>
            <a:off x="4648200" y="130492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66" name="Line 74"/>
          <p:cNvSpPr>
            <a:spLocks noChangeShapeType="1"/>
          </p:cNvSpPr>
          <p:nvPr/>
        </p:nvSpPr>
        <p:spPr bwMode="auto">
          <a:xfrm>
            <a:off x="4648200" y="13620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67" name="Line 75"/>
          <p:cNvSpPr>
            <a:spLocks noChangeShapeType="1"/>
          </p:cNvSpPr>
          <p:nvPr/>
        </p:nvSpPr>
        <p:spPr bwMode="auto">
          <a:xfrm>
            <a:off x="4648200" y="12477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68" name="Line 77"/>
          <p:cNvSpPr>
            <a:spLocks noChangeShapeType="1"/>
          </p:cNvSpPr>
          <p:nvPr/>
        </p:nvSpPr>
        <p:spPr bwMode="auto">
          <a:xfrm>
            <a:off x="4648200" y="141446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69" name="Line 78"/>
          <p:cNvSpPr>
            <a:spLocks noChangeShapeType="1"/>
          </p:cNvSpPr>
          <p:nvPr/>
        </p:nvSpPr>
        <p:spPr bwMode="auto">
          <a:xfrm>
            <a:off x="4648200" y="147161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70" name="Line 79"/>
          <p:cNvSpPr>
            <a:spLocks noChangeShapeType="1"/>
          </p:cNvSpPr>
          <p:nvPr/>
        </p:nvSpPr>
        <p:spPr bwMode="auto">
          <a:xfrm flipH="1">
            <a:off x="4857750" y="1333500"/>
            <a:ext cx="3810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71" name="Line 80"/>
          <p:cNvSpPr>
            <a:spLocks noChangeShapeType="1"/>
          </p:cNvSpPr>
          <p:nvPr/>
        </p:nvSpPr>
        <p:spPr bwMode="auto">
          <a:xfrm>
            <a:off x="4495800" y="2462213"/>
            <a:ext cx="3048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72" name="Line 82"/>
          <p:cNvSpPr>
            <a:spLocks noChangeShapeType="1"/>
          </p:cNvSpPr>
          <p:nvPr/>
        </p:nvSpPr>
        <p:spPr bwMode="auto">
          <a:xfrm flipH="1">
            <a:off x="2133600" y="1143000"/>
            <a:ext cx="6858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73" name="Line 83"/>
          <p:cNvSpPr>
            <a:spLocks noChangeShapeType="1"/>
          </p:cNvSpPr>
          <p:nvPr/>
        </p:nvSpPr>
        <p:spPr bwMode="auto">
          <a:xfrm>
            <a:off x="2133600" y="244792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74" name="Line 86"/>
          <p:cNvSpPr>
            <a:spLocks noChangeShapeType="1"/>
          </p:cNvSpPr>
          <p:nvPr/>
        </p:nvSpPr>
        <p:spPr bwMode="auto">
          <a:xfrm>
            <a:off x="5181600" y="1143000"/>
            <a:ext cx="0" cy="1295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75" name="Line 87"/>
          <p:cNvSpPr>
            <a:spLocks noChangeShapeType="1"/>
          </p:cNvSpPr>
          <p:nvPr/>
        </p:nvSpPr>
        <p:spPr bwMode="auto">
          <a:xfrm>
            <a:off x="5124450" y="1143000"/>
            <a:ext cx="1143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76" name="Line 88"/>
          <p:cNvSpPr>
            <a:spLocks noChangeShapeType="1"/>
          </p:cNvSpPr>
          <p:nvPr/>
        </p:nvSpPr>
        <p:spPr bwMode="auto">
          <a:xfrm>
            <a:off x="5124450" y="2433638"/>
            <a:ext cx="1143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77" name="Line 89"/>
          <p:cNvSpPr>
            <a:spLocks noChangeShapeType="1"/>
          </p:cNvSpPr>
          <p:nvPr/>
        </p:nvSpPr>
        <p:spPr bwMode="auto">
          <a:xfrm>
            <a:off x="4648200" y="1066800"/>
            <a:ext cx="457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78" name="Text Box 90"/>
          <p:cNvSpPr txBox="1">
            <a:spLocks noChangeArrowheads="1"/>
          </p:cNvSpPr>
          <p:nvPr/>
        </p:nvSpPr>
        <p:spPr bwMode="auto">
          <a:xfrm>
            <a:off x="4633913" y="881063"/>
            <a:ext cx="609600" cy="214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00" baseline="0"/>
              <a:t>0,85 fc’</a:t>
            </a:r>
          </a:p>
        </p:txBody>
      </p:sp>
      <p:sp>
        <p:nvSpPr>
          <p:cNvPr id="76879" name="Text Box 91"/>
          <p:cNvSpPr txBox="1">
            <a:spLocks noChangeArrowheads="1"/>
          </p:cNvSpPr>
          <p:nvPr/>
        </p:nvSpPr>
        <p:spPr bwMode="auto">
          <a:xfrm>
            <a:off x="5124450" y="1109663"/>
            <a:ext cx="38100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" baseline="0"/>
              <a:t>a</a:t>
            </a:r>
            <a:r>
              <a:rPr lang="en-US" sz="800" baseline="0"/>
              <a:t>/2</a:t>
            </a:r>
          </a:p>
        </p:txBody>
      </p:sp>
      <p:sp>
        <p:nvSpPr>
          <p:cNvPr id="76880" name="Text Box 92"/>
          <p:cNvSpPr txBox="1">
            <a:spLocks noChangeArrowheads="1"/>
          </p:cNvSpPr>
          <p:nvPr/>
        </p:nvSpPr>
        <p:spPr bwMode="auto">
          <a:xfrm>
            <a:off x="4757738" y="1981200"/>
            <a:ext cx="838200" cy="214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00" baseline="0"/>
              <a:t>d – a/2</a:t>
            </a:r>
          </a:p>
        </p:txBody>
      </p:sp>
      <p:sp>
        <p:nvSpPr>
          <p:cNvPr id="76881" name="Line 93"/>
          <p:cNvSpPr>
            <a:spLocks noChangeShapeType="1"/>
          </p:cNvSpPr>
          <p:nvPr/>
        </p:nvSpPr>
        <p:spPr bwMode="auto">
          <a:xfrm>
            <a:off x="5334000" y="2057400"/>
            <a:ext cx="228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82" name="Line 94"/>
          <p:cNvSpPr>
            <a:spLocks noChangeShapeType="1"/>
          </p:cNvSpPr>
          <p:nvPr/>
        </p:nvSpPr>
        <p:spPr bwMode="auto">
          <a:xfrm>
            <a:off x="5448300" y="1947863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83" name="Rectangle 95"/>
          <p:cNvSpPr>
            <a:spLocks noChangeArrowheads="1"/>
          </p:cNvSpPr>
          <p:nvPr/>
        </p:nvSpPr>
        <p:spPr bwMode="auto">
          <a:xfrm>
            <a:off x="5791200" y="1143000"/>
            <a:ext cx="838200" cy="1447800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6884" name="Oval 96"/>
          <p:cNvSpPr>
            <a:spLocks noChangeArrowheads="1"/>
          </p:cNvSpPr>
          <p:nvPr/>
        </p:nvSpPr>
        <p:spPr bwMode="auto">
          <a:xfrm>
            <a:off x="5867400" y="2424113"/>
            <a:ext cx="76200" cy="76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6885" name="Oval 97"/>
          <p:cNvSpPr>
            <a:spLocks noChangeArrowheads="1"/>
          </p:cNvSpPr>
          <p:nvPr/>
        </p:nvSpPr>
        <p:spPr bwMode="auto">
          <a:xfrm>
            <a:off x="6477000" y="2424113"/>
            <a:ext cx="76200" cy="76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6886" name="Oval 98"/>
          <p:cNvSpPr>
            <a:spLocks noChangeArrowheads="1"/>
          </p:cNvSpPr>
          <p:nvPr/>
        </p:nvSpPr>
        <p:spPr bwMode="auto">
          <a:xfrm>
            <a:off x="5867400" y="1219200"/>
            <a:ext cx="76200" cy="76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6887" name="Oval 99"/>
          <p:cNvSpPr>
            <a:spLocks noChangeArrowheads="1"/>
          </p:cNvSpPr>
          <p:nvPr/>
        </p:nvSpPr>
        <p:spPr bwMode="auto">
          <a:xfrm>
            <a:off x="6477000" y="1219200"/>
            <a:ext cx="76200" cy="762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6888" name="Text Box 100"/>
          <p:cNvSpPr txBox="1">
            <a:spLocks noChangeArrowheads="1"/>
          </p:cNvSpPr>
          <p:nvPr/>
        </p:nvSpPr>
        <p:spPr bwMode="auto">
          <a:xfrm>
            <a:off x="6019800" y="2209800"/>
            <a:ext cx="45720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aseline="0"/>
              <a:t>A</a:t>
            </a:r>
            <a:r>
              <a:rPr lang="en-US" sz="1000" baseline="0"/>
              <a:t>s</a:t>
            </a:r>
            <a:r>
              <a:rPr lang="en-US" sz="800" b="1" baseline="0"/>
              <a:t>2</a:t>
            </a:r>
            <a:endParaRPr lang="en-US" sz="1000" b="1" baseline="0"/>
          </a:p>
        </p:txBody>
      </p:sp>
      <p:sp>
        <p:nvSpPr>
          <p:cNvPr id="76889" name="Text Box 101"/>
          <p:cNvSpPr txBox="1">
            <a:spLocks noChangeArrowheads="1"/>
          </p:cNvSpPr>
          <p:nvPr/>
        </p:nvSpPr>
        <p:spPr bwMode="auto">
          <a:xfrm>
            <a:off x="6019800" y="1371600"/>
            <a:ext cx="45720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aseline="0"/>
              <a:t>A</a:t>
            </a:r>
            <a:r>
              <a:rPr lang="en-US" sz="1000" baseline="0"/>
              <a:t>s</a:t>
            </a:r>
            <a:r>
              <a:rPr lang="en-US" sz="1200" b="1" baseline="0"/>
              <a:t>’</a:t>
            </a:r>
            <a:endParaRPr lang="en-US" sz="1600" b="1" baseline="0"/>
          </a:p>
        </p:txBody>
      </p:sp>
      <p:sp>
        <p:nvSpPr>
          <p:cNvPr id="76890" name="Line 103"/>
          <p:cNvSpPr>
            <a:spLocks noChangeShapeType="1"/>
          </p:cNvSpPr>
          <p:nvPr/>
        </p:nvSpPr>
        <p:spPr bwMode="auto">
          <a:xfrm>
            <a:off x="1371600" y="2466975"/>
            <a:ext cx="5562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91" name="Line 104"/>
          <p:cNvSpPr>
            <a:spLocks noChangeShapeType="1"/>
          </p:cNvSpPr>
          <p:nvPr/>
        </p:nvSpPr>
        <p:spPr bwMode="auto">
          <a:xfrm>
            <a:off x="1371600" y="2590800"/>
            <a:ext cx="5562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92" name="Line 105"/>
          <p:cNvSpPr>
            <a:spLocks noChangeShapeType="1"/>
          </p:cNvSpPr>
          <p:nvPr/>
        </p:nvSpPr>
        <p:spPr bwMode="auto">
          <a:xfrm flipH="1">
            <a:off x="6624638" y="1257300"/>
            <a:ext cx="381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93" name="Line 106"/>
          <p:cNvSpPr>
            <a:spLocks noChangeShapeType="1"/>
          </p:cNvSpPr>
          <p:nvPr/>
        </p:nvSpPr>
        <p:spPr bwMode="auto">
          <a:xfrm>
            <a:off x="6605588" y="2457450"/>
            <a:ext cx="381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94" name="Line 107"/>
          <p:cNvSpPr>
            <a:spLocks noChangeShapeType="1"/>
          </p:cNvSpPr>
          <p:nvPr/>
        </p:nvSpPr>
        <p:spPr bwMode="auto">
          <a:xfrm>
            <a:off x="7010400" y="1295400"/>
            <a:ext cx="0" cy="11430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6895" name="Text Box 108"/>
          <p:cNvSpPr txBox="1">
            <a:spLocks noChangeArrowheads="1"/>
          </p:cNvSpPr>
          <p:nvPr/>
        </p:nvSpPr>
        <p:spPr bwMode="auto">
          <a:xfrm>
            <a:off x="6581775" y="2214563"/>
            <a:ext cx="6096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aseline="0"/>
              <a:t>T</a:t>
            </a:r>
            <a:r>
              <a:rPr lang="en-US" sz="1000" baseline="0"/>
              <a:t>s</a:t>
            </a:r>
            <a:r>
              <a:rPr lang="en-US" sz="700" baseline="0"/>
              <a:t>2</a:t>
            </a:r>
          </a:p>
        </p:txBody>
      </p:sp>
      <p:sp>
        <p:nvSpPr>
          <p:cNvPr id="76896" name="Text Box 109"/>
          <p:cNvSpPr txBox="1">
            <a:spLocks noChangeArrowheads="1"/>
          </p:cNvSpPr>
          <p:nvPr/>
        </p:nvSpPr>
        <p:spPr bwMode="auto">
          <a:xfrm>
            <a:off x="6629400" y="1033463"/>
            <a:ext cx="3810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aseline="0"/>
              <a:t>T</a:t>
            </a:r>
            <a:r>
              <a:rPr lang="en-US" sz="1000" baseline="0"/>
              <a:t>s</a:t>
            </a:r>
            <a:r>
              <a:rPr lang="en-US" sz="1200" baseline="0"/>
              <a:t>’</a:t>
            </a:r>
          </a:p>
        </p:txBody>
      </p:sp>
      <p:sp>
        <p:nvSpPr>
          <p:cNvPr id="76897" name="Text Box 110"/>
          <p:cNvSpPr txBox="1">
            <a:spLocks noChangeArrowheads="1"/>
          </p:cNvSpPr>
          <p:nvPr/>
        </p:nvSpPr>
        <p:spPr bwMode="auto">
          <a:xfrm>
            <a:off x="6967538" y="1628775"/>
            <a:ext cx="5334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aseline="0"/>
              <a:t>d – d ‘</a:t>
            </a:r>
          </a:p>
        </p:txBody>
      </p:sp>
      <p:sp>
        <p:nvSpPr>
          <p:cNvPr id="76898" name="Text Box 111"/>
          <p:cNvSpPr txBox="1">
            <a:spLocks noChangeArrowheads="1"/>
          </p:cNvSpPr>
          <p:nvPr/>
        </p:nvSpPr>
        <p:spPr bwMode="auto">
          <a:xfrm>
            <a:off x="457200" y="381000"/>
            <a:ext cx="58674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BALOK DENGAN TULANGAN RANGKAP</a:t>
            </a:r>
          </a:p>
        </p:txBody>
      </p:sp>
      <p:sp>
        <p:nvSpPr>
          <p:cNvPr id="76899" name="Text Box 112"/>
          <p:cNvSpPr txBox="1">
            <a:spLocks noChangeArrowheads="1"/>
          </p:cNvSpPr>
          <p:nvPr/>
        </p:nvSpPr>
        <p:spPr bwMode="auto">
          <a:xfrm>
            <a:off x="2895600" y="3048000"/>
            <a:ext cx="1524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As</a:t>
            </a:r>
            <a:r>
              <a:rPr lang="en-US" sz="1000" b="1" baseline="0"/>
              <a:t>1 </a:t>
            </a:r>
            <a:r>
              <a:rPr lang="en-US" baseline="0"/>
              <a:t>= As - As’</a:t>
            </a:r>
          </a:p>
        </p:txBody>
      </p:sp>
      <p:sp>
        <p:nvSpPr>
          <p:cNvPr id="76900" name="Text Box 113"/>
          <p:cNvSpPr txBox="1">
            <a:spLocks noChangeArrowheads="1"/>
          </p:cNvSpPr>
          <p:nvPr/>
        </p:nvSpPr>
        <p:spPr bwMode="auto">
          <a:xfrm>
            <a:off x="4419600" y="2895600"/>
            <a:ext cx="1600200" cy="623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Ts</a:t>
            </a:r>
            <a:r>
              <a:rPr lang="en-US" sz="1200" baseline="0"/>
              <a:t>1</a:t>
            </a:r>
            <a:r>
              <a:rPr lang="en-US" baseline="0"/>
              <a:t> = As</a:t>
            </a:r>
            <a:r>
              <a:rPr lang="en-US" sz="1000" b="1" baseline="0"/>
              <a:t>1</a:t>
            </a:r>
            <a:r>
              <a:rPr lang="en-US" baseline="0"/>
              <a:t> fy</a:t>
            </a:r>
          </a:p>
          <a:p>
            <a:pPr>
              <a:spcBef>
                <a:spcPct val="50000"/>
              </a:spcBef>
            </a:pPr>
            <a:r>
              <a:rPr lang="en-US" baseline="0"/>
              <a:t>  Z</a:t>
            </a:r>
            <a:r>
              <a:rPr lang="en-US" sz="1200" baseline="0"/>
              <a:t>1</a:t>
            </a:r>
            <a:r>
              <a:rPr lang="en-US" baseline="0"/>
              <a:t> = d – a/</a:t>
            </a:r>
            <a:r>
              <a:rPr lang="en-US" sz="1200" baseline="0"/>
              <a:t>2</a:t>
            </a:r>
          </a:p>
        </p:txBody>
      </p:sp>
      <p:sp>
        <p:nvSpPr>
          <p:cNvPr id="76901" name="Text Box 115"/>
          <p:cNvSpPr txBox="1">
            <a:spLocks noChangeArrowheads="1"/>
          </p:cNvSpPr>
          <p:nvPr/>
        </p:nvSpPr>
        <p:spPr bwMode="auto">
          <a:xfrm>
            <a:off x="5943600" y="2886075"/>
            <a:ext cx="1447800" cy="623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Ts</a:t>
            </a:r>
            <a:r>
              <a:rPr lang="en-US" sz="1000" b="1" baseline="0"/>
              <a:t>2</a:t>
            </a:r>
            <a:r>
              <a:rPr lang="en-US" baseline="0"/>
              <a:t> = As</a:t>
            </a:r>
            <a:r>
              <a:rPr lang="en-US" sz="1000" b="1" baseline="0"/>
              <a:t>2</a:t>
            </a:r>
            <a:r>
              <a:rPr lang="en-US" baseline="0"/>
              <a:t> fy</a:t>
            </a:r>
          </a:p>
          <a:p>
            <a:pPr>
              <a:spcBef>
                <a:spcPct val="50000"/>
              </a:spcBef>
            </a:pPr>
            <a:r>
              <a:rPr lang="en-US" baseline="0"/>
              <a:t>Z</a:t>
            </a:r>
            <a:r>
              <a:rPr lang="en-US" sz="1200" baseline="0"/>
              <a:t>2</a:t>
            </a:r>
            <a:r>
              <a:rPr lang="en-US" baseline="0"/>
              <a:t> = d – d’</a:t>
            </a:r>
          </a:p>
        </p:txBody>
      </p:sp>
      <p:sp>
        <p:nvSpPr>
          <p:cNvPr id="76902" name="Text Box 116"/>
          <p:cNvSpPr txBox="1">
            <a:spLocks noChangeArrowheads="1"/>
          </p:cNvSpPr>
          <p:nvPr/>
        </p:nvSpPr>
        <p:spPr bwMode="auto">
          <a:xfrm>
            <a:off x="457200" y="3505200"/>
            <a:ext cx="37338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Asumsi 1 : tulangan tekan As’ leleh</a:t>
            </a:r>
          </a:p>
        </p:txBody>
      </p:sp>
      <p:sp>
        <p:nvSpPr>
          <p:cNvPr id="76903" name="Text Box 117"/>
          <p:cNvSpPr txBox="1">
            <a:spLocks noChangeArrowheads="1"/>
          </p:cNvSpPr>
          <p:nvPr/>
        </p:nvSpPr>
        <p:spPr bwMode="auto">
          <a:xfrm>
            <a:off x="609600" y="3886200"/>
            <a:ext cx="7086600" cy="2616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Mn = Mn</a:t>
            </a:r>
            <a:r>
              <a:rPr lang="en-US" sz="1200" baseline="0"/>
              <a:t>1</a:t>
            </a:r>
            <a:r>
              <a:rPr lang="en-US" baseline="0"/>
              <a:t> + Mn</a:t>
            </a:r>
            <a:r>
              <a:rPr lang="en-US" sz="1200" baseline="0"/>
              <a:t>2</a:t>
            </a:r>
          </a:p>
          <a:p>
            <a:pPr>
              <a:spcBef>
                <a:spcPct val="50000"/>
              </a:spcBef>
            </a:pPr>
            <a:r>
              <a:rPr lang="en-US" sz="1200" baseline="0"/>
              <a:t>         </a:t>
            </a:r>
            <a:r>
              <a:rPr lang="en-US" baseline="0"/>
              <a:t> Mn</a:t>
            </a:r>
            <a:r>
              <a:rPr lang="en-US" sz="1200" baseline="0"/>
              <a:t>1 = (As-As’)fy (d-a/2)                      </a:t>
            </a:r>
            <a:r>
              <a:rPr lang="en-US" sz="1200" baseline="0">
                <a:sym typeface="Wingdings" pitchFamily="2" charset="2"/>
              </a:rPr>
              <a:t> Cc = Ts1  </a:t>
            </a:r>
            <a:r>
              <a:rPr lang="en-US" sz="1200" b="1" baseline="0">
                <a:solidFill>
                  <a:srgbClr val="FF0000"/>
                </a:solidFill>
                <a:sym typeface="Wingdings" pitchFamily="2" charset="2"/>
              </a:rPr>
              <a:t>0,85.f’c.b.a = As1.fy</a:t>
            </a:r>
            <a:endParaRPr lang="en-US" sz="1200" b="1" baseline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200" baseline="0"/>
              <a:t>          dimana a = (As-As’)fy / (0,85fc’b)                             </a:t>
            </a:r>
            <a:r>
              <a:rPr lang="en-US" sz="1200" baseline="0">
                <a:sym typeface="Wingdings" pitchFamily="2" charset="2"/>
              </a:rPr>
              <a:t> </a:t>
            </a:r>
            <a:r>
              <a:rPr lang="en-US" b="1" baseline="0">
                <a:solidFill>
                  <a:srgbClr val="FF0000"/>
                </a:solidFill>
                <a:sym typeface="Wingdings" pitchFamily="2" charset="2"/>
              </a:rPr>
              <a:t>a = ( As1.fy)/(0,85f’c.b)</a:t>
            </a:r>
            <a:endParaRPr lang="en-US" b="1" baseline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1200" baseline="0"/>
              <a:t>          Mn2 = As’ fy (d-d’)</a:t>
            </a:r>
          </a:p>
          <a:p>
            <a:pPr>
              <a:spcBef>
                <a:spcPct val="50000"/>
              </a:spcBef>
            </a:pPr>
            <a:r>
              <a:rPr lang="en-US" sz="1200" baseline="0"/>
              <a:t>Mn = (As-As’) fy (d-a/2) + As’ fy (d-d’)  atau</a:t>
            </a:r>
          </a:p>
          <a:p>
            <a:pPr>
              <a:spcBef>
                <a:spcPct val="50000"/>
              </a:spcBef>
            </a:pPr>
            <a:r>
              <a:rPr lang="en-US" sz="1200" baseline="0"/>
              <a:t>Mn = As</a:t>
            </a:r>
            <a:r>
              <a:rPr lang="en-US" sz="1000" baseline="0"/>
              <a:t>1</a:t>
            </a:r>
            <a:r>
              <a:rPr lang="en-US" sz="1200" baseline="0"/>
              <a:t> fy (d-a/2) + As</a:t>
            </a:r>
            <a:r>
              <a:rPr lang="en-US" sz="1000" baseline="0"/>
              <a:t>2</a:t>
            </a:r>
            <a:r>
              <a:rPr lang="en-US" sz="1200" baseline="0"/>
              <a:t> fy (d-d’)</a:t>
            </a:r>
          </a:p>
          <a:p>
            <a:pPr>
              <a:spcBef>
                <a:spcPct val="50000"/>
              </a:spcBef>
            </a:pPr>
            <a:r>
              <a:rPr lang="en-US" sz="1200" baseline="0"/>
              <a:t>Mu &lt; </a:t>
            </a:r>
            <a:r>
              <a:rPr lang="en-US" sz="1200" baseline="0">
                <a:cs typeface="Arial" charset="0"/>
              </a:rPr>
              <a:t>Ø Mn</a:t>
            </a:r>
          </a:p>
          <a:p>
            <a:pPr>
              <a:spcBef>
                <a:spcPct val="50000"/>
              </a:spcBef>
            </a:pPr>
            <a:endParaRPr lang="en-US" sz="1200" baseline="0"/>
          </a:p>
          <a:p>
            <a:pPr>
              <a:spcBef>
                <a:spcPct val="50000"/>
              </a:spcBef>
            </a:pPr>
            <a:endParaRPr lang="en-US" sz="1200" baseline="0"/>
          </a:p>
        </p:txBody>
      </p:sp>
      <p:sp>
        <p:nvSpPr>
          <p:cNvPr id="104" name="Slide Number Placeholder 10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D0C064-5F40-4C26-A676-A7F2332DCE8B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457200" y="381000"/>
            <a:ext cx="54864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CEK TULANGAN TEKAN MELELEH</a:t>
            </a:r>
          </a:p>
        </p:txBody>
      </p:sp>
      <p:sp>
        <p:nvSpPr>
          <p:cNvPr id="9222" name="Line 5"/>
          <p:cNvSpPr>
            <a:spLocks noChangeShapeType="1"/>
          </p:cNvSpPr>
          <p:nvPr/>
        </p:nvSpPr>
        <p:spPr bwMode="auto">
          <a:xfrm>
            <a:off x="990600" y="1066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23" name="Line 6"/>
          <p:cNvSpPr>
            <a:spLocks noChangeShapeType="1"/>
          </p:cNvSpPr>
          <p:nvPr/>
        </p:nvSpPr>
        <p:spPr bwMode="auto">
          <a:xfrm>
            <a:off x="990600" y="1066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24" name="Line 7"/>
          <p:cNvSpPr>
            <a:spLocks noChangeShapeType="1"/>
          </p:cNvSpPr>
          <p:nvPr/>
        </p:nvSpPr>
        <p:spPr bwMode="auto">
          <a:xfrm flipH="1">
            <a:off x="533400" y="2362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25" name="Line 8"/>
          <p:cNvSpPr>
            <a:spLocks noChangeShapeType="1"/>
          </p:cNvSpPr>
          <p:nvPr/>
        </p:nvSpPr>
        <p:spPr bwMode="auto">
          <a:xfrm flipH="1">
            <a:off x="533400" y="1066800"/>
            <a:ext cx="762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26" name="Line 9"/>
          <p:cNvSpPr>
            <a:spLocks noChangeShapeType="1"/>
          </p:cNvSpPr>
          <p:nvPr/>
        </p:nvSpPr>
        <p:spPr bwMode="auto">
          <a:xfrm>
            <a:off x="838200" y="1600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27" name="Line 10"/>
          <p:cNvSpPr>
            <a:spLocks noChangeShapeType="1"/>
          </p:cNvSpPr>
          <p:nvPr/>
        </p:nvSpPr>
        <p:spPr bwMode="auto">
          <a:xfrm>
            <a:off x="1524000" y="1066800"/>
            <a:ext cx="0" cy="1295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28" name="Line 11"/>
          <p:cNvSpPr>
            <a:spLocks noChangeShapeType="1"/>
          </p:cNvSpPr>
          <p:nvPr/>
        </p:nvSpPr>
        <p:spPr bwMode="auto">
          <a:xfrm>
            <a:off x="1447800" y="1066800"/>
            <a:ext cx="1524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29" name="Line 12"/>
          <p:cNvSpPr>
            <a:spLocks noChangeShapeType="1"/>
          </p:cNvSpPr>
          <p:nvPr/>
        </p:nvSpPr>
        <p:spPr bwMode="auto">
          <a:xfrm>
            <a:off x="1447800" y="1295400"/>
            <a:ext cx="1524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30" name="Line 13"/>
          <p:cNvSpPr>
            <a:spLocks noChangeShapeType="1"/>
          </p:cNvSpPr>
          <p:nvPr/>
        </p:nvSpPr>
        <p:spPr bwMode="auto">
          <a:xfrm>
            <a:off x="1447800" y="1600200"/>
            <a:ext cx="1524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31" name="Line 14"/>
          <p:cNvSpPr>
            <a:spLocks noChangeShapeType="1"/>
          </p:cNvSpPr>
          <p:nvPr/>
        </p:nvSpPr>
        <p:spPr bwMode="auto">
          <a:xfrm>
            <a:off x="1447800" y="2362200"/>
            <a:ext cx="1524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32" name="Line 15"/>
          <p:cNvSpPr>
            <a:spLocks noChangeShapeType="1"/>
          </p:cNvSpPr>
          <p:nvPr/>
        </p:nvSpPr>
        <p:spPr bwMode="auto">
          <a:xfrm>
            <a:off x="990600" y="1219200"/>
            <a:ext cx="2286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sm" len="med"/>
            <a:tailEnd type="triangle" w="sm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33" name="Line 16"/>
          <p:cNvSpPr>
            <a:spLocks noChangeShapeType="1"/>
          </p:cNvSpPr>
          <p:nvPr/>
        </p:nvSpPr>
        <p:spPr bwMode="auto">
          <a:xfrm>
            <a:off x="533400" y="2514600"/>
            <a:ext cx="457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34" name="Line 17"/>
          <p:cNvSpPr>
            <a:spLocks noChangeShapeType="1"/>
          </p:cNvSpPr>
          <p:nvPr/>
        </p:nvSpPr>
        <p:spPr bwMode="auto">
          <a:xfrm>
            <a:off x="990600" y="2438400"/>
            <a:ext cx="0" cy="152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35" name="Line 18"/>
          <p:cNvSpPr>
            <a:spLocks noChangeShapeType="1"/>
          </p:cNvSpPr>
          <p:nvPr/>
        </p:nvSpPr>
        <p:spPr bwMode="auto">
          <a:xfrm>
            <a:off x="533400" y="2438400"/>
            <a:ext cx="0" cy="152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36" name="Line 19"/>
          <p:cNvSpPr>
            <a:spLocks noChangeShapeType="1"/>
          </p:cNvSpPr>
          <p:nvPr/>
        </p:nvSpPr>
        <p:spPr bwMode="auto">
          <a:xfrm>
            <a:off x="971550" y="933450"/>
            <a:ext cx="3048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37" name="Line 20"/>
          <p:cNvSpPr>
            <a:spLocks noChangeShapeType="1"/>
          </p:cNvSpPr>
          <p:nvPr/>
        </p:nvSpPr>
        <p:spPr bwMode="auto">
          <a:xfrm>
            <a:off x="1276350" y="857250"/>
            <a:ext cx="0" cy="152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38" name="Line 21"/>
          <p:cNvSpPr>
            <a:spLocks noChangeShapeType="1"/>
          </p:cNvSpPr>
          <p:nvPr/>
        </p:nvSpPr>
        <p:spPr bwMode="auto">
          <a:xfrm>
            <a:off x="971550" y="857250"/>
            <a:ext cx="0" cy="152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39" name="Line 22"/>
          <p:cNvSpPr>
            <a:spLocks noChangeShapeType="1"/>
          </p:cNvSpPr>
          <p:nvPr/>
        </p:nvSpPr>
        <p:spPr bwMode="auto">
          <a:xfrm flipH="1">
            <a:off x="1066800" y="1219200"/>
            <a:ext cx="38100" cy="152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40" name="Line 23"/>
          <p:cNvSpPr>
            <a:spLocks noChangeShapeType="1"/>
          </p:cNvSpPr>
          <p:nvPr/>
        </p:nvSpPr>
        <p:spPr bwMode="auto">
          <a:xfrm flipH="1">
            <a:off x="762000" y="1371600"/>
            <a:ext cx="3048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41" name="Text Box 24"/>
          <p:cNvSpPr txBox="1">
            <a:spLocks noChangeArrowheads="1"/>
          </p:cNvSpPr>
          <p:nvPr/>
        </p:nvSpPr>
        <p:spPr bwMode="auto">
          <a:xfrm>
            <a:off x="952500" y="622300"/>
            <a:ext cx="838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baseline="0">
                <a:cs typeface="Arial" charset="0"/>
              </a:rPr>
              <a:t>ε</a:t>
            </a:r>
            <a:r>
              <a:rPr lang="en-US" sz="800" baseline="0">
                <a:cs typeface="Arial" charset="0"/>
              </a:rPr>
              <a:t>c’ = 0,003</a:t>
            </a:r>
            <a:endParaRPr lang="el-GR" sz="800" baseline="0">
              <a:cs typeface="Arial" charset="0"/>
            </a:endParaRPr>
          </a:p>
        </p:txBody>
      </p:sp>
      <p:sp>
        <p:nvSpPr>
          <p:cNvPr id="9242" name="Text Box 25"/>
          <p:cNvSpPr txBox="1">
            <a:spLocks noChangeArrowheads="1"/>
          </p:cNvSpPr>
          <p:nvPr/>
        </p:nvSpPr>
        <p:spPr bwMode="auto">
          <a:xfrm>
            <a:off x="501650" y="1181100"/>
            <a:ext cx="457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baseline="0">
                <a:cs typeface="Arial" charset="0"/>
              </a:rPr>
              <a:t>ε</a:t>
            </a:r>
            <a:r>
              <a:rPr lang="en-US" sz="900" baseline="0">
                <a:cs typeface="Arial" charset="0"/>
              </a:rPr>
              <a:t>s’</a:t>
            </a:r>
            <a:endParaRPr lang="el-GR" sz="900" baseline="0">
              <a:cs typeface="Arial" charset="0"/>
            </a:endParaRPr>
          </a:p>
        </p:txBody>
      </p:sp>
      <p:sp>
        <p:nvSpPr>
          <p:cNvPr id="9243" name="Line 26"/>
          <p:cNvSpPr>
            <a:spLocks noChangeShapeType="1"/>
          </p:cNvSpPr>
          <p:nvPr/>
        </p:nvSpPr>
        <p:spPr bwMode="auto">
          <a:xfrm>
            <a:off x="1905000" y="10668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44" name="Line 27"/>
          <p:cNvSpPr>
            <a:spLocks noChangeShapeType="1"/>
          </p:cNvSpPr>
          <p:nvPr/>
        </p:nvSpPr>
        <p:spPr bwMode="auto">
          <a:xfrm>
            <a:off x="1828800" y="1066800"/>
            <a:ext cx="1524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1828800" y="1600200"/>
            <a:ext cx="1524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1511300" y="1060450"/>
            <a:ext cx="30480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" baseline="0"/>
              <a:t>d’</a:t>
            </a:r>
          </a:p>
        </p:txBody>
      </p:sp>
      <p:sp>
        <p:nvSpPr>
          <p:cNvPr id="9247" name="Text Box 31"/>
          <p:cNvSpPr txBox="1">
            <a:spLocks noChangeArrowheads="1"/>
          </p:cNvSpPr>
          <p:nvPr/>
        </p:nvSpPr>
        <p:spPr bwMode="auto">
          <a:xfrm>
            <a:off x="1504950" y="1295400"/>
            <a:ext cx="54610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" baseline="0"/>
              <a:t>c - d’</a:t>
            </a:r>
          </a:p>
        </p:txBody>
      </p: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1524000" y="1905000"/>
            <a:ext cx="53340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" baseline="0"/>
              <a:t>d - c</a:t>
            </a:r>
          </a:p>
        </p:txBody>
      </p:sp>
      <p:sp>
        <p:nvSpPr>
          <p:cNvPr id="9249" name="Text Box 33"/>
          <p:cNvSpPr txBox="1">
            <a:spLocks noChangeArrowheads="1"/>
          </p:cNvSpPr>
          <p:nvPr/>
        </p:nvSpPr>
        <p:spPr bwMode="auto">
          <a:xfrm>
            <a:off x="1866900" y="1219200"/>
            <a:ext cx="30480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" baseline="0"/>
              <a:t>c</a:t>
            </a:r>
          </a:p>
        </p:txBody>
      </p:sp>
      <p:sp>
        <p:nvSpPr>
          <p:cNvPr id="9250" name="Text Box 34"/>
          <p:cNvSpPr txBox="1">
            <a:spLocks noChangeArrowheads="1"/>
          </p:cNvSpPr>
          <p:nvPr/>
        </p:nvSpPr>
        <p:spPr bwMode="auto">
          <a:xfrm>
            <a:off x="584200" y="2438400"/>
            <a:ext cx="457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baseline="0">
                <a:cs typeface="Arial" charset="0"/>
              </a:rPr>
              <a:t>ε</a:t>
            </a:r>
            <a:r>
              <a:rPr lang="en-US" sz="900" baseline="0">
                <a:cs typeface="Arial" charset="0"/>
              </a:rPr>
              <a:t>s</a:t>
            </a:r>
            <a:endParaRPr lang="el-GR" sz="900" baseline="0">
              <a:cs typeface="Arial" charset="0"/>
            </a:endParaRPr>
          </a:p>
        </p:txBody>
      </p: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2819400" y="1066800"/>
            <a:ext cx="25908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baseline="0"/>
          </a:p>
        </p:txBody>
      </p:sp>
      <p:sp>
        <p:nvSpPr>
          <p:cNvPr id="9252" name="Text Box 36"/>
          <p:cNvSpPr txBox="1">
            <a:spLocks noChangeArrowheads="1"/>
          </p:cNvSpPr>
          <p:nvPr/>
        </p:nvSpPr>
        <p:spPr bwMode="auto">
          <a:xfrm>
            <a:off x="2819400" y="990600"/>
            <a:ext cx="289560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sz="1200" baseline="0"/>
          </a:p>
        </p:txBody>
      </p:sp>
      <p:graphicFrame>
        <p:nvGraphicFramePr>
          <p:cNvPr id="9218" name="Object 37"/>
          <p:cNvGraphicFramePr>
            <a:graphicFrameLocks noGrp="1" noChangeAspect="1"/>
          </p:cNvGraphicFramePr>
          <p:nvPr>
            <p:ph sz="half" idx="1"/>
          </p:nvPr>
        </p:nvGraphicFramePr>
        <p:xfrm>
          <a:off x="4432300" y="914400"/>
          <a:ext cx="40259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7" name="Equation" r:id="rId4" imgW="2311400" imgH="1752600" progId="Equation.3">
                  <p:embed/>
                </p:oleObj>
              </mc:Choice>
              <mc:Fallback>
                <p:oleObj name="Equation" r:id="rId4" imgW="2311400" imgH="1752600" progId="Equation.3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2300" y="914400"/>
                        <a:ext cx="4025900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49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295400" y="2819400"/>
          <a:ext cx="34290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8" name="Equation" r:id="rId6" imgW="2057400" imgH="1282700" progId="Equation.3">
                  <p:embed/>
                </p:oleObj>
              </mc:Choice>
              <mc:Fallback>
                <p:oleObj name="Equation" r:id="rId6" imgW="2057400" imgH="1282700" progId="Equation.3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819400"/>
                        <a:ext cx="3429000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5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293813" y="5029200"/>
          <a:ext cx="24399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9" name="Equation" r:id="rId8" imgW="1917700" imgH="419100" progId="Equation.3">
                  <p:embed/>
                </p:oleObj>
              </mc:Choice>
              <mc:Fallback>
                <p:oleObj name="Equation" r:id="rId8" imgW="1917700" imgH="419100" progId="Equation.3">
                  <p:embed/>
                  <p:pic>
                    <p:nvPicPr>
                      <p:cNvPr id="0" name="Picture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5029200"/>
                        <a:ext cx="2439987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53" name="Text Box 39"/>
          <p:cNvSpPr txBox="1">
            <a:spLocks noChangeArrowheads="1"/>
          </p:cNvSpPr>
          <p:nvPr/>
        </p:nvSpPr>
        <p:spPr bwMode="auto">
          <a:xfrm>
            <a:off x="4572000" y="3276600"/>
            <a:ext cx="914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baseline="0"/>
          </a:p>
        </p:txBody>
      </p:sp>
      <p:sp>
        <p:nvSpPr>
          <p:cNvPr id="9254" name="Text Box 43"/>
          <p:cNvSpPr txBox="1">
            <a:spLocks noChangeArrowheads="1"/>
          </p:cNvSpPr>
          <p:nvPr/>
        </p:nvSpPr>
        <p:spPr bwMode="auto">
          <a:xfrm>
            <a:off x="609600" y="3429000"/>
            <a:ext cx="1295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baseline="0"/>
          </a:p>
        </p:txBody>
      </p:sp>
      <p:sp>
        <p:nvSpPr>
          <p:cNvPr id="9255" name="Text Box 48"/>
          <p:cNvSpPr txBox="1">
            <a:spLocks noChangeArrowheads="1"/>
          </p:cNvSpPr>
          <p:nvPr/>
        </p:nvSpPr>
        <p:spPr bwMode="auto">
          <a:xfrm>
            <a:off x="914400" y="3505200"/>
            <a:ext cx="14478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baseline="0"/>
          </a:p>
        </p:txBody>
      </p:sp>
      <p:sp>
        <p:nvSpPr>
          <p:cNvPr id="9256" name="Line 52"/>
          <p:cNvSpPr>
            <a:spLocks noChangeShapeType="1"/>
          </p:cNvSpPr>
          <p:nvPr/>
        </p:nvSpPr>
        <p:spPr bwMode="auto">
          <a:xfrm>
            <a:off x="5103813" y="3405188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57" name="Text Box 53"/>
          <p:cNvSpPr txBox="1">
            <a:spLocks noChangeArrowheads="1"/>
          </p:cNvSpPr>
          <p:nvPr/>
        </p:nvSpPr>
        <p:spPr bwMode="auto">
          <a:xfrm>
            <a:off x="5562600" y="3200400"/>
            <a:ext cx="29718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Agar leleh </a:t>
            </a:r>
            <a:r>
              <a:rPr lang="el-GR" sz="1800" baseline="0">
                <a:cs typeface="Arial" charset="0"/>
              </a:rPr>
              <a:t>ε</a:t>
            </a:r>
            <a:r>
              <a:rPr lang="en-US" sz="1200" baseline="0">
                <a:cs typeface="Arial" charset="0"/>
              </a:rPr>
              <a:t>s</a:t>
            </a:r>
            <a:r>
              <a:rPr lang="en-US" baseline="0">
                <a:cs typeface="Arial" charset="0"/>
              </a:rPr>
              <a:t>’ ≥ </a:t>
            </a:r>
            <a:r>
              <a:rPr lang="el-GR" sz="1800" baseline="0">
                <a:cs typeface="Arial" charset="0"/>
              </a:rPr>
              <a:t>ε</a:t>
            </a:r>
            <a:r>
              <a:rPr lang="en-US" sz="1200" baseline="0">
                <a:cs typeface="Arial" charset="0"/>
              </a:rPr>
              <a:t>y</a:t>
            </a:r>
            <a:endParaRPr lang="el-GR" sz="1200" baseline="0">
              <a:cs typeface="Arial" charset="0"/>
            </a:endParaRPr>
          </a:p>
        </p:txBody>
      </p:sp>
      <p:sp>
        <p:nvSpPr>
          <p:cNvPr id="9258" name="Text Box 54"/>
          <p:cNvSpPr txBox="1">
            <a:spLocks noChangeArrowheads="1"/>
          </p:cNvSpPr>
          <p:nvPr/>
        </p:nvSpPr>
        <p:spPr bwMode="auto">
          <a:xfrm>
            <a:off x="609600" y="4572000"/>
            <a:ext cx="3429000" cy="623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Sehingga jika tulangan tekan meleleh</a:t>
            </a:r>
          </a:p>
          <a:p>
            <a:pPr>
              <a:spcBef>
                <a:spcPct val="50000"/>
              </a:spcBef>
            </a:pPr>
            <a:endParaRPr lang="en-US" baseline="0"/>
          </a:p>
        </p:txBody>
      </p:sp>
      <p:sp>
        <p:nvSpPr>
          <p:cNvPr id="9259" name="Line 58"/>
          <p:cNvSpPr>
            <a:spLocks noChangeShapeType="1"/>
          </p:cNvSpPr>
          <p:nvPr/>
        </p:nvSpPr>
        <p:spPr bwMode="auto">
          <a:xfrm>
            <a:off x="533400" y="49530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60" name="Line 59"/>
          <p:cNvSpPr>
            <a:spLocks noChangeShapeType="1"/>
          </p:cNvSpPr>
          <p:nvPr/>
        </p:nvSpPr>
        <p:spPr bwMode="auto">
          <a:xfrm>
            <a:off x="533400" y="4953000"/>
            <a:ext cx="411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61" name="Line 60"/>
          <p:cNvSpPr>
            <a:spLocks noChangeShapeType="1"/>
          </p:cNvSpPr>
          <p:nvPr/>
        </p:nvSpPr>
        <p:spPr bwMode="auto">
          <a:xfrm>
            <a:off x="4648200" y="49530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262" name="Line 61"/>
          <p:cNvSpPr>
            <a:spLocks noChangeShapeType="1"/>
          </p:cNvSpPr>
          <p:nvPr/>
        </p:nvSpPr>
        <p:spPr bwMode="auto">
          <a:xfrm>
            <a:off x="533400" y="5791200"/>
            <a:ext cx="411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7" name="Slide Number Placeholder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15312B-B0F1-404A-B135-69869285A25E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9" name="Text Box 4"/>
          <p:cNvSpPr txBox="1">
            <a:spLocks noChangeArrowheads="1"/>
          </p:cNvSpPr>
          <p:nvPr/>
        </p:nvSpPr>
        <p:spPr bwMode="auto">
          <a:xfrm>
            <a:off x="533400" y="381000"/>
            <a:ext cx="50292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BILA TULANGAN TEKAN TIDAK MELELEH</a:t>
            </a:r>
          </a:p>
        </p:txBody>
      </p:sp>
      <p:sp>
        <p:nvSpPr>
          <p:cNvPr id="10250" name="Text Box 6"/>
          <p:cNvSpPr txBox="1">
            <a:spLocks noChangeArrowheads="1"/>
          </p:cNvSpPr>
          <p:nvPr/>
        </p:nvSpPr>
        <p:spPr bwMode="auto">
          <a:xfrm>
            <a:off x="762000" y="990600"/>
            <a:ext cx="21336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baseline="0"/>
          </a:p>
        </p:txBody>
      </p:sp>
      <p:graphicFrame>
        <p:nvGraphicFramePr>
          <p:cNvPr id="10242" name="Object 7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762000" y="819150"/>
          <a:ext cx="104140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3" name="Equation" r:id="rId4" imgW="736600" imgH="457200" progId="Equation.3">
                  <p:embed/>
                </p:oleObj>
              </mc:Choice>
              <mc:Fallback>
                <p:oleObj name="Equation" r:id="rId4" imgW="736600" imgH="457200" progId="Equation.3">
                  <p:embed/>
                  <p:pic>
                    <p:nvPicPr>
                      <p:cNvPr id="0" name="Picture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819150"/>
                        <a:ext cx="1041400" cy="646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10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368425" y="1143000"/>
          <a:ext cx="29003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4" name="Equation" r:id="rId6" imgW="1993900" imgH="419100" progId="Equation.3">
                  <p:embed/>
                </p:oleObj>
              </mc:Choice>
              <mc:Fallback>
                <p:oleObj name="Equation" r:id="rId6" imgW="1993900" imgH="419100" progId="Equation.3">
                  <p:embed/>
                  <p:pic>
                    <p:nvPicPr>
                      <p:cNvPr id="0" name="Picture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425" y="1143000"/>
                        <a:ext cx="2900363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1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093788" y="1905000"/>
          <a:ext cx="238283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5" name="Equation" r:id="rId8" imgW="1638300" imgH="419100" progId="Equation.3">
                  <p:embed/>
                </p:oleObj>
              </mc:Choice>
              <mc:Fallback>
                <p:oleObj name="Equation" r:id="rId8" imgW="1638300" imgH="419100" progId="Equation.3">
                  <p:embed/>
                  <p:pic>
                    <p:nvPicPr>
                      <p:cNvPr id="0" name="Picture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3788" y="1905000"/>
                        <a:ext cx="2382837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27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1866900" y="3048000"/>
          <a:ext cx="3317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6" name="Equation" r:id="rId10" imgW="228600" imgH="419100" progId="Equation.3">
                  <p:embed/>
                </p:oleObj>
              </mc:Choice>
              <mc:Fallback>
                <p:oleObj name="Equation" r:id="rId10" imgW="228600" imgH="419100" progId="Equation.3">
                  <p:embed/>
                  <p:pic>
                    <p:nvPicPr>
                      <p:cNvPr id="0" name="Picture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6900" y="3048000"/>
                        <a:ext cx="331788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1" name="Text Box 9"/>
          <p:cNvSpPr txBox="1">
            <a:spLocks noChangeArrowheads="1"/>
          </p:cNvSpPr>
          <p:nvPr/>
        </p:nvSpPr>
        <p:spPr bwMode="auto">
          <a:xfrm>
            <a:off x="914400" y="1219200"/>
            <a:ext cx="3810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aseline="0"/>
              <a:t>= </a:t>
            </a:r>
          </a:p>
        </p:txBody>
      </p:sp>
      <p:sp>
        <p:nvSpPr>
          <p:cNvPr id="10252" name="Text Box 13"/>
          <p:cNvSpPr txBox="1">
            <a:spLocks noChangeArrowheads="1"/>
          </p:cNvSpPr>
          <p:nvPr/>
        </p:nvSpPr>
        <p:spPr bwMode="auto">
          <a:xfrm>
            <a:off x="685800" y="2209800"/>
            <a:ext cx="2286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baseline="0"/>
          </a:p>
        </p:txBody>
      </p:sp>
      <p:sp>
        <p:nvSpPr>
          <p:cNvPr id="10253" name="Text Box 18"/>
          <p:cNvSpPr txBox="1">
            <a:spLocks noChangeArrowheads="1"/>
          </p:cNvSpPr>
          <p:nvPr/>
        </p:nvSpPr>
        <p:spPr bwMode="auto">
          <a:xfrm>
            <a:off x="4038600" y="2057400"/>
            <a:ext cx="7620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aseline="0"/>
              <a:t>&lt; fy</a:t>
            </a:r>
          </a:p>
        </p:txBody>
      </p:sp>
      <p:sp>
        <p:nvSpPr>
          <p:cNvPr id="10254" name="Text Box 19"/>
          <p:cNvSpPr txBox="1">
            <a:spLocks noChangeArrowheads="1"/>
          </p:cNvSpPr>
          <p:nvPr/>
        </p:nvSpPr>
        <p:spPr bwMode="auto">
          <a:xfrm>
            <a:off x="609600" y="2667000"/>
            <a:ext cx="37338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Penulangan dalam keadaan berimbang</a:t>
            </a:r>
          </a:p>
        </p:txBody>
      </p:sp>
      <p:sp>
        <p:nvSpPr>
          <p:cNvPr id="10255" name="Text Box 20"/>
          <p:cNvSpPr txBox="1">
            <a:spLocks noChangeArrowheads="1"/>
          </p:cNvSpPr>
          <p:nvPr/>
        </p:nvSpPr>
        <p:spPr bwMode="auto">
          <a:xfrm>
            <a:off x="685800" y="3657600"/>
            <a:ext cx="21336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d-ID" baseline="0"/>
          </a:p>
        </p:txBody>
      </p:sp>
      <p:sp>
        <p:nvSpPr>
          <p:cNvPr id="10256" name="Text Box 25"/>
          <p:cNvSpPr txBox="1">
            <a:spLocks noChangeArrowheads="1"/>
          </p:cNvSpPr>
          <p:nvPr/>
        </p:nvSpPr>
        <p:spPr bwMode="auto">
          <a:xfrm>
            <a:off x="609600" y="3048000"/>
            <a:ext cx="17526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000" baseline="0">
                <a:cs typeface="Arial" charset="0"/>
              </a:rPr>
              <a:t>ρ</a:t>
            </a:r>
            <a:r>
              <a:rPr lang="en-US" sz="1200" baseline="0">
                <a:cs typeface="Arial" charset="0"/>
              </a:rPr>
              <a:t>b = </a:t>
            </a:r>
            <a:r>
              <a:rPr lang="el-GR" sz="2000" baseline="0"/>
              <a:t>ρ</a:t>
            </a:r>
            <a:r>
              <a:rPr lang="en-US" baseline="0"/>
              <a:t>b + </a:t>
            </a:r>
            <a:r>
              <a:rPr lang="el-GR" sz="2000" baseline="0">
                <a:cs typeface="Arial" charset="0"/>
              </a:rPr>
              <a:t>ρ</a:t>
            </a:r>
            <a:r>
              <a:rPr lang="en-US" sz="2000" baseline="0">
                <a:cs typeface="Arial" charset="0"/>
              </a:rPr>
              <a:t>’</a:t>
            </a:r>
            <a:endParaRPr lang="el-GR" sz="2000" baseline="0">
              <a:cs typeface="Arial" charset="0"/>
            </a:endParaRPr>
          </a:p>
        </p:txBody>
      </p:sp>
      <p:sp>
        <p:nvSpPr>
          <p:cNvPr id="10257" name="Line 26"/>
          <p:cNvSpPr>
            <a:spLocks noChangeShapeType="1"/>
          </p:cNvSpPr>
          <p:nvPr/>
        </p:nvSpPr>
        <p:spPr bwMode="auto">
          <a:xfrm>
            <a:off x="1066800" y="3124200"/>
            <a:ext cx="152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258" name="Rectangle 30"/>
          <p:cNvSpPr>
            <a:spLocks noChangeArrowheads="1"/>
          </p:cNvSpPr>
          <p:nvPr/>
        </p:nvSpPr>
        <p:spPr bwMode="auto">
          <a:xfrm>
            <a:off x="3810000" y="3048000"/>
            <a:ext cx="3352800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000" baseline="0">
                <a:cs typeface="Arial" charset="0"/>
              </a:rPr>
              <a:t>ρ</a:t>
            </a:r>
            <a:r>
              <a:rPr lang="en-US" baseline="0"/>
              <a:t>b = angka penulangan untuk balok</a:t>
            </a:r>
          </a:p>
          <a:p>
            <a:r>
              <a:rPr lang="en-US" baseline="0"/>
              <a:t>         bertulangan tunggal dg luas As’</a:t>
            </a:r>
          </a:p>
        </p:txBody>
      </p:sp>
      <p:sp>
        <p:nvSpPr>
          <p:cNvPr id="10259" name="Line 31"/>
          <p:cNvSpPr>
            <a:spLocks noChangeShapeType="1"/>
          </p:cNvSpPr>
          <p:nvPr/>
        </p:nvSpPr>
        <p:spPr bwMode="auto">
          <a:xfrm>
            <a:off x="3962400" y="3124200"/>
            <a:ext cx="152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260" name="Text Box 32"/>
          <p:cNvSpPr txBox="1">
            <a:spLocks noChangeArrowheads="1"/>
          </p:cNvSpPr>
          <p:nvPr/>
        </p:nvSpPr>
        <p:spPr bwMode="auto">
          <a:xfrm>
            <a:off x="457200" y="3657600"/>
            <a:ext cx="2667000" cy="623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Syarat daktilitas</a:t>
            </a:r>
          </a:p>
          <a:p>
            <a:pPr>
              <a:spcBef>
                <a:spcPct val="50000"/>
              </a:spcBef>
            </a:pPr>
            <a:endParaRPr lang="en-US" baseline="0"/>
          </a:p>
        </p:txBody>
      </p:sp>
      <p:graphicFrame>
        <p:nvGraphicFramePr>
          <p:cNvPr id="10246" name="Object 33"/>
          <p:cNvGraphicFramePr>
            <a:graphicFrameLocks noChangeAspect="1"/>
          </p:cNvGraphicFramePr>
          <p:nvPr/>
        </p:nvGraphicFramePr>
        <p:xfrm>
          <a:off x="563563" y="3962400"/>
          <a:ext cx="339883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7" name="Equation" r:id="rId12" imgW="1269449" imgH="660113" progId="Equation.3">
                  <p:embed/>
                </p:oleObj>
              </mc:Choice>
              <mc:Fallback>
                <p:oleObj name="Equation" r:id="rId12" imgW="1269449" imgH="660113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3962400"/>
                        <a:ext cx="3398837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1" name="Text Box 34"/>
          <p:cNvSpPr txBox="1">
            <a:spLocks noChangeArrowheads="1"/>
          </p:cNvSpPr>
          <p:nvPr/>
        </p:nvSpPr>
        <p:spPr bwMode="auto">
          <a:xfrm>
            <a:off x="508000" y="4622800"/>
            <a:ext cx="4343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Bila tulangan tekan As’ belum meleleh</a:t>
            </a:r>
          </a:p>
        </p:txBody>
      </p:sp>
      <p:graphicFrame>
        <p:nvGraphicFramePr>
          <p:cNvPr id="10247" name="Object 35"/>
          <p:cNvGraphicFramePr>
            <a:graphicFrameLocks noChangeAspect="1"/>
          </p:cNvGraphicFramePr>
          <p:nvPr/>
        </p:nvGraphicFramePr>
        <p:xfrm>
          <a:off x="738188" y="4926013"/>
          <a:ext cx="2028825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8" name="Equation" r:id="rId14" imgW="1295400" imgH="457200" progId="Equation.3">
                  <p:embed/>
                </p:oleObj>
              </mc:Choice>
              <mc:Fallback>
                <p:oleObj name="Equation" r:id="rId14" imgW="1295400" imgH="45720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8" y="4926013"/>
                        <a:ext cx="2028825" cy="665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8" name="Object 36"/>
          <p:cNvGraphicFramePr>
            <a:graphicFrameLocks noChangeAspect="1"/>
          </p:cNvGraphicFramePr>
          <p:nvPr/>
        </p:nvGraphicFramePr>
        <p:xfrm>
          <a:off x="3810000" y="5029200"/>
          <a:ext cx="4343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9" name="Equation" r:id="rId16" imgW="2882900" imgH="533400" progId="Equation.3">
                  <p:embed/>
                </p:oleObj>
              </mc:Choice>
              <mc:Fallback>
                <p:oleObj name="Equation" r:id="rId16" imgW="2882900" imgH="5334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5029200"/>
                        <a:ext cx="43434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2" name="Rectangle 37"/>
          <p:cNvSpPr>
            <a:spLocks noChangeArrowheads="1"/>
          </p:cNvSpPr>
          <p:nvPr/>
        </p:nvSpPr>
        <p:spPr bwMode="auto">
          <a:xfrm>
            <a:off x="762000" y="1905000"/>
            <a:ext cx="3124200" cy="6858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263" name="Rectangle 38"/>
          <p:cNvSpPr>
            <a:spLocks noChangeArrowheads="1"/>
          </p:cNvSpPr>
          <p:nvPr/>
        </p:nvSpPr>
        <p:spPr bwMode="auto">
          <a:xfrm>
            <a:off x="3733800" y="4953000"/>
            <a:ext cx="4648200" cy="11430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074B69-16EC-4DC0-9FCD-DF90554E7DBC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Oval 5"/>
          <p:cNvSpPr>
            <a:spLocks noChangeArrowheads="1"/>
          </p:cNvSpPr>
          <p:nvPr/>
        </p:nvSpPr>
        <p:spPr bwMode="auto">
          <a:xfrm>
            <a:off x="3581400" y="381000"/>
            <a:ext cx="962025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MULAI</a:t>
            </a:r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2895600" y="1066800"/>
            <a:ext cx="2363788" cy="3143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Data : b, d, d’, As, As’, fc’,fy</a:t>
            </a:r>
          </a:p>
        </p:txBody>
      </p:sp>
      <p:graphicFrame>
        <p:nvGraphicFramePr>
          <p:cNvPr id="11266" name="Object 9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3263900" y="1697038"/>
          <a:ext cx="16319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8" name="Equation" r:id="rId4" imgW="1054100" imgH="393700" progId="Equation.3">
                  <p:embed/>
                </p:oleObj>
              </mc:Choice>
              <mc:Fallback>
                <p:oleObj name="Equation" r:id="rId4" imgW="1054100" imgH="393700" progId="Equation.3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3900" y="1697038"/>
                        <a:ext cx="163195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1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543300" y="2767013"/>
          <a:ext cx="914400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9" name="Equation" r:id="rId6" imgW="647700" imgH="419100" progId="Equation.3">
                  <p:embed/>
                </p:oleObj>
              </mc:Choice>
              <mc:Fallback>
                <p:oleObj name="Equation" r:id="rId6" imgW="647700" imgH="419100" progId="Equation.3">
                  <p:embed/>
                  <p:pic>
                    <p:nvPicPr>
                      <p:cNvPr id="0" name="Picture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300" y="2767013"/>
                        <a:ext cx="914400" cy="592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1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729038" y="3810000"/>
          <a:ext cx="77152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0" name="Equation" r:id="rId8" imgW="545626" imgH="215713" progId="Equation.3">
                  <p:embed/>
                </p:oleObj>
              </mc:Choice>
              <mc:Fallback>
                <p:oleObj name="Equation" r:id="rId8" imgW="545626" imgH="215713" progId="Equation.3">
                  <p:embed/>
                  <p:pic>
                    <p:nvPicPr>
                      <p:cNvPr id="0" name="Picture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9038" y="3810000"/>
                        <a:ext cx="771525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26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4765675" y="4724400"/>
          <a:ext cx="24399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1" name="Equation" r:id="rId10" imgW="1917700" imgH="419100" progId="Equation.3">
                  <p:embed/>
                </p:oleObj>
              </mc:Choice>
              <mc:Fallback>
                <p:oleObj name="Equation" r:id="rId10" imgW="1917700" imgH="419100" progId="Equation.3">
                  <p:embed/>
                  <p:pic>
                    <p:nvPicPr>
                      <p:cNvPr id="0" name="Picture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5675" y="4724400"/>
                        <a:ext cx="243998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2" name="Rectangle 11"/>
          <p:cNvSpPr>
            <a:spLocks noChangeArrowheads="1"/>
          </p:cNvSpPr>
          <p:nvPr/>
        </p:nvSpPr>
        <p:spPr bwMode="auto">
          <a:xfrm>
            <a:off x="3187700" y="1689100"/>
            <a:ext cx="1828800" cy="6858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273" name="Rectangle 16"/>
          <p:cNvSpPr>
            <a:spLocks noChangeArrowheads="1"/>
          </p:cNvSpPr>
          <p:nvPr/>
        </p:nvSpPr>
        <p:spPr bwMode="auto">
          <a:xfrm>
            <a:off x="3390900" y="2667000"/>
            <a:ext cx="1295400" cy="7620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274" name="Rectangle 21"/>
          <p:cNvSpPr>
            <a:spLocks noChangeArrowheads="1"/>
          </p:cNvSpPr>
          <p:nvPr/>
        </p:nvSpPr>
        <p:spPr bwMode="auto">
          <a:xfrm>
            <a:off x="914400" y="4191000"/>
            <a:ext cx="1338263" cy="3143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As terlalu kecil</a:t>
            </a:r>
          </a:p>
        </p:txBody>
      </p:sp>
      <p:sp>
        <p:nvSpPr>
          <p:cNvPr id="11275" name="AutoShape 28"/>
          <p:cNvSpPr>
            <a:spLocks noChangeArrowheads="1"/>
          </p:cNvSpPr>
          <p:nvPr/>
        </p:nvSpPr>
        <p:spPr bwMode="auto">
          <a:xfrm>
            <a:off x="3467100" y="3733800"/>
            <a:ext cx="1295400" cy="533400"/>
          </a:xfrm>
          <a:prstGeom prst="flowChartPreparation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276" name="AutoShape 29"/>
          <p:cNvSpPr>
            <a:spLocks noChangeArrowheads="1"/>
          </p:cNvSpPr>
          <p:nvPr/>
        </p:nvSpPr>
        <p:spPr bwMode="auto">
          <a:xfrm>
            <a:off x="4114800" y="4572000"/>
            <a:ext cx="3810000" cy="914400"/>
          </a:xfrm>
          <a:prstGeom prst="flowChartPreparation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277" name="Line 31"/>
          <p:cNvSpPr>
            <a:spLocks noChangeShapeType="1"/>
          </p:cNvSpPr>
          <p:nvPr/>
        </p:nvSpPr>
        <p:spPr bwMode="auto">
          <a:xfrm>
            <a:off x="40386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78" name="Line 32"/>
          <p:cNvSpPr>
            <a:spLocks noChangeShapeType="1"/>
          </p:cNvSpPr>
          <p:nvPr/>
        </p:nvSpPr>
        <p:spPr bwMode="auto">
          <a:xfrm>
            <a:off x="4038600" y="1371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79" name="Line 33"/>
          <p:cNvSpPr>
            <a:spLocks noChangeShapeType="1"/>
          </p:cNvSpPr>
          <p:nvPr/>
        </p:nvSpPr>
        <p:spPr bwMode="auto">
          <a:xfrm>
            <a:off x="4038600" y="2362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80" name="Line 34"/>
          <p:cNvSpPr>
            <a:spLocks noChangeShapeType="1"/>
          </p:cNvSpPr>
          <p:nvPr/>
        </p:nvSpPr>
        <p:spPr bwMode="auto">
          <a:xfrm>
            <a:off x="4038600" y="3429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81" name="Line 35"/>
          <p:cNvSpPr>
            <a:spLocks noChangeShapeType="1"/>
          </p:cNvSpPr>
          <p:nvPr/>
        </p:nvSpPr>
        <p:spPr bwMode="auto">
          <a:xfrm flipH="1">
            <a:off x="1619250" y="40005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82" name="Line 36"/>
          <p:cNvSpPr>
            <a:spLocks noChangeShapeType="1"/>
          </p:cNvSpPr>
          <p:nvPr/>
        </p:nvSpPr>
        <p:spPr bwMode="auto">
          <a:xfrm>
            <a:off x="1600200" y="3990975"/>
            <a:ext cx="0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83" name="Line 37"/>
          <p:cNvSpPr>
            <a:spLocks noChangeShapeType="1"/>
          </p:cNvSpPr>
          <p:nvPr/>
        </p:nvSpPr>
        <p:spPr bwMode="auto">
          <a:xfrm>
            <a:off x="4724400" y="40386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84" name="Line 38"/>
          <p:cNvSpPr>
            <a:spLocks noChangeShapeType="1"/>
          </p:cNvSpPr>
          <p:nvPr/>
        </p:nvSpPr>
        <p:spPr bwMode="auto">
          <a:xfrm>
            <a:off x="6019800" y="4038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85" name="Text Box 39"/>
          <p:cNvSpPr txBox="1">
            <a:spLocks noChangeArrowheads="1"/>
          </p:cNvSpPr>
          <p:nvPr/>
        </p:nvSpPr>
        <p:spPr bwMode="auto">
          <a:xfrm>
            <a:off x="7924800" y="4743450"/>
            <a:ext cx="838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YA</a:t>
            </a:r>
          </a:p>
        </p:txBody>
      </p:sp>
      <p:sp>
        <p:nvSpPr>
          <p:cNvPr id="11286" name="Text Box 40"/>
          <p:cNvSpPr txBox="1">
            <a:spLocks noChangeArrowheads="1"/>
          </p:cNvSpPr>
          <p:nvPr/>
        </p:nvSpPr>
        <p:spPr bwMode="auto">
          <a:xfrm>
            <a:off x="2362200" y="3708400"/>
            <a:ext cx="838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TIDAK</a:t>
            </a:r>
          </a:p>
        </p:txBody>
      </p:sp>
      <p:sp>
        <p:nvSpPr>
          <p:cNvPr id="11287" name="Line 41"/>
          <p:cNvSpPr>
            <a:spLocks noChangeShapeType="1"/>
          </p:cNvSpPr>
          <p:nvPr/>
        </p:nvSpPr>
        <p:spPr bwMode="auto">
          <a:xfrm>
            <a:off x="2286000" y="43434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88" name="Line 42"/>
          <p:cNvSpPr>
            <a:spLocks noChangeShapeType="1"/>
          </p:cNvSpPr>
          <p:nvPr/>
        </p:nvSpPr>
        <p:spPr bwMode="auto">
          <a:xfrm>
            <a:off x="5486400" y="4343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89" name="Oval 43"/>
          <p:cNvSpPr>
            <a:spLocks noChangeArrowheads="1"/>
          </p:cNvSpPr>
          <p:nvPr/>
        </p:nvSpPr>
        <p:spPr bwMode="auto">
          <a:xfrm>
            <a:off x="3409950" y="5475288"/>
            <a:ext cx="363538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A</a:t>
            </a:r>
          </a:p>
        </p:txBody>
      </p:sp>
      <p:sp>
        <p:nvSpPr>
          <p:cNvPr id="11290" name="Oval 44"/>
          <p:cNvSpPr>
            <a:spLocks noChangeArrowheads="1"/>
          </p:cNvSpPr>
          <p:nvPr/>
        </p:nvSpPr>
        <p:spPr bwMode="auto">
          <a:xfrm>
            <a:off x="8286750" y="5419725"/>
            <a:ext cx="363538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B</a:t>
            </a:r>
          </a:p>
        </p:txBody>
      </p:sp>
      <p:sp>
        <p:nvSpPr>
          <p:cNvPr id="11291" name="Line 45"/>
          <p:cNvSpPr>
            <a:spLocks noChangeShapeType="1"/>
          </p:cNvSpPr>
          <p:nvPr/>
        </p:nvSpPr>
        <p:spPr bwMode="auto">
          <a:xfrm flipH="1">
            <a:off x="3581400" y="5029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92" name="Line 46"/>
          <p:cNvSpPr>
            <a:spLocks noChangeShapeType="1"/>
          </p:cNvSpPr>
          <p:nvPr/>
        </p:nvSpPr>
        <p:spPr bwMode="auto">
          <a:xfrm>
            <a:off x="3581400" y="5029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93" name="Line 47"/>
          <p:cNvSpPr>
            <a:spLocks noChangeShapeType="1"/>
          </p:cNvSpPr>
          <p:nvPr/>
        </p:nvSpPr>
        <p:spPr bwMode="auto">
          <a:xfrm>
            <a:off x="7924800" y="5029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94" name="Line 48"/>
          <p:cNvSpPr>
            <a:spLocks noChangeShapeType="1"/>
          </p:cNvSpPr>
          <p:nvPr/>
        </p:nvSpPr>
        <p:spPr bwMode="auto">
          <a:xfrm>
            <a:off x="8458200" y="5029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295" name="Text Box 49"/>
          <p:cNvSpPr txBox="1">
            <a:spLocks noChangeArrowheads="1"/>
          </p:cNvSpPr>
          <p:nvPr/>
        </p:nvSpPr>
        <p:spPr bwMode="auto">
          <a:xfrm>
            <a:off x="3505200" y="4724400"/>
            <a:ext cx="838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TIDAK</a:t>
            </a:r>
          </a:p>
        </p:txBody>
      </p:sp>
      <p:sp>
        <p:nvSpPr>
          <p:cNvPr id="11296" name="Text Box 50"/>
          <p:cNvSpPr txBox="1">
            <a:spLocks noChangeArrowheads="1"/>
          </p:cNvSpPr>
          <p:nvPr/>
        </p:nvSpPr>
        <p:spPr bwMode="auto">
          <a:xfrm>
            <a:off x="5029200" y="3733800"/>
            <a:ext cx="838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YA</a:t>
            </a: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C07B05-D406-4FA7-BCDD-DD94E9D81A72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Oval 4"/>
          <p:cNvSpPr>
            <a:spLocks noChangeArrowheads="1"/>
          </p:cNvSpPr>
          <p:nvPr/>
        </p:nvSpPr>
        <p:spPr bwMode="auto">
          <a:xfrm>
            <a:off x="1752600" y="228600"/>
            <a:ext cx="363538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A</a:t>
            </a:r>
          </a:p>
        </p:txBody>
      </p:sp>
      <p:sp>
        <p:nvSpPr>
          <p:cNvPr id="12295" name="Oval 5"/>
          <p:cNvSpPr>
            <a:spLocks noChangeArrowheads="1"/>
          </p:cNvSpPr>
          <p:nvPr/>
        </p:nvSpPr>
        <p:spPr bwMode="auto">
          <a:xfrm>
            <a:off x="5638800" y="241300"/>
            <a:ext cx="363538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B</a:t>
            </a:r>
          </a:p>
        </p:txBody>
      </p:sp>
      <p:graphicFrame>
        <p:nvGraphicFramePr>
          <p:cNvPr id="12290" name="Object 6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838200" y="1014413"/>
          <a:ext cx="2589213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2" name="Equation" r:id="rId4" imgW="1930400" imgH="419100" progId="Equation.3">
                  <p:embed/>
                </p:oleObj>
              </mc:Choice>
              <mc:Fallback>
                <p:oleObj name="Equation" r:id="rId4" imgW="1930400" imgH="419100" progId="Equation.3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014413"/>
                        <a:ext cx="2589213" cy="561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10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733800" y="2179638"/>
          <a:ext cx="167640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3" name="Equation" r:id="rId6" imgW="1295400" imgH="419100" progId="Equation.3">
                  <p:embed/>
                </p:oleObj>
              </mc:Choice>
              <mc:Fallback>
                <p:oleObj name="Equation" r:id="rId6" imgW="1295400" imgH="419100" progId="Equation.3">
                  <p:embed/>
                  <p:pic>
                    <p:nvPicPr>
                      <p:cNvPr id="0" name="Picture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2179638"/>
                        <a:ext cx="1676400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2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672013" y="3327400"/>
          <a:ext cx="4841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4" name="Equation" r:id="rId8" imgW="380835" imgH="418918" progId="Equation.3">
                  <p:embed/>
                </p:oleObj>
              </mc:Choice>
              <mc:Fallback>
                <p:oleObj name="Equation" r:id="rId8" imgW="380835" imgH="418918" progId="Equation.3">
                  <p:embed/>
                  <p:pic>
                    <p:nvPicPr>
                      <p:cNvPr id="0" name="Picture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2013" y="3327400"/>
                        <a:ext cx="484187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34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2286000" y="4327525"/>
          <a:ext cx="3886200" cy="130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5" name="Equation" r:id="rId10" imgW="2882900" imgH="965200" progId="Equation.3">
                  <p:embed/>
                </p:oleObj>
              </mc:Choice>
              <mc:Fallback>
                <p:oleObj name="Equation" r:id="rId10" imgW="2882900" imgH="965200" progId="Equation.3">
                  <p:embed/>
                  <p:pic>
                    <p:nvPicPr>
                      <p:cNvPr id="0" name="Picture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327525"/>
                        <a:ext cx="3886200" cy="130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4724400" y="990600"/>
            <a:ext cx="2209800" cy="717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aseline="0"/>
              <a:t>Tulangan tekan leleh</a:t>
            </a:r>
          </a:p>
          <a:p>
            <a:pPr algn="ctr">
              <a:spcBef>
                <a:spcPct val="50000"/>
              </a:spcBef>
            </a:pPr>
            <a:r>
              <a:rPr lang="en-US" sz="1800" baseline="0"/>
              <a:t> f</a:t>
            </a:r>
            <a:r>
              <a:rPr lang="en-US" sz="1200" baseline="0"/>
              <a:t>s</a:t>
            </a:r>
            <a:r>
              <a:rPr lang="en-US" sz="1600" baseline="0"/>
              <a:t>’= </a:t>
            </a:r>
            <a:r>
              <a:rPr lang="en-US" sz="1800" baseline="0"/>
              <a:t>f</a:t>
            </a:r>
            <a:r>
              <a:rPr lang="en-US" sz="1200" baseline="0"/>
              <a:t>y</a:t>
            </a:r>
            <a:r>
              <a:rPr lang="en-US" sz="1600" baseline="0"/>
              <a:t>’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3124200" y="2247900"/>
            <a:ext cx="12954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800" baseline="0">
                <a:cs typeface="Arial" charset="0"/>
              </a:rPr>
              <a:t>ρ</a:t>
            </a:r>
            <a:r>
              <a:rPr lang="en-US" sz="1200" baseline="0">
                <a:cs typeface="Arial" charset="0"/>
              </a:rPr>
              <a:t>b</a:t>
            </a:r>
            <a:r>
              <a:rPr lang="en-US" sz="1600" baseline="0">
                <a:cs typeface="Arial" charset="0"/>
              </a:rPr>
              <a:t>’=</a:t>
            </a:r>
            <a:endParaRPr lang="el-GR" sz="1600" baseline="0">
              <a:cs typeface="Arial" charset="0"/>
            </a:endParaRPr>
          </a:p>
        </p:txBody>
      </p:sp>
      <p:sp>
        <p:nvSpPr>
          <p:cNvPr id="12298" name="Line 13"/>
          <p:cNvSpPr>
            <a:spLocks noChangeShapeType="1"/>
          </p:cNvSpPr>
          <p:nvPr/>
        </p:nvSpPr>
        <p:spPr bwMode="auto">
          <a:xfrm>
            <a:off x="3238500" y="2324100"/>
            <a:ext cx="152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99" name="Text Box 14"/>
          <p:cNvSpPr txBox="1">
            <a:spLocks noChangeArrowheads="1"/>
          </p:cNvSpPr>
          <p:nvPr/>
        </p:nvSpPr>
        <p:spPr bwMode="auto">
          <a:xfrm>
            <a:off x="1143000" y="3352800"/>
            <a:ext cx="1371600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aseline="0"/>
              <a:t>Perbesar ukuran</a:t>
            </a:r>
          </a:p>
        </p:txBody>
      </p:sp>
      <p:sp>
        <p:nvSpPr>
          <p:cNvPr id="12300" name="Text Box 23"/>
          <p:cNvSpPr txBox="1">
            <a:spLocks noChangeArrowheads="1"/>
          </p:cNvSpPr>
          <p:nvPr/>
        </p:nvSpPr>
        <p:spPr bwMode="auto">
          <a:xfrm>
            <a:off x="3352800" y="3429000"/>
            <a:ext cx="22860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600" baseline="0">
                <a:cs typeface="Arial" charset="0"/>
              </a:rPr>
              <a:t>ρ</a:t>
            </a:r>
            <a:r>
              <a:rPr lang="en-US" sz="1200" baseline="0">
                <a:cs typeface="Arial" charset="0"/>
              </a:rPr>
              <a:t>b</a:t>
            </a:r>
            <a:r>
              <a:rPr lang="en-US" baseline="0">
                <a:cs typeface="Arial" charset="0"/>
              </a:rPr>
              <a:t> ≤ 0,75 </a:t>
            </a:r>
            <a:r>
              <a:rPr lang="el-GR" sz="1600" baseline="0">
                <a:cs typeface="Arial" charset="0"/>
              </a:rPr>
              <a:t>ρ</a:t>
            </a:r>
            <a:r>
              <a:rPr lang="en-US" sz="1200" baseline="0">
                <a:cs typeface="Arial" charset="0"/>
              </a:rPr>
              <a:t>b</a:t>
            </a:r>
            <a:r>
              <a:rPr lang="en-US" baseline="0">
                <a:cs typeface="Arial" charset="0"/>
              </a:rPr>
              <a:t> + </a:t>
            </a:r>
            <a:endParaRPr lang="el-GR" baseline="0">
              <a:cs typeface="Arial" charset="0"/>
            </a:endParaRPr>
          </a:p>
        </p:txBody>
      </p:sp>
      <p:sp>
        <p:nvSpPr>
          <p:cNvPr id="12301" name="Line 26"/>
          <p:cNvSpPr>
            <a:spLocks noChangeShapeType="1"/>
          </p:cNvSpPr>
          <p:nvPr/>
        </p:nvSpPr>
        <p:spPr bwMode="auto">
          <a:xfrm>
            <a:off x="4267200" y="3479800"/>
            <a:ext cx="152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302" name="Rectangle 36"/>
          <p:cNvSpPr>
            <a:spLocks noChangeArrowheads="1"/>
          </p:cNvSpPr>
          <p:nvPr/>
        </p:nvSpPr>
        <p:spPr bwMode="auto">
          <a:xfrm>
            <a:off x="685800" y="914400"/>
            <a:ext cx="2895600" cy="8382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303" name="Rectangle 37"/>
          <p:cNvSpPr>
            <a:spLocks noChangeArrowheads="1"/>
          </p:cNvSpPr>
          <p:nvPr/>
        </p:nvSpPr>
        <p:spPr bwMode="auto">
          <a:xfrm>
            <a:off x="4953000" y="914400"/>
            <a:ext cx="1828800" cy="8382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304" name="Rectangle 38"/>
          <p:cNvSpPr>
            <a:spLocks noChangeArrowheads="1"/>
          </p:cNvSpPr>
          <p:nvPr/>
        </p:nvSpPr>
        <p:spPr bwMode="auto">
          <a:xfrm>
            <a:off x="3048000" y="2057400"/>
            <a:ext cx="2514600" cy="8382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305" name="AutoShape 39"/>
          <p:cNvSpPr>
            <a:spLocks noChangeArrowheads="1"/>
          </p:cNvSpPr>
          <p:nvPr/>
        </p:nvSpPr>
        <p:spPr bwMode="auto">
          <a:xfrm>
            <a:off x="3276600" y="3200400"/>
            <a:ext cx="2133600" cy="838200"/>
          </a:xfrm>
          <a:prstGeom prst="flowChartPreparation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306" name="Rectangle 40"/>
          <p:cNvSpPr>
            <a:spLocks noChangeArrowheads="1"/>
          </p:cNvSpPr>
          <p:nvPr/>
        </p:nvSpPr>
        <p:spPr bwMode="auto">
          <a:xfrm>
            <a:off x="1295400" y="3276600"/>
            <a:ext cx="1066800" cy="6858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307" name="Rectangle 41"/>
          <p:cNvSpPr>
            <a:spLocks noChangeArrowheads="1"/>
          </p:cNvSpPr>
          <p:nvPr/>
        </p:nvSpPr>
        <p:spPr bwMode="auto">
          <a:xfrm>
            <a:off x="1981200" y="4292600"/>
            <a:ext cx="4343400" cy="13716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308" name="Oval 42"/>
          <p:cNvSpPr>
            <a:spLocks noChangeArrowheads="1"/>
          </p:cNvSpPr>
          <p:nvPr/>
        </p:nvSpPr>
        <p:spPr bwMode="auto">
          <a:xfrm>
            <a:off x="3443288" y="5943600"/>
            <a:ext cx="1244600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SELESAI</a:t>
            </a:r>
          </a:p>
        </p:txBody>
      </p:sp>
      <p:sp>
        <p:nvSpPr>
          <p:cNvPr id="12309" name="Line 43"/>
          <p:cNvSpPr>
            <a:spLocks noChangeShapeType="1"/>
          </p:cNvSpPr>
          <p:nvPr/>
        </p:nvSpPr>
        <p:spPr bwMode="auto">
          <a:xfrm>
            <a:off x="19304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310" name="Line 46"/>
          <p:cNvSpPr>
            <a:spLocks noChangeShapeType="1"/>
          </p:cNvSpPr>
          <p:nvPr/>
        </p:nvSpPr>
        <p:spPr bwMode="auto">
          <a:xfrm>
            <a:off x="58293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311" name="Line 47"/>
          <p:cNvSpPr>
            <a:spLocks noChangeShapeType="1"/>
          </p:cNvSpPr>
          <p:nvPr/>
        </p:nvSpPr>
        <p:spPr bwMode="auto">
          <a:xfrm>
            <a:off x="3581400" y="1371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312" name="Line 48"/>
          <p:cNvSpPr>
            <a:spLocks noChangeShapeType="1"/>
          </p:cNvSpPr>
          <p:nvPr/>
        </p:nvSpPr>
        <p:spPr bwMode="auto">
          <a:xfrm flipH="1">
            <a:off x="4495800" y="1371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313" name="Line 49"/>
          <p:cNvSpPr>
            <a:spLocks noChangeShapeType="1"/>
          </p:cNvSpPr>
          <p:nvPr/>
        </p:nvSpPr>
        <p:spPr bwMode="auto">
          <a:xfrm>
            <a:off x="4495800" y="1371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314" name="Line 50"/>
          <p:cNvSpPr>
            <a:spLocks noChangeShapeType="1"/>
          </p:cNvSpPr>
          <p:nvPr/>
        </p:nvSpPr>
        <p:spPr bwMode="auto">
          <a:xfrm>
            <a:off x="4038600" y="1371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315" name="Line 51"/>
          <p:cNvSpPr>
            <a:spLocks noChangeShapeType="1"/>
          </p:cNvSpPr>
          <p:nvPr/>
        </p:nvSpPr>
        <p:spPr bwMode="auto">
          <a:xfrm>
            <a:off x="4267200" y="2895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316" name="Line 52"/>
          <p:cNvSpPr>
            <a:spLocks noChangeShapeType="1"/>
          </p:cNvSpPr>
          <p:nvPr/>
        </p:nvSpPr>
        <p:spPr bwMode="auto">
          <a:xfrm flipH="1">
            <a:off x="2362200" y="3581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317" name="Text Box 53"/>
          <p:cNvSpPr txBox="1">
            <a:spLocks noChangeArrowheads="1"/>
          </p:cNvSpPr>
          <p:nvPr/>
        </p:nvSpPr>
        <p:spPr bwMode="auto">
          <a:xfrm>
            <a:off x="2438400" y="3276600"/>
            <a:ext cx="838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TIDAK</a:t>
            </a:r>
          </a:p>
        </p:txBody>
      </p:sp>
      <p:sp>
        <p:nvSpPr>
          <p:cNvPr id="12318" name="Line 54"/>
          <p:cNvSpPr>
            <a:spLocks noChangeShapeType="1"/>
          </p:cNvSpPr>
          <p:nvPr/>
        </p:nvSpPr>
        <p:spPr bwMode="auto">
          <a:xfrm>
            <a:off x="5410200" y="3581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319" name="Line 55"/>
          <p:cNvSpPr>
            <a:spLocks noChangeShapeType="1"/>
          </p:cNvSpPr>
          <p:nvPr/>
        </p:nvSpPr>
        <p:spPr bwMode="auto">
          <a:xfrm>
            <a:off x="5867400" y="3581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320" name="Text Box 56"/>
          <p:cNvSpPr txBox="1">
            <a:spLocks noChangeArrowheads="1"/>
          </p:cNvSpPr>
          <p:nvPr/>
        </p:nvSpPr>
        <p:spPr bwMode="auto">
          <a:xfrm>
            <a:off x="5384800" y="3302000"/>
            <a:ext cx="838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YA</a:t>
            </a:r>
          </a:p>
        </p:txBody>
      </p:sp>
      <p:sp>
        <p:nvSpPr>
          <p:cNvPr id="12321" name="Line 57"/>
          <p:cNvSpPr>
            <a:spLocks noChangeShapeType="1"/>
          </p:cNvSpPr>
          <p:nvPr/>
        </p:nvSpPr>
        <p:spPr bwMode="auto">
          <a:xfrm>
            <a:off x="4051300" y="56769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7FF1E7-AA56-4AD9-B955-F3B506AD919E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3800475" y="228600"/>
            <a:ext cx="962025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MULAI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48000" y="914400"/>
            <a:ext cx="2362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Data : b, d, d’, Mu, </a:t>
            </a:r>
            <a:r>
              <a:rPr lang="en-US" baseline="0">
                <a:cs typeface="Arial" charset="0"/>
              </a:rPr>
              <a:t>Ø, fc’,fy</a:t>
            </a:r>
          </a:p>
        </p:txBody>
      </p:sp>
      <p:graphicFrame>
        <p:nvGraphicFramePr>
          <p:cNvPr id="13314" name="Object 6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3079750" y="1676400"/>
          <a:ext cx="191611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4" name="Equation" r:id="rId4" imgW="1612900" imgH="1219200" progId="Equation.3">
                  <p:embed/>
                </p:oleObj>
              </mc:Choice>
              <mc:Fallback>
                <p:oleObj name="Equation" r:id="rId4" imgW="1612900" imgH="1219200" progId="Equation.3">
                  <p:embed/>
                  <p:pic>
                    <p:nvPicPr>
                      <p:cNvPr id="0" name="Picture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0" y="1676400"/>
                        <a:ext cx="1916113" cy="144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1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04274147"/>
              </p:ext>
            </p:extLst>
          </p:nvPr>
        </p:nvGraphicFramePr>
        <p:xfrm>
          <a:off x="3205163" y="3429000"/>
          <a:ext cx="1817687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5" name="Equation" r:id="rId6" imgW="1536480" imgH="1803240" progId="Equation.3">
                  <p:embed/>
                </p:oleObj>
              </mc:Choice>
              <mc:Fallback>
                <p:oleObj name="Equation" r:id="rId6" imgW="1536480" imgH="1803240" progId="Equation.3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5163" y="3429000"/>
                        <a:ext cx="1817687" cy="213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ext Box 8"/>
          <p:cNvSpPr txBox="1">
            <a:spLocks noChangeArrowheads="1"/>
          </p:cNvSpPr>
          <p:nvPr/>
        </p:nvSpPr>
        <p:spPr bwMode="auto">
          <a:xfrm>
            <a:off x="2895600" y="3048000"/>
            <a:ext cx="12954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600" baseline="0">
                <a:cs typeface="Arial" charset="0"/>
              </a:rPr>
              <a:t>ρ</a:t>
            </a:r>
            <a:r>
              <a:rPr lang="en-US" sz="1200" baseline="0">
                <a:cs typeface="Arial" charset="0"/>
              </a:rPr>
              <a:t> = </a:t>
            </a:r>
            <a:r>
              <a:rPr lang="en-US" baseline="0">
                <a:cs typeface="Arial" charset="0"/>
              </a:rPr>
              <a:t>0,75 </a:t>
            </a:r>
            <a:r>
              <a:rPr lang="el-GR" sz="1600" baseline="0">
                <a:cs typeface="Arial" charset="0"/>
              </a:rPr>
              <a:t>ρ</a:t>
            </a:r>
            <a:r>
              <a:rPr lang="en-US" sz="1200" baseline="0">
                <a:cs typeface="Arial" charset="0"/>
              </a:rPr>
              <a:t>b</a:t>
            </a:r>
            <a:endParaRPr lang="el-GR" sz="1200" baseline="0">
              <a:cs typeface="Arial" charset="0"/>
            </a:endParaRPr>
          </a:p>
        </p:txBody>
      </p:sp>
      <p:sp>
        <p:nvSpPr>
          <p:cNvPr id="13319" name="Line 9"/>
          <p:cNvSpPr>
            <a:spLocks noChangeShapeType="1"/>
          </p:cNvSpPr>
          <p:nvPr/>
        </p:nvSpPr>
        <p:spPr bwMode="auto">
          <a:xfrm>
            <a:off x="2971800" y="3124200"/>
            <a:ext cx="1524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20" name="Rectangle 16"/>
          <p:cNvSpPr>
            <a:spLocks noChangeArrowheads="1"/>
          </p:cNvSpPr>
          <p:nvPr/>
        </p:nvSpPr>
        <p:spPr bwMode="auto">
          <a:xfrm>
            <a:off x="3009900" y="838200"/>
            <a:ext cx="2362200" cy="5334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321" name="Rectangle 17"/>
          <p:cNvSpPr>
            <a:spLocks noChangeArrowheads="1"/>
          </p:cNvSpPr>
          <p:nvPr/>
        </p:nvSpPr>
        <p:spPr bwMode="auto">
          <a:xfrm>
            <a:off x="2400300" y="1625600"/>
            <a:ext cx="3505200" cy="40386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3322" name="Oval 18"/>
          <p:cNvSpPr>
            <a:spLocks noChangeArrowheads="1"/>
          </p:cNvSpPr>
          <p:nvPr/>
        </p:nvSpPr>
        <p:spPr bwMode="auto">
          <a:xfrm>
            <a:off x="4089400" y="5943600"/>
            <a:ext cx="363538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A</a:t>
            </a:r>
          </a:p>
        </p:txBody>
      </p:sp>
      <p:sp>
        <p:nvSpPr>
          <p:cNvPr id="13323" name="Line 19"/>
          <p:cNvSpPr>
            <a:spLocks noChangeShapeType="1"/>
          </p:cNvSpPr>
          <p:nvPr/>
        </p:nvSpPr>
        <p:spPr bwMode="auto">
          <a:xfrm>
            <a:off x="4267200" y="609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24" name="Line 20"/>
          <p:cNvSpPr>
            <a:spLocks noChangeShapeType="1"/>
          </p:cNvSpPr>
          <p:nvPr/>
        </p:nvSpPr>
        <p:spPr bwMode="auto">
          <a:xfrm>
            <a:off x="4267200" y="1371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25" name="Line 21"/>
          <p:cNvSpPr>
            <a:spLocks noChangeShapeType="1"/>
          </p:cNvSpPr>
          <p:nvPr/>
        </p:nvSpPr>
        <p:spPr bwMode="auto">
          <a:xfrm>
            <a:off x="4267200" y="5638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2AAF7-C63C-4B7F-A725-2C7A2F9B2A62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Oval 4"/>
          <p:cNvSpPr>
            <a:spLocks noChangeArrowheads="1"/>
          </p:cNvSpPr>
          <p:nvPr/>
        </p:nvSpPr>
        <p:spPr bwMode="auto">
          <a:xfrm>
            <a:off x="3962400" y="304800"/>
            <a:ext cx="363538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A</a:t>
            </a:r>
          </a:p>
        </p:txBody>
      </p:sp>
      <p:sp>
        <p:nvSpPr>
          <p:cNvPr id="14342" name="Text Box 5"/>
          <p:cNvSpPr txBox="1">
            <a:spLocks noChangeArrowheads="1"/>
          </p:cNvSpPr>
          <p:nvPr/>
        </p:nvSpPr>
        <p:spPr bwMode="auto">
          <a:xfrm>
            <a:off x="3746500" y="1003300"/>
            <a:ext cx="9906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600" baseline="0">
                <a:cs typeface="Arial" charset="0"/>
              </a:rPr>
              <a:t>ρ</a:t>
            </a:r>
            <a:r>
              <a:rPr lang="en-US" sz="1600" baseline="0">
                <a:cs typeface="Arial" charset="0"/>
              </a:rPr>
              <a:t> ≤ </a:t>
            </a:r>
            <a:r>
              <a:rPr lang="el-GR" sz="1600" baseline="0">
                <a:cs typeface="Arial" charset="0"/>
              </a:rPr>
              <a:t>ρ</a:t>
            </a:r>
          </a:p>
        </p:txBody>
      </p:sp>
      <p:graphicFrame>
        <p:nvGraphicFramePr>
          <p:cNvPr id="14338" name="Object 6"/>
          <p:cNvGraphicFramePr>
            <a:graphicFrameLocks noGrp="1" noChangeAspect="1"/>
          </p:cNvGraphicFramePr>
          <p:nvPr>
            <p:ph sz="half" idx="1"/>
          </p:nvPr>
        </p:nvGraphicFramePr>
        <p:xfrm>
          <a:off x="2095500" y="1860550"/>
          <a:ext cx="766763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7" name="Equation" r:id="rId4" imgW="545626" imgH="215713" progId="Equation.3">
                  <p:embed/>
                </p:oleObj>
              </mc:Choice>
              <mc:Fallback>
                <p:oleObj name="Equation" r:id="rId4" imgW="545626" imgH="215713" progId="Equation.3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0" y="1860550"/>
                        <a:ext cx="766763" cy="303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10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267075" y="2895600"/>
          <a:ext cx="9334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8" name="Equation" r:id="rId6" imgW="622030" imgH="203112" progId="Equation.3">
                  <p:embed/>
                </p:oleObj>
              </mc:Choice>
              <mc:Fallback>
                <p:oleObj name="Equation" r:id="rId6" imgW="622030" imgH="203112" progId="Equation.3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7075" y="2895600"/>
                        <a:ext cx="93345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1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49300" y="2871788"/>
          <a:ext cx="114617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9" name="Equation" r:id="rId8" imgW="787058" imgH="215806" progId="Equation.3">
                  <p:embed/>
                </p:oleObj>
              </mc:Choice>
              <mc:Fallback>
                <p:oleObj name="Equation" r:id="rId8" imgW="787058" imgH="215806" progId="Equation.3">
                  <p:embed/>
                  <p:pic>
                    <p:nvPicPr>
                      <p:cNvPr id="0" name="Picture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2871788"/>
                        <a:ext cx="1146175" cy="31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Line 9"/>
          <p:cNvSpPr>
            <a:spLocks noChangeShapeType="1"/>
          </p:cNvSpPr>
          <p:nvPr/>
        </p:nvSpPr>
        <p:spPr bwMode="auto">
          <a:xfrm>
            <a:off x="4140200" y="1092200"/>
            <a:ext cx="1524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44" name="Text Box 16"/>
          <p:cNvSpPr txBox="1">
            <a:spLocks noChangeArrowheads="1"/>
          </p:cNvSpPr>
          <p:nvPr/>
        </p:nvSpPr>
        <p:spPr bwMode="auto">
          <a:xfrm>
            <a:off x="1892300" y="4191000"/>
            <a:ext cx="1524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pilih tulangan</a:t>
            </a:r>
          </a:p>
        </p:txBody>
      </p:sp>
      <p:sp>
        <p:nvSpPr>
          <p:cNvPr id="14345" name="AutoShape 18"/>
          <p:cNvSpPr>
            <a:spLocks noChangeArrowheads="1"/>
          </p:cNvSpPr>
          <p:nvPr/>
        </p:nvSpPr>
        <p:spPr bwMode="auto">
          <a:xfrm>
            <a:off x="3568700" y="977900"/>
            <a:ext cx="1066800" cy="457200"/>
          </a:xfrm>
          <a:prstGeom prst="flowChartPreparation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346" name="AutoShape 19"/>
          <p:cNvSpPr>
            <a:spLocks noChangeArrowheads="1"/>
          </p:cNvSpPr>
          <p:nvPr/>
        </p:nvSpPr>
        <p:spPr bwMode="auto">
          <a:xfrm>
            <a:off x="1968500" y="1828800"/>
            <a:ext cx="1066800" cy="457200"/>
          </a:xfrm>
          <a:prstGeom prst="flowChartPreparation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347" name="Rectangle 20"/>
          <p:cNvSpPr>
            <a:spLocks noChangeArrowheads="1"/>
          </p:cNvSpPr>
          <p:nvPr/>
        </p:nvSpPr>
        <p:spPr bwMode="auto">
          <a:xfrm>
            <a:off x="685800" y="2743200"/>
            <a:ext cx="1295400" cy="6096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4348" name="Rectangle 21"/>
          <p:cNvSpPr>
            <a:spLocks noChangeArrowheads="1"/>
          </p:cNvSpPr>
          <p:nvPr/>
        </p:nvSpPr>
        <p:spPr bwMode="auto">
          <a:xfrm>
            <a:off x="3048000" y="2743200"/>
            <a:ext cx="1295400" cy="6096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4349" name="Rectangle 22"/>
          <p:cNvSpPr>
            <a:spLocks noChangeArrowheads="1"/>
          </p:cNvSpPr>
          <p:nvPr/>
        </p:nvSpPr>
        <p:spPr bwMode="auto">
          <a:xfrm>
            <a:off x="1892300" y="4191000"/>
            <a:ext cx="1219200" cy="3048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4350" name="Oval 23"/>
          <p:cNvSpPr>
            <a:spLocks noChangeArrowheads="1"/>
          </p:cNvSpPr>
          <p:nvPr/>
        </p:nvSpPr>
        <p:spPr bwMode="auto">
          <a:xfrm>
            <a:off x="1843088" y="4953000"/>
            <a:ext cx="1244600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SELESAI</a:t>
            </a:r>
          </a:p>
        </p:txBody>
      </p:sp>
      <p:sp>
        <p:nvSpPr>
          <p:cNvPr id="14351" name="Line 24"/>
          <p:cNvSpPr>
            <a:spLocks noChangeShapeType="1"/>
          </p:cNvSpPr>
          <p:nvPr/>
        </p:nvSpPr>
        <p:spPr bwMode="auto">
          <a:xfrm>
            <a:off x="4114800" y="685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52" name="Line 25"/>
          <p:cNvSpPr>
            <a:spLocks noChangeShapeType="1"/>
          </p:cNvSpPr>
          <p:nvPr/>
        </p:nvSpPr>
        <p:spPr bwMode="auto">
          <a:xfrm>
            <a:off x="4610100" y="12065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53" name="Line 26"/>
          <p:cNvSpPr>
            <a:spLocks noChangeShapeType="1"/>
          </p:cNvSpPr>
          <p:nvPr/>
        </p:nvSpPr>
        <p:spPr bwMode="auto">
          <a:xfrm>
            <a:off x="6134100" y="1219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54" name="Oval 27"/>
          <p:cNvSpPr>
            <a:spLocks noChangeArrowheads="1"/>
          </p:cNvSpPr>
          <p:nvPr/>
        </p:nvSpPr>
        <p:spPr bwMode="auto">
          <a:xfrm>
            <a:off x="5957888" y="1828800"/>
            <a:ext cx="333375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1</a:t>
            </a:r>
          </a:p>
        </p:txBody>
      </p:sp>
      <p:sp>
        <p:nvSpPr>
          <p:cNvPr id="14355" name="Line 28"/>
          <p:cNvSpPr>
            <a:spLocks noChangeShapeType="1"/>
          </p:cNvSpPr>
          <p:nvPr/>
        </p:nvSpPr>
        <p:spPr bwMode="auto">
          <a:xfrm flipH="1">
            <a:off x="2514600" y="11938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56" name="Line 29"/>
          <p:cNvSpPr>
            <a:spLocks noChangeShapeType="1"/>
          </p:cNvSpPr>
          <p:nvPr/>
        </p:nvSpPr>
        <p:spPr bwMode="auto">
          <a:xfrm>
            <a:off x="2514600" y="12065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57" name="Text Box 30"/>
          <p:cNvSpPr txBox="1">
            <a:spLocks noChangeArrowheads="1"/>
          </p:cNvSpPr>
          <p:nvPr/>
        </p:nvSpPr>
        <p:spPr bwMode="auto">
          <a:xfrm>
            <a:off x="5003800" y="927100"/>
            <a:ext cx="838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TIDAK</a:t>
            </a:r>
          </a:p>
        </p:txBody>
      </p:sp>
      <p:sp>
        <p:nvSpPr>
          <p:cNvPr id="14358" name="Text Box 31"/>
          <p:cNvSpPr txBox="1">
            <a:spLocks noChangeArrowheads="1"/>
          </p:cNvSpPr>
          <p:nvPr/>
        </p:nvSpPr>
        <p:spPr bwMode="auto">
          <a:xfrm>
            <a:off x="2819400" y="927100"/>
            <a:ext cx="838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YA</a:t>
            </a:r>
          </a:p>
        </p:txBody>
      </p:sp>
      <p:sp>
        <p:nvSpPr>
          <p:cNvPr id="14359" name="Text Box 32"/>
          <p:cNvSpPr txBox="1">
            <a:spLocks noChangeArrowheads="1"/>
          </p:cNvSpPr>
          <p:nvPr/>
        </p:nvSpPr>
        <p:spPr bwMode="auto">
          <a:xfrm>
            <a:off x="5626100" y="901700"/>
            <a:ext cx="1905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(Tulangan rangkap)</a:t>
            </a:r>
          </a:p>
        </p:txBody>
      </p:sp>
      <p:sp>
        <p:nvSpPr>
          <p:cNvPr id="14360" name="Text Box 33"/>
          <p:cNvSpPr txBox="1">
            <a:spLocks noChangeArrowheads="1"/>
          </p:cNvSpPr>
          <p:nvPr/>
        </p:nvSpPr>
        <p:spPr bwMode="auto">
          <a:xfrm>
            <a:off x="1270000" y="901700"/>
            <a:ext cx="1905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(Tulangan tunggal)</a:t>
            </a:r>
          </a:p>
        </p:txBody>
      </p:sp>
      <p:sp>
        <p:nvSpPr>
          <p:cNvPr id="14361" name="Line 34"/>
          <p:cNvSpPr>
            <a:spLocks noChangeShapeType="1"/>
          </p:cNvSpPr>
          <p:nvPr/>
        </p:nvSpPr>
        <p:spPr bwMode="auto">
          <a:xfrm flipH="1">
            <a:off x="1295400" y="2057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62" name="Line 35"/>
          <p:cNvSpPr>
            <a:spLocks noChangeShapeType="1"/>
          </p:cNvSpPr>
          <p:nvPr/>
        </p:nvSpPr>
        <p:spPr bwMode="auto">
          <a:xfrm>
            <a:off x="1295400" y="2057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63" name="Line 36"/>
          <p:cNvSpPr>
            <a:spLocks noChangeShapeType="1"/>
          </p:cNvSpPr>
          <p:nvPr/>
        </p:nvSpPr>
        <p:spPr bwMode="auto">
          <a:xfrm>
            <a:off x="3048000" y="2057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64" name="Line 37"/>
          <p:cNvSpPr>
            <a:spLocks noChangeShapeType="1"/>
          </p:cNvSpPr>
          <p:nvPr/>
        </p:nvSpPr>
        <p:spPr bwMode="auto">
          <a:xfrm>
            <a:off x="3733800" y="2057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65" name="Text Box 38"/>
          <p:cNvSpPr txBox="1">
            <a:spLocks noChangeArrowheads="1"/>
          </p:cNvSpPr>
          <p:nvPr/>
        </p:nvSpPr>
        <p:spPr bwMode="auto">
          <a:xfrm>
            <a:off x="1447800" y="1790700"/>
            <a:ext cx="838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YA</a:t>
            </a:r>
          </a:p>
        </p:txBody>
      </p:sp>
      <p:sp>
        <p:nvSpPr>
          <p:cNvPr id="14366" name="Text Box 39"/>
          <p:cNvSpPr txBox="1">
            <a:spLocks noChangeArrowheads="1"/>
          </p:cNvSpPr>
          <p:nvPr/>
        </p:nvSpPr>
        <p:spPr bwMode="auto">
          <a:xfrm>
            <a:off x="2997200" y="1803400"/>
            <a:ext cx="8382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TIDAK</a:t>
            </a:r>
          </a:p>
        </p:txBody>
      </p:sp>
      <p:sp>
        <p:nvSpPr>
          <p:cNvPr id="14367" name="Line 40"/>
          <p:cNvSpPr>
            <a:spLocks noChangeShapeType="1"/>
          </p:cNvSpPr>
          <p:nvPr/>
        </p:nvSpPr>
        <p:spPr bwMode="auto">
          <a:xfrm>
            <a:off x="2438400" y="3810000"/>
            <a:ext cx="127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68" name="Line 41"/>
          <p:cNvSpPr>
            <a:spLocks noChangeShapeType="1"/>
          </p:cNvSpPr>
          <p:nvPr/>
        </p:nvSpPr>
        <p:spPr bwMode="auto">
          <a:xfrm>
            <a:off x="1295400" y="3352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69" name="Line 42"/>
          <p:cNvSpPr>
            <a:spLocks noChangeShapeType="1"/>
          </p:cNvSpPr>
          <p:nvPr/>
        </p:nvSpPr>
        <p:spPr bwMode="auto">
          <a:xfrm>
            <a:off x="3733800" y="3352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70" name="Line 43"/>
          <p:cNvSpPr>
            <a:spLocks noChangeShapeType="1"/>
          </p:cNvSpPr>
          <p:nvPr/>
        </p:nvSpPr>
        <p:spPr bwMode="auto">
          <a:xfrm>
            <a:off x="1295400" y="38100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71" name="Line 44"/>
          <p:cNvSpPr>
            <a:spLocks noChangeShapeType="1"/>
          </p:cNvSpPr>
          <p:nvPr/>
        </p:nvSpPr>
        <p:spPr bwMode="auto">
          <a:xfrm>
            <a:off x="2438400" y="4495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76DE6-5D73-417D-A218-DB7DC2997195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Oval 4"/>
          <p:cNvSpPr>
            <a:spLocks noChangeArrowheads="1"/>
          </p:cNvSpPr>
          <p:nvPr/>
        </p:nvSpPr>
        <p:spPr bwMode="auto">
          <a:xfrm>
            <a:off x="4114800" y="228600"/>
            <a:ext cx="333375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1</a:t>
            </a:r>
          </a:p>
        </p:txBody>
      </p:sp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2870200" y="927100"/>
            <a:ext cx="33528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0"/>
              <a:t>Tentukan agar As’ leleh</a:t>
            </a:r>
          </a:p>
        </p:txBody>
      </p:sp>
      <p:graphicFrame>
        <p:nvGraphicFramePr>
          <p:cNvPr id="15362" name="Object 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55821312"/>
              </p:ext>
            </p:extLst>
          </p:nvPr>
        </p:nvGraphicFramePr>
        <p:xfrm>
          <a:off x="3373438" y="1181100"/>
          <a:ext cx="179228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2" name="Equation" r:id="rId4" imgW="1917360" imgH="609480" progId="Equation.3">
                  <p:embed/>
                </p:oleObj>
              </mc:Choice>
              <mc:Fallback>
                <p:oleObj name="Equation" r:id="rId4" imgW="1917360" imgH="609480" progId="Equation.3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3438" y="1181100"/>
                        <a:ext cx="1792287" cy="569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933700" y="2057400"/>
          <a:ext cx="25146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3" name="Equation" r:id="rId6" imgW="1816100" imgH="1651000" progId="Equation.3">
                  <p:embed/>
                </p:oleObj>
              </mc:Choice>
              <mc:Fallback>
                <p:oleObj name="Equation" r:id="rId6" imgW="1816100" imgH="1651000" progId="Equation.3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3700" y="2057400"/>
                        <a:ext cx="2514600" cy="228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11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806825" y="4876800"/>
          <a:ext cx="827088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4" name="Equation" r:id="rId8" imgW="685800" imgH="660400" progId="Equation.3">
                  <p:embed/>
                </p:oleObj>
              </mc:Choice>
              <mc:Fallback>
                <p:oleObj name="Equation" r:id="rId8" imgW="685800" imgH="660400" progId="Equation.3">
                  <p:embed/>
                  <p:pic>
                    <p:nvPicPr>
                      <p:cNvPr id="0" name="Picture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6825" y="4876800"/>
                        <a:ext cx="827088" cy="796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Rectangle 14"/>
          <p:cNvSpPr>
            <a:spLocks noChangeArrowheads="1"/>
          </p:cNvSpPr>
          <p:nvPr/>
        </p:nvSpPr>
        <p:spPr bwMode="auto">
          <a:xfrm>
            <a:off x="2705100" y="914400"/>
            <a:ext cx="3124200" cy="8382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368" name="Rectangle 15"/>
          <p:cNvSpPr>
            <a:spLocks noChangeArrowheads="1"/>
          </p:cNvSpPr>
          <p:nvPr/>
        </p:nvSpPr>
        <p:spPr bwMode="auto">
          <a:xfrm>
            <a:off x="2692400" y="2057400"/>
            <a:ext cx="3124200" cy="23622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369" name="Rectangle 16"/>
          <p:cNvSpPr>
            <a:spLocks noChangeArrowheads="1"/>
          </p:cNvSpPr>
          <p:nvPr/>
        </p:nvSpPr>
        <p:spPr bwMode="auto">
          <a:xfrm>
            <a:off x="3175000" y="4724400"/>
            <a:ext cx="2057400" cy="9906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70" name="Oval 17"/>
          <p:cNvSpPr>
            <a:spLocks noChangeArrowheads="1"/>
          </p:cNvSpPr>
          <p:nvPr/>
        </p:nvSpPr>
        <p:spPr bwMode="auto">
          <a:xfrm>
            <a:off x="3644900" y="6019800"/>
            <a:ext cx="1244600" cy="4032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aseline="0"/>
              <a:t>SELESAI</a:t>
            </a:r>
          </a:p>
        </p:txBody>
      </p:sp>
      <p:sp>
        <p:nvSpPr>
          <p:cNvPr id="15371" name="Line 18"/>
          <p:cNvSpPr>
            <a:spLocks noChangeShapeType="1"/>
          </p:cNvSpPr>
          <p:nvPr/>
        </p:nvSpPr>
        <p:spPr bwMode="auto">
          <a:xfrm>
            <a:off x="42672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5372" name="Line 19"/>
          <p:cNvSpPr>
            <a:spLocks noChangeShapeType="1"/>
          </p:cNvSpPr>
          <p:nvPr/>
        </p:nvSpPr>
        <p:spPr bwMode="auto">
          <a:xfrm>
            <a:off x="4267200" y="1752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5373" name="Line 20"/>
          <p:cNvSpPr>
            <a:spLocks noChangeShapeType="1"/>
          </p:cNvSpPr>
          <p:nvPr/>
        </p:nvSpPr>
        <p:spPr bwMode="auto">
          <a:xfrm>
            <a:off x="4267200" y="441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5374" name="Line 21"/>
          <p:cNvSpPr>
            <a:spLocks noChangeShapeType="1"/>
          </p:cNvSpPr>
          <p:nvPr/>
        </p:nvSpPr>
        <p:spPr bwMode="auto">
          <a:xfrm>
            <a:off x="42672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227208-14DF-41D1-B21C-E4B0FCFA8E42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 bwMode="auto">
        <a:noFill/>
        <a:ln w="3175">
          <a:solidFill>
            <a:schemeClr val="tx1"/>
          </a:solidFill>
          <a:round/>
          <a:headEnd type="triangle" w="med" len="med"/>
          <a:tailEnd type="triangle" w="med" len="med"/>
        </a:ln>
      </a:spPr>
      <a:bodyPr>
        <a:spAutoFit/>
      </a:bodyPr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4927</TotalTime>
  <Words>1520</Words>
  <Application>Microsoft Office PowerPoint</Application>
  <PresentationFormat>On-screen Show (4:3)</PresentationFormat>
  <Paragraphs>474</Paragraphs>
  <Slides>42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54" baseType="lpstr">
      <vt:lpstr>Arial</vt:lpstr>
      <vt:lpstr>Cambria</vt:lpstr>
      <vt:lpstr>Dutch801 XBd BT</vt:lpstr>
      <vt:lpstr>Franklin Gothic Book</vt:lpstr>
      <vt:lpstr>Perpetua</vt:lpstr>
      <vt:lpstr>Symbol</vt:lpstr>
      <vt:lpstr>Times New Roman</vt:lpstr>
      <vt:lpstr>Wingdings</vt:lpstr>
      <vt:lpstr>Wingdings 2</vt:lpstr>
      <vt:lpstr>Equity</vt:lpstr>
      <vt:lpstr>Document</vt:lpstr>
      <vt:lpstr>Equation</vt:lpstr>
      <vt:lpstr>MATERI KULIAH</vt:lpstr>
      <vt:lpstr>PowerPoint Presentation</vt:lpstr>
      <vt:lpstr>Penyusun / Adukan beton</vt:lpstr>
      <vt:lpstr>PowerPoint Presentation</vt:lpstr>
      <vt:lpstr>Tabel : Perbandingan Kekuatan Tekan Beton Berbagai Benda Uji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Tabel 2. Faktor reduksi kekuatan (SNI 03-2847-2002 (Hal 61-62))</vt:lpstr>
      <vt:lpstr>Tujuan pemberian faktor reduksi</vt:lpstr>
      <vt:lpstr>PowerPoint Presentation</vt:lpstr>
      <vt:lpstr>Pengertian</vt:lpstr>
      <vt:lpstr>PowerPoint Presentation</vt:lpstr>
      <vt:lpstr>PowerPoint Presentation</vt:lpstr>
      <vt:lpstr>KEADAAN REGANGAN BERIMBANG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 KULIAH</dc:title>
  <dc:creator>Rita</dc:creator>
  <cp:lastModifiedBy>QUANTA</cp:lastModifiedBy>
  <cp:revision>189</cp:revision>
  <dcterms:created xsi:type="dcterms:W3CDTF">2006-07-09T00:37:00Z</dcterms:created>
  <dcterms:modified xsi:type="dcterms:W3CDTF">2021-09-10T11:26:12Z</dcterms:modified>
</cp:coreProperties>
</file>