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2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006633"/>
                </a:solidFill>
                <a:latin typeface="Garamond"/>
                <a:cs typeface="Garam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006633"/>
                </a:solidFill>
                <a:latin typeface="Garamond"/>
                <a:cs typeface="Garam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3/3/2017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006633"/>
                </a:solidFill>
                <a:latin typeface="Garamond"/>
                <a:cs typeface="Garam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3/3/2017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CCFF3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3/3/2017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CCFF3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5940" y="280860"/>
            <a:ext cx="8072119" cy="6711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200" b="0" i="0">
                <a:solidFill>
                  <a:srgbClr val="006633"/>
                </a:solidFill>
                <a:latin typeface="Garamond"/>
                <a:cs typeface="Garam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485391"/>
            <a:ext cx="8072119" cy="31337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228600" y="6248400"/>
            <a:ext cx="8683625" cy="730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524000" y="1752600"/>
            <a:ext cx="6400800" cy="914400"/>
          </a:xfrm>
          <a:prstGeom prst="rect">
            <a:avLst/>
          </a:prstGeom>
          <a:solidFill>
            <a:srgbClr val="CCFF3B"/>
          </a:solidFill>
          <a:ln w="28575">
            <a:solidFill>
              <a:srgbClr val="333399"/>
            </a:solidFill>
          </a:ln>
        </p:spPr>
        <p:txBody>
          <a:bodyPr vert="horz" wrap="square" lIns="0" tIns="16510" rIns="0" bIns="0" rtlCol="0">
            <a:spAutoFit/>
          </a:bodyPr>
          <a:lstStyle/>
          <a:p>
            <a:pPr marL="1196340">
              <a:lnSpc>
                <a:spcPct val="100000"/>
              </a:lnSpc>
              <a:spcBef>
                <a:spcPts val="130"/>
              </a:spcBef>
            </a:pPr>
            <a:r>
              <a:rPr sz="4400" dirty="0">
                <a:solidFill>
                  <a:srgbClr val="000000"/>
                </a:solidFill>
                <a:latin typeface="Arial"/>
                <a:cs typeface="Arial"/>
              </a:rPr>
              <a:t>Kemasan</a:t>
            </a:r>
            <a:r>
              <a:rPr sz="4400" spc="-11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4400" dirty="0">
                <a:solidFill>
                  <a:srgbClr val="000000"/>
                </a:solidFill>
                <a:latin typeface="Arial"/>
                <a:cs typeface="Arial"/>
              </a:rPr>
              <a:t>Gelas</a:t>
            </a:r>
            <a:endParaRPr sz="4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513012" y="2895638"/>
            <a:ext cx="4114800" cy="27431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0" b="1" spc="-5" dirty="0">
                <a:latin typeface="Garamond"/>
                <a:cs typeface="Garamond"/>
              </a:rPr>
              <a:t>Sejarah Kemasan</a:t>
            </a:r>
            <a:r>
              <a:rPr sz="4000" b="1" spc="-95" dirty="0">
                <a:latin typeface="Garamond"/>
                <a:cs typeface="Garamond"/>
              </a:rPr>
              <a:t> </a:t>
            </a:r>
            <a:r>
              <a:rPr sz="4000" b="1" spc="-5" dirty="0">
                <a:latin typeface="Garamond"/>
                <a:cs typeface="Garamond"/>
              </a:rPr>
              <a:t>Gelas</a:t>
            </a:r>
            <a:endParaRPr sz="4000">
              <a:latin typeface="Garamond"/>
              <a:cs typeface="Garamon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1181100"/>
            <a:ext cx="6638925" cy="1253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  <a:tab pos="2133600" algn="l"/>
              </a:tabLst>
            </a:pPr>
            <a:r>
              <a:rPr sz="2400" spc="-5" dirty="0">
                <a:latin typeface="Arial"/>
                <a:cs typeface="Arial"/>
              </a:rPr>
              <a:t>Mesir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(7000	SM)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 err="1" smtClean="0">
                <a:latin typeface="Arial"/>
                <a:cs typeface="Arial"/>
              </a:rPr>
              <a:t>perhiasan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Botol-botol kecil untuk wadah cairan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berharga.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Romawi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kaca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jendela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562426" y="2971800"/>
            <a:ext cx="2352598" cy="31241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43300" y="2952750"/>
            <a:ext cx="2390775" cy="3162300"/>
          </a:xfrm>
          <a:custGeom>
            <a:avLst/>
            <a:gdLst/>
            <a:ahLst/>
            <a:cxnLst/>
            <a:rect l="l" t="t" r="r" b="b"/>
            <a:pathLst>
              <a:path w="2390775" h="3162300">
                <a:moveTo>
                  <a:pt x="0" y="0"/>
                </a:moveTo>
                <a:lnTo>
                  <a:pt x="2390775" y="0"/>
                </a:lnTo>
                <a:lnTo>
                  <a:pt x="2390775" y="3162300"/>
                </a:lnTo>
                <a:lnTo>
                  <a:pt x="0" y="3162300"/>
                </a:lnTo>
                <a:lnTo>
                  <a:pt x="0" y="0"/>
                </a:lnTo>
                <a:close/>
              </a:path>
            </a:pathLst>
          </a:custGeom>
          <a:ln w="38100">
            <a:solidFill>
              <a:srgbClr val="0066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28600" y="2971800"/>
            <a:ext cx="3124200" cy="245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9550" y="2952750"/>
            <a:ext cx="3162300" cy="2497455"/>
          </a:xfrm>
          <a:custGeom>
            <a:avLst/>
            <a:gdLst/>
            <a:ahLst/>
            <a:cxnLst/>
            <a:rect l="l" t="t" r="r" b="b"/>
            <a:pathLst>
              <a:path w="3162300" h="2497454">
                <a:moveTo>
                  <a:pt x="0" y="0"/>
                </a:moveTo>
                <a:lnTo>
                  <a:pt x="3162300" y="0"/>
                </a:lnTo>
                <a:lnTo>
                  <a:pt x="3162300" y="2497137"/>
                </a:lnTo>
                <a:lnTo>
                  <a:pt x="0" y="2497137"/>
                </a:lnTo>
                <a:lnTo>
                  <a:pt x="0" y="0"/>
                </a:lnTo>
                <a:close/>
              </a:path>
            </a:pathLst>
          </a:custGeom>
          <a:ln w="38100">
            <a:solidFill>
              <a:srgbClr val="0066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096076" y="2971825"/>
            <a:ext cx="2895523" cy="26574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076950" y="2952750"/>
            <a:ext cx="2933700" cy="2695575"/>
          </a:xfrm>
          <a:custGeom>
            <a:avLst/>
            <a:gdLst/>
            <a:ahLst/>
            <a:cxnLst/>
            <a:rect l="l" t="t" r="r" b="b"/>
            <a:pathLst>
              <a:path w="2933700" h="2695575">
                <a:moveTo>
                  <a:pt x="0" y="0"/>
                </a:moveTo>
                <a:lnTo>
                  <a:pt x="2933700" y="0"/>
                </a:lnTo>
                <a:lnTo>
                  <a:pt x="2933700" y="2695575"/>
                </a:lnTo>
                <a:lnTo>
                  <a:pt x="0" y="2695575"/>
                </a:lnTo>
                <a:lnTo>
                  <a:pt x="0" y="0"/>
                </a:lnTo>
                <a:close/>
              </a:path>
            </a:pathLst>
          </a:custGeom>
          <a:ln w="38100">
            <a:solidFill>
              <a:srgbClr val="0066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1" dirty="0">
                <a:latin typeface="Garamond"/>
                <a:cs typeface="Garamond"/>
              </a:rPr>
              <a:t>KEMASAN KACA /</a:t>
            </a:r>
            <a:r>
              <a:rPr sz="3200" b="1" spc="-160" dirty="0">
                <a:latin typeface="Garamond"/>
                <a:cs typeface="Garamond"/>
              </a:rPr>
              <a:t> </a:t>
            </a:r>
            <a:r>
              <a:rPr sz="3200" b="1" dirty="0">
                <a:latin typeface="Garamond"/>
                <a:cs typeface="Garamond"/>
              </a:rPr>
              <a:t>GELAS</a:t>
            </a:r>
            <a:endParaRPr sz="3200">
              <a:latin typeface="Garamond"/>
              <a:cs typeface="Garamon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876300"/>
            <a:ext cx="7178040" cy="3448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Bahan baku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pasir, silika, batu, kapur, soda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abu</a:t>
            </a:r>
            <a:endParaRPr sz="2400">
              <a:latin typeface="Arial"/>
              <a:cs typeface="Arial"/>
            </a:endParaRPr>
          </a:p>
          <a:p>
            <a:pPr marL="2260600">
              <a:lnSpc>
                <a:spcPct val="100000"/>
              </a:lnSpc>
              <a:spcBef>
                <a:spcPts val="575"/>
              </a:spcBef>
            </a:pPr>
            <a:r>
              <a:rPr sz="2400" spc="-5" dirty="0">
                <a:latin typeface="Arial"/>
                <a:cs typeface="Arial"/>
              </a:rPr>
              <a:t>(Na</a:t>
            </a:r>
            <a:r>
              <a:rPr sz="2400" spc="-7" baseline="-20833" dirty="0">
                <a:latin typeface="Arial"/>
                <a:cs typeface="Arial"/>
              </a:rPr>
              <a:t>2</a:t>
            </a:r>
            <a:r>
              <a:rPr sz="2400" spc="-5" dirty="0">
                <a:latin typeface="Arial"/>
                <a:cs typeface="Arial"/>
              </a:rPr>
              <a:t>CO</a:t>
            </a:r>
            <a:r>
              <a:rPr sz="2400" spc="-7" baseline="-20833" dirty="0">
                <a:latin typeface="Arial"/>
                <a:cs typeface="Arial"/>
              </a:rPr>
              <a:t>3</a:t>
            </a:r>
            <a:r>
              <a:rPr sz="2400" spc="-5" dirty="0">
                <a:latin typeface="Arial"/>
                <a:cs typeface="Arial"/>
              </a:rPr>
              <a:t>) dan remukan kaca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(aellet)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Proses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peleburan </a:t>
            </a:r>
            <a:r>
              <a:rPr sz="2400" spc="80" dirty="0">
                <a:latin typeface="Arial"/>
                <a:cs typeface="Arial"/>
              </a:rPr>
              <a:t>± </a:t>
            </a:r>
            <a:r>
              <a:rPr sz="2400" spc="-5" dirty="0">
                <a:latin typeface="Arial"/>
                <a:cs typeface="Arial"/>
              </a:rPr>
              <a:t>1500</a:t>
            </a:r>
            <a:r>
              <a:rPr sz="2400" spc="-7" baseline="24305" dirty="0">
                <a:latin typeface="Arial"/>
                <a:cs typeface="Arial"/>
              </a:rPr>
              <a:t>o</a:t>
            </a:r>
            <a:r>
              <a:rPr sz="2400" spc="-5" dirty="0">
                <a:latin typeface="Arial"/>
                <a:cs typeface="Arial"/>
              </a:rPr>
              <a:t>C dan</a:t>
            </a:r>
            <a:r>
              <a:rPr sz="2400" spc="-1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pencetakan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Sifat bahan baku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539750" lvl="1" indent="-184150">
              <a:lnSpc>
                <a:spcPct val="100000"/>
              </a:lnSpc>
              <a:spcBef>
                <a:spcPts val="575"/>
              </a:spcBef>
              <a:buChar char="-"/>
              <a:tabLst>
                <a:tab pos="540385" algn="l"/>
              </a:tabLst>
            </a:pPr>
            <a:r>
              <a:rPr sz="2400" spc="-5" dirty="0">
                <a:latin typeface="Arial"/>
                <a:cs typeface="Arial"/>
              </a:rPr>
              <a:t>batu kapur </a:t>
            </a:r>
            <a:r>
              <a:rPr sz="2400" dirty="0">
                <a:latin typeface="Arial"/>
                <a:cs typeface="Arial"/>
              </a:rPr>
              <a:t>: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kekuatan</a:t>
            </a:r>
            <a:endParaRPr sz="2400">
              <a:latin typeface="Arial"/>
              <a:cs typeface="Arial"/>
            </a:endParaRPr>
          </a:p>
          <a:p>
            <a:pPr marL="539750" lvl="1" indent="-184150">
              <a:lnSpc>
                <a:spcPct val="100000"/>
              </a:lnSpc>
              <a:spcBef>
                <a:spcPts val="575"/>
              </a:spcBef>
              <a:buChar char="-"/>
              <a:tabLst>
                <a:tab pos="540385" algn="l"/>
              </a:tabLst>
            </a:pPr>
            <a:r>
              <a:rPr sz="2400" spc="-5" dirty="0">
                <a:latin typeface="Arial"/>
                <a:cs typeface="Arial"/>
              </a:rPr>
              <a:t>Al-oksida dan boroksilikat </a:t>
            </a:r>
            <a:r>
              <a:rPr sz="2400" dirty="0">
                <a:latin typeface="Arial"/>
                <a:cs typeface="Arial"/>
              </a:rPr>
              <a:t>: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ketahanan/kekerasan</a:t>
            </a:r>
            <a:endParaRPr sz="2400">
              <a:latin typeface="Arial"/>
              <a:cs typeface="Arial"/>
            </a:endParaRPr>
          </a:p>
          <a:p>
            <a:pPr marL="539750" lvl="1" indent="-184150">
              <a:lnSpc>
                <a:spcPct val="100000"/>
              </a:lnSpc>
              <a:spcBef>
                <a:spcPts val="575"/>
              </a:spcBef>
              <a:buChar char="-"/>
              <a:tabLst>
                <a:tab pos="540385" algn="l"/>
              </a:tabLst>
            </a:pPr>
            <a:r>
              <a:rPr sz="2400" spc="-5" dirty="0">
                <a:latin typeface="Arial"/>
                <a:cs typeface="Arial"/>
              </a:rPr>
              <a:t>Na-silikat </a:t>
            </a:r>
            <a:r>
              <a:rPr sz="2400" dirty="0">
                <a:latin typeface="Arial"/>
                <a:cs typeface="Arial"/>
              </a:rPr>
              <a:t>: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kejernihan/kehalusan</a:t>
            </a:r>
            <a:endParaRPr sz="2400">
              <a:latin typeface="Arial"/>
              <a:cs typeface="Arial"/>
            </a:endParaRPr>
          </a:p>
          <a:p>
            <a:pPr marL="539750" lvl="1" indent="-184150">
              <a:lnSpc>
                <a:spcPct val="100000"/>
              </a:lnSpc>
              <a:spcBef>
                <a:spcPts val="575"/>
              </a:spcBef>
              <a:buChar char="-"/>
              <a:tabLst>
                <a:tab pos="540385" algn="l"/>
                <a:tab pos="2755265" algn="l"/>
              </a:tabLst>
            </a:pPr>
            <a:r>
              <a:rPr sz="2400" spc="-5" dirty="0">
                <a:latin typeface="Arial"/>
                <a:cs typeface="Arial"/>
              </a:rPr>
              <a:t>Larutan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asam	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sifat inert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(netral)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705727" y="4495812"/>
            <a:ext cx="2127123" cy="21335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05200" y="4495800"/>
            <a:ext cx="2743200" cy="2057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4495800"/>
            <a:ext cx="2438374" cy="20526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0" b="1" spc="-5" dirty="0">
                <a:latin typeface="Garamond"/>
                <a:cs typeface="Garamond"/>
              </a:rPr>
              <a:t>Sifat-Sifat Kemasan</a:t>
            </a:r>
            <a:r>
              <a:rPr sz="4000" b="1" spc="-80" dirty="0">
                <a:latin typeface="Garamond"/>
                <a:cs typeface="Garamond"/>
              </a:rPr>
              <a:t> </a:t>
            </a:r>
            <a:r>
              <a:rPr sz="4000" b="1" spc="-5" dirty="0">
                <a:latin typeface="Garamond"/>
                <a:cs typeface="Garamond"/>
              </a:rPr>
              <a:t>Kaca</a:t>
            </a:r>
            <a:endParaRPr sz="4000">
              <a:latin typeface="Garamond"/>
              <a:cs typeface="Garamon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1601723"/>
            <a:ext cx="5723890" cy="39677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Tembus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pandang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8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Kuat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8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Mudah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dibentuk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8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 err="1" smtClean="0">
                <a:latin typeface="Arial"/>
                <a:cs typeface="Arial"/>
              </a:rPr>
              <a:t>Tahan</a:t>
            </a:r>
            <a:r>
              <a:rPr sz="2400" spc="-85" dirty="0" smtClean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pemanasan</a:t>
            </a:r>
            <a:endParaRPr sz="2400" dirty="0">
              <a:latin typeface="Arial"/>
              <a:cs typeface="Arial"/>
            </a:endParaRPr>
          </a:p>
          <a:p>
            <a:pPr marL="355600" marR="5080" indent="-342900">
              <a:lnSpc>
                <a:spcPts val="2590"/>
              </a:lnSpc>
              <a:spcBef>
                <a:spcPts val="61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Pelindung terbaik terhadap kontaminasi  dan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flavor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50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Tidak tembus gas, cairan dan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padatan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8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Dapat diberi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warna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8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Dapat dipakai kembali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(returnable)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8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Relatif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murah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113587" y="152425"/>
            <a:ext cx="1801799" cy="66293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1" spc="-5" dirty="0">
                <a:latin typeface="Garamond"/>
                <a:cs typeface="Garamond"/>
              </a:rPr>
              <a:t>Bagian-Bagian </a:t>
            </a:r>
            <a:r>
              <a:rPr sz="3200" b="1" dirty="0">
                <a:latin typeface="Garamond"/>
                <a:cs typeface="Garamond"/>
              </a:rPr>
              <a:t>Kemasan</a:t>
            </a:r>
            <a:r>
              <a:rPr sz="3200" b="1" spc="-80" dirty="0">
                <a:latin typeface="Garamond"/>
                <a:cs typeface="Garamond"/>
              </a:rPr>
              <a:t> </a:t>
            </a:r>
            <a:r>
              <a:rPr sz="3200" b="1" dirty="0">
                <a:latin typeface="Garamond"/>
                <a:cs typeface="Garamond"/>
              </a:rPr>
              <a:t>Botol</a:t>
            </a:r>
            <a:endParaRPr sz="3200">
              <a:latin typeface="Garamond"/>
              <a:cs typeface="Garamon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9740" y="1181100"/>
            <a:ext cx="3660140" cy="4984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84200" indent="-571500">
              <a:lnSpc>
                <a:spcPct val="100000"/>
              </a:lnSpc>
              <a:buSzPct val="64583"/>
              <a:buAutoNum type="arabicPeriod"/>
              <a:tabLst>
                <a:tab pos="583565" algn="l"/>
                <a:tab pos="584200" algn="l"/>
              </a:tabLst>
            </a:pPr>
            <a:r>
              <a:rPr sz="2400" spc="-5" dirty="0">
                <a:latin typeface="Arial"/>
                <a:cs typeface="Arial"/>
              </a:rPr>
              <a:t>Penutup </a:t>
            </a:r>
            <a:r>
              <a:rPr sz="2400" dirty="0">
                <a:latin typeface="Arial"/>
                <a:cs typeface="Arial"/>
              </a:rPr>
              <a:t>/ </a:t>
            </a:r>
            <a:r>
              <a:rPr sz="2400" spc="-5" dirty="0">
                <a:latin typeface="Arial"/>
                <a:cs typeface="Arial"/>
              </a:rPr>
              <a:t>tutup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(finish)</a:t>
            </a:r>
            <a:endParaRPr sz="2400">
              <a:latin typeface="Arial"/>
              <a:cs typeface="Arial"/>
            </a:endParaRPr>
          </a:p>
          <a:p>
            <a:pPr marL="584200" indent="-571500">
              <a:lnSpc>
                <a:spcPct val="100000"/>
              </a:lnSpc>
              <a:spcBef>
                <a:spcPts val="575"/>
              </a:spcBef>
              <a:buSzPct val="64583"/>
              <a:buAutoNum type="arabicPeriod"/>
              <a:tabLst>
                <a:tab pos="583565" algn="l"/>
                <a:tab pos="584200" algn="l"/>
              </a:tabLst>
            </a:pPr>
            <a:r>
              <a:rPr sz="2400" spc="-5" dirty="0">
                <a:latin typeface="Arial"/>
                <a:cs typeface="Arial"/>
              </a:rPr>
              <a:t>Leher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(neck)</a:t>
            </a:r>
            <a:endParaRPr sz="2400">
              <a:latin typeface="Arial"/>
              <a:cs typeface="Arial"/>
            </a:endParaRPr>
          </a:p>
          <a:p>
            <a:pPr marL="584200" indent="-571500">
              <a:lnSpc>
                <a:spcPct val="100000"/>
              </a:lnSpc>
              <a:spcBef>
                <a:spcPts val="575"/>
              </a:spcBef>
              <a:buSzPct val="64583"/>
              <a:buAutoNum type="arabicPeriod"/>
              <a:tabLst>
                <a:tab pos="583565" algn="l"/>
                <a:tab pos="584200" algn="l"/>
              </a:tabLst>
            </a:pPr>
            <a:r>
              <a:rPr sz="2400" spc="-5" dirty="0">
                <a:latin typeface="Arial"/>
                <a:cs typeface="Arial"/>
              </a:rPr>
              <a:t>Bahu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(shoulder)</a:t>
            </a:r>
            <a:endParaRPr sz="2400">
              <a:latin typeface="Arial"/>
              <a:cs typeface="Arial"/>
            </a:endParaRPr>
          </a:p>
          <a:p>
            <a:pPr marL="584200" marR="207645" indent="-571500">
              <a:lnSpc>
                <a:spcPct val="100000"/>
              </a:lnSpc>
              <a:spcBef>
                <a:spcPts val="575"/>
              </a:spcBef>
              <a:buSzPct val="64583"/>
              <a:buAutoNum type="arabicPeriod"/>
              <a:tabLst>
                <a:tab pos="583565" algn="l"/>
                <a:tab pos="584200" algn="l"/>
              </a:tabLst>
            </a:pPr>
            <a:r>
              <a:rPr sz="2400" spc="-5" dirty="0">
                <a:latin typeface="Arial"/>
                <a:cs typeface="Arial"/>
              </a:rPr>
              <a:t>Batas pegas </a:t>
            </a:r>
            <a:r>
              <a:rPr sz="2400" spc="-10" dirty="0">
                <a:latin typeface="Arial"/>
                <a:cs typeface="Arial"/>
              </a:rPr>
              <a:t>bagian  </a:t>
            </a:r>
            <a:r>
              <a:rPr sz="2400" spc="-5" dirty="0">
                <a:latin typeface="Arial"/>
                <a:cs typeface="Arial"/>
              </a:rPr>
              <a:t>atas </a:t>
            </a:r>
            <a:r>
              <a:rPr sz="2400" i="1" spc="-5" dirty="0">
                <a:latin typeface="Arial"/>
                <a:cs typeface="Arial"/>
              </a:rPr>
              <a:t>(Top spring</a:t>
            </a:r>
            <a:r>
              <a:rPr sz="2400" i="1" spc="-45" dirty="0">
                <a:latin typeface="Arial"/>
                <a:cs typeface="Arial"/>
              </a:rPr>
              <a:t> </a:t>
            </a:r>
            <a:r>
              <a:rPr sz="2400" i="1" spc="-10" dirty="0">
                <a:latin typeface="Arial"/>
                <a:cs typeface="Arial"/>
              </a:rPr>
              <a:t>line)</a:t>
            </a:r>
            <a:endParaRPr sz="2400">
              <a:latin typeface="Arial"/>
              <a:cs typeface="Arial"/>
            </a:endParaRPr>
          </a:p>
          <a:p>
            <a:pPr marL="584200" indent="-571500">
              <a:lnSpc>
                <a:spcPct val="100000"/>
              </a:lnSpc>
              <a:spcBef>
                <a:spcPts val="575"/>
              </a:spcBef>
              <a:buSzPct val="64583"/>
              <a:buAutoNum type="arabicPeriod"/>
              <a:tabLst>
                <a:tab pos="583565" algn="l"/>
                <a:tab pos="584200" algn="l"/>
              </a:tabLst>
            </a:pPr>
            <a:r>
              <a:rPr sz="2400" spc="-5" dirty="0">
                <a:latin typeface="Arial"/>
                <a:cs typeface="Arial"/>
              </a:rPr>
              <a:t>Badan </a:t>
            </a:r>
            <a:r>
              <a:rPr sz="2400" i="1" spc="-5" dirty="0">
                <a:latin typeface="Arial"/>
                <a:cs typeface="Arial"/>
              </a:rPr>
              <a:t>(side</a:t>
            </a:r>
            <a:r>
              <a:rPr sz="2400" i="1" spc="-45" dirty="0">
                <a:latin typeface="Arial"/>
                <a:cs typeface="Arial"/>
              </a:rPr>
              <a:t> </a:t>
            </a:r>
            <a:r>
              <a:rPr sz="2400" i="1" spc="-10" dirty="0">
                <a:latin typeface="Arial"/>
                <a:cs typeface="Arial"/>
              </a:rPr>
              <a:t>wall)</a:t>
            </a:r>
            <a:endParaRPr sz="2400">
              <a:latin typeface="Arial"/>
              <a:cs typeface="Arial"/>
            </a:endParaRPr>
          </a:p>
          <a:p>
            <a:pPr marL="584200" marR="138430" indent="-571500">
              <a:lnSpc>
                <a:spcPct val="100000"/>
              </a:lnSpc>
              <a:spcBef>
                <a:spcPts val="575"/>
              </a:spcBef>
              <a:buSzPct val="64583"/>
              <a:buAutoNum type="arabicPeriod"/>
              <a:tabLst>
                <a:tab pos="583565" algn="l"/>
                <a:tab pos="584200" algn="l"/>
              </a:tabLst>
            </a:pPr>
            <a:r>
              <a:rPr sz="2400" spc="-5" dirty="0">
                <a:latin typeface="Arial"/>
                <a:cs typeface="Arial"/>
              </a:rPr>
              <a:t>Batas pegas </a:t>
            </a:r>
            <a:r>
              <a:rPr sz="2400" spc="-10" dirty="0">
                <a:latin typeface="Arial"/>
                <a:cs typeface="Arial"/>
              </a:rPr>
              <a:t>bagian  </a:t>
            </a:r>
            <a:r>
              <a:rPr sz="2400" spc="-5" dirty="0">
                <a:latin typeface="Arial"/>
                <a:cs typeface="Arial"/>
              </a:rPr>
              <a:t>bawah </a:t>
            </a:r>
            <a:r>
              <a:rPr sz="2400" i="1" spc="-5" dirty="0">
                <a:latin typeface="Arial"/>
                <a:cs typeface="Arial"/>
              </a:rPr>
              <a:t>(bottom</a:t>
            </a:r>
            <a:r>
              <a:rPr sz="2400" i="1" spc="-70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spring  line)</a:t>
            </a:r>
            <a:endParaRPr sz="2400">
              <a:latin typeface="Arial"/>
              <a:cs typeface="Arial"/>
            </a:endParaRPr>
          </a:p>
          <a:p>
            <a:pPr marL="584200" indent="-571500">
              <a:lnSpc>
                <a:spcPct val="100000"/>
              </a:lnSpc>
              <a:spcBef>
                <a:spcPts val="575"/>
              </a:spcBef>
              <a:buSzPct val="64583"/>
              <a:buAutoNum type="arabicPeriod"/>
              <a:tabLst>
                <a:tab pos="583565" algn="l"/>
                <a:tab pos="584200" algn="l"/>
              </a:tabLst>
            </a:pPr>
            <a:r>
              <a:rPr sz="2400" spc="-5" dirty="0">
                <a:latin typeface="Arial"/>
                <a:cs typeface="Arial"/>
              </a:rPr>
              <a:t>Dasar</a:t>
            </a:r>
            <a:endParaRPr sz="2400">
              <a:latin typeface="Arial"/>
              <a:cs typeface="Arial"/>
            </a:endParaRPr>
          </a:p>
          <a:p>
            <a:pPr marL="584200" indent="-571500">
              <a:lnSpc>
                <a:spcPct val="100000"/>
              </a:lnSpc>
              <a:spcBef>
                <a:spcPts val="575"/>
              </a:spcBef>
              <a:buSzPct val="64583"/>
              <a:buAutoNum type="arabicPeriod"/>
              <a:tabLst>
                <a:tab pos="583565" algn="l"/>
                <a:tab pos="584200" algn="l"/>
              </a:tabLst>
            </a:pPr>
            <a:r>
              <a:rPr sz="2400" spc="-5" dirty="0">
                <a:latin typeface="Arial"/>
                <a:cs typeface="Arial"/>
              </a:rPr>
              <a:t>Tumit</a:t>
            </a:r>
            <a:r>
              <a:rPr sz="2400" spc="-100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(heel)</a:t>
            </a:r>
            <a:endParaRPr sz="2400">
              <a:latin typeface="Arial"/>
              <a:cs typeface="Arial"/>
            </a:endParaRPr>
          </a:p>
          <a:p>
            <a:pPr marL="584200" indent="-571500">
              <a:lnSpc>
                <a:spcPct val="100000"/>
              </a:lnSpc>
              <a:spcBef>
                <a:spcPts val="575"/>
              </a:spcBef>
              <a:buSzPct val="64583"/>
              <a:buAutoNum type="arabicPeriod"/>
              <a:tabLst>
                <a:tab pos="583565" algn="l"/>
                <a:tab pos="584200" algn="l"/>
              </a:tabLst>
            </a:pPr>
            <a:r>
              <a:rPr sz="2400" i="1" spc="-5" dirty="0">
                <a:latin typeface="Arial"/>
                <a:cs typeface="Arial"/>
              </a:rPr>
              <a:t>Stippling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572000" y="1143076"/>
            <a:ext cx="4343298" cy="45830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47077" y="582231"/>
            <a:ext cx="4420870" cy="577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spc="-5" dirty="0">
                <a:latin typeface="Garamond"/>
                <a:cs typeface="Garamond"/>
              </a:rPr>
              <a:t>Bentuk Kemasan</a:t>
            </a:r>
            <a:r>
              <a:rPr sz="3600" b="1" spc="-70" dirty="0">
                <a:latin typeface="Garamond"/>
                <a:cs typeface="Garamond"/>
              </a:rPr>
              <a:t> </a:t>
            </a:r>
            <a:r>
              <a:rPr sz="3600" b="1" spc="-5" dirty="0">
                <a:latin typeface="Garamond"/>
                <a:cs typeface="Garamond"/>
              </a:rPr>
              <a:t>Kaca</a:t>
            </a:r>
            <a:endParaRPr sz="3600">
              <a:latin typeface="Garamond"/>
              <a:cs typeface="Garamon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1638300"/>
            <a:ext cx="7640320" cy="2936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Botol (leher tinggi, mulut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sempit)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Jar (leher pendek, mulut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lebar)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Tumbler (tanpa leher dan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finish)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Jugs (leher pendek, ada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pegangan)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Carboys (seperti botol, leher pendek, pegangan</a:t>
            </a:r>
            <a:r>
              <a:rPr sz="2400" spc="7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kayu)</a:t>
            </a:r>
            <a:endParaRPr sz="2400">
              <a:latin typeface="Arial"/>
              <a:cs typeface="Arial"/>
            </a:endParaRPr>
          </a:p>
          <a:p>
            <a:pPr marL="355600" marR="344805" indent="-342900">
              <a:lnSpc>
                <a:spcPct val="100000"/>
              </a:lnSpc>
              <a:spcBef>
                <a:spcPts val="575"/>
              </a:spcBef>
              <a:buClr>
                <a:srgbClr val="CC9900"/>
              </a:buClr>
              <a:buSzPct val="64583"/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Vial dan ampul (ukuran kecil, untuk obat/bumbu/zat  kimia,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dll.)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286000" y="1981200"/>
            <a:ext cx="4038511" cy="32384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BOTTLE</a:t>
            </a:r>
            <a:endParaRPr lang="id-ID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9352" rIns="0" bIns="0" rtlCol="0">
            <a:spAutoFit/>
          </a:bodyPr>
          <a:lstStyle/>
          <a:p>
            <a:pPr marL="12700">
              <a:lnSpc>
                <a:spcPts val="4300"/>
              </a:lnSpc>
            </a:pPr>
            <a:r>
              <a:rPr b="1" i="1" spc="-509" dirty="0">
                <a:solidFill>
                  <a:srgbClr val="000000"/>
                </a:solidFill>
                <a:latin typeface="Arial"/>
                <a:cs typeface="Arial"/>
              </a:rPr>
              <a:t>JARS</a:t>
            </a:r>
          </a:p>
        </p:txBody>
      </p:sp>
      <p:sp>
        <p:nvSpPr>
          <p:cNvPr id="7" name="object 7"/>
          <p:cNvSpPr/>
          <p:nvPr/>
        </p:nvSpPr>
        <p:spPr>
          <a:xfrm>
            <a:off x="838200" y="1295400"/>
            <a:ext cx="3497249" cy="426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9352" rIns="0" bIns="0" rtlCol="0">
            <a:spAutoFit/>
          </a:bodyPr>
          <a:lstStyle/>
          <a:p>
            <a:pPr marL="12700">
              <a:lnSpc>
                <a:spcPts val="4300"/>
              </a:lnSpc>
            </a:pPr>
            <a:r>
              <a:rPr b="1" i="1" spc="-509" dirty="0">
                <a:solidFill>
                  <a:srgbClr val="000000"/>
                </a:solidFill>
                <a:latin typeface="Arial"/>
                <a:cs typeface="Arial"/>
              </a:rPr>
              <a:t>JARS</a:t>
            </a:r>
          </a:p>
        </p:txBody>
      </p:sp>
      <p:sp>
        <p:nvSpPr>
          <p:cNvPr id="5" name="object 5"/>
          <p:cNvSpPr/>
          <p:nvPr/>
        </p:nvSpPr>
        <p:spPr>
          <a:xfrm>
            <a:off x="1219200" y="1524038"/>
            <a:ext cx="2590800" cy="21351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10200" y="1447888"/>
            <a:ext cx="2590761" cy="22097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43012" y="4191037"/>
            <a:ext cx="2636824" cy="20827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10263" y="4114800"/>
            <a:ext cx="2528824" cy="22098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280860"/>
            <a:ext cx="8072119" cy="702244"/>
          </a:xfrm>
          <a:prstGeom prst="rect">
            <a:avLst/>
          </a:prstGeom>
        </p:spPr>
        <p:txBody>
          <a:bodyPr vert="horz" wrap="square" lIns="0" tIns="149352" rIns="0" bIns="0" rtlCol="0">
            <a:spAutoFit/>
          </a:bodyPr>
          <a:lstStyle/>
          <a:p>
            <a:pPr marL="12700">
              <a:lnSpc>
                <a:spcPts val="4300"/>
              </a:lnSpc>
            </a:pPr>
            <a:r>
              <a:rPr b="1" i="1" spc="-765" dirty="0" smtClean="0">
                <a:latin typeface="Arial"/>
                <a:cs typeface="Arial"/>
              </a:rPr>
              <a:t>TU M B L E R</a:t>
            </a:r>
            <a:endParaRPr b="1" i="1" spc="-765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762539" y="1600200"/>
            <a:ext cx="5257774" cy="31940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430212"/>
            <a:ext cx="1018540" cy="546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300"/>
              </a:lnSpc>
            </a:pPr>
            <a:r>
              <a:rPr sz="4200" b="1" i="1" spc="-985" dirty="0" smtClean="0">
                <a:latin typeface="Arial"/>
                <a:cs typeface="Arial"/>
              </a:rPr>
              <a:t>J   U    G</a:t>
            </a:r>
            <a:endParaRPr sz="42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705600" y="1373270"/>
            <a:ext cx="1850961" cy="32765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5940" y="1447800"/>
            <a:ext cx="4191000" cy="28940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53000" y="1411357"/>
            <a:ext cx="1419123" cy="3200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C</a:t>
            </a:r>
            <a:r>
              <a:rPr spc="-5" dirty="0"/>
              <a:t>a</a:t>
            </a:r>
            <a:r>
              <a:rPr dirty="0"/>
              <a:t>rboy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83540" y="1256284"/>
            <a:ext cx="7983220" cy="1277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CC9900"/>
              </a:buClr>
              <a:buSzPct val="65384"/>
              <a:buFont typeface="Wingdings"/>
              <a:buChar char=""/>
              <a:tabLst>
                <a:tab pos="355600" algn="l"/>
              </a:tabLst>
            </a:pPr>
            <a:r>
              <a:rPr sz="2600" dirty="0">
                <a:latin typeface="Arial"/>
                <a:cs typeface="Arial"/>
              </a:rPr>
              <a:t>Ukuran besar, biasanya untuk juice, beer, </a:t>
            </a:r>
            <a:r>
              <a:rPr sz="2600" spc="5" dirty="0">
                <a:latin typeface="Arial"/>
                <a:cs typeface="Arial"/>
              </a:rPr>
              <a:t>dan</a:t>
            </a:r>
            <a:r>
              <a:rPr sz="2600" spc="-4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wine.</a:t>
            </a:r>
            <a:endParaRPr sz="2600">
              <a:latin typeface="Arial"/>
              <a:cs typeface="Arial"/>
            </a:endParaRPr>
          </a:p>
          <a:p>
            <a:pPr marL="355600" marR="976630" indent="-342900">
              <a:lnSpc>
                <a:spcPct val="100000"/>
              </a:lnSpc>
              <a:spcBef>
                <a:spcPts val="620"/>
              </a:spcBef>
              <a:buClr>
                <a:srgbClr val="CC9900"/>
              </a:buClr>
              <a:buSzPct val="65384"/>
              <a:buFont typeface="Wingdings"/>
              <a:buChar char=""/>
              <a:tabLst>
                <a:tab pos="355600" algn="l"/>
              </a:tabLst>
            </a:pPr>
            <a:r>
              <a:rPr sz="2600" dirty="0">
                <a:latin typeface="Arial"/>
                <a:cs typeface="Arial"/>
              </a:rPr>
              <a:t>Berleher </a:t>
            </a:r>
            <a:r>
              <a:rPr sz="2600" spc="5" dirty="0">
                <a:latin typeface="Arial"/>
                <a:cs typeface="Arial"/>
              </a:rPr>
              <a:t>pendek dan berpegangan kayu</a:t>
            </a:r>
            <a:r>
              <a:rPr sz="2600" spc="-15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atau  </a:t>
            </a:r>
            <a:r>
              <a:rPr sz="2600" spc="5" dirty="0">
                <a:latin typeface="Arial"/>
                <a:cs typeface="Arial"/>
              </a:rPr>
              <a:t>menggunakan </a:t>
            </a:r>
            <a:r>
              <a:rPr sz="2600" dirty="0">
                <a:latin typeface="Arial"/>
                <a:cs typeface="Arial"/>
              </a:rPr>
              <a:t>tas</a:t>
            </a:r>
            <a:r>
              <a:rPr sz="2600" spc="-135" dirty="0">
                <a:latin typeface="Arial"/>
                <a:cs typeface="Arial"/>
              </a:rPr>
              <a:t> </a:t>
            </a:r>
            <a:r>
              <a:rPr sz="2600" spc="5" dirty="0">
                <a:latin typeface="Arial"/>
                <a:cs typeface="Arial"/>
              </a:rPr>
              <a:t>khusus.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81000" y="2743200"/>
            <a:ext cx="4571961" cy="33607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34000" y="2362200"/>
            <a:ext cx="3428974" cy="41909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b="1" spc="-5" dirty="0">
                <a:latin typeface="Garamond"/>
                <a:cs typeface="Garamond"/>
              </a:rPr>
              <a:t>Vi</a:t>
            </a:r>
            <a:r>
              <a:rPr b="1" dirty="0">
                <a:latin typeface="Garamond"/>
                <a:cs typeface="Garamond"/>
              </a:rPr>
              <a:t>al</a:t>
            </a:r>
          </a:p>
        </p:txBody>
      </p:sp>
      <p:sp>
        <p:nvSpPr>
          <p:cNvPr id="5" name="object 5"/>
          <p:cNvSpPr/>
          <p:nvPr/>
        </p:nvSpPr>
        <p:spPr>
          <a:xfrm>
            <a:off x="533400" y="1295450"/>
            <a:ext cx="3265487" cy="45306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114837" y="457200"/>
            <a:ext cx="4648161" cy="30400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05400" y="3581400"/>
            <a:ext cx="2257425" cy="2895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b="1" dirty="0">
                <a:latin typeface="Garamond"/>
                <a:cs typeface="Garamond"/>
              </a:rPr>
              <a:t>A</a:t>
            </a:r>
            <a:r>
              <a:rPr b="1" spc="-5" dirty="0">
                <a:latin typeface="Garamond"/>
                <a:cs typeface="Garamond"/>
              </a:rPr>
              <a:t>mpul</a:t>
            </a:r>
          </a:p>
        </p:txBody>
      </p:sp>
      <p:sp>
        <p:nvSpPr>
          <p:cNvPr id="5" name="object 5"/>
          <p:cNvSpPr/>
          <p:nvPr/>
        </p:nvSpPr>
        <p:spPr>
          <a:xfrm>
            <a:off x="457200" y="1219250"/>
            <a:ext cx="5867400" cy="42528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086625" y="914412"/>
            <a:ext cx="1558899" cy="50291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48677" y="507619"/>
            <a:ext cx="4220845" cy="577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spc="-5" dirty="0">
                <a:latin typeface="Garamond"/>
                <a:cs typeface="Garamond"/>
              </a:rPr>
              <a:t>Tutup Kemasan</a:t>
            </a:r>
            <a:r>
              <a:rPr sz="3600" b="1" spc="-70" dirty="0">
                <a:latin typeface="Garamond"/>
                <a:cs typeface="Garamond"/>
              </a:rPr>
              <a:t> </a:t>
            </a:r>
            <a:r>
              <a:rPr sz="3600" b="1" spc="-5" dirty="0">
                <a:latin typeface="Garamond"/>
                <a:cs typeface="Garamond"/>
              </a:rPr>
              <a:t>Kaca</a:t>
            </a:r>
            <a:endParaRPr sz="3600">
              <a:latin typeface="Garamond"/>
              <a:cs typeface="Garamon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1332991"/>
            <a:ext cx="7594600" cy="4048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CC9900"/>
              </a:buClr>
              <a:buSzPct val="64000"/>
              <a:buFont typeface="Wingdings"/>
              <a:buChar char=""/>
              <a:tabLst>
                <a:tab pos="355600" algn="l"/>
              </a:tabLst>
            </a:pPr>
            <a:r>
              <a:rPr sz="2500" spc="-5" dirty="0">
                <a:latin typeface="Arial"/>
                <a:cs typeface="Arial"/>
              </a:rPr>
              <a:t>Tutup</a:t>
            </a:r>
            <a:r>
              <a:rPr sz="2500" spc="-60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normal</a:t>
            </a:r>
            <a:endParaRPr sz="2500">
              <a:latin typeface="Arial"/>
              <a:cs typeface="Arial"/>
            </a:endParaRPr>
          </a:p>
          <a:p>
            <a:pPr marL="549275" lvl="1" indent="-193675">
              <a:lnSpc>
                <a:spcPct val="100000"/>
              </a:lnSpc>
              <a:spcBef>
                <a:spcPts val="600"/>
              </a:spcBef>
              <a:buChar char="-"/>
              <a:tabLst>
                <a:tab pos="549275" algn="l"/>
              </a:tabLst>
            </a:pPr>
            <a:r>
              <a:rPr sz="2500" dirty="0">
                <a:latin typeface="Arial"/>
                <a:cs typeface="Arial"/>
              </a:rPr>
              <a:t>tekanan di </a:t>
            </a:r>
            <a:r>
              <a:rPr sz="2500" spc="-5" dirty="0">
                <a:latin typeface="Arial"/>
                <a:cs typeface="Arial"/>
              </a:rPr>
              <a:t>luar </a:t>
            </a:r>
            <a:r>
              <a:rPr sz="2500" dirty="0">
                <a:latin typeface="Arial"/>
                <a:cs typeface="Arial"/>
              </a:rPr>
              <a:t>dan di </a:t>
            </a:r>
            <a:r>
              <a:rPr sz="2500" spc="-5" dirty="0">
                <a:latin typeface="Arial"/>
                <a:cs typeface="Arial"/>
              </a:rPr>
              <a:t>dalam </a:t>
            </a:r>
            <a:r>
              <a:rPr sz="2500" dirty="0">
                <a:latin typeface="Arial"/>
                <a:cs typeface="Arial"/>
              </a:rPr>
              <a:t>botol</a:t>
            </a:r>
            <a:r>
              <a:rPr sz="2500" spc="-85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sama</a:t>
            </a:r>
            <a:endParaRPr sz="2500">
              <a:latin typeface="Arial"/>
              <a:cs typeface="Arial"/>
            </a:endParaRPr>
          </a:p>
          <a:p>
            <a:pPr marL="549275" lvl="1" indent="-193675">
              <a:lnSpc>
                <a:spcPct val="100000"/>
              </a:lnSpc>
              <a:spcBef>
                <a:spcPts val="600"/>
              </a:spcBef>
              <a:buChar char="-"/>
              <a:tabLst>
                <a:tab pos="549275" algn="l"/>
              </a:tabLst>
            </a:pPr>
            <a:r>
              <a:rPr sz="2500" spc="-5" dirty="0">
                <a:latin typeface="Arial"/>
                <a:cs typeface="Arial"/>
              </a:rPr>
              <a:t>Contoh : sumbat/tutup</a:t>
            </a:r>
            <a:r>
              <a:rPr sz="2500" spc="35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berulir</a:t>
            </a:r>
            <a:endParaRPr sz="25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00"/>
              </a:spcBef>
              <a:buClr>
                <a:srgbClr val="CC9900"/>
              </a:buClr>
              <a:buSzPct val="64000"/>
              <a:buFont typeface="Wingdings"/>
              <a:buChar char=""/>
              <a:tabLst>
                <a:tab pos="355600" algn="l"/>
              </a:tabLst>
            </a:pPr>
            <a:r>
              <a:rPr sz="2500" spc="-5" dirty="0">
                <a:latin typeface="Arial"/>
                <a:cs typeface="Arial"/>
              </a:rPr>
              <a:t>Tutup</a:t>
            </a:r>
            <a:r>
              <a:rPr sz="2500" spc="-65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vakum</a:t>
            </a:r>
            <a:endParaRPr sz="2500">
              <a:latin typeface="Arial"/>
              <a:cs typeface="Arial"/>
            </a:endParaRPr>
          </a:p>
          <a:p>
            <a:pPr marL="549275" lvl="1" indent="-193675">
              <a:lnSpc>
                <a:spcPct val="100000"/>
              </a:lnSpc>
              <a:spcBef>
                <a:spcPts val="600"/>
              </a:spcBef>
              <a:buChar char="-"/>
              <a:tabLst>
                <a:tab pos="549275" algn="l"/>
              </a:tabLst>
            </a:pPr>
            <a:r>
              <a:rPr sz="2500" dirty="0">
                <a:latin typeface="Arial"/>
                <a:cs typeface="Arial"/>
              </a:rPr>
              <a:t>kondisi </a:t>
            </a:r>
            <a:r>
              <a:rPr sz="2500" spc="-5" dirty="0">
                <a:latin typeface="Arial"/>
                <a:cs typeface="Arial"/>
              </a:rPr>
              <a:t>dalam </a:t>
            </a:r>
            <a:r>
              <a:rPr sz="2500" dirty="0">
                <a:latin typeface="Arial"/>
                <a:cs typeface="Arial"/>
              </a:rPr>
              <a:t>botol </a:t>
            </a:r>
            <a:r>
              <a:rPr sz="2500" spc="-5" dirty="0">
                <a:latin typeface="Arial"/>
                <a:cs typeface="Arial"/>
              </a:rPr>
              <a:t>vakum </a:t>
            </a:r>
            <a:r>
              <a:rPr sz="2500" dirty="0">
                <a:latin typeface="Arial"/>
                <a:cs typeface="Arial"/>
              </a:rPr>
              <a:t>dan kedap</a:t>
            </a:r>
            <a:r>
              <a:rPr sz="2500" spc="-55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udara</a:t>
            </a:r>
            <a:endParaRPr sz="2500">
              <a:latin typeface="Arial"/>
              <a:cs typeface="Arial"/>
            </a:endParaRPr>
          </a:p>
          <a:p>
            <a:pPr marL="549275" lvl="1" indent="-193675">
              <a:lnSpc>
                <a:spcPct val="100000"/>
              </a:lnSpc>
              <a:spcBef>
                <a:spcPts val="600"/>
              </a:spcBef>
              <a:buChar char="-"/>
              <a:tabLst>
                <a:tab pos="549275" algn="l"/>
              </a:tabLst>
            </a:pPr>
            <a:r>
              <a:rPr sz="2500" spc="-5" dirty="0">
                <a:latin typeface="Arial"/>
                <a:cs typeface="Arial"/>
              </a:rPr>
              <a:t>Contoh : lug cap/ditarik </a:t>
            </a:r>
            <a:r>
              <a:rPr sz="2500" dirty="0">
                <a:latin typeface="Arial"/>
                <a:cs typeface="Arial"/>
              </a:rPr>
              <a:t>dan</a:t>
            </a:r>
            <a:r>
              <a:rPr sz="2500" spc="5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omnia</a:t>
            </a:r>
            <a:endParaRPr sz="25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00"/>
              </a:spcBef>
              <a:buClr>
                <a:srgbClr val="CC9900"/>
              </a:buClr>
              <a:buSzPct val="64000"/>
              <a:buFont typeface="Wingdings"/>
              <a:buChar char=""/>
              <a:tabLst>
                <a:tab pos="355600" algn="l"/>
              </a:tabLst>
            </a:pPr>
            <a:r>
              <a:rPr sz="2500" spc="-5" dirty="0">
                <a:latin typeface="Arial"/>
                <a:cs typeface="Arial"/>
              </a:rPr>
              <a:t>Tutup</a:t>
            </a:r>
            <a:r>
              <a:rPr sz="2500" spc="-80" dirty="0">
                <a:latin typeface="Arial"/>
                <a:cs typeface="Arial"/>
              </a:rPr>
              <a:t> </a:t>
            </a:r>
            <a:r>
              <a:rPr sz="2500" dirty="0">
                <a:latin typeface="Arial"/>
                <a:cs typeface="Arial"/>
              </a:rPr>
              <a:t>tekanan</a:t>
            </a:r>
            <a:endParaRPr sz="2500">
              <a:latin typeface="Arial"/>
              <a:cs typeface="Arial"/>
            </a:endParaRPr>
          </a:p>
          <a:p>
            <a:pPr marL="549275" lvl="1" indent="-193675">
              <a:lnSpc>
                <a:spcPct val="100000"/>
              </a:lnSpc>
              <a:spcBef>
                <a:spcPts val="600"/>
              </a:spcBef>
              <a:buChar char="-"/>
              <a:tabLst>
                <a:tab pos="549275" algn="l"/>
              </a:tabLst>
            </a:pPr>
            <a:r>
              <a:rPr sz="2500" spc="-5" dirty="0">
                <a:latin typeface="Arial"/>
                <a:cs typeface="Arial"/>
              </a:rPr>
              <a:t>mempertahankan isi </a:t>
            </a:r>
            <a:r>
              <a:rPr sz="2500" dirty="0">
                <a:latin typeface="Arial"/>
                <a:cs typeface="Arial"/>
              </a:rPr>
              <a:t>botol yang mengandung</a:t>
            </a:r>
            <a:r>
              <a:rPr sz="2500" spc="-40" dirty="0">
                <a:latin typeface="Arial"/>
                <a:cs typeface="Arial"/>
              </a:rPr>
              <a:t> </a:t>
            </a:r>
            <a:r>
              <a:rPr sz="2500" spc="-10" dirty="0">
                <a:latin typeface="Arial"/>
                <a:cs typeface="Arial"/>
              </a:rPr>
              <a:t>CO</a:t>
            </a:r>
            <a:r>
              <a:rPr sz="2475" spc="-15" baseline="-20202" dirty="0">
                <a:latin typeface="Arial"/>
                <a:cs typeface="Arial"/>
              </a:rPr>
              <a:t>2</a:t>
            </a:r>
            <a:endParaRPr sz="2475" baseline="-20202">
              <a:latin typeface="Arial"/>
              <a:cs typeface="Arial"/>
            </a:endParaRPr>
          </a:p>
          <a:p>
            <a:pPr marL="549275" lvl="1" indent="-193675">
              <a:lnSpc>
                <a:spcPct val="100000"/>
              </a:lnSpc>
              <a:spcBef>
                <a:spcPts val="600"/>
              </a:spcBef>
              <a:buChar char="-"/>
              <a:tabLst>
                <a:tab pos="549275" algn="l"/>
              </a:tabLst>
            </a:pPr>
            <a:r>
              <a:rPr sz="2500" spc="-5" dirty="0">
                <a:latin typeface="Arial"/>
                <a:cs typeface="Arial"/>
              </a:rPr>
              <a:t>Contoh : </a:t>
            </a:r>
            <a:r>
              <a:rPr sz="2500" dirty="0">
                <a:latin typeface="Arial"/>
                <a:cs typeface="Arial"/>
              </a:rPr>
              <a:t>tutup </a:t>
            </a:r>
            <a:r>
              <a:rPr sz="2500" spc="-5" dirty="0">
                <a:latin typeface="Arial"/>
                <a:cs typeface="Arial"/>
              </a:rPr>
              <a:t>mahkota </a:t>
            </a:r>
            <a:r>
              <a:rPr sz="2500" dirty="0">
                <a:latin typeface="Arial"/>
                <a:cs typeface="Arial"/>
              </a:rPr>
              <a:t>dan </a:t>
            </a:r>
            <a:r>
              <a:rPr sz="2500" spc="-5" dirty="0">
                <a:latin typeface="Arial"/>
                <a:cs typeface="Arial"/>
              </a:rPr>
              <a:t>berulir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48677" y="507619"/>
            <a:ext cx="7230745" cy="577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dirty="0">
                <a:latin typeface="Garamond"/>
                <a:cs typeface="Garamond"/>
              </a:rPr>
              <a:t>Macam / Jenis </a:t>
            </a:r>
            <a:r>
              <a:rPr sz="3600" b="1" spc="-5" dirty="0">
                <a:latin typeface="Garamond"/>
                <a:cs typeface="Garamond"/>
              </a:rPr>
              <a:t>Tutup Kemasan</a:t>
            </a:r>
            <a:r>
              <a:rPr sz="3600" b="1" spc="-100" dirty="0">
                <a:latin typeface="Garamond"/>
                <a:cs typeface="Garamond"/>
              </a:rPr>
              <a:t> </a:t>
            </a:r>
            <a:r>
              <a:rPr sz="3600" b="1" spc="-5" dirty="0">
                <a:latin typeface="Garamond"/>
                <a:cs typeface="Garamond"/>
              </a:rPr>
              <a:t>Kaca</a:t>
            </a:r>
            <a:endParaRPr sz="3600">
              <a:latin typeface="Garamond"/>
              <a:cs typeface="Garamon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1599691"/>
            <a:ext cx="7767955" cy="4162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CC9900"/>
              </a:buClr>
              <a:buSzPct val="64000"/>
              <a:buFont typeface="Wingdings"/>
              <a:buChar char=""/>
              <a:tabLst>
                <a:tab pos="355600" algn="l"/>
              </a:tabLst>
            </a:pPr>
            <a:r>
              <a:rPr sz="2500" spc="-5" dirty="0">
                <a:latin typeface="Arial"/>
                <a:cs typeface="Arial"/>
              </a:rPr>
              <a:t>Tutup berulir </a:t>
            </a:r>
            <a:r>
              <a:rPr sz="2500" i="1" spc="-5" dirty="0">
                <a:latin typeface="Arial"/>
                <a:cs typeface="Arial"/>
              </a:rPr>
              <a:t>(screw</a:t>
            </a:r>
            <a:r>
              <a:rPr sz="2500" i="1" spc="-20" dirty="0">
                <a:latin typeface="Arial"/>
                <a:cs typeface="Arial"/>
              </a:rPr>
              <a:t> </a:t>
            </a:r>
            <a:r>
              <a:rPr sz="2500" i="1" spc="-5" dirty="0">
                <a:latin typeface="Arial"/>
                <a:cs typeface="Arial"/>
              </a:rPr>
              <a:t>cap)</a:t>
            </a:r>
            <a:endParaRPr sz="25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  <a:spcBef>
                <a:spcPts val="300"/>
              </a:spcBef>
            </a:pPr>
            <a:r>
              <a:rPr sz="2500" i="1" spc="-5" dirty="0">
                <a:latin typeface="Arial"/>
                <a:cs typeface="Arial"/>
              </a:rPr>
              <a:t>- </a:t>
            </a:r>
            <a:r>
              <a:rPr sz="2500" dirty="0">
                <a:latin typeface="Arial"/>
                <a:cs typeface="Arial"/>
              </a:rPr>
              <a:t>untuk botol dan </a:t>
            </a:r>
            <a:r>
              <a:rPr sz="2500" spc="-5" dirty="0">
                <a:latin typeface="Arial"/>
                <a:cs typeface="Arial"/>
              </a:rPr>
              <a:t>jar berleher ulir, isi</a:t>
            </a:r>
            <a:r>
              <a:rPr sz="2500" spc="-15" dirty="0">
                <a:latin typeface="Arial"/>
                <a:cs typeface="Arial"/>
              </a:rPr>
              <a:t> </a:t>
            </a:r>
            <a:r>
              <a:rPr sz="2500" dirty="0">
                <a:latin typeface="Arial"/>
                <a:cs typeface="Arial"/>
              </a:rPr>
              <a:t>bertekanan</a:t>
            </a:r>
            <a:endParaRPr sz="2500">
              <a:latin typeface="Arial"/>
              <a:cs typeface="Arial"/>
            </a:endParaRPr>
          </a:p>
          <a:p>
            <a:pPr marL="532130" marR="713105" indent="-177165">
              <a:lnSpc>
                <a:spcPct val="110000"/>
              </a:lnSpc>
            </a:pPr>
            <a:r>
              <a:rPr sz="2500" spc="-5" dirty="0">
                <a:latin typeface="Arial"/>
                <a:cs typeface="Arial"/>
              </a:rPr>
              <a:t>- </a:t>
            </a:r>
            <a:r>
              <a:rPr sz="2500" dirty="0">
                <a:latin typeface="Arial"/>
                <a:cs typeface="Arial"/>
              </a:rPr>
              <a:t>bahan </a:t>
            </a:r>
            <a:r>
              <a:rPr sz="2500" spc="-5" dirty="0">
                <a:latin typeface="Arial"/>
                <a:cs typeface="Arial"/>
              </a:rPr>
              <a:t>luar logam/plastik, </a:t>
            </a:r>
            <a:r>
              <a:rPr sz="2500" dirty="0">
                <a:latin typeface="Arial"/>
                <a:cs typeface="Arial"/>
              </a:rPr>
              <a:t>bahan </a:t>
            </a:r>
            <a:r>
              <a:rPr sz="2500" spc="-5" dirty="0">
                <a:latin typeface="Arial"/>
                <a:cs typeface="Arial"/>
              </a:rPr>
              <a:t>dalam </a:t>
            </a:r>
            <a:r>
              <a:rPr sz="2500" dirty="0">
                <a:latin typeface="Arial"/>
                <a:cs typeface="Arial"/>
              </a:rPr>
              <a:t>gabus,  </a:t>
            </a:r>
            <a:r>
              <a:rPr sz="2500" spc="-5" dirty="0">
                <a:latin typeface="Arial"/>
                <a:cs typeface="Arial"/>
              </a:rPr>
              <a:t>karet,</a:t>
            </a:r>
            <a:r>
              <a:rPr sz="2500" spc="-40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plastik</a:t>
            </a:r>
            <a:endParaRPr sz="25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00"/>
              </a:spcBef>
              <a:buClr>
                <a:srgbClr val="CC9900"/>
              </a:buClr>
              <a:buSzPct val="64000"/>
              <a:buFont typeface="Wingdings"/>
              <a:buChar char=""/>
              <a:tabLst>
                <a:tab pos="355600" algn="l"/>
              </a:tabLst>
            </a:pPr>
            <a:r>
              <a:rPr sz="2500" spc="-5" dirty="0">
                <a:latin typeface="Arial"/>
                <a:cs typeface="Arial"/>
              </a:rPr>
              <a:t>Tutup sumbat </a:t>
            </a:r>
            <a:r>
              <a:rPr sz="2500" i="1" spc="-5" dirty="0">
                <a:latin typeface="Arial"/>
                <a:cs typeface="Arial"/>
              </a:rPr>
              <a:t>(press-on / </a:t>
            </a:r>
            <a:r>
              <a:rPr sz="2500" i="1" dirty="0">
                <a:latin typeface="Arial"/>
                <a:cs typeface="Arial"/>
              </a:rPr>
              <a:t>band</a:t>
            </a:r>
            <a:r>
              <a:rPr sz="2500" i="1" spc="10" dirty="0">
                <a:latin typeface="Arial"/>
                <a:cs typeface="Arial"/>
              </a:rPr>
              <a:t> </a:t>
            </a:r>
            <a:r>
              <a:rPr sz="2500" i="1" dirty="0">
                <a:latin typeface="Arial"/>
                <a:cs typeface="Arial"/>
              </a:rPr>
              <a:t>cap)</a:t>
            </a:r>
            <a:endParaRPr sz="2500">
              <a:latin typeface="Arial"/>
              <a:cs typeface="Arial"/>
            </a:endParaRPr>
          </a:p>
          <a:p>
            <a:pPr marL="549275" lvl="1" indent="-193675">
              <a:lnSpc>
                <a:spcPct val="100000"/>
              </a:lnSpc>
              <a:spcBef>
                <a:spcPts val="300"/>
              </a:spcBef>
              <a:buFont typeface="Arial"/>
              <a:buChar char="-"/>
              <a:tabLst>
                <a:tab pos="549275" algn="l"/>
              </a:tabLst>
            </a:pPr>
            <a:r>
              <a:rPr sz="2500" dirty="0">
                <a:latin typeface="Arial"/>
                <a:cs typeface="Arial"/>
              </a:rPr>
              <a:t>tutup ditekan, bahan gabus/</a:t>
            </a:r>
            <a:r>
              <a:rPr sz="2500" spc="-90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plastik</a:t>
            </a:r>
            <a:endParaRPr sz="25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00"/>
              </a:spcBef>
              <a:buClr>
                <a:srgbClr val="CC9900"/>
              </a:buClr>
              <a:buSzPct val="64000"/>
              <a:buFont typeface="Wingdings"/>
              <a:buChar char=""/>
              <a:tabLst>
                <a:tab pos="355600" algn="l"/>
              </a:tabLst>
            </a:pPr>
            <a:r>
              <a:rPr sz="2500" spc="-5" dirty="0">
                <a:latin typeface="Arial"/>
                <a:cs typeface="Arial"/>
              </a:rPr>
              <a:t>Tutup mahkota </a:t>
            </a:r>
            <a:r>
              <a:rPr sz="2500" i="1" spc="-10" dirty="0">
                <a:latin typeface="Arial"/>
                <a:cs typeface="Arial"/>
              </a:rPr>
              <a:t>(crimp-on </a:t>
            </a:r>
            <a:r>
              <a:rPr sz="2500" i="1" spc="-5" dirty="0">
                <a:latin typeface="Arial"/>
                <a:cs typeface="Arial"/>
              </a:rPr>
              <a:t>/ crown</a:t>
            </a:r>
            <a:r>
              <a:rPr sz="2500" i="1" spc="90" dirty="0">
                <a:latin typeface="Arial"/>
                <a:cs typeface="Arial"/>
              </a:rPr>
              <a:t> </a:t>
            </a:r>
            <a:r>
              <a:rPr sz="2500" i="1" dirty="0">
                <a:latin typeface="Arial"/>
                <a:cs typeface="Arial"/>
              </a:rPr>
              <a:t>cap)</a:t>
            </a:r>
            <a:endParaRPr sz="2500">
              <a:latin typeface="Arial"/>
              <a:cs typeface="Arial"/>
            </a:endParaRPr>
          </a:p>
          <a:p>
            <a:pPr marL="549275" lvl="1" indent="-193675">
              <a:lnSpc>
                <a:spcPct val="100000"/>
              </a:lnSpc>
              <a:spcBef>
                <a:spcPts val="300"/>
              </a:spcBef>
              <a:buFont typeface="Arial"/>
              <a:buChar char="-"/>
              <a:tabLst>
                <a:tab pos="549275" algn="l"/>
              </a:tabLst>
            </a:pPr>
            <a:r>
              <a:rPr sz="2500" dirty="0">
                <a:latin typeface="Arial"/>
                <a:cs typeface="Arial"/>
              </a:rPr>
              <a:t>bahan </a:t>
            </a:r>
            <a:r>
              <a:rPr sz="2500" spc="-5" dirty="0">
                <a:latin typeface="Arial"/>
                <a:cs typeface="Arial"/>
              </a:rPr>
              <a:t>tinplate, </a:t>
            </a:r>
            <a:r>
              <a:rPr sz="2500" dirty="0">
                <a:latin typeface="Arial"/>
                <a:cs typeface="Arial"/>
              </a:rPr>
              <a:t>perapat </a:t>
            </a:r>
            <a:r>
              <a:rPr sz="2500" spc="-5" dirty="0">
                <a:latin typeface="Arial"/>
                <a:cs typeface="Arial"/>
              </a:rPr>
              <a:t>plastik, kertas, </a:t>
            </a:r>
            <a:r>
              <a:rPr sz="2500" dirty="0">
                <a:latin typeface="Arial"/>
                <a:cs typeface="Arial"/>
              </a:rPr>
              <a:t>gabus,</a:t>
            </a:r>
            <a:r>
              <a:rPr sz="2500" spc="20" dirty="0">
                <a:latin typeface="Arial"/>
                <a:cs typeface="Arial"/>
              </a:rPr>
              <a:t> </a:t>
            </a:r>
            <a:r>
              <a:rPr sz="2500" dirty="0">
                <a:latin typeface="Arial"/>
                <a:cs typeface="Arial"/>
              </a:rPr>
              <a:t>karet</a:t>
            </a:r>
            <a:endParaRPr sz="25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00"/>
              </a:spcBef>
              <a:buClr>
                <a:srgbClr val="CC9900"/>
              </a:buClr>
              <a:buSzPct val="64000"/>
              <a:buFont typeface="Wingdings"/>
              <a:buChar char=""/>
              <a:tabLst>
                <a:tab pos="355600" algn="l"/>
              </a:tabLst>
            </a:pPr>
            <a:r>
              <a:rPr sz="2500" spc="-5" dirty="0">
                <a:latin typeface="Arial"/>
                <a:cs typeface="Arial"/>
              </a:rPr>
              <a:t>Tutup “twist </a:t>
            </a:r>
            <a:r>
              <a:rPr sz="2500" dirty="0">
                <a:latin typeface="Arial"/>
                <a:cs typeface="Arial"/>
              </a:rPr>
              <a:t>off” dan </a:t>
            </a:r>
            <a:r>
              <a:rPr sz="2500" spc="-5" dirty="0">
                <a:latin typeface="Arial"/>
                <a:cs typeface="Arial"/>
              </a:rPr>
              <a:t>omnia</a:t>
            </a:r>
            <a:r>
              <a:rPr sz="2500" spc="-20" dirty="0">
                <a:latin typeface="Arial"/>
                <a:cs typeface="Arial"/>
              </a:rPr>
              <a:t> </a:t>
            </a:r>
            <a:r>
              <a:rPr sz="2500" i="1" spc="-5" dirty="0">
                <a:latin typeface="Arial"/>
                <a:cs typeface="Arial"/>
              </a:rPr>
              <a:t>(roll-on)</a:t>
            </a:r>
            <a:endParaRPr sz="2500">
              <a:latin typeface="Arial"/>
              <a:cs typeface="Arial"/>
            </a:endParaRPr>
          </a:p>
          <a:p>
            <a:pPr marL="354965">
              <a:lnSpc>
                <a:spcPct val="100000"/>
              </a:lnSpc>
              <a:spcBef>
                <a:spcPts val="300"/>
              </a:spcBef>
            </a:pPr>
            <a:r>
              <a:rPr sz="2500" spc="-5" dirty="0">
                <a:latin typeface="Arial"/>
                <a:cs typeface="Arial"/>
              </a:rPr>
              <a:t>- modifikasi dari </a:t>
            </a:r>
            <a:r>
              <a:rPr sz="2500" dirty="0">
                <a:latin typeface="Arial"/>
                <a:cs typeface="Arial"/>
              </a:rPr>
              <a:t>tutup </a:t>
            </a:r>
            <a:r>
              <a:rPr sz="2500" spc="-5" dirty="0">
                <a:latin typeface="Arial"/>
                <a:cs typeface="Arial"/>
              </a:rPr>
              <a:t>berulir, tinplate, </a:t>
            </a:r>
            <a:r>
              <a:rPr sz="2500" dirty="0">
                <a:latin typeface="Arial"/>
                <a:cs typeface="Arial"/>
              </a:rPr>
              <a:t>untuk</a:t>
            </a:r>
            <a:r>
              <a:rPr sz="2500" spc="45" dirty="0">
                <a:latin typeface="Arial"/>
                <a:cs typeface="Arial"/>
              </a:rPr>
              <a:t> </a:t>
            </a:r>
            <a:r>
              <a:rPr sz="2500" dirty="0">
                <a:latin typeface="Arial"/>
                <a:cs typeface="Arial"/>
              </a:rPr>
              <a:t>jar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b="1" spc="-5" dirty="0">
                <a:latin typeface="Garamond"/>
                <a:cs typeface="Garamond"/>
              </a:rPr>
              <a:t>Tutup Kemasan</a:t>
            </a:r>
            <a:r>
              <a:rPr b="1" spc="-35" dirty="0">
                <a:latin typeface="Garamond"/>
                <a:cs typeface="Garamond"/>
              </a:rPr>
              <a:t> </a:t>
            </a:r>
            <a:r>
              <a:rPr b="1" spc="-5" dirty="0">
                <a:latin typeface="Garamond"/>
                <a:cs typeface="Garamond"/>
              </a:rPr>
              <a:t>Kaca</a:t>
            </a:r>
          </a:p>
        </p:txBody>
      </p:sp>
      <p:sp>
        <p:nvSpPr>
          <p:cNvPr id="4" name="object 4"/>
          <p:cNvSpPr/>
          <p:nvPr/>
        </p:nvSpPr>
        <p:spPr>
          <a:xfrm>
            <a:off x="2057400" y="1219200"/>
            <a:ext cx="5638622" cy="328448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44500" y="4679695"/>
            <a:ext cx="8255000" cy="1482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7540" indent="-457200">
              <a:lnSpc>
                <a:spcPct val="100000"/>
              </a:lnSpc>
              <a:buAutoNum type="alphaUcPeriod"/>
              <a:tabLst>
                <a:tab pos="636905" algn="l"/>
                <a:tab pos="637540" algn="l"/>
              </a:tabLst>
            </a:pPr>
            <a:r>
              <a:rPr sz="2400" spc="-45" dirty="0">
                <a:latin typeface="Tahoma"/>
                <a:cs typeface="Tahoma"/>
              </a:rPr>
              <a:t>Tutup </a:t>
            </a:r>
            <a:r>
              <a:rPr sz="2400" dirty="0">
                <a:latin typeface="Tahoma"/>
                <a:cs typeface="Tahoma"/>
              </a:rPr>
              <a:t>ulir </a:t>
            </a:r>
            <a:r>
              <a:rPr sz="2400" spc="-50" dirty="0">
                <a:latin typeface="Tahoma"/>
                <a:cs typeface="Tahoma"/>
              </a:rPr>
              <a:t>(</a:t>
            </a:r>
            <a:r>
              <a:rPr sz="2500" i="1" spc="-50" dirty="0">
                <a:latin typeface="Tahoma"/>
                <a:cs typeface="Tahoma"/>
              </a:rPr>
              <a:t>screw</a:t>
            </a:r>
            <a:r>
              <a:rPr sz="2500" i="1" spc="-80" dirty="0">
                <a:latin typeface="Tahoma"/>
                <a:cs typeface="Tahoma"/>
              </a:rPr>
              <a:t> </a:t>
            </a:r>
            <a:r>
              <a:rPr sz="2500" i="1" spc="-40" dirty="0">
                <a:latin typeface="Tahoma"/>
                <a:cs typeface="Tahoma"/>
              </a:rPr>
              <a:t>cap</a:t>
            </a:r>
            <a:r>
              <a:rPr sz="2400" spc="-40" dirty="0">
                <a:latin typeface="Tahoma"/>
                <a:cs typeface="Tahoma"/>
              </a:rPr>
              <a:t>)</a:t>
            </a:r>
            <a:endParaRPr sz="2400">
              <a:latin typeface="Tahoma"/>
              <a:cs typeface="Tahoma"/>
            </a:endParaRPr>
          </a:p>
          <a:p>
            <a:pPr marL="637540" indent="-457200">
              <a:lnSpc>
                <a:spcPct val="100000"/>
              </a:lnSpc>
              <a:spcBef>
                <a:spcPts val="1320"/>
              </a:spcBef>
              <a:buAutoNum type="alphaUcPeriod"/>
              <a:tabLst>
                <a:tab pos="636905" algn="l"/>
                <a:tab pos="637540" algn="l"/>
              </a:tabLst>
            </a:pPr>
            <a:r>
              <a:rPr sz="2400" spc="-45" dirty="0">
                <a:latin typeface="Tahoma"/>
                <a:cs typeface="Tahoma"/>
              </a:rPr>
              <a:t>Tutup </a:t>
            </a:r>
            <a:r>
              <a:rPr sz="2400" dirty="0">
                <a:latin typeface="Tahoma"/>
                <a:cs typeface="Tahoma"/>
              </a:rPr>
              <a:t>sumbat </a:t>
            </a:r>
            <a:r>
              <a:rPr sz="2400" spc="-45" dirty="0">
                <a:latin typeface="Tahoma"/>
                <a:cs typeface="Tahoma"/>
              </a:rPr>
              <a:t>(</a:t>
            </a:r>
            <a:r>
              <a:rPr sz="2500" i="1" spc="-45" dirty="0">
                <a:latin typeface="Tahoma"/>
                <a:cs typeface="Tahoma"/>
              </a:rPr>
              <a:t>band</a:t>
            </a:r>
            <a:r>
              <a:rPr sz="2500" i="1" spc="-114" dirty="0">
                <a:latin typeface="Tahoma"/>
                <a:cs typeface="Tahoma"/>
              </a:rPr>
              <a:t> </a:t>
            </a:r>
            <a:r>
              <a:rPr sz="2500" i="1" spc="-40" dirty="0">
                <a:latin typeface="Tahoma"/>
                <a:cs typeface="Tahoma"/>
              </a:rPr>
              <a:t>cap</a:t>
            </a:r>
            <a:r>
              <a:rPr sz="2400" spc="-40" dirty="0">
                <a:latin typeface="Tahoma"/>
                <a:cs typeface="Tahoma"/>
              </a:rPr>
              <a:t>)</a:t>
            </a:r>
            <a:endParaRPr sz="24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  <a:tabLst>
                <a:tab pos="636905" algn="l"/>
                <a:tab pos="8241665" algn="l"/>
              </a:tabLst>
            </a:pPr>
            <a:r>
              <a:rPr sz="2400" u="heavy" dirty="0">
                <a:latin typeface="Tahoma"/>
                <a:cs typeface="Tahoma"/>
              </a:rPr>
              <a:t> </a:t>
            </a:r>
            <a:r>
              <a:rPr sz="2400" u="heavy" spc="-180" dirty="0">
                <a:latin typeface="Tahoma"/>
                <a:cs typeface="Tahoma"/>
              </a:rPr>
              <a:t> </a:t>
            </a:r>
            <a:r>
              <a:rPr sz="2400" u="heavy" spc="-5" dirty="0">
                <a:latin typeface="Tahoma"/>
                <a:cs typeface="Tahoma"/>
              </a:rPr>
              <a:t>C.	</a:t>
            </a:r>
            <a:r>
              <a:rPr sz="2400" u="heavy" spc="-45" dirty="0">
                <a:latin typeface="Tahoma"/>
                <a:cs typeface="Tahoma"/>
              </a:rPr>
              <a:t>Tutup </a:t>
            </a:r>
            <a:r>
              <a:rPr sz="2400" u="heavy" spc="-5" dirty="0">
                <a:latin typeface="Tahoma"/>
                <a:cs typeface="Tahoma"/>
              </a:rPr>
              <a:t>mahkota </a:t>
            </a:r>
            <a:r>
              <a:rPr sz="2400" u="heavy" spc="-50" dirty="0">
                <a:latin typeface="Tahoma"/>
                <a:cs typeface="Tahoma"/>
              </a:rPr>
              <a:t>(</a:t>
            </a:r>
            <a:r>
              <a:rPr sz="2500" i="1" u="heavy" spc="-50" dirty="0">
                <a:latin typeface="Tahoma"/>
                <a:cs typeface="Tahoma"/>
              </a:rPr>
              <a:t>crown</a:t>
            </a:r>
            <a:r>
              <a:rPr sz="2500" i="1" u="heavy" spc="-80" dirty="0">
                <a:latin typeface="Tahoma"/>
                <a:cs typeface="Tahoma"/>
              </a:rPr>
              <a:t> </a:t>
            </a:r>
            <a:r>
              <a:rPr sz="2500" i="1" u="heavy" spc="-40" dirty="0">
                <a:latin typeface="Tahoma"/>
                <a:cs typeface="Tahoma"/>
              </a:rPr>
              <a:t>cap</a:t>
            </a:r>
            <a:r>
              <a:rPr sz="2400" u="heavy" spc="-40" dirty="0">
                <a:latin typeface="Tahoma"/>
                <a:cs typeface="Tahoma"/>
              </a:rPr>
              <a:t>)	</a:t>
            </a:r>
            <a:endParaRPr sz="24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06512" y="1600200"/>
            <a:ext cx="2741587" cy="21875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013325" y="1625600"/>
            <a:ext cx="3082925" cy="213357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JENIS TUTUP GELAS</a:t>
            </a:r>
            <a:endParaRPr lang="id-ID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00200" y="2667000"/>
            <a:ext cx="2514511" cy="16762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876800" y="1828800"/>
            <a:ext cx="1790636" cy="35813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38200" y="2286000"/>
            <a:ext cx="2846324" cy="21351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191000" y="1295400"/>
            <a:ext cx="3444875" cy="47243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724400" y="1600200"/>
            <a:ext cx="2046287" cy="19732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752600" y="1600200"/>
            <a:ext cx="2362200" cy="40385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2839" rIns="0" bIns="0" rtlCol="0">
            <a:spAutoFit/>
          </a:bodyPr>
          <a:lstStyle/>
          <a:p>
            <a:pPr marL="241300">
              <a:lnSpc>
                <a:spcPct val="100000"/>
              </a:lnSpc>
            </a:pPr>
            <a:r>
              <a:rPr sz="3200" b="1" spc="-5" dirty="0">
                <a:latin typeface="Garamond"/>
                <a:cs typeface="Garamond"/>
              </a:rPr>
              <a:t>Pengukuran </a:t>
            </a:r>
            <a:r>
              <a:rPr sz="3200" b="1" dirty="0">
                <a:latin typeface="Garamond"/>
                <a:cs typeface="Garamond"/>
              </a:rPr>
              <a:t>/ </a:t>
            </a:r>
            <a:r>
              <a:rPr sz="3200" b="1" spc="-5" dirty="0">
                <a:latin typeface="Garamond"/>
                <a:cs typeface="Garamond"/>
              </a:rPr>
              <a:t>Pengujian Pengemas</a:t>
            </a:r>
            <a:r>
              <a:rPr sz="3200" b="1" spc="-15" dirty="0">
                <a:latin typeface="Garamond"/>
                <a:cs typeface="Garamond"/>
              </a:rPr>
              <a:t> </a:t>
            </a:r>
            <a:r>
              <a:rPr sz="3200" b="1" spc="-5" dirty="0">
                <a:latin typeface="Garamond"/>
                <a:cs typeface="Garamond"/>
              </a:rPr>
              <a:t>Gelas</a:t>
            </a:r>
            <a:endParaRPr sz="3200">
              <a:latin typeface="Garamond"/>
              <a:cs typeface="Garamon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8340" y="1560067"/>
            <a:ext cx="7240905" cy="3935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CC9900"/>
              </a:buClr>
              <a:buSzPct val="64285"/>
              <a:buFont typeface="Wingdings"/>
              <a:buChar char=""/>
              <a:tabLst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Dimensi </a:t>
            </a:r>
            <a:r>
              <a:rPr sz="2800" dirty="0">
                <a:latin typeface="Arial"/>
                <a:cs typeface="Arial"/>
              </a:rPr>
              <a:t>kemasan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355600" marR="5080" lvl="1">
              <a:lnSpc>
                <a:spcPct val="100000"/>
              </a:lnSpc>
              <a:spcBef>
                <a:spcPts val="670"/>
              </a:spcBef>
              <a:buChar char="-"/>
              <a:tabLst>
                <a:tab pos="572135" algn="l"/>
              </a:tabLst>
            </a:pPr>
            <a:r>
              <a:rPr sz="2800" dirty="0">
                <a:latin typeface="Arial"/>
                <a:cs typeface="Arial"/>
              </a:rPr>
              <a:t>tinggi, diameter, ketebalan, dinding, finish,  volume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70"/>
              </a:spcBef>
              <a:buClr>
                <a:srgbClr val="CC9900"/>
              </a:buClr>
              <a:buSzPct val="64285"/>
              <a:buFont typeface="Wingdings"/>
              <a:buChar char=""/>
              <a:tabLst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Sifat-sifat </a:t>
            </a:r>
            <a:r>
              <a:rPr sz="2800" dirty="0">
                <a:latin typeface="Arial"/>
                <a:cs typeface="Arial"/>
              </a:rPr>
              <a:t>kritis kemasan</a:t>
            </a:r>
            <a:r>
              <a:rPr sz="2800" spc="-6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551815" marR="812800" lvl="1" indent="-196215">
              <a:lnSpc>
                <a:spcPct val="120000"/>
              </a:lnSpc>
              <a:buChar char="-"/>
              <a:tabLst>
                <a:tab pos="572135" algn="l"/>
              </a:tabLst>
            </a:pPr>
            <a:r>
              <a:rPr sz="2800" dirty="0">
                <a:latin typeface="Arial"/>
                <a:cs typeface="Arial"/>
              </a:rPr>
              <a:t>ketahanan terhadap perubahan suhu  (dicelupkan dalam </a:t>
            </a:r>
            <a:r>
              <a:rPr sz="2800" spc="-5" dirty="0">
                <a:latin typeface="Arial"/>
                <a:cs typeface="Arial"/>
              </a:rPr>
              <a:t>air</a:t>
            </a:r>
            <a:r>
              <a:rPr sz="2800" spc="-3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panas)</a:t>
            </a:r>
            <a:endParaRPr sz="2800">
              <a:latin typeface="Arial"/>
              <a:cs typeface="Arial"/>
            </a:endParaRPr>
          </a:p>
          <a:p>
            <a:pPr marL="551180" marR="794385" lvl="1" indent="-196215">
              <a:lnSpc>
                <a:spcPct val="120000"/>
              </a:lnSpc>
              <a:buChar char="-"/>
              <a:tabLst>
                <a:tab pos="571500" algn="l"/>
              </a:tabLst>
            </a:pPr>
            <a:r>
              <a:rPr sz="2800" dirty="0">
                <a:latin typeface="Arial"/>
                <a:cs typeface="Arial"/>
              </a:rPr>
              <a:t>ketahanan terhadap tekanan  (menggunakan air/udara</a:t>
            </a:r>
            <a:r>
              <a:rPr sz="2800" spc="-1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bertekanan)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0">
              <a:lnSpc>
                <a:spcPct val="100000"/>
              </a:lnSpc>
            </a:pPr>
            <a:r>
              <a:rPr sz="3200" b="1" spc="-5" dirty="0">
                <a:latin typeface="Garamond"/>
                <a:cs typeface="Garamond"/>
              </a:rPr>
              <a:t>Metode Pengemasan </a:t>
            </a:r>
            <a:r>
              <a:rPr sz="3200" b="1" dirty="0">
                <a:latin typeface="Garamond"/>
                <a:cs typeface="Garamond"/>
              </a:rPr>
              <a:t>Dengan</a:t>
            </a:r>
            <a:r>
              <a:rPr sz="3200" b="1" spc="-45" dirty="0">
                <a:latin typeface="Garamond"/>
                <a:cs typeface="Garamond"/>
              </a:rPr>
              <a:t> </a:t>
            </a:r>
            <a:r>
              <a:rPr sz="3200" b="1" spc="-5" dirty="0">
                <a:latin typeface="Garamond"/>
                <a:cs typeface="Garamond"/>
              </a:rPr>
              <a:t>Pembotolan</a:t>
            </a:r>
            <a:endParaRPr sz="3200">
              <a:latin typeface="Garamond"/>
              <a:cs typeface="Garamon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1485391"/>
            <a:ext cx="7341234" cy="3133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CC9900"/>
              </a:buClr>
              <a:buSzPct val="64000"/>
              <a:buFont typeface="Wingdings"/>
              <a:buChar char=""/>
              <a:tabLst>
                <a:tab pos="355600" algn="l"/>
              </a:tabLst>
            </a:pPr>
            <a:r>
              <a:rPr sz="2500" i="1" spc="-5" dirty="0">
                <a:latin typeface="Arial"/>
                <a:cs typeface="Arial"/>
              </a:rPr>
              <a:t>Cold </a:t>
            </a:r>
            <a:r>
              <a:rPr sz="2500" i="1" dirty="0">
                <a:latin typeface="Arial"/>
                <a:cs typeface="Arial"/>
              </a:rPr>
              <a:t>pack </a:t>
            </a:r>
            <a:r>
              <a:rPr sz="2500" i="1" spc="-5" dirty="0">
                <a:latin typeface="Arial"/>
                <a:cs typeface="Arial"/>
              </a:rPr>
              <a:t>method </a:t>
            </a:r>
            <a:r>
              <a:rPr sz="2500" spc="-5" dirty="0">
                <a:latin typeface="Arial"/>
                <a:cs typeface="Arial"/>
              </a:rPr>
              <a:t>(metode </a:t>
            </a:r>
            <a:r>
              <a:rPr sz="2500" dirty="0">
                <a:latin typeface="Arial"/>
                <a:cs typeface="Arial"/>
              </a:rPr>
              <a:t>pengemasan</a:t>
            </a:r>
            <a:r>
              <a:rPr sz="2500" spc="-50" dirty="0">
                <a:latin typeface="Arial"/>
                <a:cs typeface="Arial"/>
              </a:rPr>
              <a:t> </a:t>
            </a:r>
            <a:r>
              <a:rPr sz="2500" dirty="0">
                <a:latin typeface="Arial"/>
                <a:cs typeface="Arial"/>
              </a:rPr>
              <a:t>dingin)</a:t>
            </a:r>
            <a:endParaRPr sz="2500">
              <a:latin typeface="Arial"/>
              <a:cs typeface="Arial"/>
            </a:endParaRPr>
          </a:p>
          <a:p>
            <a:pPr marL="532130" marR="184150" lvl="1" indent="-176530">
              <a:lnSpc>
                <a:spcPct val="120000"/>
              </a:lnSpc>
              <a:buChar char="-"/>
              <a:tabLst>
                <a:tab pos="549275" algn="l"/>
              </a:tabLst>
            </a:pPr>
            <a:r>
              <a:rPr sz="2500" dirty="0">
                <a:latin typeface="Arial"/>
                <a:cs typeface="Arial"/>
              </a:rPr>
              <a:t>bahan dan botol </a:t>
            </a:r>
            <a:r>
              <a:rPr sz="2500" spc="-5" dirty="0">
                <a:latin typeface="Arial"/>
                <a:cs typeface="Arial"/>
              </a:rPr>
              <a:t>dingin, setelah sterilisasi </a:t>
            </a:r>
            <a:r>
              <a:rPr sz="2500" dirty="0">
                <a:latin typeface="Arial"/>
                <a:cs typeface="Arial"/>
              </a:rPr>
              <a:t>tutup  </a:t>
            </a:r>
            <a:r>
              <a:rPr sz="2500" spc="-5" dirty="0">
                <a:latin typeface="Arial"/>
                <a:cs typeface="Arial"/>
              </a:rPr>
              <a:t>dirapatkan (co : pembotolan </a:t>
            </a:r>
            <a:r>
              <a:rPr sz="2500" dirty="0">
                <a:latin typeface="Arial"/>
                <a:cs typeface="Arial"/>
              </a:rPr>
              <a:t>saos</a:t>
            </a:r>
            <a:r>
              <a:rPr sz="2500" spc="35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tomat)</a:t>
            </a:r>
            <a:endParaRPr sz="25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00"/>
              </a:spcBef>
              <a:buClr>
                <a:srgbClr val="CC9900"/>
              </a:buClr>
              <a:buSzPct val="64000"/>
              <a:buFont typeface="Wingdings"/>
              <a:buChar char=""/>
              <a:tabLst>
                <a:tab pos="355600" algn="l"/>
              </a:tabLst>
            </a:pPr>
            <a:r>
              <a:rPr sz="2500" i="1" spc="-5" dirty="0">
                <a:latin typeface="Arial"/>
                <a:cs typeface="Arial"/>
              </a:rPr>
              <a:t>Hot </a:t>
            </a:r>
            <a:r>
              <a:rPr sz="2500" i="1" dirty="0">
                <a:latin typeface="Arial"/>
                <a:cs typeface="Arial"/>
              </a:rPr>
              <a:t>pack </a:t>
            </a:r>
            <a:r>
              <a:rPr sz="2500" i="1" spc="-5" dirty="0">
                <a:latin typeface="Arial"/>
                <a:cs typeface="Arial"/>
              </a:rPr>
              <a:t>method </a:t>
            </a:r>
            <a:r>
              <a:rPr sz="2500" spc="-5" dirty="0">
                <a:latin typeface="Arial"/>
                <a:cs typeface="Arial"/>
              </a:rPr>
              <a:t>(metode </a:t>
            </a:r>
            <a:r>
              <a:rPr sz="2500" dirty="0">
                <a:latin typeface="Arial"/>
                <a:cs typeface="Arial"/>
              </a:rPr>
              <a:t>pengemasan</a:t>
            </a:r>
            <a:r>
              <a:rPr sz="2500" spc="-20" dirty="0">
                <a:latin typeface="Arial"/>
                <a:cs typeface="Arial"/>
              </a:rPr>
              <a:t> </a:t>
            </a:r>
            <a:r>
              <a:rPr sz="2500" dirty="0">
                <a:latin typeface="Arial"/>
                <a:cs typeface="Arial"/>
              </a:rPr>
              <a:t>panas)</a:t>
            </a:r>
            <a:endParaRPr sz="2500">
              <a:latin typeface="Arial"/>
              <a:cs typeface="Arial"/>
            </a:endParaRPr>
          </a:p>
          <a:p>
            <a:pPr marL="549275" lvl="1" indent="-193675">
              <a:lnSpc>
                <a:spcPct val="100000"/>
              </a:lnSpc>
              <a:spcBef>
                <a:spcPts val="600"/>
              </a:spcBef>
              <a:buChar char="-"/>
              <a:tabLst>
                <a:tab pos="549275" algn="l"/>
              </a:tabLst>
            </a:pPr>
            <a:r>
              <a:rPr sz="2500" dirty="0">
                <a:latin typeface="Arial"/>
                <a:cs typeface="Arial"/>
              </a:rPr>
              <a:t>bahan panas, </a:t>
            </a:r>
            <a:r>
              <a:rPr sz="2500" spc="-5" dirty="0">
                <a:latin typeface="Arial"/>
                <a:cs typeface="Arial"/>
              </a:rPr>
              <a:t>mempersingkat waktu</a:t>
            </a:r>
            <a:r>
              <a:rPr sz="2500" spc="10" dirty="0">
                <a:latin typeface="Arial"/>
                <a:cs typeface="Arial"/>
              </a:rPr>
              <a:t> </a:t>
            </a:r>
            <a:r>
              <a:rPr sz="2500" spc="-5" dirty="0">
                <a:latin typeface="Arial"/>
                <a:cs typeface="Arial"/>
              </a:rPr>
              <a:t>sterilisasi</a:t>
            </a:r>
            <a:endParaRPr sz="25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00"/>
              </a:spcBef>
              <a:buClr>
                <a:srgbClr val="CC9900"/>
              </a:buClr>
              <a:buSzPct val="64000"/>
              <a:buFont typeface="Wingdings"/>
              <a:buChar char=""/>
              <a:tabLst>
                <a:tab pos="355600" algn="l"/>
              </a:tabLst>
            </a:pPr>
            <a:r>
              <a:rPr sz="2500" i="1" spc="-5" dirty="0">
                <a:latin typeface="Arial"/>
                <a:cs typeface="Arial"/>
              </a:rPr>
              <a:t>Open kettle method </a:t>
            </a:r>
            <a:r>
              <a:rPr sz="2500" spc="-5" dirty="0">
                <a:latin typeface="Arial"/>
                <a:cs typeface="Arial"/>
              </a:rPr>
              <a:t>(metode wajan</a:t>
            </a:r>
            <a:r>
              <a:rPr sz="2500" spc="15" dirty="0">
                <a:latin typeface="Arial"/>
                <a:cs typeface="Arial"/>
              </a:rPr>
              <a:t> </a:t>
            </a:r>
            <a:r>
              <a:rPr sz="2500" dirty="0">
                <a:latin typeface="Arial"/>
                <a:cs typeface="Arial"/>
              </a:rPr>
              <a:t>terbuka)</a:t>
            </a:r>
            <a:endParaRPr sz="2500">
              <a:latin typeface="Arial"/>
              <a:cs typeface="Arial"/>
            </a:endParaRPr>
          </a:p>
          <a:p>
            <a:pPr marL="549275" lvl="1" indent="-193675">
              <a:lnSpc>
                <a:spcPct val="100000"/>
              </a:lnSpc>
              <a:spcBef>
                <a:spcPts val="600"/>
              </a:spcBef>
              <a:buChar char="-"/>
              <a:tabLst>
                <a:tab pos="549275" algn="l"/>
              </a:tabLst>
            </a:pPr>
            <a:r>
              <a:rPr sz="2500" dirty="0">
                <a:latin typeface="Arial"/>
                <a:cs typeface="Arial"/>
              </a:rPr>
              <a:t>bahan panas, </a:t>
            </a:r>
            <a:r>
              <a:rPr sz="2500" spc="-5" dirty="0">
                <a:latin typeface="Arial"/>
                <a:cs typeface="Arial"/>
              </a:rPr>
              <a:t>wadah steril, </a:t>
            </a:r>
            <a:r>
              <a:rPr sz="2500" dirty="0">
                <a:latin typeface="Arial"/>
                <a:cs typeface="Arial"/>
              </a:rPr>
              <a:t>tutup langsung</a:t>
            </a:r>
            <a:r>
              <a:rPr sz="2500" spc="-65" dirty="0">
                <a:latin typeface="Arial"/>
                <a:cs typeface="Arial"/>
              </a:rPr>
              <a:t> </a:t>
            </a:r>
            <a:r>
              <a:rPr sz="2500" dirty="0">
                <a:latin typeface="Arial"/>
                <a:cs typeface="Arial"/>
              </a:rPr>
              <a:t>rapat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6172200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9050">
            <a:solidFill>
              <a:srgbClr val="CC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Hot pack</a:t>
            </a:r>
            <a:r>
              <a:rPr spc="-100" dirty="0"/>
              <a:t> </a:t>
            </a:r>
            <a:r>
              <a:rPr dirty="0"/>
              <a:t>method</a:t>
            </a:r>
          </a:p>
        </p:txBody>
      </p:sp>
      <p:sp>
        <p:nvSpPr>
          <p:cNvPr id="5" name="object 5"/>
          <p:cNvSpPr/>
          <p:nvPr/>
        </p:nvSpPr>
        <p:spPr>
          <a:xfrm>
            <a:off x="2209801" y="1219225"/>
            <a:ext cx="3886200" cy="47243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2600" y="2438400"/>
            <a:ext cx="50962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7200" dirty="0" smtClean="0"/>
              <a:t>Terimakasih..</a:t>
            </a:r>
            <a:endParaRPr lang="id-ID" sz="7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494</Words>
  <Application>Microsoft Office PowerPoint</Application>
  <PresentationFormat>On-screen Show (4:3)</PresentationFormat>
  <Paragraphs>91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Kemasan Gelas</vt:lpstr>
      <vt:lpstr>Sejarah Kemasan Gelas</vt:lpstr>
      <vt:lpstr>KEMASAN KACA / GELAS</vt:lpstr>
      <vt:lpstr>Sifat-Sifat Kemasan Kaca</vt:lpstr>
      <vt:lpstr>Bagian-Bagian Kemasan Botol</vt:lpstr>
      <vt:lpstr>Bentuk Kemasan Kaca</vt:lpstr>
      <vt:lpstr>BOTTLE</vt:lpstr>
      <vt:lpstr>JARS</vt:lpstr>
      <vt:lpstr>JARS</vt:lpstr>
      <vt:lpstr>TU M B L E R</vt:lpstr>
      <vt:lpstr>PowerPoint Presentation</vt:lpstr>
      <vt:lpstr>Carboy</vt:lpstr>
      <vt:lpstr>Vial</vt:lpstr>
      <vt:lpstr>Ampul</vt:lpstr>
      <vt:lpstr>Tutup Kemasan Kaca</vt:lpstr>
      <vt:lpstr>Macam / Jenis Tutup Kemasan Kaca</vt:lpstr>
      <vt:lpstr>Tutup Kemasan Kaca</vt:lpstr>
      <vt:lpstr>JENIS TUTUP GELAS</vt:lpstr>
      <vt:lpstr>PowerPoint Presentation</vt:lpstr>
      <vt:lpstr>PowerPoint Presentation</vt:lpstr>
      <vt:lpstr>PowerPoint Presentation</vt:lpstr>
      <vt:lpstr>Pengukuran / Pengujian Pengemas Gelas</vt:lpstr>
      <vt:lpstr>Metode Pengemasan Dengan Pembotolan</vt:lpstr>
      <vt:lpstr>Hot pack method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KEMASAN KACA / GELAS</dc:title>
  <dc:creator>rustam</dc:creator>
  <cp:lastModifiedBy>ASUS</cp:lastModifiedBy>
  <cp:revision>4</cp:revision>
  <dcterms:created xsi:type="dcterms:W3CDTF">2017-03-02T08:53:01Z</dcterms:created>
  <dcterms:modified xsi:type="dcterms:W3CDTF">2017-03-03T07:58:02Z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2009-11-05T00:00:00Z</vt:filetime>
  </property>
  <property fmtid="{D5CDD505-2E9C-101B-9397-08002B2CF9AE}" pid="3" name="Creator">
    <vt:lpwstr>Acrobat PDFMaker 9.0 for PowerPoint</vt:lpwstr>
  </property>
  <property fmtid="{D5CDD505-2E9C-101B-9397-08002B2CF9AE}" pid="4" name="LastSaved">
    <vt:filetime>2017-03-02T00:00:00Z</vt:filetime>
  </property>
</Properties>
</file>