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48" r:id="rId59"/>
  </p:sldIdLst>
  <p:sldSz cx="7556500" cy="10693400"/>
  <p:notesSz cx="7556500" cy="10693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488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67945">
              <a:lnSpc>
                <a:spcPts val="1390"/>
              </a:lnSpc>
            </a:pPr>
            <a:fld id="{81D60167-4931-47E6-BA6A-407CBD079E47}" type="slidenum">
              <a:rPr dirty="0"/>
              <a:pPr marL="67945">
                <a:lnSpc>
                  <a:spcPts val="1390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67945">
              <a:lnSpc>
                <a:spcPts val="1390"/>
              </a:lnSpc>
            </a:pPr>
            <a:fld id="{81D60167-4931-47E6-BA6A-407CBD079E47}" type="slidenum">
              <a:rPr dirty="0"/>
              <a:pPr marL="67945">
                <a:lnSpc>
                  <a:spcPts val="1390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67945">
              <a:lnSpc>
                <a:spcPts val="1390"/>
              </a:lnSpc>
            </a:pPr>
            <a:fld id="{81D60167-4931-47E6-BA6A-407CBD079E47}" type="slidenum">
              <a:rPr dirty="0"/>
              <a:pPr marL="67945">
                <a:lnSpc>
                  <a:spcPts val="1390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67945">
              <a:lnSpc>
                <a:spcPts val="1390"/>
              </a:lnSpc>
            </a:pPr>
            <a:fld id="{81D60167-4931-47E6-BA6A-407CBD079E47}" type="slidenum">
              <a:rPr dirty="0"/>
              <a:pPr marL="67945">
                <a:lnSpc>
                  <a:spcPts val="1390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67945">
              <a:lnSpc>
                <a:spcPts val="1390"/>
              </a:lnSpc>
            </a:pPr>
            <a:fld id="{81D60167-4931-47E6-BA6A-407CBD079E47}" type="slidenum">
              <a:rPr dirty="0"/>
              <a:pPr marL="67945">
                <a:lnSpc>
                  <a:spcPts val="1390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850132" y="10063936"/>
            <a:ext cx="220345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67945">
              <a:lnSpc>
                <a:spcPts val="1390"/>
              </a:lnSpc>
            </a:pPr>
            <a:fld id="{81D60167-4931-47E6-BA6A-407CBD079E47}" type="slidenum">
              <a:rPr dirty="0"/>
              <a:pPr marL="67945">
                <a:lnSpc>
                  <a:spcPts val="1390"/>
                </a:lnSpc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4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3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2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60024" y="1439150"/>
            <a:ext cx="5421630" cy="7950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3055"/>
              </a:lnSpc>
            </a:pPr>
            <a:r>
              <a:rPr sz="2600" b="1" spc="-5" dirty="0">
                <a:latin typeface="Arial"/>
                <a:cs typeface="Arial"/>
              </a:rPr>
              <a:t>Diktat</a:t>
            </a:r>
            <a:r>
              <a:rPr sz="2600" b="1" spc="-60" dirty="0">
                <a:latin typeface="Arial"/>
                <a:cs typeface="Arial"/>
              </a:rPr>
              <a:t> </a:t>
            </a:r>
            <a:r>
              <a:rPr sz="2600" b="1" spc="-5" dirty="0">
                <a:latin typeface="Arial"/>
                <a:cs typeface="Arial"/>
              </a:rPr>
              <a:t>Kuliah</a:t>
            </a:r>
            <a:endParaRPr sz="2600" dirty="0">
              <a:latin typeface="Arial"/>
              <a:cs typeface="Arial"/>
            </a:endParaRPr>
          </a:p>
          <a:p>
            <a:pPr algn="ctr">
              <a:lnSpc>
                <a:spcPts val="3055"/>
              </a:lnSpc>
            </a:pPr>
            <a:r>
              <a:rPr sz="2600" b="1" spc="-5" dirty="0" smtClean="0">
                <a:latin typeface="Arial"/>
                <a:cs typeface="Arial"/>
              </a:rPr>
              <a:t>S t a t </a:t>
            </a:r>
            <a:r>
              <a:rPr lang="id-ID" sz="2600" b="1" spc="-5" dirty="0">
                <a:latin typeface="Arial"/>
                <a:cs typeface="Arial"/>
              </a:rPr>
              <a:t>i</a:t>
            </a:r>
            <a:r>
              <a:rPr sz="2600" b="1" spc="-5" dirty="0" smtClean="0">
                <a:latin typeface="Arial"/>
                <a:cs typeface="Arial"/>
              </a:rPr>
              <a:t> k a</a:t>
            </a:r>
            <a:endParaRPr sz="26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87650" y="9156700"/>
            <a:ext cx="4191000" cy="589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13410">
              <a:lnSpc>
                <a:spcPts val="2300"/>
              </a:lnSpc>
            </a:pPr>
            <a:r>
              <a:rPr sz="2000" b="1" spc="-5" dirty="0" smtClean="0">
                <a:latin typeface="Arial"/>
                <a:cs typeface="Arial"/>
              </a:rPr>
              <a:t> </a:t>
            </a:r>
          </a:p>
          <a:p>
            <a:pPr marL="12700" marR="5080" indent="613410">
              <a:lnSpc>
                <a:spcPts val="2300"/>
              </a:lnSpc>
            </a:pPr>
            <a:r>
              <a:rPr sz="2000" b="1" spc="-5" dirty="0" err="1" smtClean="0">
                <a:latin typeface="Arial"/>
                <a:cs typeface="Arial"/>
              </a:rPr>
              <a:t>Agung</a:t>
            </a:r>
            <a:r>
              <a:rPr sz="2000" b="1" spc="-5" dirty="0" smtClean="0">
                <a:latin typeface="Arial"/>
                <a:cs typeface="Arial"/>
              </a:rPr>
              <a:t> </a:t>
            </a:r>
            <a:r>
              <a:rPr sz="2000" b="1" spc="-5" dirty="0" err="1" smtClean="0">
                <a:latin typeface="Arial"/>
                <a:cs typeface="Arial"/>
              </a:rPr>
              <a:t>Kristiawan</a:t>
            </a:r>
            <a:r>
              <a:rPr sz="2000" b="1" spc="-5" dirty="0" smtClean="0">
                <a:latin typeface="Arial"/>
                <a:cs typeface="Arial"/>
              </a:rPr>
              <a:t>, S.T., M.T.</a:t>
            </a:r>
            <a:endParaRPr sz="2000" dirty="0">
              <a:latin typeface="Arial"/>
              <a:cs typeface="Arial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160024" y="9309100"/>
            <a:ext cx="56662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3789934" y="10063936"/>
            <a:ext cx="16065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fld id="{81D60167-4931-47E6-BA6A-407CBD079E47}" type="slidenum">
              <a:rPr sz="1200" spc="-5" dirty="0">
                <a:latin typeface="Arial"/>
                <a:cs typeface="Arial"/>
              </a:rPr>
              <a:pPr marL="25400">
                <a:lnSpc>
                  <a:spcPts val="1310"/>
                </a:lnSpc>
              </a:pPr>
              <a:t>2</a:t>
            </a:fld>
            <a:endParaRPr sz="1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67816" y="1068831"/>
            <a:ext cx="5605780" cy="4581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Kata</a:t>
            </a:r>
            <a:r>
              <a:rPr sz="1400" b="1" spc="-5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Pengantar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 marR="5080" algn="just">
              <a:lnSpc>
                <a:spcPct val="143800"/>
              </a:lnSpc>
            </a:pPr>
            <a:r>
              <a:rPr sz="1200" spc="-5" dirty="0">
                <a:latin typeface="Arial"/>
                <a:cs typeface="Arial"/>
              </a:rPr>
              <a:t>Mekanika </a:t>
            </a:r>
            <a:r>
              <a:rPr sz="1200" spc="-5" dirty="0" err="1">
                <a:latin typeface="Arial"/>
                <a:cs typeface="Arial"/>
              </a:rPr>
              <a:t>Teknik</a:t>
            </a:r>
            <a:r>
              <a:rPr sz="1200" spc="-5" dirty="0">
                <a:latin typeface="Arial"/>
                <a:cs typeface="Arial"/>
              </a:rPr>
              <a:t>/</a:t>
            </a:r>
            <a:r>
              <a:rPr sz="1200" spc="-5" dirty="0" err="1">
                <a:latin typeface="Arial"/>
                <a:cs typeface="Arial"/>
              </a:rPr>
              <a:t>Statika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merupakan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mata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kuliah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dasar </a:t>
            </a:r>
            <a:r>
              <a:rPr sz="1200" spc="-10" dirty="0">
                <a:latin typeface="Arial"/>
                <a:cs typeface="Arial"/>
              </a:rPr>
              <a:t>perancangan  </a:t>
            </a:r>
            <a:r>
              <a:rPr sz="1200" spc="-5" dirty="0">
                <a:latin typeface="Arial"/>
                <a:cs typeface="Arial"/>
              </a:rPr>
              <a:t>teknik yang dipelajari oleh mahasiswa Program Studi </a:t>
            </a:r>
            <a:r>
              <a:rPr sz="1200" spc="-5" dirty="0" err="1">
                <a:latin typeface="Arial"/>
                <a:cs typeface="Arial"/>
              </a:rPr>
              <a:t>Teknik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Sipil</a:t>
            </a:r>
            <a:r>
              <a:rPr sz="1200" dirty="0" smtClean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Tujuan </a:t>
            </a:r>
            <a:r>
              <a:rPr sz="1200" spc="-5" dirty="0" err="1">
                <a:latin typeface="Arial"/>
                <a:cs typeface="Arial"/>
              </a:rPr>
              <a:t>pembelajaran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mata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kuliah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ini adalah mahasiswa </a:t>
            </a:r>
            <a:r>
              <a:rPr sz="1200" spc="-10" dirty="0">
                <a:latin typeface="Arial"/>
                <a:cs typeface="Arial"/>
              </a:rPr>
              <a:t>mampu  </a:t>
            </a:r>
            <a:r>
              <a:rPr sz="1200" spc="-5" dirty="0">
                <a:latin typeface="Arial"/>
                <a:cs typeface="Arial"/>
              </a:rPr>
              <a:t>menerapkan prinsip-prinsip dasar mekanika teknik yang berkaitan dengan </a:t>
            </a:r>
            <a:r>
              <a:rPr sz="1200" dirty="0">
                <a:latin typeface="Arial"/>
                <a:cs typeface="Arial"/>
              </a:rPr>
              <a:t>sistem  </a:t>
            </a:r>
            <a:r>
              <a:rPr sz="1200" spc="-5" dirty="0">
                <a:latin typeface="Arial"/>
                <a:cs typeface="Arial"/>
              </a:rPr>
              <a:t>gaya, konsep benda tegar, konsep kesimbangan, konsep </a:t>
            </a:r>
            <a:r>
              <a:rPr sz="1200" spc="-5" dirty="0" err="1">
                <a:latin typeface="Arial"/>
                <a:cs typeface="Arial"/>
              </a:rPr>
              <a:t>gaya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dalam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dirty="0" err="1" smtClean="0">
                <a:latin typeface="Arial"/>
                <a:cs typeface="Arial"/>
              </a:rPr>
              <a:t>untuk</a:t>
            </a:r>
            <a:r>
              <a:rPr sz="1200" dirty="0" smtClean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menghitung dan merancang </a:t>
            </a:r>
            <a:r>
              <a:rPr sz="1200" dirty="0">
                <a:latin typeface="Arial"/>
                <a:cs typeface="Arial"/>
              </a:rPr>
              <a:t>konstruksi </a:t>
            </a:r>
            <a:r>
              <a:rPr sz="1200" spc="-5" dirty="0">
                <a:latin typeface="Arial"/>
                <a:cs typeface="Arial"/>
              </a:rPr>
              <a:t>sederhana dalam </a:t>
            </a:r>
            <a:r>
              <a:rPr sz="1200" spc="-10" dirty="0">
                <a:latin typeface="Arial"/>
                <a:cs typeface="Arial"/>
              </a:rPr>
              <a:t>bidang  </a:t>
            </a:r>
            <a:r>
              <a:rPr sz="1200" spc="-5" dirty="0">
                <a:latin typeface="Arial"/>
                <a:cs typeface="Arial"/>
              </a:rPr>
              <a:t>mekanika teknik statis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tertentu.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 marL="12700" marR="5080" algn="just">
              <a:lnSpc>
                <a:spcPct val="143600"/>
              </a:lnSpc>
            </a:pPr>
            <a:r>
              <a:rPr sz="1200" spc="-5" dirty="0">
                <a:latin typeface="Arial"/>
                <a:cs typeface="Arial"/>
              </a:rPr>
              <a:t>Untuk mencapai tujuan tersebut, perlu disiapkan bahan ajar yang dapat </a:t>
            </a:r>
            <a:r>
              <a:rPr sz="1200" spc="-10" dirty="0">
                <a:latin typeface="Arial"/>
                <a:cs typeface="Arial"/>
              </a:rPr>
              <a:t>dijadikan  </a:t>
            </a:r>
            <a:r>
              <a:rPr sz="1200" spc="-5" dirty="0">
                <a:latin typeface="Arial"/>
                <a:cs typeface="Arial"/>
              </a:rPr>
              <a:t>acuan oleh mahasiswa dalam proses pembelajaan. Diktat ini disusun </a:t>
            </a:r>
            <a:r>
              <a:rPr sz="1200" spc="-10" dirty="0">
                <a:latin typeface="Arial"/>
                <a:cs typeface="Arial"/>
              </a:rPr>
              <a:t>dengan  </a:t>
            </a:r>
            <a:r>
              <a:rPr sz="1200" spc="-5" dirty="0">
                <a:latin typeface="Arial"/>
                <a:cs typeface="Arial"/>
              </a:rPr>
              <a:t>tujuan memberikan panduan mahasiswa dalam proses pembelajaran, </a:t>
            </a:r>
            <a:r>
              <a:rPr sz="1200" dirty="0">
                <a:latin typeface="Arial"/>
                <a:cs typeface="Arial"/>
              </a:rPr>
              <a:t>sehingga  </a:t>
            </a:r>
            <a:r>
              <a:rPr sz="1200" spc="-5" dirty="0">
                <a:latin typeface="Arial"/>
                <a:cs typeface="Arial"/>
              </a:rPr>
              <a:t>lebih terarah. Diharapkan melalui diktat </a:t>
            </a:r>
            <a:r>
              <a:rPr sz="1200" dirty="0">
                <a:latin typeface="Arial"/>
                <a:cs typeface="Arial"/>
              </a:rPr>
              <a:t>ini, </a:t>
            </a:r>
            <a:r>
              <a:rPr sz="1200" spc="-5" dirty="0">
                <a:latin typeface="Arial"/>
                <a:cs typeface="Arial"/>
              </a:rPr>
              <a:t>mahasiswa lebih mampu </a:t>
            </a:r>
            <a:r>
              <a:rPr sz="1200" dirty="0">
                <a:latin typeface="Arial"/>
                <a:cs typeface="Arial"/>
              </a:rPr>
              <a:t>untuk  </a:t>
            </a:r>
            <a:r>
              <a:rPr sz="1200" spc="-5" dirty="0">
                <a:latin typeface="Arial"/>
                <a:cs typeface="Arial"/>
              </a:rPr>
              <a:t>memahami konsep-konsep dasar Mekanika Teknik Statis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Tertentu.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50" dirty="0">
              <a:latin typeface="Times New Roman"/>
              <a:cs typeface="Times New Roman"/>
            </a:endParaRPr>
          </a:p>
          <a:p>
            <a:pPr marL="12700" marR="5080" algn="just">
              <a:lnSpc>
                <a:spcPct val="143800"/>
              </a:lnSpc>
            </a:pPr>
            <a:r>
              <a:rPr sz="1200" spc="-5" dirty="0">
                <a:latin typeface="Arial"/>
                <a:cs typeface="Arial"/>
              </a:rPr>
              <a:t>Penulis menyadari bahwa Diktat ini masih perlu penyempurnaan terus menerus.  Penulis sangat berharap masukan dari para Pembaca, untuk proses </a:t>
            </a:r>
            <a:r>
              <a:rPr sz="1200" spc="-10" dirty="0">
                <a:latin typeface="Arial"/>
                <a:cs typeface="Arial"/>
              </a:rPr>
              <a:t>perbaikan  </a:t>
            </a:r>
            <a:r>
              <a:rPr sz="1200" spc="-5" dirty="0">
                <a:latin typeface="Arial"/>
                <a:cs typeface="Arial"/>
              </a:rPr>
              <a:t>dan penyempurnaan diktat </a:t>
            </a:r>
            <a:r>
              <a:rPr sz="1200" dirty="0">
                <a:latin typeface="Arial"/>
                <a:cs typeface="Arial"/>
              </a:rPr>
              <a:t>ini </a:t>
            </a:r>
            <a:r>
              <a:rPr sz="1200" spc="-5" dirty="0">
                <a:latin typeface="Arial"/>
                <a:cs typeface="Arial"/>
              </a:rPr>
              <a:t>sehingga menjadi lebih bermutu. Selamat  </a:t>
            </a:r>
            <a:r>
              <a:rPr sz="1200" dirty="0">
                <a:latin typeface="Arial"/>
                <a:cs typeface="Arial"/>
              </a:rPr>
              <a:t>membaca.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268429" y="6625498"/>
            <a:ext cx="1534160" cy="5318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43800"/>
              </a:lnSpc>
            </a:pPr>
            <a:r>
              <a:rPr sz="1200" spc="-5" dirty="0" smtClean="0">
                <a:latin typeface="Arial"/>
                <a:cs typeface="Arial"/>
              </a:rPr>
              <a:t>Semarang,</a:t>
            </a:r>
          </a:p>
          <a:p>
            <a:pPr marL="12700" marR="5080">
              <a:lnSpc>
                <a:spcPct val="143800"/>
              </a:lnSpc>
            </a:pPr>
            <a:r>
              <a:rPr sz="1200" spc="-5" dirty="0" err="1" smtClean="0">
                <a:latin typeface="Arial"/>
                <a:cs typeface="Arial"/>
              </a:rPr>
              <a:t>Penulis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68460" y="7669530"/>
            <a:ext cx="1642745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 err="1" smtClean="0">
                <a:latin typeface="Arial"/>
                <a:cs typeface="Arial"/>
              </a:rPr>
              <a:t>Agung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Kristiawan</a:t>
            </a:r>
            <a:endParaRPr sz="1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3789934" y="10063936"/>
            <a:ext cx="16065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fld id="{81D60167-4931-47E6-BA6A-407CBD079E47}" type="slidenum">
              <a:rPr sz="1200" spc="-5" dirty="0">
                <a:latin typeface="Arial"/>
                <a:cs typeface="Arial"/>
              </a:rPr>
              <a:pPr marL="25400">
                <a:lnSpc>
                  <a:spcPts val="1310"/>
                </a:lnSpc>
              </a:pPr>
              <a:t>3</a:t>
            </a:fld>
            <a:endParaRPr sz="1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477259" y="1068831"/>
            <a:ext cx="786765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Daftar</a:t>
            </a:r>
            <a:r>
              <a:rPr sz="1400" b="1" spc="-6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Isi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352892"/>
              </p:ext>
            </p:extLst>
          </p:nvPr>
        </p:nvGraphicFramePr>
        <p:xfrm>
          <a:off x="1058291" y="1680670"/>
          <a:ext cx="5243056" cy="454583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99396"/>
                <a:gridCol w="843660"/>
              </a:tblGrid>
              <a:tr h="27305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Kata</a:t>
                      </a:r>
                      <a:r>
                        <a:rPr sz="12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Pengantar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214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ii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70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Daftar</a:t>
                      </a:r>
                      <a:r>
                        <a:rPr sz="12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Isi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214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iii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0005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Rencana</a:t>
                      </a:r>
                      <a:r>
                        <a:rPr sz="12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Pembelajaran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iv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000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222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Bab 1</a:t>
                      </a:r>
                      <a:r>
                        <a:rPr sz="12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Pendahuluan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51510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70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Bab 2 Statika Benda</a:t>
                      </a:r>
                      <a:r>
                        <a:rPr sz="12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Tegar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151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70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Bab 3 Konsep</a:t>
                      </a:r>
                      <a:r>
                        <a:rPr sz="12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Keseimbangan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13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70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Bab 4 Aplikasi Konsep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Keseimbangan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151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20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70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Bab 5 Struktur</a:t>
                      </a:r>
                      <a:r>
                        <a:rPr sz="12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Portal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151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70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Bab 6 Konstruksi Rangka Batang (Metode Titik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 Simpul)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151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37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70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Bab 7 Konstruksi Rangka Batang (Metode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 Potongan)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151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46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70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700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66318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151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399669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222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Daftar</a:t>
                      </a:r>
                      <a:r>
                        <a:rPr sz="12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Pustaka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651510">
                        <a:lnSpc>
                          <a:spcPct val="100000"/>
                        </a:lnSpc>
                      </a:pP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789934" y="10063936"/>
            <a:ext cx="16065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fld id="{81D60167-4931-47E6-BA6A-407CBD079E47}" type="slidenum">
              <a:rPr sz="1200" spc="-5" dirty="0">
                <a:latin typeface="Arial"/>
                <a:cs typeface="Arial"/>
              </a:rPr>
              <a:pPr marL="25400">
                <a:lnSpc>
                  <a:spcPts val="1310"/>
                </a:lnSpc>
              </a:pPr>
              <a:t>4</a:t>
            </a:fld>
            <a:endParaRPr sz="1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65530" y="1068831"/>
            <a:ext cx="5609590" cy="73404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31339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Rencana</a:t>
            </a:r>
            <a:r>
              <a:rPr sz="1400" b="1" spc="-3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Pembelajaran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4604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Tujuan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Pembelajaran</a:t>
            </a:r>
            <a:endParaRPr sz="1200" dirty="0">
              <a:latin typeface="Arial"/>
              <a:cs typeface="Arial"/>
            </a:endParaRPr>
          </a:p>
          <a:p>
            <a:pPr marL="14604" marR="6985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Setelah mengikuti </a:t>
            </a:r>
            <a:r>
              <a:rPr sz="1200" spc="-5" dirty="0" err="1">
                <a:latin typeface="Arial"/>
                <a:cs typeface="Arial"/>
              </a:rPr>
              <a:t>matakuliah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Statika</a:t>
            </a:r>
            <a:r>
              <a:rPr sz="1200" dirty="0" smtClean="0">
                <a:latin typeface="Arial"/>
                <a:cs typeface="Arial"/>
              </a:rPr>
              <a:t>, </a:t>
            </a:r>
            <a:r>
              <a:rPr sz="1200" spc="-5" dirty="0">
                <a:latin typeface="Arial"/>
                <a:cs typeface="Arial"/>
              </a:rPr>
              <a:t>mahasiswa mampu menerapkan  prinsip-prinsip dasar Mekanika Teknik yang berkaitan dengan sistem gaya,  </a:t>
            </a:r>
            <a:r>
              <a:rPr sz="1200" dirty="0">
                <a:latin typeface="Arial"/>
                <a:cs typeface="Arial"/>
              </a:rPr>
              <a:t>konsep </a:t>
            </a:r>
            <a:r>
              <a:rPr sz="1200" spc="-5" dirty="0">
                <a:latin typeface="Arial"/>
                <a:cs typeface="Arial"/>
              </a:rPr>
              <a:t>benda </a:t>
            </a:r>
            <a:r>
              <a:rPr sz="1200" dirty="0">
                <a:latin typeface="Arial"/>
                <a:cs typeface="Arial"/>
              </a:rPr>
              <a:t>tegar, </a:t>
            </a:r>
            <a:r>
              <a:rPr sz="1200" spc="-5" dirty="0">
                <a:latin typeface="Arial"/>
                <a:cs typeface="Arial"/>
              </a:rPr>
              <a:t>konsep kesimbangan, konsep </a:t>
            </a:r>
            <a:r>
              <a:rPr sz="1200" spc="-5" dirty="0" err="1">
                <a:latin typeface="Arial"/>
                <a:cs typeface="Arial"/>
              </a:rPr>
              <a:t>gaya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5" dirty="0" err="1" smtClean="0">
                <a:latin typeface="Arial"/>
                <a:cs typeface="Arial"/>
              </a:rPr>
              <a:t>dalam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untuk </a:t>
            </a:r>
            <a:r>
              <a:rPr sz="1200" spc="-5" dirty="0">
                <a:latin typeface="Arial"/>
                <a:cs typeface="Arial"/>
              </a:rPr>
              <a:t>menghitung dan merancang </a:t>
            </a:r>
            <a:r>
              <a:rPr sz="1200" dirty="0">
                <a:latin typeface="Arial"/>
                <a:cs typeface="Arial"/>
              </a:rPr>
              <a:t>konstruksi </a:t>
            </a:r>
            <a:r>
              <a:rPr sz="1200" spc="-5" dirty="0">
                <a:latin typeface="Arial"/>
                <a:cs typeface="Arial"/>
              </a:rPr>
              <a:t>sederhana dalam </a:t>
            </a:r>
            <a:r>
              <a:rPr sz="1200" spc="-10" dirty="0">
                <a:latin typeface="Arial"/>
                <a:cs typeface="Arial"/>
              </a:rPr>
              <a:t>bidang  </a:t>
            </a:r>
            <a:r>
              <a:rPr sz="1200" spc="-5" dirty="0">
                <a:latin typeface="Arial"/>
                <a:cs typeface="Arial"/>
              </a:rPr>
              <a:t>Mekanika Teknik Statis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Tertentu.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 dirty="0">
              <a:latin typeface="Times New Roman"/>
              <a:cs typeface="Times New Roman"/>
            </a:endParaRPr>
          </a:p>
          <a:p>
            <a:pPr marL="14604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Kisi-kisi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Materi</a:t>
            </a:r>
            <a:endParaRPr sz="1200" dirty="0">
              <a:latin typeface="Arial"/>
              <a:cs typeface="Arial"/>
            </a:endParaRPr>
          </a:p>
          <a:p>
            <a:pPr marL="370840" indent="-356235">
              <a:lnSpc>
                <a:spcPts val="1410"/>
              </a:lnSpc>
              <a:spcBef>
                <a:spcPts val="620"/>
              </a:spcBef>
              <a:buAutoNum type="arabicPeriod"/>
              <a:tabLst>
                <a:tab pos="370840" algn="l"/>
                <a:tab pos="371475" algn="l"/>
              </a:tabLst>
            </a:pPr>
            <a:r>
              <a:rPr sz="1200" spc="-10" dirty="0">
                <a:latin typeface="Arial"/>
                <a:cs typeface="Arial"/>
              </a:rPr>
              <a:t>Pendahuluan</a:t>
            </a:r>
            <a:endParaRPr sz="1200" dirty="0">
              <a:latin typeface="Arial"/>
              <a:cs typeface="Arial"/>
            </a:endParaRPr>
          </a:p>
          <a:p>
            <a:pPr marL="370840" indent="-356235">
              <a:lnSpc>
                <a:spcPts val="1380"/>
              </a:lnSpc>
              <a:buAutoNum type="arabicPeriod"/>
              <a:tabLst>
                <a:tab pos="370840" algn="l"/>
                <a:tab pos="371475" algn="l"/>
              </a:tabLst>
            </a:pPr>
            <a:r>
              <a:rPr sz="1200" spc="-5" dirty="0">
                <a:latin typeface="Arial"/>
                <a:cs typeface="Arial"/>
              </a:rPr>
              <a:t>Statika Benda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Tegar</a:t>
            </a:r>
            <a:endParaRPr sz="1200" dirty="0">
              <a:latin typeface="Arial"/>
              <a:cs typeface="Arial"/>
            </a:endParaRPr>
          </a:p>
          <a:p>
            <a:pPr marL="370840" indent="-356235">
              <a:lnSpc>
                <a:spcPts val="1380"/>
              </a:lnSpc>
              <a:buAutoNum type="arabicPeriod"/>
              <a:tabLst>
                <a:tab pos="370840" algn="l"/>
                <a:tab pos="371475" algn="l"/>
              </a:tabLst>
            </a:pPr>
            <a:r>
              <a:rPr sz="1200" spc="-5" dirty="0">
                <a:latin typeface="Arial"/>
                <a:cs typeface="Arial"/>
              </a:rPr>
              <a:t>Konsep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Keseimbangan</a:t>
            </a:r>
            <a:endParaRPr sz="1200" dirty="0">
              <a:latin typeface="Arial"/>
              <a:cs typeface="Arial"/>
            </a:endParaRPr>
          </a:p>
          <a:p>
            <a:pPr marL="370840" indent="-356235">
              <a:lnSpc>
                <a:spcPts val="1380"/>
              </a:lnSpc>
              <a:buAutoNum type="arabicPeriod"/>
              <a:tabLst>
                <a:tab pos="370840" algn="l"/>
                <a:tab pos="371475" algn="l"/>
              </a:tabLst>
            </a:pPr>
            <a:r>
              <a:rPr sz="1200" spc="-5" dirty="0">
                <a:latin typeface="Arial"/>
                <a:cs typeface="Arial"/>
              </a:rPr>
              <a:t>Aplikasi Konsep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Keseimbangan</a:t>
            </a:r>
            <a:endParaRPr sz="1200" dirty="0">
              <a:latin typeface="Arial"/>
              <a:cs typeface="Arial"/>
            </a:endParaRPr>
          </a:p>
          <a:p>
            <a:pPr marL="371475" indent="-356870">
              <a:lnSpc>
                <a:spcPts val="1380"/>
              </a:lnSpc>
              <a:buAutoNum type="arabicPeriod"/>
              <a:tabLst>
                <a:tab pos="370840" algn="l"/>
                <a:tab pos="371475" algn="l"/>
              </a:tabLst>
            </a:pPr>
            <a:r>
              <a:rPr sz="1200" dirty="0">
                <a:latin typeface="Arial"/>
                <a:cs typeface="Arial"/>
              </a:rPr>
              <a:t>Struktur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Portal</a:t>
            </a:r>
          </a:p>
          <a:p>
            <a:pPr marL="370840" indent="-356235">
              <a:lnSpc>
                <a:spcPts val="1375"/>
              </a:lnSpc>
              <a:buAutoNum type="arabicPeriod"/>
              <a:tabLst>
                <a:tab pos="370840" algn="l"/>
                <a:tab pos="371475" algn="l"/>
              </a:tabLst>
            </a:pPr>
            <a:r>
              <a:rPr sz="1200" spc="-5" dirty="0">
                <a:latin typeface="Arial"/>
                <a:cs typeface="Arial"/>
              </a:rPr>
              <a:t>Konstruksi Rangka Batang (Metode Titik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Simpul)</a:t>
            </a:r>
            <a:endParaRPr sz="1200" dirty="0">
              <a:latin typeface="Arial"/>
              <a:cs typeface="Arial"/>
            </a:endParaRPr>
          </a:p>
          <a:p>
            <a:pPr marL="370840" indent="-356235">
              <a:lnSpc>
                <a:spcPts val="1375"/>
              </a:lnSpc>
              <a:buAutoNum type="arabicPeriod"/>
              <a:tabLst>
                <a:tab pos="370840" algn="l"/>
                <a:tab pos="371475" algn="l"/>
              </a:tabLst>
            </a:pPr>
            <a:r>
              <a:rPr sz="1200" spc="-5" dirty="0">
                <a:latin typeface="Arial"/>
                <a:cs typeface="Arial"/>
              </a:rPr>
              <a:t>Konstruksi Rangka Batang (Metode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Potongan)</a:t>
            </a:r>
            <a:endParaRPr sz="1200" dirty="0">
              <a:latin typeface="Arial"/>
              <a:cs typeface="Arial"/>
            </a:endParaRPr>
          </a:p>
          <a:p>
            <a:pPr marL="370840" indent="-356235">
              <a:lnSpc>
                <a:spcPts val="1380"/>
              </a:lnSpc>
              <a:buAutoNum type="arabicPeriod"/>
              <a:tabLst>
                <a:tab pos="370840" algn="l"/>
                <a:tab pos="371475" algn="l"/>
              </a:tabLst>
            </a:pPr>
            <a:r>
              <a:rPr sz="1200" spc="-5" dirty="0" err="1" smtClean="0">
                <a:latin typeface="Arial"/>
                <a:cs typeface="Arial"/>
              </a:rPr>
              <a:t>Analisis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Gaya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Dalam</a:t>
            </a:r>
            <a:endParaRPr sz="1200" dirty="0">
              <a:latin typeface="Arial"/>
              <a:cs typeface="Arial"/>
            </a:endParaRPr>
          </a:p>
          <a:p>
            <a:pPr marL="370840" indent="-356235">
              <a:lnSpc>
                <a:spcPts val="1380"/>
              </a:lnSpc>
              <a:buAutoNum type="arabicPeriod"/>
              <a:tabLst>
                <a:tab pos="370840" algn="l"/>
                <a:tab pos="371475" algn="l"/>
              </a:tabLst>
            </a:pPr>
            <a:r>
              <a:rPr sz="1200" spc="-5" dirty="0">
                <a:latin typeface="Arial"/>
                <a:cs typeface="Arial"/>
              </a:rPr>
              <a:t>Aplikasi Gaya Dalam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NFD, SFD,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BMD</a:t>
            </a:r>
            <a:endParaRPr sz="1200" dirty="0">
              <a:latin typeface="Arial"/>
              <a:cs typeface="Arial"/>
            </a:endParaRPr>
          </a:p>
          <a:p>
            <a:pPr marL="14605">
              <a:lnSpc>
                <a:spcPts val="1410"/>
              </a:lnSpc>
              <a:tabLst>
                <a:tab pos="371475" algn="l"/>
                <a:tab pos="372110" algn="l"/>
              </a:tabLst>
            </a:pP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 dirty="0">
              <a:latin typeface="Times New Roman"/>
              <a:cs typeface="Times New Roman"/>
            </a:endParaRPr>
          </a:p>
          <a:p>
            <a:pPr marL="14604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Buku</a:t>
            </a:r>
            <a:r>
              <a:rPr sz="1200" b="1" spc="-10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Referensi</a:t>
            </a:r>
            <a:endParaRPr sz="1200" dirty="0">
              <a:latin typeface="Arial"/>
              <a:cs typeface="Arial"/>
            </a:endParaRPr>
          </a:p>
          <a:p>
            <a:pPr marL="298450" marR="5080" indent="-285750">
              <a:lnSpc>
                <a:spcPts val="1380"/>
              </a:lnSpc>
              <a:spcBef>
                <a:spcPts val="1019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Beer, Ferdinand P. E. Russell Johnston, Jr. </a:t>
            </a:r>
            <a:r>
              <a:rPr sz="1200" i="1" spc="-5" dirty="0">
                <a:latin typeface="Arial"/>
                <a:cs typeface="Arial"/>
              </a:rPr>
              <a:t>Mechanics of Materials</a:t>
            </a:r>
            <a:r>
              <a:rPr sz="1200" spc="-5" dirty="0">
                <a:latin typeface="Arial"/>
                <a:cs typeface="Arial"/>
              </a:rPr>
              <a:t>. Second  Edition. McGraw-Hill Book Co. Singapore.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1985.</a:t>
            </a:r>
            <a:endParaRPr sz="1200" dirty="0">
              <a:latin typeface="Arial"/>
              <a:cs typeface="Arial"/>
            </a:endParaRPr>
          </a:p>
          <a:p>
            <a:pPr marL="298450" marR="698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Beer, Ferdinand P., E. Russell Johnston. </a:t>
            </a:r>
            <a:r>
              <a:rPr sz="1200" i="1" dirty="0">
                <a:latin typeface="Arial"/>
                <a:cs typeface="Arial"/>
              </a:rPr>
              <a:t>Vector </a:t>
            </a:r>
            <a:r>
              <a:rPr sz="1200" i="1" spc="-5" dirty="0">
                <a:latin typeface="Arial"/>
                <a:cs typeface="Arial"/>
              </a:rPr>
              <a:t>Mechanics </a:t>
            </a:r>
            <a:r>
              <a:rPr sz="1200" i="1" dirty="0">
                <a:latin typeface="Arial"/>
                <a:cs typeface="Arial"/>
              </a:rPr>
              <a:t>for </a:t>
            </a:r>
            <a:r>
              <a:rPr sz="1200" i="1" spc="-5" dirty="0">
                <a:latin typeface="Arial"/>
                <a:cs typeface="Arial"/>
              </a:rPr>
              <a:t>Engineers </a:t>
            </a:r>
            <a:r>
              <a:rPr sz="1200" i="1" dirty="0">
                <a:latin typeface="Arial"/>
                <a:cs typeface="Arial"/>
              </a:rPr>
              <a:t>:  </a:t>
            </a:r>
            <a:r>
              <a:rPr sz="1200" i="1" spc="-5" dirty="0">
                <a:latin typeface="Arial"/>
                <a:cs typeface="Arial"/>
              </a:rPr>
              <a:t>STATICS. </a:t>
            </a:r>
            <a:r>
              <a:rPr sz="1200" spc="-5" dirty="0">
                <a:latin typeface="Arial"/>
                <a:cs typeface="Arial"/>
              </a:rPr>
              <a:t>2</a:t>
            </a:r>
            <a:r>
              <a:rPr sz="1200" spc="-7" baseline="38194" dirty="0">
                <a:latin typeface="Arial"/>
                <a:cs typeface="Arial"/>
              </a:rPr>
              <a:t>nd  </a:t>
            </a:r>
            <a:r>
              <a:rPr sz="1200" spc="-5" dirty="0">
                <a:latin typeface="Arial"/>
                <a:cs typeface="Arial"/>
              </a:rPr>
              <a:t>edition. McGraw Hill. New York.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1994.</a:t>
            </a:r>
            <a:endParaRPr sz="1200" dirty="0">
              <a:latin typeface="Arial"/>
              <a:cs typeface="Arial"/>
            </a:endParaRPr>
          </a:p>
          <a:p>
            <a:pPr marL="298450" marR="7620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299720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El Nashie M. S. </a:t>
            </a:r>
            <a:r>
              <a:rPr sz="1200" i="1" spc="-5" dirty="0">
                <a:latin typeface="Arial"/>
                <a:cs typeface="Arial"/>
              </a:rPr>
              <a:t>Stress, Stability and Chaos in Structural Analysis: An Energy  Approach.  </a:t>
            </a:r>
            <a:r>
              <a:rPr sz="1200" spc="-5" dirty="0">
                <a:latin typeface="Arial"/>
                <a:cs typeface="Arial"/>
              </a:rPr>
              <a:t>McGraw-Hill Book Co. London.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1990.</a:t>
            </a:r>
            <a:endParaRPr sz="1200" dirty="0">
              <a:latin typeface="Arial"/>
              <a:cs typeface="Arial"/>
            </a:endParaRPr>
          </a:p>
          <a:p>
            <a:pPr marL="298450" marR="698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Ghali. A. M. Neville. </a:t>
            </a:r>
            <a:r>
              <a:rPr sz="1200" i="1" spc="-5" dirty="0">
                <a:latin typeface="Arial"/>
                <a:cs typeface="Arial"/>
              </a:rPr>
              <a:t>Structural Analysis. An Unified Classical and Matrix  Approach</a:t>
            </a:r>
            <a:r>
              <a:rPr sz="1200" spc="-5" dirty="0">
                <a:latin typeface="Arial"/>
                <a:cs typeface="Arial"/>
              </a:rPr>
              <a:t>. Third Edition. Chapman and Hall. New York. </a:t>
            </a:r>
            <a:r>
              <a:rPr sz="1200" spc="-10" dirty="0">
                <a:latin typeface="Arial"/>
                <a:cs typeface="Arial"/>
              </a:rPr>
              <a:t>1989.</a:t>
            </a:r>
            <a:endParaRPr sz="1200" dirty="0">
              <a:latin typeface="Arial"/>
              <a:cs typeface="Arial"/>
            </a:endParaRPr>
          </a:p>
          <a:p>
            <a:pPr marL="298450" marR="6350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Kamarwan, Sidharta S. </a:t>
            </a:r>
            <a:r>
              <a:rPr sz="1200" i="1" spc="-5" dirty="0">
                <a:latin typeface="Arial"/>
                <a:cs typeface="Arial"/>
              </a:rPr>
              <a:t>STATIKA Bagian Dari Mekanika Teknik. </a:t>
            </a:r>
            <a:r>
              <a:rPr sz="1200" spc="-5" dirty="0">
                <a:latin typeface="Arial"/>
                <a:cs typeface="Arial"/>
              </a:rPr>
              <a:t>edisi </a:t>
            </a:r>
            <a:r>
              <a:rPr sz="1200" dirty="0">
                <a:latin typeface="Arial"/>
                <a:cs typeface="Arial"/>
              </a:rPr>
              <a:t>ke-2.  </a:t>
            </a:r>
            <a:r>
              <a:rPr sz="1200" spc="-5" dirty="0">
                <a:latin typeface="Arial"/>
                <a:cs typeface="Arial"/>
              </a:rPr>
              <a:t>Penerbit Universitas Indonesia. Jakarta.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1995.</a:t>
            </a:r>
            <a:endParaRPr sz="1200" dirty="0">
              <a:latin typeface="Arial"/>
              <a:cs typeface="Arial"/>
            </a:endParaRPr>
          </a:p>
          <a:p>
            <a:pPr marL="298450" marR="6350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dirty="0">
                <a:latin typeface="Arial"/>
                <a:cs typeface="Arial"/>
              </a:rPr>
              <a:t>Khurmi, R.S. J.K. Gupta. </a:t>
            </a:r>
            <a:r>
              <a:rPr sz="1200" i="1" dirty="0">
                <a:latin typeface="Arial"/>
                <a:cs typeface="Arial"/>
              </a:rPr>
              <a:t>A </a:t>
            </a:r>
            <a:r>
              <a:rPr sz="1200" i="1" spc="-5" dirty="0">
                <a:latin typeface="Arial"/>
                <a:cs typeface="Arial"/>
              </a:rPr>
              <a:t>Textbook of Machine Design. </a:t>
            </a:r>
            <a:r>
              <a:rPr sz="1200" dirty="0">
                <a:latin typeface="Arial"/>
                <a:cs typeface="Arial"/>
              </a:rPr>
              <a:t>S.I. Units. </a:t>
            </a:r>
            <a:r>
              <a:rPr sz="1200" spc="-5" dirty="0">
                <a:latin typeface="Arial"/>
                <a:cs typeface="Arial"/>
              </a:rPr>
              <a:t>Eurasia  Publishing House (Pvt) Ltd. New Delhi.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2004.</a:t>
            </a:r>
            <a:endParaRPr sz="1200" dirty="0">
              <a:latin typeface="Arial"/>
              <a:cs typeface="Arial"/>
            </a:endParaRPr>
          </a:p>
          <a:p>
            <a:pPr marL="298450" marR="825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dirty="0">
                <a:latin typeface="Arial"/>
                <a:cs typeface="Arial"/>
              </a:rPr>
              <a:t>Khurmi, R.S. </a:t>
            </a:r>
            <a:r>
              <a:rPr sz="1200" i="1" dirty="0">
                <a:latin typeface="Arial"/>
                <a:cs typeface="Arial"/>
              </a:rPr>
              <a:t>Strenght Of </a:t>
            </a:r>
            <a:r>
              <a:rPr sz="1200" i="1" spc="-5" dirty="0">
                <a:latin typeface="Arial"/>
                <a:cs typeface="Arial"/>
              </a:rPr>
              <a:t>Materials. </a:t>
            </a:r>
            <a:r>
              <a:rPr sz="1200" spc="-5" dirty="0">
                <a:latin typeface="Arial"/>
                <a:cs typeface="Arial"/>
              </a:rPr>
              <a:t>S. Chand </a:t>
            </a:r>
            <a:r>
              <a:rPr sz="1200" dirty="0">
                <a:latin typeface="Arial"/>
                <a:cs typeface="Arial"/>
              </a:rPr>
              <a:t>&amp; </a:t>
            </a:r>
            <a:r>
              <a:rPr sz="1200" spc="-5" dirty="0">
                <a:latin typeface="Arial"/>
                <a:cs typeface="Arial"/>
              </a:rPr>
              <a:t>Company Ltd. New </a:t>
            </a:r>
            <a:r>
              <a:rPr sz="1200" spc="-10" dirty="0">
                <a:latin typeface="Arial"/>
                <a:cs typeface="Arial"/>
              </a:rPr>
              <a:t>Delhi.  2001.</a:t>
            </a:r>
            <a:endParaRPr sz="1200" dirty="0">
              <a:latin typeface="Arial"/>
              <a:cs typeface="Arial"/>
            </a:endParaRPr>
          </a:p>
          <a:p>
            <a:pPr marL="298450" marR="698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  <a:tab pos="3756025" algn="l"/>
              </a:tabLst>
            </a:pPr>
            <a:r>
              <a:rPr sz="1200" spc="-5" dirty="0">
                <a:latin typeface="Arial"/>
                <a:cs typeface="Arial"/>
              </a:rPr>
              <a:t>Popov,   E.P.   </a:t>
            </a:r>
            <a:r>
              <a:rPr sz="1200" i="1" spc="-5" dirty="0">
                <a:latin typeface="Arial"/>
                <a:cs typeface="Arial"/>
              </a:rPr>
              <a:t>Mekanika </a:t>
            </a:r>
            <a:r>
              <a:rPr sz="1200" i="1" spc="315" dirty="0">
                <a:latin typeface="Arial"/>
                <a:cs typeface="Arial"/>
              </a:rPr>
              <a:t> </a:t>
            </a:r>
            <a:r>
              <a:rPr sz="1200" i="1" spc="-5" dirty="0">
                <a:latin typeface="Arial"/>
                <a:cs typeface="Arial"/>
              </a:rPr>
              <a:t>Teknik</a:t>
            </a:r>
            <a:r>
              <a:rPr sz="1200" spc="-5" dirty="0">
                <a:latin typeface="Arial"/>
                <a:cs typeface="Arial"/>
              </a:rPr>
              <a:t>. </a:t>
            </a:r>
            <a:r>
              <a:rPr sz="1200" spc="3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Terjemahan	Zainul </a:t>
            </a:r>
            <a:r>
              <a:rPr sz="1200" spc="2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Astamar. </a:t>
            </a:r>
            <a:r>
              <a:rPr sz="1200" spc="2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Penerbit  Erlangga. Jakarta.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1984.</a:t>
            </a:r>
            <a:endParaRPr sz="1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789934" y="10063936"/>
            <a:ext cx="16065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fld id="{81D60167-4931-47E6-BA6A-407CBD079E47}" type="slidenum">
              <a:rPr sz="1200" spc="-5" dirty="0">
                <a:latin typeface="Arial"/>
                <a:cs typeface="Arial"/>
              </a:rPr>
              <a:pPr marL="25400">
                <a:lnSpc>
                  <a:spcPts val="1310"/>
                </a:lnSpc>
              </a:pPr>
              <a:t>5</a:t>
            </a:fld>
            <a:endParaRPr sz="1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65530" y="1082293"/>
            <a:ext cx="5608320" cy="269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 marR="5080" indent="-285750">
              <a:lnSpc>
                <a:spcPts val="1370"/>
              </a:lnSpc>
              <a:buAutoNum type="arabicPeriod" startAt="9"/>
              <a:tabLst>
                <a:tab pos="300355" algn="l"/>
                <a:tab pos="300990" algn="l"/>
              </a:tabLst>
            </a:pPr>
            <a:r>
              <a:rPr sz="1200" dirty="0">
                <a:latin typeface="Arial"/>
                <a:cs typeface="Arial"/>
              </a:rPr>
              <a:t>Shigly, </a:t>
            </a:r>
            <a:r>
              <a:rPr sz="1200" spc="-5" dirty="0">
                <a:latin typeface="Arial"/>
                <a:cs typeface="Arial"/>
              </a:rPr>
              <a:t>Joseph </a:t>
            </a:r>
            <a:r>
              <a:rPr sz="1200" dirty="0">
                <a:latin typeface="Arial"/>
                <a:cs typeface="Arial"/>
              </a:rPr>
              <a:t>Edward. </a:t>
            </a:r>
            <a:r>
              <a:rPr sz="1200" i="1" spc="-5" dirty="0">
                <a:latin typeface="Arial"/>
                <a:cs typeface="Arial"/>
              </a:rPr>
              <a:t>Mechanical Engineering Design. </a:t>
            </a:r>
            <a:r>
              <a:rPr sz="1200" spc="-5" dirty="0">
                <a:latin typeface="Arial"/>
                <a:cs typeface="Arial"/>
              </a:rPr>
              <a:t>Fifth Edition.  McGraw-Hill Book Co. Singapore.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1989.</a:t>
            </a:r>
            <a:endParaRPr sz="1200">
              <a:latin typeface="Arial"/>
              <a:cs typeface="Arial"/>
            </a:endParaRPr>
          </a:p>
          <a:p>
            <a:pPr marL="298450" marR="6350" indent="-285750">
              <a:lnSpc>
                <a:spcPts val="1380"/>
              </a:lnSpc>
              <a:spcBef>
                <a:spcPts val="300"/>
              </a:spcBef>
              <a:buAutoNum type="arabicPeriod" startAt="9"/>
              <a:tabLst>
                <a:tab pos="300990" algn="l"/>
              </a:tabLst>
            </a:pPr>
            <a:r>
              <a:rPr sz="1200" dirty="0">
                <a:latin typeface="Arial"/>
                <a:cs typeface="Arial"/>
              </a:rPr>
              <a:t>Singer, </a:t>
            </a:r>
            <a:r>
              <a:rPr sz="1200" spc="-5" dirty="0">
                <a:latin typeface="Arial"/>
                <a:cs typeface="Arial"/>
              </a:rPr>
              <a:t>Ferdinand </a:t>
            </a:r>
            <a:r>
              <a:rPr sz="1200" dirty="0">
                <a:latin typeface="Arial"/>
                <a:cs typeface="Arial"/>
              </a:rPr>
              <a:t>L. </a:t>
            </a:r>
            <a:r>
              <a:rPr sz="1200" i="1" spc="-5" dirty="0">
                <a:latin typeface="Arial"/>
                <a:cs typeface="Arial"/>
              </a:rPr>
              <a:t>Kekuatan Bahan</a:t>
            </a:r>
            <a:r>
              <a:rPr sz="1200" b="1" spc="-5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Terjemahan Darwin Sebayang.  Penerbit Erlangga. Jakarta.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1995.</a:t>
            </a:r>
            <a:endParaRPr sz="1200">
              <a:latin typeface="Arial"/>
              <a:cs typeface="Arial"/>
            </a:endParaRPr>
          </a:p>
          <a:p>
            <a:pPr marL="298450" marR="5080" indent="-285750">
              <a:lnSpc>
                <a:spcPts val="1380"/>
              </a:lnSpc>
              <a:spcBef>
                <a:spcPts val="300"/>
              </a:spcBef>
              <a:buAutoNum type="arabicPeriod" startAt="9"/>
              <a:tabLst>
                <a:tab pos="300990" algn="l"/>
                <a:tab pos="2244725" algn="l"/>
              </a:tabLst>
            </a:pPr>
            <a:r>
              <a:rPr sz="1200" spc="-5" dirty="0">
                <a:latin typeface="Arial"/>
                <a:cs typeface="Arial"/>
              </a:rPr>
              <a:t>Spiegel,</a:t>
            </a:r>
            <a:r>
              <a:rPr sz="1200" spc="2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Leonard,</a:t>
            </a:r>
            <a:r>
              <a:rPr sz="1200" spc="2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George	F. Limbrunner, </a:t>
            </a:r>
            <a:r>
              <a:rPr sz="1200" i="1" spc="-5" dirty="0">
                <a:latin typeface="Arial"/>
                <a:cs typeface="Arial"/>
              </a:rPr>
              <a:t>Applied </a:t>
            </a:r>
            <a:r>
              <a:rPr sz="1200" i="1" dirty="0">
                <a:latin typeface="Arial"/>
                <a:cs typeface="Arial"/>
              </a:rPr>
              <a:t>Statics </a:t>
            </a:r>
            <a:r>
              <a:rPr sz="1200" i="1" spc="-5" dirty="0">
                <a:latin typeface="Arial"/>
                <a:cs typeface="Arial"/>
              </a:rPr>
              <a:t>And   </a:t>
            </a:r>
            <a:r>
              <a:rPr sz="1200" i="1" spc="12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Strength</a:t>
            </a:r>
            <a:r>
              <a:rPr sz="1200" i="1" spc="21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Of  </a:t>
            </a:r>
            <a:r>
              <a:rPr sz="1200" i="1" spc="-5" dirty="0">
                <a:latin typeface="Arial"/>
                <a:cs typeface="Arial"/>
              </a:rPr>
              <a:t>Materials. </a:t>
            </a:r>
            <a:r>
              <a:rPr sz="1200" spc="-5" dirty="0">
                <a:latin typeface="Arial"/>
                <a:cs typeface="Arial"/>
              </a:rPr>
              <a:t>2</a:t>
            </a:r>
            <a:r>
              <a:rPr sz="1200" spc="-7" baseline="38194" dirty="0">
                <a:latin typeface="Arial"/>
                <a:cs typeface="Arial"/>
              </a:rPr>
              <a:t>nd  </a:t>
            </a:r>
            <a:r>
              <a:rPr sz="1200" spc="-5" dirty="0">
                <a:latin typeface="Arial"/>
                <a:cs typeface="Arial"/>
              </a:rPr>
              <a:t>edition. Merrill Publishing Company. New York.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1994.</a:t>
            </a:r>
            <a:endParaRPr sz="1200">
              <a:latin typeface="Arial"/>
              <a:cs typeface="Arial"/>
            </a:endParaRPr>
          </a:p>
          <a:p>
            <a:pPr marL="298450" marR="5715" indent="-285750">
              <a:lnSpc>
                <a:spcPts val="1380"/>
              </a:lnSpc>
              <a:spcBef>
                <a:spcPts val="300"/>
              </a:spcBef>
              <a:buAutoNum type="arabicPeriod" startAt="9"/>
              <a:tabLst>
                <a:tab pos="300990" algn="l"/>
                <a:tab pos="2545080" algn="l"/>
              </a:tabLst>
            </a:pPr>
            <a:r>
              <a:rPr sz="1200" spc="-5" dirty="0">
                <a:latin typeface="Arial"/>
                <a:cs typeface="Arial"/>
              </a:rPr>
              <a:t>Timoshenko, </a:t>
            </a:r>
            <a:r>
              <a:rPr sz="1200" spc="1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S.,D.H. </a:t>
            </a:r>
            <a:r>
              <a:rPr sz="1200" spc="1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Young.	</a:t>
            </a:r>
            <a:r>
              <a:rPr sz="1200" i="1" spc="-5" dirty="0">
                <a:latin typeface="Arial"/>
                <a:cs typeface="Arial"/>
              </a:rPr>
              <a:t>Mekanika  Teknik.  </a:t>
            </a:r>
            <a:r>
              <a:rPr sz="1200" spc="-5" dirty="0">
                <a:latin typeface="Arial"/>
                <a:cs typeface="Arial"/>
              </a:rPr>
              <a:t>Terjemahan, </a:t>
            </a:r>
            <a:r>
              <a:rPr sz="1200" spc="3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edisi 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ke-4,  Penerbit Erlangga. </a:t>
            </a:r>
            <a:r>
              <a:rPr sz="1200" dirty="0">
                <a:latin typeface="Arial"/>
                <a:cs typeface="Arial"/>
              </a:rPr>
              <a:t>Jakarta.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1996.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350">
              <a:latin typeface="Times New Roman"/>
              <a:cs typeface="Times New Roman"/>
            </a:endParaRPr>
          </a:p>
          <a:p>
            <a:pPr marL="14604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Sistem</a:t>
            </a:r>
            <a:r>
              <a:rPr sz="1200" b="1" spc="-10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Penilaian</a:t>
            </a:r>
            <a:endParaRPr sz="1200">
              <a:latin typeface="Arial"/>
              <a:cs typeface="Arial"/>
            </a:endParaRPr>
          </a:p>
          <a:p>
            <a:pPr marL="371475" indent="-356870">
              <a:lnSpc>
                <a:spcPts val="1410"/>
              </a:lnSpc>
              <a:spcBef>
                <a:spcPts val="625"/>
              </a:spcBef>
              <a:buAutoNum type="arabicPeriod"/>
              <a:tabLst>
                <a:tab pos="370840" algn="l"/>
                <a:tab pos="372110" algn="l"/>
              </a:tabLst>
            </a:pPr>
            <a:r>
              <a:rPr sz="1200" spc="-5" dirty="0">
                <a:latin typeface="Arial"/>
                <a:cs typeface="Arial"/>
              </a:rPr>
              <a:t>Kehadiran</a:t>
            </a:r>
            <a:endParaRPr sz="1200">
              <a:latin typeface="Arial"/>
              <a:cs typeface="Arial"/>
            </a:endParaRPr>
          </a:p>
          <a:p>
            <a:pPr marL="370840" indent="-356235">
              <a:lnSpc>
                <a:spcPts val="1380"/>
              </a:lnSpc>
              <a:buAutoNum type="arabicPeriod"/>
              <a:tabLst>
                <a:tab pos="370840" algn="l"/>
                <a:tab pos="371475" algn="l"/>
              </a:tabLst>
            </a:pPr>
            <a:r>
              <a:rPr sz="1200" spc="-5" dirty="0">
                <a:latin typeface="Arial"/>
                <a:cs typeface="Arial"/>
              </a:rPr>
              <a:t>Tugas/PR/Kuis</a:t>
            </a:r>
            <a:endParaRPr sz="1200">
              <a:latin typeface="Arial"/>
              <a:cs typeface="Arial"/>
            </a:endParaRPr>
          </a:p>
          <a:p>
            <a:pPr marL="371475" indent="-356870">
              <a:lnSpc>
                <a:spcPts val="1380"/>
              </a:lnSpc>
              <a:buAutoNum type="arabicPeriod"/>
              <a:tabLst>
                <a:tab pos="371475" algn="l"/>
                <a:tab pos="372110" algn="l"/>
              </a:tabLst>
            </a:pPr>
            <a:r>
              <a:rPr sz="1200" spc="-5" dirty="0">
                <a:latin typeface="Arial"/>
                <a:cs typeface="Arial"/>
              </a:rPr>
              <a:t>UTS</a:t>
            </a:r>
            <a:endParaRPr sz="1200">
              <a:latin typeface="Arial"/>
              <a:cs typeface="Arial"/>
            </a:endParaRPr>
          </a:p>
          <a:p>
            <a:pPr marL="371475" indent="-356870">
              <a:lnSpc>
                <a:spcPts val="1410"/>
              </a:lnSpc>
              <a:buAutoNum type="arabicPeriod"/>
              <a:tabLst>
                <a:tab pos="371475" algn="l"/>
                <a:tab pos="372110" algn="l"/>
              </a:tabLst>
            </a:pPr>
            <a:r>
              <a:rPr sz="1200" spc="-5" dirty="0">
                <a:latin typeface="Arial"/>
                <a:cs typeface="Arial"/>
              </a:rPr>
              <a:t>UAS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ts val="1390"/>
              </a:lnSpc>
            </a:pPr>
            <a:r>
              <a:rPr dirty="0"/>
              <a:t>1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1067816" y="445769"/>
            <a:ext cx="5786755" cy="84818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 smtClean="0">
              <a:latin typeface="Times New Roman"/>
              <a:cs typeface="Times New Roman"/>
            </a:endParaRPr>
          </a:p>
          <a:p>
            <a:pPr marL="2304415" marR="2297430" indent="-635" algn="ctr">
              <a:lnSpc>
                <a:spcPts val="1380"/>
              </a:lnSpc>
              <a:spcBef>
                <a:spcPts val="775"/>
              </a:spcBef>
            </a:pPr>
            <a:r>
              <a:rPr sz="1200" b="1" spc="-5" dirty="0" smtClean="0">
                <a:latin typeface="Arial"/>
                <a:cs typeface="Arial"/>
              </a:rPr>
              <a:t>BAB </a:t>
            </a:r>
            <a:r>
              <a:rPr sz="1200" b="1" dirty="0" smtClean="0">
                <a:latin typeface="Arial"/>
                <a:cs typeface="Arial"/>
              </a:rPr>
              <a:t>1  </a:t>
            </a:r>
            <a:r>
              <a:rPr sz="1200" b="1" spc="-5" dirty="0" smtClean="0">
                <a:latin typeface="Arial"/>
                <a:cs typeface="Arial"/>
              </a:rPr>
              <a:t>PENDAHULUAN</a:t>
            </a:r>
            <a:endParaRPr sz="1200" dirty="0" smtClean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" algn="just">
              <a:lnSpc>
                <a:spcPts val="1410"/>
              </a:lnSpc>
            </a:pPr>
            <a:r>
              <a:rPr sz="1200" b="1" spc="-5" dirty="0" err="1" smtClean="0">
                <a:latin typeface="Arial"/>
                <a:cs typeface="Arial"/>
              </a:rPr>
              <a:t>Mekanika</a:t>
            </a:r>
            <a:r>
              <a:rPr sz="1200" b="1" spc="-5" dirty="0" smtClean="0">
                <a:latin typeface="Arial"/>
                <a:cs typeface="Arial"/>
              </a:rPr>
              <a:t> </a:t>
            </a:r>
            <a:r>
              <a:rPr sz="1200" spc="-5" dirty="0" smtClean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  <a:p>
            <a:pPr marL="12700" marR="762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Ilmu yang mempelajari dan meramalkan </a:t>
            </a:r>
            <a:r>
              <a:rPr sz="1200" dirty="0">
                <a:latin typeface="Arial"/>
                <a:cs typeface="Arial"/>
              </a:rPr>
              <a:t>kondisi </a:t>
            </a:r>
            <a:r>
              <a:rPr sz="1200" spc="-5" dirty="0">
                <a:latin typeface="Arial"/>
                <a:cs typeface="Arial"/>
              </a:rPr>
              <a:t>benda diam atau bergerak akibat  pengaruh gaya yang bereaksi pada benda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tersebut.</a:t>
            </a:r>
          </a:p>
          <a:p>
            <a:pPr>
              <a:lnSpc>
                <a:spcPct val="100000"/>
              </a:lnSpc>
            </a:pPr>
            <a:endParaRPr sz="115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Mekanika </a:t>
            </a:r>
            <a:r>
              <a:rPr sz="1200" b="1" dirty="0">
                <a:latin typeface="Arial"/>
                <a:cs typeface="Arial"/>
              </a:rPr>
              <a:t>benda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tegar:</a:t>
            </a:r>
            <a:endParaRPr sz="1200" dirty="0">
              <a:latin typeface="Arial"/>
              <a:cs typeface="Arial"/>
            </a:endParaRPr>
          </a:p>
          <a:p>
            <a:pPr marL="241300" indent="-228600" algn="just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Statika    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mempelajari benda dalam keadaan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diam.</a:t>
            </a:r>
            <a:endParaRPr sz="1200" dirty="0">
              <a:latin typeface="Arial"/>
              <a:cs typeface="Arial"/>
            </a:endParaRPr>
          </a:p>
          <a:p>
            <a:pPr marL="241300" indent="-228600" algn="just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Dinamika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mempelajari benda dalam keadaan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bergerak.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 dirty="0">
              <a:latin typeface="Times New Roman"/>
              <a:cs typeface="Times New Roman"/>
            </a:endParaRPr>
          </a:p>
          <a:p>
            <a:pPr marL="12700" marR="5715" algn="just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Pada benda </a:t>
            </a:r>
            <a:r>
              <a:rPr sz="1200" dirty="0">
                <a:latin typeface="Arial"/>
                <a:cs typeface="Arial"/>
              </a:rPr>
              <a:t>tegar tidak </a:t>
            </a:r>
            <a:r>
              <a:rPr sz="1200" spc="-5" dirty="0">
                <a:latin typeface="Arial"/>
                <a:cs typeface="Arial"/>
              </a:rPr>
              <a:t>pernah benar-benar </a:t>
            </a:r>
            <a:r>
              <a:rPr sz="1200" dirty="0">
                <a:latin typeface="Arial"/>
                <a:cs typeface="Arial"/>
              </a:rPr>
              <a:t>tegar, melainkan tetap mengalami  </a:t>
            </a:r>
            <a:r>
              <a:rPr sz="1200" spc="-5" dirty="0">
                <a:latin typeface="Arial"/>
                <a:cs typeface="Arial"/>
              </a:rPr>
              <a:t>deformasi akibat beban yang diterima tetapi umumnya deformasi kecil, sehingga 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mempengaruhi kondisi keseimbangan atau gerakan struktur </a:t>
            </a:r>
            <a:r>
              <a:rPr sz="1200" dirty="0">
                <a:latin typeface="Arial"/>
                <a:cs typeface="Arial"/>
              </a:rPr>
              <a:t>yang ditinjau  </a:t>
            </a:r>
            <a:r>
              <a:rPr sz="1200" spc="-5" dirty="0">
                <a:latin typeface="Arial"/>
                <a:cs typeface="Arial"/>
              </a:rPr>
              <a:t>maka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diabaikan.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" algn="just">
              <a:lnSpc>
                <a:spcPts val="1405"/>
              </a:lnSpc>
            </a:pPr>
            <a:r>
              <a:rPr sz="1200" b="1" dirty="0">
                <a:latin typeface="Arial"/>
                <a:cs typeface="Arial"/>
              </a:rPr>
              <a:t>Fokus </a:t>
            </a:r>
            <a:r>
              <a:rPr sz="1200" b="1" spc="-5" dirty="0">
                <a:latin typeface="Arial"/>
                <a:cs typeface="Arial"/>
              </a:rPr>
              <a:t>Mekanika </a:t>
            </a:r>
            <a:r>
              <a:rPr sz="1200" b="1" dirty="0">
                <a:latin typeface="Arial"/>
                <a:cs typeface="Arial"/>
              </a:rPr>
              <a:t>Teknik</a:t>
            </a:r>
            <a:r>
              <a:rPr sz="1200" b="1" spc="24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(I):</a:t>
            </a:r>
            <a:endParaRPr sz="1200" dirty="0">
              <a:latin typeface="Arial"/>
              <a:cs typeface="Arial"/>
            </a:endParaRPr>
          </a:p>
          <a:p>
            <a:pPr marL="12700" algn="just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Mempelajari benda </a:t>
            </a:r>
            <a:r>
              <a:rPr sz="1200" dirty="0">
                <a:latin typeface="Arial"/>
                <a:cs typeface="Arial"/>
              </a:rPr>
              <a:t>tegar </a:t>
            </a:r>
            <a:r>
              <a:rPr sz="1200" spc="-5" dirty="0">
                <a:latin typeface="Arial"/>
                <a:cs typeface="Arial"/>
              </a:rPr>
              <a:t>dalam keadaan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diam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Prinsip Dasar (6 </a:t>
            </a:r>
            <a:r>
              <a:rPr sz="1200" b="1" u="heavy" dirty="0">
                <a:latin typeface="Arial"/>
                <a:cs typeface="Arial"/>
              </a:rPr>
              <a:t>hukum</a:t>
            </a:r>
            <a:r>
              <a:rPr sz="1200" b="1" u="heavy" spc="-65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utama)</a:t>
            </a:r>
            <a:endParaRPr sz="1200" dirty="0">
              <a:latin typeface="Arial"/>
              <a:cs typeface="Arial"/>
            </a:endParaRPr>
          </a:p>
          <a:p>
            <a:pPr marL="12700" algn="just">
              <a:lnSpc>
                <a:spcPts val="1405"/>
              </a:lnSpc>
              <a:spcBef>
                <a:spcPts val="630"/>
              </a:spcBef>
            </a:pPr>
            <a:r>
              <a:rPr sz="1200" b="1" spc="-5" dirty="0">
                <a:latin typeface="Arial"/>
                <a:cs typeface="Arial"/>
              </a:rPr>
              <a:t>1.  Hukum</a:t>
            </a:r>
            <a:r>
              <a:rPr sz="1200" b="1" spc="5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Paralelogram</a:t>
            </a:r>
            <a:endParaRPr sz="1200" dirty="0">
              <a:latin typeface="Arial"/>
              <a:cs typeface="Arial"/>
            </a:endParaRPr>
          </a:p>
          <a:p>
            <a:pPr marL="469900" marR="5715" indent="-228600" algn="just">
              <a:lnSpc>
                <a:spcPts val="1380"/>
              </a:lnSpc>
              <a:spcBef>
                <a:spcPts val="60"/>
              </a:spcBef>
            </a:pPr>
            <a:r>
              <a:rPr sz="1200" dirty="0">
                <a:latin typeface="Times New Roman"/>
                <a:cs typeface="Times New Roman"/>
              </a:rPr>
              <a:t>- </a:t>
            </a:r>
            <a:r>
              <a:rPr sz="1200" spc="-5" dirty="0">
                <a:latin typeface="Arial"/>
                <a:cs typeface="Arial"/>
              </a:rPr>
              <a:t>Dua buah gaya yang bereaksi pada suatu partikel, dapat digantikan dengan  satu gaya (gaya resultan) yang diperoleh dengan menggambarkan diagonal  jajaran genjang dengan sisi kedua gaya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tersebut.</a:t>
            </a:r>
          </a:p>
          <a:p>
            <a:pPr marL="241300">
              <a:lnSpc>
                <a:spcPts val="1345"/>
              </a:lnSpc>
              <a:tabLst>
                <a:tab pos="419100" algn="l"/>
              </a:tabLst>
            </a:pPr>
            <a:r>
              <a:rPr sz="1200" dirty="0">
                <a:latin typeface="Arial"/>
                <a:cs typeface="Arial"/>
              </a:rPr>
              <a:t>-	</a:t>
            </a:r>
            <a:r>
              <a:rPr sz="1200" spc="-5" dirty="0">
                <a:latin typeface="Arial"/>
                <a:cs typeface="Arial"/>
              </a:rPr>
              <a:t>Dikenal juga dengan </a:t>
            </a:r>
            <a:r>
              <a:rPr sz="1200" b="1" u="heavy" spc="-5" dirty="0">
                <a:latin typeface="Arial"/>
                <a:cs typeface="Arial"/>
              </a:rPr>
              <a:t>Hukum Jajaran</a:t>
            </a:r>
            <a:r>
              <a:rPr sz="1200" b="1" u="heavy" spc="-6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Genjang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 dirty="0">
              <a:latin typeface="Times New Roman"/>
              <a:cs typeface="Times New Roman"/>
            </a:endParaRPr>
          </a:p>
          <a:p>
            <a:pPr marL="267335" indent="-254635" algn="just">
              <a:lnSpc>
                <a:spcPts val="1405"/>
              </a:lnSpc>
              <a:buAutoNum type="arabicPeriod" startAt="2"/>
              <a:tabLst>
                <a:tab pos="267970" algn="l"/>
              </a:tabLst>
            </a:pPr>
            <a:r>
              <a:rPr sz="1200" b="1" spc="-5" dirty="0">
                <a:latin typeface="Arial"/>
                <a:cs typeface="Arial"/>
              </a:rPr>
              <a:t>Hukum </a:t>
            </a:r>
            <a:r>
              <a:rPr sz="1200" b="1" dirty="0">
                <a:latin typeface="Arial"/>
                <a:cs typeface="Arial"/>
              </a:rPr>
              <a:t>Transmisibilitas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Gaya)</a:t>
            </a:r>
            <a:endParaRPr sz="1200" dirty="0">
              <a:latin typeface="Arial"/>
              <a:cs typeface="Arial"/>
            </a:endParaRPr>
          </a:p>
          <a:p>
            <a:pPr marL="355600" marR="5715" algn="just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Kondisi keseimbangan atau gerak suatu benda tegar tidak akan berubah jika  gaya yang bereaksi pada suatu titik diganti dengan gaya lain yang sama besar  dan arahnya </a:t>
            </a:r>
            <a:r>
              <a:rPr sz="1200" dirty="0">
                <a:latin typeface="Arial"/>
                <a:cs typeface="Arial"/>
              </a:rPr>
              <a:t>tapi </a:t>
            </a:r>
            <a:r>
              <a:rPr sz="1200" spc="-5" dirty="0">
                <a:latin typeface="Arial"/>
                <a:cs typeface="Arial"/>
              </a:rPr>
              <a:t>bereaksi pada </a:t>
            </a:r>
            <a:r>
              <a:rPr sz="1200" dirty="0">
                <a:latin typeface="Arial"/>
                <a:cs typeface="Arial"/>
              </a:rPr>
              <a:t>titik </a:t>
            </a:r>
            <a:r>
              <a:rPr sz="1200" spc="-5" dirty="0">
                <a:latin typeface="Arial"/>
                <a:cs typeface="Arial"/>
              </a:rPr>
              <a:t>berbeda, asal masih dalam garis aksi yang  </a:t>
            </a:r>
            <a:r>
              <a:rPr sz="1200" dirty="0">
                <a:latin typeface="Arial"/>
                <a:cs typeface="Arial"/>
              </a:rPr>
              <a:t>sama.</a:t>
            </a: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355600" algn="just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Arial"/>
                <a:cs typeface="Arial"/>
              </a:rPr>
              <a:t>Dikenal dengan </a:t>
            </a:r>
            <a:r>
              <a:rPr sz="1200" b="1" u="heavy" dirty="0">
                <a:latin typeface="Arial"/>
                <a:cs typeface="Arial"/>
              </a:rPr>
              <a:t>Hukum Garis</a:t>
            </a:r>
            <a:r>
              <a:rPr sz="1200" b="1" u="heavy" spc="-7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Gaya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 dirty="0">
              <a:latin typeface="Times New Roman"/>
              <a:cs typeface="Times New Roman"/>
            </a:endParaRPr>
          </a:p>
          <a:p>
            <a:pPr marL="267335" indent="-254635" algn="just">
              <a:lnSpc>
                <a:spcPts val="1405"/>
              </a:lnSpc>
              <a:buAutoNum type="arabicPeriod" startAt="3"/>
              <a:tabLst>
                <a:tab pos="267970" algn="l"/>
              </a:tabLst>
            </a:pPr>
            <a:r>
              <a:rPr sz="1200" b="1" dirty="0">
                <a:latin typeface="Arial"/>
                <a:cs typeface="Arial"/>
              </a:rPr>
              <a:t>Hukum I </a:t>
            </a:r>
            <a:r>
              <a:rPr sz="1200" b="1" spc="-5" dirty="0">
                <a:latin typeface="Arial"/>
                <a:cs typeface="Arial"/>
              </a:rPr>
              <a:t>Newton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  <a:p>
            <a:pPr marL="355600" marR="6350" algn="just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Bila resultan gaya yang bekerja pada suatu partikel sama dengan nol (tidak ada  gaya), maka partikel diam akan tetap diam dan atau partikel bergerak akan  </a:t>
            </a:r>
            <a:r>
              <a:rPr sz="1200" dirty="0">
                <a:latin typeface="Arial"/>
                <a:cs typeface="Arial"/>
              </a:rPr>
              <a:t>tetap </a:t>
            </a:r>
            <a:r>
              <a:rPr sz="1200" spc="-5" dirty="0">
                <a:latin typeface="Arial"/>
                <a:cs typeface="Arial"/>
              </a:rPr>
              <a:t>bergerak dengan kecepatan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konstan.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355600" algn="just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Arial"/>
                <a:cs typeface="Arial"/>
              </a:rPr>
              <a:t>Dikenal dengan </a:t>
            </a:r>
            <a:r>
              <a:rPr sz="1200" b="1" u="heavy" spc="-5" dirty="0">
                <a:latin typeface="Arial"/>
                <a:cs typeface="Arial"/>
              </a:rPr>
              <a:t>Hukum</a:t>
            </a:r>
            <a:r>
              <a:rPr sz="1200" b="1" u="heavy" spc="-6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Kelembaman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 dirty="0">
              <a:latin typeface="Times New Roman"/>
              <a:cs typeface="Times New Roman"/>
            </a:endParaRPr>
          </a:p>
          <a:p>
            <a:pPr marL="266700" indent="-254000" algn="just">
              <a:lnSpc>
                <a:spcPts val="1405"/>
              </a:lnSpc>
              <a:buAutoNum type="arabicPeriod" startAt="4"/>
              <a:tabLst>
                <a:tab pos="267335" algn="l"/>
              </a:tabLst>
            </a:pPr>
            <a:r>
              <a:rPr sz="1200" b="1" dirty="0">
                <a:latin typeface="Arial"/>
                <a:cs typeface="Arial"/>
              </a:rPr>
              <a:t>Hukum II </a:t>
            </a:r>
            <a:r>
              <a:rPr sz="1200" b="1" spc="-5" dirty="0">
                <a:latin typeface="Arial"/>
                <a:cs typeface="Arial"/>
              </a:rPr>
              <a:t>Newton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  <a:p>
            <a:pPr marL="355600" marR="5715" algn="just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Bila resultan gaya yang bekerja pada suatu partikel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sama dengan nol  partikel  </a:t>
            </a:r>
            <a:r>
              <a:rPr sz="1200" dirty="0">
                <a:latin typeface="Arial"/>
                <a:cs typeface="Arial"/>
              </a:rPr>
              <a:t>tersebut  </a:t>
            </a:r>
            <a:r>
              <a:rPr sz="1200" spc="-5" dirty="0">
                <a:latin typeface="Arial"/>
                <a:cs typeface="Arial"/>
              </a:rPr>
              <a:t>akan  memperoleh  percepatan  sebanding  dengan 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besarnya</a:t>
            </a:r>
            <a:endParaRPr sz="1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3193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14478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 marL="355600" marR="6350">
              <a:lnSpc>
                <a:spcPts val="1380"/>
              </a:lnSpc>
              <a:spcBef>
                <a:spcPts val="765"/>
              </a:spcBef>
            </a:pPr>
            <a:r>
              <a:rPr sz="1200" spc="-5" dirty="0">
                <a:latin typeface="Arial"/>
                <a:cs typeface="Arial"/>
              </a:rPr>
              <a:t>gaya resultan dan dalam arah yang sama dengan arah gaya resultan </a:t>
            </a:r>
            <a:r>
              <a:rPr sz="1200" dirty="0">
                <a:latin typeface="Arial"/>
                <a:cs typeface="Arial"/>
              </a:rPr>
              <a:t>tersebut.  </a:t>
            </a:r>
            <a:r>
              <a:rPr sz="1200" spc="-5" dirty="0">
                <a:latin typeface="Arial"/>
                <a:cs typeface="Arial"/>
              </a:rPr>
              <a:t>Jika </a:t>
            </a:r>
            <a:r>
              <a:rPr sz="1200" dirty="0">
                <a:latin typeface="Arial"/>
                <a:cs typeface="Arial"/>
              </a:rPr>
              <a:t>F </a:t>
            </a:r>
            <a:r>
              <a:rPr sz="1200" spc="-5" dirty="0">
                <a:latin typeface="Arial"/>
                <a:cs typeface="Arial"/>
              </a:rPr>
              <a:t>diterapkan pada massa m, maka </a:t>
            </a:r>
            <a:r>
              <a:rPr sz="1200" spc="-10" dirty="0">
                <a:latin typeface="Arial"/>
                <a:cs typeface="Arial"/>
              </a:rPr>
              <a:t>berlaku: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 marL="1384300">
              <a:lnSpc>
                <a:spcPct val="100000"/>
              </a:lnSpc>
            </a:pPr>
            <a:r>
              <a:rPr sz="1200" b="1" spc="-5" dirty="0">
                <a:latin typeface="Symbol"/>
                <a:cs typeface="Symbol"/>
              </a:rPr>
              <a:t>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Arial"/>
                <a:cs typeface="Arial"/>
              </a:rPr>
              <a:t>F = m .</a:t>
            </a:r>
            <a:r>
              <a:rPr sz="1200" b="1" spc="-6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a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267335" indent="-254635">
              <a:lnSpc>
                <a:spcPts val="1405"/>
              </a:lnSpc>
              <a:buAutoNum type="arabicPeriod" startAt="5"/>
              <a:tabLst>
                <a:tab pos="267335" algn="l"/>
                <a:tab pos="267970" algn="l"/>
              </a:tabLst>
            </a:pPr>
            <a:r>
              <a:rPr sz="1200" b="1" dirty="0">
                <a:latin typeface="Arial"/>
                <a:cs typeface="Arial"/>
              </a:rPr>
              <a:t>Hukum III </a:t>
            </a:r>
            <a:r>
              <a:rPr sz="1200" b="1" spc="-5" dirty="0">
                <a:latin typeface="Arial"/>
                <a:cs typeface="Arial"/>
              </a:rPr>
              <a:t>Newton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  <a:p>
            <a:pPr marL="355600" marR="635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Gaya aksi dan reaksi antara benda yang berhubungan mempunyai besar dan  garis aksi yang sama, </a:t>
            </a:r>
            <a:r>
              <a:rPr sz="1200" dirty="0">
                <a:latin typeface="Arial"/>
                <a:cs typeface="Arial"/>
              </a:rPr>
              <a:t>tetapi </a:t>
            </a:r>
            <a:r>
              <a:rPr sz="1200" spc="-5" dirty="0">
                <a:latin typeface="Arial"/>
                <a:cs typeface="Arial"/>
              </a:rPr>
              <a:t>arahnya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berlawanan.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384300">
              <a:lnSpc>
                <a:spcPct val="100000"/>
              </a:lnSpc>
              <a:tabLst>
                <a:tab pos="2007870" algn="l"/>
              </a:tabLst>
            </a:pPr>
            <a:r>
              <a:rPr sz="1200" b="1" dirty="0">
                <a:latin typeface="Arial"/>
                <a:cs typeface="Arial"/>
              </a:rPr>
              <a:t>Aksi  =	</a:t>
            </a:r>
            <a:r>
              <a:rPr sz="1200" b="1" spc="-5" dirty="0">
                <a:latin typeface="Arial"/>
                <a:cs typeface="Arial"/>
              </a:rPr>
              <a:t>Reaksi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266065" indent="-253365">
              <a:lnSpc>
                <a:spcPts val="1405"/>
              </a:lnSpc>
              <a:spcBef>
                <a:spcPts val="5"/>
              </a:spcBef>
              <a:buAutoNum type="arabicPeriod" startAt="6"/>
              <a:tabLst>
                <a:tab pos="266700" algn="l"/>
              </a:tabLst>
            </a:pPr>
            <a:r>
              <a:rPr sz="1200" b="1" spc="-5" dirty="0">
                <a:latin typeface="Arial"/>
                <a:cs typeface="Arial"/>
              </a:rPr>
              <a:t>Hukum Gravitasi Newton</a:t>
            </a:r>
            <a:r>
              <a:rPr sz="1200" b="1" spc="-6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  <a:p>
            <a:pPr marL="469900" marR="50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Dua partikel dengan massa </a:t>
            </a:r>
            <a:r>
              <a:rPr sz="1200" dirty="0">
                <a:latin typeface="Arial"/>
                <a:cs typeface="Arial"/>
              </a:rPr>
              <a:t>M </a:t>
            </a:r>
            <a:r>
              <a:rPr sz="1200" spc="-5" dirty="0">
                <a:latin typeface="Arial"/>
                <a:cs typeface="Arial"/>
              </a:rPr>
              <a:t>dan </a:t>
            </a:r>
            <a:r>
              <a:rPr sz="1200" dirty="0">
                <a:latin typeface="Arial"/>
                <a:cs typeface="Arial"/>
              </a:rPr>
              <a:t>m </a:t>
            </a:r>
            <a:r>
              <a:rPr sz="1200" spc="-5" dirty="0">
                <a:latin typeface="Arial"/>
                <a:cs typeface="Arial"/>
              </a:rPr>
              <a:t>akan saling </a:t>
            </a:r>
            <a:r>
              <a:rPr sz="1200" dirty="0">
                <a:latin typeface="Arial"/>
                <a:cs typeface="Arial"/>
              </a:rPr>
              <a:t>tarik </a:t>
            </a:r>
            <a:r>
              <a:rPr sz="1200" spc="-5" dirty="0">
                <a:latin typeface="Arial"/>
                <a:cs typeface="Arial"/>
              </a:rPr>
              <a:t>menarik yang sama dan  berlawanan dengan gaya </a:t>
            </a:r>
            <a:r>
              <a:rPr sz="1200" dirty="0">
                <a:latin typeface="Arial"/>
                <a:cs typeface="Arial"/>
              </a:rPr>
              <a:t>F </a:t>
            </a:r>
            <a:r>
              <a:rPr sz="1200" spc="-5" dirty="0">
                <a:latin typeface="Arial"/>
                <a:cs typeface="Arial"/>
              </a:rPr>
              <a:t>dan </a:t>
            </a:r>
            <a:r>
              <a:rPr sz="1200" dirty="0">
                <a:latin typeface="Arial"/>
                <a:cs typeface="Arial"/>
              </a:rPr>
              <a:t>F’ , </a:t>
            </a:r>
            <a:r>
              <a:rPr sz="1200" spc="-5" dirty="0">
                <a:latin typeface="Arial"/>
                <a:cs typeface="Arial"/>
              </a:rPr>
              <a:t>dimana besar </a:t>
            </a:r>
            <a:r>
              <a:rPr sz="1200" dirty="0">
                <a:latin typeface="Arial"/>
                <a:cs typeface="Arial"/>
              </a:rPr>
              <a:t>F </a:t>
            </a:r>
            <a:r>
              <a:rPr sz="1200" spc="-5" dirty="0">
                <a:latin typeface="Arial"/>
                <a:cs typeface="Arial"/>
              </a:rPr>
              <a:t>dinyatakan dengan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</p:txBody>
      </p:sp>
      <p:sp>
        <p:nvSpPr>
          <p:cNvPr id="3" name="object 3"/>
          <p:cNvSpPr/>
          <p:nvPr/>
        </p:nvSpPr>
        <p:spPr>
          <a:xfrm>
            <a:off x="3575295" y="3779516"/>
            <a:ext cx="479425" cy="0"/>
          </a:xfrm>
          <a:custGeom>
            <a:avLst/>
            <a:gdLst/>
            <a:ahLst/>
            <a:cxnLst/>
            <a:rect l="l" t="t" r="r" b="b"/>
            <a:pathLst>
              <a:path w="479425">
                <a:moveTo>
                  <a:pt x="0" y="0"/>
                </a:moveTo>
                <a:lnTo>
                  <a:pt x="479287" y="0"/>
                </a:lnTo>
              </a:path>
            </a:pathLst>
          </a:custGeom>
          <a:ln w="74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724909" y="3707638"/>
            <a:ext cx="166370" cy="306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i="1" baseline="-25793" dirty="0">
                <a:latin typeface="Times New Roman"/>
                <a:cs typeface="Times New Roman"/>
              </a:rPr>
              <a:t>r</a:t>
            </a:r>
            <a:r>
              <a:rPr sz="2100" i="1" spc="-450" baseline="-25793" dirty="0">
                <a:latin typeface="Times New Roman"/>
                <a:cs typeface="Times New Roman"/>
              </a:rPr>
              <a:t> </a:t>
            </a:r>
            <a:r>
              <a:rPr sz="800" spc="10" dirty="0">
                <a:latin typeface="Times New Roman"/>
                <a:cs typeface="Times New Roman"/>
              </a:rPr>
              <a:t>2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78593" y="3532378"/>
            <a:ext cx="474980" cy="226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i="1" spc="10" dirty="0">
                <a:latin typeface="Times New Roman"/>
                <a:cs typeface="Times New Roman"/>
              </a:rPr>
              <a:t>M </a:t>
            </a:r>
            <a:r>
              <a:rPr sz="1400" dirty="0">
                <a:latin typeface="Symbol"/>
                <a:cs typeface="Symbol"/>
              </a:rPr>
              <a:t></a:t>
            </a:r>
            <a:r>
              <a:rPr sz="1400" spc="-114" dirty="0">
                <a:latin typeface="Times New Roman"/>
                <a:cs typeface="Times New Roman"/>
              </a:rPr>
              <a:t> </a:t>
            </a:r>
            <a:r>
              <a:rPr sz="1400" i="1" spc="5" dirty="0">
                <a:latin typeface="Times New Roman"/>
                <a:cs typeface="Times New Roman"/>
              </a:rPr>
              <a:t>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30905" y="3646665"/>
            <a:ext cx="508634" cy="226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i="1" spc="5" dirty="0">
                <a:latin typeface="Times New Roman"/>
                <a:cs typeface="Times New Roman"/>
              </a:rPr>
              <a:t>F  </a:t>
            </a:r>
            <a:r>
              <a:rPr sz="1400" spc="5" dirty="0">
                <a:latin typeface="Symbol"/>
                <a:cs typeface="Symbol"/>
              </a:rPr>
              <a:t></a:t>
            </a:r>
            <a:r>
              <a:rPr sz="1400" spc="-10" dirty="0">
                <a:latin typeface="Times New Roman"/>
                <a:cs typeface="Times New Roman"/>
              </a:rPr>
              <a:t> </a:t>
            </a:r>
            <a:r>
              <a:rPr sz="1400" i="1" spc="5" dirty="0">
                <a:latin typeface="Times New Roman"/>
                <a:cs typeface="Times New Roman"/>
              </a:rPr>
              <a:t>G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314955" y="4301490"/>
            <a:ext cx="502920" cy="502920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251460" y="0"/>
                </a:moveTo>
                <a:lnTo>
                  <a:pt x="206310" y="4057"/>
                </a:lnTo>
                <a:lnTo>
                  <a:pt x="163795" y="15754"/>
                </a:lnTo>
                <a:lnTo>
                  <a:pt x="124629" y="34374"/>
                </a:lnTo>
                <a:lnTo>
                  <a:pt x="89527" y="59203"/>
                </a:lnTo>
                <a:lnTo>
                  <a:pt x="59203" y="89527"/>
                </a:lnTo>
                <a:lnTo>
                  <a:pt x="34374" y="124629"/>
                </a:lnTo>
                <a:lnTo>
                  <a:pt x="15754" y="163795"/>
                </a:lnTo>
                <a:lnTo>
                  <a:pt x="4057" y="206310"/>
                </a:lnTo>
                <a:lnTo>
                  <a:pt x="0" y="251460"/>
                </a:lnTo>
                <a:lnTo>
                  <a:pt x="4057" y="296609"/>
                </a:lnTo>
                <a:lnTo>
                  <a:pt x="15754" y="339124"/>
                </a:lnTo>
                <a:lnTo>
                  <a:pt x="34374" y="378290"/>
                </a:lnTo>
                <a:lnTo>
                  <a:pt x="59203" y="413392"/>
                </a:lnTo>
                <a:lnTo>
                  <a:pt x="89527" y="443716"/>
                </a:lnTo>
                <a:lnTo>
                  <a:pt x="124629" y="468545"/>
                </a:lnTo>
                <a:lnTo>
                  <a:pt x="163795" y="487165"/>
                </a:lnTo>
                <a:lnTo>
                  <a:pt x="206310" y="498862"/>
                </a:lnTo>
                <a:lnTo>
                  <a:pt x="251460" y="502920"/>
                </a:lnTo>
                <a:lnTo>
                  <a:pt x="296609" y="498862"/>
                </a:lnTo>
                <a:lnTo>
                  <a:pt x="339124" y="487165"/>
                </a:lnTo>
                <a:lnTo>
                  <a:pt x="378290" y="468545"/>
                </a:lnTo>
                <a:lnTo>
                  <a:pt x="413392" y="443716"/>
                </a:lnTo>
                <a:lnTo>
                  <a:pt x="443716" y="413392"/>
                </a:lnTo>
                <a:lnTo>
                  <a:pt x="468545" y="378290"/>
                </a:lnTo>
                <a:lnTo>
                  <a:pt x="487165" y="339124"/>
                </a:lnTo>
                <a:lnTo>
                  <a:pt x="498862" y="296609"/>
                </a:lnTo>
                <a:lnTo>
                  <a:pt x="502919" y="251460"/>
                </a:lnTo>
                <a:lnTo>
                  <a:pt x="498862" y="206310"/>
                </a:lnTo>
                <a:lnTo>
                  <a:pt x="487165" y="163795"/>
                </a:lnTo>
                <a:lnTo>
                  <a:pt x="468545" y="124629"/>
                </a:lnTo>
                <a:lnTo>
                  <a:pt x="443716" y="89527"/>
                </a:lnTo>
                <a:lnTo>
                  <a:pt x="413392" y="59203"/>
                </a:lnTo>
                <a:lnTo>
                  <a:pt x="378290" y="34374"/>
                </a:lnTo>
                <a:lnTo>
                  <a:pt x="339124" y="15754"/>
                </a:lnTo>
                <a:lnTo>
                  <a:pt x="296609" y="4057"/>
                </a:lnTo>
                <a:lnTo>
                  <a:pt x="251460" y="0"/>
                </a:lnTo>
                <a:close/>
              </a:path>
            </a:pathLst>
          </a:custGeom>
          <a:solidFill>
            <a:srgbClr val="E8EE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314955" y="4301490"/>
            <a:ext cx="502920" cy="502920"/>
          </a:xfrm>
          <a:custGeom>
            <a:avLst/>
            <a:gdLst/>
            <a:ahLst/>
            <a:cxnLst/>
            <a:rect l="l" t="t" r="r" b="b"/>
            <a:pathLst>
              <a:path w="502919" h="502920">
                <a:moveTo>
                  <a:pt x="0" y="251460"/>
                </a:moveTo>
                <a:lnTo>
                  <a:pt x="4057" y="206310"/>
                </a:lnTo>
                <a:lnTo>
                  <a:pt x="15754" y="163795"/>
                </a:lnTo>
                <a:lnTo>
                  <a:pt x="34374" y="124629"/>
                </a:lnTo>
                <a:lnTo>
                  <a:pt x="59203" y="89527"/>
                </a:lnTo>
                <a:lnTo>
                  <a:pt x="89527" y="59203"/>
                </a:lnTo>
                <a:lnTo>
                  <a:pt x="124629" y="34374"/>
                </a:lnTo>
                <a:lnTo>
                  <a:pt x="163795" y="15754"/>
                </a:lnTo>
                <a:lnTo>
                  <a:pt x="206310" y="4057"/>
                </a:lnTo>
                <a:lnTo>
                  <a:pt x="251460" y="0"/>
                </a:lnTo>
                <a:lnTo>
                  <a:pt x="296609" y="4057"/>
                </a:lnTo>
                <a:lnTo>
                  <a:pt x="339124" y="15754"/>
                </a:lnTo>
                <a:lnTo>
                  <a:pt x="378290" y="34374"/>
                </a:lnTo>
                <a:lnTo>
                  <a:pt x="413392" y="59203"/>
                </a:lnTo>
                <a:lnTo>
                  <a:pt x="443716" y="89527"/>
                </a:lnTo>
                <a:lnTo>
                  <a:pt x="468545" y="124629"/>
                </a:lnTo>
                <a:lnTo>
                  <a:pt x="487165" y="163795"/>
                </a:lnTo>
                <a:lnTo>
                  <a:pt x="498862" y="206310"/>
                </a:lnTo>
                <a:lnTo>
                  <a:pt x="502919" y="251460"/>
                </a:lnTo>
                <a:lnTo>
                  <a:pt x="498862" y="296609"/>
                </a:lnTo>
                <a:lnTo>
                  <a:pt x="487165" y="339124"/>
                </a:lnTo>
                <a:lnTo>
                  <a:pt x="468545" y="378290"/>
                </a:lnTo>
                <a:lnTo>
                  <a:pt x="443716" y="413392"/>
                </a:lnTo>
                <a:lnTo>
                  <a:pt x="413392" y="443716"/>
                </a:lnTo>
                <a:lnTo>
                  <a:pt x="378290" y="468545"/>
                </a:lnTo>
                <a:lnTo>
                  <a:pt x="339124" y="487165"/>
                </a:lnTo>
                <a:lnTo>
                  <a:pt x="296609" y="498862"/>
                </a:lnTo>
                <a:lnTo>
                  <a:pt x="251460" y="502920"/>
                </a:lnTo>
                <a:lnTo>
                  <a:pt x="206310" y="498862"/>
                </a:lnTo>
                <a:lnTo>
                  <a:pt x="163795" y="487165"/>
                </a:lnTo>
                <a:lnTo>
                  <a:pt x="124629" y="468545"/>
                </a:lnTo>
                <a:lnTo>
                  <a:pt x="89527" y="443716"/>
                </a:lnTo>
                <a:lnTo>
                  <a:pt x="59203" y="413392"/>
                </a:lnTo>
                <a:lnTo>
                  <a:pt x="34374" y="378290"/>
                </a:lnTo>
                <a:lnTo>
                  <a:pt x="15754" y="339124"/>
                </a:lnTo>
                <a:lnTo>
                  <a:pt x="4057" y="296609"/>
                </a:lnTo>
                <a:lnTo>
                  <a:pt x="0" y="25146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530601" y="4510278"/>
            <a:ext cx="73151" cy="4343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241035" y="4370070"/>
            <a:ext cx="365760" cy="365760"/>
          </a:xfrm>
          <a:custGeom>
            <a:avLst/>
            <a:gdLst/>
            <a:ahLst/>
            <a:cxnLst/>
            <a:rect l="l" t="t" r="r" b="b"/>
            <a:pathLst>
              <a:path w="365760" h="365760">
                <a:moveTo>
                  <a:pt x="182879" y="0"/>
                </a:moveTo>
                <a:lnTo>
                  <a:pt x="134143" y="6508"/>
                </a:lnTo>
                <a:lnTo>
                  <a:pt x="90424" y="24892"/>
                </a:lnTo>
                <a:lnTo>
                  <a:pt x="53435" y="53435"/>
                </a:lnTo>
                <a:lnTo>
                  <a:pt x="24891" y="90424"/>
                </a:lnTo>
                <a:lnTo>
                  <a:pt x="6508" y="134143"/>
                </a:lnTo>
                <a:lnTo>
                  <a:pt x="0" y="182879"/>
                </a:lnTo>
                <a:lnTo>
                  <a:pt x="6508" y="231351"/>
                </a:lnTo>
                <a:lnTo>
                  <a:pt x="24891" y="274997"/>
                </a:lnTo>
                <a:lnTo>
                  <a:pt x="53435" y="312038"/>
                </a:lnTo>
                <a:lnTo>
                  <a:pt x="90424" y="340698"/>
                </a:lnTo>
                <a:lnTo>
                  <a:pt x="134143" y="359198"/>
                </a:lnTo>
                <a:lnTo>
                  <a:pt x="182879" y="365759"/>
                </a:lnTo>
                <a:lnTo>
                  <a:pt x="231351" y="359198"/>
                </a:lnTo>
                <a:lnTo>
                  <a:pt x="274997" y="340698"/>
                </a:lnTo>
                <a:lnTo>
                  <a:pt x="312039" y="312038"/>
                </a:lnTo>
                <a:lnTo>
                  <a:pt x="340698" y="274997"/>
                </a:lnTo>
                <a:lnTo>
                  <a:pt x="359198" y="231351"/>
                </a:lnTo>
                <a:lnTo>
                  <a:pt x="365760" y="182879"/>
                </a:lnTo>
                <a:lnTo>
                  <a:pt x="359198" y="134143"/>
                </a:lnTo>
                <a:lnTo>
                  <a:pt x="340698" y="90423"/>
                </a:lnTo>
                <a:lnTo>
                  <a:pt x="312038" y="53435"/>
                </a:lnTo>
                <a:lnTo>
                  <a:pt x="274997" y="24891"/>
                </a:lnTo>
                <a:lnTo>
                  <a:pt x="231351" y="6508"/>
                </a:lnTo>
                <a:lnTo>
                  <a:pt x="182879" y="0"/>
                </a:lnTo>
                <a:close/>
              </a:path>
            </a:pathLst>
          </a:custGeom>
          <a:solidFill>
            <a:srgbClr val="E8EE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41035" y="4370070"/>
            <a:ext cx="365760" cy="365760"/>
          </a:xfrm>
          <a:custGeom>
            <a:avLst/>
            <a:gdLst/>
            <a:ahLst/>
            <a:cxnLst/>
            <a:rect l="l" t="t" r="r" b="b"/>
            <a:pathLst>
              <a:path w="365760" h="365760">
                <a:moveTo>
                  <a:pt x="0" y="182879"/>
                </a:moveTo>
                <a:lnTo>
                  <a:pt x="6508" y="134143"/>
                </a:lnTo>
                <a:lnTo>
                  <a:pt x="24891" y="90424"/>
                </a:lnTo>
                <a:lnTo>
                  <a:pt x="53435" y="53435"/>
                </a:lnTo>
                <a:lnTo>
                  <a:pt x="90424" y="24892"/>
                </a:lnTo>
                <a:lnTo>
                  <a:pt x="134143" y="6508"/>
                </a:lnTo>
                <a:lnTo>
                  <a:pt x="182879" y="0"/>
                </a:lnTo>
                <a:lnTo>
                  <a:pt x="231351" y="6508"/>
                </a:lnTo>
                <a:lnTo>
                  <a:pt x="274997" y="24891"/>
                </a:lnTo>
                <a:lnTo>
                  <a:pt x="312038" y="53435"/>
                </a:lnTo>
                <a:lnTo>
                  <a:pt x="340698" y="90423"/>
                </a:lnTo>
                <a:lnTo>
                  <a:pt x="359198" y="134143"/>
                </a:lnTo>
                <a:lnTo>
                  <a:pt x="365760" y="182879"/>
                </a:lnTo>
                <a:lnTo>
                  <a:pt x="359198" y="231351"/>
                </a:lnTo>
                <a:lnTo>
                  <a:pt x="340698" y="274997"/>
                </a:lnTo>
                <a:lnTo>
                  <a:pt x="312039" y="312038"/>
                </a:lnTo>
                <a:lnTo>
                  <a:pt x="274997" y="340698"/>
                </a:lnTo>
                <a:lnTo>
                  <a:pt x="231351" y="359198"/>
                </a:lnTo>
                <a:lnTo>
                  <a:pt x="182879" y="365759"/>
                </a:lnTo>
                <a:lnTo>
                  <a:pt x="134143" y="359198"/>
                </a:lnTo>
                <a:lnTo>
                  <a:pt x="90424" y="340698"/>
                </a:lnTo>
                <a:lnTo>
                  <a:pt x="53435" y="312038"/>
                </a:lnTo>
                <a:lnTo>
                  <a:pt x="24891" y="274997"/>
                </a:lnTo>
                <a:lnTo>
                  <a:pt x="6508" y="231351"/>
                </a:lnTo>
                <a:lnTo>
                  <a:pt x="0" y="18287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84291" y="4528565"/>
            <a:ext cx="79248" cy="3246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506723" y="4552950"/>
            <a:ext cx="540385" cy="0"/>
          </a:xfrm>
          <a:custGeom>
            <a:avLst/>
            <a:gdLst/>
            <a:ahLst/>
            <a:cxnLst/>
            <a:rect l="l" t="t" r="r" b="b"/>
            <a:pathLst>
              <a:path w="540385">
                <a:moveTo>
                  <a:pt x="0" y="0"/>
                </a:moveTo>
                <a:lnTo>
                  <a:pt x="540258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17876" y="4552950"/>
            <a:ext cx="627380" cy="0"/>
          </a:xfrm>
          <a:custGeom>
            <a:avLst/>
            <a:gdLst/>
            <a:ahLst/>
            <a:cxnLst/>
            <a:rect l="l" t="t" r="r" b="b"/>
            <a:pathLst>
              <a:path w="627379">
                <a:moveTo>
                  <a:pt x="0" y="0"/>
                </a:moveTo>
                <a:lnTo>
                  <a:pt x="627126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038600" y="4517897"/>
            <a:ext cx="105410" cy="70485"/>
          </a:xfrm>
          <a:custGeom>
            <a:avLst/>
            <a:gdLst/>
            <a:ahLst/>
            <a:cxnLst/>
            <a:rect l="l" t="t" r="r" b="b"/>
            <a:pathLst>
              <a:path w="105410" h="70485">
                <a:moveTo>
                  <a:pt x="0" y="0"/>
                </a:moveTo>
                <a:lnTo>
                  <a:pt x="0" y="70103"/>
                </a:lnTo>
                <a:lnTo>
                  <a:pt x="105155" y="35051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457194" y="4510278"/>
            <a:ext cx="48767" cy="4343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732782" y="4552950"/>
            <a:ext cx="508634" cy="0"/>
          </a:xfrm>
          <a:custGeom>
            <a:avLst/>
            <a:gdLst/>
            <a:ahLst/>
            <a:cxnLst/>
            <a:rect l="l" t="t" r="r" b="b"/>
            <a:pathLst>
              <a:path w="508635">
                <a:moveTo>
                  <a:pt x="0" y="0"/>
                </a:moveTo>
                <a:lnTo>
                  <a:pt x="508254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239767" y="4552950"/>
            <a:ext cx="402590" cy="0"/>
          </a:xfrm>
          <a:custGeom>
            <a:avLst/>
            <a:gdLst/>
            <a:ahLst/>
            <a:cxnLst/>
            <a:rect l="l" t="t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143755" y="4517897"/>
            <a:ext cx="105410" cy="70485"/>
          </a:xfrm>
          <a:custGeom>
            <a:avLst/>
            <a:gdLst/>
            <a:ahLst/>
            <a:cxnLst/>
            <a:rect l="l" t="t" r="r" b="b"/>
            <a:pathLst>
              <a:path w="105410" h="70485">
                <a:moveTo>
                  <a:pt x="105156" y="0"/>
                </a:moveTo>
                <a:lnTo>
                  <a:pt x="0" y="35051"/>
                </a:lnTo>
                <a:lnTo>
                  <a:pt x="105156" y="70103"/>
                </a:lnTo>
                <a:lnTo>
                  <a:pt x="105156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654296" y="4510278"/>
            <a:ext cx="79248" cy="4343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66416" y="4130040"/>
            <a:ext cx="2857500" cy="240029"/>
          </a:xfrm>
          <a:custGeom>
            <a:avLst/>
            <a:gdLst/>
            <a:ahLst/>
            <a:cxnLst/>
            <a:rect l="l" t="t" r="r" b="b"/>
            <a:pathLst>
              <a:path w="2857500" h="240029">
                <a:moveTo>
                  <a:pt x="0" y="171449"/>
                </a:moveTo>
                <a:lnTo>
                  <a:pt x="0" y="0"/>
                </a:lnTo>
                <a:lnTo>
                  <a:pt x="2857499" y="0"/>
                </a:lnTo>
                <a:lnTo>
                  <a:pt x="2857499" y="240029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005071" y="4049267"/>
            <a:ext cx="48005" cy="381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067816" y="4997957"/>
            <a:ext cx="2913380" cy="1146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84300" marR="5080" indent="-635">
              <a:lnSpc>
                <a:spcPts val="1380"/>
              </a:lnSpc>
              <a:tabLst>
                <a:tab pos="1562100" algn="l"/>
              </a:tabLst>
            </a:pPr>
            <a:r>
              <a:rPr sz="1200" dirty="0">
                <a:latin typeface="Arial"/>
                <a:cs typeface="Arial"/>
              </a:rPr>
              <a:t>G : kostanta </a:t>
            </a:r>
            <a:r>
              <a:rPr sz="1200" spc="-5" dirty="0">
                <a:latin typeface="Arial"/>
                <a:cs typeface="Arial"/>
              </a:rPr>
              <a:t>gravitasi  </a:t>
            </a:r>
            <a:r>
              <a:rPr sz="1200" dirty="0">
                <a:latin typeface="Arial"/>
                <a:cs typeface="Arial"/>
              </a:rPr>
              <a:t>r	:  </a:t>
            </a:r>
            <a:r>
              <a:rPr sz="1200" spc="-5" dirty="0">
                <a:latin typeface="Arial"/>
                <a:cs typeface="Arial"/>
              </a:rPr>
              <a:t>jarak </a:t>
            </a:r>
            <a:r>
              <a:rPr sz="1200" dirty="0">
                <a:latin typeface="Arial"/>
                <a:cs typeface="Arial"/>
              </a:rPr>
              <a:t>M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Sistem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Satuan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200" spc="-5" dirty="0">
                <a:latin typeface="Arial"/>
                <a:cs typeface="Arial"/>
              </a:rPr>
              <a:t>Mengacu pada Sistem </a:t>
            </a:r>
            <a:r>
              <a:rPr sz="1200" dirty="0">
                <a:latin typeface="Arial"/>
                <a:cs typeface="Arial"/>
              </a:rPr>
              <a:t>Internasional</a:t>
            </a:r>
            <a:r>
              <a:rPr sz="1200" spc="254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(SI)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ts val="1390"/>
              </a:lnSpc>
            </a:pPr>
            <a:r>
              <a:rPr dirty="0"/>
              <a:t>2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2438806" y="6135623"/>
            <a:ext cx="1598930" cy="16789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: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m/s</a:t>
            </a:r>
            <a:endParaRPr sz="12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15"/>
              </a:spcBef>
            </a:pPr>
            <a:r>
              <a:rPr sz="1200" dirty="0">
                <a:latin typeface="Arial"/>
                <a:cs typeface="Arial"/>
              </a:rPr>
              <a:t>: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20"/>
              </a:spcBef>
            </a:pPr>
            <a:r>
              <a:rPr sz="1200" dirty="0">
                <a:latin typeface="Arial"/>
                <a:cs typeface="Arial"/>
              </a:rPr>
              <a:t>: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m/s</a:t>
            </a:r>
            <a:r>
              <a:rPr sz="1200" spc="-7" baseline="38194" dirty="0">
                <a:latin typeface="Arial"/>
                <a:cs typeface="Arial"/>
              </a:rPr>
              <a:t>2</a:t>
            </a:r>
            <a:endParaRPr sz="1200" baseline="38194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200" dirty="0">
                <a:latin typeface="Arial"/>
                <a:cs typeface="Arial"/>
              </a:rPr>
              <a:t>: N m </a:t>
            </a:r>
            <a:r>
              <a:rPr sz="1200" spc="-5" dirty="0">
                <a:latin typeface="Arial"/>
                <a:cs typeface="Arial"/>
              </a:rPr>
              <a:t>atau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Nmm</a:t>
            </a:r>
            <a:endParaRPr sz="12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20"/>
              </a:spcBef>
            </a:pPr>
            <a:r>
              <a:rPr sz="1200" dirty="0">
                <a:latin typeface="Arial"/>
                <a:cs typeface="Arial"/>
              </a:rPr>
              <a:t>: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kg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200" dirty="0">
                <a:latin typeface="Arial"/>
                <a:cs typeface="Arial"/>
              </a:rPr>
              <a:t>: m </a:t>
            </a:r>
            <a:r>
              <a:rPr sz="1200" spc="-5" dirty="0">
                <a:latin typeface="Arial"/>
                <a:cs typeface="Arial"/>
              </a:rPr>
              <a:t>atau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mm</a:t>
            </a:r>
            <a:endParaRPr sz="12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20"/>
              </a:spcBef>
            </a:pPr>
            <a:r>
              <a:rPr sz="1200" dirty="0">
                <a:latin typeface="Arial"/>
                <a:cs typeface="Arial"/>
              </a:rPr>
              <a:t>: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W</a:t>
            </a:r>
            <a:endParaRPr sz="1200">
              <a:latin typeface="Arial"/>
              <a:cs typeface="Arial"/>
            </a:endParaRPr>
          </a:p>
          <a:p>
            <a:pPr marL="13335">
              <a:lnSpc>
                <a:spcPct val="100000"/>
              </a:lnSpc>
              <a:spcBef>
                <a:spcPts val="15"/>
              </a:spcBef>
            </a:pP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N/m</a:t>
            </a:r>
            <a:r>
              <a:rPr sz="1200" spc="-7" baseline="38194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atau pascal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(Pa)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N/mm</a:t>
            </a:r>
            <a:r>
              <a:rPr sz="1200" spc="-7" baseline="38194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atau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MPa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296416" y="6135623"/>
            <a:ext cx="1034415" cy="1863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Kecepatan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Gaya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Percepatan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Momen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Massa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Panjang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Daya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Tekanan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Tegangan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dll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453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Simbol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Satuan</a:t>
            </a:r>
            <a:endParaRPr sz="1200" dirty="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075944" y="1251203"/>
          <a:ext cx="5143500" cy="29207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43100"/>
                <a:gridCol w="1143000"/>
                <a:gridCol w="1143000"/>
                <a:gridCol w="914400"/>
              </a:tblGrid>
              <a:tr h="260603">
                <a:tc>
                  <a:txBody>
                    <a:bodyPr/>
                    <a:lstStyle/>
                    <a:p>
                      <a:pPr marL="440690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200" b="1" dirty="0">
                          <a:latin typeface="Arial"/>
                          <a:cs typeface="Arial"/>
                        </a:rPr>
                        <a:t>Faktor</a:t>
                      </a:r>
                      <a:r>
                        <a:rPr sz="12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latin typeface="Arial"/>
                          <a:cs typeface="Arial"/>
                        </a:rPr>
                        <a:t>Pengali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200" b="1" dirty="0">
                          <a:latin typeface="Arial"/>
                          <a:cs typeface="Arial"/>
                        </a:rPr>
                        <a:t>Pengali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200" b="1" spc="-5" dirty="0">
                          <a:latin typeface="Arial"/>
                          <a:cs typeface="Arial"/>
                        </a:rPr>
                        <a:t>Awalan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200" b="1" dirty="0">
                          <a:latin typeface="Arial"/>
                          <a:cs typeface="Arial"/>
                        </a:rPr>
                        <a:t>Simbol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596">
                <a:tc>
                  <a:txBody>
                    <a:bodyPr/>
                    <a:lstStyle/>
                    <a:p>
                      <a:pPr marR="13970" algn="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000 000 000</a:t>
                      </a:r>
                      <a:r>
                        <a:rPr sz="12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5"/>
                        </a:lnSpc>
                      </a:pPr>
                      <a:r>
                        <a:rPr sz="1800" spc="-7" baseline="-25462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tera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66">
                <a:tc>
                  <a:txBody>
                    <a:bodyPr/>
                    <a:lstStyle/>
                    <a:p>
                      <a:pPr marR="13970" algn="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000 000</a:t>
                      </a:r>
                      <a:r>
                        <a:rPr sz="12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200" spc="-7" baseline="38194" dirty="0">
                          <a:latin typeface="Arial"/>
                          <a:cs typeface="Arial"/>
                        </a:rPr>
                        <a:t>9</a:t>
                      </a:r>
                      <a:endParaRPr sz="1200" baseline="38194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giga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403">
                <a:tc>
                  <a:txBody>
                    <a:bodyPr/>
                    <a:lstStyle/>
                    <a:p>
                      <a:pPr marR="13970" algn="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000</a:t>
                      </a:r>
                      <a:r>
                        <a:rPr sz="12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200" spc="-7" baseline="38194" dirty="0">
                          <a:latin typeface="Arial"/>
                          <a:cs typeface="Arial"/>
                        </a:rPr>
                        <a:t>6</a:t>
                      </a:r>
                      <a:endParaRPr sz="1200" baseline="38194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mega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66">
                <a:tc>
                  <a:txBody>
                    <a:bodyPr/>
                    <a:lstStyle/>
                    <a:p>
                      <a:pPr marR="13335" algn="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12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200" spc="-7" baseline="38194" dirty="0">
                          <a:latin typeface="Arial"/>
                          <a:cs typeface="Arial"/>
                        </a:rPr>
                        <a:t>3</a:t>
                      </a:r>
                      <a:endParaRPr sz="1200" baseline="38194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kilo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k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403">
                <a:tc>
                  <a:txBody>
                    <a:bodyPr/>
                    <a:lstStyle/>
                    <a:p>
                      <a:pPr marR="13335" algn="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200" spc="-7" baseline="38194" dirty="0">
                          <a:latin typeface="Arial"/>
                          <a:cs typeface="Arial"/>
                        </a:rPr>
                        <a:t>2</a:t>
                      </a:r>
                      <a:endParaRPr sz="1200" baseline="38194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hekto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66">
                <a:tc>
                  <a:txBody>
                    <a:bodyPr/>
                    <a:lstStyle/>
                    <a:p>
                      <a:pPr marR="13335" algn="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1200" spc="-7" baseline="38194" dirty="0">
                          <a:latin typeface="Arial"/>
                          <a:cs typeface="Arial"/>
                        </a:rPr>
                        <a:t>1</a:t>
                      </a:r>
                      <a:endParaRPr sz="1200" baseline="38194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deka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da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403">
                <a:tc>
                  <a:txBody>
                    <a:bodyPr/>
                    <a:lstStyle/>
                    <a:p>
                      <a:pPr marR="13970" algn="r">
                        <a:lnSpc>
                          <a:spcPts val="135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0,1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0"/>
                        </a:lnSpc>
                      </a:pPr>
                      <a:r>
                        <a:rPr sz="1800" spc="-7" baseline="-25462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-1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desi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65">
                <a:tc>
                  <a:txBody>
                    <a:bodyPr/>
                    <a:lstStyle/>
                    <a:p>
                      <a:pPr marR="13970" algn="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0,01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5"/>
                        </a:lnSpc>
                      </a:pPr>
                      <a:r>
                        <a:rPr sz="1800" spc="-7" baseline="-25462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-2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senti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c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404">
                <a:tc>
                  <a:txBody>
                    <a:bodyPr/>
                    <a:lstStyle/>
                    <a:p>
                      <a:pPr marR="13970" algn="r">
                        <a:lnSpc>
                          <a:spcPts val="135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0,001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0"/>
                        </a:lnSpc>
                      </a:pPr>
                      <a:r>
                        <a:rPr sz="1800" spc="-7" baseline="-25462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-3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mili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6595">
                <a:tc>
                  <a:txBody>
                    <a:bodyPr/>
                    <a:lstStyle/>
                    <a:p>
                      <a:pPr marR="13970" algn="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0,000001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5"/>
                        </a:lnSpc>
                      </a:pPr>
                      <a:r>
                        <a:rPr sz="1800" spc="-7" baseline="-25462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-6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mikro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200" dirty="0">
                          <a:latin typeface="Symbol"/>
                          <a:cs typeface="Symbol"/>
                        </a:rPr>
                        <a:t></a:t>
                      </a:r>
                      <a:endParaRPr sz="1200">
                        <a:latin typeface="Symbol"/>
                        <a:cs typeface="Symbo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404">
                <a:tc>
                  <a:txBody>
                    <a:bodyPr/>
                    <a:lstStyle/>
                    <a:p>
                      <a:pPr marR="13970" algn="r">
                        <a:lnSpc>
                          <a:spcPts val="135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0,000 000</a:t>
                      </a:r>
                      <a:r>
                        <a:rPr sz="12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0"/>
                        </a:lnSpc>
                      </a:pPr>
                      <a:r>
                        <a:rPr sz="1800" spc="-7" baseline="-25462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-9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nano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65">
                <a:tc>
                  <a:txBody>
                    <a:bodyPr/>
                    <a:lstStyle/>
                    <a:p>
                      <a:pPr marR="13970" algn="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0,000 000 000</a:t>
                      </a:r>
                      <a:r>
                        <a:rPr sz="12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5"/>
                        </a:lnSpc>
                      </a:pPr>
                      <a:r>
                        <a:rPr sz="1800" spc="-7" baseline="-25462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-12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piko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p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403">
                <a:tc>
                  <a:txBody>
                    <a:bodyPr/>
                    <a:lstStyle/>
                    <a:p>
                      <a:pPr marR="13970" algn="r">
                        <a:lnSpc>
                          <a:spcPts val="135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0,000 000 000 000</a:t>
                      </a:r>
                      <a:r>
                        <a:rPr sz="12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0"/>
                        </a:lnSpc>
                      </a:pPr>
                      <a:r>
                        <a:rPr sz="1800" spc="-7" baseline="-25462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-15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femto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3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f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R="13970" algn="r">
                        <a:lnSpc>
                          <a:spcPts val="1355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0,000 000 000 000 000</a:t>
                      </a:r>
                      <a:r>
                        <a:rPr sz="12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001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3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5"/>
                        </a:lnSpc>
                      </a:pPr>
                      <a:r>
                        <a:rPr sz="1800" spc="-7" baseline="-25462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-18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atto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4">
                      <a:solidFill>
                        <a:srgbClr val="000000"/>
                      </a:solidFill>
                      <a:prstDash val="solid"/>
                    </a:lnL>
                    <a:lnR w="9144">
                      <a:solidFill>
                        <a:srgbClr val="000000"/>
                      </a:solidFill>
                      <a:prstDash val="solid"/>
                    </a:lnR>
                    <a:lnT w="9144">
                      <a:solidFill>
                        <a:srgbClr val="000000"/>
                      </a:solidFill>
                      <a:prstDash val="solid"/>
                    </a:lnT>
                    <a:lnB w="914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1067816" y="4346447"/>
            <a:ext cx="9404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Sistem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Gaya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4706873"/>
            <a:ext cx="150241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 indent="-237490">
              <a:lnSpc>
                <a:spcPct val="100000"/>
              </a:lnSpc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dirty="0">
                <a:latin typeface="Arial"/>
                <a:cs typeface="Arial"/>
              </a:rPr>
              <a:t>Gaya </a:t>
            </a:r>
            <a:r>
              <a:rPr sz="1200" spc="114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merupakan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57150" y="4706873"/>
            <a:ext cx="419544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aksi  sebuah  benda  </a:t>
            </a:r>
            <a:r>
              <a:rPr sz="1200" dirty="0">
                <a:latin typeface="Arial"/>
                <a:cs typeface="Arial"/>
              </a:rPr>
              <a:t>terhadap  </a:t>
            </a:r>
            <a:r>
              <a:rPr sz="1200" spc="-5" dirty="0">
                <a:latin typeface="Arial"/>
                <a:cs typeface="Arial"/>
              </a:rPr>
              <a:t>benda  lain  dan     </a:t>
            </a:r>
            <a:r>
              <a:rPr sz="1200" spc="2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umumnya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4881371"/>
            <a:ext cx="5786755" cy="4585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ditentukan oleh titik tangkap (kerja), besar dan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arah.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>
              <a:latin typeface="Times New Roman"/>
              <a:cs typeface="Times New Roman"/>
            </a:endParaRPr>
          </a:p>
          <a:p>
            <a:pPr marL="250190" marR="5080" indent="-237490" algn="just">
              <a:lnSpc>
                <a:spcPts val="1380"/>
              </a:lnSpc>
              <a:buFont typeface="Symbol"/>
              <a:buChar char=""/>
              <a:tabLst>
                <a:tab pos="250825" algn="l"/>
              </a:tabLst>
            </a:pPr>
            <a:r>
              <a:rPr sz="1200" dirty="0">
                <a:latin typeface="Arial"/>
                <a:cs typeface="Arial"/>
              </a:rPr>
              <a:t>Sebuah </a:t>
            </a:r>
            <a:r>
              <a:rPr sz="1200" spc="-5" dirty="0">
                <a:latin typeface="Arial"/>
                <a:cs typeface="Arial"/>
              </a:rPr>
              <a:t>gaya </a:t>
            </a:r>
            <a:r>
              <a:rPr sz="1200" dirty="0">
                <a:latin typeface="Arial"/>
                <a:cs typeface="Arial"/>
              </a:rPr>
              <a:t>mempunyai </a:t>
            </a:r>
            <a:r>
              <a:rPr sz="1200" spc="-5" dirty="0">
                <a:latin typeface="Arial"/>
                <a:cs typeface="Arial"/>
              </a:rPr>
              <a:t>besar, arah dan </a:t>
            </a:r>
            <a:r>
              <a:rPr sz="1200" dirty="0">
                <a:latin typeface="Arial"/>
                <a:cs typeface="Arial"/>
              </a:rPr>
              <a:t>titik tangkap tertentu </a:t>
            </a:r>
            <a:r>
              <a:rPr sz="1200" spc="-5" dirty="0">
                <a:latin typeface="Arial"/>
                <a:cs typeface="Arial"/>
              </a:rPr>
              <a:t>yang  digambarkan dengan anak panah. </a:t>
            </a:r>
            <a:r>
              <a:rPr sz="1200" dirty="0">
                <a:latin typeface="Arial"/>
                <a:cs typeface="Arial"/>
              </a:rPr>
              <a:t>Makin </a:t>
            </a:r>
            <a:r>
              <a:rPr sz="1200" spc="-5" dirty="0">
                <a:latin typeface="Arial"/>
                <a:cs typeface="Arial"/>
              </a:rPr>
              <a:t>panjang anak panah </a:t>
            </a:r>
            <a:r>
              <a:rPr sz="1200" dirty="0">
                <a:latin typeface="Arial"/>
                <a:cs typeface="Arial"/>
              </a:rPr>
              <a:t>maka makin </a:t>
            </a:r>
            <a:r>
              <a:rPr sz="1200" spc="-5" dirty="0">
                <a:latin typeface="Arial"/>
                <a:cs typeface="Arial"/>
              </a:rPr>
              <a:t>besar  gayanya.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marL="842644">
              <a:lnSpc>
                <a:spcPct val="100000"/>
              </a:lnSpc>
              <a:spcBef>
                <a:spcPts val="5"/>
              </a:spcBef>
              <a:tabLst>
                <a:tab pos="4286250" algn="l"/>
              </a:tabLst>
            </a:pPr>
            <a:r>
              <a:rPr sz="1200" u="heavy" dirty="0">
                <a:latin typeface="Arial"/>
                <a:cs typeface="Arial"/>
              </a:rPr>
              <a:t> 	</a:t>
            </a:r>
            <a:r>
              <a:rPr sz="1200" spc="-1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garis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kerja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Jenis</a:t>
            </a:r>
            <a:r>
              <a:rPr sz="1200" b="1" u="heavy" spc="-8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Gaya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266700" indent="-254000">
              <a:lnSpc>
                <a:spcPts val="1405"/>
              </a:lnSpc>
              <a:buAutoNum type="arabicPeriod"/>
              <a:tabLst>
                <a:tab pos="266700" algn="l"/>
                <a:tab pos="267335" algn="l"/>
              </a:tabLst>
            </a:pPr>
            <a:r>
              <a:rPr sz="1200" b="1" spc="-5" dirty="0">
                <a:latin typeface="Arial"/>
                <a:cs typeface="Arial"/>
              </a:rPr>
              <a:t>Gaya </a:t>
            </a:r>
            <a:r>
              <a:rPr sz="1200" b="1" dirty="0">
                <a:latin typeface="Arial"/>
                <a:cs typeface="Arial"/>
              </a:rPr>
              <a:t>Kolinier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gaya-gaya yang garis kerjanya terletak pada </a:t>
            </a:r>
            <a:r>
              <a:rPr sz="1200" dirty="0">
                <a:latin typeface="Arial"/>
                <a:cs typeface="Arial"/>
              </a:rPr>
              <a:t>satu </a:t>
            </a:r>
            <a:r>
              <a:rPr sz="1200" spc="-5" dirty="0">
                <a:latin typeface="Arial"/>
                <a:cs typeface="Arial"/>
              </a:rPr>
              <a:t>garis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lurus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384300">
              <a:lnSpc>
                <a:spcPct val="100000"/>
              </a:lnSpc>
              <a:tabLst>
                <a:tab pos="2298700" algn="l"/>
                <a:tab pos="3670300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	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	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3</a:t>
            </a:r>
            <a:endParaRPr sz="1200" baseline="-10416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267335" indent="-254635">
              <a:lnSpc>
                <a:spcPts val="1405"/>
              </a:lnSpc>
              <a:buAutoNum type="arabicPeriod" startAt="2"/>
              <a:tabLst>
                <a:tab pos="267335" algn="l"/>
                <a:tab pos="267970" algn="l"/>
              </a:tabLst>
            </a:pPr>
            <a:r>
              <a:rPr sz="1200" b="1" spc="-5" dirty="0">
                <a:latin typeface="Arial"/>
                <a:cs typeface="Arial"/>
              </a:rPr>
              <a:t>Gaya </a:t>
            </a:r>
            <a:r>
              <a:rPr sz="1200" b="1" dirty="0">
                <a:latin typeface="Arial"/>
                <a:cs typeface="Arial"/>
              </a:rPr>
              <a:t>Konkuren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6863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gaya-gaya yang garis kerjanya berpotongan pada </a:t>
            </a:r>
            <a:r>
              <a:rPr sz="1200" dirty="0">
                <a:latin typeface="Arial"/>
                <a:cs typeface="Arial"/>
              </a:rPr>
              <a:t>satu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titik.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R="404495" algn="ctr">
              <a:lnSpc>
                <a:spcPct val="100000"/>
              </a:lnSpc>
              <a:tabLst>
                <a:tab pos="154114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	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endParaRPr sz="1200" baseline="-10416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384300">
              <a:lnSpc>
                <a:spcPts val="1410"/>
              </a:lnSpc>
              <a:tabLst>
                <a:tab pos="3670300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4	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3</a:t>
            </a:r>
            <a:endParaRPr sz="1200" baseline="-10416">
              <a:latin typeface="Arial"/>
              <a:cs typeface="Arial"/>
            </a:endParaRPr>
          </a:p>
          <a:p>
            <a:pPr marR="374015" algn="ctr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OF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267335" indent="-254635">
              <a:lnSpc>
                <a:spcPts val="1405"/>
              </a:lnSpc>
              <a:buAutoNum type="arabicPeriod" startAt="3"/>
              <a:tabLst>
                <a:tab pos="267335" algn="l"/>
                <a:tab pos="267970" algn="l"/>
              </a:tabLst>
            </a:pPr>
            <a:r>
              <a:rPr sz="1200" b="1" dirty="0">
                <a:latin typeface="Arial"/>
                <a:cs typeface="Arial"/>
              </a:rPr>
              <a:t>Gaya </a:t>
            </a:r>
            <a:r>
              <a:rPr sz="1200" b="1" spc="-5" dirty="0">
                <a:latin typeface="Arial"/>
                <a:cs typeface="Arial"/>
              </a:rPr>
              <a:t>Koplanar</a:t>
            </a:r>
            <a:r>
              <a:rPr sz="1200" b="1" spc="-10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gaya-gaya yang garis kerjanya </a:t>
            </a:r>
            <a:r>
              <a:rPr sz="1200" dirty="0">
                <a:latin typeface="Arial"/>
                <a:cs typeface="Arial"/>
              </a:rPr>
              <a:t>terletak </a:t>
            </a:r>
            <a:r>
              <a:rPr sz="1200" spc="-5" dirty="0">
                <a:latin typeface="Arial"/>
                <a:cs typeface="Arial"/>
              </a:rPr>
              <a:t>pada satu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bidang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099054" y="6001511"/>
            <a:ext cx="712470" cy="133350"/>
          </a:xfrm>
          <a:custGeom>
            <a:avLst/>
            <a:gdLst/>
            <a:ahLst/>
            <a:cxnLst/>
            <a:rect l="l" t="t" r="r" b="b"/>
            <a:pathLst>
              <a:path w="712470" h="133350">
                <a:moveTo>
                  <a:pt x="579119" y="0"/>
                </a:moveTo>
                <a:lnTo>
                  <a:pt x="579119" y="133350"/>
                </a:lnTo>
                <a:lnTo>
                  <a:pt x="668525" y="88392"/>
                </a:lnTo>
                <a:lnTo>
                  <a:pt x="601218" y="88392"/>
                </a:lnTo>
                <a:lnTo>
                  <a:pt x="601218" y="44196"/>
                </a:lnTo>
                <a:lnTo>
                  <a:pt x="668020" y="44196"/>
                </a:lnTo>
                <a:lnTo>
                  <a:pt x="579119" y="0"/>
                </a:lnTo>
                <a:close/>
              </a:path>
              <a:path w="712470" h="133350">
                <a:moveTo>
                  <a:pt x="579119" y="44196"/>
                </a:moveTo>
                <a:lnTo>
                  <a:pt x="0" y="44196"/>
                </a:lnTo>
                <a:lnTo>
                  <a:pt x="0" y="88392"/>
                </a:lnTo>
                <a:lnTo>
                  <a:pt x="579119" y="88392"/>
                </a:lnTo>
                <a:lnTo>
                  <a:pt x="579119" y="44196"/>
                </a:lnTo>
                <a:close/>
              </a:path>
              <a:path w="712470" h="133350">
                <a:moveTo>
                  <a:pt x="668020" y="44196"/>
                </a:moveTo>
                <a:lnTo>
                  <a:pt x="601218" y="44196"/>
                </a:lnTo>
                <a:lnTo>
                  <a:pt x="601218" y="88392"/>
                </a:lnTo>
                <a:lnTo>
                  <a:pt x="668525" y="88392"/>
                </a:lnTo>
                <a:lnTo>
                  <a:pt x="712469" y="66293"/>
                </a:lnTo>
                <a:lnTo>
                  <a:pt x="668020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11095" y="7465314"/>
            <a:ext cx="3800475" cy="0"/>
          </a:xfrm>
          <a:custGeom>
            <a:avLst/>
            <a:gdLst/>
            <a:ahLst/>
            <a:cxnLst/>
            <a:rect l="l" t="t" r="r" b="b"/>
            <a:pathLst>
              <a:path w="3800475">
                <a:moveTo>
                  <a:pt x="0" y="0"/>
                </a:moveTo>
                <a:lnTo>
                  <a:pt x="3800094" y="0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11095" y="7427214"/>
            <a:ext cx="950594" cy="76200"/>
          </a:xfrm>
          <a:custGeom>
            <a:avLst/>
            <a:gdLst/>
            <a:ahLst/>
            <a:cxnLst/>
            <a:rect l="l" t="t" r="r" b="b"/>
            <a:pathLst>
              <a:path w="950594" h="76200">
                <a:moveTo>
                  <a:pt x="874014" y="0"/>
                </a:moveTo>
                <a:lnTo>
                  <a:pt x="874014" y="76200"/>
                </a:lnTo>
                <a:lnTo>
                  <a:pt x="924306" y="51054"/>
                </a:lnTo>
                <a:lnTo>
                  <a:pt x="886968" y="51054"/>
                </a:lnTo>
                <a:lnTo>
                  <a:pt x="886968" y="25908"/>
                </a:lnTo>
                <a:lnTo>
                  <a:pt x="925830" y="25908"/>
                </a:lnTo>
                <a:lnTo>
                  <a:pt x="874014" y="0"/>
                </a:lnTo>
                <a:close/>
              </a:path>
              <a:path w="950594" h="76200">
                <a:moveTo>
                  <a:pt x="874014" y="25908"/>
                </a:moveTo>
                <a:lnTo>
                  <a:pt x="0" y="25908"/>
                </a:lnTo>
                <a:lnTo>
                  <a:pt x="0" y="51054"/>
                </a:lnTo>
                <a:lnTo>
                  <a:pt x="874014" y="51054"/>
                </a:lnTo>
                <a:lnTo>
                  <a:pt x="874014" y="25908"/>
                </a:lnTo>
                <a:close/>
              </a:path>
              <a:path w="950594" h="76200">
                <a:moveTo>
                  <a:pt x="925830" y="25908"/>
                </a:moveTo>
                <a:lnTo>
                  <a:pt x="886968" y="25908"/>
                </a:lnTo>
                <a:lnTo>
                  <a:pt x="886968" y="51054"/>
                </a:lnTo>
                <a:lnTo>
                  <a:pt x="924306" y="51054"/>
                </a:lnTo>
                <a:lnTo>
                  <a:pt x="950214" y="38100"/>
                </a:lnTo>
                <a:lnTo>
                  <a:pt x="925830" y="259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99054" y="7427214"/>
            <a:ext cx="949960" cy="76200"/>
          </a:xfrm>
          <a:custGeom>
            <a:avLst/>
            <a:gdLst/>
            <a:ahLst/>
            <a:cxnLst/>
            <a:rect l="l" t="t" r="r" b="b"/>
            <a:pathLst>
              <a:path w="949960" h="76200">
                <a:moveTo>
                  <a:pt x="873251" y="0"/>
                </a:moveTo>
                <a:lnTo>
                  <a:pt x="873251" y="76200"/>
                </a:lnTo>
                <a:lnTo>
                  <a:pt x="923543" y="51054"/>
                </a:lnTo>
                <a:lnTo>
                  <a:pt x="886206" y="51054"/>
                </a:lnTo>
                <a:lnTo>
                  <a:pt x="886206" y="25908"/>
                </a:lnTo>
                <a:lnTo>
                  <a:pt x="925068" y="25908"/>
                </a:lnTo>
                <a:lnTo>
                  <a:pt x="873251" y="0"/>
                </a:lnTo>
                <a:close/>
              </a:path>
              <a:path w="949960" h="76200">
                <a:moveTo>
                  <a:pt x="873251" y="25908"/>
                </a:moveTo>
                <a:lnTo>
                  <a:pt x="0" y="25908"/>
                </a:lnTo>
                <a:lnTo>
                  <a:pt x="0" y="51054"/>
                </a:lnTo>
                <a:lnTo>
                  <a:pt x="873251" y="51054"/>
                </a:lnTo>
                <a:lnTo>
                  <a:pt x="873251" y="25908"/>
                </a:lnTo>
                <a:close/>
              </a:path>
              <a:path w="949960" h="76200">
                <a:moveTo>
                  <a:pt x="925068" y="25908"/>
                </a:moveTo>
                <a:lnTo>
                  <a:pt x="886206" y="25908"/>
                </a:lnTo>
                <a:lnTo>
                  <a:pt x="886206" y="51054"/>
                </a:lnTo>
                <a:lnTo>
                  <a:pt x="923543" y="51054"/>
                </a:lnTo>
                <a:lnTo>
                  <a:pt x="949451" y="38100"/>
                </a:lnTo>
                <a:lnTo>
                  <a:pt x="925068" y="259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23994" y="7427214"/>
            <a:ext cx="1187450" cy="76200"/>
          </a:xfrm>
          <a:custGeom>
            <a:avLst/>
            <a:gdLst/>
            <a:ahLst/>
            <a:cxnLst/>
            <a:rect l="l" t="t" r="r" b="b"/>
            <a:pathLst>
              <a:path w="1187450" h="76200">
                <a:moveTo>
                  <a:pt x="1110995" y="0"/>
                </a:moveTo>
                <a:lnTo>
                  <a:pt x="1110995" y="76200"/>
                </a:lnTo>
                <a:lnTo>
                  <a:pt x="1161287" y="51054"/>
                </a:lnTo>
                <a:lnTo>
                  <a:pt x="1123950" y="51054"/>
                </a:lnTo>
                <a:lnTo>
                  <a:pt x="1123950" y="25908"/>
                </a:lnTo>
                <a:lnTo>
                  <a:pt x="1162812" y="25908"/>
                </a:lnTo>
                <a:lnTo>
                  <a:pt x="1110995" y="0"/>
                </a:lnTo>
                <a:close/>
              </a:path>
              <a:path w="1187450" h="76200">
                <a:moveTo>
                  <a:pt x="1110995" y="25908"/>
                </a:moveTo>
                <a:lnTo>
                  <a:pt x="0" y="25908"/>
                </a:lnTo>
                <a:lnTo>
                  <a:pt x="0" y="51054"/>
                </a:lnTo>
                <a:lnTo>
                  <a:pt x="1110995" y="51054"/>
                </a:lnTo>
                <a:lnTo>
                  <a:pt x="1110995" y="25908"/>
                </a:lnTo>
                <a:close/>
              </a:path>
              <a:path w="1187450" h="76200">
                <a:moveTo>
                  <a:pt x="1162812" y="25908"/>
                </a:moveTo>
                <a:lnTo>
                  <a:pt x="1123950" y="25908"/>
                </a:lnTo>
                <a:lnTo>
                  <a:pt x="1123950" y="51054"/>
                </a:lnTo>
                <a:lnTo>
                  <a:pt x="1161287" y="51054"/>
                </a:lnTo>
                <a:lnTo>
                  <a:pt x="1187195" y="38100"/>
                </a:lnTo>
                <a:lnTo>
                  <a:pt x="1162812" y="259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852671" y="9054083"/>
            <a:ext cx="1285240" cy="76200"/>
          </a:xfrm>
          <a:custGeom>
            <a:avLst/>
            <a:gdLst/>
            <a:ahLst/>
            <a:cxnLst/>
            <a:rect l="l" t="t" r="r" b="b"/>
            <a:pathLst>
              <a:path w="1285239" h="76200">
                <a:moveTo>
                  <a:pt x="1208531" y="0"/>
                </a:moveTo>
                <a:lnTo>
                  <a:pt x="1208531" y="76200"/>
                </a:lnTo>
                <a:lnTo>
                  <a:pt x="1266443" y="47244"/>
                </a:lnTo>
                <a:lnTo>
                  <a:pt x="1220724" y="47244"/>
                </a:lnTo>
                <a:lnTo>
                  <a:pt x="1220724" y="28194"/>
                </a:lnTo>
                <a:lnTo>
                  <a:pt x="1264919" y="28194"/>
                </a:lnTo>
                <a:lnTo>
                  <a:pt x="1208531" y="0"/>
                </a:lnTo>
                <a:close/>
              </a:path>
              <a:path w="1285239" h="76200">
                <a:moveTo>
                  <a:pt x="1208531" y="28194"/>
                </a:moveTo>
                <a:lnTo>
                  <a:pt x="0" y="28194"/>
                </a:lnTo>
                <a:lnTo>
                  <a:pt x="0" y="47244"/>
                </a:lnTo>
                <a:lnTo>
                  <a:pt x="1208531" y="47244"/>
                </a:lnTo>
                <a:lnTo>
                  <a:pt x="1208531" y="28194"/>
                </a:lnTo>
                <a:close/>
              </a:path>
              <a:path w="1285239" h="76200">
                <a:moveTo>
                  <a:pt x="1264919" y="28194"/>
                </a:moveTo>
                <a:lnTo>
                  <a:pt x="1220724" y="28194"/>
                </a:lnTo>
                <a:lnTo>
                  <a:pt x="1220724" y="47244"/>
                </a:lnTo>
                <a:lnTo>
                  <a:pt x="1266443" y="47244"/>
                </a:lnTo>
                <a:lnTo>
                  <a:pt x="1284731" y="38100"/>
                </a:lnTo>
                <a:lnTo>
                  <a:pt x="1264919" y="281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844290" y="8145780"/>
            <a:ext cx="650875" cy="951865"/>
          </a:xfrm>
          <a:custGeom>
            <a:avLst/>
            <a:gdLst/>
            <a:ahLst/>
            <a:cxnLst/>
            <a:rect l="l" t="t" r="r" b="b"/>
            <a:pathLst>
              <a:path w="650875" h="951865">
                <a:moveTo>
                  <a:pt x="600128" y="57818"/>
                </a:moveTo>
                <a:lnTo>
                  <a:pt x="0" y="941070"/>
                </a:lnTo>
                <a:lnTo>
                  <a:pt x="16001" y="951738"/>
                </a:lnTo>
                <a:lnTo>
                  <a:pt x="616010" y="68664"/>
                </a:lnTo>
                <a:lnTo>
                  <a:pt x="600128" y="57818"/>
                </a:lnTo>
                <a:close/>
              </a:path>
              <a:path w="650875" h="951865">
                <a:moveTo>
                  <a:pt x="644363" y="47244"/>
                </a:moveTo>
                <a:lnTo>
                  <a:pt x="607313" y="47244"/>
                </a:lnTo>
                <a:lnTo>
                  <a:pt x="623315" y="57912"/>
                </a:lnTo>
                <a:lnTo>
                  <a:pt x="616010" y="68664"/>
                </a:lnTo>
                <a:lnTo>
                  <a:pt x="639318" y="84582"/>
                </a:lnTo>
                <a:lnTo>
                  <a:pt x="644363" y="47244"/>
                </a:lnTo>
                <a:close/>
              </a:path>
              <a:path w="650875" h="951865">
                <a:moveTo>
                  <a:pt x="607313" y="47244"/>
                </a:moveTo>
                <a:lnTo>
                  <a:pt x="600128" y="57818"/>
                </a:lnTo>
                <a:lnTo>
                  <a:pt x="616010" y="68664"/>
                </a:lnTo>
                <a:lnTo>
                  <a:pt x="623315" y="57912"/>
                </a:lnTo>
                <a:lnTo>
                  <a:pt x="607313" y="47244"/>
                </a:lnTo>
                <a:close/>
              </a:path>
              <a:path w="650875" h="951865">
                <a:moveTo>
                  <a:pt x="650748" y="0"/>
                </a:moveTo>
                <a:lnTo>
                  <a:pt x="576834" y="41910"/>
                </a:lnTo>
                <a:lnTo>
                  <a:pt x="600128" y="57818"/>
                </a:lnTo>
                <a:lnTo>
                  <a:pt x="607313" y="47244"/>
                </a:lnTo>
                <a:lnTo>
                  <a:pt x="644363" y="47244"/>
                </a:lnTo>
                <a:lnTo>
                  <a:pt x="6507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08020" y="8145780"/>
            <a:ext cx="650875" cy="951865"/>
          </a:xfrm>
          <a:custGeom>
            <a:avLst/>
            <a:gdLst/>
            <a:ahLst/>
            <a:cxnLst/>
            <a:rect l="l" t="t" r="r" b="b"/>
            <a:pathLst>
              <a:path w="650875" h="951865">
                <a:moveTo>
                  <a:pt x="50769" y="58039"/>
                </a:moveTo>
                <a:lnTo>
                  <a:pt x="34827" y="68795"/>
                </a:lnTo>
                <a:lnTo>
                  <a:pt x="634745" y="951738"/>
                </a:lnTo>
                <a:lnTo>
                  <a:pt x="650747" y="941070"/>
                </a:lnTo>
                <a:lnTo>
                  <a:pt x="50769" y="58039"/>
                </a:lnTo>
                <a:close/>
              </a:path>
              <a:path w="650875" h="951865">
                <a:moveTo>
                  <a:pt x="0" y="0"/>
                </a:moveTo>
                <a:lnTo>
                  <a:pt x="11430" y="84582"/>
                </a:lnTo>
                <a:lnTo>
                  <a:pt x="34827" y="68795"/>
                </a:lnTo>
                <a:lnTo>
                  <a:pt x="27431" y="57912"/>
                </a:lnTo>
                <a:lnTo>
                  <a:pt x="43433" y="47244"/>
                </a:lnTo>
                <a:lnTo>
                  <a:pt x="66770" y="47244"/>
                </a:lnTo>
                <a:lnTo>
                  <a:pt x="74676" y="41910"/>
                </a:lnTo>
                <a:lnTo>
                  <a:pt x="0" y="0"/>
                </a:lnTo>
                <a:close/>
              </a:path>
              <a:path w="650875" h="951865">
                <a:moveTo>
                  <a:pt x="43433" y="47244"/>
                </a:moveTo>
                <a:lnTo>
                  <a:pt x="27431" y="57912"/>
                </a:lnTo>
                <a:lnTo>
                  <a:pt x="34827" y="68795"/>
                </a:lnTo>
                <a:lnTo>
                  <a:pt x="50769" y="58039"/>
                </a:lnTo>
                <a:lnTo>
                  <a:pt x="43433" y="47244"/>
                </a:lnTo>
                <a:close/>
              </a:path>
              <a:path w="650875" h="951865">
                <a:moveTo>
                  <a:pt x="66770" y="47244"/>
                </a:moveTo>
                <a:lnTo>
                  <a:pt x="43433" y="47244"/>
                </a:lnTo>
                <a:lnTo>
                  <a:pt x="50769" y="58039"/>
                </a:lnTo>
                <a:lnTo>
                  <a:pt x="66770" y="472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565654" y="9054083"/>
            <a:ext cx="1285240" cy="76200"/>
          </a:xfrm>
          <a:custGeom>
            <a:avLst/>
            <a:gdLst/>
            <a:ahLst/>
            <a:cxnLst/>
            <a:rect l="l" t="t" r="r" b="b"/>
            <a:pathLst>
              <a:path w="1285239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7244"/>
                </a:lnTo>
                <a:lnTo>
                  <a:pt x="64007" y="47244"/>
                </a:lnTo>
                <a:lnTo>
                  <a:pt x="64007" y="28194"/>
                </a:lnTo>
                <a:lnTo>
                  <a:pt x="76200" y="28194"/>
                </a:lnTo>
                <a:lnTo>
                  <a:pt x="76200" y="0"/>
                </a:lnTo>
                <a:close/>
              </a:path>
              <a:path w="1285239" h="76200">
                <a:moveTo>
                  <a:pt x="76200" y="28194"/>
                </a:moveTo>
                <a:lnTo>
                  <a:pt x="64007" y="28194"/>
                </a:lnTo>
                <a:lnTo>
                  <a:pt x="64007" y="47244"/>
                </a:lnTo>
                <a:lnTo>
                  <a:pt x="76200" y="47244"/>
                </a:lnTo>
                <a:lnTo>
                  <a:pt x="76200" y="28194"/>
                </a:lnTo>
                <a:close/>
              </a:path>
              <a:path w="1285239" h="76200">
                <a:moveTo>
                  <a:pt x="1284732" y="28194"/>
                </a:moveTo>
                <a:lnTo>
                  <a:pt x="76200" y="28194"/>
                </a:lnTo>
                <a:lnTo>
                  <a:pt x="76200" y="47244"/>
                </a:lnTo>
                <a:lnTo>
                  <a:pt x="1284732" y="47244"/>
                </a:lnTo>
                <a:lnTo>
                  <a:pt x="1284732" y="281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98486" y="9070800"/>
            <a:ext cx="83185" cy="71120"/>
          </a:xfrm>
          <a:custGeom>
            <a:avLst/>
            <a:gdLst/>
            <a:ahLst/>
            <a:cxnLst/>
            <a:rect l="l" t="t" r="r" b="b"/>
            <a:pathLst>
              <a:path w="83185" h="71120">
                <a:moveTo>
                  <a:pt x="16287" y="34849"/>
                </a:moveTo>
                <a:lnTo>
                  <a:pt x="38945" y="70913"/>
                </a:lnTo>
                <a:lnTo>
                  <a:pt x="47898" y="69461"/>
                </a:lnTo>
                <a:lnTo>
                  <a:pt x="57423" y="68437"/>
                </a:lnTo>
                <a:lnTo>
                  <a:pt x="65520" y="65984"/>
                </a:lnTo>
                <a:lnTo>
                  <a:pt x="70187" y="60245"/>
                </a:lnTo>
                <a:lnTo>
                  <a:pt x="49613" y="60245"/>
                </a:lnTo>
                <a:lnTo>
                  <a:pt x="33266" y="53875"/>
                </a:lnTo>
                <a:lnTo>
                  <a:pt x="18276" y="37290"/>
                </a:lnTo>
                <a:lnTo>
                  <a:pt x="16287" y="34849"/>
                </a:lnTo>
                <a:close/>
              </a:path>
              <a:path w="83185" h="71120">
                <a:moveTo>
                  <a:pt x="44926" y="33890"/>
                </a:moveTo>
                <a:lnTo>
                  <a:pt x="43254" y="34867"/>
                </a:lnTo>
                <a:lnTo>
                  <a:pt x="43505" y="35385"/>
                </a:lnTo>
                <a:lnTo>
                  <a:pt x="49137" y="45386"/>
                </a:lnTo>
                <a:lnTo>
                  <a:pt x="52339" y="54244"/>
                </a:lnTo>
                <a:lnTo>
                  <a:pt x="49613" y="60245"/>
                </a:lnTo>
                <a:lnTo>
                  <a:pt x="70187" y="60245"/>
                </a:lnTo>
                <a:lnTo>
                  <a:pt x="66805" y="40243"/>
                </a:lnTo>
                <a:lnTo>
                  <a:pt x="63523" y="37385"/>
                </a:lnTo>
                <a:lnTo>
                  <a:pt x="49613" y="37385"/>
                </a:lnTo>
                <a:lnTo>
                  <a:pt x="44926" y="33890"/>
                </a:lnTo>
                <a:close/>
              </a:path>
              <a:path w="83185" h="71120">
                <a:moveTo>
                  <a:pt x="79981" y="14873"/>
                </a:moveTo>
                <a:lnTo>
                  <a:pt x="76938" y="24312"/>
                </a:lnTo>
                <a:lnTo>
                  <a:pt x="69139" y="32242"/>
                </a:lnTo>
                <a:lnTo>
                  <a:pt x="63723" y="34849"/>
                </a:lnTo>
                <a:lnTo>
                  <a:pt x="65710" y="36242"/>
                </a:lnTo>
                <a:lnTo>
                  <a:pt x="73509" y="39671"/>
                </a:lnTo>
                <a:lnTo>
                  <a:pt x="80093" y="37385"/>
                </a:lnTo>
                <a:lnTo>
                  <a:pt x="83153" y="28932"/>
                </a:lnTo>
                <a:lnTo>
                  <a:pt x="81712" y="18335"/>
                </a:lnTo>
                <a:lnTo>
                  <a:pt x="79981" y="14873"/>
                </a:lnTo>
                <a:close/>
              </a:path>
              <a:path w="83185" h="71120">
                <a:moveTo>
                  <a:pt x="32859" y="19085"/>
                </a:moveTo>
                <a:lnTo>
                  <a:pt x="30809" y="19922"/>
                </a:lnTo>
                <a:lnTo>
                  <a:pt x="31134" y="24622"/>
                </a:lnTo>
                <a:lnTo>
                  <a:pt x="33325" y="33647"/>
                </a:lnTo>
                <a:lnTo>
                  <a:pt x="38945" y="37385"/>
                </a:lnTo>
                <a:lnTo>
                  <a:pt x="43254" y="34867"/>
                </a:lnTo>
                <a:lnTo>
                  <a:pt x="39050" y="26172"/>
                </a:lnTo>
                <a:lnTo>
                  <a:pt x="38965" y="25936"/>
                </a:lnTo>
                <a:lnTo>
                  <a:pt x="39331" y="25598"/>
                </a:lnTo>
                <a:lnTo>
                  <a:pt x="37992" y="22907"/>
                </a:lnTo>
                <a:lnTo>
                  <a:pt x="37748" y="21161"/>
                </a:lnTo>
                <a:lnTo>
                  <a:pt x="32859" y="19085"/>
                </a:lnTo>
                <a:close/>
              </a:path>
              <a:path w="83185" h="71120">
                <a:moveTo>
                  <a:pt x="61719" y="35814"/>
                </a:moveTo>
                <a:lnTo>
                  <a:pt x="59197" y="37028"/>
                </a:lnTo>
                <a:lnTo>
                  <a:pt x="49613" y="37385"/>
                </a:lnTo>
                <a:lnTo>
                  <a:pt x="63523" y="37385"/>
                </a:lnTo>
                <a:lnTo>
                  <a:pt x="61719" y="35814"/>
                </a:lnTo>
                <a:close/>
              </a:path>
              <a:path w="83185" h="71120">
                <a:moveTo>
                  <a:pt x="51965" y="27322"/>
                </a:moveTo>
                <a:lnTo>
                  <a:pt x="61719" y="35814"/>
                </a:lnTo>
                <a:lnTo>
                  <a:pt x="63705" y="34849"/>
                </a:lnTo>
                <a:lnTo>
                  <a:pt x="57483" y="30527"/>
                </a:lnTo>
                <a:lnTo>
                  <a:pt x="51965" y="27322"/>
                </a:lnTo>
                <a:close/>
              </a:path>
              <a:path w="83185" h="71120">
                <a:moveTo>
                  <a:pt x="42117" y="23019"/>
                </a:moveTo>
                <a:lnTo>
                  <a:pt x="39331" y="25598"/>
                </a:lnTo>
                <a:lnTo>
                  <a:pt x="42588" y="32146"/>
                </a:lnTo>
                <a:lnTo>
                  <a:pt x="44926" y="33890"/>
                </a:lnTo>
                <a:lnTo>
                  <a:pt x="46077" y="33218"/>
                </a:lnTo>
                <a:lnTo>
                  <a:pt x="49531" y="26172"/>
                </a:lnTo>
                <a:lnTo>
                  <a:pt x="42117" y="23019"/>
                </a:lnTo>
                <a:close/>
              </a:path>
              <a:path w="83185" h="71120">
                <a:moveTo>
                  <a:pt x="29039" y="3857"/>
                </a:moveTo>
                <a:lnTo>
                  <a:pt x="0" y="28289"/>
                </a:lnTo>
                <a:lnTo>
                  <a:pt x="12751" y="27289"/>
                </a:lnTo>
                <a:lnTo>
                  <a:pt x="30809" y="19922"/>
                </a:lnTo>
                <a:lnTo>
                  <a:pt x="30705" y="18407"/>
                </a:lnTo>
                <a:lnTo>
                  <a:pt x="18371" y="14525"/>
                </a:lnTo>
                <a:lnTo>
                  <a:pt x="26681" y="10072"/>
                </a:lnTo>
                <a:lnTo>
                  <a:pt x="29629" y="8171"/>
                </a:lnTo>
                <a:lnTo>
                  <a:pt x="29039" y="3857"/>
                </a:lnTo>
                <a:close/>
              </a:path>
              <a:path w="83185" h="71120">
                <a:moveTo>
                  <a:pt x="51231" y="26895"/>
                </a:moveTo>
                <a:lnTo>
                  <a:pt x="51965" y="27322"/>
                </a:lnTo>
                <a:lnTo>
                  <a:pt x="51708" y="27098"/>
                </a:lnTo>
                <a:lnTo>
                  <a:pt x="51231" y="26895"/>
                </a:lnTo>
                <a:close/>
              </a:path>
              <a:path w="83185" h="71120">
                <a:moveTo>
                  <a:pt x="49632" y="25966"/>
                </a:moveTo>
                <a:lnTo>
                  <a:pt x="49531" y="26172"/>
                </a:lnTo>
                <a:lnTo>
                  <a:pt x="51231" y="26895"/>
                </a:lnTo>
                <a:lnTo>
                  <a:pt x="49632" y="25966"/>
                </a:lnTo>
                <a:close/>
              </a:path>
              <a:path w="83185" h="71120">
                <a:moveTo>
                  <a:pt x="70187" y="3857"/>
                </a:moveTo>
                <a:lnTo>
                  <a:pt x="55196" y="9973"/>
                </a:lnTo>
                <a:lnTo>
                  <a:pt x="53950" y="10953"/>
                </a:lnTo>
                <a:lnTo>
                  <a:pt x="52281" y="12752"/>
                </a:lnTo>
                <a:lnTo>
                  <a:pt x="50851" y="23479"/>
                </a:lnTo>
                <a:lnTo>
                  <a:pt x="49646" y="25936"/>
                </a:lnTo>
                <a:lnTo>
                  <a:pt x="58554" y="20954"/>
                </a:lnTo>
                <a:lnTo>
                  <a:pt x="68568" y="14525"/>
                </a:lnTo>
                <a:lnTo>
                  <a:pt x="76723" y="10953"/>
                </a:lnTo>
                <a:lnTo>
                  <a:pt x="78021" y="10953"/>
                </a:lnTo>
                <a:lnTo>
                  <a:pt x="76985" y="8882"/>
                </a:lnTo>
                <a:lnTo>
                  <a:pt x="70187" y="3857"/>
                </a:lnTo>
                <a:close/>
              </a:path>
              <a:path w="83185" h="71120">
                <a:moveTo>
                  <a:pt x="52005" y="11275"/>
                </a:moveTo>
                <a:lnTo>
                  <a:pt x="37209" y="17311"/>
                </a:lnTo>
                <a:lnTo>
                  <a:pt x="37748" y="21161"/>
                </a:lnTo>
                <a:lnTo>
                  <a:pt x="42117" y="23019"/>
                </a:lnTo>
                <a:lnTo>
                  <a:pt x="46612" y="18859"/>
                </a:lnTo>
                <a:lnTo>
                  <a:pt x="52281" y="12752"/>
                </a:lnTo>
                <a:lnTo>
                  <a:pt x="52339" y="12311"/>
                </a:lnTo>
                <a:lnTo>
                  <a:pt x="52005" y="11275"/>
                </a:lnTo>
                <a:close/>
              </a:path>
              <a:path w="83185" h="71120">
                <a:moveTo>
                  <a:pt x="41660" y="1997"/>
                </a:moveTo>
                <a:lnTo>
                  <a:pt x="35135" y="4619"/>
                </a:lnTo>
                <a:lnTo>
                  <a:pt x="29629" y="8171"/>
                </a:lnTo>
                <a:lnTo>
                  <a:pt x="30372" y="13596"/>
                </a:lnTo>
                <a:lnTo>
                  <a:pt x="30705" y="18407"/>
                </a:lnTo>
                <a:lnTo>
                  <a:pt x="32859" y="19085"/>
                </a:lnTo>
                <a:lnTo>
                  <a:pt x="37209" y="17311"/>
                </a:lnTo>
                <a:lnTo>
                  <a:pt x="36572" y="12752"/>
                </a:lnTo>
                <a:lnTo>
                  <a:pt x="36599" y="12311"/>
                </a:lnTo>
                <a:lnTo>
                  <a:pt x="38945" y="3857"/>
                </a:lnTo>
                <a:lnTo>
                  <a:pt x="41660" y="1997"/>
                </a:lnTo>
                <a:close/>
              </a:path>
              <a:path w="83185" h="71120">
                <a:moveTo>
                  <a:pt x="79485" y="13881"/>
                </a:moveTo>
                <a:lnTo>
                  <a:pt x="79981" y="14873"/>
                </a:lnTo>
                <a:lnTo>
                  <a:pt x="80093" y="14525"/>
                </a:lnTo>
                <a:lnTo>
                  <a:pt x="79485" y="13881"/>
                </a:lnTo>
                <a:close/>
              </a:path>
              <a:path w="83185" h="71120">
                <a:moveTo>
                  <a:pt x="78021" y="10953"/>
                </a:moveTo>
                <a:lnTo>
                  <a:pt x="76723" y="10953"/>
                </a:lnTo>
                <a:lnTo>
                  <a:pt x="79485" y="13881"/>
                </a:lnTo>
                <a:lnTo>
                  <a:pt x="78021" y="10953"/>
                </a:lnTo>
                <a:close/>
              </a:path>
              <a:path w="83185" h="71120">
                <a:moveTo>
                  <a:pt x="56860" y="1452"/>
                </a:moveTo>
                <a:lnTo>
                  <a:pt x="43017" y="1452"/>
                </a:lnTo>
                <a:lnTo>
                  <a:pt x="49613" y="3857"/>
                </a:lnTo>
                <a:lnTo>
                  <a:pt x="52005" y="11275"/>
                </a:lnTo>
                <a:lnTo>
                  <a:pt x="55196" y="9973"/>
                </a:lnTo>
                <a:lnTo>
                  <a:pt x="61662" y="4952"/>
                </a:lnTo>
                <a:lnTo>
                  <a:pt x="70187" y="3857"/>
                </a:lnTo>
                <a:lnTo>
                  <a:pt x="61555" y="2571"/>
                </a:lnTo>
                <a:lnTo>
                  <a:pt x="56860" y="1452"/>
                </a:lnTo>
                <a:close/>
              </a:path>
              <a:path w="83185" h="71120">
                <a:moveTo>
                  <a:pt x="44576" y="0"/>
                </a:moveTo>
                <a:lnTo>
                  <a:pt x="41660" y="1997"/>
                </a:lnTo>
                <a:lnTo>
                  <a:pt x="43017" y="1452"/>
                </a:lnTo>
                <a:lnTo>
                  <a:pt x="56860" y="1452"/>
                </a:lnTo>
                <a:lnTo>
                  <a:pt x="52566" y="428"/>
                </a:lnTo>
                <a:lnTo>
                  <a:pt x="445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798486" y="9070800"/>
            <a:ext cx="83185" cy="71120"/>
          </a:xfrm>
          <a:custGeom>
            <a:avLst/>
            <a:gdLst/>
            <a:ahLst/>
            <a:cxnLst/>
            <a:rect l="l" t="t" r="r" b="b"/>
            <a:pathLst>
              <a:path w="83185" h="71120">
                <a:moveTo>
                  <a:pt x="70187" y="3857"/>
                </a:moveTo>
                <a:lnTo>
                  <a:pt x="43934" y="14573"/>
                </a:lnTo>
                <a:lnTo>
                  <a:pt x="12751" y="27289"/>
                </a:lnTo>
                <a:lnTo>
                  <a:pt x="0" y="28289"/>
                </a:lnTo>
                <a:lnTo>
                  <a:pt x="29039" y="3857"/>
                </a:lnTo>
                <a:lnTo>
                  <a:pt x="30372" y="13596"/>
                </a:lnTo>
                <a:lnTo>
                  <a:pt x="31134" y="24622"/>
                </a:lnTo>
                <a:lnTo>
                  <a:pt x="33325" y="33647"/>
                </a:lnTo>
                <a:lnTo>
                  <a:pt x="38945" y="37385"/>
                </a:lnTo>
                <a:lnTo>
                  <a:pt x="46077" y="33218"/>
                </a:lnTo>
                <a:lnTo>
                  <a:pt x="50851" y="23479"/>
                </a:lnTo>
                <a:lnTo>
                  <a:pt x="52339" y="12311"/>
                </a:lnTo>
                <a:lnTo>
                  <a:pt x="49613" y="3857"/>
                </a:lnTo>
                <a:lnTo>
                  <a:pt x="43017" y="1452"/>
                </a:lnTo>
                <a:lnTo>
                  <a:pt x="35135" y="4619"/>
                </a:lnTo>
                <a:lnTo>
                  <a:pt x="26681" y="10072"/>
                </a:lnTo>
                <a:lnTo>
                  <a:pt x="18371" y="14525"/>
                </a:lnTo>
                <a:lnTo>
                  <a:pt x="32896" y="19097"/>
                </a:lnTo>
                <a:lnTo>
                  <a:pt x="51708" y="27098"/>
                </a:lnTo>
                <a:lnTo>
                  <a:pt x="66805" y="40243"/>
                </a:lnTo>
                <a:lnTo>
                  <a:pt x="70187" y="60245"/>
                </a:lnTo>
                <a:lnTo>
                  <a:pt x="65520" y="65984"/>
                </a:lnTo>
                <a:lnTo>
                  <a:pt x="57423" y="68437"/>
                </a:lnTo>
                <a:lnTo>
                  <a:pt x="47898" y="69461"/>
                </a:lnTo>
                <a:lnTo>
                  <a:pt x="38945" y="70913"/>
                </a:lnTo>
                <a:lnTo>
                  <a:pt x="16287" y="34849"/>
                </a:lnTo>
                <a:lnTo>
                  <a:pt x="18276" y="37290"/>
                </a:lnTo>
                <a:lnTo>
                  <a:pt x="33266" y="53875"/>
                </a:lnTo>
                <a:lnTo>
                  <a:pt x="49613" y="60245"/>
                </a:lnTo>
                <a:lnTo>
                  <a:pt x="52339" y="54244"/>
                </a:lnTo>
                <a:lnTo>
                  <a:pt x="49137" y="45386"/>
                </a:lnTo>
                <a:lnTo>
                  <a:pt x="43505" y="35385"/>
                </a:lnTo>
                <a:lnTo>
                  <a:pt x="38945" y="25955"/>
                </a:lnTo>
                <a:lnTo>
                  <a:pt x="46612" y="18859"/>
                </a:lnTo>
                <a:lnTo>
                  <a:pt x="53994" y="10906"/>
                </a:lnTo>
                <a:lnTo>
                  <a:pt x="61662" y="4952"/>
                </a:lnTo>
                <a:lnTo>
                  <a:pt x="70187" y="3857"/>
                </a:lnTo>
                <a:lnTo>
                  <a:pt x="76985" y="8882"/>
                </a:lnTo>
                <a:lnTo>
                  <a:pt x="81712" y="18335"/>
                </a:lnTo>
                <a:lnTo>
                  <a:pt x="83153" y="28932"/>
                </a:lnTo>
                <a:lnTo>
                  <a:pt x="80093" y="37385"/>
                </a:lnTo>
                <a:lnTo>
                  <a:pt x="73509" y="39671"/>
                </a:lnTo>
                <a:lnTo>
                  <a:pt x="65710" y="36242"/>
                </a:lnTo>
                <a:lnTo>
                  <a:pt x="57483" y="30527"/>
                </a:lnTo>
                <a:lnTo>
                  <a:pt x="49613" y="25955"/>
                </a:lnTo>
                <a:lnTo>
                  <a:pt x="58554" y="20954"/>
                </a:lnTo>
                <a:lnTo>
                  <a:pt x="68568" y="14525"/>
                </a:lnTo>
                <a:lnTo>
                  <a:pt x="76723" y="10953"/>
                </a:lnTo>
                <a:lnTo>
                  <a:pt x="80093" y="14525"/>
                </a:lnTo>
                <a:lnTo>
                  <a:pt x="76938" y="24312"/>
                </a:lnTo>
                <a:lnTo>
                  <a:pt x="69139" y="32242"/>
                </a:lnTo>
                <a:lnTo>
                  <a:pt x="59197" y="37028"/>
                </a:lnTo>
                <a:lnTo>
                  <a:pt x="49613" y="37385"/>
                </a:lnTo>
                <a:lnTo>
                  <a:pt x="42588" y="32146"/>
                </a:lnTo>
                <a:lnTo>
                  <a:pt x="37992" y="22907"/>
                </a:lnTo>
                <a:lnTo>
                  <a:pt x="36540" y="12525"/>
                </a:lnTo>
                <a:lnTo>
                  <a:pt x="38945" y="3857"/>
                </a:lnTo>
                <a:lnTo>
                  <a:pt x="44576" y="0"/>
                </a:lnTo>
                <a:lnTo>
                  <a:pt x="52566" y="428"/>
                </a:lnTo>
                <a:lnTo>
                  <a:pt x="61555" y="2571"/>
                </a:lnTo>
                <a:lnTo>
                  <a:pt x="70187" y="3857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ts val="1390"/>
              </a:lnSpc>
            </a:pPr>
            <a:r>
              <a:rPr dirty="0"/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2618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  <a:tabLst>
                <a:tab pos="267335" algn="l"/>
              </a:tabLst>
            </a:pPr>
            <a:r>
              <a:rPr sz="1200" b="1" dirty="0">
                <a:latin typeface="Arial"/>
                <a:cs typeface="Arial"/>
              </a:rPr>
              <a:t>4.	</a:t>
            </a:r>
            <a:r>
              <a:rPr sz="1200" b="1" spc="-5" dirty="0">
                <a:latin typeface="Arial"/>
                <a:cs typeface="Arial"/>
              </a:rPr>
              <a:t>Gaya </a:t>
            </a:r>
            <a:r>
              <a:rPr sz="1200" b="1" dirty="0">
                <a:latin typeface="Arial"/>
                <a:cs typeface="Arial"/>
              </a:rPr>
              <a:t>Kopel</a:t>
            </a:r>
            <a:r>
              <a:rPr sz="1200" b="1" spc="-8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  <a:p>
            <a:pPr marL="469900" marR="6350" algn="just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Sepasang gaya yang sejajar sama besar dan berlawanan arah yang bekerja  pada </a:t>
            </a:r>
            <a:r>
              <a:rPr sz="1200" dirty="0">
                <a:latin typeface="Arial"/>
                <a:cs typeface="Arial"/>
              </a:rPr>
              <a:t>suatu </a:t>
            </a:r>
            <a:r>
              <a:rPr sz="1200" spc="-5" dirty="0">
                <a:latin typeface="Arial"/>
                <a:cs typeface="Arial"/>
              </a:rPr>
              <a:t>batang </a:t>
            </a:r>
            <a:r>
              <a:rPr sz="1200" dirty="0">
                <a:latin typeface="Arial"/>
                <a:cs typeface="Arial"/>
              </a:rPr>
              <a:t>(benda), </a:t>
            </a:r>
            <a:r>
              <a:rPr sz="1200" spc="-5" dirty="0">
                <a:latin typeface="Arial"/>
                <a:cs typeface="Arial"/>
              </a:rPr>
              <a:t>akan menimbulkan menimbulkan kopel (momen)  pada batang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tersebut.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469900" algn="just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Arial"/>
                <a:cs typeface="Arial"/>
              </a:rPr>
              <a:t>M = F x r       </a:t>
            </a:r>
            <a:r>
              <a:rPr sz="1200" spc="-5" dirty="0">
                <a:latin typeface="Arial"/>
                <a:cs typeface="Arial"/>
              </a:rPr>
              <a:t>dengan </a:t>
            </a:r>
            <a:r>
              <a:rPr sz="1200" dirty="0">
                <a:latin typeface="Arial"/>
                <a:cs typeface="Arial"/>
              </a:rPr>
              <a:t>F </a:t>
            </a:r>
            <a:r>
              <a:rPr sz="1200" spc="-5" dirty="0">
                <a:latin typeface="Arial"/>
                <a:cs typeface="Arial"/>
              </a:rPr>
              <a:t>adalah gaya dan </a:t>
            </a:r>
            <a:r>
              <a:rPr sz="1200" dirty="0">
                <a:latin typeface="Arial"/>
                <a:cs typeface="Arial"/>
              </a:rPr>
              <a:t>r </a:t>
            </a:r>
            <a:r>
              <a:rPr sz="1200" spc="-5" dirty="0">
                <a:latin typeface="Arial"/>
                <a:cs typeface="Arial"/>
              </a:rPr>
              <a:t>adalah jarak antar</a:t>
            </a:r>
            <a:r>
              <a:rPr sz="1200" spc="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gaya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R="215900" algn="ctr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r</a:t>
            </a:r>
          </a:p>
          <a:p>
            <a:pPr marL="4170045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F</a:t>
            </a: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38430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Arial"/>
                <a:cs typeface="Arial"/>
              </a:rPr>
              <a:t>F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7816" y="3518154"/>
            <a:ext cx="5785485" cy="1684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Resultan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Gaya</a:t>
            </a:r>
            <a:endParaRPr sz="1200">
              <a:latin typeface="Arial"/>
              <a:cs typeface="Arial"/>
            </a:endParaRPr>
          </a:p>
          <a:p>
            <a:pPr marL="12700" marR="5080" algn="just">
              <a:lnSpc>
                <a:spcPct val="96000"/>
              </a:lnSpc>
              <a:spcBef>
                <a:spcPts val="680"/>
              </a:spcBef>
            </a:pPr>
            <a:r>
              <a:rPr sz="1200" spc="-5" dirty="0">
                <a:latin typeface="Arial"/>
                <a:cs typeface="Arial"/>
              </a:rPr>
              <a:t>Sebuah gaya yang menggantikan </a:t>
            </a:r>
            <a:r>
              <a:rPr sz="1200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gaya atau lebih yang mengakibatkan pengaruh  </a:t>
            </a:r>
            <a:r>
              <a:rPr sz="1200" dirty="0">
                <a:latin typeface="Arial"/>
                <a:cs typeface="Arial"/>
              </a:rPr>
              <a:t>yang sama terhadap sebuah </a:t>
            </a:r>
            <a:r>
              <a:rPr sz="1200" spc="-5" dirty="0">
                <a:latin typeface="Arial"/>
                <a:cs typeface="Arial"/>
              </a:rPr>
              <a:t>benda, dimana gaya-gaya itu bekerja disebut dengan  </a:t>
            </a:r>
            <a:r>
              <a:rPr sz="1200" b="1" u="heavy" spc="-5" dirty="0">
                <a:latin typeface="Arial"/>
                <a:cs typeface="Arial"/>
              </a:rPr>
              <a:t>resultan</a:t>
            </a:r>
            <a:r>
              <a:rPr sz="1200" b="1" u="heavy" spc="-9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gaya.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Metode untuk </a:t>
            </a:r>
            <a:r>
              <a:rPr sz="1200" b="1" u="heavy" spc="-5" dirty="0">
                <a:latin typeface="Arial"/>
                <a:cs typeface="Arial"/>
              </a:rPr>
              <a:t>mencari resultan gaya</a:t>
            </a:r>
            <a:r>
              <a:rPr sz="1200" b="1" u="heavy" spc="-7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1.   </a:t>
            </a:r>
            <a:r>
              <a:rPr sz="1200" b="1" dirty="0">
                <a:latin typeface="Arial"/>
                <a:cs typeface="Arial"/>
              </a:rPr>
              <a:t>Metode jajaran genjang  ( </a:t>
            </a:r>
            <a:r>
              <a:rPr sz="1200" b="1" spc="-5" dirty="0">
                <a:latin typeface="Arial"/>
                <a:cs typeface="Arial"/>
              </a:rPr>
              <a:t>Hukum</a:t>
            </a:r>
            <a:r>
              <a:rPr sz="1200" b="1" spc="-204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Paralelogram)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24845" y="5532882"/>
            <a:ext cx="17462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00065" y="5527547"/>
            <a:ext cx="571500" cy="34290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80340">
              <a:lnSpc>
                <a:spcPct val="100000"/>
              </a:lnSpc>
              <a:spcBef>
                <a:spcPts val="40"/>
              </a:spcBef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25046" y="5883402"/>
            <a:ext cx="20637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O</a:t>
            </a:r>
            <a:r>
              <a:rPr sz="1200" spc="-7" baseline="-10416" dirty="0">
                <a:latin typeface="Arial"/>
                <a:cs typeface="Arial"/>
              </a:rPr>
              <a:t>F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96695" y="5883402"/>
            <a:ext cx="20637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O</a:t>
            </a:r>
            <a:r>
              <a:rPr sz="1200" spc="-7" baseline="-10416" dirty="0">
                <a:latin typeface="Arial"/>
                <a:cs typeface="Arial"/>
              </a:rPr>
              <a:t>F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7816" y="6233921"/>
            <a:ext cx="5786120" cy="1071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41245">
              <a:lnSpc>
                <a:spcPct val="100000"/>
              </a:lnSpc>
              <a:tabLst>
                <a:tab pos="4584700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	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endParaRPr sz="1200" baseline="-10416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Times New Roman"/>
              <a:cs typeface="Times New Roman"/>
            </a:endParaRPr>
          </a:p>
          <a:p>
            <a:pPr marL="355600" marR="508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Metode jajaran genjang dengan cara membentuk bangun jajaran genjang dari  dua gaya yang sudah diketahui sebelumnya. </a:t>
            </a:r>
            <a:r>
              <a:rPr sz="1200" dirty="0">
                <a:latin typeface="Arial"/>
                <a:cs typeface="Arial"/>
              </a:rPr>
              <a:t>Garis tengah </a:t>
            </a:r>
            <a:r>
              <a:rPr sz="1200" spc="-5" dirty="0">
                <a:latin typeface="Arial"/>
                <a:cs typeface="Arial"/>
              </a:rPr>
              <a:t>merupakan </a:t>
            </a:r>
            <a:r>
              <a:rPr sz="1200" dirty="0">
                <a:latin typeface="Arial"/>
                <a:cs typeface="Arial"/>
              </a:rPr>
              <a:t>R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gaya.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2.  </a:t>
            </a:r>
            <a:r>
              <a:rPr sz="1200" b="1" dirty="0">
                <a:latin typeface="Arial"/>
                <a:cs typeface="Arial"/>
              </a:rPr>
              <a:t>Metode</a:t>
            </a:r>
            <a:r>
              <a:rPr sz="1200" b="1" spc="114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Segitiga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24820" y="7461504"/>
            <a:ext cx="17526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F</a:t>
            </a:r>
            <a:r>
              <a:rPr sz="1200" b="1" spc="-7" baseline="-10416" dirty="0">
                <a:latin typeface="Arial"/>
                <a:cs typeface="Arial"/>
              </a:rPr>
              <a:t>1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68215" y="7461504"/>
            <a:ext cx="17526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F</a:t>
            </a:r>
            <a:r>
              <a:rPr sz="1200" b="1" spc="-7" baseline="-10416" dirty="0">
                <a:latin typeface="Arial"/>
                <a:cs typeface="Arial"/>
              </a:rPr>
              <a:t>1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25076" y="7986521"/>
            <a:ext cx="20637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O</a:t>
            </a:r>
            <a:r>
              <a:rPr sz="1200" spc="-7" baseline="-10416" dirty="0">
                <a:latin typeface="Arial"/>
                <a:cs typeface="Arial"/>
              </a:rPr>
              <a:t>F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08598" y="7986521"/>
            <a:ext cx="20637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O</a:t>
            </a:r>
            <a:r>
              <a:rPr sz="1200" spc="-7" baseline="-10416" dirty="0">
                <a:latin typeface="Arial"/>
                <a:cs typeface="Arial"/>
              </a:rPr>
              <a:t>F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151459" y="8337042"/>
            <a:ext cx="17462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670810" y="2615183"/>
            <a:ext cx="2494280" cy="114300"/>
          </a:xfrm>
          <a:custGeom>
            <a:avLst/>
            <a:gdLst/>
            <a:ahLst/>
            <a:cxnLst/>
            <a:rect l="l" t="t" r="r" b="b"/>
            <a:pathLst>
              <a:path w="2494279" h="114300">
                <a:moveTo>
                  <a:pt x="0" y="114300"/>
                </a:moveTo>
                <a:lnTo>
                  <a:pt x="2494026" y="114300"/>
                </a:lnTo>
                <a:lnTo>
                  <a:pt x="2494026" y="0"/>
                </a:lnTo>
                <a:lnTo>
                  <a:pt x="0" y="0"/>
                </a:lnTo>
                <a:lnTo>
                  <a:pt x="0" y="1143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670810" y="2615183"/>
            <a:ext cx="2493645" cy="114300"/>
          </a:xfrm>
          <a:custGeom>
            <a:avLst/>
            <a:gdLst/>
            <a:ahLst/>
            <a:cxnLst/>
            <a:rect l="l" t="t" r="r" b="b"/>
            <a:pathLst>
              <a:path w="2493645" h="114300">
                <a:moveTo>
                  <a:pt x="2493264" y="0"/>
                </a:moveTo>
                <a:lnTo>
                  <a:pt x="0" y="0"/>
                </a:lnTo>
                <a:lnTo>
                  <a:pt x="0" y="114300"/>
                </a:lnTo>
                <a:lnTo>
                  <a:pt x="2493264" y="114300"/>
                </a:lnTo>
                <a:lnTo>
                  <a:pt x="2493264" y="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28138" y="2729483"/>
            <a:ext cx="85725" cy="457200"/>
          </a:xfrm>
          <a:custGeom>
            <a:avLst/>
            <a:gdLst/>
            <a:ahLst/>
            <a:cxnLst/>
            <a:rect l="l" t="t" r="r" b="b"/>
            <a:pathLst>
              <a:path w="85725" h="457200">
                <a:moveTo>
                  <a:pt x="28193" y="371094"/>
                </a:moveTo>
                <a:lnTo>
                  <a:pt x="0" y="371094"/>
                </a:lnTo>
                <a:lnTo>
                  <a:pt x="42672" y="457200"/>
                </a:lnTo>
                <a:lnTo>
                  <a:pt x="78169" y="385572"/>
                </a:lnTo>
                <a:lnTo>
                  <a:pt x="28193" y="385572"/>
                </a:lnTo>
                <a:lnTo>
                  <a:pt x="28193" y="371094"/>
                </a:lnTo>
                <a:close/>
              </a:path>
              <a:path w="85725" h="457200">
                <a:moveTo>
                  <a:pt x="57150" y="0"/>
                </a:moveTo>
                <a:lnTo>
                  <a:pt x="28193" y="0"/>
                </a:lnTo>
                <a:lnTo>
                  <a:pt x="28193" y="385572"/>
                </a:lnTo>
                <a:lnTo>
                  <a:pt x="57150" y="385572"/>
                </a:lnTo>
                <a:lnTo>
                  <a:pt x="57150" y="0"/>
                </a:lnTo>
                <a:close/>
              </a:path>
              <a:path w="85725" h="457200">
                <a:moveTo>
                  <a:pt x="85343" y="371094"/>
                </a:moveTo>
                <a:lnTo>
                  <a:pt x="57150" y="371094"/>
                </a:lnTo>
                <a:lnTo>
                  <a:pt x="57150" y="385572"/>
                </a:lnTo>
                <a:lnTo>
                  <a:pt x="78169" y="385572"/>
                </a:lnTo>
                <a:lnTo>
                  <a:pt x="85343" y="3710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121402" y="2157983"/>
            <a:ext cx="86360" cy="457200"/>
          </a:xfrm>
          <a:custGeom>
            <a:avLst/>
            <a:gdLst/>
            <a:ahLst/>
            <a:cxnLst/>
            <a:rect l="l" t="t" r="r" b="b"/>
            <a:pathLst>
              <a:path w="86360" h="457200">
                <a:moveTo>
                  <a:pt x="57150" y="70866"/>
                </a:moveTo>
                <a:lnTo>
                  <a:pt x="28955" y="70866"/>
                </a:lnTo>
                <a:lnTo>
                  <a:pt x="28955" y="457200"/>
                </a:lnTo>
                <a:lnTo>
                  <a:pt x="57150" y="457200"/>
                </a:lnTo>
                <a:lnTo>
                  <a:pt x="57150" y="70866"/>
                </a:lnTo>
                <a:close/>
              </a:path>
              <a:path w="86360" h="457200">
                <a:moveTo>
                  <a:pt x="42672" y="0"/>
                </a:moveTo>
                <a:lnTo>
                  <a:pt x="0" y="85344"/>
                </a:lnTo>
                <a:lnTo>
                  <a:pt x="28955" y="85344"/>
                </a:lnTo>
                <a:lnTo>
                  <a:pt x="28955" y="70866"/>
                </a:lnTo>
                <a:lnTo>
                  <a:pt x="78737" y="70866"/>
                </a:lnTo>
                <a:lnTo>
                  <a:pt x="42672" y="0"/>
                </a:lnTo>
                <a:close/>
              </a:path>
              <a:path w="86360" h="457200">
                <a:moveTo>
                  <a:pt x="78737" y="70866"/>
                </a:moveTo>
                <a:lnTo>
                  <a:pt x="57150" y="70866"/>
                </a:lnTo>
                <a:lnTo>
                  <a:pt x="57150" y="85344"/>
                </a:lnTo>
                <a:lnTo>
                  <a:pt x="86106" y="85344"/>
                </a:lnTo>
                <a:lnTo>
                  <a:pt x="78737" y="708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670810" y="2348483"/>
            <a:ext cx="2493645" cy="76200"/>
          </a:xfrm>
          <a:custGeom>
            <a:avLst/>
            <a:gdLst/>
            <a:ahLst/>
            <a:cxnLst/>
            <a:rect l="l" t="t" r="r" b="b"/>
            <a:pathLst>
              <a:path w="249364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2672"/>
                </a:lnTo>
                <a:lnTo>
                  <a:pt x="63245" y="42672"/>
                </a:lnTo>
                <a:lnTo>
                  <a:pt x="60197" y="41148"/>
                </a:lnTo>
                <a:lnTo>
                  <a:pt x="58673" y="38100"/>
                </a:lnTo>
                <a:lnTo>
                  <a:pt x="60197" y="34290"/>
                </a:lnTo>
                <a:lnTo>
                  <a:pt x="63245" y="32766"/>
                </a:lnTo>
                <a:lnTo>
                  <a:pt x="76200" y="32766"/>
                </a:lnTo>
                <a:lnTo>
                  <a:pt x="76200" y="0"/>
                </a:lnTo>
                <a:close/>
              </a:path>
              <a:path w="2493645" h="76200">
                <a:moveTo>
                  <a:pt x="2417064" y="0"/>
                </a:moveTo>
                <a:lnTo>
                  <a:pt x="2417064" y="76200"/>
                </a:lnTo>
                <a:lnTo>
                  <a:pt x="2484119" y="42672"/>
                </a:lnTo>
                <a:lnTo>
                  <a:pt x="2430017" y="42672"/>
                </a:lnTo>
                <a:lnTo>
                  <a:pt x="2433828" y="41148"/>
                </a:lnTo>
                <a:lnTo>
                  <a:pt x="2434590" y="38100"/>
                </a:lnTo>
                <a:lnTo>
                  <a:pt x="2433828" y="34290"/>
                </a:lnTo>
                <a:lnTo>
                  <a:pt x="2430017" y="32766"/>
                </a:lnTo>
                <a:lnTo>
                  <a:pt x="2482596" y="32766"/>
                </a:lnTo>
                <a:lnTo>
                  <a:pt x="2417064" y="0"/>
                </a:lnTo>
                <a:close/>
              </a:path>
              <a:path w="2493645" h="76200">
                <a:moveTo>
                  <a:pt x="76200" y="32766"/>
                </a:moveTo>
                <a:lnTo>
                  <a:pt x="63245" y="32766"/>
                </a:lnTo>
                <a:lnTo>
                  <a:pt x="60197" y="34290"/>
                </a:lnTo>
                <a:lnTo>
                  <a:pt x="58673" y="38100"/>
                </a:lnTo>
                <a:lnTo>
                  <a:pt x="60197" y="41148"/>
                </a:lnTo>
                <a:lnTo>
                  <a:pt x="63245" y="42672"/>
                </a:lnTo>
                <a:lnTo>
                  <a:pt x="76200" y="42672"/>
                </a:lnTo>
                <a:lnTo>
                  <a:pt x="76200" y="32766"/>
                </a:lnTo>
                <a:close/>
              </a:path>
              <a:path w="2493645" h="76200">
                <a:moveTo>
                  <a:pt x="2417064" y="32766"/>
                </a:moveTo>
                <a:lnTo>
                  <a:pt x="76200" y="32766"/>
                </a:lnTo>
                <a:lnTo>
                  <a:pt x="76200" y="42672"/>
                </a:lnTo>
                <a:lnTo>
                  <a:pt x="2417064" y="42672"/>
                </a:lnTo>
                <a:lnTo>
                  <a:pt x="2417064" y="32766"/>
                </a:lnTo>
                <a:close/>
              </a:path>
              <a:path w="2493645" h="76200">
                <a:moveTo>
                  <a:pt x="2482596" y="32766"/>
                </a:moveTo>
                <a:lnTo>
                  <a:pt x="2430017" y="32766"/>
                </a:lnTo>
                <a:lnTo>
                  <a:pt x="2433828" y="34290"/>
                </a:lnTo>
                <a:lnTo>
                  <a:pt x="2434590" y="38100"/>
                </a:lnTo>
                <a:lnTo>
                  <a:pt x="2433828" y="41148"/>
                </a:lnTo>
                <a:lnTo>
                  <a:pt x="2430017" y="42672"/>
                </a:lnTo>
                <a:lnTo>
                  <a:pt x="2484119" y="42672"/>
                </a:lnTo>
                <a:lnTo>
                  <a:pt x="2493264" y="38100"/>
                </a:lnTo>
                <a:lnTo>
                  <a:pt x="2482596" y="327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670810" y="2272283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0"/>
                </a:moveTo>
                <a:lnTo>
                  <a:pt x="0" y="2286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825751" y="7530083"/>
            <a:ext cx="1073785" cy="690880"/>
          </a:xfrm>
          <a:custGeom>
            <a:avLst/>
            <a:gdLst/>
            <a:ahLst/>
            <a:cxnLst/>
            <a:rect l="l" t="t" r="r" b="b"/>
            <a:pathLst>
              <a:path w="1073785" h="690879">
                <a:moveTo>
                  <a:pt x="1006674" y="36519"/>
                </a:moveTo>
                <a:lnTo>
                  <a:pt x="2286" y="681228"/>
                </a:lnTo>
                <a:lnTo>
                  <a:pt x="0" y="684276"/>
                </a:lnTo>
                <a:lnTo>
                  <a:pt x="762" y="688086"/>
                </a:lnTo>
                <a:lnTo>
                  <a:pt x="3810" y="690372"/>
                </a:lnTo>
                <a:lnTo>
                  <a:pt x="7620" y="689610"/>
                </a:lnTo>
                <a:lnTo>
                  <a:pt x="1012046" y="44876"/>
                </a:lnTo>
                <a:lnTo>
                  <a:pt x="1006674" y="36519"/>
                </a:lnTo>
                <a:close/>
              </a:path>
              <a:path w="1073785" h="690879">
                <a:moveTo>
                  <a:pt x="1056012" y="29718"/>
                </a:moveTo>
                <a:lnTo>
                  <a:pt x="1021080" y="29718"/>
                </a:lnTo>
                <a:lnTo>
                  <a:pt x="1024128" y="31242"/>
                </a:lnTo>
                <a:lnTo>
                  <a:pt x="1024890" y="35052"/>
                </a:lnTo>
                <a:lnTo>
                  <a:pt x="1022604" y="38100"/>
                </a:lnTo>
                <a:lnTo>
                  <a:pt x="1012046" y="44876"/>
                </a:lnTo>
                <a:lnTo>
                  <a:pt x="1030224" y="73152"/>
                </a:lnTo>
                <a:lnTo>
                  <a:pt x="1056012" y="29718"/>
                </a:lnTo>
                <a:close/>
              </a:path>
              <a:path w="1073785" h="690879">
                <a:moveTo>
                  <a:pt x="1021080" y="29718"/>
                </a:moveTo>
                <a:lnTo>
                  <a:pt x="1017270" y="29718"/>
                </a:lnTo>
                <a:lnTo>
                  <a:pt x="1006674" y="36519"/>
                </a:lnTo>
                <a:lnTo>
                  <a:pt x="1012046" y="44876"/>
                </a:lnTo>
                <a:lnTo>
                  <a:pt x="1022604" y="38100"/>
                </a:lnTo>
                <a:lnTo>
                  <a:pt x="1024890" y="35052"/>
                </a:lnTo>
                <a:lnTo>
                  <a:pt x="1024128" y="31242"/>
                </a:lnTo>
                <a:lnTo>
                  <a:pt x="1021080" y="29718"/>
                </a:lnTo>
                <a:close/>
              </a:path>
              <a:path w="1073785" h="690879">
                <a:moveTo>
                  <a:pt x="1073658" y="0"/>
                </a:moveTo>
                <a:lnTo>
                  <a:pt x="989076" y="9144"/>
                </a:lnTo>
                <a:lnTo>
                  <a:pt x="1006674" y="36519"/>
                </a:lnTo>
                <a:lnTo>
                  <a:pt x="1017270" y="29718"/>
                </a:lnTo>
                <a:lnTo>
                  <a:pt x="1056012" y="29718"/>
                </a:lnTo>
                <a:lnTo>
                  <a:pt x="10736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826514" y="8211311"/>
            <a:ext cx="1428750" cy="474980"/>
          </a:xfrm>
          <a:custGeom>
            <a:avLst/>
            <a:gdLst/>
            <a:ahLst/>
            <a:cxnLst/>
            <a:rect l="l" t="t" r="r" b="b"/>
            <a:pathLst>
              <a:path w="1428750" h="474979">
                <a:moveTo>
                  <a:pt x="1355253" y="442756"/>
                </a:moveTo>
                <a:lnTo>
                  <a:pt x="1344930" y="474726"/>
                </a:lnTo>
                <a:lnTo>
                  <a:pt x="1428750" y="461772"/>
                </a:lnTo>
                <a:lnTo>
                  <a:pt x="1413510" y="446532"/>
                </a:lnTo>
                <a:lnTo>
                  <a:pt x="1367028" y="446532"/>
                </a:lnTo>
                <a:lnTo>
                  <a:pt x="1355253" y="442756"/>
                </a:lnTo>
                <a:close/>
              </a:path>
              <a:path w="1428750" h="474979">
                <a:moveTo>
                  <a:pt x="1358214" y="433586"/>
                </a:moveTo>
                <a:lnTo>
                  <a:pt x="1355253" y="442756"/>
                </a:lnTo>
                <a:lnTo>
                  <a:pt x="1367028" y="446532"/>
                </a:lnTo>
                <a:lnTo>
                  <a:pt x="1370838" y="446532"/>
                </a:lnTo>
                <a:lnTo>
                  <a:pt x="1373124" y="443484"/>
                </a:lnTo>
                <a:lnTo>
                  <a:pt x="1373124" y="439674"/>
                </a:lnTo>
                <a:lnTo>
                  <a:pt x="1370076" y="437388"/>
                </a:lnTo>
                <a:lnTo>
                  <a:pt x="1358214" y="433586"/>
                </a:lnTo>
                <a:close/>
              </a:path>
              <a:path w="1428750" h="474979">
                <a:moveTo>
                  <a:pt x="1368552" y="401574"/>
                </a:moveTo>
                <a:lnTo>
                  <a:pt x="1358214" y="433586"/>
                </a:lnTo>
                <a:lnTo>
                  <a:pt x="1370076" y="437388"/>
                </a:lnTo>
                <a:lnTo>
                  <a:pt x="1373124" y="439674"/>
                </a:lnTo>
                <a:lnTo>
                  <a:pt x="1373124" y="443484"/>
                </a:lnTo>
                <a:lnTo>
                  <a:pt x="1370838" y="446532"/>
                </a:lnTo>
                <a:lnTo>
                  <a:pt x="1413510" y="446532"/>
                </a:lnTo>
                <a:lnTo>
                  <a:pt x="1368552" y="401574"/>
                </a:lnTo>
                <a:close/>
              </a:path>
              <a:path w="1428750" h="474979">
                <a:moveTo>
                  <a:pt x="5334" y="0"/>
                </a:moveTo>
                <a:lnTo>
                  <a:pt x="2286" y="0"/>
                </a:lnTo>
                <a:lnTo>
                  <a:pt x="0" y="3048"/>
                </a:lnTo>
                <a:lnTo>
                  <a:pt x="0" y="6858"/>
                </a:lnTo>
                <a:lnTo>
                  <a:pt x="3048" y="9144"/>
                </a:lnTo>
                <a:lnTo>
                  <a:pt x="1355253" y="442756"/>
                </a:lnTo>
                <a:lnTo>
                  <a:pt x="1358214" y="433586"/>
                </a:lnTo>
                <a:lnTo>
                  <a:pt x="53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845052" y="7530083"/>
            <a:ext cx="1073150" cy="690880"/>
          </a:xfrm>
          <a:custGeom>
            <a:avLst/>
            <a:gdLst/>
            <a:ahLst/>
            <a:cxnLst/>
            <a:rect l="l" t="t" r="r" b="b"/>
            <a:pathLst>
              <a:path w="1073150" h="690879">
                <a:moveTo>
                  <a:pt x="1006132" y="36861"/>
                </a:moveTo>
                <a:lnTo>
                  <a:pt x="1524" y="681228"/>
                </a:lnTo>
                <a:lnTo>
                  <a:pt x="0" y="684276"/>
                </a:lnTo>
                <a:lnTo>
                  <a:pt x="0" y="688086"/>
                </a:lnTo>
                <a:lnTo>
                  <a:pt x="3048" y="690372"/>
                </a:lnTo>
                <a:lnTo>
                  <a:pt x="6858" y="689610"/>
                </a:lnTo>
                <a:lnTo>
                  <a:pt x="1011284" y="44876"/>
                </a:lnTo>
                <a:lnTo>
                  <a:pt x="1006132" y="36861"/>
                </a:lnTo>
                <a:close/>
              </a:path>
              <a:path w="1073150" h="690879">
                <a:moveTo>
                  <a:pt x="1055250" y="29718"/>
                </a:moveTo>
                <a:lnTo>
                  <a:pt x="1020318" y="29718"/>
                </a:lnTo>
                <a:lnTo>
                  <a:pt x="1023365" y="31242"/>
                </a:lnTo>
                <a:lnTo>
                  <a:pt x="1024127" y="35052"/>
                </a:lnTo>
                <a:lnTo>
                  <a:pt x="1021842" y="38100"/>
                </a:lnTo>
                <a:lnTo>
                  <a:pt x="1011284" y="44876"/>
                </a:lnTo>
                <a:lnTo>
                  <a:pt x="1029462" y="73152"/>
                </a:lnTo>
                <a:lnTo>
                  <a:pt x="1055250" y="29718"/>
                </a:lnTo>
                <a:close/>
              </a:path>
              <a:path w="1073150" h="690879">
                <a:moveTo>
                  <a:pt x="1020318" y="29718"/>
                </a:moveTo>
                <a:lnTo>
                  <a:pt x="1017270" y="29718"/>
                </a:lnTo>
                <a:lnTo>
                  <a:pt x="1006132" y="36861"/>
                </a:lnTo>
                <a:lnTo>
                  <a:pt x="1011284" y="44876"/>
                </a:lnTo>
                <a:lnTo>
                  <a:pt x="1021842" y="38100"/>
                </a:lnTo>
                <a:lnTo>
                  <a:pt x="1024127" y="35052"/>
                </a:lnTo>
                <a:lnTo>
                  <a:pt x="1023365" y="31242"/>
                </a:lnTo>
                <a:lnTo>
                  <a:pt x="1020318" y="29718"/>
                </a:lnTo>
                <a:close/>
              </a:path>
              <a:path w="1073150" h="690879">
                <a:moveTo>
                  <a:pt x="1072896" y="0"/>
                </a:moveTo>
                <a:lnTo>
                  <a:pt x="988313" y="9144"/>
                </a:lnTo>
                <a:lnTo>
                  <a:pt x="1006132" y="36861"/>
                </a:lnTo>
                <a:lnTo>
                  <a:pt x="1017270" y="29718"/>
                </a:lnTo>
                <a:lnTo>
                  <a:pt x="1055250" y="29718"/>
                </a:lnTo>
                <a:lnTo>
                  <a:pt x="10728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913376" y="7525511"/>
            <a:ext cx="1430020" cy="474980"/>
          </a:xfrm>
          <a:custGeom>
            <a:avLst/>
            <a:gdLst/>
            <a:ahLst/>
            <a:cxnLst/>
            <a:rect l="l" t="t" r="r" b="b"/>
            <a:pathLst>
              <a:path w="1430020" h="474979">
                <a:moveTo>
                  <a:pt x="1355712" y="442661"/>
                </a:moveTo>
                <a:lnTo>
                  <a:pt x="1345691" y="474726"/>
                </a:lnTo>
                <a:lnTo>
                  <a:pt x="1429512" y="461772"/>
                </a:lnTo>
                <a:lnTo>
                  <a:pt x="1414079" y="446532"/>
                </a:lnTo>
                <a:lnTo>
                  <a:pt x="1367789" y="446532"/>
                </a:lnTo>
                <a:lnTo>
                  <a:pt x="1355712" y="442661"/>
                </a:lnTo>
                <a:close/>
              </a:path>
              <a:path w="1430020" h="474979">
                <a:moveTo>
                  <a:pt x="1358587" y="433461"/>
                </a:moveTo>
                <a:lnTo>
                  <a:pt x="1355712" y="442661"/>
                </a:lnTo>
                <a:lnTo>
                  <a:pt x="1367789" y="446532"/>
                </a:lnTo>
                <a:lnTo>
                  <a:pt x="1371600" y="446532"/>
                </a:lnTo>
                <a:lnTo>
                  <a:pt x="1373886" y="443484"/>
                </a:lnTo>
                <a:lnTo>
                  <a:pt x="1373124" y="439674"/>
                </a:lnTo>
                <a:lnTo>
                  <a:pt x="1370838" y="437388"/>
                </a:lnTo>
                <a:lnTo>
                  <a:pt x="1358587" y="433461"/>
                </a:lnTo>
                <a:close/>
              </a:path>
              <a:path w="1430020" h="474979">
                <a:moveTo>
                  <a:pt x="1368552" y="401574"/>
                </a:moveTo>
                <a:lnTo>
                  <a:pt x="1358587" y="433461"/>
                </a:lnTo>
                <a:lnTo>
                  <a:pt x="1370838" y="437388"/>
                </a:lnTo>
                <a:lnTo>
                  <a:pt x="1373124" y="439674"/>
                </a:lnTo>
                <a:lnTo>
                  <a:pt x="1373886" y="443484"/>
                </a:lnTo>
                <a:lnTo>
                  <a:pt x="1371600" y="446532"/>
                </a:lnTo>
                <a:lnTo>
                  <a:pt x="1414079" y="446532"/>
                </a:lnTo>
                <a:lnTo>
                  <a:pt x="1368552" y="401574"/>
                </a:lnTo>
                <a:close/>
              </a:path>
              <a:path w="1430020" h="474979">
                <a:moveTo>
                  <a:pt x="6096" y="0"/>
                </a:moveTo>
                <a:lnTo>
                  <a:pt x="2286" y="0"/>
                </a:lnTo>
                <a:lnTo>
                  <a:pt x="0" y="3048"/>
                </a:lnTo>
                <a:lnTo>
                  <a:pt x="762" y="6858"/>
                </a:lnTo>
                <a:lnTo>
                  <a:pt x="3048" y="9144"/>
                </a:lnTo>
                <a:lnTo>
                  <a:pt x="1355712" y="442661"/>
                </a:lnTo>
                <a:lnTo>
                  <a:pt x="1358587" y="433461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849623" y="7952231"/>
            <a:ext cx="2495550" cy="277495"/>
          </a:xfrm>
          <a:custGeom>
            <a:avLst/>
            <a:gdLst/>
            <a:ahLst/>
            <a:cxnLst/>
            <a:rect l="l" t="t" r="r" b="b"/>
            <a:pathLst>
              <a:path w="2495550" h="277495">
                <a:moveTo>
                  <a:pt x="2408460" y="28777"/>
                </a:moveTo>
                <a:lnTo>
                  <a:pt x="0" y="249174"/>
                </a:lnTo>
                <a:lnTo>
                  <a:pt x="3048" y="277368"/>
                </a:lnTo>
                <a:lnTo>
                  <a:pt x="2411225" y="56927"/>
                </a:lnTo>
                <a:lnTo>
                  <a:pt x="2408460" y="28777"/>
                </a:lnTo>
                <a:close/>
              </a:path>
              <a:path w="2495550" h="277495">
                <a:moveTo>
                  <a:pt x="2476003" y="27432"/>
                </a:moveTo>
                <a:lnTo>
                  <a:pt x="2423160" y="27432"/>
                </a:lnTo>
                <a:lnTo>
                  <a:pt x="2425446" y="55626"/>
                </a:lnTo>
                <a:lnTo>
                  <a:pt x="2411225" y="56927"/>
                </a:lnTo>
                <a:lnTo>
                  <a:pt x="2414016" y="85344"/>
                </a:lnTo>
                <a:lnTo>
                  <a:pt x="2495550" y="35052"/>
                </a:lnTo>
                <a:lnTo>
                  <a:pt x="2476003" y="27432"/>
                </a:lnTo>
                <a:close/>
              </a:path>
              <a:path w="2495550" h="277495">
                <a:moveTo>
                  <a:pt x="2423160" y="27432"/>
                </a:moveTo>
                <a:lnTo>
                  <a:pt x="2408460" y="28777"/>
                </a:lnTo>
                <a:lnTo>
                  <a:pt x="2411225" y="56927"/>
                </a:lnTo>
                <a:lnTo>
                  <a:pt x="2425446" y="55626"/>
                </a:lnTo>
                <a:lnTo>
                  <a:pt x="2423160" y="27432"/>
                </a:lnTo>
                <a:close/>
              </a:path>
              <a:path w="2495550" h="277495">
                <a:moveTo>
                  <a:pt x="2405634" y="0"/>
                </a:moveTo>
                <a:lnTo>
                  <a:pt x="2408460" y="28777"/>
                </a:lnTo>
                <a:lnTo>
                  <a:pt x="2423160" y="27432"/>
                </a:lnTo>
                <a:lnTo>
                  <a:pt x="2476003" y="27432"/>
                </a:lnTo>
                <a:lnTo>
                  <a:pt x="24056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926335" y="5363717"/>
            <a:ext cx="1073785" cy="690880"/>
          </a:xfrm>
          <a:custGeom>
            <a:avLst/>
            <a:gdLst/>
            <a:ahLst/>
            <a:cxnLst/>
            <a:rect l="l" t="t" r="r" b="b"/>
            <a:pathLst>
              <a:path w="1073785" h="690879">
                <a:moveTo>
                  <a:pt x="1006718" y="37252"/>
                </a:moveTo>
                <a:lnTo>
                  <a:pt x="2286" y="681990"/>
                </a:lnTo>
                <a:lnTo>
                  <a:pt x="0" y="685038"/>
                </a:lnTo>
                <a:lnTo>
                  <a:pt x="762" y="688848"/>
                </a:lnTo>
                <a:lnTo>
                  <a:pt x="3809" y="690372"/>
                </a:lnTo>
                <a:lnTo>
                  <a:pt x="7619" y="689610"/>
                </a:lnTo>
                <a:lnTo>
                  <a:pt x="1011809" y="45028"/>
                </a:lnTo>
                <a:lnTo>
                  <a:pt x="1006718" y="37252"/>
                </a:lnTo>
                <a:close/>
              </a:path>
              <a:path w="1073785" h="690879">
                <a:moveTo>
                  <a:pt x="1056012" y="29718"/>
                </a:moveTo>
                <a:lnTo>
                  <a:pt x="1021080" y="29718"/>
                </a:lnTo>
                <a:lnTo>
                  <a:pt x="1024127" y="32004"/>
                </a:lnTo>
                <a:lnTo>
                  <a:pt x="1024889" y="35814"/>
                </a:lnTo>
                <a:lnTo>
                  <a:pt x="1022603" y="38100"/>
                </a:lnTo>
                <a:lnTo>
                  <a:pt x="1011809" y="45028"/>
                </a:lnTo>
                <a:lnTo>
                  <a:pt x="1030224" y="73152"/>
                </a:lnTo>
                <a:lnTo>
                  <a:pt x="1056012" y="29718"/>
                </a:lnTo>
                <a:close/>
              </a:path>
              <a:path w="1073785" h="690879">
                <a:moveTo>
                  <a:pt x="1021080" y="29718"/>
                </a:moveTo>
                <a:lnTo>
                  <a:pt x="1017269" y="30480"/>
                </a:lnTo>
                <a:lnTo>
                  <a:pt x="1006718" y="37252"/>
                </a:lnTo>
                <a:lnTo>
                  <a:pt x="1011809" y="45028"/>
                </a:lnTo>
                <a:lnTo>
                  <a:pt x="1022603" y="38100"/>
                </a:lnTo>
                <a:lnTo>
                  <a:pt x="1024889" y="35814"/>
                </a:lnTo>
                <a:lnTo>
                  <a:pt x="1024127" y="32004"/>
                </a:lnTo>
                <a:lnTo>
                  <a:pt x="1021080" y="29718"/>
                </a:lnTo>
                <a:close/>
              </a:path>
              <a:path w="1073785" h="690879">
                <a:moveTo>
                  <a:pt x="1073658" y="0"/>
                </a:moveTo>
                <a:lnTo>
                  <a:pt x="988313" y="9144"/>
                </a:lnTo>
                <a:lnTo>
                  <a:pt x="1006718" y="37252"/>
                </a:lnTo>
                <a:lnTo>
                  <a:pt x="1017269" y="30480"/>
                </a:lnTo>
                <a:lnTo>
                  <a:pt x="1021080" y="29718"/>
                </a:lnTo>
                <a:lnTo>
                  <a:pt x="1056012" y="29718"/>
                </a:lnTo>
                <a:lnTo>
                  <a:pt x="10736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926335" y="6009132"/>
            <a:ext cx="1430020" cy="474980"/>
          </a:xfrm>
          <a:custGeom>
            <a:avLst/>
            <a:gdLst/>
            <a:ahLst/>
            <a:cxnLst/>
            <a:rect l="l" t="t" r="r" b="b"/>
            <a:pathLst>
              <a:path w="1430020" h="474979">
                <a:moveTo>
                  <a:pt x="1355712" y="442661"/>
                </a:moveTo>
                <a:lnTo>
                  <a:pt x="1345691" y="474725"/>
                </a:lnTo>
                <a:lnTo>
                  <a:pt x="1429512" y="461771"/>
                </a:lnTo>
                <a:lnTo>
                  <a:pt x="1414079" y="446531"/>
                </a:lnTo>
                <a:lnTo>
                  <a:pt x="1367789" y="446531"/>
                </a:lnTo>
                <a:lnTo>
                  <a:pt x="1355712" y="442661"/>
                </a:lnTo>
                <a:close/>
              </a:path>
              <a:path w="1430020" h="474979">
                <a:moveTo>
                  <a:pt x="1358587" y="433461"/>
                </a:moveTo>
                <a:lnTo>
                  <a:pt x="1355712" y="442661"/>
                </a:lnTo>
                <a:lnTo>
                  <a:pt x="1367789" y="446531"/>
                </a:lnTo>
                <a:lnTo>
                  <a:pt x="1371600" y="446531"/>
                </a:lnTo>
                <a:lnTo>
                  <a:pt x="1373886" y="443483"/>
                </a:lnTo>
                <a:lnTo>
                  <a:pt x="1373124" y="439673"/>
                </a:lnTo>
                <a:lnTo>
                  <a:pt x="1370838" y="437388"/>
                </a:lnTo>
                <a:lnTo>
                  <a:pt x="1358587" y="433461"/>
                </a:lnTo>
                <a:close/>
              </a:path>
              <a:path w="1430020" h="474979">
                <a:moveTo>
                  <a:pt x="1368552" y="401573"/>
                </a:moveTo>
                <a:lnTo>
                  <a:pt x="1358587" y="433461"/>
                </a:lnTo>
                <a:lnTo>
                  <a:pt x="1370838" y="437388"/>
                </a:lnTo>
                <a:lnTo>
                  <a:pt x="1373124" y="439673"/>
                </a:lnTo>
                <a:lnTo>
                  <a:pt x="1373886" y="443483"/>
                </a:lnTo>
                <a:lnTo>
                  <a:pt x="1371600" y="446531"/>
                </a:lnTo>
                <a:lnTo>
                  <a:pt x="1414079" y="446531"/>
                </a:lnTo>
                <a:lnTo>
                  <a:pt x="1368552" y="401573"/>
                </a:lnTo>
                <a:close/>
              </a:path>
              <a:path w="1430020" h="474979">
                <a:moveTo>
                  <a:pt x="6095" y="0"/>
                </a:moveTo>
                <a:lnTo>
                  <a:pt x="2286" y="0"/>
                </a:lnTo>
                <a:lnTo>
                  <a:pt x="0" y="3047"/>
                </a:lnTo>
                <a:lnTo>
                  <a:pt x="762" y="6857"/>
                </a:lnTo>
                <a:lnTo>
                  <a:pt x="3047" y="9143"/>
                </a:lnTo>
                <a:lnTo>
                  <a:pt x="1355712" y="442661"/>
                </a:lnTo>
                <a:lnTo>
                  <a:pt x="1358587" y="433461"/>
                </a:lnTo>
                <a:lnTo>
                  <a:pt x="60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182617" y="5327903"/>
            <a:ext cx="1073150" cy="690880"/>
          </a:xfrm>
          <a:custGeom>
            <a:avLst/>
            <a:gdLst/>
            <a:ahLst/>
            <a:cxnLst/>
            <a:rect l="l" t="t" r="r" b="b"/>
            <a:pathLst>
              <a:path w="1073150" h="690879">
                <a:moveTo>
                  <a:pt x="1006134" y="36865"/>
                </a:moveTo>
                <a:lnTo>
                  <a:pt x="2286" y="681228"/>
                </a:lnTo>
                <a:lnTo>
                  <a:pt x="0" y="684276"/>
                </a:lnTo>
                <a:lnTo>
                  <a:pt x="762" y="688086"/>
                </a:lnTo>
                <a:lnTo>
                  <a:pt x="3810" y="690372"/>
                </a:lnTo>
                <a:lnTo>
                  <a:pt x="6858" y="689610"/>
                </a:lnTo>
                <a:lnTo>
                  <a:pt x="1011505" y="45218"/>
                </a:lnTo>
                <a:lnTo>
                  <a:pt x="1006134" y="36865"/>
                </a:lnTo>
                <a:close/>
              </a:path>
              <a:path w="1073150" h="690879">
                <a:moveTo>
                  <a:pt x="1055250" y="29718"/>
                </a:moveTo>
                <a:lnTo>
                  <a:pt x="1021080" y="29718"/>
                </a:lnTo>
                <a:lnTo>
                  <a:pt x="1024128" y="31242"/>
                </a:lnTo>
                <a:lnTo>
                  <a:pt x="1024128" y="35051"/>
                </a:lnTo>
                <a:lnTo>
                  <a:pt x="1022604" y="38100"/>
                </a:lnTo>
                <a:lnTo>
                  <a:pt x="1011505" y="45218"/>
                </a:lnTo>
                <a:lnTo>
                  <a:pt x="1029462" y="73151"/>
                </a:lnTo>
                <a:lnTo>
                  <a:pt x="1055250" y="29718"/>
                </a:lnTo>
                <a:close/>
              </a:path>
              <a:path w="1073150" h="690879">
                <a:moveTo>
                  <a:pt x="1021080" y="29718"/>
                </a:moveTo>
                <a:lnTo>
                  <a:pt x="1017270" y="29718"/>
                </a:lnTo>
                <a:lnTo>
                  <a:pt x="1006134" y="36865"/>
                </a:lnTo>
                <a:lnTo>
                  <a:pt x="1011505" y="45218"/>
                </a:lnTo>
                <a:lnTo>
                  <a:pt x="1022604" y="38100"/>
                </a:lnTo>
                <a:lnTo>
                  <a:pt x="1024128" y="35051"/>
                </a:lnTo>
                <a:lnTo>
                  <a:pt x="1024128" y="31242"/>
                </a:lnTo>
                <a:lnTo>
                  <a:pt x="1021080" y="29718"/>
                </a:lnTo>
                <a:close/>
              </a:path>
              <a:path w="1073150" h="690879">
                <a:moveTo>
                  <a:pt x="1072896" y="0"/>
                </a:moveTo>
                <a:lnTo>
                  <a:pt x="988314" y="9144"/>
                </a:lnTo>
                <a:lnTo>
                  <a:pt x="1006134" y="36865"/>
                </a:lnTo>
                <a:lnTo>
                  <a:pt x="1017270" y="29718"/>
                </a:lnTo>
                <a:lnTo>
                  <a:pt x="1055250" y="29718"/>
                </a:lnTo>
                <a:lnTo>
                  <a:pt x="10728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182617" y="6009132"/>
            <a:ext cx="1430020" cy="474980"/>
          </a:xfrm>
          <a:custGeom>
            <a:avLst/>
            <a:gdLst/>
            <a:ahLst/>
            <a:cxnLst/>
            <a:rect l="l" t="t" r="r" b="b"/>
            <a:pathLst>
              <a:path w="1430020" h="474979">
                <a:moveTo>
                  <a:pt x="1355324" y="442536"/>
                </a:moveTo>
                <a:lnTo>
                  <a:pt x="1344930" y="474725"/>
                </a:lnTo>
                <a:lnTo>
                  <a:pt x="1429512" y="461771"/>
                </a:lnTo>
                <a:lnTo>
                  <a:pt x="1414079" y="446531"/>
                </a:lnTo>
                <a:lnTo>
                  <a:pt x="1367790" y="446531"/>
                </a:lnTo>
                <a:lnTo>
                  <a:pt x="1355324" y="442536"/>
                </a:lnTo>
                <a:close/>
              </a:path>
              <a:path w="1430020" h="474979">
                <a:moveTo>
                  <a:pt x="1358286" y="433365"/>
                </a:moveTo>
                <a:lnTo>
                  <a:pt x="1355324" y="442536"/>
                </a:lnTo>
                <a:lnTo>
                  <a:pt x="1367790" y="446531"/>
                </a:lnTo>
                <a:lnTo>
                  <a:pt x="1371600" y="446531"/>
                </a:lnTo>
                <a:lnTo>
                  <a:pt x="1373886" y="443483"/>
                </a:lnTo>
                <a:lnTo>
                  <a:pt x="1373124" y="439673"/>
                </a:lnTo>
                <a:lnTo>
                  <a:pt x="1370838" y="437388"/>
                </a:lnTo>
                <a:lnTo>
                  <a:pt x="1358286" y="433365"/>
                </a:lnTo>
                <a:close/>
              </a:path>
              <a:path w="1430020" h="474979">
                <a:moveTo>
                  <a:pt x="1368552" y="401573"/>
                </a:moveTo>
                <a:lnTo>
                  <a:pt x="1358286" y="433365"/>
                </a:lnTo>
                <a:lnTo>
                  <a:pt x="1370838" y="437388"/>
                </a:lnTo>
                <a:lnTo>
                  <a:pt x="1373124" y="439673"/>
                </a:lnTo>
                <a:lnTo>
                  <a:pt x="1373886" y="443483"/>
                </a:lnTo>
                <a:lnTo>
                  <a:pt x="1371600" y="446531"/>
                </a:lnTo>
                <a:lnTo>
                  <a:pt x="1414079" y="446531"/>
                </a:lnTo>
                <a:lnTo>
                  <a:pt x="1368552" y="401573"/>
                </a:lnTo>
                <a:close/>
              </a:path>
              <a:path w="1430020" h="474979">
                <a:moveTo>
                  <a:pt x="6096" y="0"/>
                </a:moveTo>
                <a:lnTo>
                  <a:pt x="2286" y="0"/>
                </a:lnTo>
                <a:lnTo>
                  <a:pt x="0" y="3047"/>
                </a:lnTo>
                <a:lnTo>
                  <a:pt x="0" y="6857"/>
                </a:lnTo>
                <a:lnTo>
                  <a:pt x="3048" y="9143"/>
                </a:lnTo>
                <a:lnTo>
                  <a:pt x="1355324" y="442536"/>
                </a:lnTo>
                <a:lnTo>
                  <a:pt x="1358286" y="433365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255514" y="5327903"/>
            <a:ext cx="1424940" cy="457200"/>
          </a:xfrm>
          <a:custGeom>
            <a:avLst/>
            <a:gdLst/>
            <a:ahLst/>
            <a:cxnLst/>
            <a:rect l="l" t="t" r="r" b="b"/>
            <a:pathLst>
              <a:path w="1424940" h="457200">
                <a:moveTo>
                  <a:pt x="0" y="0"/>
                </a:moveTo>
                <a:lnTo>
                  <a:pt x="1424939" y="457200"/>
                </a:lnTo>
              </a:path>
            </a:pathLst>
          </a:custGeom>
          <a:ln w="9525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612129" y="5785103"/>
            <a:ext cx="1068705" cy="685800"/>
          </a:xfrm>
          <a:custGeom>
            <a:avLst/>
            <a:gdLst/>
            <a:ahLst/>
            <a:cxnLst/>
            <a:rect l="l" t="t" r="r" b="b"/>
            <a:pathLst>
              <a:path w="1068704" h="685800">
                <a:moveTo>
                  <a:pt x="0" y="685800"/>
                </a:moveTo>
                <a:lnTo>
                  <a:pt x="1068324" y="0"/>
                </a:lnTo>
              </a:path>
            </a:pathLst>
          </a:custGeom>
          <a:ln w="9525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184141" y="5750052"/>
            <a:ext cx="2494915" cy="277495"/>
          </a:xfrm>
          <a:custGeom>
            <a:avLst/>
            <a:gdLst/>
            <a:ahLst/>
            <a:cxnLst/>
            <a:rect l="l" t="t" r="r" b="b"/>
            <a:pathLst>
              <a:path w="2494915" h="277495">
                <a:moveTo>
                  <a:pt x="2408199" y="28731"/>
                </a:moveTo>
                <a:lnTo>
                  <a:pt x="0" y="249174"/>
                </a:lnTo>
                <a:lnTo>
                  <a:pt x="2286" y="277368"/>
                </a:lnTo>
                <a:lnTo>
                  <a:pt x="2410714" y="56904"/>
                </a:lnTo>
                <a:lnTo>
                  <a:pt x="2408199" y="28731"/>
                </a:lnTo>
                <a:close/>
              </a:path>
              <a:path w="2494915" h="277495">
                <a:moveTo>
                  <a:pt x="2475406" y="27432"/>
                </a:moveTo>
                <a:lnTo>
                  <a:pt x="2422398" y="27432"/>
                </a:lnTo>
                <a:lnTo>
                  <a:pt x="2424684" y="55625"/>
                </a:lnTo>
                <a:lnTo>
                  <a:pt x="2410714" y="56904"/>
                </a:lnTo>
                <a:lnTo>
                  <a:pt x="2413254" y="85344"/>
                </a:lnTo>
                <a:lnTo>
                  <a:pt x="2494788" y="35051"/>
                </a:lnTo>
                <a:lnTo>
                  <a:pt x="2475406" y="27432"/>
                </a:lnTo>
                <a:close/>
              </a:path>
              <a:path w="2494915" h="277495">
                <a:moveTo>
                  <a:pt x="2422398" y="27432"/>
                </a:moveTo>
                <a:lnTo>
                  <a:pt x="2408199" y="28731"/>
                </a:lnTo>
                <a:lnTo>
                  <a:pt x="2410714" y="56904"/>
                </a:lnTo>
                <a:lnTo>
                  <a:pt x="2424684" y="55625"/>
                </a:lnTo>
                <a:lnTo>
                  <a:pt x="2422398" y="27432"/>
                </a:lnTo>
                <a:close/>
              </a:path>
              <a:path w="2494915" h="277495">
                <a:moveTo>
                  <a:pt x="2405634" y="0"/>
                </a:moveTo>
                <a:lnTo>
                  <a:pt x="2408199" y="28731"/>
                </a:lnTo>
                <a:lnTo>
                  <a:pt x="2422398" y="27432"/>
                </a:lnTo>
                <a:lnTo>
                  <a:pt x="2475406" y="27432"/>
                </a:lnTo>
                <a:lnTo>
                  <a:pt x="24056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100065" y="5527547"/>
            <a:ext cx="571500" cy="342900"/>
          </a:xfrm>
          <a:custGeom>
            <a:avLst/>
            <a:gdLst/>
            <a:ahLst/>
            <a:cxnLst/>
            <a:rect l="l" t="t" r="r" b="b"/>
            <a:pathLst>
              <a:path w="571500" h="342900">
                <a:moveTo>
                  <a:pt x="0" y="342900"/>
                </a:moveTo>
                <a:lnTo>
                  <a:pt x="571500" y="342900"/>
                </a:lnTo>
                <a:lnTo>
                  <a:pt x="571500" y="0"/>
                </a:lnTo>
                <a:lnTo>
                  <a:pt x="0" y="0"/>
                </a:lnTo>
                <a:lnTo>
                  <a:pt x="0" y="3429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5178805" y="5564123"/>
            <a:ext cx="12763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Times New Roman"/>
                <a:cs typeface="Times New Roman"/>
              </a:rPr>
              <a:t>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738115" y="7758683"/>
            <a:ext cx="457200" cy="320040"/>
          </a:xfrm>
          <a:custGeom>
            <a:avLst/>
            <a:gdLst/>
            <a:ahLst/>
            <a:cxnLst/>
            <a:rect l="l" t="t" r="r" b="b"/>
            <a:pathLst>
              <a:path w="457200" h="320040">
                <a:moveTo>
                  <a:pt x="0" y="320039"/>
                </a:moveTo>
                <a:lnTo>
                  <a:pt x="457200" y="320039"/>
                </a:lnTo>
                <a:lnTo>
                  <a:pt x="457200" y="0"/>
                </a:lnTo>
                <a:lnTo>
                  <a:pt x="0" y="0"/>
                </a:lnTo>
                <a:lnTo>
                  <a:pt x="0" y="3200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899152" y="7636002"/>
            <a:ext cx="915669" cy="351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ts val="134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endParaRPr sz="1200" baseline="-10416">
              <a:latin typeface="Arial"/>
              <a:cs typeface="Arial"/>
            </a:endParaRPr>
          </a:p>
          <a:p>
            <a:pPr marL="12700">
              <a:lnSpc>
                <a:spcPts val="1340"/>
              </a:lnSpc>
            </a:pPr>
            <a:r>
              <a:rPr sz="1200" dirty="0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ts val="1390"/>
              </a:lnSpc>
            </a:pPr>
            <a:r>
              <a:rPr dirty="0"/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8207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3.  </a:t>
            </a:r>
            <a:r>
              <a:rPr sz="1200" b="1" spc="-5" dirty="0">
                <a:latin typeface="Arial"/>
                <a:cs typeface="Arial"/>
              </a:rPr>
              <a:t>Metode </a:t>
            </a:r>
            <a:r>
              <a:rPr sz="1200" b="1" dirty="0">
                <a:latin typeface="Arial"/>
                <a:cs typeface="Arial"/>
              </a:rPr>
              <a:t>Poligon</a:t>
            </a:r>
            <a:r>
              <a:rPr sz="1200" b="1" spc="-6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Gaya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788670" algn="ctr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F</a:t>
            </a:r>
            <a:r>
              <a:rPr sz="1200" b="1" spc="-7" baseline="-10416" dirty="0">
                <a:latin typeface="Arial"/>
                <a:cs typeface="Arial"/>
              </a:rPr>
              <a:t>3</a:t>
            </a:r>
            <a:endParaRPr sz="1200" baseline="-10416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23833" y="1415033"/>
            <a:ext cx="2038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F2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83225" y="1415033"/>
            <a:ext cx="17462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0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4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10420" y="1590293"/>
            <a:ext cx="17526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39476" y="1590293"/>
            <a:ext cx="17526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53968" y="1765554"/>
            <a:ext cx="17462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68277" y="1765554"/>
            <a:ext cx="1358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09433" y="2291333"/>
            <a:ext cx="17462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3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96616" y="2991611"/>
            <a:ext cx="17526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4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67816" y="3693414"/>
            <a:ext cx="5787390" cy="2414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CATATAN</a:t>
            </a:r>
            <a:endParaRPr sz="1200">
              <a:latin typeface="Arial"/>
              <a:cs typeface="Arial"/>
            </a:endParaRPr>
          </a:p>
          <a:p>
            <a:pPr marL="241300" marR="5080" indent="-228600" algn="just">
              <a:lnSpc>
                <a:spcPct val="96000"/>
              </a:lnSpc>
              <a:spcBef>
                <a:spcPts val="75"/>
              </a:spcBef>
              <a:buFont typeface="Symbol"/>
              <a:buChar char=""/>
              <a:tabLst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Penggunaan metode segitiga dan poligon gaya, </a:t>
            </a:r>
            <a:r>
              <a:rPr sz="1200" dirty="0">
                <a:latin typeface="Arial"/>
                <a:cs typeface="Arial"/>
              </a:rPr>
              <a:t>gaya-gaya yang dipindahkan  </a:t>
            </a:r>
            <a:r>
              <a:rPr sz="1200" spc="-5" dirty="0">
                <a:latin typeface="Arial"/>
                <a:cs typeface="Arial"/>
              </a:rPr>
              <a:t>harus mempunyai </a:t>
            </a:r>
            <a:r>
              <a:rPr sz="1200" b="1" dirty="0">
                <a:latin typeface="Arial"/>
                <a:cs typeface="Arial"/>
              </a:rPr>
              <a:t>besar, </a:t>
            </a:r>
            <a:r>
              <a:rPr sz="1200" b="1" spc="-5" dirty="0">
                <a:latin typeface="Arial"/>
                <a:cs typeface="Arial"/>
              </a:rPr>
              <a:t>arah </a:t>
            </a:r>
            <a:r>
              <a:rPr sz="1200" b="1" dirty="0">
                <a:latin typeface="Arial"/>
                <a:cs typeface="Arial"/>
              </a:rPr>
              <a:t>dan </a:t>
            </a:r>
            <a:r>
              <a:rPr sz="1200" b="1" spc="-5" dirty="0">
                <a:latin typeface="Arial"/>
                <a:cs typeface="Arial"/>
              </a:rPr>
              <a:t>posisi yang sama </a:t>
            </a:r>
            <a:r>
              <a:rPr sz="1200" dirty="0">
                <a:latin typeface="Arial"/>
                <a:cs typeface="Arial"/>
              </a:rPr>
              <a:t>dengan </a:t>
            </a:r>
            <a:r>
              <a:rPr sz="1200" b="1" dirty="0">
                <a:latin typeface="Arial"/>
                <a:cs typeface="Arial"/>
              </a:rPr>
              <a:t>sebelum  dipindahkan.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Symbol"/>
              <a:buChar char=""/>
            </a:pPr>
            <a:endParaRPr sz="1300">
              <a:latin typeface="Times New Roman"/>
              <a:cs typeface="Times New Roman"/>
            </a:endParaRPr>
          </a:p>
          <a:p>
            <a:pPr marL="241300" marR="6350" indent="-228600" algn="just">
              <a:lnSpc>
                <a:spcPts val="1370"/>
              </a:lnSpc>
              <a:buFont typeface="Symbol"/>
              <a:buChar char=""/>
              <a:tabLst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Untuk menghitung besarnya </a:t>
            </a:r>
            <a:r>
              <a:rPr sz="1200" dirty="0">
                <a:latin typeface="Arial"/>
                <a:cs typeface="Arial"/>
              </a:rPr>
              <a:t>R </a:t>
            </a:r>
            <a:r>
              <a:rPr sz="1200" spc="-5" dirty="0">
                <a:latin typeface="Arial"/>
                <a:cs typeface="Arial"/>
              </a:rPr>
              <a:t>dapat dilakukan secara grafis (diukur) dengan  skala gaya yang telah ditentukan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sebelumnya.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Komponen</a:t>
            </a:r>
            <a:r>
              <a:rPr sz="1200" b="1" u="heavy" spc="-9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Gaya</a:t>
            </a:r>
            <a:endParaRPr sz="1200">
              <a:latin typeface="Arial"/>
              <a:cs typeface="Arial"/>
            </a:endParaRPr>
          </a:p>
          <a:p>
            <a:pPr marL="12700" marR="6985">
              <a:lnSpc>
                <a:spcPts val="1380"/>
              </a:lnSpc>
              <a:spcBef>
                <a:spcPts val="720"/>
              </a:spcBef>
            </a:pPr>
            <a:r>
              <a:rPr sz="1200" dirty="0">
                <a:latin typeface="Arial"/>
                <a:cs typeface="Arial"/>
              </a:rPr>
              <a:t>Gaya </a:t>
            </a:r>
            <a:r>
              <a:rPr sz="1200" spc="-5" dirty="0">
                <a:latin typeface="Arial"/>
                <a:cs typeface="Arial"/>
              </a:rPr>
              <a:t>dapat diuraikan menjadi komponen vertikal dan horizontal atau mengikuti  sumbu </a:t>
            </a:r>
            <a:r>
              <a:rPr sz="1200" dirty="0">
                <a:latin typeface="Arial"/>
                <a:cs typeface="Arial"/>
              </a:rPr>
              <a:t>x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y.</a:t>
            </a:r>
            <a:endParaRPr sz="1200">
              <a:latin typeface="Arial"/>
              <a:cs typeface="Arial"/>
            </a:endParaRPr>
          </a:p>
          <a:p>
            <a:pPr marL="12700" marR="276415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spc="-5" dirty="0">
                <a:latin typeface="Arial"/>
                <a:cs typeface="Arial"/>
              </a:rPr>
              <a:t>adalah gaya horisontal, sejajar sumbu </a:t>
            </a:r>
            <a:r>
              <a:rPr sz="1200" dirty="0">
                <a:latin typeface="Arial"/>
                <a:cs typeface="Arial"/>
              </a:rPr>
              <a:t>x  F</a:t>
            </a:r>
            <a:r>
              <a:rPr sz="1200" baseline="-10416" dirty="0">
                <a:latin typeface="Arial"/>
                <a:cs typeface="Arial"/>
              </a:rPr>
              <a:t>Y   </a:t>
            </a:r>
            <a:r>
              <a:rPr sz="1200" spc="-5" dirty="0">
                <a:latin typeface="Arial"/>
                <a:cs typeface="Arial"/>
              </a:rPr>
              <a:t>adalah gaya vertikal, sejajar sumbu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95923" y="6429755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52525" y="6884669"/>
            <a:ext cx="18732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Y</a:t>
            </a:r>
            <a:endParaRPr sz="1200" baseline="-10416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45105" y="6884669"/>
            <a:ext cx="11874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F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68916" y="6884669"/>
            <a:ext cx="5207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sin θ</a:t>
            </a:r>
            <a:r>
              <a:rPr sz="1200" spc="2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886705" y="6996683"/>
            <a:ext cx="180340" cy="0"/>
          </a:xfrm>
          <a:custGeom>
            <a:avLst/>
            <a:gdLst/>
            <a:ahLst/>
            <a:cxnLst/>
            <a:rect l="l" t="t" r="r" b="b"/>
            <a:pathLst>
              <a:path w="180339">
                <a:moveTo>
                  <a:pt x="0" y="0"/>
                </a:moveTo>
                <a:lnTo>
                  <a:pt x="179832" y="0"/>
                </a:lnTo>
              </a:path>
            </a:pathLst>
          </a:custGeom>
          <a:ln w="6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268215" y="6266688"/>
            <a:ext cx="1898014" cy="7150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>
              <a:lnSpc>
                <a:spcPts val="1380"/>
              </a:lnSpc>
              <a:tabLst>
                <a:tab pos="224154" algn="l"/>
              </a:tabLst>
            </a:pPr>
            <a:r>
              <a:rPr sz="1200" spc="-5" dirty="0">
                <a:latin typeface="Arial"/>
                <a:cs typeface="Arial"/>
              </a:rPr>
              <a:t>θ	</a:t>
            </a:r>
            <a:r>
              <a:rPr sz="1200" dirty="0">
                <a:latin typeface="Arial"/>
                <a:cs typeface="Arial"/>
              </a:rPr>
              <a:t>:  </a:t>
            </a:r>
            <a:r>
              <a:rPr sz="1200" spc="-5" dirty="0">
                <a:latin typeface="Arial"/>
                <a:cs typeface="Arial"/>
              </a:rPr>
              <a:t>sudut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kemiringan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gaya  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  F cos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θ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4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  F sin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θ</a:t>
            </a:r>
            <a:endParaRPr sz="1200">
              <a:latin typeface="Arial"/>
              <a:cs typeface="Arial"/>
            </a:endParaRPr>
          </a:p>
          <a:p>
            <a:pPr marL="628650">
              <a:lnSpc>
                <a:spcPts val="1435"/>
              </a:lnSpc>
            </a:pPr>
            <a:r>
              <a:rPr sz="1200" spc="5" dirty="0">
                <a:latin typeface="Times New Roman"/>
                <a:cs typeface="Times New Roman"/>
              </a:rPr>
              <a:t>Fy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268215" y="7276338"/>
            <a:ext cx="56451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cos θ</a:t>
            </a:r>
            <a:r>
              <a:rPr sz="1200" spc="2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928615" y="7391400"/>
            <a:ext cx="180975" cy="0"/>
          </a:xfrm>
          <a:custGeom>
            <a:avLst/>
            <a:gdLst/>
            <a:ahLst/>
            <a:cxnLst/>
            <a:rect l="l" t="t" r="r" b="b"/>
            <a:pathLst>
              <a:path w="180975">
                <a:moveTo>
                  <a:pt x="0" y="0"/>
                </a:moveTo>
                <a:lnTo>
                  <a:pt x="180594" y="0"/>
                </a:lnTo>
              </a:path>
            </a:pathLst>
          </a:custGeom>
          <a:ln w="62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924297" y="7003541"/>
            <a:ext cx="187325" cy="587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20"/>
              </a:lnSpc>
            </a:pPr>
            <a:r>
              <a:rPr sz="1200" spc="5" dirty="0">
                <a:latin typeface="Times New Roman"/>
                <a:cs typeface="Times New Roman"/>
              </a:rPr>
              <a:t>F</a:t>
            </a:r>
            <a:endParaRPr sz="1200">
              <a:latin typeface="Times New Roman"/>
              <a:cs typeface="Times New Roman"/>
            </a:endParaRPr>
          </a:p>
          <a:p>
            <a:pPr marL="55244" indent="-41275">
              <a:lnSpc>
                <a:spcPts val="1420"/>
              </a:lnSpc>
            </a:pPr>
            <a:r>
              <a:rPr sz="1200" spc="-5" dirty="0">
                <a:latin typeface="Times New Roman"/>
                <a:cs typeface="Times New Roman"/>
              </a:rPr>
              <a:t>Fx</a:t>
            </a:r>
            <a:endParaRPr sz="1200">
              <a:latin typeface="Times New Roman"/>
              <a:cs typeface="Times New Roman"/>
            </a:endParaRPr>
          </a:p>
          <a:p>
            <a:pPr marL="55244">
              <a:lnSpc>
                <a:spcPct val="100000"/>
              </a:lnSpc>
              <a:spcBef>
                <a:spcPts val="245"/>
              </a:spcBef>
            </a:pPr>
            <a:r>
              <a:rPr sz="1200" spc="-5" dirty="0">
                <a:latin typeface="Times New Roman"/>
                <a:cs typeface="Times New Roman"/>
              </a:rPr>
              <a:t>F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694942" y="7973060"/>
            <a:ext cx="104775" cy="193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Symbol"/>
                <a:cs typeface="Symbol"/>
              </a:rPr>
              <a:t></a:t>
            </a:r>
            <a:endParaRPr sz="1200" dirty="0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79563" y="7962265"/>
            <a:ext cx="18605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X</a:t>
            </a:r>
            <a:endParaRPr sz="1200" baseline="-10416" dirty="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780026" y="7815833"/>
            <a:ext cx="209550" cy="0"/>
          </a:xfrm>
          <a:custGeom>
            <a:avLst/>
            <a:gdLst/>
            <a:ahLst/>
            <a:cxnLst/>
            <a:rect l="l" t="t" r="r" b="b"/>
            <a:pathLst>
              <a:path w="209550">
                <a:moveTo>
                  <a:pt x="0" y="0"/>
                </a:moveTo>
                <a:lnTo>
                  <a:pt x="209550" y="0"/>
                </a:lnTo>
              </a:path>
            </a:pathLst>
          </a:custGeom>
          <a:ln w="72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268337" y="7577328"/>
            <a:ext cx="724535" cy="467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5780">
              <a:lnSpc>
                <a:spcPts val="1415"/>
              </a:lnSpc>
            </a:pPr>
            <a:r>
              <a:rPr sz="1350" spc="15" dirty="0">
                <a:latin typeface="Times New Roman"/>
                <a:cs typeface="Times New Roman"/>
              </a:rPr>
              <a:t>Fy</a:t>
            </a:r>
            <a:endParaRPr sz="1350">
              <a:latin typeface="Times New Roman"/>
              <a:cs typeface="Times New Roman"/>
            </a:endParaRPr>
          </a:p>
          <a:p>
            <a:pPr marL="12700">
              <a:lnSpc>
                <a:spcPts val="890"/>
              </a:lnSpc>
            </a:pPr>
            <a:r>
              <a:rPr sz="1200" dirty="0">
                <a:latin typeface="Arial"/>
                <a:cs typeface="Arial"/>
              </a:rPr>
              <a:t>tg </a:t>
            </a:r>
            <a:r>
              <a:rPr sz="1200" spc="-5" dirty="0">
                <a:latin typeface="Arial"/>
                <a:cs typeface="Arial"/>
              </a:rPr>
              <a:t>θ</a:t>
            </a:r>
            <a:r>
              <a:rPr sz="1200" spc="2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</a:t>
            </a:r>
            <a:endParaRPr sz="1200">
              <a:latin typeface="Arial"/>
              <a:cs typeface="Arial"/>
            </a:endParaRPr>
          </a:p>
          <a:p>
            <a:pPr marR="6985" algn="r">
              <a:lnSpc>
                <a:spcPts val="1275"/>
              </a:lnSpc>
            </a:pPr>
            <a:r>
              <a:rPr sz="1350" spc="15" dirty="0">
                <a:latin typeface="Times New Roman"/>
                <a:cs typeface="Times New Roman"/>
              </a:rPr>
              <a:t>Fx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524016" y="8023859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x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96416" y="8488680"/>
            <a:ext cx="95885" cy="193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885188" y="8585454"/>
            <a:ext cx="24130" cy="13335"/>
          </a:xfrm>
          <a:custGeom>
            <a:avLst/>
            <a:gdLst/>
            <a:ahLst/>
            <a:cxnLst/>
            <a:rect l="l" t="t" r="r" b="b"/>
            <a:pathLst>
              <a:path w="24130" h="13334">
                <a:moveTo>
                  <a:pt x="0" y="12954"/>
                </a:moveTo>
                <a:lnTo>
                  <a:pt x="23622" y="0"/>
                </a:lnTo>
              </a:path>
            </a:pathLst>
          </a:custGeom>
          <a:ln w="7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908810" y="8589264"/>
            <a:ext cx="33020" cy="85090"/>
          </a:xfrm>
          <a:custGeom>
            <a:avLst/>
            <a:gdLst/>
            <a:ahLst/>
            <a:cxnLst/>
            <a:rect l="l" t="t" r="r" b="b"/>
            <a:pathLst>
              <a:path w="33019" h="85090">
                <a:moveTo>
                  <a:pt x="0" y="0"/>
                </a:moveTo>
                <a:lnTo>
                  <a:pt x="32765" y="84582"/>
                </a:lnTo>
              </a:path>
            </a:pathLst>
          </a:custGeom>
          <a:ln w="150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945385" y="8431530"/>
            <a:ext cx="45085" cy="242570"/>
          </a:xfrm>
          <a:custGeom>
            <a:avLst/>
            <a:gdLst/>
            <a:ahLst/>
            <a:cxnLst/>
            <a:rect l="l" t="t" r="r" b="b"/>
            <a:pathLst>
              <a:path w="45085" h="242570">
                <a:moveTo>
                  <a:pt x="0" y="242316"/>
                </a:moveTo>
                <a:lnTo>
                  <a:pt x="44957" y="0"/>
                </a:lnTo>
              </a:path>
            </a:pathLst>
          </a:custGeom>
          <a:ln w="7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990344" y="8431530"/>
            <a:ext cx="763270" cy="0"/>
          </a:xfrm>
          <a:custGeom>
            <a:avLst/>
            <a:gdLst/>
            <a:ahLst/>
            <a:cxnLst/>
            <a:rect l="l" t="t" r="r" b="b"/>
            <a:pathLst>
              <a:path w="763269">
                <a:moveTo>
                  <a:pt x="0" y="0"/>
                </a:moveTo>
                <a:lnTo>
                  <a:pt x="762762" y="0"/>
                </a:lnTo>
              </a:path>
            </a:pathLst>
          </a:custGeom>
          <a:ln w="7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552435" y="8448802"/>
            <a:ext cx="1181100" cy="226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48309" algn="l"/>
              </a:tabLst>
            </a:pPr>
            <a:r>
              <a:rPr sz="1400" spc="10" dirty="0">
                <a:latin typeface="Times New Roman"/>
                <a:cs typeface="Times New Roman"/>
              </a:rPr>
              <a:t>F</a:t>
            </a:r>
            <a:r>
              <a:rPr sz="1400" spc="80" dirty="0">
                <a:latin typeface="Times New Roman"/>
                <a:cs typeface="Times New Roman"/>
              </a:rPr>
              <a:t> </a:t>
            </a:r>
            <a:r>
              <a:rPr sz="1400" spc="10" dirty="0">
                <a:latin typeface="Symbol"/>
                <a:cs typeface="Symbol"/>
              </a:rPr>
              <a:t></a:t>
            </a:r>
            <a:r>
              <a:rPr sz="1400" spc="10" dirty="0">
                <a:latin typeface="Times New Roman"/>
                <a:cs typeface="Times New Roman"/>
              </a:rPr>
              <a:t>	Fx</a:t>
            </a:r>
            <a:r>
              <a:rPr sz="1400" spc="-285" dirty="0">
                <a:latin typeface="Times New Roman"/>
                <a:cs typeface="Times New Roman"/>
              </a:rPr>
              <a:t> </a:t>
            </a:r>
            <a:r>
              <a:rPr sz="1200" spc="22" baseline="45138" dirty="0">
                <a:latin typeface="Times New Roman"/>
                <a:cs typeface="Times New Roman"/>
              </a:rPr>
              <a:t>2 </a:t>
            </a:r>
            <a:r>
              <a:rPr sz="1400" spc="10" dirty="0">
                <a:latin typeface="Symbol"/>
                <a:cs typeface="Symbol"/>
              </a:rPr>
              <a:t>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spc="50" dirty="0">
                <a:latin typeface="Times New Roman"/>
                <a:cs typeface="Times New Roman"/>
              </a:rPr>
              <a:t>Fy</a:t>
            </a:r>
            <a:r>
              <a:rPr sz="1200" spc="75" baseline="45138" dirty="0">
                <a:latin typeface="Times New Roman"/>
                <a:cs typeface="Times New Roman"/>
              </a:rPr>
              <a:t>2</a:t>
            </a:r>
            <a:endParaRPr sz="1200" baseline="45138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67816" y="8893302"/>
            <a:ext cx="5786120" cy="893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Jika </a:t>
            </a:r>
            <a:r>
              <a:rPr sz="1200" dirty="0">
                <a:latin typeface="Arial"/>
                <a:cs typeface="Arial"/>
              </a:rPr>
              <a:t>terdapat </a:t>
            </a:r>
            <a:r>
              <a:rPr sz="1200" spc="-5" dirty="0">
                <a:latin typeface="Arial"/>
                <a:cs typeface="Arial"/>
              </a:rPr>
              <a:t>beberapa gaya yang mempunyai komponen </a:t>
            </a:r>
            <a:r>
              <a:rPr sz="1200" dirty="0">
                <a:latin typeface="Arial"/>
                <a:cs typeface="Arial"/>
              </a:rPr>
              <a:t>x </a:t>
            </a:r>
            <a:r>
              <a:rPr sz="1200" spc="-5" dirty="0">
                <a:latin typeface="Arial"/>
                <a:cs typeface="Arial"/>
              </a:rPr>
              <a:t>dan </a:t>
            </a:r>
            <a:r>
              <a:rPr sz="1200" dirty="0">
                <a:latin typeface="Arial"/>
                <a:cs typeface="Arial"/>
              </a:rPr>
              <a:t>y, maka resultan  </a:t>
            </a:r>
            <a:r>
              <a:rPr sz="1200" spc="-5" dirty="0">
                <a:latin typeface="Arial"/>
                <a:cs typeface="Arial"/>
              </a:rPr>
              <a:t>gaya dapat dicari dengan menjumlahkan gaya-gaya dalam komponen </a:t>
            </a:r>
            <a:r>
              <a:rPr sz="1200" dirty="0">
                <a:latin typeface="Arial"/>
                <a:cs typeface="Arial"/>
              </a:rPr>
              <a:t>x </a:t>
            </a:r>
            <a:r>
              <a:rPr sz="1200" spc="-5" dirty="0">
                <a:latin typeface="Arial"/>
                <a:cs typeface="Arial"/>
              </a:rPr>
              <a:t>dan y.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>
              <a:latin typeface="Times New Roman"/>
              <a:cs typeface="Times New Roman"/>
            </a:endParaRPr>
          </a:p>
          <a:p>
            <a:pPr marL="469900" marR="4518025" indent="-635">
              <a:lnSpc>
                <a:spcPts val="1380"/>
              </a:lnSpc>
            </a:pPr>
            <a:r>
              <a:rPr sz="1200" b="1" spc="-5" dirty="0">
                <a:latin typeface="Arial"/>
                <a:cs typeface="Arial"/>
              </a:rPr>
              <a:t>R</a:t>
            </a:r>
            <a:r>
              <a:rPr sz="1200" b="1" spc="-7" baseline="-10416" dirty="0">
                <a:latin typeface="Arial"/>
                <a:cs typeface="Arial"/>
              </a:rPr>
              <a:t>X </a:t>
            </a:r>
            <a:r>
              <a:rPr sz="1200" b="1" dirty="0">
                <a:latin typeface="Arial"/>
                <a:cs typeface="Arial"/>
              </a:rPr>
              <a:t>= </a:t>
            </a:r>
            <a:r>
              <a:rPr sz="1200" b="1" spc="-5" dirty="0">
                <a:latin typeface="Arial"/>
                <a:cs typeface="Arial"/>
              </a:rPr>
              <a:t>∑ </a:t>
            </a:r>
            <a:r>
              <a:rPr sz="1200" b="1" spc="-10" dirty="0">
                <a:latin typeface="Arial"/>
                <a:cs typeface="Arial"/>
              </a:rPr>
              <a:t>F</a:t>
            </a:r>
            <a:r>
              <a:rPr sz="1200" b="1" spc="-15" baseline="-10416" dirty="0">
                <a:latin typeface="Arial"/>
                <a:cs typeface="Arial"/>
              </a:rPr>
              <a:t>X  </a:t>
            </a:r>
            <a:r>
              <a:rPr sz="1200" b="1" spc="-5" dirty="0">
                <a:latin typeface="Arial"/>
                <a:cs typeface="Arial"/>
              </a:rPr>
              <a:t>R</a:t>
            </a:r>
            <a:r>
              <a:rPr sz="1200" b="1" spc="-7" baseline="-10416" dirty="0">
                <a:latin typeface="Arial"/>
                <a:cs typeface="Arial"/>
              </a:rPr>
              <a:t>Y  </a:t>
            </a:r>
            <a:r>
              <a:rPr sz="1200" b="1" dirty="0">
                <a:latin typeface="Arial"/>
                <a:cs typeface="Arial"/>
              </a:rPr>
              <a:t>=  </a:t>
            </a:r>
            <a:r>
              <a:rPr sz="1200" b="1" spc="-5" dirty="0">
                <a:latin typeface="Arial"/>
                <a:cs typeface="Arial"/>
              </a:rPr>
              <a:t>∑</a:t>
            </a:r>
            <a:r>
              <a:rPr sz="1200" b="1" spc="254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F</a:t>
            </a:r>
            <a:r>
              <a:rPr sz="1200" b="1" spc="-15" baseline="-10416" dirty="0">
                <a:latin typeface="Arial"/>
                <a:cs typeface="Arial"/>
              </a:rPr>
              <a:t>Y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1921764" y="1997964"/>
            <a:ext cx="480059" cy="576580"/>
          </a:xfrm>
          <a:custGeom>
            <a:avLst/>
            <a:gdLst/>
            <a:ahLst/>
            <a:cxnLst/>
            <a:rect l="l" t="t" r="r" b="b"/>
            <a:pathLst>
              <a:path w="480060" h="576580">
                <a:moveTo>
                  <a:pt x="427474" y="55817"/>
                </a:moveTo>
                <a:lnTo>
                  <a:pt x="1524" y="568451"/>
                </a:lnTo>
                <a:lnTo>
                  <a:pt x="0" y="571500"/>
                </a:lnTo>
                <a:lnTo>
                  <a:pt x="1524" y="574547"/>
                </a:lnTo>
                <a:lnTo>
                  <a:pt x="5334" y="576071"/>
                </a:lnTo>
                <a:lnTo>
                  <a:pt x="8381" y="574547"/>
                </a:lnTo>
                <a:lnTo>
                  <a:pt x="434526" y="61679"/>
                </a:lnTo>
                <a:lnTo>
                  <a:pt x="427474" y="55817"/>
                </a:lnTo>
                <a:close/>
              </a:path>
              <a:path w="480060" h="576580">
                <a:moveTo>
                  <a:pt x="469517" y="44195"/>
                </a:moveTo>
                <a:lnTo>
                  <a:pt x="438912" y="44195"/>
                </a:lnTo>
                <a:lnTo>
                  <a:pt x="441960" y="44957"/>
                </a:lnTo>
                <a:lnTo>
                  <a:pt x="444246" y="48005"/>
                </a:lnTo>
                <a:lnTo>
                  <a:pt x="442722" y="51815"/>
                </a:lnTo>
                <a:lnTo>
                  <a:pt x="434526" y="61679"/>
                </a:lnTo>
                <a:lnTo>
                  <a:pt x="460248" y="83057"/>
                </a:lnTo>
                <a:lnTo>
                  <a:pt x="469517" y="44195"/>
                </a:lnTo>
                <a:close/>
              </a:path>
              <a:path w="480060" h="576580">
                <a:moveTo>
                  <a:pt x="438912" y="44195"/>
                </a:moveTo>
                <a:lnTo>
                  <a:pt x="435863" y="45719"/>
                </a:lnTo>
                <a:lnTo>
                  <a:pt x="427474" y="55817"/>
                </a:lnTo>
                <a:lnTo>
                  <a:pt x="434526" y="61679"/>
                </a:lnTo>
                <a:lnTo>
                  <a:pt x="442722" y="51815"/>
                </a:lnTo>
                <a:lnTo>
                  <a:pt x="444246" y="48005"/>
                </a:lnTo>
                <a:lnTo>
                  <a:pt x="441960" y="44957"/>
                </a:lnTo>
                <a:lnTo>
                  <a:pt x="438912" y="44195"/>
                </a:lnTo>
                <a:close/>
              </a:path>
              <a:path w="480060" h="576580">
                <a:moveTo>
                  <a:pt x="480060" y="0"/>
                </a:moveTo>
                <a:lnTo>
                  <a:pt x="401574" y="34289"/>
                </a:lnTo>
                <a:lnTo>
                  <a:pt x="427474" y="55817"/>
                </a:lnTo>
                <a:lnTo>
                  <a:pt x="435863" y="45719"/>
                </a:lnTo>
                <a:lnTo>
                  <a:pt x="438912" y="44195"/>
                </a:lnTo>
                <a:lnTo>
                  <a:pt x="469517" y="44195"/>
                </a:lnTo>
                <a:lnTo>
                  <a:pt x="4800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921764" y="2530601"/>
            <a:ext cx="717550" cy="76200"/>
          </a:xfrm>
          <a:custGeom>
            <a:avLst/>
            <a:gdLst/>
            <a:ahLst/>
            <a:cxnLst/>
            <a:rect l="l" t="t" r="r" b="b"/>
            <a:pathLst>
              <a:path w="717550" h="76200">
                <a:moveTo>
                  <a:pt x="640842" y="0"/>
                </a:moveTo>
                <a:lnTo>
                  <a:pt x="640842" y="76200"/>
                </a:lnTo>
                <a:lnTo>
                  <a:pt x="707897" y="42672"/>
                </a:lnTo>
                <a:lnTo>
                  <a:pt x="653796" y="42672"/>
                </a:lnTo>
                <a:lnTo>
                  <a:pt x="656844" y="41148"/>
                </a:lnTo>
                <a:lnTo>
                  <a:pt x="658368" y="38100"/>
                </a:lnTo>
                <a:lnTo>
                  <a:pt x="656844" y="34290"/>
                </a:lnTo>
                <a:lnTo>
                  <a:pt x="653796" y="33527"/>
                </a:lnTo>
                <a:lnTo>
                  <a:pt x="707897" y="33527"/>
                </a:lnTo>
                <a:lnTo>
                  <a:pt x="640842" y="0"/>
                </a:lnTo>
                <a:close/>
              </a:path>
              <a:path w="717550" h="76200">
                <a:moveTo>
                  <a:pt x="640842" y="33527"/>
                </a:moveTo>
                <a:lnTo>
                  <a:pt x="4572" y="33527"/>
                </a:lnTo>
                <a:lnTo>
                  <a:pt x="1524" y="34290"/>
                </a:lnTo>
                <a:lnTo>
                  <a:pt x="0" y="38100"/>
                </a:lnTo>
                <a:lnTo>
                  <a:pt x="1524" y="41148"/>
                </a:lnTo>
                <a:lnTo>
                  <a:pt x="4572" y="42672"/>
                </a:lnTo>
                <a:lnTo>
                  <a:pt x="640842" y="42672"/>
                </a:lnTo>
                <a:lnTo>
                  <a:pt x="640842" y="33527"/>
                </a:lnTo>
                <a:close/>
              </a:path>
              <a:path w="717550" h="76200">
                <a:moveTo>
                  <a:pt x="707897" y="33527"/>
                </a:moveTo>
                <a:lnTo>
                  <a:pt x="653796" y="33527"/>
                </a:lnTo>
                <a:lnTo>
                  <a:pt x="656844" y="34290"/>
                </a:lnTo>
                <a:lnTo>
                  <a:pt x="658368" y="38100"/>
                </a:lnTo>
                <a:lnTo>
                  <a:pt x="656844" y="41148"/>
                </a:lnTo>
                <a:lnTo>
                  <a:pt x="653796" y="42672"/>
                </a:lnTo>
                <a:lnTo>
                  <a:pt x="707897" y="42672"/>
                </a:lnTo>
                <a:lnTo>
                  <a:pt x="717042" y="38100"/>
                </a:lnTo>
                <a:lnTo>
                  <a:pt x="707897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921764" y="2564129"/>
            <a:ext cx="836294" cy="576580"/>
          </a:xfrm>
          <a:custGeom>
            <a:avLst/>
            <a:gdLst/>
            <a:ahLst/>
            <a:cxnLst/>
            <a:rect l="l" t="t" r="r" b="b"/>
            <a:pathLst>
              <a:path w="836294" h="576580">
                <a:moveTo>
                  <a:pt x="770262" y="536647"/>
                </a:moveTo>
                <a:lnTo>
                  <a:pt x="751332" y="563879"/>
                </a:lnTo>
                <a:lnTo>
                  <a:pt x="835913" y="576072"/>
                </a:lnTo>
                <a:lnTo>
                  <a:pt x="818699" y="544829"/>
                </a:lnTo>
                <a:lnTo>
                  <a:pt x="784860" y="544829"/>
                </a:lnTo>
                <a:lnTo>
                  <a:pt x="781050" y="544068"/>
                </a:lnTo>
                <a:lnTo>
                  <a:pt x="770262" y="536647"/>
                </a:lnTo>
                <a:close/>
              </a:path>
              <a:path w="836294" h="576580">
                <a:moveTo>
                  <a:pt x="775924" y="528501"/>
                </a:moveTo>
                <a:lnTo>
                  <a:pt x="770262" y="536647"/>
                </a:lnTo>
                <a:lnTo>
                  <a:pt x="781050" y="544068"/>
                </a:lnTo>
                <a:lnTo>
                  <a:pt x="784860" y="544829"/>
                </a:lnTo>
                <a:lnTo>
                  <a:pt x="787908" y="542544"/>
                </a:lnTo>
                <a:lnTo>
                  <a:pt x="788669" y="538734"/>
                </a:lnTo>
                <a:lnTo>
                  <a:pt x="786384" y="535686"/>
                </a:lnTo>
                <a:lnTo>
                  <a:pt x="775924" y="528501"/>
                </a:lnTo>
                <a:close/>
              </a:path>
              <a:path w="836294" h="576580">
                <a:moveTo>
                  <a:pt x="794766" y="501396"/>
                </a:moveTo>
                <a:lnTo>
                  <a:pt x="775924" y="528501"/>
                </a:lnTo>
                <a:lnTo>
                  <a:pt x="786384" y="535686"/>
                </a:lnTo>
                <a:lnTo>
                  <a:pt x="788669" y="538734"/>
                </a:lnTo>
                <a:lnTo>
                  <a:pt x="787908" y="542544"/>
                </a:lnTo>
                <a:lnTo>
                  <a:pt x="784860" y="544829"/>
                </a:lnTo>
                <a:lnTo>
                  <a:pt x="818699" y="544829"/>
                </a:lnTo>
                <a:lnTo>
                  <a:pt x="794766" y="501396"/>
                </a:lnTo>
                <a:close/>
              </a:path>
              <a:path w="836294" h="576580">
                <a:moveTo>
                  <a:pt x="3810" y="0"/>
                </a:moveTo>
                <a:lnTo>
                  <a:pt x="762" y="1524"/>
                </a:lnTo>
                <a:lnTo>
                  <a:pt x="0" y="5334"/>
                </a:lnTo>
                <a:lnTo>
                  <a:pt x="2286" y="8381"/>
                </a:lnTo>
                <a:lnTo>
                  <a:pt x="770262" y="536647"/>
                </a:lnTo>
                <a:lnTo>
                  <a:pt x="775924" y="528501"/>
                </a:lnTo>
                <a:lnTo>
                  <a:pt x="7619" y="762"/>
                </a:lnTo>
                <a:lnTo>
                  <a:pt x="38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88235" y="1997964"/>
            <a:ext cx="76200" cy="576580"/>
          </a:xfrm>
          <a:custGeom>
            <a:avLst/>
            <a:gdLst/>
            <a:ahLst/>
            <a:cxnLst/>
            <a:rect l="l" t="t" r="r" b="b"/>
            <a:pathLst>
              <a:path w="76200" h="576580">
                <a:moveTo>
                  <a:pt x="38100" y="58674"/>
                </a:moveTo>
                <a:lnTo>
                  <a:pt x="35051" y="60197"/>
                </a:lnTo>
                <a:lnTo>
                  <a:pt x="33527" y="63245"/>
                </a:lnTo>
                <a:lnTo>
                  <a:pt x="33527" y="571500"/>
                </a:lnTo>
                <a:lnTo>
                  <a:pt x="35051" y="574547"/>
                </a:lnTo>
                <a:lnTo>
                  <a:pt x="38100" y="576071"/>
                </a:lnTo>
                <a:lnTo>
                  <a:pt x="41909" y="574547"/>
                </a:lnTo>
                <a:lnTo>
                  <a:pt x="43433" y="571500"/>
                </a:lnTo>
                <a:lnTo>
                  <a:pt x="43433" y="63245"/>
                </a:lnTo>
                <a:lnTo>
                  <a:pt x="41909" y="60197"/>
                </a:lnTo>
                <a:lnTo>
                  <a:pt x="38100" y="58674"/>
                </a:lnTo>
                <a:close/>
              </a:path>
              <a:path w="76200" h="576580">
                <a:moveTo>
                  <a:pt x="38100" y="0"/>
                </a:moveTo>
                <a:lnTo>
                  <a:pt x="0" y="76200"/>
                </a:lnTo>
                <a:lnTo>
                  <a:pt x="33527" y="76200"/>
                </a:lnTo>
                <a:lnTo>
                  <a:pt x="33527" y="63245"/>
                </a:lnTo>
                <a:lnTo>
                  <a:pt x="35051" y="60197"/>
                </a:lnTo>
                <a:lnTo>
                  <a:pt x="38100" y="58674"/>
                </a:lnTo>
                <a:lnTo>
                  <a:pt x="67437" y="58674"/>
                </a:lnTo>
                <a:lnTo>
                  <a:pt x="38100" y="0"/>
                </a:lnTo>
                <a:close/>
              </a:path>
              <a:path w="76200" h="576580">
                <a:moveTo>
                  <a:pt x="67437" y="58674"/>
                </a:moveTo>
                <a:lnTo>
                  <a:pt x="38100" y="58674"/>
                </a:lnTo>
                <a:lnTo>
                  <a:pt x="41909" y="60197"/>
                </a:lnTo>
                <a:lnTo>
                  <a:pt x="43433" y="63245"/>
                </a:lnTo>
                <a:lnTo>
                  <a:pt x="43433" y="76200"/>
                </a:lnTo>
                <a:lnTo>
                  <a:pt x="76200" y="76200"/>
                </a:lnTo>
                <a:lnTo>
                  <a:pt x="67437" y="586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550920" y="1997964"/>
            <a:ext cx="76200" cy="576580"/>
          </a:xfrm>
          <a:custGeom>
            <a:avLst/>
            <a:gdLst/>
            <a:ahLst/>
            <a:cxnLst/>
            <a:rect l="l" t="t" r="r" b="b"/>
            <a:pathLst>
              <a:path w="76200" h="576580">
                <a:moveTo>
                  <a:pt x="38100" y="58674"/>
                </a:moveTo>
                <a:lnTo>
                  <a:pt x="35051" y="60197"/>
                </a:lnTo>
                <a:lnTo>
                  <a:pt x="33527" y="63245"/>
                </a:lnTo>
                <a:lnTo>
                  <a:pt x="33527" y="571500"/>
                </a:lnTo>
                <a:lnTo>
                  <a:pt x="35051" y="574547"/>
                </a:lnTo>
                <a:lnTo>
                  <a:pt x="38100" y="576071"/>
                </a:lnTo>
                <a:lnTo>
                  <a:pt x="41147" y="574547"/>
                </a:lnTo>
                <a:lnTo>
                  <a:pt x="42671" y="571500"/>
                </a:lnTo>
                <a:lnTo>
                  <a:pt x="42671" y="63245"/>
                </a:lnTo>
                <a:lnTo>
                  <a:pt x="41147" y="60197"/>
                </a:lnTo>
                <a:lnTo>
                  <a:pt x="38100" y="58674"/>
                </a:lnTo>
                <a:close/>
              </a:path>
              <a:path w="76200" h="576580">
                <a:moveTo>
                  <a:pt x="38100" y="0"/>
                </a:moveTo>
                <a:lnTo>
                  <a:pt x="0" y="76200"/>
                </a:lnTo>
                <a:lnTo>
                  <a:pt x="33527" y="76200"/>
                </a:lnTo>
                <a:lnTo>
                  <a:pt x="33527" y="63245"/>
                </a:lnTo>
                <a:lnTo>
                  <a:pt x="35051" y="60197"/>
                </a:lnTo>
                <a:lnTo>
                  <a:pt x="38100" y="58674"/>
                </a:lnTo>
                <a:lnTo>
                  <a:pt x="67437" y="58674"/>
                </a:lnTo>
                <a:lnTo>
                  <a:pt x="38100" y="0"/>
                </a:lnTo>
                <a:close/>
              </a:path>
              <a:path w="76200" h="576580">
                <a:moveTo>
                  <a:pt x="67437" y="58674"/>
                </a:moveTo>
                <a:lnTo>
                  <a:pt x="38100" y="58674"/>
                </a:lnTo>
                <a:lnTo>
                  <a:pt x="41147" y="60197"/>
                </a:lnTo>
                <a:lnTo>
                  <a:pt x="42671" y="63245"/>
                </a:lnTo>
                <a:lnTo>
                  <a:pt x="42671" y="76200"/>
                </a:lnTo>
                <a:lnTo>
                  <a:pt x="76200" y="76200"/>
                </a:lnTo>
                <a:lnTo>
                  <a:pt x="67437" y="586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584447" y="1426463"/>
            <a:ext cx="479425" cy="576580"/>
          </a:xfrm>
          <a:custGeom>
            <a:avLst/>
            <a:gdLst/>
            <a:ahLst/>
            <a:cxnLst/>
            <a:rect l="l" t="t" r="r" b="b"/>
            <a:pathLst>
              <a:path w="479425" h="576580">
                <a:moveTo>
                  <a:pt x="427023" y="55442"/>
                </a:moveTo>
                <a:lnTo>
                  <a:pt x="762" y="568451"/>
                </a:lnTo>
                <a:lnTo>
                  <a:pt x="0" y="571500"/>
                </a:lnTo>
                <a:lnTo>
                  <a:pt x="1524" y="574547"/>
                </a:lnTo>
                <a:lnTo>
                  <a:pt x="5334" y="576071"/>
                </a:lnTo>
                <a:lnTo>
                  <a:pt x="8381" y="574547"/>
                </a:lnTo>
                <a:lnTo>
                  <a:pt x="434526" y="61679"/>
                </a:lnTo>
                <a:lnTo>
                  <a:pt x="427023" y="55442"/>
                </a:lnTo>
                <a:close/>
              </a:path>
              <a:path w="479425" h="576580">
                <a:moveTo>
                  <a:pt x="469161" y="44195"/>
                </a:moveTo>
                <a:lnTo>
                  <a:pt x="438150" y="44195"/>
                </a:lnTo>
                <a:lnTo>
                  <a:pt x="441960" y="44957"/>
                </a:lnTo>
                <a:lnTo>
                  <a:pt x="443484" y="48005"/>
                </a:lnTo>
                <a:lnTo>
                  <a:pt x="442722" y="51815"/>
                </a:lnTo>
                <a:lnTo>
                  <a:pt x="434526" y="61679"/>
                </a:lnTo>
                <a:lnTo>
                  <a:pt x="460248" y="83057"/>
                </a:lnTo>
                <a:lnTo>
                  <a:pt x="469161" y="44195"/>
                </a:lnTo>
                <a:close/>
              </a:path>
              <a:path w="479425" h="576580">
                <a:moveTo>
                  <a:pt x="438150" y="44195"/>
                </a:moveTo>
                <a:lnTo>
                  <a:pt x="435101" y="45719"/>
                </a:lnTo>
                <a:lnTo>
                  <a:pt x="427023" y="55442"/>
                </a:lnTo>
                <a:lnTo>
                  <a:pt x="434526" y="61679"/>
                </a:lnTo>
                <a:lnTo>
                  <a:pt x="442722" y="51815"/>
                </a:lnTo>
                <a:lnTo>
                  <a:pt x="443484" y="48005"/>
                </a:lnTo>
                <a:lnTo>
                  <a:pt x="441960" y="44957"/>
                </a:lnTo>
                <a:lnTo>
                  <a:pt x="438150" y="44195"/>
                </a:lnTo>
                <a:close/>
              </a:path>
              <a:path w="479425" h="576580">
                <a:moveTo>
                  <a:pt x="479298" y="0"/>
                </a:moveTo>
                <a:lnTo>
                  <a:pt x="401574" y="34289"/>
                </a:lnTo>
                <a:lnTo>
                  <a:pt x="427023" y="55442"/>
                </a:lnTo>
                <a:lnTo>
                  <a:pt x="435101" y="45719"/>
                </a:lnTo>
                <a:lnTo>
                  <a:pt x="438150" y="44195"/>
                </a:lnTo>
                <a:lnTo>
                  <a:pt x="469161" y="44195"/>
                </a:lnTo>
                <a:lnTo>
                  <a:pt x="47929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059173" y="1388363"/>
            <a:ext cx="717550" cy="76200"/>
          </a:xfrm>
          <a:custGeom>
            <a:avLst/>
            <a:gdLst/>
            <a:ahLst/>
            <a:cxnLst/>
            <a:rect l="l" t="t" r="r" b="b"/>
            <a:pathLst>
              <a:path w="717550" h="76200">
                <a:moveTo>
                  <a:pt x="640841" y="0"/>
                </a:moveTo>
                <a:lnTo>
                  <a:pt x="640841" y="76200"/>
                </a:lnTo>
                <a:lnTo>
                  <a:pt x="707898" y="42671"/>
                </a:lnTo>
                <a:lnTo>
                  <a:pt x="653796" y="42671"/>
                </a:lnTo>
                <a:lnTo>
                  <a:pt x="656843" y="41147"/>
                </a:lnTo>
                <a:lnTo>
                  <a:pt x="658367" y="38100"/>
                </a:lnTo>
                <a:lnTo>
                  <a:pt x="656843" y="34289"/>
                </a:lnTo>
                <a:lnTo>
                  <a:pt x="653796" y="32765"/>
                </a:lnTo>
                <a:lnTo>
                  <a:pt x="706373" y="32765"/>
                </a:lnTo>
                <a:lnTo>
                  <a:pt x="640841" y="0"/>
                </a:lnTo>
                <a:close/>
              </a:path>
              <a:path w="717550" h="76200">
                <a:moveTo>
                  <a:pt x="640841" y="32765"/>
                </a:moveTo>
                <a:lnTo>
                  <a:pt x="4572" y="32765"/>
                </a:lnTo>
                <a:lnTo>
                  <a:pt x="1524" y="34289"/>
                </a:lnTo>
                <a:lnTo>
                  <a:pt x="0" y="38100"/>
                </a:lnTo>
                <a:lnTo>
                  <a:pt x="1524" y="41147"/>
                </a:lnTo>
                <a:lnTo>
                  <a:pt x="4572" y="42671"/>
                </a:lnTo>
                <a:lnTo>
                  <a:pt x="640841" y="42671"/>
                </a:lnTo>
                <a:lnTo>
                  <a:pt x="640841" y="32765"/>
                </a:lnTo>
                <a:close/>
              </a:path>
              <a:path w="717550" h="76200">
                <a:moveTo>
                  <a:pt x="706373" y="32765"/>
                </a:moveTo>
                <a:lnTo>
                  <a:pt x="653796" y="32765"/>
                </a:lnTo>
                <a:lnTo>
                  <a:pt x="656843" y="34289"/>
                </a:lnTo>
                <a:lnTo>
                  <a:pt x="658367" y="38100"/>
                </a:lnTo>
                <a:lnTo>
                  <a:pt x="656843" y="41147"/>
                </a:lnTo>
                <a:lnTo>
                  <a:pt x="653796" y="42671"/>
                </a:lnTo>
                <a:lnTo>
                  <a:pt x="707898" y="42671"/>
                </a:lnTo>
                <a:lnTo>
                  <a:pt x="717041" y="38100"/>
                </a:lnTo>
                <a:lnTo>
                  <a:pt x="706373" y="327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771644" y="1421891"/>
            <a:ext cx="836294" cy="576580"/>
          </a:xfrm>
          <a:custGeom>
            <a:avLst/>
            <a:gdLst/>
            <a:ahLst/>
            <a:cxnLst/>
            <a:rect l="l" t="t" r="r" b="b"/>
            <a:pathLst>
              <a:path w="836295" h="576580">
                <a:moveTo>
                  <a:pt x="770262" y="536647"/>
                </a:moveTo>
                <a:lnTo>
                  <a:pt x="751331" y="563879"/>
                </a:lnTo>
                <a:lnTo>
                  <a:pt x="835913" y="576072"/>
                </a:lnTo>
                <a:lnTo>
                  <a:pt x="818699" y="544829"/>
                </a:lnTo>
                <a:lnTo>
                  <a:pt x="784859" y="544829"/>
                </a:lnTo>
                <a:lnTo>
                  <a:pt x="781050" y="544067"/>
                </a:lnTo>
                <a:lnTo>
                  <a:pt x="770262" y="536647"/>
                </a:lnTo>
                <a:close/>
              </a:path>
              <a:path w="836295" h="576580">
                <a:moveTo>
                  <a:pt x="775924" y="528501"/>
                </a:moveTo>
                <a:lnTo>
                  <a:pt x="770262" y="536647"/>
                </a:lnTo>
                <a:lnTo>
                  <a:pt x="781050" y="544067"/>
                </a:lnTo>
                <a:lnTo>
                  <a:pt x="784859" y="544829"/>
                </a:lnTo>
                <a:lnTo>
                  <a:pt x="787907" y="542543"/>
                </a:lnTo>
                <a:lnTo>
                  <a:pt x="788669" y="538733"/>
                </a:lnTo>
                <a:lnTo>
                  <a:pt x="786383" y="535685"/>
                </a:lnTo>
                <a:lnTo>
                  <a:pt x="775924" y="528501"/>
                </a:lnTo>
                <a:close/>
              </a:path>
              <a:path w="836295" h="576580">
                <a:moveTo>
                  <a:pt x="794765" y="501396"/>
                </a:moveTo>
                <a:lnTo>
                  <a:pt x="775924" y="528501"/>
                </a:lnTo>
                <a:lnTo>
                  <a:pt x="786383" y="535685"/>
                </a:lnTo>
                <a:lnTo>
                  <a:pt x="788669" y="538733"/>
                </a:lnTo>
                <a:lnTo>
                  <a:pt x="787907" y="542543"/>
                </a:lnTo>
                <a:lnTo>
                  <a:pt x="784859" y="544829"/>
                </a:lnTo>
                <a:lnTo>
                  <a:pt x="818699" y="544829"/>
                </a:lnTo>
                <a:lnTo>
                  <a:pt x="794765" y="501396"/>
                </a:lnTo>
                <a:close/>
              </a:path>
              <a:path w="836295" h="576580">
                <a:moveTo>
                  <a:pt x="3809" y="0"/>
                </a:moveTo>
                <a:lnTo>
                  <a:pt x="761" y="1524"/>
                </a:lnTo>
                <a:lnTo>
                  <a:pt x="0" y="5333"/>
                </a:lnTo>
                <a:lnTo>
                  <a:pt x="2285" y="8381"/>
                </a:lnTo>
                <a:lnTo>
                  <a:pt x="770262" y="536647"/>
                </a:lnTo>
                <a:lnTo>
                  <a:pt x="775924" y="528501"/>
                </a:lnTo>
                <a:lnTo>
                  <a:pt x="7619" y="761"/>
                </a:lnTo>
                <a:lnTo>
                  <a:pt x="380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584447" y="1981961"/>
            <a:ext cx="2023110" cy="592455"/>
          </a:xfrm>
          <a:custGeom>
            <a:avLst/>
            <a:gdLst/>
            <a:ahLst/>
            <a:cxnLst/>
            <a:rect l="l" t="t" r="r" b="b"/>
            <a:pathLst>
              <a:path w="2023110" h="592455">
                <a:moveTo>
                  <a:pt x="1948514" y="31626"/>
                </a:moveTo>
                <a:lnTo>
                  <a:pt x="3048" y="582930"/>
                </a:lnTo>
                <a:lnTo>
                  <a:pt x="762" y="585216"/>
                </a:lnTo>
                <a:lnTo>
                  <a:pt x="0" y="588264"/>
                </a:lnTo>
                <a:lnTo>
                  <a:pt x="2286" y="591312"/>
                </a:lnTo>
                <a:lnTo>
                  <a:pt x="6096" y="592074"/>
                </a:lnTo>
                <a:lnTo>
                  <a:pt x="1951210" y="40869"/>
                </a:lnTo>
                <a:lnTo>
                  <a:pt x="1948514" y="31626"/>
                </a:lnTo>
                <a:close/>
              </a:path>
              <a:path w="2023110" h="592455">
                <a:moveTo>
                  <a:pt x="2009780" y="28194"/>
                </a:moveTo>
                <a:lnTo>
                  <a:pt x="1960626" y="28194"/>
                </a:lnTo>
                <a:lnTo>
                  <a:pt x="1964436" y="28956"/>
                </a:lnTo>
                <a:lnTo>
                  <a:pt x="1966722" y="32004"/>
                </a:lnTo>
                <a:lnTo>
                  <a:pt x="1965960" y="35052"/>
                </a:lnTo>
                <a:lnTo>
                  <a:pt x="1963674" y="37338"/>
                </a:lnTo>
                <a:lnTo>
                  <a:pt x="1951210" y="40869"/>
                </a:lnTo>
                <a:lnTo>
                  <a:pt x="1960626" y="73152"/>
                </a:lnTo>
                <a:lnTo>
                  <a:pt x="2009780" y="28194"/>
                </a:lnTo>
                <a:close/>
              </a:path>
              <a:path w="2023110" h="592455">
                <a:moveTo>
                  <a:pt x="1960626" y="28194"/>
                </a:moveTo>
                <a:lnTo>
                  <a:pt x="1948514" y="31626"/>
                </a:lnTo>
                <a:lnTo>
                  <a:pt x="1951210" y="40869"/>
                </a:lnTo>
                <a:lnTo>
                  <a:pt x="1963674" y="37338"/>
                </a:lnTo>
                <a:lnTo>
                  <a:pt x="1965960" y="35052"/>
                </a:lnTo>
                <a:lnTo>
                  <a:pt x="1966722" y="32004"/>
                </a:lnTo>
                <a:lnTo>
                  <a:pt x="1964436" y="28956"/>
                </a:lnTo>
                <a:lnTo>
                  <a:pt x="1960626" y="28194"/>
                </a:lnTo>
                <a:close/>
              </a:path>
              <a:path w="2023110" h="592455">
                <a:moveTo>
                  <a:pt x="1939289" y="0"/>
                </a:moveTo>
                <a:lnTo>
                  <a:pt x="1948514" y="31626"/>
                </a:lnTo>
                <a:lnTo>
                  <a:pt x="1960626" y="28194"/>
                </a:lnTo>
                <a:lnTo>
                  <a:pt x="2009780" y="28194"/>
                </a:lnTo>
                <a:lnTo>
                  <a:pt x="2023110" y="16002"/>
                </a:lnTo>
                <a:lnTo>
                  <a:pt x="193928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374647" y="6288785"/>
            <a:ext cx="98425" cy="1931670"/>
          </a:xfrm>
          <a:custGeom>
            <a:avLst/>
            <a:gdLst/>
            <a:ahLst/>
            <a:cxnLst/>
            <a:rect l="l" t="t" r="r" b="b"/>
            <a:pathLst>
              <a:path w="98425" h="1931670">
                <a:moveTo>
                  <a:pt x="48480" y="18691"/>
                </a:moveTo>
                <a:lnTo>
                  <a:pt x="44323" y="26056"/>
                </a:lnTo>
                <a:lnTo>
                  <a:pt x="58674" y="1927097"/>
                </a:lnTo>
                <a:lnTo>
                  <a:pt x="60198" y="1930145"/>
                </a:lnTo>
                <a:lnTo>
                  <a:pt x="64008" y="1931670"/>
                </a:lnTo>
                <a:lnTo>
                  <a:pt x="67056" y="1930145"/>
                </a:lnTo>
                <a:lnTo>
                  <a:pt x="68580" y="1927097"/>
                </a:lnTo>
                <a:lnTo>
                  <a:pt x="53483" y="27171"/>
                </a:lnTo>
                <a:lnTo>
                  <a:pt x="48480" y="18691"/>
                </a:lnTo>
                <a:close/>
              </a:path>
              <a:path w="98425" h="1931670">
                <a:moveTo>
                  <a:pt x="44739" y="6969"/>
                </a:moveTo>
                <a:lnTo>
                  <a:pt x="762" y="83058"/>
                </a:lnTo>
                <a:lnTo>
                  <a:pt x="0" y="86867"/>
                </a:lnTo>
                <a:lnTo>
                  <a:pt x="2286" y="89915"/>
                </a:lnTo>
                <a:lnTo>
                  <a:pt x="6096" y="90677"/>
                </a:lnTo>
                <a:lnTo>
                  <a:pt x="9143" y="88391"/>
                </a:lnTo>
                <a:lnTo>
                  <a:pt x="44323" y="26056"/>
                </a:lnTo>
                <a:lnTo>
                  <a:pt x="44196" y="9143"/>
                </a:lnTo>
                <a:lnTo>
                  <a:pt x="44739" y="6969"/>
                </a:lnTo>
                <a:close/>
              </a:path>
              <a:path w="98425" h="1931670">
                <a:moveTo>
                  <a:pt x="51477" y="4572"/>
                </a:moveTo>
                <a:lnTo>
                  <a:pt x="48768" y="4572"/>
                </a:lnTo>
                <a:lnTo>
                  <a:pt x="51815" y="5334"/>
                </a:lnTo>
                <a:lnTo>
                  <a:pt x="53340" y="9143"/>
                </a:lnTo>
                <a:lnTo>
                  <a:pt x="53483" y="27171"/>
                </a:lnTo>
                <a:lnTo>
                  <a:pt x="89154" y="87629"/>
                </a:lnTo>
                <a:lnTo>
                  <a:pt x="92202" y="89915"/>
                </a:lnTo>
                <a:lnTo>
                  <a:pt x="96012" y="89153"/>
                </a:lnTo>
                <a:lnTo>
                  <a:pt x="98298" y="86105"/>
                </a:lnTo>
                <a:lnTo>
                  <a:pt x="97536" y="82296"/>
                </a:lnTo>
                <a:lnTo>
                  <a:pt x="51477" y="4572"/>
                </a:lnTo>
                <a:close/>
              </a:path>
              <a:path w="98425" h="1931670">
                <a:moveTo>
                  <a:pt x="53358" y="11429"/>
                </a:moveTo>
                <a:lnTo>
                  <a:pt x="52578" y="11429"/>
                </a:lnTo>
                <a:lnTo>
                  <a:pt x="48480" y="18691"/>
                </a:lnTo>
                <a:lnTo>
                  <a:pt x="53483" y="27171"/>
                </a:lnTo>
                <a:lnTo>
                  <a:pt x="53358" y="11429"/>
                </a:lnTo>
                <a:close/>
              </a:path>
              <a:path w="98425" h="1931670">
                <a:moveTo>
                  <a:pt x="44213" y="11459"/>
                </a:moveTo>
                <a:lnTo>
                  <a:pt x="44323" y="26056"/>
                </a:lnTo>
                <a:lnTo>
                  <a:pt x="48480" y="18691"/>
                </a:lnTo>
                <a:lnTo>
                  <a:pt x="44213" y="11459"/>
                </a:lnTo>
                <a:close/>
              </a:path>
              <a:path w="98425" h="1931670">
                <a:moveTo>
                  <a:pt x="48768" y="4572"/>
                </a:moveTo>
                <a:lnTo>
                  <a:pt x="45330" y="5946"/>
                </a:lnTo>
                <a:lnTo>
                  <a:pt x="44739" y="6969"/>
                </a:lnTo>
                <a:lnTo>
                  <a:pt x="44196" y="9143"/>
                </a:lnTo>
                <a:lnTo>
                  <a:pt x="44213" y="11459"/>
                </a:lnTo>
                <a:lnTo>
                  <a:pt x="48480" y="18691"/>
                </a:lnTo>
                <a:lnTo>
                  <a:pt x="52578" y="11429"/>
                </a:lnTo>
                <a:lnTo>
                  <a:pt x="53358" y="11429"/>
                </a:lnTo>
                <a:lnTo>
                  <a:pt x="53340" y="9143"/>
                </a:lnTo>
                <a:lnTo>
                  <a:pt x="51815" y="5334"/>
                </a:lnTo>
                <a:lnTo>
                  <a:pt x="48768" y="4572"/>
                </a:lnTo>
                <a:close/>
              </a:path>
              <a:path w="98425" h="1931670">
                <a:moveTo>
                  <a:pt x="44213" y="11429"/>
                </a:moveTo>
                <a:close/>
              </a:path>
              <a:path w="98425" h="1931670">
                <a:moveTo>
                  <a:pt x="45330" y="5946"/>
                </a:moveTo>
                <a:lnTo>
                  <a:pt x="44958" y="6096"/>
                </a:lnTo>
                <a:lnTo>
                  <a:pt x="44739" y="6969"/>
                </a:lnTo>
                <a:lnTo>
                  <a:pt x="45330" y="5946"/>
                </a:lnTo>
                <a:close/>
              </a:path>
              <a:path w="98425" h="1931670">
                <a:moveTo>
                  <a:pt x="48768" y="0"/>
                </a:moveTo>
                <a:lnTo>
                  <a:pt x="45330" y="5946"/>
                </a:lnTo>
                <a:lnTo>
                  <a:pt x="48768" y="4572"/>
                </a:lnTo>
                <a:lnTo>
                  <a:pt x="51477" y="4572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433322" y="8166354"/>
            <a:ext cx="2032000" cy="98425"/>
          </a:xfrm>
          <a:custGeom>
            <a:avLst/>
            <a:gdLst/>
            <a:ahLst/>
            <a:cxnLst/>
            <a:rect l="l" t="t" r="r" b="b"/>
            <a:pathLst>
              <a:path w="2032000" h="98425">
                <a:moveTo>
                  <a:pt x="2012135" y="49184"/>
                </a:moveTo>
                <a:lnTo>
                  <a:pt x="1943100" y="89916"/>
                </a:lnTo>
                <a:lnTo>
                  <a:pt x="1940814" y="92202"/>
                </a:lnTo>
                <a:lnTo>
                  <a:pt x="1941576" y="96012"/>
                </a:lnTo>
                <a:lnTo>
                  <a:pt x="1944624" y="98298"/>
                </a:lnTo>
                <a:lnTo>
                  <a:pt x="1947672" y="97536"/>
                </a:lnTo>
                <a:lnTo>
                  <a:pt x="2023509" y="54102"/>
                </a:lnTo>
                <a:lnTo>
                  <a:pt x="2021586" y="54102"/>
                </a:lnTo>
                <a:lnTo>
                  <a:pt x="2023490" y="53340"/>
                </a:lnTo>
                <a:lnTo>
                  <a:pt x="2019300" y="53340"/>
                </a:lnTo>
                <a:lnTo>
                  <a:pt x="2012135" y="49184"/>
                </a:lnTo>
                <a:close/>
              </a:path>
              <a:path w="2032000" h="98425">
                <a:moveTo>
                  <a:pt x="2003534" y="44196"/>
                </a:moveTo>
                <a:lnTo>
                  <a:pt x="4571" y="44196"/>
                </a:lnTo>
                <a:lnTo>
                  <a:pt x="1524" y="45720"/>
                </a:lnTo>
                <a:lnTo>
                  <a:pt x="0" y="49530"/>
                </a:lnTo>
                <a:lnTo>
                  <a:pt x="1524" y="52578"/>
                </a:lnTo>
                <a:lnTo>
                  <a:pt x="4571" y="54102"/>
                </a:lnTo>
                <a:lnTo>
                  <a:pt x="2003801" y="54102"/>
                </a:lnTo>
                <a:lnTo>
                  <a:pt x="2012135" y="49184"/>
                </a:lnTo>
                <a:lnTo>
                  <a:pt x="2003534" y="44196"/>
                </a:lnTo>
                <a:close/>
              </a:path>
              <a:path w="2032000" h="98425">
                <a:moveTo>
                  <a:pt x="2025455" y="46017"/>
                </a:moveTo>
                <a:lnTo>
                  <a:pt x="2026157" y="49530"/>
                </a:lnTo>
                <a:lnTo>
                  <a:pt x="2025395" y="52578"/>
                </a:lnTo>
                <a:lnTo>
                  <a:pt x="2021586" y="54102"/>
                </a:lnTo>
                <a:lnTo>
                  <a:pt x="2023509" y="54102"/>
                </a:lnTo>
                <a:lnTo>
                  <a:pt x="2031491" y="49530"/>
                </a:lnTo>
                <a:lnTo>
                  <a:pt x="2025455" y="46017"/>
                </a:lnTo>
                <a:close/>
              </a:path>
              <a:path w="2032000" h="98425">
                <a:moveTo>
                  <a:pt x="2019300" y="44958"/>
                </a:moveTo>
                <a:lnTo>
                  <a:pt x="2012135" y="49184"/>
                </a:lnTo>
                <a:lnTo>
                  <a:pt x="2019300" y="53340"/>
                </a:lnTo>
                <a:lnTo>
                  <a:pt x="2019300" y="44958"/>
                </a:lnTo>
                <a:close/>
              </a:path>
              <a:path w="2032000" h="98425">
                <a:moveTo>
                  <a:pt x="2023490" y="44958"/>
                </a:moveTo>
                <a:lnTo>
                  <a:pt x="2019300" y="44958"/>
                </a:lnTo>
                <a:lnTo>
                  <a:pt x="2019300" y="53340"/>
                </a:lnTo>
                <a:lnTo>
                  <a:pt x="2023490" y="53340"/>
                </a:lnTo>
                <a:lnTo>
                  <a:pt x="2025395" y="52578"/>
                </a:lnTo>
                <a:lnTo>
                  <a:pt x="2026157" y="49530"/>
                </a:lnTo>
                <a:lnTo>
                  <a:pt x="2025455" y="46017"/>
                </a:lnTo>
                <a:lnTo>
                  <a:pt x="2023948" y="45140"/>
                </a:lnTo>
                <a:lnTo>
                  <a:pt x="2023490" y="44958"/>
                </a:lnTo>
                <a:close/>
              </a:path>
              <a:path w="2032000" h="98425">
                <a:moveTo>
                  <a:pt x="1944624" y="0"/>
                </a:moveTo>
                <a:lnTo>
                  <a:pt x="1941576" y="2286"/>
                </a:lnTo>
                <a:lnTo>
                  <a:pt x="1940814" y="6096"/>
                </a:lnTo>
                <a:lnTo>
                  <a:pt x="1943100" y="9144"/>
                </a:lnTo>
                <a:lnTo>
                  <a:pt x="2012135" y="49184"/>
                </a:lnTo>
                <a:lnTo>
                  <a:pt x="2019300" y="44958"/>
                </a:lnTo>
                <a:lnTo>
                  <a:pt x="2023490" y="44958"/>
                </a:lnTo>
                <a:lnTo>
                  <a:pt x="2021586" y="44196"/>
                </a:lnTo>
                <a:lnTo>
                  <a:pt x="2022324" y="44196"/>
                </a:lnTo>
                <a:lnTo>
                  <a:pt x="1947672" y="762"/>
                </a:lnTo>
                <a:lnTo>
                  <a:pt x="1944624" y="0"/>
                </a:lnTo>
                <a:close/>
              </a:path>
              <a:path w="2032000" h="98425">
                <a:moveTo>
                  <a:pt x="2023948" y="45140"/>
                </a:moveTo>
                <a:lnTo>
                  <a:pt x="2025455" y="46017"/>
                </a:lnTo>
                <a:lnTo>
                  <a:pt x="2025395" y="45720"/>
                </a:lnTo>
                <a:lnTo>
                  <a:pt x="2023948" y="45140"/>
                </a:lnTo>
                <a:close/>
              </a:path>
              <a:path w="2032000" h="98425">
                <a:moveTo>
                  <a:pt x="2022324" y="44196"/>
                </a:moveTo>
                <a:lnTo>
                  <a:pt x="2021586" y="44196"/>
                </a:lnTo>
                <a:lnTo>
                  <a:pt x="2023948" y="45140"/>
                </a:lnTo>
                <a:lnTo>
                  <a:pt x="2022324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437894" y="8177783"/>
            <a:ext cx="1230630" cy="76200"/>
          </a:xfrm>
          <a:custGeom>
            <a:avLst/>
            <a:gdLst/>
            <a:ahLst/>
            <a:cxnLst/>
            <a:rect l="l" t="t" r="r" b="b"/>
            <a:pathLst>
              <a:path w="1230630" h="76200">
                <a:moveTo>
                  <a:pt x="1154430" y="0"/>
                </a:moveTo>
                <a:lnTo>
                  <a:pt x="1154430" y="76200"/>
                </a:lnTo>
                <a:lnTo>
                  <a:pt x="1212342" y="47244"/>
                </a:lnTo>
                <a:lnTo>
                  <a:pt x="1167383" y="47244"/>
                </a:lnTo>
                <a:lnTo>
                  <a:pt x="1167383" y="28194"/>
                </a:lnTo>
                <a:lnTo>
                  <a:pt x="1210818" y="28194"/>
                </a:lnTo>
                <a:lnTo>
                  <a:pt x="1154430" y="0"/>
                </a:lnTo>
                <a:close/>
              </a:path>
              <a:path w="1230630" h="76200">
                <a:moveTo>
                  <a:pt x="1154430" y="28194"/>
                </a:moveTo>
                <a:lnTo>
                  <a:pt x="0" y="28194"/>
                </a:lnTo>
                <a:lnTo>
                  <a:pt x="0" y="47244"/>
                </a:lnTo>
                <a:lnTo>
                  <a:pt x="1154430" y="47244"/>
                </a:lnTo>
                <a:lnTo>
                  <a:pt x="1154430" y="28194"/>
                </a:lnTo>
                <a:close/>
              </a:path>
              <a:path w="1230630" h="76200">
                <a:moveTo>
                  <a:pt x="1210818" y="28194"/>
                </a:moveTo>
                <a:lnTo>
                  <a:pt x="1167383" y="28194"/>
                </a:lnTo>
                <a:lnTo>
                  <a:pt x="1167383" y="47244"/>
                </a:lnTo>
                <a:lnTo>
                  <a:pt x="1212342" y="47244"/>
                </a:lnTo>
                <a:lnTo>
                  <a:pt x="1230630" y="38100"/>
                </a:lnTo>
                <a:lnTo>
                  <a:pt x="1210818" y="281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399794" y="7001256"/>
            <a:ext cx="76200" cy="1214755"/>
          </a:xfrm>
          <a:custGeom>
            <a:avLst/>
            <a:gdLst/>
            <a:ahLst/>
            <a:cxnLst/>
            <a:rect l="l" t="t" r="r" b="b"/>
            <a:pathLst>
              <a:path w="76200" h="1214754">
                <a:moveTo>
                  <a:pt x="48006" y="64008"/>
                </a:moveTo>
                <a:lnTo>
                  <a:pt x="28956" y="64008"/>
                </a:lnTo>
                <a:lnTo>
                  <a:pt x="28956" y="1214628"/>
                </a:lnTo>
                <a:lnTo>
                  <a:pt x="48006" y="1214628"/>
                </a:lnTo>
                <a:lnTo>
                  <a:pt x="48006" y="64008"/>
                </a:lnTo>
                <a:close/>
              </a:path>
              <a:path w="76200" h="1214754">
                <a:moveTo>
                  <a:pt x="38100" y="0"/>
                </a:moveTo>
                <a:lnTo>
                  <a:pt x="0" y="76200"/>
                </a:lnTo>
                <a:lnTo>
                  <a:pt x="28956" y="76200"/>
                </a:lnTo>
                <a:lnTo>
                  <a:pt x="28956" y="64008"/>
                </a:lnTo>
                <a:lnTo>
                  <a:pt x="70104" y="64008"/>
                </a:lnTo>
                <a:lnTo>
                  <a:pt x="38100" y="0"/>
                </a:lnTo>
                <a:close/>
              </a:path>
              <a:path w="76200" h="1214754">
                <a:moveTo>
                  <a:pt x="70104" y="64008"/>
                </a:moveTo>
                <a:lnTo>
                  <a:pt x="48006" y="64008"/>
                </a:lnTo>
                <a:lnTo>
                  <a:pt x="48006" y="76200"/>
                </a:lnTo>
                <a:lnTo>
                  <a:pt x="76200" y="76200"/>
                </a:lnTo>
                <a:lnTo>
                  <a:pt x="70104" y="640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37894" y="7001256"/>
            <a:ext cx="1230630" cy="0"/>
          </a:xfrm>
          <a:custGeom>
            <a:avLst/>
            <a:gdLst/>
            <a:ahLst/>
            <a:cxnLst/>
            <a:rect l="l" t="t" r="r" b="b"/>
            <a:pathLst>
              <a:path w="1230630">
                <a:moveTo>
                  <a:pt x="0" y="0"/>
                </a:moveTo>
                <a:lnTo>
                  <a:pt x="1230630" y="0"/>
                </a:lnTo>
              </a:path>
            </a:pathLst>
          </a:custGeom>
          <a:ln w="635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668523" y="7001256"/>
            <a:ext cx="0" cy="1214755"/>
          </a:xfrm>
          <a:custGeom>
            <a:avLst/>
            <a:gdLst/>
            <a:ahLst/>
            <a:cxnLst/>
            <a:rect l="l" t="t" r="r" b="b"/>
            <a:pathLst>
              <a:path h="1214754">
                <a:moveTo>
                  <a:pt x="0" y="1214628"/>
                </a:moveTo>
                <a:lnTo>
                  <a:pt x="0" y="0"/>
                </a:lnTo>
              </a:path>
            </a:pathLst>
          </a:custGeom>
          <a:ln w="635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427988" y="7001256"/>
            <a:ext cx="1240790" cy="1224915"/>
          </a:xfrm>
          <a:custGeom>
            <a:avLst/>
            <a:gdLst/>
            <a:ahLst/>
            <a:cxnLst/>
            <a:rect l="l" t="t" r="r" b="b"/>
            <a:pathLst>
              <a:path w="1240789" h="1224915">
                <a:moveTo>
                  <a:pt x="1170231" y="50349"/>
                </a:moveTo>
                <a:lnTo>
                  <a:pt x="0" y="1203960"/>
                </a:lnTo>
                <a:lnTo>
                  <a:pt x="20574" y="1224534"/>
                </a:lnTo>
                <a:lnTo>
                  <a:pt x="1189924" y="70291"/>
                </a:lnTo>
                <a:lnTo>
                  <a:pt x="1170231" y="50349"/>
                </a:lnTo>
                <a:close/>
              </a:path>
              <a:path w="1240789" h="1224915">
                <a:moveTo>
                  <a:pt x="1226960" y="40386"/>
                </a:moveTo>
                <a:lnTo>
                  <a:pt x="1180338" y="40386"/>
                </a:lnTo>
                <a:lnTo>
                  <a:pt x="1200150" y="60198"/>
                </a:lnTo>
                <a:lnTo>
                  <a:pt x="1189924" y="70291"/>
                </a:lnTo>
                <a:lnTo>
                  <a:pt x="1210056" y="90678"/>
                </a:lnTo>
                <a:lnTo>
                  <a:pt x="1226960" y="40386"/>
                </a:lnTo>
                <a:close/>
              </a:path>
              <a:path w="1240789" h="1224915">
                <a:moveTo>
                  <a:pt x="1180338" y="40386"/>
                </a:moveTo>
                <a:lnTo>
                  <a:pt x="1170231" y="50349"/>
                </a:lnTo>
                <a:lnTo>
                  <a:pt x="1189924" y="70291"/>
                </a:lnTo>
                <a:lnTo>
                  <a:pt x="1200150" y="60198"/>
                </a:lnTo>
                <a:lnTo>
                  <a:pt x="1180338" y="40386"/>
                </a:lnTo>
                <a:close/>
              </a:path>
              <a:path w="1240789" h="1224915">
                <a:moveTo>
                  <a:pt x="1240536" y="0"/>
                </a:moveTo>
                <a:lnTo>
                  <a:pt x="1149858" y="29718"/>
                </a:lnTo>
                <a:lnTo>
                  <a:pt x="1170231" y="50349"/>
                </a:lnTo>
                <a:lnTo>
                  <a:pt x="1180338" y="40386"/>
                </a:lnTo>
                <a:lnTo>
                  <a:pt x="1226960" y="40386"/>
                </a:lnTo>
                <a:lnTo>
                  <a:pt x="12405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ts val="1390"/>
              </a:lnSpc>
            </a:pPr>
            <a:r>
              <a:rPr dirty="0"/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638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Aturan </a:t>
            </a:r>
            <a:r>
              <a:rPr sz="1200" b="1" u="heavy" dirty="0">
                <a:latin typeface="Arial"/>
                <a:cs typeface="Arial"/>
              </a:rPr>
              <a:t>Segitiga</a:t>
            </a:r>
            <a:r>
              <a:rPr sz="1200" b="1" u="heavy" spc="-9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3868673"/>
            <a:ext cx="5383530" cy="456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 </a:t>
            </a:r>
            <a:r>
              <a:rPr sz="1200" b="1" u="heavy" dirty="0">
                <a:latin typeface="Arial"/>
                <a:cs typeface="Arial"/>
              </a:rPr>
              <a:t>latihan </a:t>
            </a:r>
            <a:r>
              <a:rPr sz="1200" b="1" u="heavy" spc="-5" dirty="0">
                <a:latin typeface="Arial"/>
                <a:cs typeface="Arial"/>
              </a:rPr>
              <a:t>dikerjakan </a:t>
            </a:r>
            <a:r>
              <a:rPr sz="1200" b="1" u="heavy" dirty="0">
                <a:latin typeface="Arial"/>
                <a:cs typeface="Arial"/>
              </a:rPr>
              <a:t>dan</a:t>
            </a:r>
            <a:r>
              <a:rPr sz="1200" b="1" u="heavy" spc="-45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dikumpulkan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1200" spc="-5" dirty="0">
                <a:latin typeface="Arial"/>
                <a:cs typeface="Arial"/>
              </a:rPr>
              <a:t>1. Tentukan resultan dari gaya-gaya berikut dengan metode grafis dan</a:t>
            </a:r>
            <a:r>
              <a:rPr sz="1200" spc="10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analisis.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82216" y="6233921"/>
            <a:ext cx="2120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</a:t>
            </a:r>
            <a:r>
              <a:rPr sz="1200" spc="-5" dirty="0">
                <a:latin typeface="Arial"/>
                <a:cs typeface="Arial"/>
              </a:rPr>
              <a:t>a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40029" y="6233921"/>
            <a:ext cx="2120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</a:t>
            </a:r>
            <a:r>
              <a:rPr sz="1200" spc="-5" dirty="0">
                <a:latin typeface="Arial"/>
                <a:cs typeface="Arial"/>
              </a:rPr>
              <a:t>b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37685" y="8862821"/>
            <a:ext cx="24574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(c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537716" y="4742688"/>
            <a:ext cx="1943100" cy="1258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23616" y="6615683"/>
            <a:ext cx="1945385" cy="2057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09515" y="4443221"/>
            <a:ext cx="1794510" cy="18120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680716" y="1199388"/>
            <a:ext cx="1949958" cy="24444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ts val="1390"/>
              </a:lnSpc>
            </a:pPr>
            <a:r>
              <a:rPr dirty="0"/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637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354965" algn="l"/>
              </a:tabLst>
            </a:pPr>
            <a:r>
              <a:rPr sz="1200" spc="-5" dirty="0">
                <a:latin typeface="Arial"/>
                <a:cs typeface="Arial"/>
              </a:rPr>
              <a:t>2.	Tentukan komponen gaya arah </a:t>
            </a:r>
            <a:r>
              <a:rPr sz="1200" dirty="0">
                <a:latin typeface="Arial"/>
                <a:cs typeface="Arial"/>
              </a:rPr>
              <a:t>X </a:t>
            </a:r>
            <a:r>
              <a:rPr sz="1200" spc="-5" dirty="0">
                <a:latin typeface="Arial"/>
                <a:cs typeface="Arial"/>
              </a:rPr>
              <a:t>dan </a:t>
            </a:r>
            <a:r>
              <a:rPr sz="1200" dirty="0">
                <a:latin typeface="Arial"/>
                <a:cs typeface="Arial"/>
              </a:rPr>
              <a:t>Y </a:t>
            </a:r>
            <a:r>
              <a:rPr sz="1200" spc="-5" dirty="0">
                <a:latin typeface="Arial"/>
                <a:cs typeface="Arial"/>
              </a:rPr>
              <a:t>dari sistem gaya berikut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39537" y="3166871"/>
            <a:ext cx="2120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</a:t>
            </a:r>
            <a:r>
              <a:rPr sz="1200" spc="-5" dirty="0">
                <a:latin typeface="Arial"/>
                <a:cs typeface="Arial"/>
              </a:rPr>
              <a:t>a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640120" y="3166871"/>
            <a:ext cx="2120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</a:t>
            </a:r>
            <a:r>
              <a:rPr sz="1200" spc="-5" dirty="0">
                <a:latin typeface="Arial"/>
                <a:cs typeface="Arial"/>
              </a:rPr>
              <a:t>b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39537" y="5795771"/>
            <a:ext cx="2038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(c)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40151" y="5795771"/>
            <a:ext cx="2120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</a:t>
            </a:r>
            <a:r>
              <a:rPr sz="1200" spc="-5" dirty="0">
                <a:latin typeface="Arial"/>
                <a:cs typeface="Arial"/>
              </a:rPr>
              <a:t>d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8424671"/>
            <a:ext cx="4742815" cy="720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(e)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(f)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423416" y="1446275"/>
            <a:ext cx="1714500" cy="12938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95215" y="1331975"/>
            <a:ext cx="2285999" cy="16261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09116" y="3594353"/>
            <a:ext cx="1888236" cy="19926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23815" y="3594353"/>
            <a:ext cx="2057399" cy="17746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66216" y="6501384"/>
            <a:ext cx="2057400" cy="127939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80915" y="6272784"/>
            <a:ext cx="2301240" cy="255651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ts val="1390"/>
              </a:lnSpc>
            </a:pPr>
            <a:r>
              <a:rPr dirty="0"/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1338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algn="ctr">
              <a:lnSpc>
                <a:spcPts val="1410"/>
              </a:lnSpc>
            </a:pPr>
            <a:r>
              <a:rPr sz="1200" b="1" spc="-5" dirty="0">
                <a:latin typeface="Arial"/>
                <a:cs typeface="Arial"/>
              </a:rPr>
              <a:t>Bab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2</a:t>
            </a:r>
            <a:endParaRPr sz="1200" dirty="0">
              <a:latin typeface="Arial"/>
              <a:cs typeface="Arial"/>
            </a:endParaRPr>
          </a:p>
          <a:p>
            <a:pPr algn="ctr">
              <a:lnSpc>
                <a:spcPts val="1410"/>
              </a:lnSpc>
            </a:pPr>
            <a:r>
              <a:rPr sz="1200" b="1" spc="-5" dirty="0">
                <a:latin typeface="Arial"/>
                <a:cs typeface="Arial"/>
              </a:rPr>
              <a:t>STATIKA BENDA</a:t>
            </a:r>
            <a:r>
              <a:rPr sz="1200" b="1" spc="-8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TEGAR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Arial"/>
                <a:cs typeface="Arial"/>
              </a:rPr>
              <a:t>Benda </a:t>
            </a:r>
            <a:r>
              <a:rPr sz="1200" dirty="0">
                <a:latin typeface="Arial"/>
                <a:cs typeface="Arial"/>
              </a:rPr>
              <a:t>tegar : </a:t>
            </a:r>
            <a:r>
              <a:rPr sz="1200" spc="-5" dirty="0">
                <a:latin typeface="Arial"/>
                <a:cs typeface="Arial"/>
              </a:rPr>
              <a:t>elemen yang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berubah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bentuk.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81422" y="1950719"/>
            <a:ext cx="177165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aksi   sejajar  arah </a:t>
            </a:r>
            <a:r>
              <a:rPr sz="1200" spc="1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saling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7816" y="1776983"/>
            <a:ext cx="3931285" cy="543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u="heavy" spc="-5" dirty="0">
                <a:latin typeface="Arial"/>
                <a:cs typeface="Arial"/>
              </a:rPr>
              <a:t>Kopel</a:t>
            </a:r>
            <a:endParaRPr sz="1200">
              <a:latin typeface="Arial"/>
              <a:cs typeface="Arial"/>
            </a:endParaRPr>
          </a:p>
          <a:p>
            <a:pPr marL="241300" marR="50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Kombinasi </a:t>
            </a:r>
            <a:r>
              <a:rPr sz="1200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buah gaya yang sama besar, garis  berlawanan.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96416" y="7405878"/>
            <a:ext cx="5557520" cy="1244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Momen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dari suatu gaya </a:t>
            </a:r>
            <a:r>
              <a:rPr sz="1200" dirty="0">
                <a:latin typeface="Arial"/>
                <a:cs typeface="Arial"/>
              </a:rPr>
              <a:t>F terhadap </a:t>
            </a:r>
            <a:r>
              <a:rPr sz="1200" spc="-5" dirty="0">
                <a:latin typeface="Arial"/>
                <a:cs typeface="Arial"/>
              </a:rPr>
              <a:t>suatu sumbu melalui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atau momen </a:t>
            </a:r>
            <a:r>
              <a:rPr sz="1200" dirty="0">
                <a:latin typeface="Arial"/>
                <a:cs typeface="Arial"/>
              </a:rPr>
              <a:t>F  terhadap </a:t>
            </a:r>
            <a:r>
              <a:rPr sz="1200" spc="-5" dirty="0">
                <a:latin typeface="Arial"/>
                <a:cs typeface="Arial"/>
              </a:rPr>
              <a:t>A, didefinisikan sebagai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perkalian besar gaya </a:t>
            </a:r>
            <a:r>
              <a:rPr sz="1200" dirty="0">
                <a:latin typeface="Arial"/>
                <a:cs typeface="Arial"/>
              </a:rPr>
              <a:t>F </a:t>
            </a:r>
            <a:r>
              <a:rPr sz="1200" spc="-5" dirty="0">
                <a:latin typeface="Arial"/>
                <a:cs typeface="Arial"/>
              </a:rPr>
              <a:t>dengan jarak </a:t>
            </a:r>
            <a:r>
              <a:rPr sz="1200" dirty="0">
                <a:latin typeface="Arial"/>
                <a:cs typeface="Arial"/>
              </a:rPr>
              <a:t>tegak  </a:t>
            </a:r>
            <a:r>
              <a:rPr sz="1200" spc="-5" dirty="0">
                <a:latin typeface="Arial"/>
                <a:cs typeface="Arial"/>
              </a:rPr>
              <a:t>lurus </a:t>
            </a:r>
            <a:r>
              <a:rPr sz="1200" dirty="0">
                <a:latin typeface="Arial"/>
                <a:cs typeface="Arial"/>
              </a:rPr>
              <a:t>d </a:t>
            </a:r>
            <a:r>
              <a:rPr sz="1200" spc="-5" dirty="0">
                <a:latin typeface="Arial"/>
                <a:cs typeface="Arial"/>
              </a:rPr>
              <a:t>dari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ke garis aksi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M</a:t>
            </a:r>
            <a:r>
              <a:rPr sz="1200" b="1" baseline="-10416" dirty="0">
                <a:latin typeface="Arial"/>
                <a:cs typeface="Arial"/>
              </a:rPr>
              <a:t>A </a:t>
            </a:r>
            <a:r>
              <a:rPr sz="1200" b="1" dirty="0">
                <a:latin typeface="Arial"/>
                <a:cs typeface="Arial"/>
              </a:rPr>
              <a:t>= F .</a:t>
            </a:r>
            <a:r>
              <a:rPr sz="1200" b="1" spc="-11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0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Satuan dalam SI adalah: Nm atau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Nmm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10128" y="2477709"/>
            <a:ext cx="1669542" cy="18028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938112" y="3045554"/>
            <a:ext cx="199390" cy="22669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75"/>
              </a:lnSpc>
            </a:pPr>
            <a:r>
              <a:rPr sz="1350" b="1" spc="-10" dirty="0">
                <a:latin typeface="Arial"/>
                <a:cs typeface="Arial"/>
              </a:rPr>
              <a:t>F1</a:t>
            </a:r>
            <a:endParaRPr sz="1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00212" y="3045554"/>
            <a:ext cx="199390" cy="22669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75"/>
              </a:lnSpc>
            </a:pPr>
            <a:r>
              <a:rPr sz="1350" b="1" spc="-10" dirty="0">
                <a:latin typeface="Arial"/>
                <a:cs typeface="Arial"/>
              </a:rPr>
              <a:t>F2</a:t>
            </a:r>
            <a:endParaRPr sz="13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7816" y="4079747"/>
            <a:ext cx="5785485" cy="1054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7665" algn="ctr">
              <a:lnSpc>
                <a:spcPct val="100000"/>
              </a:lnSpc>
            </a:pPr>
            <a:r>
              <a:rPr sz="1350" b="1" spc="10" dirty="0">
                <a:latin typeface="Arial"/>
                <a:cs typeface="Arial"/>
              </a:rPr>
              <a:t>L</a:t>
            </a:r>
            <a:endParaRPr sz="1350">
              <a:latin typeface="Arial"/>
              <a:cs typeface="Arial"/>
            </a:endParaRPr>
          </a:p>
          <a:p>
            <a:pPr marL="241300" indent="-228600">
              <a:lnSpc>
                <a:spcPts val="1405"/>
              </a:lnSpc>
              <a:spcBef>
                <a:spcPts val="1025"/>
              </a:spcBef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u="heavy" dirty="0">
                <a:latin typeface="Arial"/>
                <a:cs typeface="Arial"/>
              </a:rPr>
              <a:t>Momen</a:t>
            </a:r>
            <a:endParaRPr sz="1200">
              <a:latin typeface="Arial"/>
              <a:cs typeface="Arial"/>
            </a:endParaRPr>
          </a:p>
          <a:p>
            <a:pPr marL="241300" marR="5080">
              <a:lnSpc>
                <a:spcPts val="1380"/>
              </a:lnSpc>
              <a:spcBef>
                <a:spcPts val="60"/>
              </a:spcBef>
            </a:pPr>
            <a:r>
              <a:rPr sz="1200" dirty="0">
                <a:latin typeface="Arial"/>
                <a:cs typeface="Arial"/>
              </a:rPr>
              <a:t>Kecendurungan suatu </a:t>
            </a:r>
            <a:r>
              <a:rPr sz="1200" spc="-5" dirty="0">
                <a:latin typeface="Arial"/>
                <a:cs typeface="Arial"/>
              </a:rPr>
              <a:t>gaya untuk memutar benda </a:t>
            </a:r>
            <a:r>
              <a:rPr sz="1200" dirty="0">
                <a:latin typeface="Arial"/>
                <a:cs typeface="Arial"/>
              </a:rPr>
              <a:t>tegar </a:t>
            </a:r>
            <a:r>
              <a:rPr sz="1200" spc="-5" dirty="0">
                <a:latin typeface="Arial"/>
                <a:cs typeface="Arial"/>
              </a:rPr>
              <a:t>sekitar sebuah sumbu  diukur oleh momen gaya terhadap sumbu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tersebut.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45"/>
              </a:lnSpc>
            </a:pPr>
            <a:r>
              <a:rPr sz="1200" spc="-5" dirty="0">
                <a:latin typeface="Arial"/>
                <a:cs typeface="Arial"/>
              </a:rPr>
              <a:t>Misal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029967" y="5183885"/>
            <a:ext cx="3918204" cy="16870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ts val="1390"/>
              </a:lnSpc>
            </a:pPr>
            <a:r>
              <a:rPr dirty="0"/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638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Momen Suatu</a:t>
            </a:r>
            <a:r>
              <a:rPr sz="1200" b="1" u="heavy" spc="-8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Kopel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11198" y="1064514"/>
            <a:ext cx="778510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F =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F’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d = </a:t>
            </a:r>
            <a:r>
              <a:rPr sz="1200" spc="-5" dirty="0">
                <a:latin typeface="Arial"/>
                <a:cs typeface="Arial"/>
              </a:rPr>
              <a:t>d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2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82646" y="1076706"/>
            <a:ext cx="783590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F →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(+)  F’ </a:t>
            </a:r>
            <a:r>
              <a:rPr sz="1200" dirty="0">
                <a:latin typeface="Arial"/>
                <a:cs typeface="Arial"/>
              </a:rPr>
              <a:t>→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A</a:t>
            </a:r>
            <a:r>
              <a:rPr sz="1200" spc="-135" baseline="-10416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(-)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11198" y="1602485"/>
            <a:ext cx="1448435" cy="883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Momen yang </a:t>
            </a:r>
            <a:r>
              <a:rPr sz="1200" dirty="0">
                <a:latin typeface="Arial"/>
                <a:cs typeface="Arial"/>
              </a:rPr>
              <a:t>terjadi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  M = </a:t>
            </a:r>
            <a:r>
              <a:rPr sz="1200" spc="-5" dirty="0">
                <a:latin typeface="Arial"/>
                <a:cs typeface="Arial"/>
              </a:rPr>
              <a:t>Fd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Fd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endParaRPr sz="1200" baseline="-10416">
              <a:latin typeface="Arial"/>
              <a:cs typeface="Arial"/>
            </a:endParaRPr>
          </a:p>
          <a:p>
            <a:pPr marL="182245">
              <a:lnSpc>
                <a:spcPts val="1345"/>
              </a:lnSpc>
            </a:pPr>
            <a:r>
              <a:rPr sz="1200" dirty="0">
                <a:latin typeface="Arial"/>
                <a:cs typeface="Arial"/>
              </a:rPr>
              <a:t>= F </a:t>
            </a:r>
            <a:r>
              <a:rPr sz="1200" spc="-5" dirty="0">
                <a:latin typeface="Arial"/>
                <a:cs typeface="Arial"/>
              </a:rPr>
              <a:t>(d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M 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Fd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7816" y="3715511"/>
            <a:ext cx="5786755" cy="8839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 algn="just">
              <a:lnSpc>
                <a:spcPts val="1380"/>
              </a:lnSpc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Jumlah </a:t>
            </a:r>
            <a:r>
              <a:rPr sz="1200" dirty="0">
                <a:latin typeface="Arial"/>
                <a:cs typeface="Arial"/>
              </a:rPr>
              <a:t>M </a:t>
            </a:r>
            <a:r>
              <a:rPr sz="1200" spc="-5" dirty="0">
                <a:latin typeface="Arial"/>
                <a:cs typeface="Arial"/>
              </a:rPr>
              <a:t>disebut momen dari kopel. </a:t>
            </a:r>
            <a:r>
              <a:rPr sz="1200" dirty="0">
                <a:latin typeface="Arial"/>
                <a:cs typeface="Arial"/>
              </a:rPr>
              <a:t>M tidak tergantung </a:t>
            </a:r>
            <a:r>
              <a:rPr sz="1200" spc="-5" dirty="0">
                <a:latin typeface="Arial"/>
                <a:cs typeface="Arial"/>
              </a:rPr>
              <a:t>pada pemilihan </a:t>
            </a:r>
            <a:r>
              <a:rPr sz="1200" dirty="0">
                <a:latin typeface="Arial"/>
                <a:cs typeface="Arial"/>
              </a:rPr>
              <a:t>A  sehingga : momen M suatu </a:t>
            </a:r>
            <a:r>
              <a:rPr sz="1200" spc="-5" dirty="0">
                <a:latin typeface="Arial"/>
                <a:cs typeface="Arial"/>
              </a:rPr>
              <a:t>kopel adalah </a:t>
            </a:r>
            <a:r>
              <a:rPr sz="1200" dirty="0">
                <a:latin typeface="Arial"/>
                <a:cs typeface="Arial"/>
              </a:rPr>
              <a:t>tetap </a:t>
            </a:r>
            <a:r>
              <a:rPr sz="1200" spc="-5" dirty="0">
                <a:latin typeface="Arial"/>
                <a:cs typeface="Arial"/>
              </a:rPr>
              <a:t>besarnya </a:t>
            </a:r>
            <a:r>
              <a:rPr sz="1200" dirty="0">
                <a:latin typeface="Arial"/>
                <a:cs typeface="Arial"/>
              </a:rPr>
              <a:t>sama dengan Fd dimana  F </a:t>
            </a:r>
            <a:r>
              <a:rPr sz="1200" spc="-5" dirty="0">
                <a:latin typeface="Arial"/>
                <a:cs typeface="Arial"/>
              </a:rPr>
              <a:t>besar gaya dan </a:t>
            </a:r>
            <a:r>
              <a:rPr sz="1200" dirty="0">
                <a:latin typeface="Arial"/>
                <a:cs typeface="Arial"/>
              </a:rPr>
              <a:t>d </a:t>
            </a:r>
            <a:r>
              <a:rPr sz="1200" spc="-5" dirty="0">
                <a:latin typeface="Arial"/>
                <a:cs typeface="Arial"/>
              </a:rPr>
              <a:t>adalah jarak antara ke dua garis</a:t>
            </a:r>
            <a:r>
              <a:rPr sz="12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aksinya.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Penjumlahan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Kopel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6507480"/>
            <a:ext cx="5786120" cy="3291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Momen yang </a:t>
            </a:r>
            <a:r>
              <a:rPr sz="1200" dirty="0">
                <a:latin typeface="Arial"/>
                <a:cs typeface="Arial"/>
              </a:rPr>
              <a:t>terjadi </a:t>
            </a:r>
            <a:r>
              <a:rPr sz="1200" spc="-5" dirty="0">
                <a:latin typeface="Arial"/>
                <a:cs typeface="Arial"/>
              </a:rPr>
              <a:t>jika </a:t>
            </a:r>
            <a:r>
              <a:rPr sz="1200" dirty="0">
                <a:latin typeface="Arial"/>
                <a:cs typeface="Arial"/>
              </a:rPr>
              <a:t>P + S 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>
              <a:latin typeface="Times New Roman"/>
              <a:cs typeface="Times New Roman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Arial"/>
                <a:cs typeface="Arial"/>
              </a:rPr>
              <a:t>M = </a:t>
            </a:r>
            <a:r>
              <a:rPr sz="1200" spc="-5" dirty="0">
                <a:latin typeface="Arial"/>
                <a:cs typeface="Arial"/>
              </a:rPr>
              <a:t>(P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S) </a:t>
            </a:r>
            <a:r>
              <a:rPr sz="1200" dirty="0">
                <a:latin typeface="Arial"/>
                <a:cs typeface="Arial"/>
              </a:rPr>
              <a:t>p = </a:t>
            </a:r>
            <a:r>
              <a:rPr sz="1200" spc="-5" dirty="0">
                <a:latin typeface="Arial"/>
                <a:cs typeface="Arial"/>
              </a:rPr>
              <a:t>Pp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Sp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R.p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571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Dua kopel dapat diganti dengan kopel tunggal yang momennya sama dengan jumlah  aljabar dari kedua momen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semula.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 marR="571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Kedua gaya pada garis aksi yang sama dapat langsung dijumlahkan untuk mencari  momen.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Teorema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Varignon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Momen sebuah gaya </a:t>
            </a:r>
            <a:r>
              <a:rPr sz="1200" dirty="0">
                <a:latin typeface="Arial"/>
                <a:cs typeface="Arial"/>
              </a:rPr>
              <a:t>terhadap </a:t>
            </a:r>
            <a:r>
              <a:rPr sz="1200" spc="-5" dirty="0">
                <a:latin typeface="Arial"/>
                <a:cs typeface="Arial"/>
              </a:rPr>
              <a:t>setiap sumbu, sama dengan jumlah momen  komponen gaya (Fx, </a:t>
            </a:r>
            <a:r>
              <a:rPr sz="1200" dirty="0">
                <a:latin typeface="Arial"/>
                <a:cs typeface="Arial"/>
              </a:rPr>
              <a:t>Fy), </a:t>
            </a:r>
            <a:r>
              <a:rPr sz="1200" spc="-5" dirty="0">
                <a:latin typeface="Arial"/>
                <a:cs typeface="Arial"/>
              </a:rPr>
              <a:t>terhadap sumbu yang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bersangkutan.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Momen dihitung dengan cara mengalikan </a:t>
            </a:r>
            <a:r>
              <a:rPr sz="1200" dirty="0">
                <a:latin typeface="Arial"/>
                <a:cs typeface="Arial"/>
              </a:rPr>
              <a:t>gaya </a:t>
            </a:r>
            <a:r>
              <a:rPr sz="1200" spc="-5" dirty="0">
                <a:latin typeface="Arial"/>
                <a:cs typeface="Arial"/>
              </a:rPr>
              <a:t>jarak </a:t>
            </a:r>
            <a:r>
              <a:rPr sz="1200" dirty="0">
                <a:latin typeface="Arial"/>
                <a:cs typeface="Arial"/>
              </a:rPr>
              <a:t>terhadap satu </a:t>
            </a:r>
            <a:r>
              <a:rPr sz="1200" spc="-5" dirty="0">
                <a:latin typeface="Arial"/>
                <a:cs typeface="Arial"/>
              </a:rPr>
              <a:t>pusat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momen.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Gaya </a:t>
            </a:r>
            <a:r>
              <a:rPr sz="1200" spc="-5" dirty="0">
                <a:latin typeface="Arial"/>
                <a:cs typeface="Arial"/>
              </a:rPr>
              <a:t>harus </a:t>
            </a:r>
            <a:r>
              <a:rPr sz="1200" dirty="0">
                <a:latin typeface="Arial"/>
                <a:cs typeface="Arial"/>
              </a:rPr>
              <a:t>tegak </a:t>
            </a:r>
            <a:r>
              <a:rPr sz="1200" spc="-5" dirty="0">
                <a:latin typeface="Arial"/>
                <a:cs typeface="Arial"/>
              </a:rPr>
              <a:t>lurus </a:t>
            </a:r>
            <a:r>
              <a:rPr sz="1200" dirty="0">
                <a:latin typeface="Arial"/>
                <a:cs typeface="Arial"/>
              </a:rPr>
              <a:t>terhadap </a:t>
            </a:r>
            <a:r>
              <a:rPr sz="1200" spc="-5" dirty="0">
                <a:latin typeface="Arial"/>
                <a:cs typeface="Arial"/>
              </a:rPr>
              <a:t>sumbu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momen.</a:t>
            </a:r>
            <a:endParaRPr sz="1200">
              <a:latin typeface="Arial"/>
              <a:cs typeface="Arial"/>
            </a:endParaRPr>
          </a:p>
          <a:p>
            <a:pPr marL="241300" marR="5080" indent="-228600">
              <a:lnSpc>
                <a:spcPts val="1380"/>
              </a:lnSpc>
              <a:spcBef>
                <a:spcPts val="11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Jika </a:t>
            </a:r>
            <a:r>
              <a:rPr sz="1200" dirty="0">
                <a:latin typeface="Arial"/>
                <a:cs typeface="Arial"/>
              </a:rPr>
              <a:t>tidak tegak </a:t>
            </a:r>
            <a:r>
              <a:rPr sz="1200" spc="-5" dirty="0">
                <a:latin typeface="Arial"/>
                <a:cs typeface="Arial"/>
              </a:rPr>
              <a:t>lurus, maka harus dicari komponen gaya tegak lurus, baik Fx  maupun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Fy.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317497" y="1155953"/>
            <a:ext cx="1644395" cy="237362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267711" y="4792979"/>
            <a:ext cx="3443478" cy="13898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ts val="1390"/>
              </a:lnSpc>
            </a:pPr>
            <a:r>
              <a:rPr dirty="0"/>
              <a:t>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10874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Contoh:</a:t>
            </a:r>
            <a:endParaRPr sz="1200" dirty="0">
              <a:latin typeface="Arial"/>
              <a:cs typeface="Arial"/>
            </a:endParaRPr>
          </a:p>
          <a:p>
            <a:pPr marL="250190" marR="5715" indent="-238125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1. Sebuah gaya </a:t>
            </a:r>
            <a:r>
              <a:rPr sz="1200" dirty="0">
                <a:latin typeface="Arial"/>
                <a:cs typeface="Arial"/>
              </a:rPr>
              <a:t>F : </a:t>
            </a:r>
            <a:r>
              <a:rPr sz="1200" spc="-5" dirty="0">
                <a:latin typeface="Arial"/>
                <a:cs typeface="Arial"/>
              </a:rPr>
              <a:t>800 </a:t>
            </a:r>
            <a:r>
              <a:rPr sz="1200" dirty="0">
                <a:latin typeface="Arial"/>
                <a:cs typeface="Arial"/>
              </a:rPr>
              <a:t>N </a:t>
            </a:r>
            <a:r>
              <a:rPr sz="1200" spc="-5" dirty="0">
                <a:latin typeface="Arial"/>
                <a:cs typeface="Arial"/>
              </a:rPr>
              <a:t>bekerja di braket seperti pada gambar. </a:t>
            </a:r>
            <a:r>
              <a:rPr sz="1200" dirty="0">
                <a:latin typeface="Arial"/>
                <a:cs typeface="Arial"/>
              </a:rPr>
              <a:t>Tentukan </a:t>
            </a:r>
            <a:r>
              <a:rPr sz="1200" spc="-5" dirty="0">
                <a:latin typeface="Arial"/>
                <a:cs typeface="Arial"/>
              </a:rPr>
              <a:t>momen  </a:t>
            </a:r>
            <a:r>
              <a:rPr sz="1200" dirty="0">
                <a:latin typeface="Arial"/>
                <a:cs typeface="Arial"/>
              </a:rPr>
              <a:t>terhadap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8708135"/>
            <a:ext cx="450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a)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Bx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82276" y="8708135"/>
            <a:ext cx="2905125" cy="369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 Fx .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AC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400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0,160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64 N.m (searah jarum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jam)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9233916"/>
            <a:ext cx="45021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b)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By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82276" y="9233916"/>
            <a:ext cx="2989580" cy="369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 Fy .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BC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693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200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138,6 N.m (searah jarum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jam)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9770360"/>
            <a:ext cx="474472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 indent="-237490">
              <a:lnSpc>
                <a:spcPct val="100000"/>
              </a:lnSpc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Maka jumlah momen </a:t>
            </a:r>
            <a:r>
              <a:rPr sz="1200" dirty="0">
                <a:latin typeface="Arial"/>
                <a:cs typeface="Arial"/>
              </a:rPr>
              <a:t>B </a:t>
            </a:r>
            <a:r>
              <a:rPr sz="1200" spc="-5" dirty="0">
                <a:latin typeface="Arial"/>
                <a:cs typeface="Arial"/>
              </a:rPr>
              <a:t>dengan menggunakan </a:t>
            </a:r>
            <a:r>
              <a:rPr sz="1200" dirty="0">
                <a:latin typeface="Arial"/>
                <a:cs typeface="Arial"/>
              </a:rPr>
              <a:t>Teorema </a:t>
            </a:r>
            <a:r>
              <a:rPr sz="1200" spc="-5" dirty="0">
                <a:latin typeface="Arial"/>
                <a:cs typeface="Arial"/>
              </a:rPr>
              <a:t>varignon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386583" y="1472183"/>
            <a:ext cx="2394204" cy="251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24327" y="5785865"/>
            <a:ext cx="2612136" cy="2857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692652" y="5900165"/>
            <a:ext cx="710565" cy="342900"/>
          </a:xfrm>
          <a:custGeom>
            <a:avLst/>
            <a:gdLst/>
            <a:ahLst/>
            <a:cxnLst/>
            <a:rect l="l" t="t" r="r" b="b"/>
            <a:pathLst>
              <a:path w="710564" h="342900">
                <a:moveTo>
                  <a:pt x="0" y="342900"/>
                </a:moveTo>
                <a:lnTo>
                  <a:pt x="710184" y="342900"/>
                </a:lnTo>
                <a:lnTo>
                  <a:pt x="710184" y="0"/>
                </a:lnTo>
                <a:lnTo>
                  <a:pt x="0" y="0"/>
                </a:lnTo>
                <a:lnTo>
                  <a:pt x="0" y="3429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067816" y="4306061"/>
            <a:ext cx="5788660" cy="18275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Jawab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241300" marR="5080" indent="-228600" algn="just">
              <a:lnSpc>
                <a:spcPts val="1380"/>
              </a:lnSpc>
              <a:spcBef>
                <a:spcPts val="65"/>
              </a:spcBef>
              <a:buAutoNum type="romanLcParenBoth"/>
              <a:tabLst>
                <a:tab pos="273050" algn="l"/>
              </a:tabLst>
            </a:pPr>
            <a:r>
              <a:rPr sz="1200" dirty="0">
                <a:latin typeface="Arial"/>
                <a:cs typeface="Arial"/>
              </a:rPr>
              <a:t>Gaya F = </a:t>
            </a:r>
            <a:r>
              <a:rPr sz="1200" spc="-5" dirty="0">
                <a:latin typeface="Arial"/>
                <a:cs typeface="Arial"/>
              </a:rPr>
              <a:t>800 </a:t>
            </a:r>
            <a:r>
              <a:rPr sz="1200" dirty="0">
                <a:latin typeface="Arial"/>
                <a:cs typeface="Arial"/>
              </a:rPr>
              <a:t>N </a:t>
            </a:r>
            <a:r>
              <a:rPr sz="1200" spc="-5" dirty="0">
                <a:latin typeface="Arial"/>
                <a:cs typeface="Arial"/>
              </a:rPr>
              <a:t>dengan sudut 60º, gaya </a:t>
            </a:r>
            <a:r>
              <a:rPr sz="1200" dirty="0">
                <a:latin typeface="Arial"/>
                <a:cs typeface="Arial"/>
              </a:rPr>
              <a:t>tersebut tidak tegak </a:t>
            </a:r>
            <a:r>
              <a:rPr sz="1200" spc="-5" dirty="0">
                <a:latin typeface="Arial"/>
                <a:cs typeface="Arial"/>
              </a:rPr>
              <a:t>lurus </a:t>
            </a:r>
            <a:r>
              <a:rPr sz="1200" dirty="0">
                <a:latin typeface="Arial"/>
                <a:cs typeface="Arial"/>
              </a:rPr>
              <a:t>terhadap  </a:t>
            </a:r>
            <a:r>
              <a:rPr sz="1200" spc="-5" dirty="0">
                <a:latin typeface="Arial"/>
                <a:cs typeface="Arial"/>
              </a:rPr>
              <a:t>batang. </a:t>
            </a:r>
            <a:r>
              <a:rPr sz="1200" dirty="0">
                <a:latin typeface="Arial"/>
                <a:cs typeface="Arial"/>
              </a:rPr>
              <a:t>Maka seperti </a:t>
            </a:r>
            <a:r>
              <a:rPr sz="1200" spc="-5" dirty="0">
                <a:latin typeface="Arial"/>
                <a:cs typeface="Arial"/>
              </a:rPr>
              <a:t>pada </a:t>
            </a:r>
            <a:r>
              <a:rPr sz="1200" dirty="0">
                <a:latin typeface="Arial"/>
                <a:cs typeface="Arial"/>
              </a:rPr>
              <a:t>Teorema </a:t>
            </a:r>
            <a:r>
              <a:rPr sz="1200" spc="-5" dirty="0">
                <a:latin typeface="Arial"/>
                <a:cs typeface="Arial"/>
              </a:rPr>
              <a:t>Varignon, bahwa harus dicari komponen  gaya </a:t>
            </a:r>
            <a:r>
              <a:rPr sz="1200" dirty="0">
                <a:latin typeface="Arial"/>
                <a:cs typeface="Arial"/>
              </a:rPr>
              <a:t>Fx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Fy.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30"/>
              </a:lnSpc>
              <a:tabLst>
                <a:tab pos="4692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dirty="0">
                <a:latin typeface="Arial"/>
                <a:cs typeface="Arial"/>
              </a:rPr>
              <a:t>Fx = F </a:t>
            </a:r>
            <a:r>
              <a:rPr sz="1200" spc="-5" dirty="0">
                <a:latin typeface="Arial"/>
                <a:cs typeface="Arial"/>
              </a:rPr>
              <a:t>cos 60º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800 cos 60º 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400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20"/>
              </a:spcBef>
              <a:tabLst>
                <a:tab pos="4692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dirty="0">
                <a:latin typeface="Arial"/>
                <a:cs typeface="Arial"/>
              </a:rPr>
              <a:t>Fy = F </a:t>
            </a:r>
            <a:r>
              <a:rPr sz="1200" spc="-5" dirty="0">
                <a:latin typeface="Arial"/>
                <a:cs typeface="Arial"/>
              </a:rPr>
              <a:t>sin 60º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800 sin 60º 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693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>
              <a:latin typeface="Times New Roman"/>
              <a:cs typeface="Times New Roman"/>
            </a:endParaRPr>
          </a:p>
          <a:p>
            <a:pPr marL="267335" indent="-254635">
              <a:lnSpc>
                <a:spcPct val="100000"/>
              </a:lnSpc>
              <a:spcBef>
                <a:spcPts val="5"/>
              </a:spcBef>
              <a:buAutoNum type="romanLcParenBoth" startAt="2"/>
              <a:tabLst>
                <a:tab pos="267335" algn="l"/>
              </a:tabLst>
            </a:pPr>
            <a:r>
              <a:rPr sz="1200" spc="-5" dirty="0">
                <a:latin typeface="Arial"/>
                <a:cs typeface="Arial"/>
              </a:rPr>
              <a:t>Gunakan prinsip garis gaya untuk menghitung momen di </a:t>
            </a:r>
            <a:r>
              <a:rPr sz="1200" dirty="0">
                <a:latin typeface="Arial"/>
                <a:cs typeface="Arial"/>
              </a:rPr>
              <a:t>B </a:t>
            </a:r>
            <a:r>
              <a:rPr sz="1200" spc="-5" dirty="0">
                <a:latin typeface="Arial"/>
                <a:cs typeface="Arial"/>
              </a:rPr>
              <a:t>akibat gaya Fx </a:t>
            </a:r>
            <a:r>
              <a:rPr sz="1200" dirty="0">
                <a:latin typeface="Arial"/>
                <a:cs typeface="Arial"/>
              </a:rPr>
              <a:t>&amp;</a:t>
            </a:r>
            <a:r>
              <a:rPr sz="1200" spc="1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Fy.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350">
              <a:latin typeface="Times New Roman"/>
              <a:cs typeface="Times New Roman"/>
            </a:endParaRPr>
          </a:p>
          <a:p>
            <a:pPr marL="171450" algn="ctr">
              <a:lnSpc>
                <a:spcPct val="100000"/>
              </a:lnSpc>
            </a:pPr>
            <a:r>
              <a:rPr sz="1200" b="1" spc="-5" dirty="0">
                <a:latin typeface="Times New Roman"/>
                <a:cs typeface="Times New Roman"/>
              </a:rPr>
              <a:t>800</a:t>
            </a:r>
            <a:r>
              <a:rPr sz="1200" b="1" spc="-10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62832" y="10063936"/>
            <a:ext cx="1949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10"/>
              </a:lnSpc>
            </a:pPr>
            <a:r>
              <a:rPr sz="1200" spc="-5" dirty="0">
                <a:latin typeface="Arial"/>
                <a:cs typeface="Arial"/>
              </a:rPr>
              <a:t>10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05560" y="889254"/>
            <a:ext cx="22034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B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82216" y="889254"/>
            <a:ext cx="2265045" cy="54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Bx </a:t>
            </a:r>
            <a:r>
              <a:rPr sz="1200" dirty="0">
                <a:latin typeface="Arial"/>
                <a:cs typeface="Arial"/>
              </a:rPr>
              <a:t>+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By</a:t>
            </a:r>
            <a:endParaRPr sz="1200" baseline="-10416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64 </a:t>
            </a:r>
            <a:r>
              <a:rPr sz="1200" dirty="0">
                <a:latin typeface="Arial"/>
                <a:cs typeface="Arial"/>
              </a:rPr>
              <a:t>+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138,6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  <a:tabLst>
                <a:tab pos="974725" algn="l"/>
              </a:tabLst>
            </a:pPr>
            <a:r>
              <a:rPr sz="1200" dirty="0">
                <a:latin typeface="Arial"/>
                <a:cs typeface="Arial"/>
              </a:rPr>
              <a:t>=  202,6 </a:t>
            </a:r>
            <a:r>
              <a:rPr sz="1200" spc="-5" dirty="0">
                <a:latin typeface="Arial"/>
                <a:cs typeface="Arial"/>
              </a:rPr>
              <a:t>Nm	(searah jarum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jam)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4218432"/>
            <a:ext cx="5786120" cy="1101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Jawab:</a:t>
            </a:r>
            <a:endParaRPr sz="1200">
              <a:latin typeface="Arial"/>
              <a:cs typeface="Arial"/>
            </a:endParaRPr>
          </a:p>
          <a:p>
            <a:pPr marL="250190" marR="5080" indent="-237490">
              <a:lnSpc>
                <a:spcPts val="1380"/>
              </a:lnSpc>
              <a:spcBef>
                <a:spcPts val="120"/>
              </a:spcBef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Gaya 300 </a:t>
            </a:r>
            <a:r>
              <a:rPr sz="1200" dirty="0">
                <a:latin typeface="Arial"/>
                <a:cs typeface="Arial"/>
              </a:rPr>
              <a:t>N </a:t>
            </a:r>
            <a:r>
              <a:rPr sz="1200" spc="-5" dirty="0">
                <a:latin typeface="Arial"/>
                <a:cs typeface="Arial"/>
              </a:rPr>
              <a:t>dengan sudut 20º terhadap sumbu </a:t>
            </a:r>
            <a:r>
              <a:rPr sz="1200" dirty="0">
                <a:latin typeface="Arial"/>
                <a:cs typeface="Arial"/>
              </a:rPr>
              <a:t>tuas. </a:t>
            </a:r>
            <a:r>
              <a:rPr sz="1200" spc="-5" dirty="0">
                <a:latin typeface="Arial"/>
                <a:cs typeface="Arial"/>
              </a:rPr>
              <a:t>Maka harus diuraikan ke  arah vertikal dan horisontal </a:t>
            </a:r>
            <a:r>
              <a:rPr sz="1200" dirty="0">
                <a:latin typeface="Arial"/>
                <a:cs typeface="Arial"/>
              </a:rPr>
              <a:t>terhadap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sumbu.</a:t>
            </a:r>
            <a:endParaRPr sz="1200">
              <a:latin typeface="Arial"/>
              <a:cs typeface="Arial"/>
            </a:endParaRPr>
          </a:p>
          <a:p>
            <a:pPr marL="250190" marR="5715" indent="-237490">
              <a:lnSpc>
                <a:spcPts val="1370"/>
              </a:lnSpc>
              <a:spcBef>
                <a:spcPts val="90"/>
              </a:spcBef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dirty="0">
                <a:latin typeface="Arial"/>
                <a:cs typeface="Arial"/>
              </a:rPr>
              <a:t>P terhadap O tidak </a:t>
            </a:r>
            <a:r>
              <a:rPr sz="1200" spc="-5" dirty="0">
                <a:latin typeface="Arial"/>
                <a:cs typeface="Arial"/>
              </a:rPr>
              <a:t>menimbulkan momen karena segaris dengan sumbu (tidak  mempunyai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jarak)</a:t>
            </a:r>
            <a:endParaRPr sz="1200">
              <a:latin typeface="Arial"/>
              <a:cs typeface="Arial"/>
            </a:endParaRPr>
          </a:p>
          <a:p>
            <a:pPr marL="250190" indent="-237490">
              <a:lnSpc>
                <a:spcPts val="1430"/>
              </a:lnSpc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Momen ke O, hanya disebabkan gaya </a:t>
            </a:r>
            <a:r>
              <a:rPr sz="1200" dirty="0">
                <a:latin typeface="Arial"/>
                <a:cs typeface="Arial"/>
              </a:rPr>
              <a:t>Q </a:t>
            </a:r>
            <a:r>
              <a:rPr sz="1200" spc="-5" dirty="0">
                <a:latin typeface="Arial"/>
                <a:cs typeface="Arial"/>
              </a:rPr>
              <a:t>yang </a:t>
            </a:r>
            <a:r>
              <a:rPr sz="1200" dirty="0">
                <a:latin typeface="Arial"/>
                <a:cs typeface="Arial"/>
              </a:rPr>
              <a:t>tegak terhadap </a:t>
            </a:r>
            <a:r>
              <a:rPr sz="1200" spc="-5" dirty="0">
                <a:latin typeface="Arial"/>
                <a:cs typeface="Arial"/>
              </a:rPr>
              <a:t>sumbu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tuas.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5560" y="5488685"/>
            <a:ext cx="23177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Q  M</a:t>
            </a:r>
            <a:r>
              <a:rPr sz="1200" spc="-7" baseline="-10416" dirty="0">
                <a:latin typeface="Arial"/>
                <a:cs typeface="Arial"/>
              </a:rPr>
              <a:t>O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82612" y="5476494"/>
            <a:ext cx="2257425" cy="369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300 </a:t>
            </a:r>
            <a:r>
              <a:rPr sz="1200" dirty="0">
                <a:latin typeface="Arial"/>
                <a:cs typeface="Arial"/>
              </a:rPr>
              <a:t>N . </a:t>
            </a:r>
            <a:r>
              <a:rPr sz="1200" spc="-5" dirty="0">
                <a:latin typeface="Arial"/>
                <a:cs typeface="Arial"/>
              </a:rPr>
              <a:t>sin 20º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100,26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  Q . 3 = </a:t>
            </a:r>
            <a:r>
              <a:rPr sz="1200" spc="-5" dirty="0">
                <a:latin typeface="Arial"/>
                <a:cs typeface="Arial"/>
              </a:rPr>
              <a:t>100,26 </a:t>
            </a:r>
            <a:r>
              <a:rPr sz="1200" dirty="0">
                <a:latin typeface="Arial"/>
                <a:cs typeface="Arial"/>
              </a:rPr>
              <a:t>. 3 = </a:t>
            </a:r>
            <a:r>
              <a:rPr sz="1200" spc="-5" dirty="0">
                <a:latin typeface="Arial"/>
                <a:cs typeface="Arial"/>
              </a:rPr>
              <a:t>300,8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N.m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7816" y="6178296"/>
            <a:ext cx="297370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 latihan dikerjakan dan</a:t>
            </a:r>
            <a:r>
              <a:rPr sz="1200" b="1" u="heavy" spc="-6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dikumpulkan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7816" y="6439661"/>
            <a:ext cx="1524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1.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42726" y="6451853"/>
            <a:ext cx="3410585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Sebuah gaya 30 </a:t>
            </a:r>
            <a:r>
              <a:rPr sz="1200" dirty="0">
                <a:latin typeface="Arial"/>
                <a:cs typeface="Arial"/>
              </a:rPr>
              <a:t>N </a:t>
            </a:r>
            <a:r>
              <a:rPr sz="1200" spc="-5" dirty="0">
                <a:latin typeface="Arial"/>
                <a:cs typeface="Arial"/>
              </a:rPr>
              <a:t>dikenakan pada batang  pengontrol AB dengan panjang 80 mm dan </a:t>
            </a:r>
            <a:r>
              <a:rPr sz="1200" spc="1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sudut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45"/>
              </a:lnSpc>
            </a:pPr>
            <a:r>
              <a:rPr sz="1200" spc="-5" dirty="0">
                <a:latin typeface="Arial"/>
                <a:cs typeface="Arial"/>
              </a:rPr>
              <a:t>30</a:t>
            </a:r>
            <a:r>
              <a:rPr sz="1200" spc="-7" baseline="38194" dirty="0">
                <a:latin typeface="Arial"/>
                <a:cs typeface="Arial"/>
              </a:rPr>
              <a:t>0</a:t>
            </a:r>
            <a:r>
              <a:rPr sz="1200" spc="-5" dirty="0">
                <a:latin typeface="Arial"/>
                <a:cs typeface="Arial"/>
              </a:rPr>
              <a:t>. </a:t>
            </a:r>
            <a:r>
              <a:rPr sz="1200" dirty="0">
                <a:latin typeface="Arial"/>
                <a:cs typeface="Arial"/>
              </a:rPr>
              <a:t>tentukan momen gaya terhadap B </a:t>
            </a:r>
            <a:r>
              <a:rPr sz="1200" spc="-5" dirty="0">
                <a:latin typeface="Arial"/>
                <a:cs typeface="Arial"/>
              </a:rPr>
              <a:t>dengan   </a:t>
            </a:r>
            <a:r>
              <a:rPr sz="1200" spc="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42970" y="6965441"/>
            <a:ext cx="341122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6075" algn="l"/>
                <a:tab pos="1424305" algn="l"/>
                <a:tab pos="1953260" algn="l"/>
                <a:tab pos="2685415" algn="l"/>
              </a:tabLst>
            </a:pPr>
            <a:r>
              <a:rPr sz="1200" spc="-5" dirty="0">
                <a:latin typeface="Arial"/>
                <a:cs typeface="Arial"/>
              </a:rPr>
              <a:t>a</a:t>
            </a:r>
            <a:r>
              <a:rPr sz="1200" dirty="0">
                <a:latin typeface="Arial"/>
                <a:cs typeface="Arial"/>
              </a:rPr>
              <a:t>)	</a:t>
            </a:r>
            <a:r>
              <a:rPr sz="1200" spc="-5" dirty="0">
                <a:latin typeface="Arial"/>
                <a:cs typeface="Arial"/>
              </a:rPr>
              <a:t>menguraika</a:t>
            </a:r>
            <a:r>
              <a:rPr sz="1200" dirty="0">
                <a:latin typeface="Arial"/>
                <a:cs typeface="Arial"/>
              </a:rPr>
              <a:t>n	</a:t>
            </a:r>
            <a:r>
              <a:rPr sz="1200" spc="-5" dirty="0">
                <a:latin typeface="Arial"/>
                <a:cs typeface="Arial"/>
              </a:rPr>
              <a:t>gay</a:t>
            </a:r>
            <a:r>
              <a:rPr sz="1200" dirty="0">
                <a:latin typeface="Arial"/>
                <a:cs typeface="Arial"/>
              </a:rPr>
              <a:t>a	menjadi	komponen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42970" y="7152894"/>
            <a:ext cx="3410585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horisontal dan vertikal, b) menjadi komponen-  komponen sepanjang AB dan </a:t>
            </a:r>
            <a:r>
              <a:rPr sz="1200" dirty="0">
                <a:latin typeface="Arial"/>
                <a:cs typeface="Arial"/>
              </a:rPr>
              <a:t>yang </a:t>
            </a:r>
            <a:r>
              <a:rPr sz="1200" spc="-5" dirty="0">
                <a:latin typeface="Arial"/>
                <a:cs typeface="Arial"/>
              </a:rPr>
              <a:t>berarah </a:t>
            </a:r>
            <a:r>
              <a:rPr sz="1200" dirty="0">
                <a:latin typeface="Arial"/>
                <a:cs typeface="Arial"/>
              </a:rPr>
              <a:t>tegak  </a:t>
            </a:r>
            <a:r>
              <a:rPr sz="1200" spc="-5" dirty="0">
                <a:latin typeface="Arial"/>
                <a:cs typeface="Arial"/>
              </a:rPr>
              <a:t>lurus terhadap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AB.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53815" y="8379714"/>
            <a:ext cx="3500120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Sebuah gaya </a:t>
            </a:r>
            <a:r>
              <a:rPr sz="1200" dirty="0">
                <a:latin typeface="Arial"/>
                <a:cs typeface="Arial"/>
              </a:rPr>
              <a:t>P </a:t>
            </a:r>
            <a:r>
              <a:rPr sz="1200" spc="-5" dirty="0">
                <a:latin typeface="Arial"/>
                <a:cs typeface="Arial"/>
              </a:rPr>
              <a:t>sebesar 450 </a:t>
            </a:r>
            <a:r>
              <a:rPr sz="1200" dirty="0">
                <a:latin typeface="Arial"/>
                <a:cs typeface="Arial"/>
              </a:rPr>
              <a:t>N </a:t>
            </a:r>
            <a:r>
              <a:rPr sz="1200" spc="-5" dirty="0">
                <a:latin typeface="Arial"/>
                <a:cs typeface="Arial"/>
              </a:rPr>
              <a:t>dengan sudut  </a:t>
            </a:r>
            <a:r>
              <a:rPr sz="1200" spc="310" dirty="0">
                <a:latin typeface="Arial"/>
                <a:cs typeface="Arial"/>
              </a:rPr>
              <a:t> </a:t>
            </a:r>
            <a:r>
              <a:rPr sz="1200" spc="-5" dirty="0">
                <a:latin typeface="Symbol"/>
                <a:cs typeface="Symbol"/>
              </a:rPr>
              <a:t></a:t>
            </a:r>
            <a:r>
              <a:rPr sz="1200" spc="-5" dirty="0">
                <a:latin typeface="Times New Roman"/>
                <a:cs typeface="Times New Roman"/>
              </a:rPr>
              <a:t>  </a:t>
            </a:r>
            <a:r>
              <a:rPr sz="1200" dirty="0">
                <a:latin typeface="Arial"/>
                <a:cs typeface="Arial"/>
              </a:rPr>
              <a:t>=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30</a:t>
            </a:r>
            <a:r>
              <a:rPr sz="1200" spc="-7" baseline="38194" dirty="0">
                <a:latin typeface="Arial"/>
                <a:cs typeface="Arial"/>
              </a:rPr>
              <a:t>0 </a:t>
            </a:r>
            <a:r>
              <a:rPr sz="1200" spc="-5" dirty="0">
                <a:latin typeface="Arial"/>
                <a:cs typeface="Arial"/>
              </a:rPr>
              <a:t>dikenakan pada pedal rem di A. Tentukan  momen akibat gaya </a:t>
            </a:r>
            <a:r>
              <a:rPr sz="1200" dirty="0">
                <a:latin typeface="Arial"/>
                <a:cs typeface="Arial"/>
              </a:rPr>
              <a:t>P </a:t>
            </a:r>
            <a:r>
              <a:rPr sz="1200" spc="-5" dirty="0">
                <a:latin typeface="Arial"/>
                <a:cs typeface="Arial"/>
              </a:rPr>
              <a:t>di </a:t>
            </a:r>
            <a:r>
              <a:rPr sz="1200" dirty="0">
                <a:latin typeface="Arial"/>
                <a:cs typeface="Arial"/>
              </a:rPr>
              <a:t>titik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623566" y="2043683"/>
            <a:ext cx="2439161" cy="2057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712970" y="2196845"/>
            <a:ext cx="642620" cy="369570"/>
          </a:xfrm>
          <a:custGeom>
            <a:avLst/>
            <a:gdLst/>
            <a:ahLst/>
            <a:cxnLst/>
            <a:rect l="l" t="t" r="r" b="b"/>
            <a:pathLst>
              <a:path w="642620" h="369569">
                <a:moveTo>
                  <a:pt x="0" y="369570"/>
                </a:moveTo>
                <a:lnTo>
                  <a:pt x="642365" y="369570"/>
                </a:lnTo>
                <a:lnTo>
                  <a:pt x="642365" y="0"/>
                </a:lnTo>
                <a:lnTo>
                  <a:pt x="0" y="0"/>
                </a:lnTo>
                <a:lnTo>
                  <a:pt x="0" y="3695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989326" y="2782061"/>
            <a:ext cx="513715" cy="368935"/>
          </a:xfrm>
          <a:custGeom>
            <a:avLst/>
            <a:gdLst/>
            <a:ahLst/>
            <a:cxnLst/>
            <a:rect l="l" t="t" r="r" b="b"/>
            <a:pathLst>
              <a:path w="513714" h="368935">
                <a:moveTo>
                  <a:pt x="0" y="368807"/>
                </a:moveTo>
                <a:lnTo>
                  <a:pt x="513588" y="368807"/>
                </a:lnTo>
                <a:lnTo>
                  <a:pt x="513588" y="0"/>
                </a:lnTo>
                <a:lnTo>
                  <a:pt x="0" y="0"/>
                </a:lnTo>
                <a:lnTo>
                  <a:pt x="0" y="36880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067816" y="1602485"/>
            <a:ext cx="5786120" cy="1413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 marR="5080" indent="-23812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2. Sebuah gaya 300 </a:t>
            </a:r>
            <a:r>
              <a:rPr sz="1200" dirty="0">
                <a:latin typeface="Arial"/>
                <a:cs typeface="Arial"/>
              </a:rPr>
              <a:t>N </a:t>
            </a:r>
            <a:r>
              <a:rPr sz="1200" spc="-5" dirty="0">
                <a:latin typeface="Arial"/>
                <a:cs typeface="Arial"/>
              </a:rPr>
              <a:t>bekerja pada ujung tuas yang panjangnya </a:t>
            </a: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m. </a:t>
            </a:r>
            <a:r>
              <a:rPr sz="1200" dirty="0">
                <a:latin typeface="Arial"/>
                <a:cs typeface="Arial"/>
              </a:rPr>
              <a:t>Tentukan  </a:t>
            </a:r>
            <a:r>
              <a:rPr sz="1200" spc="-5" dirty="0">
                <a:latin typeface="Arial"/>
                <a:cs typeface="Arial"/>
              </a:rPr>
              <a:t>momen gaya </a:t>
            </a:r>
            <a:r>
              <a:rPr sz="1200" dirty="0">
                <a:latin typeface="Arial"/>
                <a:cs typeface="Arial"/>
              </a:rPr>
              <a:t>tersebut terhadap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3777615">
              <a:lnSpc>
                <a:spcPct val="100000"/>
              </a:lnSpc>
              <a:spcBef>
                <a:spcPts val="840"/>
              </a:spcBef>
            </a:pPr>
            <a:r>
              <a:rPr sz="1200" b="1" spc="-5" dirty="0">
                <a:latin typeface="Times New Roman"/>
                <a:cs typeface="Times New Roman"/>
              </a:rPr>
              <a:t>300</a:t>
            </a:r>
            <a:r>
              <a:rPr sz="1200" b="1" spc="-10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550">
              <a:latin typeface="Times New Roman"/>
              <a:cs typeface="Times New Roman"/>
            </a:endParaRPr>
          </a:p>
          <a:p>
            <a:pPr marR="1422400" algn="ctr">
              <a:lnSpc>
                <a:spcPct val="100000"/>
              </a:lnSpc>
            </a:pPr>
            <a:r>
              <a:rPr sz="1200" b="1" dirty="0">
                <a:latin typeface="Times New Roman"/>
                <a:cs typeface="Times New Roman"/>
              </a:rPr>
              <a:t>3</a:t>
            </a:r>
            <a:r>
              <a:rPr sz="1200" b="1" spc="-10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888235" y="8101579"/>
            <a:ext cx="1329689" cy="1828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673351" y="6480047"/>
            <a:ext cx="1110996" cy="16215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404872" y="6795516"/>
            <a:ext cx="456565" cy="256540"/>
          </a:xfrm>
          <a:custGeom>
            <a:avLst/>
            <a:gdLst/>
            <a:ahLst/>
            <a:cxnLst/>
            <a:rect l="l" t="t" r="r" b="b"/>
            <a:pathLst>
              <a:path w="456564" h="256540">
                <a:moveTo>
                  <a:pt x="0" y="256032"/>
                </a:moveTo>
                <a:lnTo>
                  <a:pt x="456438" y="256032"/>
                </a:lnTo>
                <a:lnTo>
                  <a:pt x="456438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483611" y="6829043"/>
            <a:ext cx="17780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Times New Roman"/>
                <a:cs typeface="Times New Roman"/>
              </a:rPr>
              <a:t>30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261616" y="6483096"/>
            <a:ext cx="457200" cy="256540"/>
          </a:xfrm>
          <a:custGeom>
            <a:avLst/>
            <a:gdLst/>
            <a:ahLst/>
            <a:cxnLst/>
            <a:rect l="l" t="t" r="r" b="b"/>
            <a:pathLst>
              <a:path w="457200" h="256540">
                <a:moveTo>
                  <a:pt x="0" y="256032"/>
                </a:moveTo>
                <a:lnTo>
                  <a:pt x="457200" y="256032"/>
                </a:lnTo>
                <a:lnTo>
                  <a:pt x="457200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340355" y="6516623"/>
            <a:ext cx="22860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Times New Roman"/>
                <a:cs typeface="Times New Roman"/>
              </a:rPr>
              <a:t>30</a:t>
            </a:r>
            <a:r>
              <a:rPr sz="1200" spc="-7" baseline="38194" dirty="0">
                <a:latin typeface="Times New Roman"/>
                <a:cs typeface="Times New Roman"/>
              </a:rPr>
              <a:t>0</a:t>
            </a:r>
            <a:endParaRPr sz="1200" baseline="38194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67816" y="889254"/>
            <a:ext cx="1524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2.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73397" y="901446"/>
            <a:ext cx="1318895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>
              <a:lnSpc>
                <a:spcPts val="1380"/>
              </a:lnSpc>
              <a:tabLst>
                <a:tab pos="675640" algn="l"/>
                <a:tab pos="797560" algn="l"/>
                <a:tab pos="872490" algn="l"/>
                <a:tab pos="1144270" algn="l"/>
              </a:tabLst>
            </a:pPr>
            <a:r>
              <a:rPr sz="1200" spc="-5" dirty="0">
                <a:latin typeface="Arial"/>
                <a:cs typeface="Arial"/>
              </a:rPr>
              <a:t>Sebuah	gaya	</a:t>
            </a:r>
            <a:r>
              <a:rPr sz="1200" dirty="0">
                <a:latin typeface="Arial"/>
                <a:cs typeface="Arial"/>
              </a:rPr>
              <a:t>P  </a:t>
            </a:r>
            <a:r>
              <a:rPr sz="1200" spc="-5" dirty="0">
                <a:latin typeface="Arial"/>
                <a:cs typeface="Arial"/>
              </a:rPr>
              <a:t>dikenakan		pada  Hitungla</a:t>
            </a:r>
            <a:r>
              <a:rPr sz="1200" dirty="0">
                <a:latin typeface="Arial"/>
                <a:cs typeface="Arial"/>
              </a:rPr>
              <a:t>h		momen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37926" y="901446"/>
            <a:ext cx="575310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985">
              <a:lnSpc>
                <a:spcPts val="1380"/>
              </a:lnSpc>
            </a:pPr>
            <a:r>
              <a:rPr sz="1200" spc="5" dirty="0">
                <a:latin typeface="Arial"/>
                <a:cs typeface="Arial"/>
              </a:rPr>
              <a:t>s</a:t>
            </a:r>
            <a:r>
              <a:rPr sz="1200" spc="-5" dirty="0">
                <a:latin typeface="Arial"/>
                <a:cs typeface="Arial"/>
              </a:rPr>
              <a:t>ebesar  engkol  akibat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52448" y="901446"/>
            <a:ext cx="601980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73025" algn="just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300 </a:t>
            </a:r>
            <a:r>
              <a:rPr sz="1200" dirty="0">
                <a:latin typeface="Arial"/>
                <a:cs typeface="Arial"/>
              </a:rPr>
              <a:t>N  </a:t>
            </a:r>
            <a:r>
              <a:rPr sz="1200" spc="-5" dirty="0">
                <a:latin typeface="Arial"/>
                <a:cs typeface="Arial"/>
              </a:rPr>
              <a:t>lonceng.  gaya  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73550" y="1427225"/>
            <a:ext cx="2581275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terhadap O </a:t>
            </a:r>
            <a:r>
              <a:rPr sz="1200" spc="-5" dirty="0">
                <a:latin typeface="Arial"/>
                <a:cs typeface="Arial"/>
              </a:rPr>
              <a:t>dengan </a:t>
            </a:r>
            <a:r>
              <a:rPr sz="1200" dirty="0">
                <a:latin typeface="Arial"/>
                <a:cs typeface="Arial"/>
              </a:rPr>
              <a:t>menguraikan  gaya menjadi komponen vertikal dan  </a:t>
            </a:r>
            <a:r>
              <a:rPr sz="1200" spc="-5" dirty="0">
                <a:latin typeface="Arial"/>
                <a:cs typeface="Arial"/>
              </a:rPr>
              <a:t>horisontal.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7816" y="3342131"/>
            <a:ext cx="1524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3.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273245" y="3342131"/>
            <a:ext cx="77216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65480" algn="l"/>
              </a:tabLst>
            </a:pPr>
            <a:r>
              <a:rPr sz="1200" spc="-5" dirty="0">
                <a:latin typeface="Arial"/>
                <a:cs typeface="Arial"/>
              </a:rPr>
              <a:t>Gay</a:t>
            </a:r>
            <a:r>
              <a:rPr sz="1200" dirty="0">
                <a:latin typeface="Arial"/>
                <a:cs typeface="Arial"/>
              </a:rPr>
              <a:t>a	F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09321" y="3342131"/>
            <a:ext cx="56705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sebesar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40358" y="3342131"/>
            <a:ext cx="236854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1,5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41510" y="3342131"/>
            <a:ext cx="2120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73550" y="3517392"/>
            <a:ext cx="2580640" cy="10706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ts val="1380"/>
              </a:lnSpc>
              <a:spcBef>
                <a:spcPts val="95"/>
              </a:spcBef>
            </a:pPr>
            <a:r>
              <a:rPr sz="1200" dirty="0">
                <a:latin typeface="Arial"/>
                <a:cs typeface="Arial"/>
              </a:rPr>
              <a:t>menggerakkan piston ke bawah dan  menekan AB sedemikian rupa  sehingga BC </a:t>
            </a:r>
            <a:r>
              <a:rPr sz="1200" spc="-5" dirty="0">
                <a:latin typeface="Arial"/>
                <a:cs typeface="Arial"/>
              </a:rPr>
              <a:t>berputar berlawanan  arah jarum jam. </a:t>
            </a:r>
            <a:r>
              <a:rPr sz="1200" dirty="0">
                <a:latin typeface="Arial"/>
                <a:cs typeface="Arial"/>
              </a:rPr>
              <a:t>Tentukan </a:t>
            </a:r>
            <a:r>
              <a:rPr sz="1200" spc="-5" dirty="0">
                <a:latin typeface="Arial"/>
                <a:cs typeface="Arial"/>
              </a:rPr>
              <a:t>besar  </a:t>
            </a:r>
            <a:r>
              <a:rPr sz="1200" dirty="0">
                <a:latin typeface="Arial"/>
                <a:cs typeface="Arial"/>
              </a:rPr>
              <a:t>momen yang terjadi terhadap C  </a:t>
            </a:r>
            <a:r>
              <a:rPr sz="1200" spc="-5" dirty="0">
                <a:latin typeface="Arial"/>
                <a:cs typeface="Arial"/>
              </a:rPr>
              <a:t>akibat gaya </a:t>
            </a:r>
            <a:r>
              <a:rPr sz="1200" dirty="0">
                <a:latin typeface="Arial"/>
                <a:cs typeface="Arial"/>
              </a:rPr>
              <a:t>F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tersebut.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67816" y="6146291"/>
            <a:ext cx="1524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4.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3306" y="6158483"/>
            <a:ext cx="2586355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 algn="just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Hitung momen di </a:t>
            </a:r>
            <a:r>
              <a:rPr sz="1200" dirty="0">
                <a:latin typeface="Arial"/>
                <a:cs typeface="Arial"/>
              </a:rPr>
              <a:t>titik A </a:t>
            </a:r>
            <a:r>
              <a:rPr sz="1200" spc="-45" dirty="0">
                <a:latin typeface="Arial"/>
                <a:cs typeface="Arial"/>
              </a:rPr>
              <a:t>akibat </a:t>
            </a:r>
            <a:r>
              <a:rPr sz="1200" spc="-40" dirty="0">
                <a:latin typeface="Arial"/>
                <a:cs typeface="Arial"/>
              </a:rPr>
              <a:t>gaya </a:t>
            </a:r>
            <a:r>
              <a:rPr sz="1200" dirty="0">
                <a:latin typeface="Arial"/>
                <a:cs typeface="Arial"/>
              </a:rPr>
              <a:t>F  </a:t>
            </a:r>
            <a:r>
              <a:rPr sz="1200" spc="-45" dirty="0">
                <a:latin typeface="Arial"/>
                <a:cs typeface="Arial"/>
              </a:rPr>
              <a:t>sebesar </a:t>
            </a:r>
            <a:r>
              <a:rPr sz="1200" spc="-40" dirty="0">
                <a:latin typeface="Arial"/>
                <a:cs typeface="Arial"/>
              </a:rPr>
              <a:t>500 </a:t>
            </a:r>
            <a:r>
              <a:rPr sz="1200" dirty="0">
                <a:latin typeface="Arial"/>
                <a:cs typeface="Arial"/>
              </a:rPr>
              <a:t>N </a:t>
            </a:r>
            <a:r>
              <a:rPr sz="1200" spc="-5" dirty="0">
                <a:latin typeface="Arial"/>
                <a:cs typeface="Arial"/>
              </a:rPr>
              <a:t>dengan menguraikan  gaya ke komponen </a:t>
            </a:r>
            <a:r>
              <a:rPr sz="1200" dirty="0">
                <a:latin typeface="Arial"/>
                <a:cs typeface="Arial"/>
              </a:rPr>
              <a:t>x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Y.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317497" y="900683"/>
            <a:ext cx="2968752" cy="248488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436369" y="6220964"/>
            <a:ext cx="2493263" cy="32522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663445" y="6158484"/>
            <a:ext cx="1381760" cy="375285"/>
          </a:xfrm>
          <a:custGeom>
            <a:avLst/>
            <a:gdLst/>
            <a:ahLst/>
            <a:cxnLst/>
            <a:rect l="l" t="t" r="r" b="b"/>
            <a:pathLst>
              <a:path w="1381760" h="375284">
                <a:moveTo>
                  <a:pt x="0" y="374903"/>
                </a:moveTo>
                <a:lnTo>
                  <a:pt x="1381506" y="374903"/>
                </a:lnTo>
                <a:lnTo>
                  <a:pt x="1381506" y="0"/>
                </a:lnTo>
                <a:lnTo>
                  <a:pt x="0" y="0"/>
                </a:lnTo>
                <a:lnTo>
                  <a:pt x="0" y="37490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001266" y="6197346"/>
            <a:ext cx="70548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Times New Roman"/>
                <a:cs typeface="Times New Roman"/>
              </a:rPr>
              <a:t>F = 1,5</a:t>
            </a:r>
            <a:r>
              <a:rPr sz="1200" b="1" spc="-9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198625" y="3758184"/>
            <a:ext cx="2968752" cy="2285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39507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algn="ctr">
              <a:lnSpc>
                <a:spcPts val="1410"/>
              </a:lnSpc>
            </a:pPr>
            <a:r>
              <a:rPr sz="1200" b="1" spc="-5" dirty="0">
                <a:latin typeface="Arial"/>
                <a:cs typeface="Arial"/>
              </a:rPr>
              <a:t>Bab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3</a:t>
            </a:r>
            <a:endParaRPr sz="1200" dirty="0">
              <a:latin typeface="Arial"/>
              <a:cs typeface="Arial"/>
            </a:endParaRPr>
          </a:p>
          <a:p>
            <a:pPr algn="ctr">
              <a:lnSpc>
                <a:spcPts val="1410"/>
              </a:lnSpc>
            </a:pPr>
            <a:r>
              <a:rPr sz="1200" b="1" spc="-5" dirty="0">
                <a:latin typeface="Arial"/>
                <a:cs typeface="Arial"/>
              </a:rPr>
              <a:t>KONSEP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KESEIMBANGAN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 dirty="0">
              <a:latin typeface="Times New Roman"/>
              <a:cs typeface="Times New Roman"/>
            </a:endParaRPr>
          </a:p>
          <a:p>
            <a:pPr marL="250190" marR="6985" indent="-237490" algn="just">
              <a:lnSpc>
                <a:spcPts val="1370"/>
              </a:lnSpc>
              <a:buFont typeface="Symbol"/>
              <a:buChar char=""/>
              <a:tabLst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Suatu partikel dalam keadaan keseimbangan jika resultan semua gaya yang  bekerja pada partikel </a:t>
            </a:r>
            <a:r>
              <a:rPr sz="1200" dirty="0">
                <a:latin typeface="Arial"/>
                <a:cs typeface="Arial"/>
              </a:rPr>
              <a:t>tersebut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nol.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Symbol"/>
              <a:buChar char=""/>
            </a:pPr>
            <a:endParaRPr sz="1200" dirty="0">
              <a:latin typeface="Times New Roman"/>
              <a:cs typeface="Times New Roman"/>
            </a:endParaRPr>
          </a:p>
          <a:p>
            <a:pPr marL="241300" marR="5715" indent="-228600" algn="just">
              <a:lnSpc>
                <a:spcPct val="95600"/>
              </a:lnSpc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Jika pada suatu partikel diberi </a:t>
            </a:r>
            <a:r>
              <a:rPr sz="1200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gaya yang sama besar, mempunyai garis gaya  yang sama dan arah berlawanan, maka resultan gaya </a:t>
            </a:r>
            <a:r>
              <a:rPr sz="1200" dirty="0">
                <a:latin typeface="Arial"/>
                <a:cs typeface="Arial"/>
              </a:rPr>
              <a:t>tersebut </a:t>
            </a:r>
            <a:r>
              <a:rPr sz="1200" spc="-5" dirty="0">
                <a:latin typeface="Arial"/>
                <a:cs typeface="Arial"/>
              </a:rPr>
              <a:t>adalah NOL. Hal  </a:t>
            </a:r>
            <a:r>
              <a:rPr sz="1200" dirty="0">
                <a:latin typeface="Arial"/>
                <a:cs typeface="Arial"/>
              </a:rPr>
              <a:t>tersebut </a:t>
            </a:r>
            <a:r>
              <a:rPr sz="1200" spc="-5" dirty="0">
                <a:latin typeface="Arial"/>
                <a:cs typeface="Arial"/>
              </a:rPr>
              <a:t>menunjukkan partikel dalam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keseimbangan.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Symbol"/>
              <a:buChar char=""/>
            </a:pPr>
            <a:endParaRPr sz="1300" dirty="0">
              <a:latin typeface="Times New Roman"/>
              <a:cs typeface="Times New Roman"/>
            </a:endParaRPr>
          </a:p>
          <a:p>
            <a:pPr marL="241300" marR="5715" indent="-228600" algn="just">
              <a:lnSpc>
                <a:spcPts val="1380"/>
              </a:lnSpc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Sebuah benda </a:t>
            </a:r>
            <a:r>
              <a:rPr sz="1200" dirty="0">
                <a:latin typeface="Arial"/>
                <a:cs typeface="Arial"/>
              </a:rPr>
              <a:t>tegar </a:t>
            </a:r>
            <a:r>
              <a:rPr sz="1200" spc="-5" dirty="0">
                <a:latin typeface="Arial"/>
                <a:cs typeface="Arial"/>
              </a:rPr>
              <a:t>dikatakan dalam keseimbangan jika gaya–gaya yang  bereaksi pada benda </a:t>
            </a:r>
            <a:r>
              <a:rPr sz="1200" dirty="0">
                <a:latin typeface="Arial"/>
                <a:cs typeface="Arial"/>
              </a:rPr>
              <a:t>tersebut membentuk </a:t>
            </a:r>
            <a:r>
              <a:rPr sz="1200" spc="-5" dirty="0">
                <a:latin typeface="Arial"/>
                <a:cs typeface="Arial"/>
              </a:rPr>
              <a:t>gaya </a:t>
            </a:r>
            <a:r>
              <a:rPr sz="1200" dirty="0">
                <a:latin typeface="Arial"/>
                <a:cs typeface="Arial"/>
              </a:rPr>
              <a:t>/ </a:t>
            </a:r>
            <a:r>
              <a:rPr sz="1200" spc="-5" dirty="0">
                <a:latin typeface="Arial"/>
                <a:cs typeface="Arial"/>
              </a:rPr>
              <a:t>sistem gaya ekvivalen dengan  nol.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Symbol"/>
              <a:buChar char=""/>
            </a:pPr>
            <a:endParaRPr sz="1150" dirty="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Sistem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mempunyai resultan gaya dan resultan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kopel.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Symbol"/>
              <a:buChar char=""/>
            </a:pPr>
            <a:endParaRPr sz="1250" dirty="0">
              <a:latin typeface="Times New Roman"/>
              <a:cs typeface="Times New Roman"/>
            </a:endParaRPr>
          </a:p>
          <a:p>
            <a:pPr marL="241300" marR="6985" indent="-228600" algn="just">
              <a:lnSpc>
                <a:spcPts val="1380"/>
              </a:lnSpc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Syarat perlu dan cukup untuk keseimbangan suatu benda </a:t>
            </a:r>
            <a:r>
              <a:rPr sz="1200" dirty="0">
                <a:latin typeface="Arial"/>
                <a:cs typeface="Arial"/>
              </a:rPr>
              <a:t>tegar </a:t>
            </a:r>
            <a:r>
              <a:rPr sz="1200" spc="-5" dirty="0">
                <a:latin typeface="Arial"/>
                <a:cs typeface="Arial"/>
              </a:rPr>
              <a:t>secara analitis  </a:t>
            </a:r>
            <a:r>
              <a:rPr sz="1200" dirty="0">
                <a:latin typeface="Arial"/>
                <a:cs typeface="Arial"/>
              </a:rPr>
              <a:t>adalah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96416" y="4270247"/>
            <a:ext cx="228600" cy="54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(i)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(ii)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(iii)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38813" y="4282439"/>
            <a:ext cx="2464435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 algn="just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jumlah gaya arah </a:t>
            </a:r>
            <a:r>
              <a:rPr sz="1200" dirty="0">
                <a:latin typeface="Arial"/>
                <a:cs typeface="Arial"/>
              </a:rPr>
              <a:t>x = 0 ( </a:t>
            </a:r>
            <a:r>
              <a:rPr sz="1200" spc="-5" dirty="0">
                <a:latin typeface="Arial"/>
                <a:cs typeface="Arial"/>
              </a:rPr>
              <a:t>∑Fx </a:t>
            </a:r>
            <a:r>
              <a:rPr sz="1200" dirty="0">
                <a:latin typeface="Arial"/>
                <a:cs typeface="Arial"/>
              </a:rPr>
              <a:t>= 0 )  </a:t>
            </a:r>
            <a:r>
              <a:rPr sz="1200" spc="-5" dirty="0">
                <a:latin typeface="Arial"/>
                <a:cs typeface="Arial"/>
              </a:rPr>
              <a:t>jumlah gaya arah </a:t>
            </a:r>
            <a:r>
              <a:rPr sz="1200" dirty="0">
                <a:latin typeface="Arial"/>
                <a:cs typeface="Arial"/>
              </a:rPr>
              <a:t>y = 0 ( </a:t>
            </a:r>
            <a:r>
              <a:rPr sz="1200" spc="-5" dirty="0">
                <a:latin typeface="Arial"/>
                <a:cs typeface="Arial"/>
              </a:rPr>
              <a:t>∑Fy </a:t>
            </a:r>
            <a:r>
              <a:rPr sz="1200" dirty="0">
                <a:latin typeface="Arial"/>
                <a:cs typeface="Arial"/>
              </a:rPr>
              <a:t>= 0 )  </a:t>
            </a:r>
            <a:r>
              <a:rPr sz="1200" spc="-5" dirty="0">
                <a:latin typeface="Arial"/>
                <a:cs typeface="Arial"/>
              </a:rPr>
              <a:t>jumlah momen  </a:t>
            </a:r>
            <a:r>
              <a:rPr sz="1200" dirty="0">
                <a:latin typeface="Arial"/>
                <a:cs typeface="Arial"/>
              </a:rPr>
              <a:t>=  0  ( </a:t>
            </a:r>
            <a:r>
              <a:rPr sz="1200" spc="-5" dirty="0">
                <a:latin typeface="Arial"/>
                <a:cs typeface="Arial"/>
              </a:rPr>
              <a:t>∑M </a:t>
            </a:r>
            <a:r>
              <a:rPr sz="1200" dirty="0">
                <a:latin typeface="Arial"/>
                <a:cs typeface="Arial"/>
              </a:rPr>
              <a:t>= 0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4995164"/>
            <a:ext cx="5786755" cy="2588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6350" indent="-228600" algn="just">
              <a:lnSpc>
                <a:spcPts val="1370"/>
              </a:lnSpc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Dari persamaan </a:t>
            </a:r>
            <a:r>
              <a:rPr sz="1200" dirty="0">
                <a:latin typeface="Arial"/>
                <a:cs typeface="Arial"/>
              </a:rPr>
              <a:t>tersebut </a:t>
            </a:r>
            <a:r>
              <a:rPr sz="1200" spc="-5" dirty="0">
                <a:latin typeface="Arial"/>
                <a:cs typeface="Arial"/>
              </a:rPr>
              <a:t>dapat dikatakan bahwa benda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bergerak dalam  arah </a:t>
            </a:r>
            <a:r>
              <a:rPr sz="1200" dirty="0">
                <a:latin typeface="Arial"/>
                <a:cs typeface="Arial"/>
              </a:rPr>
              <a:t>translasi </a:t>
            </a:r>
            <a:r>
              <a:rPr sz="1200" spc="-5" dirty="0">
                <a:latin typeface="Arial"/>
                <a:cs typeface="Arial"/>
              </a:rPr>
              <a:t>atau arah rotasi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(diam).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Symbol"/>
              <a:buChar char=""/>
            </a:pPr>
            <a:endParaRPr sz="1200">
              <a:latin typeface="Times New Roman"/>
              <a:cs typeface="Times New Roman"/>
            </a:endParaRPr>
          </a:p>
          <a:p>
            <a:pPr marL="241300" marR="5080" indent="-228600" algn="just">
              <a:lnSpc>
                <a:spcPct val="95600"/>
              </a:lnSpc>
              <a:buFont typeface="Symbol"/>
              <a:buChar char=""/>
              <a:tabLst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Jika </a:t>
            </a:r>
            <a:r>
              <a:rPr sz="1200" spc="-5" dirty="0">
                <a:latin typeface="Arial"/>
                <a:cs typeface="Arial"/>
              </a:rPr>
              <a:t>ditinjau dari Hukum </a:t>
            </a:r>
            <a:r>
              <a:rPr sz="1200" dirty="0">
                <a:latin typeface="Arial"/>
                <a:cs typeface="Arial"/>
              </a:rPr>
              <a:t>III </a:t>
            </a:r>
            <a:r>
              <a:rPr sz="1200" spc="-5" dirty="0">
                <a:latin typeface="Arial"/>
                <a:cs typeface="Arial"/>
              </a:rPr>
              <a:t>Newton, maka keseimbangan </a:t>
            </a:r>
            <a:r>
              <a:rPr sz="1200" dirty="0">
                <a:latin typeface="Arial"/>
                <a:cs typeface="Arial"/>
              </a:rPr>
              <a:t>terjadi </a:t>
            </a:r>
            <a:r>
              <a:rPr sz="1200" spc="-5" dirty="0">
                <a:latin typeface="Arial"/>
                <a:cs typeface="Arial"/>
              </a:rPr>
              <a:t>jika gaya aksi  mendapat reaksi yang besarnya sama dengan gaya aksi </a:t>
            </a:r>
            <a:r>
              <a:rPr sz="1200" dirty="0">
                <a:latin typeface="Arial"/>
                <a:cs typeface="Arial"/>
              </a:rPr>
              <a:t>tetapi </a:t>
            </a:r>
            <a:r>
              <a:rPr sz="1200" spc="-5" dirty="0">
                <a:latin typeface="Arial"/>
                <a:cs typeface="Arial"/>
              </a:rPr>
              <a:t>arahnya saling  berlawanan.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Tumpuan </a:t>
            </a:r>
            <a:r>
              <a:rPr sz="1200" b="1" u="heavy" dirty="0">
                <a:latin typeface="Arial"/>
                <a:cs typeface="Arial"/>
              </a:rPr>
              <a:t>/</a:t>
            </a:r>
            <a:r>
              <a:rPr sz="1200" b="1" u="heavy" spc="-9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Peletakan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jenis tumpuan yang biasa digunakan dalam suatu konstruksi yaitu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sz="1200" dirty="0">
                <a:latin typeface="Arial"/>
                <a:cs typeface="Arial"/>
              </a:rPr>
              <a:t>tumpuan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sendi</a:t>
            </a:r>
            <a:endParaRPr sz="12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sz="1200" dirty="0">
                <a:latin typeface="Arial"/>
                <a:cs typeface="Arial"/>
              </a:rPr>
              <a:t>tumpuan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roll</a:t>
            </a:r>
            <a:endParaRPr sz="1200">
              <a:latin typeface="Arial"/>
              <a:cs typeface="Arial"/>
            </a:endParaRPr>
          </a:p>
          <a:p>
            <a:pPr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sz="1200" dirty="0">
                <a:latin typeface="Arial"/>
                <a:cs typeface="Arial"/>
              </a:rPr>
              <a:t>tumpuan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jepit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1.  Tumpuan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Roll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11015" y="7762747"/>
            <a:ext cx="3042920" cy="1086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715" indent="-228600">
              <a:lnSpc>
                <a:spcPts val="137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Dapat memberikan reaksi berupa gaya  </a:t>
            </a:r>
            <a:r>
              <a:rPr sz="1200" dirty="0">
                <a:latin typeface="Arial"/>
                <a:cs typeface="Arial"/>
              </a:rPr>
              <a:t>vertikal  </a:t>
            </a:r>
            <a:r>
              <a:rPr sz="1200" spc="-5" dirty="0">
                <a:latin typeface="Arial"/>
                <a:cs typeface="Arial"/>
              </a:rPr>
              <a:t>(R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F</a:t>
            </a:r>
            <a:r>
              <a:rPr sz="1200" spc="-15" baseline="-10416" dirty="0">
                <a:latin typeface="Arial"/>
                <a:cs typeface="Arial"/>
              </a:rPr>
              <a:t>y</a:t>
            </a:r>
            <a:r>
              <a:rPr sz="1200" spc="-1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 marL="241300" marR="5080" indent="-228600">
              <a:lnSpc>
                <a:spcPts val="1380"/>
              </a:lnSpc>
              <a:spcBef>
                <a:spcPts val="8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dapat </a:t>
            </a:r>
            <a:r>
              <a:rPr sz="1200" dirty="0">
                <a:latin typeface="Arial"/>
                <a:cs typeface="Arial"/>
              </a:rPr>
              <a:t>menerima </a:t>
            </a:r>
            <a:r>
              <a:rPr sz="1200" spc="-5" dirty="0">
                <a:latin typeface="Arial"/>
                <a:cs typeface="Arial"/>
              </a:rPr>
              <a:t>gaya horisontal  (F</a:t>
            </a:r>
            <a:r>
              <a:rPr sz="1200" spc="-7" baseline="-10416" dirty="0">
                <a:latin typeface="Arial"/>
                <a:cs typeface="Arial"/>
              </a:rPr>
              <a:t>x</a:t>
            </a:r>
            <a:r>
              <a:rPr sz="1200" spc="-5" dirty="0">
                <a:latin typeface="Arial"/>
                <a:cs typeface="Arial"/>
              </a:rPr>
              <a:t>).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ts val="143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Tidak dapat menerima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momen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39615" y="8669528"/>
            <a:ext cx="281495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70"/>
              </a:lnSpc>
              <a:tabLst>
                <a:tab pos="478790" algn="l"/>
                <a:tab pos="1046480" algn="l"/>
                <a:tab pos="1571625" algn="l"/>
                <a:tab pos="2471420" algn="l"/>
              </a:tabLst>
            </a:pPr>
            <a:r>
              <a:rPr sz="1200" dirty="0">
                <a:latin typeface="Arial"/>
                <a:cs typeface="Arial"/>
              </a:rPr>
              <a:t>Jika	</a:t>
            </a:r>
            <a:r>
              <a:rPr sz="1200" spc="-5" dirty="0">
                <a:latin typeface="Arial"/>
                <a:cs typeface="Arial"/>
              </a:rPr>
              <a:t>diber</a:t>
            </a:r>
            <a:r>
              <a:rPr sz="1200" dirty="0">
                <a:latin typeface="Arial"/>
                <a:cs typeface="Arial"/>
              </a:rPr>
              <a:t>i	</a:t>
            </a:r>
            <a:r>
              <a:rPr sz="1200" spc="-5" dirty="0">
                <a:latin typeface="Arial"/>
                <a:cs typeface="Arial"/>
              </a:rPr>
              <a:t>gay</a:t>
            </a:r>
            <a:r>
              <a:rPr sz="1200" dirty="0">
                <a:latin typeface="Arial"/>
                <a:cs typeface="Arial"/>
              </a:rPr>
              <a:t>a	horison</a:t>
            </a:r>
            <a:r>
              <a:rPr sz="1200" spc="5" dirty="0">
                <a:latin typeface="Arial"/>
                <a:cs typeface="Arial"/>
              </a:rPr>
              <a:t>t</a:t>
            </a:r>
            <a:r>
              <a:rPr sz="1200" spc="-5" dirty="0">
                <a:latin typeface="Arial"/>
                <a:cs typeface="Arial"/>
              </a:rPr>
              <a:t>al</a:t>
            </a:r>
            <a:r>
              <a:rPr sz="1200" dirty="0">
                <a:latin typeface="Arial"/>
                <a:cs typeface="Arial"/>
              </a:rPr>
              <a:t>,	</a:t>
            </a:r>
            <a:r>
              <a:rPr sz="1200" spc="-5" dirty="0">
                <a:latin typeface="Arial"/>
                <a:cs typeface="Arial"/>
              </a:rPr>
              <a:t>akan  bergerak/menggelinding karena sifat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roll.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295019" y="7672393"/>
            <a:ext cx="1040498" cy="10136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56155" y="9040786"/>
            <a:ext cx="31115" cy="0"/>
          </a:xfrm>
          <a:custGeom>
            <a:avLst/>
            <a:gdLst/>
            <a:ahLst/>
            <a:cxnLst/>
            <a:rect l="l" t="t" r="r" b="b"/>
            <a:pathLst>
              <a:path w="31114">
                <a:moveTo>
                  <a:pt x="0" y="0"/>
                </a:moveTo>
                <a:lnTo>
                  <a:pt x="30632" y="0"/>
                </a:lnTo>
              </a:path>
            </a:pathLst>
          </a:custGeom>
          <a:ln w="27584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761998" y="8708897"/>
            <a:ext cx="22161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Ry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638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2. Tumpuan Sendi</a:t>
            </a:r>
            <a:r>
              <a:rPr sz="1200" b="1" u="heavy" spc="-7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(engsel)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98823" y="1425702"/>
            <a:ext cx="3054350" cy="1090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 indent="-237490">
              <a:lnSpc>
                <a:spcPts val="1405"/>
              </a:lnSpc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Mampu menerima </a:t>
            </a:r>
            <a:r>
              <a:rPr sz="1200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reaksi  gaya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724535" lvl="1" indent="-237490">
              <a:lnSpc>
                <a:spcPts val="1375"/>
              </a:lnSpc>
              <a:buAutoNum type="alphaLcParenR"/>
              <a:tabLst>
                <a:tab pos="725170" algn="l"/>
              </a:tabLst>
            </a:pPr>
            <a:r>
              <a:rPr sz="1200" spc="-5" dirty="0">
                <a:latin typeface="Arial"/>
                <a:cs typeface="Arial"/>
              </a:rPr>
              <a:t>gaya vertikal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(Fy)</a:t>
            </a:r>
            <a:endParaRPr sz="1200">
              <a:latin typeface="Arial"/>
              <a:cs typeface="Arial"/>
            </a:endParaRPr>
          </a:p>
          <a:p>
            <a:pPr marL="724535" lvl="1" indent="-237490">
              <a:lnSpc>
                <a:spcPts val="1410"/>
              </a:lnSpc>
              <a:buAutoNum type="alphaLcParenR"/>
              <a:tabLst>
                <a:tab pos="725170" algn="l"/>
              </a:tabLst>
            </a:pPr>
            <a:r>
              <a:rPr sz="1200" spc="-5" dirty="0">
                <a:latin typeface="Arial"/>
                <a:cs typeface="Arial"/>
              </a:rPr>
              <a:t>gaya horisontal</a:t>
            </a:r>
            <a:r>
              <a:rPr sz="1200" spc="2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(Fx)</a:t>
            </a:r>
            <a:endParaRPr sz="1200">
              <a:latin typeface="Arial"/>
              <a:cs typeface="Arial"/>
            </a:endParaRPr>
          </a:p>
          <a:p>
            <a:pPr marL="253365" indent="-240665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253365" algn="l"/>
                <a:tab pos="254000" algn="l"/>
              </a:tabLst>
            </a:pP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dapat menerima momen</a:t>
            </a:r>
            <a:r>
              <a:rPr sz="1200" spc="2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(M).</a:t>
            </a:r>
            <a:endParaRPr sz="1200">
              <a:latin typeface="Arial"/>
              <a:cs typeface="Arial"/>
            </a:endParaRPr>
          </a:p>
          <a:p>
            <a:pPr marL="250190" marR="5080" indent="-237490">
              <a:lnSpc>
                <a:spcPts val="1380"/>
              </a:lnSpc>
              <a:spcBef>
                <a:spcPts val="115"/>
              </a:spcBef>
              <a:buFont typeface="Symbol"/>
              <a:buChar char=""/>
              <a:tabLst>
                <a:tab pos="253365" algn="l"/>
                <a:tab pos="254000" algn="l"/>
              </a:tabLst>
            </a:pPr>
            <a:r>
              <a:rPr sz="1200" spc="-5" dirty="0">
                <a:latin typeface="Arial"/>
                <a:cs typeface="Arial"/>
              </a:rPr>
              <a:t>Jika diberi beban momen, karena sifat  sendi, maka akan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berputar.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7816" y="2848356"/>
            <a:ext cx="5114925" cy="904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4790" indent="-212090">
              <a:lnSpc>
                <a:spcPct val="100000"/>
              </a:lnSpc>
              <a:buAutoNum type="arabicPeriod" startAt="3"/>
              <a:tabLst>
                <a:tab pos="225425" algn="l"/>
              </a:tabLst>
            </a:pPr>
            <a:r>
              <a:rPr sz="1200" b="1" u="heavy" dirty="0">
                <a:latin typeface="Arial"/>
                <a:cs typeface="Arial"/>
              </a:rPr>
              <a:t>Tumpuan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Jepit</a:t>
            </a:r>
            <a:endParaRPr sz="1200">
              <a:latin typeface="Arial"/>
              <a:cs typeface="Arial"/>
            </a:endParaRPr>
          </a:p>
          <a:p>
            <a:pPr marL="2984500" lvl="1" indent="-228600">
              <a:lnSpc>
                <a:spcPts val="1405"/>
              </a:lnSpc>
              <a:spcBef>
                <a:spcPts val="15"/>
              </a:spcBef>
              <a:buFont typeface="Symbol"/>
              <a:buChar char=""/>
              <a:tabLst>
                <a:tab pos="2983865" algn="l"/>
                <a:tab pos="2985135" algn="l"/>
              </a:tabLst>
            </a:pPr>
            <a:r>
              <a:rPr sz="1200" spc="-5" dirty="0">
                <a:latin typeface="Arial"/>
                <a:cs typeface="Arial"/>
              </a:rPr>
              <a:t>Dapat menerima semua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reaksi:</a:t>
            </a:r>
            <a:endParaRPr sz="1200">
              <a:latin typeface="Arial"/>
              <a:cs typeface="Arial"/>
            </a:endParaRPr>
          </a:p>
          <a:p>
            <a:pPr marL="3212465" lvl="2" indent="-227965">
              <a:lnSpc>
                <a:spcPts val="1375"/>
              </a:lnSpc>
              <a:buAutoNum type="alphaLcParenR"/>
              <a:tabLst>
                <a:tab pos="3213100" algn="l"/>
              </a:tabLst>
            </a:pPr>
            <a:r>
              <a:rPr sz="1200" spc="-5" dirty="0">
                <a:latin typeface="Arial"/>
                <a:cs typeface="Arial"/>
              </a:rPr>
              <a:t>gaya vertikal</a:t>
            </a:r>
            <a:r>
              <a:rPr sz="1200" spc="2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(Fy)</a:t>
            </a:r>
            <a:endParaRPr sz="1200">
              <a:latin typeface="Arial"/>
              <a:cs typeface="Arial"/>
            </a:endParaRPr>
          </a:p>
          <a:p>
            <a:pPr marL="3212465" lvl="2" indent="-227965">
              <a:lnSpc>
                <a:spcPts val="1380"/>
              </a:lnSpc>
              <a:buAutoNum type="alphaLcParenR"/>
              <a:tabLst>
                <a:tab pos="3213100" algn="l"/>
              </a:tabLst>
            </a:pPr>
            <a:r>
              <a:rPr sz="1200" spc="-5" dirty="0">
                <a:latin typeface="Arial"/>
                <a:cs typeface="Arial"/>
              </a:rPr>
              <a:t>gaya horizontal</a:t>
            </a:r>
            <a:r>
              <a:rPr sz="1200" spc="2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(Fx)</a:t>
            </a:r>
            <a:endParaRPr sz="1200">
              <a:latin typeface="Arial"/>
              <a:cs typeface="Arial"/>
            </a:endParaRPr>
          </a:p>
          <a:p>
            <a:pPr marL="3212465" lvl="2" indent="-227965">
              <a:lnSpc>
                <a:spcPts val="1410"/>
              </a:lnSpc>
              <a:buAutoNum type="alphaLcParenR"/>
              <a:tabLst>
                <a:tab pos="3213100" algn="l"/>
              </a:tabLst>
            </a:pPr>
            <a:r>
              <a:rPr sz="1200" spc="-5" dirty="0">
                <a:latin typeface="Arial"/>
                <a:cs typeface="Arial"/>
              </a:rPr>
              <a:t>momen</a:t>
            </a:r>
            <a:r>
              <a:rPr sz="1200" spc="2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(M)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62512" y="3744468"/>
            <a:ext cx="79121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3875" algn="l"/>
              </a:tabLst>
            </a:pPr>
            <a:r>
              <a:rPr sz="1200" dirty="0">
                <a:latin typeface="Arial"/>
                <a:cs typeface="Arial"/>
              </a:rPr>
              <a:t>tidak	</a:t>
            </a:r>
            <a:r>
              <a:rPr sz="1200" spc="-5" dirty="0">
                <a:latin typeface="Arial"/>
                <a:cs typeface="Arial"/>
              </a:rPr>
              <a:t>ada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98823" y="3756660"/>
            <a:ext cx="2099310" cy="357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 marR="5080" indent="-237490">
              <a:lnSpc>
                <a:spcPts val="1380"/>
              </a:lnSpc>
              <a:buFont typeface="Symbol"/>
              <a:buChar char=""/>
              <a:tabLst>
                <a:tab pos="250190" algn="l"/>
                <a:tab pos="250825" algn="l"/>
                <a:tab pos="837565" algn="l"/>
                <a:tab pos="1459230" algn="l"/>
              </a:tabLst>
            </a:pPr>
            <a:r>
              <a:rPr sz="1200" spc="-5" dirty="0">
                <a:latin typeface="Arial"/>
                <a:cs typeface="Arial"/>
              </a:rPr>
              <a:t>dijepi</a:t>
            </a:r>
            <a:r>
              <a:rPr sz="1200" dirty="0">
                <a:latin typeface="Arial"/>
                <a:cs typeface="Arial"/>
              </a:rPr>
              <a:t>t	</a:t>
            </a:r>
            <a:r>
              <a:rPr sz="1200" spc="-5" dirty="0">
                <a:latin typeface="Arial"/>
                <a:cs typeface="Arial"/>
              </a:rPr>
              <a:t>berart</a:t>
            </a:r>
            <a:r>
              <a:rPr sz="1200" dirty="0">
                <a:latin typeface="Arial"/>
                <a:cs typeface="Arial"/>
              </a:rPr>
              <a:t>i	</a:t>
            </a:r>
            <a:r>
              <a:rPr sz="1200" spc="-5" dirty="0">
                <a:latin typeface="Arial"/>
                <a:cs typeface="Arial"/>
              </a:rPr>
              <a:t>dianggap  gerakan sama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sekali.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5234940"/>
            <a:ext cx="5785485" cy="1156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Beban</a:t>
            </a:r>
            <a:r>
              <a:rPr sz="1200" b="1" u="heavy" spc="24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(muatan)</a:t>
            </a:r>
            <a:endParaRPr sz="1200" dirty="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Merupakan aksi </a:t>
            </a:r>
            <a:r>
              <a:rPr sz="1200" dirty="0">
                <a:latin typeface="Arial"/>
                <a:cs typeface="Arial"/>
              </a:rPr>
              <a:t>/ </a:t>
            </a:r>
            <a:r>
              <a:rPr sz="1200" spc="-5" dirty="0">
                <a:latin typeface="Arial"/>
                <a:cs typeface="Arial"/>
              </a:rPr>
              <a:t>gaya </a:t>
            </a:r>
            <a:r>
              <a:rPr sz="1200" dirty="0">
                <a:latin typeface="Arial"/>
                <a:cs typeface="Arial"/>
              </a:rPr>
              <a:t>/beban </a:t>
            </a:r>
            <a:r>
              <a:rPr sz="1200" spc="-5" dirty="0">
                <a:latin typeface="Arial"/>
                <a:cs typeface="Arial"/>
              </a:rPr>
              <a:t>yang mengenai struktur. Beban dapat dibedakan  menjadi beberapa jenis berdasarkan cara bekerja dari beban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tersebut.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1)  Beban </a:t>
            </a:r>
            <a:r>
              <a:rPr sz="1200" dirty="0">
                <a:latin typeface="Arial"/>
                <a:cs typeface="Arial"/>
              </a:rPr>
              <a:t>titik/beban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terpusat.</a:t>
            </a:r>
          </a:p>
          <a:p>
            <a:pPr marL="2413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Beban yang mengenai struktur hanya pada satu </a:t>
            </a:r>
            <a:r>
              <a:rPr sz="1200" dirty="0">
                <a:latin typeface="Arial"/>
                <a:cs typeface="Arial"/>
              </a:rPr>
              <a:t>titik tertentu </a:t>
            </a:r>
            <a:r>
              <a:rPr sz="1200" spc="-5" dirty="0">
                <a:latin typeface="Arial"/>
                <a:cs typeface="Arial"/>
              </a:rPr>
              <a:t>secara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terpusat.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67816" y="7949945"/>
            <a:ext cx="5786755" cy="54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2)  Beban </a:t>
            </a:r>
            <a:r>
              <a:rPr sz="1200" dirty="0">
                <a:latin typeface="Arial"/>
                <a:cs typeface="Arial"/>
              </a:rPr>
              <a:t>terdistribusi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merata.</a:t>
            </a:r>
            <a:endParaRPr sz="1200">
              <a:latin typeface="Arial"/>
              <a:cs typeface="Arial"/>
            </a:endParaRPr>
          </a:p>
          <a:p>
            <a:pPr marL="241300" marR="508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Beban yang mengenai struktur </a:t>
            </a:r>
            <a:r>
              <a:rPr sz="1200" dirty="0">
                <a:latin typeface="Arial"/>
                <a:cs typeface="Arial"/>
              </a:rPr>
              <a:t>tidak terpusat tetapi terdistribusi, </a:t>
            </a:r>
            <a:r>
              <a:rPr sz="1200" spc="-5" dirty="0">
                <a:latin typeface="Arial"/>
                <a:cs typeface="Arial"/>
              </a:rPr>
              <a:t>baik </a:t>
            </a:r>
            <a:r>
              <a:rPr sz="1200" dirty="0">
                <a:latin typeface="Arial"/>
                <a:cs typeface="Arial"/>
              </a:rPr>
              <a:t>terdistribusi  </a:t>
            </a:r>
            <a:r>
              <a:rPr sz="1200" spc="-5" dirty="0">
                <a:latin typeface="Arial"/>
                <a:cs typeface="Arial"/>
              </a:rPr>
              <a:t>merata ataupun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merata. Sebagai contoh beban angin, air dan</a:t>
            </a:r>
            <a:r>
              <a:rPr sz="1200" dirty="0">
                <a:latin typeface="Arial"/>
                <a:cs typeface="Arial"/>
              </a:rPr>
              <a:t> tekanan.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547241" y="1206823"/>
            <a:ext cx="1040498" cy="7690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08377" y="2330615"/>
            <a:ext cx="30480" cy="0"/>
          </a:xfrm>
          <a:custGeom>
            <a:avLst/>
            <a:gdLst/>
            <a:ahLst/>
            <a:cxnLst/>
            <a:rect l="l" t="t" r="r" b="b"/>
            <a:pathLst>
              <a:path w="30480">
                <a:moveTo>
                  <a:pt x="0" y="0"/>
                </a:moveTo>
                <a:lnTo>
                  <a:pt x="29870" y="0"/>
                </a:lnTo>
              </a:path>
            </a:pathLst>
          </a:custGeom>
          <a:ln w="27584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013457" y="1998726"/>
            <a:ext cx="22288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0" dirty="0">
                <a:latin typeface="Arial"/>
                <a:cs typeface="Arial"/>
              </a:rPr>
              <a:t>Ry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685288" y="1439417"/>
            <a:ext cx="147320" cy="0"/>
          </a:xfrm>
          <a:custGeom>
            <a:avLst/>
            <a:gdLst/>
            <a:ahLst/>
            <a:cxnLst/>
            <a:rect l="l" t="t" r="r" b="b"/>
            <a:pathLst>
              <a:path w="147319">
                <a:moveTo>
                  <a:pt x="0" y="0"/>
                </a:moveTo>
                <a:lnTo>
                  <a:pt x="147066" y="0"/>
                </a:lnTo>
              </a:path>
            </a:pathLst>
          </a:custGeom>
          <a:ln w="27584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817114" y="1380744"/>
            <a:ext cx="119380" cy="118110"/>
          </a:xfrm>
          <a:custGeom>
            <a:avLst/>
            <a:gdLst/>
            <a:ahLst/>
            <a:cxnLst/>
            <a:rect l="l" t="t" r="r" b="b"/>
            <a:pathLst>
              <a:path w="119380" h="118109">
                <a:moveTo>
                  <a:pt x="0" y="0"/>
                </a:moveTo>
                <a:lnTo>
                  <a:pt x="0" y="118109"/>
                </a:lnTo>
                <a:lnTo>
                  <a:pt x="118872" y="58674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482088" y="1332738"/>
            <a:ext cx="22288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0" dirty="0">
                <a:latin typeface="Arial"/>
                <a:cs typeface="Arial"/>
              </a:rPr>
              <a:t>Rx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564204" y="3147631"/>
            <a:ext cx="1387116" cy="16287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131567" y="4430267"/>
            <a:ext cx="22161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Ry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133344" y="4082796"/>
            <a:ext cx="146050" cy="0"/>
          </a:xfrm>
          <a:custGeom>
            <a:avLst/>
            <a:gdLst/>
            <a:ahLst/>
            <a:cxnLst/>
            <a:rect l="l" t="t" r="r" b="b"/>
            <a:pathLst>
              <a:path w="146050">
                <a:moveTo>
                  <a:pt x="0" y="0"/>
                </a:moveTo>
                <a:lnTo>
                  <a:pt x="145542" y="0"/>
                </a:lnTo>
              </a:path>
            </a:pathLst>
          </a:custGeom>
          <a:ln w="2762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265170" y="4022597"/>
            <a:ext cx="119380" cy="119380"/>
          </a:xfrm>
          <a:custGeom>
            <a:avLst/>
            <a:gdLst/>
            <a:ahLst/>
            <a:cxnLst/>
            <a:rect l="l" t="t" r="r" b="b"/>
            <a:pathLst>
              <a:path w="119379" h="119379">
                <a:moveTo>
                  <a:pt x="0" y="0"/>
                </a:moveTo>
                <a:lnTo>
                  <a:pt x="0" y="118872"/>
                </a:lnTo>
                <a:lnTo>
                  <a:pt x="118871" y="60198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929382" y="3976116"/>
            <a:ext cx="22288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Rx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11883" y="4388358"/>
            <a:ext cx="1524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555241" y="6563106"/>
            <a:ext cx="2375154" cy="10553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286250" y="6615683"/>
            <a:ext cx="2018538" cy="7467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386583" y="8558779"/>
            <a:ext cx="2493264" cy="1143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1184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ts val="1410"/>
              </a:lnSpc>
              <a:spcBef>
                <a:spcPts val="5"/>
              </a:spcBef>
            </a:pPr>
            <a:r>
              <a:rPr sz="1200" spc="-5" dirty="0">
                <a:latin typeface="Arial"/>
                <a:cs typeface="Arial"/>
              </a:rPr>
              <a:t>3)  </a:t>
            </a:r>
            <a:r>
              <a:rPr sz="1200" dirty="0">
                <a:latin typeface="Arial"/>
                <a:cs typeface="Arial"/>
              </a:rPr>
              <a:t>Beban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momen.</a:t>
            </a:r>
          </a:p>
          <a:p>
            <a:pPr marL="250190" marR="5080" indent="-9525" algn="just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Beban momen dapat berupa adanya beban titik pada </a:t>
            </a:r>
            <a:r>
              <a:rPr sz="1200" dirty="0">
                <a:latin typeface="Arial"/>
                <a:cs typeface="Arial"/>
              </a:rPr>
              <a:t>konstruksi menimbulkan  </a:t>
            </a:r>
            <a:r>
              <a:rPr sz="1200" spc="-5" dirty="0">
                <a:latin typeface="Arial"/>
                <a:cs typeface="Arial"/>
              </a:rPr>
              <a:t>momen atau momen yang memang diterima oleh konstruksi seperti momen puntir  (torsi) pada poros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transmisi.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7816" y="4066032"/>
            <a:ext cx="5788025" cy="550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7620" indent="-228600" algn="just">
              <a:lnSpc>
                <a:spcPts val="1380"/>
              </a:lnSpc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Dalam konstruksi mekanika teknik yang sesungguhnya, beban yang dialami oleh  struktur merupakan beban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gabungan.</a:t>
            </a:r>
            <a:endParaRPr sz="1200">
              <a:latin typeface="Arial"/>
              <a:cs typeface="Arial"/>
            </a:endParaRPr>
          </a:p>
          <a:p>
            <a:pPr marL="250190" marR="6350" indent="-952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Misalnya sebuah jembatan dapat mengalami beban </a:t>
            </a:r>
            <a:r>
              <a:rPr sz="1200" dirty="0">
                <a:latin typeface="Arial"/>
                <a:cs typeface="Arial"/>
              </a:rPr>
              <a:t>titik, </a:t>
            </a:r>
            <a:r>
              <a:rPr sz="1200" spc="-5" dirty="0">
                <a:latin typeface="Arial"/>
                <a:cs typeface="Arial"/>
              </a:rPr>
              <a:t>beban bergerak, beban  terbagi merata, beban angin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dll.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00">
              <a:latin typeface="Times New Roman"/>
              <a:cs typeface="Times New Roman"/>
            </a:endParaRPr>
          </a:p>
          <a:p>
            <a:pPr marL="241300" marR="5080" indent="-228600" algn="just">
              <a:lnSpc>
                <a:spcPct val="95600"/>
              </a:lnSpc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Semua beban harus dihitung dan menjadi komponen </a:t>
            </a:r>
            <a:r>
              <a:rPr sz="1200" b="1" spc="-5" dirty="0">
                <a:latin typeface="Arial"/>
                <a:cs typeface="Arial"/>
              </a:rPr>
              <a:t>AKSI</a:t>
            </a:r>
            <a:r>
              <a:rPr sz="1200" spc="-5" dirty="0">
                <a:latin typeface="Arial"/>
                <a:cs typeface="Arial"/>
              </a:rPr>
              <a:t>, </a:t>
            </a:r>
            <a:r>
              <a:rPr sz="1200" dirty="0">
                <a:latin typeface="Arial"/>
                <a:cs typeface="Arial"/>
              </a:rPr>
              <a:t>yang </a:t>
            </a:r>
            <a:r>
              <a:rPr sz="1200" spc="-5" dirty="0">
                <a:latin typeface="Arial"/>
                <a:cs typeface="Arial"/>
              </a:rPr>
              <a:t>akan diteruskan  ke </a:t>
            </a:r>
            <a:r>
              <a:rPr sz="1200" dirty="0">
                <a:latin typeface="Arial"/>
                <a:cs typeface="Arial"/>
              </a:rPr>
              <a:t>tumpuan/peletakan, </a:t>
            </a:r>
            <a:r>
              <a:rPr sz="1200" spc="-5" dirty="0">
                <a:latin typeface="Arial"/>
                <a:cs typeface="Arial"/>
              </a:rPr>
              <a:t>dimana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akan memberikan </a:t>
            </a:r>
            <a:r>
              <a:rPr sz="1200" b="1" spc="-5" dirty="0">
                <a:latin typeface="Arial"/>
                <a:cs typeface="Arial"/>
              </a:rPr>
              <a:t>REAKSI</a:t>
            </a:r>
            <a:r>
              <a:rPr sz="1200" spc="-5" dirty="0">
                <a:latin typeface="Arial"/>
                <a:cs typeface="Arial"/>
              </a:rPr>
              <a:t>, </a:t>
            </a:r>
            <a:r>
              <a:rPr sz="1200" dirty="0">
                <a:latin typeface="Arial"/>
                <a:cs typeface="Arial"/>
              </a:rPr>
              <a:t>sebesar aksi  </a:t>
            </a:r>
            <a:r>
              <a:rPr sz="1200" spc="-5" dirty="0">
                <a:latin typeface="Arial"/>
                <a:cs typeface="Arial"/>
              </a:rPr>
              <a:t>yang diterima, sehingga </a:t>
            </a:r>
            <a:r>
              <a:rPr sz="1200" dirty="0">
                <a:latin typeface="Arial"/>
                <a:cs typeface="Arial"/>
              </a:rPr>
              <a:t>terpenuhi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Symbol"/>
              <a:buChar char=""/>
            </a:pPr>
            <a:endParaRPr sz="1150">
              <a:latin typeface="Times New Roman"/>
              <a:cs typeface="Times New Roman"/>
            </a:endParaRPr>
          </a:p>
          <a:p>
            <a:pPr marL="18415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AKSI  </a:t>
            </a:r>
            <a:r>
              <a:rPr sz="1200" b="1" dirty="0">
                <a:latin typeface="Arial"/>
                <a:cs typeface="Arial"/>
              </a:rPr>
              <a:t>=</a:t>
            </a:r>
            <a:r>
              <a:rPr sz="1200" b="1" spc="-8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REAKSI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50">
              <a:latin typeface="Times New Roman"/>
              <a:cs typeface="Times New Roman"/>
            </a:endParaRPr>
          </a:p>
          <a:p>
            <a:pPr marL="241300" marR="5715" indent="-228600" algn="just">
              <a:lnSpc>
                <a:spcPct val="95800"/>
              </a:lnSpc>
              <a:buFont typeface="Symbol"/>
              <a:buChar char=""/>
              <a:tabLst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Fokus </a:t>
            </a:r>
            <a:r>
              <a:rPr sz="1200" spc="-5" dirty="0">
                <a:latin typeface="Arial"/>
                <a:cs typeface="Arial"/>
              </a:rPr>
              <a:t>dalam Mekanika </a:t>
            </a:r>
            <a:r>
              <a:rPr sz="1200" dirty="0">
                <a:latin typeface="Arial"/>
                <a:cs typeface="Arial"/>
              </a:rPr>
              <a:t>Teknik I </a:t>
            </a:r>
            <a:r>
              <a:rPr sz="1200" spc="-5" dirty="0">
                <a:latin typeface="Arial"/>
                <a:cs typeface="Arial"/>
              </a:rPr>
              <a:t>(Statika </a:t>
            </a:r>
            <a:r>
              <a:rPr sz="1200" dirty="0">
                <a:latin typeface="Arial"/>
                <a:cs typeface="Arial"/>
              </a:rPr>
              <a:t>Struktur) adalah : Statis Tertentu. </a:t>
            </a:r>
            <a:r>
              <a:rPr sz="1200" spc="-5" dirty="0">
                <a:latin typeface="Arial"/>
                <a:cs typeface="Arial"/>
              </a:rPr>
              <a:t>Bahwa  persoalan yang dipelajari dapat diselesaikan hanya dengan menggunakan </a:t>
            </a:r>
            <a:r>
              <a:rPr sz="1200" dirty="0">
                <a:latin typeface="Arial"/>
                <a:cs typeface="Arial"/>
              </a:rPr>
              <a:t>3  </a:t>
            </a:r>
            <a:r>
              <a:rPr sz="1200" spc="-5" dirty="0">
                <a:latin typeface="Arial"/>
                <a:cs typeface="Arial"/>
              </a:rPr>
              <a:t>persamaan keseimbangan </a:t>
            </a:r>
            <a:r>
              <a:rPr sz="1200" dirty="0">
                <a:latin typeface="Arial"/>
                <a:cs typeface="Arial"/>
              </a:rPr>
              <a:t>statik yaitu : </a:t>
            </a:r>
            <a:r>
              <a:rPr sz="1200" spc="-5" dirty="0">
                <a:latin typeface="Arial"/>
                <a:cs typeface="Arial"/>
              </a:rPr>
              <a:t>∑F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 0, </a:t>
            </a:r>
            <a:r>
              <a:rPr sz="1200" spc="-5" dirty="0">
                <a:latin typeface="Arial"/>
                <a:cs typeface="Arial"/>
              </a:rPr>
              <a:t>∑F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0, ∑M </a:t>
            </a:r>
            <a:r>
              <a:rPr sz="1200" dirty="0">
                <a:latin typeface="Arial"/>
                <a:cs typeface="Arial"/>
              </a:rPr>
              <a:t>= 0. Jika  </a:t>
            </a:r>
            <a:r>
              <a:rPr sz="1200" spc="-5" dirty="0">
                <a:latin typeface="Arial"/>
                <a:cs typeface="Arial"/>
              </a:rPr>
              <a:t>persoalan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dapat diselesaikan dengan </a:t>
            </a: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persamaan tersebut dan  membutuhkan lebih banyak persamaan, maka disebut dengan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u="sng" spc="-5" dirty="0">
                <a:latin typeface="Arial"/>
                <a:cs typeface="Arial"/>
              </a:rPr>
              <a:t>STATIS </a:t>
            </a:r>
            <a:r>
              <a:rPr sz="1200" u="sng" dirty="0">
                <a:latin typeface="Arial"/>
                <a:cs typeface="Arial"/>
              </a:rPr>
              <a:t>TAK  TENTU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Symbol"/>
              <a:buChar char=""/>
            </a:pPr>
            <a:endParaRPr sz="1200">
              <a:latin typeface="Times New Roman"/>
              <a:cs typeface="Times New Roman"/>
            </a:endParaRPr>
          </a:p>
          <a:p>
            <a:pPr marL="241300" indent="-228600">
              <a:lnSpc>
                <a:spcPts val="1410"/>
              </a:lnSpc>
              <a:spcBef>
                <a:spcPts val="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Kesetabilan konstruksi statis </a:t>
            </a:r>
            <a:r>
              <a:rPr sz="1200" dirty="0">
                <a:latin typeface="Arial"/>
                <a:cs typeface="Arial"/>
              </a:rPr>
              <a:t>tertentu </a:t>
            </a:r>
            <a:r>
              <a:rPr sz="1200" spc="-5" dirty="0">
                <a:latin typeface="Arial"/>
                <a:cs typeface="Arial"/>
              </a:rPr>
              <a:t>diperoleh jika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69900" marR="5715" lvl="1" indent="-228600">
              <a:lnSpc>
                <a:spcPts val="1380"/>
              </a:lnSpc>
              <a:spcBef>
                <a:spcPts val="65"/>
              </a:spcBef>
              <a:buAutoNum type="alphaLcParenR"/>
              <a:tabLst>
                <a:tab pos="469900" algn="l"/>
              </a:tabLst>
            </a:pPr>
            <a:r>
              <a:rPr sz="1200" spc="-5" dirty="0">
                <a:latin typeface="Arial"/>
                <a:cs typeface="Arial"/>
              </a:rPr>
              <a:t>Semua gejala gerakan (gaya) mengakibatkan perlawanan (reaksi) </a:t>
            </a:r>
            <a:r>
              <a:rPr sz="1200" dirty="0">
                <a:latin typeface="Arial"/>
                <a:cs typeface="Arial"/>
              </a:rPr>
              <a:t>terhadap  </a:t>
            </a:r>
            <a:r>
              <a:rPr sz="1200" spc="-5" dirty="0">
                <a:latin typeface="Arial"/>
                <a:cs typeface="Arial"/>
              </a:rPr>
              <a:t>gerakan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tersebut</a:t>
            </a:r>
            <a:endParaRPr sz="1200">
              <a:latin typeface="Arial"/>
              <a:cs typeface="Arial"/>
            </a:endParaRPr>
          </a:p>
          <a:p>
            <a:pPr marL="469900" marR="7620" lvl="1" indent="-228600">
              <a:lnSpc>
                <a:spcPts val="1380"/>
              </a:lnSpc>
              <a:buAutoNum type="alphaLcParenR"/>
              <a:tabLst>
                <a:tab pos="469900" algn="l"/>
              </a:tabLst>
            </a:pPr>
            <a:r>
              <a:rPr sz="1200" spc="-5" dirty="0">
                <a:latin typeface="Arial"/>
                <a:cs typeface="Arial"/>
              </a:rPr>
              <a:t>Suatu konstruksi statis </a:t>
            </a:r>
            <a:r>
              <a:rPr sz="1200" dirty="0">
                <a:latin typeface="Arial"/>
                <a:cs typeface="Arial"/>
              </a:rPr>
              <a:t>tertentu </a:t>
            </a:r>
            <a:r>
              <a:rPr sz="1200" spc="-5" dirty="0">
                <a:latin typeface="Arial"/>
                <a:cs typeface="Arial"/>
              </a:rPr>
              <a:t>akan </a:t>
            </a:r>
            <a:r>
              <a:rPr sz="1200" dirty="0">
                <a:latin typeface="Arial"/>
                <a:cs typeface="Arial"/>
              </a:rPr>
              <a:t>stabil jika reaksi-reaksinya </a:t>
            </a:r>
            <a:r>
              <a:rPr sz="1200" spc="-5" dirty="0">
                <a:latin typeface="Arial"/>
                <a:cs typeface="Arial"/>
              </a:rPr>
              <a:t>dapat dihitung  dengan  persamaan statis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tertentu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lphaLcParenR"/>
            </a:pPr>
            <a:endParaRPr sz="1250">
              <a:latin typeface="Times New Roman"/>
              <a:cs typeface="Times New Roman"/>
            </a:endParaRPr>
          </a:p>
          <a:p>
            <a:pPr marL="250190" marR="6985" indent="-237490" algn="just">
              <a:lnSpc>
                <a:spcPts val="1370"/>
              </a:lnSpc>
              <a:spcBef>
                <a:spcPts val="5"/>
              </a:spcBef>
              <a:buFont typeface="Symbol"/>
              <a:buChar char=""/>
              <a:tabLst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Dalam menganalisis suatu persoalan mekanika </a:t>
            </a:r>
            <a:r>
              <a:rPr sz="1200" dirty="0">
                <a:latin typeface="Arial"/>
                <a:cs typeface="Arial"/>
              </a:rPr>
              <a:t>teknik, </a:t>
            </a:r>
            <a:r>
              <a:rPr sz="1200" spc="-5" dirty="0">
                <a:latin typeface="Arial"/>
                <a:cs typeface="Arial"/>
              </a:rPr>
              <a:t>biasanya digunakan  beberapa diagram yang dapat mendukung kemudahan analisis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tersebut.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Symbol"/>
              <a:buChar char=""/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Diagram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Ruang</a:t>
            </a:r>
            <a:endParaRPr sz="1200">
              <a:latin typeface="Arial"/>
              <a:cs typeface="Arial"/>
            </a:endParaRPr>
          </a:p>
          <a:p>
            <a:pPr marL="241300" marR="6350" indent="-228600" algn="just">
              <a:lnSpc>
                <a:spcPts val="1380"/>
              </a:lnSpc>
              <a:spcBef>
                <a:spcPts val="115"/>
              </a:spcBef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Suatu diagram yang menggambarkan kondisi/situasi suatu masalah </a:t>
            </a:r>
            <a:r>
              <a:rPr sz="1200" dirty="0">
                <a:latin typeface="Arial"/>
                <a:cs typeface="Arial"/>
              </a:rPr>
              <a:t>teknik </a:t>
            </a:r>
            <a:r>
              <a:rPr sz="1200" spc="-5" dirty="0">
                <a:latin typeface="Arial"/>
                <a:cs typeface="Arial"/>
              </a:rPr>
              <a:t>yang  </a:t>
            </a:r>
            <a:r>
              <a:rPr sz="1200" dirty="0">
                <a:latin typeface="Arial"/>
                <a:cs typeface="Arial"/>
              </a:rPr>
              <a:t>sesungguhnya.</a:t>
            </a:r>
            <a:endParaRPr sz="1200">
              <a:latin typeface="Arial"/>
              <a:cs typeface="Arial"/>
            </a:endParaRPr>
          </a:p>
          <a:p>
            <a:pPr marL="469900" indent="-228600">
              <a:lnSpc>
                <a:spcPts val="1430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sz="1200" dirty="0">
                <a:latin typeface="Arial"/>
                <a:cs typeface="Arial"/>
              </a:rPr>
              <a:t>Skema, sketsa,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ilustrasi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11857" y="1586483"/>
            <a:ext cx="3918204" cy="23050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1812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Diagram Benda</a:t>
            </a:r>
            <a:r>
              <a:rPr sz="1200" b="1" u="heavy" spc="-8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Bebas</a:t>
            </a:r>
            <a:endParaRPr sz="1200" dirty="0">
              <a:latin typeface="Arial"/>
              <a:cs typeface="Arial"/>
            </a:endParaRPr>
          </a:p>
          <a:p>
            <a:pPr marL="241300" marR="5715" indent="-228600" algn="just">
              <a:lnSpc>
                <a:spcPct val="95700"/>
              </a:lnSpc>
              <a:spcBef>
                <a:spcPts val="770"/>
              </a:spcBef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Diagram yang menggambarkan semua gaya-gaya </a:t>
            </a:r>
            <a:r>
              <a:rPr sz="1200" dirty="0">
                <a:latin typeface="Arial"/>
                <a:cs typeface="Arial"/>
              </a:rPr>
              <a:t>yang </a:t>
            </a:r>
            <a:r>
              <a:rPr sz="1200" spc="-5" dirty="0">
                <a:latin typeface="Arial"/>
                <a:cs typeface="Arial"/>
              </a:rPr>
              <a:t>bekerja pada suatu  partikel dalam keadaan bebas. Dalam menganalisis persoalan mekanika diagram  benda bebas ini sangat diperlukan untuk membantu memahami dan  menggambarkan masalah keseimbangan gaya dari suatu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partikel.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Contoh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1: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4316729"/>
            <a:ext cx="72898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Contoh </a:t>
            </a:r>
            <a:r>
              <a:rPr sz="1200" dirty="0">
                <a:latin typeface="Arial"/>
                <a:cs typeface="Arial"/>
              </a:rPr>
              <a:t>2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7816" y="5543550"/>
            <a:ext cx="103378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Diagram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ruang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7120128"/>
            <a:ext cx="152527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Diagram benda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bebas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82890" y="8960357"/>
            <a:ext cx="941069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Poligon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Gaya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079753" y="2298954"/>
            <a:ext cx="5225034" cy="18326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742438" y="4215384"/>
            <a:ext cx="2366010" cy="49149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900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Sederhana</a:t>
            </a:r>
            <a:endParaRPr sz="1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200" spc="-5" dirty="0">
                <a:latin typeface="Arial"/>
                <a:cs typeface="Arial"/>
              </a:rPr>
              <a:t>1)  </a:t>
            </a:r>
            <a:r>
              <a:rPr sz="1200" u="sng" spc="-5" dirty="0">
                <a:latin typeface="Arial"/>
                <a:cs typeface="Arial"/>
              </a:rPr>
              <a:t>Balok</a:t>
            </a:r>
            <a:r>
              <a:rPr sz="1200" u="sng" spc="-15" dirty="0">
                <a:latin typeface="Arial"/>
                <a:cs typeface="Arial"/>
              </a:rPr>
              <a:t> </a:t>
            </a:r>
            <a:r>
              <a:rPr sz="1200" u="sng" spc="-5" dirty="0">
                <a:latin typeface="Arial"/>
                <a:cs typeface="Arial"/>
              </a:rPr>
              <a:t>Sederhana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36567" y="1521378"/>
            <a:ext cx="2168525" cy="720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9554" marR="5080" indent="-236854">
              <a:lnSpc>
                <a:spcPct val="95600"/>
              </a:lnSpc>
              <a:buFont typeface="Symbol"/>
              <a:buChar char=""/>
              <a:tabLst>
                <a:tab pos="249554" algn="l"/>
                <a:tab pos="250190" algn="l"/>
              </a:tabLst>
            </a:pP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buah reaksi yang mungkin  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reaksi horisontal </a:t>
            </a:r>
            <a:r>
              <a:rPr sz="1200" dirty="0">
                <a:latin typeface="Arial"/>
                <a:cs typeface="Arial"/>
              </a:rPr>
              <a:t>A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: reaksi vertikal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  <a:p>
            <a:pPr marL="249554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: reaksi vertikal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7816" y="3440430"/>
            <a:ext cx="3075940" cy="54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Anggap AB sebagai </a:t>
            </a:r>
            <a:r>
              <a:rPr sz="1200" dirty="0">
                <a:latin typeface="Arial"/>
                <a:cs typeface="Arial"/>
              </a:rPr>
              <a:t>free </a:t>
            </a:r>
            <a:r>
              <a:rPr sz="1200" spc="-5" dirty="0">
                <a:latin typeface="Arial"/>
                <a:cs typeface="Arial"/>
              </a:rPr>
              <a:t>body (benda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bebas)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Syarat keseimbangan statis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3978401"/>
            <a:ext cx="3345179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80"/>
              </a:lnSpc>
              <a:tabLst>
                <a:tab pos="2299335" algn="l"/>
              </a:tabLst>
            </a:pPr>
            <a:r>
              <a:rPr sz="1200" dirty="0">
                <a:latin typeface="Arial"/>
                <a:cs typeface="Arial"/>
              </a:rPr>
              <a:t>a)  </a:t>
            </a:r>
            <a:r>
              <a:rPr sz="1200" spc="-5" dirty="0">
                <a:latin typeface="Arial"/>
                <a:cs typeface="Arial"/>
              </a:rPr>
              <a:t>∑ </a:t>
            </a:r>
            <a:r>
              <a:rPr sz="1200" dirty="0">
                <a:latin typeface="Arial"/>
                <a:cs typeface="Arial"/>
              </a:rPr>
              <a:t>Fx  = 0 →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spc="37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</a:t>
            </a:r>
            <a:r>
              <a:rPr sz="1200" spc="-5" dirty="0">
                <a:latin typeface="Arial"/>
                <a:cs typeface="Arial"/>
              </a:rPr>
              <a:t>(tidak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ada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aksi)  </a:t>
            </a:r>
            <a:r>
              <a:rPr sz="1200" dirty="0">
                <a:latin typeface="Arial"/>
                <a:cs typeface="Arial"/>
              </a:rPr>
              <a:t>b)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45"/>
              </a:lnSpc>
            </a:pPr>
            <a:r>
              <a:rPr sz="1200" dirty="0">
                <a:latin typeface="Arial"/>
                <a:cs typeface="Arial"/>
              </a:rPr>
              <a:t>c)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96416" y="4141470"/>
            <a:ext cx="2135505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∑ Fy </a:t>
            </a:r>
            <a:r>
              <a:rPr sz="1200" dirty="0">
                <a:latin typeface="Arial"/>
                <a:cs typeface="Arial"/>
              </a:rPr>
              <a:t>= 0  →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– F =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 </a:t>
            </a:r>
            <a:r>
              <a:rPr sz="1200" dirty="0">
                <a:latin typeface="Arial"/>
                <a:cs typeface="Arial"/>
              </a:rPr>
              <a:t>= 0 →  F . a -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. L =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694432" y="4716779"/>
            <a:ext cx="270510" cy="0"/>
          </a:xfrm>
          <a:custGeom>
            <a:avLst/>
            <a:gdLst/>
            <a:ahLst/>
            <a:cxnLst/>
            <a:rect l="l" t="t" r="r" b="b"/>
            <a:pathLst>
              <a:path w="270510">
                <a:moveTo>
                  <a:pt x="0" y="0"/>
                </a:moveTo>
                <a:lnTo>
                  <a:pt x="270510" y="0"/>
                </a:lnTo>
              </a:path>
            </a:pathLst>
          </a:custGeom>
          <a:ln w="63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421379" y="4716779"/>
            <a:ext cx="109220" cy="0"/>
          </a:xfrm>
          <a:custGeom>
            <a:avLst/>
            <a:gdLst/>
            <a:ahLst/>
            <a:cxnLst/>
            <a:rect l="l" t="t" r="r" b="b"/>
            <a:pathLst>
              <a:path w="109220">
                <a:moveTo>
                  <a:pt x="0" y="0"/>
                </a:moveTo>
                <a:lnTo>
                  <a:pt x="108966" y="0"/>
                </a:lnTo>
              </a:path>
            </a:pathLst>
          </a:custGeom>
          <a:ln w="63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710432" y="4738878"/>
            <a:ext cx="83820" cy="192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425" dirty="0">
                <a:latin typeface="Symbol"/>
                <a:cs typeface="Symbol"/>
              </a:rPr>
              <a:t>⎠</a:t>
            </a:r>
            <a:endParaRPr sz="11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29432" y="4613909"/>
            <a:ext cx="464820" cy="192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93065" algn="l"/>
              </a:tabLst>
            </a:pPr>
            <a:r>
              <a:rPr sz="1150" spc="-425" dirty="0">
                <a:latin typeface="Symbol"/>
                <a:cs typeface="Symbol"/>
              </a:rPr>
              <a:t>⎜</a:t>
            </a:r>
            <a:r>
              <a:rPr sz="1150" spc="-425" dirty="0">
                <a:latin typeface="Times New Roman"/>
                <a:cs typeface="Times New Roman"/>
              </a:rPr>
              <a:t>	</a:t>
            </a:r>
            <a:r>
              <a:rPr sz="1150" spc="-425" dirty="0">
                <a:latin typeface="Symbol"/>
                <a:cs typeface="Symbol"/>
              </a:rPr>
              <a:t>⎟</a:t>
            </a:r>
            <a:endParaRPr sz="115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29432" y="4721352"/>
            <a:ext cx="20447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725" spc="-637" baseline="-7246" dirty="0">
                <a:latin typeface="Symbol"/>
                <a:cs typeface="Symbol"/>
              </a:rPr>
              <a:t>⎝</a:t>
            </a:r>
            <a:r>
              <a:rPr sz="1725" spc="-419" baseline="-7246" dirty="0">
                <a:latin typeface="Times New Roman"/>
                <a:cs typeface="Times New Roman"/>
              </a:rPr>
              <a:t> </a:t>
            </a:r>
            <a:r>
              <a:rPr sz="1150" i="1" spc="-10" dirty="0">
                <a:latin typeface="Times New Roman"/>
                <a:cs typeface="Times New Roman"/>
              </a:rPr>
              <a:t>L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77718" y="4721352"/>
            <a:ext cx="10985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i="1" spc="-10" dirty="0">
                <a:latin typeface="Times New Roman"/>
                <a:cs typeface="Times New Roman"/>
              </a:rPr>
              <a:t>L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36876" y="4517123"/>
            <a:ext cx="1557020" cy="288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2440">
              <a:lnSpc>
                <a:spcPts val="1055"/>
              </a:lnSpc>
              <a:tabLst>
                <a:tab pos="1104900" algn="l"/>
                <a:tab pos="1485900" algn="l"/>
              </a:tabLst>
            </a:pPr>
            <a:r>
              <a:rPr sz="1725" i="1" spc="-15" baseline="4830" dirty="0">
                <a:latin typeface="Times New Roman"/>
                <a:cs typeface="Times New Roman"/>
              </a:rPr>
              <a:t>F</a:t>
            </a:r>
            <a:r>
              <a:rPr sz="1725" i="1" spc="-120" baseline="4830" dirty="0">
                <a:latin typeface="Times New Roman"/>
                <a:cs typeface="Times New Roman"/>
              </a:rPr>
              <a:t> </a:t>
            </a:r>
            <a:r>
              <a:rPr sz="1725" spc="60" baseline="4830" dirty="0">
                <a:latin typeface="Times New Roman"/>
                <a:cs typeface="Times New Roman"/>
              </a:rPr>
              <a:t>.</a:t>
            </a:r>
            <a:r>
              <a:rPr sz="1725" i="1" spc="60" baseline="4830" dirty="0">
                <a:latin typeface="Times New Roman"/>
                <a:cs typeface="Times New Roman"/>
              </a:rPr>
              <a:t>a	</a:t>
            </a:r>
            <a:r>
              <a:rPr sz="1150" spc="-425" dirty="0">
                <a:latin typeface="Symbol"/>
                <a:cs typeface="Symbol"/>
              </a:rPr>
              <a:t>⎛</a:t>
            </a:r>
            <a:r>
              <a:rPr sz="1150" spc="-95" dirty="0">
                <a:latin typeface="Times New Roman"/>
                <a:cs typeface="Times New Roman"/>
              </a:rPr>
              <a:t> </a:t>
            </a:r>
            <a:r>
              <a:rPr sz="1725" i="1" spc="-7" baseline="4830" dirty="0">
                <a:latin typeface="Times New Roman"/>
                <a:cs typeface="Times New Roman"/>
              </a:rPr>
              <a:t>a </a:t>
            </a:r>
            <a:r>
              <a:rPr sz="1725" i="1" baseline="4830" dirty="0">
                <a:latin typeface="Times New Roman"/>
                <a:cs typeface="Times New Roman"/>
              </a:rPr>
              <a:t>	</a:t>
            </a:r>
            <a:r>
              <a:rPr sz="1150" spc="-425" dirty="0">
                <a:latin typeface="Symbol"/>
                <a:cs typeface="Symbol"/>
              </a:rPr>
              <a:t>⎞</a:t>
            </a:r>
            <a:endParaRPr sz="1150">
              <a:latin typeface="Symbol"/>
              <a:cs typeface="Symbol"/>
            </a:endParaRPr>
          </a:p>
          <a:p>
            <a:pPr marL="12700">
              <a:lnSpc>
                <a:spcPts val="1055"/>
              </a:lnSpc>
              <a:tabLst>
                <a:tab pos="781685" algn="l"/>
                <a:tab pos="130937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	</a:t>
            </a:r>
            <a:r>
              <a:rPr sz="1150" i="1" spc="-5" dirty="0">
                <a:latin typeface="Times New Roman"/>
                <a:cs typeface="Times New Roman"/>
              </a:rPr>
              <a:t>atau</a:t>
            </a:r>
            <a:r>
              <a:rPr sz="1150" i="1" dirty="0">
                <a:latin typeface="Times New Roman"/>
                <a:cs typeface="Times New Roman"/>
              </a:rPr>
              <a:t>	</a:t>
            </a:r>
            <a:r>
              <a:rPr sz="1150" spc="-5" dirty="0">
                <a:latin typeface="Times New Roman"/>
                <a:cs typeface="Times New Roman"/>
              </a:rPr>
              <a:t>.</a:t>
            </a:r>
            <a:r>
              <a:rPr sz="1150" spc="-155" dirty="0">
                <a:latin typeface="Times New Roman"/>
                <a:cs typeface="Times New Roman"/>
              </a:rPr>
              <a:t> </a:t>
            </a:r>
            <a:r>
              <a:rPr sz="1150" i="1" spc="-10" dirty="0">
                <a:latin typeface="Times New Roman"/>
                <a:cs typeface="Times New Roman"/>
              </a:rPr>
              <a:t>F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681477" y="5499353"/>
            <a:ext cx="120014" cy="0"/>
          </a:xfrm>
          <a:custGeom>
            <a:avLst/>
            <a:gdLst/>
            <a:ahLst/>
            <a:cxnLst/>
            <a:rect l="l" t="t" r="r" b="b"/>
            <a:pathLst>
              <a:path w="120014">
                <a:moveTo>
                  <a:pt x="0" y="0"/>
                </a:moveTo>
                <a:lnTo>
                  <a:pt x="119634" y="0"/>
                </a:lnTo>
              </a:path>
            </a:pathLst>
          </a:custGeom>
          <a:ln w="67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236876" y="5390896"/>
            <a:ext cx="73914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8166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</a:t>
            </a:r>
            <a:r>
              <a:rPr sz="1200" spc="-112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	</a:t>
            </a:r>
            <a:r>
              <a:rPr sz="1875" spc="165" baseline="4444" dirty="0">
                <a:latin typeface="Times New Roman"/>
                <a:cs typeface="Times New Roman"/>
              </a:rPr>
              <a:t>.</a:t>
            </a:r>
            <a:r>
              <a:rPr sz="1875" spc="22" baseline="4444" dirty="0">
                <a:latin typeface="Times New Roman"/>
                <a:cs typeface="Times New Roman"/>
              </a:rPr>
              <a:t>F</a:t>
            </a:r>
            <a:endParaRPr sz="1875" baseline="4444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679433" y="5508244"/>
            <a:ext cx="12509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15" dirty="0">
                <a:latin typeface="Times New Roman"/>
                <a:cs typeface="Times New Roman"/>
              </a:rPr>
              <a:t>L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67816" y="5095494"/>
            <a:ext cx="2368550" cy="386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d) 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 </a:t>
            </a:r>
            <a:r>
              <a:rPr sz="1200" dirty="0">
                <a:latin typeface="Arial"/>
                <a:cs typeface="Arial"/>
              </a:rPr>
              <a:t>= 0 →  F . b –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. L =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R="645160" algn="r">
              <a:lnSpc>
                <a:spcPct val="100000"/>
              </a:lnSpc>
              <a:spcBef>
                <a:spcPts val="5"/>
              </a:spcBef>
            </a:pPr>
            <a:r>
              <a:rPr sz="1250" spc="15" dirty="0">
                <a:latin typeface="Times New Roman"/>
                <a:cs typeface="Times New Roman"/>
              </a:rPr>
              <a:t>b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67816" y="5865876"/>
            <a:ext cx="399161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2)  Balok sederhana dengan muatan/beban lebih dari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satu.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849372" y="7092695"/>
            <a:ext cx="110489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400618" y="7092695"/>
            <a:ext cx="110489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951528" y="7092695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c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67816" y="7267956"/>
            <a:ext cx="5785485" cy="2327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84835" algn="ctr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L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233679" indent="-220979">
              <a:lnSpc>
                <a:spcPts val="1410"/>
              </a:lnSpc>
              <a:buAutoNum type="alphaLcParenR"/>
              <a:tabLst>
                <a:tab pos="233679" algn="l"/>
              </a:tabLst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diperoleh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</a:t>
            </a:r>
            <a:endParaRPr sz="1200" baseline="-10416">
              <a:latin typeface="Arial"/>
              <a:cs typeface="Arial"/>
            </a:endParaRPr>
          </a:p>
          <a:p>
            <a:pPr marL="233679" indent="-220979">
              <a:lnSpc>
                <a:spcPts val="1380"/>
              </a:lnSpc>
              <a:buAutoNum type="alphaLcParenR"/>
              <a:tabLst>
                <a:tab pos="233679" algn="l"/>
              </a:tabLst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 </a:t>
            </a:r>
            <a:r>
              <a:rPr sz="1200" dirty="0">
                <a:latin typeface="Arial"/>
                <a:cs typeface="Arial"/>
              </a:rPr>
              <a:t>= 0 </a:t>
            </a:r>
            <a:r>
              <a:rPr sz="1200" spc="-5" dirty="0">
                <a:latin typeface="Arial"/>
                <a:cs typeface="Arial"/>
              </a:rPr>
              <a:t>diperoleh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</a:t>
            </a:r>
            <a:endParaRPr sz="1200" baseline="-10416">
              <a:latin typeface="Arial"/>
              <a:cs typeface="Arial"/>
            </a:endParaRPr>
          </a:p>
          <a:p>
            <a:pPr marL="182245" indent="-169545">
              <a:lnSpc>
                <a:spcPts val="1380"/>
              </a:lnSpc>
              <a:buAutoNum type="alphaLcParenR"/>
              <a:tabLst>
                <a:tab pos="182880" algn="l"/>
                <a:tab pos="926465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spc="7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</a:t>
            </a:r>
            <a:r>
              <a:rPr sz="1200" spc="-5" dirty="0">
                <a:latin typeface="Arial"/>
                <a:cs typeface="Arial"/>
              </a:rPr>
              <a:t>untuk pengecekan hasil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perhitungan</a:t>
            </a:r>
            <a:endParaRPr sz="1200">
              <a:latin typeface="Arial"/>
              <a:cs typeface="Arial"/>
            </a:endParaRPr>
          </a:p>
          <a:p>
            <a:pPr marL="190500" indent="-177800">
              <a:lnSpc>
                <a:spcPts val="1410"/>
              </a:lnSpc>
              <a:buAutoNum type="alphaLcParenR"/>
              <a:tabLst>
                <a:tab pos="191135" algn="l"/>
                <a:tab pos="926465" algn="l"/>
                <a:tab pos="2299335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spc="15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→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</a:t>
            </a:r>
            <a:r>
              <a:rPr sz="1200" spc="7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</a:t>
            </a:r>
            <a:r>
              <a:rPr sz="1200" spc="-5" dirty="0">
                <a:latin typeface="Arial"/>
                <a:cs typeface="Arial"/>
              </a:rPr>
              <a:t>(tidak ada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aksi)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82245" indent="-169545">
              <a:lnSpc>
                <a:spcPct val="100000"/>
              </a:lnSpc>
              <a:buAutoNum type="arabicPeriod" startAt="3"/>
              <a:tabLst>
                <a:tab pos="182880" algn="l"/>
              </a:tabLst>
            </a:pPr>
            <a:r>
              <a:rPr sz="1200" spc="-5" dirty="0">
                <a:latin typeface="Arial"/>
                <a:cs typeface="Arial"/>
              </a:rPr>
              <a:t>Balok sederhana dengan beban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merata.</a:t>
            </a:r>
            <a:endParaRPr sz="1200">
              <a:latin typeface="Arial"/>
              <a:cs typeface="Arial"/>
            </a:endParaRPr>
          </a:p>
          <a:p>
            <a:pPr marL="605790" lvl="1" indent="-236854">
              <a:lnSpc>
                <a:spcPts val="1405"/>
              </a:lnSpc>
              <a:spcBef>
                <a:spcPts val="20"/>
              </a:spcBef>
              <a:buFont typeface="Symbol"/>
              <a:buChar char=""/>
              <a:tabLst>
                <a:tab pos="605790" algn="l"/>
                <a:tab pos="606425" algn="l"/>
              </a:tabLst>
            </a:pPr>
            <a:r>
              <a:rPr sz="1200" spc="-5" dirty="0">
                <a:latin typeface="Arial"/>
                <a:cs typeface="Arial"/>
              </a:rPr>
              <a:t>Beban </a:t>
            </a:r>
            <a:r>
              <a:rPr sz="1200" dirty="0">
                <a:latin typeface="Arial"/>
                <a:cs typeface="Arial"/>
              </a:rPr>
              <a:t>terbagi </a:t>
            </a:r>
            <a:r>
              <a:rPr sz="1200" spc="-5" dirty="0">
                <a:latin typeface="Arial"/>
                <a:cs typeface="Arial"/>
              </a:rPr>
              <a:t>merata  </a:t>
            </a:r>
            <a:r>
              <a:rPr sz="1200" dirty="0">
                <a:latin typeface="Arial"/>
                <a:cs typeface="Arial"/>
              </a:rPr>
              <a:t>Q</a:t>
            </a:r>
            <a:r>
              <a:rPr sz="1200" spc="2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(N/m)</a:t>
            </a:r>
            <a:endParaRPr sz="1200">
              <a:latin typeface="Arial"/>
              <a:cs typeface="Arial"/>
            </a:endParaRPr>
          </a:p>
          <a:p>
            <a:pPr marL="60579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Total beban </a:t>
            </a:r>
            <a:r>
              <a:rPr sz="1200" dirty="0">
                <a:latin typeface="Arial"/>
                <a:cs typeface="Arial"/>
              </a:rPr>
              <a:t>= Q x L </a:t>
            </a:r>
            <a:r>
              <a:rPr sz="1200" spc="-5" dirty="0">
                <a:latin typeface="Arial"/>
                <a:cs typeface="Arial"/>
              </a:rPr>
              <a:t>dengan </a:t>
            </a:r>
            <a:r>
              <a:rPr sz="1200" dirty="0">
                <a:latin typeface="Arial"/>
                <a:cs typeface="Arial"/>
              </a:rPr>
              <a:t>L </a:t>
            </a:r>
            <a:r>
              <a:rPr sz="1200" spc="-5" dirty="0">
                <a:latin typeface="Arial"/>
                <a:cs typeface="Arial"/>
              </a:rPr>
              <a:t>panjang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beban.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>
              <a:latin typeface="Times New Roman"/>
              <a:cs typeface="Times New Roman"/>
            </a:endParaRPr>
          </a:p>
          <a:p>
            <a:pPr marL="605790" marR="5080" lvl="1" indent="-236854">
              <a:lnSpc>
                <a:spcPts val="1380"/>
              </a:lnSpc>
              <a:buFont typeface="Symbol"/>
              <a:buChar char=""/>
              <a:tabLst>
                <a:tab pos="605790" algn="l"/>
                <a:tab pos="606425" algn="l"/>
              </a:tabLst>
            </a:pPr>
            <a:r>
              <a:rPr sz="1200" dirty="0">
                <a:latin typeface="Arial"/>
                <a:cs typeface="Arial"/>
              </a:rPr>
              <a:t>Beban terbagi merata </a:t>
            </a:r>
            <a:r>
              <a:rPr sz="1200" spc="-5" dirty="0">
                <a:latin typeface="Arial"/>
                <a:cs typeface="Arial"/>
              </a:rPr>
              <a:t>dapat diwakili oleh satu beban titik yang posisinya  berada ditengah-tengah (titik berat beban), digambarkan oleh  </a:t>
            </a:r>
            <a:r>
              <a:rPr sz="1200" spc="-15" dirty="0">
                <a:latin typeface="Arial"/>
                <a:cs typeface="Arial"/>
              </a:rPr>
              <a:t>F</a:t>
            </a:r>
            <a:r>
              <a:rPr sz="1200" spc="-22" baseline="-10416" dirty="0">
                <a:latin typeface="Arial"/>
                <a:cs typeface="Arial"/>
              </a:rPr>
              <a:t>R </a:t>
            </a:r>
            <a:r>
              <a:rPr sz="1200" dirty="0">
                <a:latin typeface="Arial"/>
                <a:cs typeface="Arial"/>
              </a:rPr>
              <a:t>= Q x</a:t>
            </a:r>
            <a:r>
              <a:rPr sz="1200" spc="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L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275588" y="1646167"/>
            <a:ext cx="2561234" cy="12926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799842" y="1481835"/>
            <a:ext cx="111760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5" dirty="0">
                <a:latin typeface="Arial"/>
                <a:cs typeface="Arial"/>
              </a:rPr>
              <a:t>F</a:t>
            </a:r>
            <a:endParaRPr sz="11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25315" y="2141715"/>
            <a:ext cx="12763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5" dirty="0"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773933" y="2617216"/>
            <a:ext cx="111760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5" dirty="0">
                <a:latin typeface="Arial"/>
                <a:cs typeface="Arial"/>
              </a:rPr>
              <a:t>L</a:t>
            </a:r>
            <a:endParaRPr sz="11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199129" y="2353564"/>
            <a:ext cx="104139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409698" y="2353564"/>
            <a:ext cx="104139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921255" y="2934207"/>
            <a:ext cx="236220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5" dirty="0">
                <a:latin typeface="Arial"/>
                <a:cs typeface="Arial"/>
              </a:rPr>
              <a:t>R</a:t>
            </a:r>
            <a:r>
              <a:rPr sz="750" spc="-10" dirty="0">
                <a:latin typeface="Arial"/>
                <a:cs typeface="Arial"/>
              </a:rPr>
              <a:t>vA</a:t>
            </a:r>
            <a:endParaRPr sz="7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632708" y="2934207"/>
            <a:ext cx="236220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5" dirty="0">
                <a:latin typeface="Arial"/>
                <a:cs typeface="Arial"/>
              </a:rPr>
              <a:t>R</a:t>
            </a:r>
            <a:r>
              <a:rPr sz="750" spc="-10" dirty="0">
                <a:latin typeface="Arial"/>
                <a:cs typeface="Arial"/>
              </a:rPr>
              <a:t>vB</a:t>
            </a:r>
            <a:endParaRPr sz="7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595119" y="1913052"/>
            <a:ext cx="257175" cy="382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105" marR="5080" indent="-66040">
              <a:lnSpc>
                <a:spcPct val="110500"/>
              </a:lnSpc>
            </a:pPr>
            <a:r>
              <a:rPr sz="1100" b="1" dirty="0">
                <a:latin typeface="Arial"/>
                <a:cs typeface="Arial"/>
              </a:rPr>
              <a:t>R</a:t>
            </a:r>
            <a:r>
              <a:rPr sz="750" spc="-10" dirty="0">
                <a:latin typeface="Arial"/>
                <a:cs typeface="Arial"/>
              </a:rPr>
              <a:t>HA  </a:t>
            </a:r>
            <a:r>
              <a:rPr sz="1100" b="1" spc="5" dirty="0"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386583" y="6126479"/>
            <a:ext cx="2612136" cy="9662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623566" y="7258050"/>
            <a:ext cx="2256790" cy="0"/>
          </a:xfrm>
          <a:custGeom>
            <a:avLst/>
            <a:gdLst/>
            <a:ahLst/>
            <a:cxnLst/>
            <a:rect l="l" t="t" r="r" b="b"/>
            <a:pathLst>
              <a:path w="2256790">
                <a:moveTo>
                  <a:pt x="0" y="0"/>
                </a:moveTo>
                <a:lnTo>
                  <a:pt x="2256282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336035" y="7181850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0"/>
                </a:moveTo>
                <a:lnTo>
                  <a:pt x="0" y="1143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167378" y="7181850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0"/>
                </a:moveTo>
                <a:lnTo>
                  <a:pt x="0" y="1143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879847" y="7181850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0"/>
                </a:moveTo>
                <a:lnTo>
                  <a:pt x="0" y="1143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623566" y="7181850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0"/>
                </a:moveTo>
                <a:lnTo>
                  <a:pt x="0" y="1143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623566" y="7399019"/>
            <a:ext cx="2256790" cy="76200"/>
          </a:xfrm>
          <a:custGeom>
            <a:avLst/>
            <a:gdLst/>
            <a:ahLst/>
            <a:cxnLst/>
            <a:rect l="l" t="t" r="r" b="b"/>
            <a:pathLst>
              <a:path w="2256790" h="76200">
                <a:moveTo>
                  <a:pt x="76200" y="0"/>
                </a:moveTo>
                <a:lnTo>
                  <a:pt x="0" y="38100"/>
                </a:lnTo>
                <a:lnTo>
                  <a:pt x="76200" y="76199"/>
                </a:lnTo>
                <a:lnTo>
                  <a:pt x="76200" y="42671"/>
                </a:lnTo>
                <a:lnTo>
                  <a:pt x="64007" y="42671"/>
                </a:lnTo>
                <a:lnTo>
                  <a:pt x="60197" y="41147"/>
                </a:lnTo>
                <a:lnTo>
                  <a:pt x="58673" y="38100"/>
                </a:lnTo>
                <a:lnTo>
                  <a:pt x="60197" y="35051"/>
                </a:lnTo>
                <a:lnTo>
                  <a:pt x="64007" y="33527"/>
                </a:lnTo>
                <a:lnTo>
                  <a:pt x="76200" y="33527"/>
                </a:lnTo>
                <a:lnTo>
                  <a:pt x="76200" y="0"/>
                </a:lnTo>
                <a:close/>
              </a:path>
              <a:path w="2256790" h="76200">
                <a:moveTo>
                  <a:pt x="2180082" y="0"/>
                </a:moveTo>
                <a:lnTo>
                  <a:pt x="2180082" y="76199"/>
                </a:lnTo>
                <a:lnTo>
                  <a:pt x="2247138" y="42671"/>
                </a:lnTo>
                <a:lnTo>
                  <a:pt x="2193035" y="42671"/>
                </a:lnTo>
                <a:lnTo>
                  <a:pt x="2196084" y="41147"/>
                </a:lnTo>
                <a:lnTo>
                  <a:pt x="2197608" y="38100"/>
                </a:lnTo>
                <a:lnTo>
                  <a:pt x="2196084" y="35051"/>
                </a:lnTo>
                <a:lnTo>
                  <a:pt x="2193035" y="33527"/>
                </a:lnTo>
                <a:lnTo>
                  <a:pt x="2247137" y="33527"/>
                </a:lnTo>
                <a:lnTo>
                  <a:pt x="2180082" y="0"/>
                </a:lnTo>
                <a:close/>
              </a:path>
              <a:path w="2256790" h="76200">
                <a:moveTo>
                  <a:pt x="76200" y="33527"/>
                </a:moveTo>
                <a:lnTo>
                  <a:pt x="64007" y="33527"/>
                </a:lnTo>
                <a:lnTo>
                  <a:pt x="60197" y="35051"/>
                </a:lnTo>
                <a:lnTo>
                  <a:pt x="58673" y="38100"/>
                </a:lnTo>
                <a:lnTo>
                  <a:pt x="60197" y="41147"/>
                </a:lnTo>
                <a:lnTo>
                  <a:pt x="64007" y="42671"/>
                </a:lnTo>
                <a:lnTo>
                  <a:pt x="76200" y="42671"/>
                </a:lnTo>
                <a:lnTo>
                  <a:pt x="76200" y="33527"/>
                </a:lnTo>
                <a:close/>
              </a:path>
              <a:path w="2256790" h="76200">
                <a:moveTo>
                  <a:pt x="2180082" y="33527"/>
                </a:moveTo>
                <a:lnTo>
                  <a:pt x="76200" y="33527"/>
                </a:lnTo>
                <a:lnTo>
                  <a:pt x="76200" y="42671"/>
                </a:lnTo>
                <a:lnTo>
                  <a:pt x="2180082" y="42671"/>
                </a:lnTo>
                <a:lnTo>
                  <a:pt x="2180082" y="33527"/>
                </a:lnTo>
                <a:close/>
              </a:path>
              <a:path w="2256790" h="76200">
                <a:moveTo>
                  <a:pt x="2247137" y="33527"/>
                </a:moveTo>
                <a:lnTo>
                  <a:pt x="2193035" y="33527"/>
                </a:lnTo>
                <a:lnTo>
                  <a:pt x="2196084" y="35051"/>
                </a:lnTo>
                <a:lnTo>
                  <a:pt x="2197608" y="38100"/>
                </a:lnTo>
                <a:lnTo>
                  <a:pt x="2196084" y="41147"/>
                </a:lnTo>
                <a:lnTo>
                  <a:pt x="2193035" y="42671"/>
                </a:lnTo>
                <a:lnTo>
                  <a:pt x="2247138" y="42671"/>
                </a:lnTo>
                <a:lnTo>
                  <a:pt x="2256282" y="38100"/>
                </a:lnTo>
                <a:lnTo>
                  <a:pt x="2247137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623566" y="7322819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0"/>
                </a:moveTo>
                <a:lnTo>
                  <a:pt x="0" y="1143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879847" y="7322819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0"/>
                </a:moveTo>
                <a:lnTo>
                  <a:pt x="0" y="1143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67816" y="6233921"/>
            <a:ext cx="2033270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a)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F . (a + </a:t>
            </a:r>
            <a:r>
              <a:rPr sz="1200" spc="-5" dirty="0">
                <a:latin typeface="Arial"/>
                <a:cs typeface="Arial"/>
              </a:rPr>
              <a:t>b)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. a 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7014" y="6846569"/>
            <a:ext cx="683260" cy="0"/>
          </a:xfrm>
          <a:custGeom>
            <a:avLst/>
            <a:gdLst/>
            <a:ahLst/>
            <a:cxnLst/>
            <a:rect l="l" t="t" r="r" b="b"/>
            <a:pathLst>
              <a:path w="683260">
                <a:moveTo>
                  <a:pt x="0" y="0"/>
                </a:moveTo>
                <a:lnTo>
                  <a:pt x="682752" y="0"/>
                </a:lnTo>
              </a:path>
            </a:pathLst>
          </a:custGeom>
          <a:ln w="78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98445" y="6858254"/>
            <a:ext cx="120014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i="1" spc="15" dirty="0">
                <a:latin typeface="Times New Roman"/>
                <a:cs typeface="Times New Roman"/>
              </a:rPr>
              <a:t>a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60067" y="6709650"/>
            <a:ext cx="140970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i="1" spc="15" dirty="0">
                <a:latin typeface="Times New Roman"/>
                <a:cs typeface="Times New Roman"/>
              </a:rPr>
              <a:t>R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59127" y="6833108"/>
            <a:ext cx="160020" cy="142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i="1" spc="5" dirty="0">
                <a:latin typeface="Times New Roman"/>
                <a:cs typeface="Times New Roman"/>
              </a:rPr>
              <a:t>VB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54949" y="6589255"/>
            <a:ext cx="848360" cy="351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75" spc="22" baseline="-36398" dirty="0">
                <a:latin typeface="Symbol"/>
                <a:cs typeface="Symbol"/>
              </a:rPr>
              <a:t></a:t>
            </a:r>
            <a:r>
              <a:rPr sz="2175" spc="22" baseline="-36398" dirty="0">
                <a:latin typeface="Times New Roman"/>
                <a:cs typeface="Times New Roman"/>
              </a:rPr>
              <a:t> </a:t>
            </a:r>
            <a:r>
              <a:rPr sz="1450" i="1" spc="15" dirty="0">
                <a:latin typeface="Times New Roman"/>
                <a:cs typeface="Times New Roman"/>
              </a:rPr>
              <a:t>F </a:t>
            </a:r>
            <a:r>
              <a:rPr sz="1450" spc="30" dirty="0">
                <a:latin typeface="Times New Roman"/>
                <a:cs typeface="Times New Roman"/>
              </a:rPr>
              <a:t>(</a:t>
            </a:r>
            <a:r>
              <a:rPr sz="1450" i="1" spc="30" dirty="0">
                <a:latin typeface="Times New Roman"/>
                <a:cs typeface="Times New Roman"/>
              </a:rPr>
              <a:t>a </a:t>
            </a:r>
            <a:r>
              <a:rPr sz="1450" spc="15" dirty="0">
                <a:latin typeface="Symbol"/>
                <a:cs typeface="Symbol"/>
              </a:rPr>
              <a:t></a:t>
            </a:r>
            <a:r>
              <a:rPr sz="1450" spc="-185" dirty="0">
                <a:latin typeface="Times New Roman"/>
                <a:cs typeface="Times New Roman"/>
              </a:rPr>
              <a:t> </a:t>
            </a:r>
            <a:r>
              <a:rPr sz="1450" i="1" spc="20" dirty="0">
                <a:latin typeface="Times New Roman"/>
                <a:cs typeface="Times New Roman"/>
              </a:rPr>
              <a:t>b</a:t>
            </a:r>
            <a:r>
              <a:rPr sz="1450" spc="20" dirty="0">
                <a:latin typeface="Times New Roman"/>
                <a:cs typeface="Times New Roman"/>
              </a:rPr>
              <a:t>)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6446" y="7245095"/>
            <a:ext cx="1207770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b)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58445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F . b +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.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147316" y="7844790"/>
            <a:ext cx="317500" cy="0"/>
          </a:xfrm>
          <a:custGeom>
            <a:avLst/>
            <a:gdLst/>
            <a:ahLst/>
            <a:cxnLst/>
            <a:rect l="l" t="t" r="r" b="b"/>
            <a:pathLst>
              <a:path w="317500">
                <a:moveTo>
                  <a:pt x="0" y="0"/>
                </a:moveTo>
                <a:lnTo>
                  <a:pt x="316991" y="0"/>
                </a:lnTo>
              </a:path>
            </a:pathLst>
          </a:custGeom>
          <a:ln w="7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247392" y="7850632"/>
            <a:ext cx="115570" cy="226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i="1" spc="5" dirty="0">
                <a:latin typeface="Times New Roman"/>
                <a:cs typeface="Times New Roman"/>
              </a:rPr>
              <a:t>a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76057" y="7711947"/>
            <a:ext cx="135255" cy="226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i="1" spc="5" dirty="0">
                <a:latin typeface="Times New Roman"/>
                <a:cs typeface="Times New Roman"/>
              </a:rPr>
              <a:t>R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74367" y="7833106"/>
            <a:ext cx="153670" cy="135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i="1" spc="10" dirty="0">
                <a:latin typeface="Times New Roman"/>
                <a:cs typeface="Times New Roman"/>
              </a:rPr>
              <a:t>VA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63331" y="7599933"/>
            <a:ext cx="602615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spc="7" baseline="-35714" dirty="0">
                <a:latin typeface="Symbol"/>
                <a:cs typeface="Symbol"/>
              </a:rPr>
              <a:t></a:t>
            </a:r>
            <a:r>
              <a:rPr sz="2100" spc="7" baseline="-35714" dirty="0">
                <a:latin typeface="Times New Roman"/>
                <a:cs typeface="Times New Roman"/>
              </a:rPr>
              <a:t> </a:t>
            </a:r>
            <a:r>
              <a:rPr sz="2100" spc="7" baseline="-35714" dirty="0">
                <a:latin typeface="Symbol"/>
                <a:cs typeface="Symbol"/>
              </a:rPr>
              <a:t></a:t>
            </a:r>
            <a:r>
              <a:rPr sz="2100" spc="7" baseline="-35714" dirty="0">
                <a:latin typeface="Times New Roman"/>
                <a:cs typeface="Times New Roman"/>
              </a:rPr>
              <a:t> </a:t>
            </a:r>
            <a:r>
              <a:rPr sz="1400" i="1" spc="5" dirty="0">
                <a:latin typeface="Times New Roman"/>
                <a:cs typeface="Times New Roman"/>
              </a:rPr>
              <a:t>F</a:t>
            </a:r>
            <a:r>
              <a:rPr sz="1400" i="1" spc="-175" dirty="0">
                <a:latin typeface="Times New Roman"/>
                <a:cs typeface="Times New Roman"/>
              </a:rPr>
              <a:t> </a:t>
            </a:r>
            <a:r>
              <a:rPr sz="1400" spc="40" dirty="0">
                <a:latin typeface="Times New Roman"/>
                <a:cs typeface="Times New Roman"/>
              </a:rPr>
              <a:t>.</a:t>
            </a:r>
            <a:r>
              <a:rPr sz="1400" i="1" spc="40" dirty="0">
                <a:latin typeface="Times New Roman"/>
                <a:cs typeface="Times New Roman"/>
              </a:rPr>
              <a:t>b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05590" y="8057388"/>
            <a:ext cx="3803015" cy="729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9554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Tanda </a:t>
            </a:r>
            <a:r>
              <a:rPr sz="1200" spc="-5" dirty="0">
                <a:latin typeface="Arial"/>
                <a:cs typeface="Arial"/>
              </a:rPr>
              <a:t>(-) menunjukkan bahwa reaksi 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ke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bawah.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c)  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9554">
              <a:lnSpc>
                <a:spcPts val="1410"/>
              </a:lnSpc>
              <a:tabLst>
                <a:tab pos="88646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</a:t>
            </a:r>
            <a:r>
              <a:rPr sz="1200" spc="-5" dirty="0">
                <a:latin typeface="Arial"/>
                <a:cs typeface="Arial"/>
              </a:rPr>
              <a:t>(tidak ada gaya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505455" y="1300733"/>
            <a:ext cx="2731008" cy="1085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65803" y="1144524"/>
            <a:ext cx="114300" cy="546100"/>
          </a:xfrm>
          <a:custGeom>
            <a:avLst/>
            <a:gdLst/>
            <a:ahLst/>
            <a:cxnLst/>
            <a:rect l="l" t="t" r="r" b="b"/>
            <a:pathLst>
              <a:path w="114300" h="546100">
                <a:moveTo>
                  <a:pt x="38100" y="431292"/>
                </a:moveTo>
                <a:lnTo>
                  <a:pt x="0" y="431292"/>
                </a:lnTo>
                <a:lnTo>
                  <a:pt x="57150" y="545592"/>
                </a:lnTo>
                <a:lnTo>
                  <a:pt x="104775" y="450342"/>
                </a:lnTo>
                <a:lnTo>
                  <a:pt x="38100" y="450342"/>
                </a:lnTo>
                <a:lnTo>
                  <a:pt x="38100" y="431292"/>
                </a:lnTo>
                <a:close/>
              </a:path>
              <a:path w="114300" h="546100">
                <a:moveTo>
                  <a:pt x="76200" y="0"/>
                </a:moveTo>
                <a:lnTo>
                  <a:pt x="38100" y="0"/>
                </a:lnTo>
                <a:lnTo>
                  <a:pt x="38100" y="450342"/>
                </a:lnTo>
                <a:lnTo>
                  <a:pt x="76200" y="450342"/>
                </a:lnTo>
                <a:lnTo>
                  <a:pt x="76200" y="0"/>
                </a:lnTo>
                <a:close/>
              </a:path>
              <a:path w="114300" h="546100">
                <a:moveTo>
                  <a:pt x="114300" y="431292"/>
                </a:moveTo>
                <a:lnTo>
                  <a:pt x="76200" y="431292"/>
                </a:lnTo>
                <a:lnTo>
                  <a:pt x="76200" y="450342"/>
                </a:lnTo>
                <a:lnTo>
                  <a:pt x="104775" y="450342"/>
                </a:lnTo>
                <a:lnTo>
                  <a:pt x="114300" y="4312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40835" y="1125474"/>
            <a:ext cx="375285" cy="233679"/>
          </a:xfrm>
          <a:custGeom>
            <a:avLst/>
            <a:gdLst/>
            <a:ahLst/>
            <a:cxnLst/>
            <a:rect l="l" t="t" r="r" b="b"/>
            <a:pathLst>
              <a:path w="375285" h="233680">
                <a:moveTo>
                  <a:pt x="0" y="233172"/>
                </a:moveTo>
                <a:lnTo>
                  <a:pt x="374903" y="233172"/>
                </a:lnTo>
                <a:lnTo>
                  <a:pt x="374903" y="0"/>
                </a:lnTo>
                <a:lnTo>
                  <a:pt x="0" y="0"/>
                </a:lnTo>
                <a:lnTo>
                  <a:pt x="0" y="23317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747008" y="1162304"/>
            <a:ext cx="162560" cy="174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5" dirty="0">
                <a:latin typeface="Arial"/>
                <a:cs typeface="Arial"/>
              </a:rPr>
              <a:t>F</a:t>
            </a:r>
            <a:r>
              <a:rPr sz="975" b="1" spc="-7" baseline="-12820" dirty="0">
                <a:latin typeface="Arial"/>
                <a:cs typeface="Arial"/>
              </a:rPr>
              <a:t>R</a:t>
            </a:r>
            <a:endParaRPr sz="975" baseline="-1282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671059" y="1145286"/>
            <a:ext cx="471170" cy="233679"/>
          </a:xfrm>
          <a:custGeom>
            <a:avLst/>
            <a:gdLst/>
            <a:ahLst/>
            <a:cxnLst/>
            <a:rect l="l" t="t" r="r" b="b"/>
            <a:pathLst>
              <a:path w="471170" h="233680">
                <a:moveTo>
                  <a:pt x="0" y="233172"/>
                </a:moveTo>
                <a:lnTo>
                  <a:pt x="470915" y="233172"/>
                </a:lnTo>
                <a:lnTo>
                  <a:pt x="470915" y="0"/>
                </a:lnTo>
                <a:lnTo>
                  <a:pt x="0" y="0"/>
                </a:lnTo>
                <a:lnTo>
                  <a:pt x="0" y="23317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770373" y="1182116"/>
            <a:ext cx="273050" cy="163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5" dirty="0">
                <a:latin typeface="Arial"/>
                <a:cs typeface="Arial"/>
              </a:rPr>
              <a:t>Q/m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482846" y="1295400"/>
            <a:ext cx="287655" cy="239395"/>
          </a:xfrm>
          <a:custGeom>
            <a:avLst/>
            <a:gdLst/>
            <a:ahLst/>
            <a:cxnLst/>
            <a:rect l="l" t="t" r="r" b="b"/>
            <a:pathLst>
              <a:path w="287654" h="239394">
                <a:moveTo>
                  <a:pt x="34289" y="161544"/>
                </a:moveTo>
                <a:lnTo>
                  <a:pt x="0" y="239268"/>
                </a:lnTo>
                <a:lnTo>
                  <a:pt x="83057" y="220218"/>
                </a:lnTo>
                <a:lnTo>
                  <a:pt x="69124" y="203453"/>
                </a:lnTo>
                <a:lnTo>
                  <a:pt x="48767" y="203453"/>
                </a:lnTo>
                <a:lnTo>
                  <a:pt x="45719" y="201929"/>
                </a:lnTo>
                <a:lnTo>
                  <a:pt x="44195" y="198120"/>
                </a:lnTo>
                <a:lnTo>
                  <a:pt x="45719" y="195072"/>
                </a:lnTo>
                <a:lnTo>
                  <a:pt x="55446" y="186998"/>
                </a:lnTo>
                <a:lnTo>
                  <a:pt x="34289" y="161544"/>
                </a:lnTo>
                <a:close/>
              </a:path>
              <a:path w="287654" h="239394">
                <a:moveTo>
                  <a:pt x="55446" y="186998"/>
                </a:moveTo>
                <a:lnTo>
                  <a:pt x="45719" y="195072"/>
                </a:lnTo>
                <a:lnTo>
                  <a:pt x="44195" y="198120"/>
                </a:lnTo>
                <a:lnTo>
                  <a:pt x="45719" y="201929"/>
                </a:lnTo>
                <a:lnTo>
                  <a:pt x="48767" y="203453"/>
                </a:lnTo>
                <a:lnTo>
                  <a:pt x="51815" y="202692"/>
                </a:lnTo>
                <a:lnTo>
                  <a:pt x="61667" y="194482"/>
                </a:lnTo>
                <a:lnTo>
                  <a:pt x="55446" y="186998"/>
                </a:lnTo>
                <a:close/>
              </a:path>
              <a:path w="287654" h="239394">
                <a:moveTo>
                  <a:pt x="61667" y="194482"/>
                </a:moveTo>
                <a:lnTo>
                  <a:pt x="51815" y="202692"/>
                </a:lnTo>
                <a:lnTo>
                  <a:pt x="48767" y="203453"/>
                </a:lnTo>
                <a:lnTo>
                  <a:pt x="69124" y="203453"/>
                </a:lnTo>
                <a:lnTo>
                  <a:pt x="61667" y="194482"/>
                </a:lnTo>
                <a:close/>
              </a:path>
              <a:path w="287654" h="239394">
                <a:moveTo>
                  <a:pt x="282701" y="0"/>
                </a:moveTo>
                <a:lnTo>
                  <a:pt x="278891" y="1524"/>
                </a:lnTo>
                <a:lnTo>
                  <a:pt x="55446" y="186998"/>
                </a:lnTo>
                <a:lnTo>
                  <a:pt x="61667" y="194482"/>
                </a:lnTo>
                <a:lnTo>
                  <a:pt x="284988" y="8381"/>
                </a:lnTo>
                <a:lnTo>
                  <a:pt x="287274" y="5333"/>
                </a:lnTo>
                <a:lnTo>
                  <a:pt x="285750" y="2285"/>
                </a:lnTo>
                <a:lnTo>
                  <a:pt x="28270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225039" y="5136641"/>
            <a:ext cx="2777490" cy="0"/>
          </a:xfrm>
          <a:custGeom>
            <a:avLst/>
            <a:gdLst/>
            <a:ahLst/>
            <a:cxnLst/>
            <a:rect l="l" t="t" r="r" b="b"/>
            <a:pathLst>
              <a:path w="2777490">
                <a:moveTo>
                  <a:pt x="0" y="0"/>
                </a:moveTo>
                <a:lnTo>
                  <a:pt x="2777490" y="0"/>
                </a:lnTo>
              </a:path>
            </a:pathLst>
          </a:custGeom>
          <a:ln w="23914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125217" y="5136641"/>
            <a:ext cx="298450" cy="148590"/>
          </a:xfrm>
          <a:custGeom>
            <a:avLst/>
            <a:gdLst/>
            <a:ahLst/>
            <a:cxnLst/>
            <a:rect l="l" t="t" r="r" b="b"/>
            <a:pathLst>
              <a:path w="298450" h="148589">
                <a:moveTo>
                  <a:pt x="149351" y="0"/>
                </a:moveTo>
                <a:lnTo>
                  <a:pt x="0" y="148590"/>
                </a:lnTo>
                <a:lnTo>
                  <a:pt x="297942" y="148590"/>
                </a:lnTo>
                <a:lnTo>
                  <a:pt x="14935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125217" y="5136641"/>
            <a:ext cx="298450" cy="148590"/>
          </a:xfrm>
          <a:custGeom>
            <a:avLst/>
            <a:gdLst/>
            <a:ahLst/>
            <a:cxnLst/>
            <a:rect l="l" t="t" r="r" b="b"/>
            <a:pathLst>
              <a:path w="298450" h="148589">
                <a:moveTo>
                  <a:pt x="0" y="148590"/>
                </a:moveTo>
                <a:lnTo>
                  <a:pt x="297942" y="148590"/>
                </a:lnTo>
                <a:lnTo>
                  <a:pt x="149351" y="0"/>
                </a:lnTo>
                <a:lnTo>
                  <a:pt x="0" y="14859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059935" y="5136641"/>
            <a:ext cx="199390" cy="99060"/>
          </a:xfrm>
          <a:custGeom>
            <a:avLst/>
            <a:gdLst/>
            <a:ahLst/>
            <a:cxnLst/>
            <a:rect l="l" t="t" r="r" b="b"/>
            <a:pathLst>
              <a:path w="199389" h="99060">
                <a:moveTo>
                  <a:pt x="99060" y="0"/>
                </a:moveTo>
                <a:lnTo>
                  <a:pt x="0" y="99060"/>
                </a:lnTo>
                <a:lnTo>
                  <a:pt x="198881" y="99060"/>
                </a:lnTo>
                <a:lnTo>
                  <a:pt x="990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059935" y="5136641"/>
            <a:ext cx="199390" cy="99060"/>
          </a:xfrm>
          <a:custGeom>
            <a:avLst/>
            <a:gdLst/>
            <a:ahLst/>
            <a:cxnLst/>
            <a:rect l="l" t="t" r="r" b="b"/>
            <a:pathLst>
              <a:path w="199389" h="99060">
                <a:moveTo>
                  <a:pt x="0" y="99060"/>
                </a:moveTo>
                <a:lnTo>
                  <a:pt x="198881" y="99060"/>
                </a:lnTo>
                <a:lnTo>
                  <a:pt x="99060" y="0"/>
                </a:lnTo>
                <a:lnTo>
                  <a:pt x="0" y="9906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085082" y="5247870"/>
            <a:ext cx="148590" cy="111125"/>
          </a:xfrm>
          <a:custGeom>
            <a:avLst/>
            <a:gdLst/>
            <a:ahLst/>
            <a:cxnLst/>
            <a:rect l="l" t="t" r="r" b="b"/>
            <a:pathLst>
              <a:path w="148589" h="111125">
                <a:moveTo>
                  <a:pt x="0" y="55649"/>
                </a:moveTo>
                <a:lnTo>
                  <a:pt x="11827" y="24735"/>
                </a:lnTo>
                <a:lnTo>
                  <a:pt x="39110" y="6184"/>
                </a:lnTo>
                <a:lnTo>
                  <a:pt x="74137" y="0"/>
                </a:lnTo>
                <a:lnTo>
                  <a:pt x="109200" y="6181"/>
                </a:lnTo>
                <a:lnTo>
                  <a:pt x="136587" y="24731"/>
                </a:lnTo>
                <a:lnTo>
                  <a:pt x="148589" y="55649"/>
                </a:lnTo>
                <a:lnTo>
                  <a:pt x="136120" y="86389"/>
                </a:lnTo>
                <a:lnTo>
                  <a:pt x="108864" y="104869"/>
                </a:lnTo>
                <a:lnTo>
                  <a:pt x="74223" y="111061"/>
                </a:lnTo>
                <a:lnTo>
                  <a:pt x="39598" y="104939"/>
                </a:lnTo>
                <a:lnTo>
                  <a:pt x="12390" y="86478"/>
                </a:lnTo>
                <a:lnTo>
                  <a:pt x="0" y="5564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125217" y="5334761"/>
            <a:ext cx="298450" cy="0"/>
          </a:xfrm>
          <a:custGeom>
            <a:avLst/>
            <a:gdLst/>
            <a:ahLst/>
            <a:cxnLst/>
            <a:rect l="l" t="t" r="r" b="b"/>
            <a:pathLst>
              <a:path w="298450">
                <a:moveTo>
                  <a:pt x="0" y="0"/>
                </a:moveTo>
                <a:lnTo>
                  <a:pt x="29794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010405" y="5359146"/>
            <a:ext cx="298450" cy="0"/>
          </a:xfrm>
          <a:custGeom>
            <a:avLst/>
            <a:gdLst/>
            <a:ahLst/>
            <a:cxnLst/>
            <a:rect l="l" t="t" r="r" b="b"/>
            <a:pathLst>
              <a:path w="298450">
                <a:moveTo>
                  <a:pt x="0" y="0"/>
                </a:moveTo>
                <a:lnTo>
                  <a:pt x="29794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002529" y="4789170"/>
            <a:ext cx="0" cy="238125"/>
          </a:xfrm>
          <a:custGeom>
            <a:avLst/>
            <a:gdLst/>
            <a:ahLst/>
            <a:cxnLst/>
            <a:rect l="l" t="t" r="r" b="b"/>
            <a:pathLst>
              <a:path h="238125">
                <a:moveTo>
                  <a:pt x="0" y="0"/>
                </a:moveTo>
                <a:lnTo>
                  <a:pt x="0" y="237743"/>
                </a:lnTo>
              </a:path>
            </a:pathLst>
          </a:custGeom>
          <a:ln w="3463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940808" y="5011673"/>
            <a:ext cx="123825" cy="125095"/>
          </a:xfrm>
          <a:custGeom>
            <a:avLst/>
            <a:gdLst/>
            <a:ahLst/>
            <a:cxnLst/>
            <a:rect l="l" t="t" r="r" b="b"/>
            <a:pathLst>
              <a:path w="123825" h="125095">
                <a:moveTo>
                  <a:pt x="123443" y="0"/>
                </a:moveTo>
                <a:lnTo>
                  <a:pt x="0" y="0"/>
                </a:lnTo>
                <a:lnTo>
                  <a:pt x="61721" y="124967"/>
                </a:lnTo>
                <a:lnTo>
                  <a:pt x="123443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158996" y="5471921"/>
            <a:ext cx="0" cy="284480"/>
          </a:xfrm>
          <a:custGeom>
            <a:avLst/>
            <a:gdLst/>
            <a:ahLst/>
            <a:cxnLst/>
            <a:rect l="l" t="t" r="r" b="b"/>
            <a:pathLst>
              <a:path h="284479">
                <a:moveTo>
                  <a:pt x="0" y="0"/>
                </a:moveTo>
                <a:lnTo>
                  <a:pt x="0" y="284225"/>
                </a:lnTo>
              </a:path>
            </a:pathLst>
          </a:custGeom>
          <a:ln w="1319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117847" y="5359146"/>
            <a:ext cx="83185" cy="123825"/>
          </a:xfrm>
          <a:custGeom>
            <a:avLst/>
            <a:gdLst/>
            <a:ahLst/>
            <a:cxnLst/>
            <a:rect l="l" t="t" r="r" b="b"/>
            <a:pathLst>
              <a:path w="83185" h="123825">
                <a:moveTo>
                  <a:pt x="41148" y="0"/>
                </a:moveTo>
                <a:lnTo>
                  <a:pt x="0" y="123443"/>
                </a:lnTo>
                <a:lnTo>
                  <a:pt x="83057" y="123443"/>
                </a:lnTo>
                <a:lnTo>
                  <a:pt x="41148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274570" y="5334761"/>
            <a:ext cx="0" cy="283845"/>
          </a:xfrm>
          <a:custGeom>
            <a:avLst/>
            <a:gdLst/>
            <a:ahLst/>
            <a:cxnLst/>
            <a:rect l="l" t="t" r="r" b="b"/>
            <a:pathLst>
              <a:path h="283845">
                <a:moveTo>
                  <a:pt x="0" y="0"/>
                </a:moveTo>
                <a:lnTo>
                  <a:pt x="0" y="283463"/>
                </a:lnTo>
              </a:path>
            </a:pathLst>
          </a:custGeom>
          <a:ln w="1319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232660" y="5608320"/>
            <a:ext cx="83185" cy="123825"/>
          </a:xfrm>
          <a:custGeom>
            <a:avLst/>
            <a:gdLst/>
            <a:ahLst/>
            <a:cxnLst/>
            <a:rect l="l" t="t" r="r" b="b"/>
            <a:pathLst>
              <a:path w="83185" h="123825">
                <a:moveTo>
                  <a:pt x="83057" y="0"/>
                </a:moveTo>
                <a:lnTo>
                  <a:pt x="0" y="0"/>
                </a:lnTo>
                <a:lnTo>
                  <a:pt x="41909" y="123443"/>
                </a:lnTo>
                <a:lnTo>
                  <a:pt x="83057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225039" y="5532882"/>
            <a:ext cx="2777490" cy="0"/>
          </a:xfrm>
          <a:custGeom>
            <a:avLst/>
            <a:gdLst/>
            <a:ahLst/>
            <a:cxnLst/>
            <a:rect l="l" t="t" r="r" b="b"/>
            <a:pathLst>
              <a:path w="2777490">
                <a:moveTo>
                  <a:pt x="0" y="0"/>
                </a:moveTo>
                <a:lnTo>
                  <a:pt x="2777490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002529" y="5458967"/>
            <a:ext cx="0" cy="148590"/>
          </a:xfrm>
          <a:custGeom>
            <a:avLst/>
            <a:gdLst/>
            <a:ahLst/>
            <a:cxnLst/>
            <a:rect l="l" t="t" r="r" b="b"/>
            <a:pathLst>
              <a:path h="148589">
                <a:moveTo>
                  <a:pt x="0" y="0"/>
                </a:moveTo>
                <a:lnTo>
                  <a:pt x="0" y="14859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155177" y="5786640"/>
            <a:ext cx="23876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Arial"/>
                <a:cs typeface="Arial"/>
              </a:rPr>
              <a:t>R</a:t>
            </a:r>
            <a:r>
              <a:rPr sz="700" spc="-10" dirty="0">
                <a:latin typeface="Arial"/>
                <a:cs typeface="Arial"/>
              </a:rPr>
              <a:t>VA</a:t>
            </a:r>
            <a:endParaRPr sz="7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089146" y="5786628"/>
            <a:ext cx="23876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Arial"/>
                <a:cs typeface="Arial"/>
              </a:rPr>
              <a:t>R</a:t>
            </a:r>
            <a:r>
              <a:rPr sz="700" spc="-10" dirty="0">
                <a:latin typeface="Arial"/>
                <a:cs typeface="Arial"/>
              </a:rPr>
              <a:t>VB</a:t>
            </a:r>
            <a:endParaRPr sz="700">
              <a:latin typeface="Arial"/>
              <a:cs typeface="Arial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1850135" y="5136641"/>
            <a:ext cx="325755" cy="0"/>
          </a:xfrm>
          <a:custGeom>
            <a:avLst/>
            <a:gdLst/>
            <a:ahLst/>
            <a:cxnLst/>
            <a:rect l="l" t="t" r="r" b="b"/>
            <a:pathLst>
              <a:path w="325755">
                <a:moveTo>
                  <a:pt x="325374" y="0"/>
                </a:moveTo>
                <a:lnTo>
                  <a:pt x="0" y="0"/>
                </a:lnTo>
              </a:path>
            </a:pathLst>
          </a:custGeom>
          <a:ln w="1319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778507" y="5094732"/>
            <a:ext cx="81915" cy="82550"/>
          </a:xfrm>
          <a:custGeom>
            <a:avLst/>
            <a:gdLst/>
            <a:ahLst/>
            <a:cxnLst/>
            <a:rect l="l" t="t" r="r" b="b"/>
            <a:pathLst>
              <a:path w="81914" h="82550">
                <a:moveTo>
                  <a:pt x="81534" y="0"/>
                </a:moveTo>
                <a:lnTo>
                  <a:pt x="0" y="41909"/>
                </a:lnTo>
                <a:lnTo>
                  <a:pt x="81534" y="82295"/>
                </a:lnTo>
                <a:lnTo>
                  <a:pt x="8153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1067816" y="2641092"/>
            <a:ext cx="3938904" cy="2423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4190" indent="-262890">
              <a:lnSpc>
                <a:spcPts val="1410"/>
              </a:lnSpc>
              <a:buAutoNum type="alphaLcParenR"/>
              <a:tabLst>
                <a:tab pos="503555" algn="l"/>
                <a:tab pos="504190" algn="l"/>
              </a:tabLst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60579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  ½ QL = ½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F</a:t>
            </a:r>
            <a:r>
              <a:rPr sz="1200" spc="-15" baseline="-10416" dirty="0">
                <a:latin typeface="Arial"/>
                <a:cs typeface="Arial"/>
              </a:rPr>
              <a:t>R</a:t>
            </a:r>
            <a:endParaRPr sz="1200" baseline="-10416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504190" indent="-262890">
              <a:lnSpc>
                <a:spcPts val="1410"/>
              </a:lnSpc>
              <a:buAutoNum type="alphaLcParenR" startAt="2"/>
              <a:tabLst>
                <a:tab pos="503555" algn="l"/>
                <a:tab pos="504190" algn="l"/>
              </a:tabLst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60579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=  ½ QL = ½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F</a:t>
            </a:r>
            <a:r>
              <a:rPr sz="1200" spc="-15" baseline="-10416" dirty="0">
                <a:latin typeface="Arial"/>
                <a:cs typeface="Arial"/>
              </a:rPr>
              <a:t>R</a:t>
            </a:r>
            <a:endParaRPr sz="1200" baseline="-10416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452755" indent="-211454">
              <a:lnSpc>
                <a:spcPts val="1410"/>
              </a:lnSpc>
              <a:buAutoNum type="alphaLcParenR" startAt="3"/>
              <a:tabLst>
                <a:tab pos="45339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605790">
              <a:lnSpc>
                <a:spcPts val="1410"/>
              </a:lnSpc>
              <a:tabLst>
                <a:tab pos="124333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</a:t>
            </a:r>
            <a:r>
              <a:rPr sz="1200" spc="-5" dirty="0">
                <a:latin typeface="Arial"/>
                <a:cs typeface="Arial"/>
              </a:rPr>
              <a:t>(tidak ada gaya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66700" algn="l"/>
              </a:tabLst>
            </a:pPr>
            <a:r>
              <a:rPr sz="1200" spc="-5" dirty="0">
                <a:latin typeface="Arial"/>
                <a:cs typeface="Arial"/>
              </a:rPr>
              <a:t>4.	Balok sederhana dengan beban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overhang.</a:t>
            </a:r>
            <a:endParaRPr sz="12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035"/>
              </a:spcBef>
            </a:pPr>
            <a:r>
              <a:rPr sz="1050" b="1" spc="-10" dirty="0">
                <a:latin typeface="Arial"/>
                <a:cs typeface="Arial"/>
              </a:rPr>
              <a:t>F</a:t>
            </a:r>
            <a:endParaRPr sz="1050">
              <a:latin typeface="Arial"/>
              <a:cs typeface="Arial"/>
            </a:endParaRPr>
          </a:p>
          <a:p>
            <a:pPr marL="749935">
              <a:lnSpc>
                <a:spcPct val="100000"/>
              </a:lnSpc>
              <a:spcBef>
                <a:spcPts val="885"/>
              </a:spcBef>
            </a:pPr>
            <a:r>
              <a:rPr sz="1050" b="1" spc="-10" dirty="0">
                <a:latin typeface="Arial"/>
                <a:cs typeface="Arial"/>
              </a:rPr>
              <a:t>R</a:t>
            </a:r>
            <a:r>
              <a:rPr sz="700" spc="-10" dirty="0">
                <a:latin typeface="Arial"/>
                <a:cs typeface="Arial"/>
              </a:rPr>
              <a:t>HA</a:t>
            </a:r>
            <a:endParaRPr sz="700">
              <a:latin typeface="Arial"/>
              <a:cs typeface="Arial"/>
            </a:endParaRPr>
          </a:p>
        </p:txBody>
      </p:sp>
      <p:sp>
        <p:nvSpPr>
          <p:cNvPr id="48" name="object 4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18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1915922" y="5166359"/>
            <a:ext cx="12128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346714" y="5179314"/>
            <a:ext cx="12128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Arial"/>
                <a:cs typeface="Arial"/>
              </a:rPr>
              <a:t>B</a:t>
            </a:r>
            <a:endParaRPr sz="105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254006" y="5365241"/>
            <a:ext cx="9906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5" dirty="0"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552454" y="5352275"/>
            <a:ext cx="10668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Arial"/>
                <a:cs typeface="Arial"/>
              </a:rPr>
              <a:t>b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637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266700" algn="l"/>
              </a:tabLst>
            </a:pPr>
            <a:r>
              <a:rPr sz="1200" spc="-5" dirty="0">
                <a:latin typeface="Arial"/>
                <a:cs typeface="Arial"/>
              </a:rPr>
              <a:t>5.	Balok sederhana dengan beban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momen.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05560" y="2641092"/>
            <a:ext cx="1262380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a)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31775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M +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. L =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53589" y="3210305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84" y="0"/>
                </a:lnTo>
              </a:path>
            </a:pathLst>
          </a:custGeom>
          <a:ln w="65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088895" y="3216402"/>
            <a:ext cx="111760" cy="195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i="1" spc="10" dirty="0">
                <a:latin typeface="Times New Roman"/>
                <a:cs typeface="Times New Roman"/>
              </a:rPr>
              <a:t>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39316" y="3198368"/>
            <a:ext cx="136525" cy="119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i="1" spc="5" dirty="0">
                <a:latin typeface="Times New Roman"/>
                <a:cs typeface="Times New Roman"/>
              </a:rPr>
              <a:t>VB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53972" y="3096006"/>
            <a:ext cx="655320" cy="195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65430" algn="l"/>
              </a:tabLst>
            </a:pPr>
            <a:r>
              <a:rPr sz="1200" i="1" spc="10" dirty="0">
                <a:latin typeface="Times New Roman"/>
                <a:cs typeface="Times New Roman"/>
              </a:rPr>
              <a:t>R	</a:t>
            </a:r>
            <a:r>
              <a:rPr sz="1200" spc="10" dirty="0">
                <a:latin typeface="Symbol"/>
                <a:cs typeface="Symbol"/>
              </a:rPr>
              <a:t></a:t>
            </a:r>
            <a:r>
              <a:rPr sz="1200" spc="10" dirty="0">
                <a:latin typeface="Times New Roman"/>
                <a:cs typeface="Times New Roman"/>
              </a:rPr>
              <a:t> </a:t>
            </a:r>
            <a:r>
              <a:rPr sz="1200" spc="10" dirty="0">
                <a:latin typeface="Symbol"/>
                <a:cs typeface="Symbol"/>
              </a:rPr>
              <a:t></a:t>
            </a:r>
            <a:r>
              <a:rPr sz="1200" spc="-105" dirty="0">
                <a:latin typeface="Times New Roman"/>
                <a:cs typeface="Times New Roman"/>
              </a:rPr>
              <a:t> </a:t>
            </a:r>
            <a:r>
              <a:rPr sz="1800" i="1" spc="22" baseline="34722" dirty="0">
                <a:latin typeface="Times New Roman"/>
                <a:cs typeface="Times New Roman"/>
              </a:rPr>
              <a:t>M</a:t>
            </a:r>
            <a:endParaRPr sz="1800" baseline="34722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39476" y="3099054"/>
            <a:ext cx="2038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(↓)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982723" y="4133850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631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002789" y="4138421"/>
            <a:ext cx="11874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Times New Roman"/>
                <a:cs typeface="Times New Roman"/>
              </a:rPr>
              <a:t>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05560" y="3568445"/>
            <a:ext cx="1224280" cy="550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b)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19075" algn="ctr">
              <a:lnSpc>
                <a:spcPts val="1400"/>
              </a:lnSpc>
            </a:pPr>
            <a:r>
              <a:rPr sz="1200" dirty="0">
                <a:latin typeface="Arial"/>
                <a:cs typeface="Arial"/>
              </a:rPr>
              <a:t>M -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. L 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87020" algn="ctr">
              <a:lnSpc>
                <a:spcPts val="1430"/>
              </a:lnSpc>
            </a:pPr>
            <a:r>
              <a:rPr sz="1200" spc="-5" dirty="0">
                <a:latin typeface="Times New Roman"/>
                <a:cs typeface="Times New Roman"/>
              </a:rPr>
              <a:t>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25046" y="4019550"/>
            <a:ext cx="100838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3215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	( ↑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53616" y="7116317"/>
            <a:ext cx="1199515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x  </a:t>
            </a:r>
            <a:r>
              <a:rPr sz="1200" dirty="0">
                <a:latin typeface="Arial"/>
                <a:cs typeface="Arial"/>
              </a:rPr>
              <a:t>=  0 →</a:t>
            </a:r>
            <a:r>
              <a:rPr sz="1200" spc="31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R</a:t>
            </a:r>
            <a:r>
              <a:rPr sz="1200" spc="-15" baseline="-10416" dirty="0">
                <a:latin typeface="Arial"/>
                <a:cs typeface="Arial"/>
              </a:rPr>
              <a:t>HA</a:t>
            </a:r>
            <a:endParaRPr sz="1200" baseline="-10416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 </a:t>
            </a:r>
            <a:r>
              <a:rPr sz="1200" dirty="0">
                <a:latin typeface="Arial"/>
                <a:cs typeface="Arial"/>
              </a:rPr>
              <a:t>=  0 →</a:t>
            </a:r>
            <a:r>
              <a:rPr sz="1200" spc="30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53815" y="7116317"/>
            <a:ext cx="306705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endParaRPr sz="1200" baseline="-10416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96416" y="7116317"/>
            <a:ext cx="227965" cy="54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(i)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(ii)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(iii)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53616" y="7466838"/>
            <a:ext cx="2153285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  0 → 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. L –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410335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.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L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80346" y="7992617"/>
            <a:ext cx="2517775" cy="720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A  </a:t>
            </a:r>
            <a:r>
              <a:rPr sz="1200" spc="-5" dirty="0">
                <a:latin typeface="Arial"/>
                <a:cs typeface="Arial"/>
              </a:rPr>
              <a:t>adalah momen jepit ditumpuan</a:t>
            </a:r>
            <a:r>
              <a:rPr sz="1200" spc="-1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R="151765" algn="r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******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71572" y="1511046"/>
            <a:ext cx="2253615" cy="0"/>
          </a:xfrm>
          <a:custGeom>
            <a:avLst/>
            <a:gdLst/>
            <a:ahLst/>
            <a:cxnLst/>
            <a:rect l="l" t="t" r="r" b="b"/>
            <a:pathLst>
              <a:path w="2253615">
                <a:moveTo>
                  <a:pt x="0" y="0"/>
                </a:moveTo>
                <a:lnTo>
                  <a:pt x="2253233" y="0"/>
                </a:lnTo>
              </a:path>
            </a:pathLst>
          </a:custGeom>
          <a:ln w="27889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555748" y="1511046"/>
            <a:ext cx="346710" cy="173355"/>
          </a:xfrm>
          <a:custGeom>
            <a:avLst/>
            <a:gdLst/>
            <a:ahLst/>
            <a:cxnLst/>
            <a:rect l="l" t="t" r="r" b="b"/>
            <a:pathLst>
              <a:path w="346710" h="173355">
                <a:moveTo>
                  <a:pt x="173735" y="0"/>
                </a:moveTo>
                <a:lnTo>
                  <a:pt x="0" y="172974"/>
                </a:lnTo>
                <a:lnTo>
                  <a:pt x="346709" y="172974"/>
                </a:lnTo>
                <a:lnTo>
                  <a:pt x="17373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555748" y="1511046"/>
            <a:ext cx="346710" cy="173355"/>
          </a:xfrm>
          <a:custGeom>
            <a:avLst/>
            <a:gdLst/>
            <a:ahLst/>
            <a:cxnLst/>
            <a:rect l="l" t="t" r="r" b="b"/>
            <a:pathLst>
              <a:path w="346710" h="173355">
                <a:moveTo>
                  <a:pt x="0" y="172974"/>
                </a:moveTo>
                <a:lnTo>
                  <a:pt x="346709" y="172974"/>
                </a:lnTo>
                <a:lnTo>
                  <a:pt x="173735" y="0"/>
                </a:lnTo>
                <a:lnTo>
                  <a:pt x="0" y="17297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809744" y="1511046"/>
            <a:ext cx="231140" cy="115570"/>
          </a:xfrm>
          <a:custGeom>
            <a:avLst/>
            <a:gdLst/>
            <a:ahLst/>
            <a:cxnLst/>
            <a:rect l="l" t="t" r="r" b="b"/>
            <a:pathLst>
              <a:path w="231139" h="115569">
                <a:moveTo>
                  <a:pt x="115061" y="0"/>
                </a:moveTo>
                <a:lnTo>
                  <a:pt x="0" y="115061"/>
                </a:lnTo>
                <a:lnTo>
                  <a:pt x="230885" y="115061"/>
                </a:lnTo>
                <a:lnTo>
                  <a:pt x="11506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809744" y="1511046"/>
            <a:ext cx="231140" cy="115570"/>
          </a:xfrm>
          <a:custGeom>
            <a:avLst/>
            <a:gdLst/>
            <a:ahLst/>
            <a:cxnLst/>
            <a:rect l="l" t="t" r="r" b="b"/>
            <a:pathLst>
              <a:path w="231139" h="115569">
                <a:moveTo>
                  <a:pt x="0" y="115061"/>
                </a:moveTo>
                <a:lnTo>
                  <a:pt x="230885" y="115061"/>
                </a:lnTo>
                <a:lnTo>
                  <a:pt x="115061" y="0"/>
                </a:lnTo>
                <a:lnTo>
                  <a:pt x="0" y="11506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838700" y="1642171"/>
            <a:ext cx="173355" cy="127000"/>
          </a:xfrm>
          <a:custGeom>
            <a:avLst/>
            <a:gdLst/>
            <a:ahLst/>
            <a:cxnLst/>
            <a:rect l="l" t="t" r="r" b="b"/>
            <a:pathLst>
              <a:path w="173354" h="127000">
                <a:moveTo>
                  <a:pt x="0" y="63184"/>
                </a:moveTo>
                <a:lnTo>
                  <a:pt x="10546" y="31598"/>
                </a:lnTo>
                <a:lnTo>
                  <a:pt x="35166" y="10537"/>
                </a:lnTo>
                <a:lnTo>
                  <a:pt x="68249" y="3"/>
                </a:lnTo>
                <a:lnTo>
                  <a:pt x="104183" y="0"/>
                </a:lnTo>
                <a:lnTo>
                  <a:pt x="137356" y="10527"/>
                </a:lnTo>
                <a:lnTo>
                  <a:pt x="162157" y="31588"/>
                </a:lnTo>
                <a:lnTo>
                  <a:pt x="172974" y="63184"/>
                </a:lnTo>
                <a:lnTo>
                  <a:pt x="162157" y="95074"/>
                </a:lnTo>
                <a:lnTo>
                  <a:pt x="137356" y="116330"/>
                </a:lnTo>
                <a:lnTo>
                  <a:pt x="104183" y="126956"/>
                </a:lnTo>
                <a:lnTo>
                  <a:pt x="68249" y="126952"/>
                </a:lnTo>
                <a:lnTo>
                  <a:pt x="35166" y="116320"/>
                </a:lnTo>
                <a:lnTo>
                  <a:pt x="10546" y="95064"/>
                </a:lnTo>
                <a:lnTo>
                  <a:pt x="0" y="6318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751832" y="1770888"/>
            <a:ext cx="346710" cy="0"/>
          </a:xfrm>
          <a:custGeom>
            <a:avLst/>
            <a:gdLst/>
            <a:ahLst/>
            <a:cxnLst/>
            <a:rect l="l" t="t" r="r" b="b"/>
            <a:pathLst>
              <a:path w="346710">
                <a:moveTo>
                  <a:pt x="0" y="0"/>
                </a:moveTo>
                <a:lnTo>
                  <a:pt x="346709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924805" y="1770888"/>
            <a:ext cx="0" cy="330835"/>
          </a:xfrm>
          <a:custGeom>
            <a:avLst/>
            <a:gdLst/>
            <a:ahLst/>
            <a:cxnLst/>
            <a:rect l="l" t="t" r="r" b="b"/>
            <a:pathLst>
              <a:path h="330835">
                <a:moveTo>
                  <a:pt x="0" y="0"/>
                </a:moveTo>
                <a:lnTo>
                  <a:pt x="0" y="330707"/>
                </a:lnTo>
              </a:path>
            </a:pathLst>
          </a:custGeom>
          <a:ln w="1539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876800" y="2090166"/>
            <a:ext cx="97155" cy="143510"/>
          </a:xfrm>
          <a:custGeom>
            <a:avLst/>
            <a:gdLst/>
            <a:ahLst/>
            <a:cxnLst/>
            <a:rect l="l" t="t" r="r" b="b"/>
            <a:pathLst>
              <a:path w="97154" h="143510">
                <a:moveTo>
                  <a:pt x="96774" y="0"/>
                </a:moveTo>
                <a:lnTo>
                  <a:pt x="0" y="0"/>
                </a:lnTo>
                <a:lnTo>
                  <a:pt x="48005" y="143255"/>
                </a:lnTo>
                <a:lnTo>
                  <a:pt x="9677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729483" y="1872995"/>
            <a:ext cx="0" cy="389890"/>
          </a:xfrm>
          <a:custGeom>
            <a:avLst/>
            <a:gdLst/>
            <a:ahLst/>
            <a:cxnLst/>
            <a:rect l="l" t="t" r="r" b="b"/>
            <a:pathLst>
              <a:path h="389889">
                <a:moveTo>
                  <a:pt x="0" y="0"/>
                </a:moveTo>
                <a:lnTo>
                  <a:pt x="0" y="389381"/>
                </a:lnTo>
              </a:path>
            </a:pathLst>
          </a:custGeom>
          <a:ln w="1539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680716" y="1741932"/>
            <a:ext cx="97155" cy="142875"/>
          </a:xfrm>
          <a:custGeom>
            <a:avLst/>
            <a:gdLst/>
            <a:ahLst/>
            <a:cxnLst/>
            <a:rect l="l" t="t" r="r" b="b"/>
            <a:pathLst>
              <a:path w="97155" h="142875">
                <a:moveTo>
                  <a:pt x="48767" y="0"/>
                </a:moveTo>
                <a:lnTo>
                  <a:pt x="0" y="142494"/>
                </a:lnTo>
                <a:lnTo>
                  <a:pt x="96773" y="142494"/>
                </a:lnTo>
                <a:lnTo>
                  <a:pt x="48767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729483" y="2175510"/>
            <a:ext cx="2195830" cy="0"/>
          </a:xfrm>
          <a:custGeom>
            <a:avLst/>
            <a:gdLst/>
            <a:ahLst/>
            <a:cxnLst/>
            <a:rect l="l" t="t" r="r" b="b"/>
            <a:pathLst>
              <a:path w="2195829">
                <a:moveTo>
                  <a:pt x="0" y="0"/>
                </a:moveTo>
                <a:lnTo>
                  <a:pt x="219532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592577" y="2271521"/>
            <a:ext cx="27432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R</a:t>
            </a:r>
            <a:r>
              <a:rPr sz="800" dirty="0">
                <a:latin typeface="Arial"/>
                <a:cs typeface="Arial"/>
              </a:rPr>
              <a:t>VA</a:t>
            </a:r>
            <a:endParaRPr sz="8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845811" y="2271521"/>
            <a:ext cx="27305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10" dirty="0">
                <a:latin typeface="Arial"/>
                <a:cs typeface="Arial"/>
              </a:rPr>
              <a:t>R</a:t>
            </a:r>
            <a:r>
              <a:rPr sz="800" spc="-5" dirty="0">
                <a:latin typeface="Arial"/>
                <a:cs typeface="Arial"/>
              </a:rPr>
              <a:t>VB</a:t>
            </a:r>
            <a:endParaRPr sz="8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234945" y="1511046"/>
            <a:ext cx="379095" cy="0"/>
          </a:xfrm>
          <a:custGeom>
            <a:avLst/>
            <a:gdLst/>
            <a:ahLst/>
            <a:cxnLst/>
            <a:rect l="l" t="t" r="r" b="b"/>
            <a:pathLst>
              <a:path w="379094">
                <a:moveTo>
                  <a:pt x="378714" y="0"/>
                </a:moveTo>
                <a:lnTo>
                  <a:pt x="0" y="0"/>
                </a:lnTo>
              </a:path>
            </a:pathLst>
          </a:custGeom>
          <a:ln w="1539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151126" y="1463039"/>
            <a:ext cx="95250" cy="95250"/>
          </a:xfrm>
          <a:custGeom>
            <a:avLst/>
            <a:gdLst/>
            <a:ahLst/>
            <a:cxnLst/>
            <a:rect l="l" t="t" r="r" b="b"/>
            <a:pathLst>
              <a:path w="95250" h="95250">
                <a:moveTo>
                  <a:pt x="95250" y="0"/>
                </a:moveTo>
                <a:lnTo>
                  <a:pt x="0" y="48005"/>
                </a:lnTo>
                <a:lnTo>
                  <a:pt x="95250" y="95250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2184907" y="1231392"/>
            <a:ext cx="28003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10" dirty="0">
                <a:latin typeface="Arial"/>
                <a:cs typeface="Arial"/>
              </a:rPr>
              <a:t>R</a:t>
            </a:r>
            <a:r>
              <a:rPr sz="800" dirty="0">
                <a:latin typeface="Arial"/>
                <a:cs typeface="Arial"/>
              </a:rPr>
              <a:t>HA</a:t>
            </a:r>
            <a:endParaRPr sz="8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313685" y="1549145"/>
            <a:ext cx="60198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88645" algn="l"/>
              </a:tabLst>
            </a:pPr>
            <a:r>
              <a:rPr sz="1200" b="1" spc="5" dirty="0">
                <a:latin typeface="Arial"/>
                <a:cs typeface="Arial"/>
              </a:rPr>
              <a:t>A  </a:t>
            </a:r>
            <a:r>
              <a:rPr sz="1200" b="1" spc="-75" dirty="0">
                <a:latin typeface="Arial"/>
                <a:cs typeface="Arial"/>
              </a:rPr>
              <a:t> </a:t>
            </a:r>
            <a:r>
              <a:rPr sz="1200" b="1" u="sng" dirty="0">
                <a:latin typeface="Arial"/>
                <a:cs typeface="Arial"/>
              </a:rPr>
              <a:t> 	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145290" y="1563611"/>
            <a:ext cx="13716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5" dirty="0"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2729483" y="1944623"/>
            <a:ext cx="2195830" cy="0"/>
          </a:xfrm>
          <a:custGeom>
            <a:avLst/>
            <a:gdLst/>
            <a:ahLst/>
            <a:cxnLst/>
            <a:rect l="l" t="t" r="r" b="b"/>
            <a:pathLst>
              <a:path w="2195829">
                <a:moveTo>
                  <a:pt x="0" y="0"/>
                </a:moveTo>
                <a:lnTo>
                  <a:pt x="219532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826764" y="1770888"/>
            <a:ext cx="0" cy="231775"/>
          </a:xfrm>
          <a:custGeom>
            <a:avLst/>
            <a:gdLst/>
            <a:ahLst/>
            <a:cxnLst/>
            <a:rect l="l" t="t" r="r" b="b"/>
            <a:pathLst>
              <a:path h="231775">
                <a:moveTo>
                  <a:pt x="0" y="0"/>
                </a:moveTo>
                <a:lnTo>
                  <a:pt x="0" y="231647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3308858" y="1795271"/>
            <a:ext cx="11112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5" dirty="0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233149" y="1795271"/>
            <a:ext cx="11112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5" dirty="0"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771391" y="2011667"/>
            <a:ext cx="11112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5" dirty="0">
                <a:latin typeface="Arial"/>
                <a:cs typeface="Arial"/>
              </a:rPr>
              <a:t>L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3656762" y="1354521"/>
            <a:ext cx="286385" cy="313055"/>
          </a:xfrm>
          <a:custGeom>
            <a:avLst/>
            <a:gdLst/>
            <a:ahLst/>
            <a:cxnLst/>
            <a:rect l="l" t="t" r="r" b="b"/>
            <a:pathLst>
              <a:path w="286385" h="313055">
                <a:moveTo>
                  <a:pt x="285825" y="69656"/>
                </a:moveTo>
                <a:lnTo>
                  <a:pt x="257748" y="37514"/>
                </a:lnTo>
                <a:lnTo>
                  <a:pt x="224033" y="15263"/>
                </a:lnTo>
                <a:lnTo>
                  <a:pt x="186720" y="2795"/>
                </a:lnTo>
                <a:lnTo>
                  <a:pt x="147851" y="0"/>
                </a:lnTo>
                <a:lnTo>
                  <a:pt x="109465" y="6769"/>
                </a:lnTo>
                <a:lnTo>
                  <a:pt x="73601" y="22993"/>
                </a:lnTo>
                <a:lnTo>
                  <a:pt x="42300" y="48564"/>
                </a:lnTo>
                <a:lnTo>
                  <a:pt x="17601" y="83372"/>
                </a:lnTo>
                <a:lnTo>
                  <a:pt x="2956" y="124837"/>
                </a:lnTo>
                <a:lnTo>
                  <a:pt x="0" y="165753"/>
                </a:lnTo>
                <a:lnTo>
                  <a:pt x="7478" y="204561"/>
                </a:lnTo>
                <a:lnTo>
                  <a:pt x="24138" y="239703"/>
                </a:lnTo>
                <a:lnTo>
                  <a:pt x="48723" y="269621"/>
                </a:lnTo>
                <a:lnTo>
                  <a:pt x="79981" y="292755"/>
                </a:lnTo>
                <a:lnTo>
                  <a:pt x="116657" y="307548"/>
                </a:lnTo>
                <a:lnTo>
                  <a:pt x="157495" y="312441"/>
                </a:lnTo>
                <a:lnTo>
                  <a:pt x="201243" y="305876"/>
                </a:lnTo>
              </a:path>
            </a:pathLst>
          </a:custGeom>
          <a:ln w="153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826764" y="1597913"/>
            <a:ext cx="116205" cy="99060"/>
          </a:xfrm>
          <a:custGeom>
            <a:avLst/>
            <a:gdLst/>
            <a:ahLst/>
            <a:cxnLst/>
            <a:rect l="l" t="t" r="r" b="b"/>
            <a:pathLst>
              <a:path w="116204" h="99060">
                <a:moveTo>
                  <a:pt x="115824" y="0"/>
                </a:moveTo>
                <a:lnTo>
                  <a:pt x="0" y="37337"/>
                </a:lnTo>
                <a:lnTo>
                  <a:pt x="45720" y="99059"/>
                </a:lnTo>
                <a:lnTo>
                  <a:pt x="1158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826764" y="1453133"/>
            <a:ext cx="0" cy="116205"/>
          </a:xfrm>
          <a:custGeom>
            <a:avLst/>
            <a:gdLst/>
            <a:ahLst/>
            <a:cxnLst/>
            <a:rect l="l" t="t" r="r" b="b"/>
            <a:pathLst>
              <a:path h="116205">
                <a:moveTo>
                  <a:pt x="0" y="0"/>
                </a:moveTo>
                <a:lnTo>
                  <a:pt x="0" y="115824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3750055" y="1144523"/>
            <a:ext cx="15430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10" dirty="0"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2526792" y="6012941"/>
            <a:ext cx="1919605" cy="0"/>
          </a:xfrm>
          <a:custGeom>
            <a:avLst/>
            <a:gdLst/>
            <a:ahLst/>
            <a:cxnLst/>
            <a:rect l="l" t="t" r="r" b="b"/>
            <a:pathLst>
              <a:path w="1919604">
                <a:moveTo>
                  <a:pt x="0" y="0"/>
                </a:moveTo>
                <a:lnTo>
                  <a:pt x="1919478" y="0"/>
                </a:lnTo>
              </a:path>
            </a:pathLst>
          </a:custGeom>
          <a:ln w="3436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446270" y="5582411"/>
            <a:ext cx="0" cy="254000"/>
          </a:xfrm>
          <a:custGeom>
            <a:avLst/>
            <a:gdLst/>
            <a:ahLst/>
            <a:cxnLst/>
            <a:rect l="l" t="t" r="r" b="b"/>
            <a:pathLst>
              <a:path h="254000">
                <a:moveTo>
                  <a:pt x="0" y="0"/>
                </a:moveTo>
                <a:lnTo>
                  <a:pt x="0" y="253746"/>
                </a:lnTo>
              </a:path>
            </a:pathLst>
          </a:custGeom>
          <a:ln w="2373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395215" y="5822441"/>
            <a:ext cx="102235" cy="154305"/>
          </a:xfrm>
          <a:custGeom>
            <a:avLst/>
            <a:gdLst/>
            <a:ahLst/>
            <a:cxnLst/>
            <a:rect l="l" t="t" r="r" b="b"/>
            <a:pathLst>
              <a:path w="102235" h="154304">
                <a:moveTo>
                  <a:pt x="102108" y="0"/>
                </a:moveTo>
                <a:lnTo>
                  <a:pt x="0" y="0"/>
                </a:lnTo>
                <a:lnTo>
                  <a:pt x="51054" y="153924"/>
                </a:lnTo>
                <a:lnTo>
                  <a:pt x="102108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51938" y="6565392"/>
            <a:ext cx="0" cy="207645"/>
          </a:xfrm>
          <a:custGeom>
            <a:avLst/>
            <a:gdLst/>
            <a:ahLst/>
            <a:cxnLst/>
            <a:rect l="l" t="t" r="r" b="b"/>
            <a:pathLst>
              <a:path h="207645">
                <a:moveTo>
                  <a:pt x="0" y="0"/>
                </a:moveTo>
                <a:lnTo>
                  <a:pt x="0" y="207263"/>
                </a:lnTo>
              </a:path>
            </a:pathLst>
          </a:custGeom>
          <a:ln w="13093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510789" y="6452615"/>
            <a:ext cx="81915" cy="123189"/>
          </a:xfrm>
          <a:custGeom>
            <a:avLst/>
            <a:gdLst/>
            <a:ahLst/>
            <a:cxnLst/>
            <a:rect l="l" t="t" r="r" b="b"/>
            <a:pathLst>
              <a:path w="81914" h="123190">
                <a:moveTo>
                  <a:pt x="41148" y="0"/>
                </a:moveTo>
                <a:lnTo>
                  <a:pt x="0" y="122682"/>
                </a:lnTo>
                <a:lnTo>
                  <a:pt x="81534" y="122682"/>
                </a:lnTo>
                <a:lnTo>
                  <a:pt x="41148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2457704" y="6750811"/>
            <a:ext cx="23622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20" dirty="0">
                <a:latin typeface="Arial"/>
                <a:cs typeface="Arial"/>
              </a:rPr>
              <a:t>R</a:t>
            </a:r>
            <a:r>
              <a:rPr sz="700" spc="-20" dirty="0">
                <a:latin typeface="Arial"/>
                <a:cs typeface="Arial"/>
              </a:rPr>
              <a:t>VA</a:t>
            </a:r>
            <a:endParaRPr sz="7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067816" y="4488179"/>
            <a:ext cx="3311525" cy="1170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>
              <a:lnSpc>
                <a:spcPts val="1405"/>
              </a:lnSpc>
            </a:pPr>
            <a:r>
              <a:rPr sz="1200" dirty="0">
                <a:latin typeface="Arial"/>
                <a:cs typeface="Arial"/>
              </a:rPr>
              <a:t>c)  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605790">
              <a:lnSpc>
                <a:spcPts val="1405"/>
              </a:lnSpc>
              <a:tabLst>
                <a:tab pos="124333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</a:t>
            </a:r>
            <a:r>
              <a:rPr sz="1200" spc="-5" dirty="0">
                <a:latin typeface="Arial"/>
                <a:cs typeface="Arial"/>
              </a:rPr>
              <a:t>(tidak ada gaya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66700" algn="l"/>
              </a:tabLst>
            </a:pPr>
            <a:r>
              <a:rPr sz="1200" spc="-5" dirty="0">
                <a:latin typeface="Arial"/>
                <a:cs typeface="Arial"/>
              </a:rPr>
              <a:t>6.	Balok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Kantilever</a:t>
            </a:r>
            <a:endParaRPr sz="12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965"/>
              </a:spcBef>
            </a:pPr>
            <a:r>
              <a:rPr sz="1000" b="1" spc="20" dirty="0">
                <a:latin typeface="Arial"/>
                <a:cs typeface="Arial"/>
              </a:rPr>
              <a:t>F</a:t>
            </a:r>
            <a:r>
              <a:rPr sz="750" b="1" spc="10" dirty="0">
                <a:latin typeface="Arial"/>
                <a:cs typeface="Arial"/>
              </a:rPr>
              <a:t>1</a:t>
            </a:r>
            <a:endParaRPr sz="75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1982723" y="6012941"/>
            <a:ext cx="323215" cy="0"/>
          </a:xfrm>
          <a:custGeom>
            <a:avLst/>
            <a:gdLst/>
            <a:ahLst/>
            <a:cxnLst/>
            <a:rect l="l" t="t" r="r" b="b"/>
            <a:pathLst>
              <a:path w="323214">
                <a:moveTo>
                  <a:pt x="323088" y="0"/>
                </a:moveTo>
                <a:lnTo>
                  <a:pt x="0" y="0"/>
                </a:lnTo>
              </a:path>
            </a:pathLst>
          </a:custGeom>
          <a:ln w="13093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911857" y="5973317"/>
            <a:ext cx="81915" cy="81280"/>
          </a:xfrm>
          <a:custGeom>
            <a:avLst/>
            <a:gdLst/>
            <a:ahLst/>
            <a:cxnLst/>
            <a:rect l="l" t="t" r="r" b="b"/>
            <a:pathLst>
              <a:path w="81914" h="81279">
                <a:moveTo>
                  <a:pt x="81534" y="0"/>
                </a:moveTo>
                <a:lnTo>
                  <a:pt x="0" y="39624"/>
                </a:lnTo>
                <a:lnTo>
                  <a:pt x="81534" y="80772"/>
                </a:lnTo>
                <a:lnTo>
                  <a:pt x="8153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1889251" y="5777738"/>
            <a:ext cx="24193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20" dirty="0">
                <a:latin typeface="Arial"/>
                <a:cs typeface="Arial"/>
              </a:rPr>
              <a:t>R</a:t>
            </a:r>
            <a:r>
              <a:rPr sz="700" spc="-15" dirty="0">
                <a:latin typeface="Arial"/>
                <a:cs typeface="Arial"/>
              </a:rPr>
              <a:t>HA</a:t>
            </a:r>
            <a:endParaRPr sz="7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558525" y="5802121"/>
            <a:ext cx="12065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25" dirty="0">
                <a:latin typeface="Arial"/>
                <a:cs typeface="Arial"/>
              </a:rPr>
              <a:t>B</a:t>
            </a:r>
            <a:endParaRPr sz="1000">
              <a:latin typeface="Arial"/>
              <a:cs typeface="Arial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2551938" y="5631179"/>
            <a:ext cx="0" cy="665480"/>
          </a:xfrm>
          <a:custGeom>
            <a:avLst/>
            <a:gdLst/>
            <a:ahLst/>
            <a:cxnLst/>
            <a:rect l="l" t="t" r="r" b="b"/>
            <a:pathLst>
              <a:path h="665479">
                <a:moveTo>
                  <a:pt x="0" y="0"/>
                </a:moveTo>
                <a:lnTo>
                  <a:pt x="0" y="665226"/>
                </a:lnTo>
              </a:path>
            </a:pathLst>
          </a:custGeom>
          <a:ln w="4419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4882388" y="5789929"/>
            <a:ext cx="16129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20" dirty="0">
                <a:latin typeface="Arial"/>
                <a:cs typeface="Arial"/>
              </a:rPr>
              <a:t>F</a:t>
            </a:r>
            <a:r>
              <a:rPr sz="750" b="1" spc="10" dirty="0">
                <a:latin typeface="Arial"/>
                <a:cs typeface="Arial"/>
              </a:rPr>
              <a:t>2</a:t>
            </a:r>
            <a:endParaRPr sz="75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2364384" y="5823650"/>
            <a:ext cx="325755" cy="356235"/>
          </a:xfrm>
          <a:custGeom>
            <a:avLst/>
            <a:gdLst/>
            <a:ahLst/>
            <a:cxnLst/>
            <a:rect l="l" t="t" r="r" b="b"/>
            <a:pathLst>
              <a:path w="325755" h="356235">
                <a:moveTo>
                  <a:pt x="325475" y="78801"/>
                </a:moveTo>
                <a:lnTo>
                  <a:pt x="295057" y="44499"/>
                </a:lnTo>
                <a:lnTo>
                  <a:pt x="259898" y="20161"/>
                </a:lnTo>
                <a:lnTo>
                  <a:pt x="221632" y="5443"/>
                </a:lnTo>
                <a:lnTo>
                  <a:pt x="181892" y="0"/>
                </a:lnTo>
                <a:lnTo>
                  <a:pt x="142310" y="3486"/>
                </a:lnTo>
                <a:lnTo>
                  <a:pt x="104518" y="15559"/>
                </a:lnTo>
                <a:lnTo>
                  <a:pt x="70150" y="35872"/>
                </a:lnTo>
                <a:lnTo>
                  <a:pt x="40837" y="64081"/>
                </a:lnTo>
                <a:lnTo>
                  <a:pt x="18214" y="99842"/>
                </a:lnTo>
                <a:lnTo>
                  <a:pt x="3911" y="142809"/>
                </a:lnTo>
                <a:lnTo>
                  <a:pt x="0" y="185115"/>
                </a:lnTo>
                <a:lnTo>
                  <a:pt x="5925" y="224824"/>
                </a:lnTo>
                <a:lnTo>
                  <a:pt x="20440" y="260992"/>
                </a:lnTo>
                <a:lnTo>
                  <a:pt x="42296" y="292673"/>
                </a:lnTo>
                <a:lnTo>
                  <a:pt x="70243" y="318921"/>
                </a:lnTo>
                <a:lnTo>
                  <a:pt x="103034" y="338792"/>
                </a:lnTo>
                <a:lnTo>
                  <a:pt x="139419" y="351340"/>
                </a:lnTo>
                <a:lnTo>
                  <a:pt x="178151" y="355620"/>
                </a:lnTo>
                <a:lnTo>
                  <a:pt x="217980" y="350687"/>
                </a:lnTo>
                <a:lnTo>
                  <a:pt x="257657" y="335595"/>
                </a:lnTo>
              </a:path>
            </a:pathLst>
          </a:custGeom>
          <a:ln w="130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594610" y="6099809"/>
            <a:ext cx="95250" cy="90170"/>
          </a:xfrm>
          <a:custGeom>
            <a:avLst/>
            <a:gdLst/>
            <a:ahLst/>
            <a:cxnLst/>
            <a:rect l="l" t="t" r="r" b="b"/>
            <a:pathLst>
              <a:path w="95250" h="90170">
                <a:moveTo>
                  <a:pt x="95250" y="0"/>
                </a:moveTo>
                <a:lnTo>
                  <a:pt x="0" y="40386"/>
                </a:lnTo>
                <a:lnTo>
                  <a:pt x="43433" y="89915"/>
                </a:lnTo>
                <a:lnTo>
                  <a:pt x="952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2672588" y="5741161"/>
            <a:ext cx="20066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20" dirty="0">
                <a:latin typeface="Arial"/>
                <a:cs typeface="Arial"/>
              </a:rPr>
              <a:t>M</a:t>
            </a:r>
            <a:r>
              <a:rPr sz="750" spc="15" dirty="0">
                <a:latin typeface="Arial"/>
                <a:cs typeface="Arial"/>
              </a:rPr>
              <a:t>A</a:t>
            </a:r>
            <a:endParaRPr sz="750">
              <a:latin typeface="Arial"/>
              <a:cs typeface="Arial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2551938" y="6091428"/>
            <a:ext cx="0" cy="361315"/>
          </a:xfrm>
          <a:custGeom>
            <a:avLst/>
            <a:gdLst/>
            <a:ahLst/>
            <a:cxnLst/>
            <a:rect l="l" t="t" r="r" b="b"/>
            <a:pathLst>
              <a:path h="361314">
                <a:moveTo>
                  <a:pt x="0" y="0"/>
                </a:moveTo>
                <a:lnTo>
                  <a:pt x="0" y="36118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471415" y="6091428"/>
            <a:ext cx="0" cy="163830"/>
          </a:xfrm>
          <a:custGeom>
            <a:avLst/>
            <a:gdLst/>
            <a:ahLst/>
            <a:cxnLst/>
            <a:rect l="l" t="t" r="r" b="b"/>
            <a:pathLst>
              <a:path h="163829">
                <a:moveTo>
                  <a:pt x="0" y="0"/>
                </a:moveTo>
                <a:lnTo>
                  <a:pt x="0" y="16383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543300" y="6222491"/>
            <a:ext cx="866775" cy="0"/>
          </a:xfrm>
          <a:custGeom>
            <a:avLst/>
            <a:gdLst/>
            <a:ahLst/>
            <a:cxnLst/>
            <a:rect l="l" t="t" r="r" b="b"/>
            <a:pathLst>
              <a:path w="866775">
                <a:moveTo>
                  <a:pt x="0" y="0"/>
                </a:moveTo>
                <a:lnTo>
                  <a:pt x="8663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551938" y="6200394"/>
            <a:ext cx="66675" cy="45085"/>
          </a:xfrm>
          <a:custGeom>
            <a:avLst/>
            <a:gdLst/>
            <a:ahLst/>
            <a:cxnLst/>
            <a:rect l="l" t="t" r="r" b="b"/>
            <a:pathLst>
              <a:path w="66675" h="45085">
                <a:moveTo>
                  <a:pt x="66293" y="0"/>
                </a:moveTo>
                <a:lnTo>
                  <a:pt x="0" y="22097"/>
                </a:lnTo>
                <a:lnTo>
                  <a:pt x="66293" y="44957"/>
                </a:lnTo>
                <a:lnTo>
                  <a:pt x="662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403597" y="6200394"/>
            <a:ext cx="67945" cy="45085"/>
          </a:xfrm>
          <a:custGeom>
            <a:avLst/>
            <a:gdLst/>
            <a:ahLst/>
            <a:cxnLst/>
            <a:rect l="l" t="t" r="r" b="b"/>
            <a:pathLst>
              <a:path w="67945" h="45085">
                <a:moveTo>
                  <a:pt x="0" y="0"/>
                </a:moveTo>
                <a:lnTo>
                  <a:pt x="0" y="44957"/>
                </a:lnTo>
                <a:lnTo>
                  <a:pt x="67817" y="220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2220722" y="6049009"/>
            <a:ext cx="1339850" cy="2508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91795" algn="l"/>
                <a:tab pos="1249045" algn="l"/>
              </a:tabLst>
            </a:pPr>
            <a:r>
              <a:rPr sz="1000" b="1" spc="25" dirty="0">
                <a:latin typeface="Arial"/>
                <a:cs typeface="Arial"/>
              </a:rPr>
              <a:t>A	</a:t>
            </a:r>
            <a:r>
              <a:rPr sz="1000" b="1" u="sng" spc="5" dirty="0">
                <a:latin typeface="Arial"/>
                <a:cs typeface="Arial"/>
              </a:rPr>
              <a:t> 	</a:t>
            </a:r>
            <a:r>
              <a:rPr sz="1500" spc="22" baseline="-38888" dirty="0">
                <a:latin typeface="Arial"/>
                <a:cs typeface="Arial"/>
              </a:rPr>
              <a:t>L</a:t>
            </a:r>
            <a:endParaRPr sz="1500" baseline="-38888">
              <a:latin typeface="Arial"/>
              <a:cs typeface="Arial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2428494" y="6050279"/>
            <a:ext cx="98425" cy="197485"/>
          </a:xfrm>
          <a:custGeom>
            <a:avLst/>
            <a:gdLst/>
            <a:ahLst/>
            <a:cxnLst/>
            <a:rect l="l" t="t" r="r" b="b"/>
            <a:pathLst>
              <a:path w="98425" h="197485">
                <a:moveTo>
                  <a:pt x="98298" y="0"/>
                </a:moveTo>
                <a:lnTo>
                  <a:pt x="0" y="19735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453639" y="6050279"/>
            <a:ext cx="98425" cy="197485"/>
          </a:xfrm>
          <a:custGeom>
            <a:avLst/>
            <a:gdLst/>
            <a:ahLst/>
            <a:cxnLst/>
            <a:rect l="l" t="t" r="r" b="b"/>
            <a:pathLst>
              <a:path w="98425" h="197485">
                <a:moveTo>
                  <a:pt x="98298" y="0"/>
                </a:moveTo>
                <a:lnTo>
                  <a:pt x="0" y="19735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428494" y="5902452"/>
            <a:ext cx="98425" cy="197485"/>
          </a:xfrm>
          <a:custGeom>
            <a:avLst/>
            <a:gdLst/>
            <a:ahLst/>
            <a:cxnLst/>
            <a:rect l="l" t="t" r="r" b="b"/>
            <a:pathLst>
              <a:path w="98425" h="197485">
                <a:moveTo>
                  <a:pt x="98298" y="0"/>
                </a:moveTo>
                <a:lnTo>
                  <a:pt x="0" y="19735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453639" y="5730240"/>
            <a:ext cx="98425" cy="196850"/>
          </a:xfrm>
          <a:custGeom>
            <a:avLst/>
            <a:gdLst/>
            <a:ahLst/>
            <a:cxnLst/>
            <a:rect l="l" t="t" r="r" b="b"/>
            <a:pathLst>
              <a:path w="98425" h="196850">
                <a:moveTo>
                  <a:pt x="98298" y="0"/>
                </a:moveTo>
                <a:lnTo>
                  <a:pt x="0" y="196596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453639" y="5926835"/>
            <a:ext cx="98425" cy="197485"/>
          </a:xfrm>
          <a:custGeom>
            <a:avLst/>
            <a:gdLst/>
            <a:ahLst/>
            <a:cxnLst/>
            <a:rect l="l" t="t" r="r" b="b"/>
            <a:pathLst>
              <a:path w="98425" h="197485">
                <a:moveTo>
                  <a:pt x="98298" y="0"/>
                </a:moveTo>
                <a:lnTo>
                  <a:pt x="0" y="19735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428494" y="5631179"/>
            <a:ext cx="98425" cy="197485"/>
          </a:xfrm>
          <a:custGeom>
            <a:avLst/>
            <a:gdLst/>
            <a:ahLst/>
            <a:cxnLst/>
            <a:rect l="l" t="t" r="r" b="b"/>
            <a:pathLst>
              <a:path w="98425" h="197485">
                <a:moveTo>
                  <a:pt x="98298" y="0"/>
                </a:moveTo>
                <a:lnTo>
                  <a:pt x="0" y="19735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433827" y="5823203"/>
            <a:ext cx="98425" cy="197485"/>
          </a:xfrm>
          <a:custGeom>
            <a:avLst/>
            <a:gdLst/>
            <a:ahLst/>
            <a:cxnLst/>
            <a:rect l="l" t="t" r="r" b="b"/>
            <a:pathLst>
              <a:path w="98425" h="197485">
                <a:moveTo>
                  <a:pt x="98298" y="0"/>
                </a:moveTo>
                <a:lnTo>
                  <a:pt x="0" y="19735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453639" y="6222491"/>
            <a:ext cx="98425" cy="197485"/>
          </a:xfrm>
          <a:custGeom>
            <a:avLst/>
            <a:gdLst/>
            <a:ahLst/>
            <a:cxnLst/>
            <a:rect l="l" t="t" r="r" b="b"/>
            <a:pathLst>
              <a:path w="98425" h="197485">
                <a:moveTo>
                  <a:pt x="98298" y="0"/>
                </a:moveTo>
                <a:lnTo>
                  <a:pt x="0" y="19735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453639" y="6124194"/>
            <a:ext cx="98425" cy="197485"/>
          </a:xfrm>
          <a:custGeom>
            <a:avLst/>
            <a:gdLst/>
            <a:ahLst/>
            <a:cxnLst/>
            <a:rect l="l" t="t" r="r" b="b"/>
            <a:pathLst>
              <a:path w="98425" h="197485">
                <a:moveTo>
                  <a:pt x="98298" y="0"/>
                </a:moveTo>
                <a:lnTo>
                  <a:pt x="0" y="197357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428494" y="5705094"/>
            <a:ext cx="98425" cy="197485"/>
          </a:xfrm>
          <a:custGeom>
            <a:avLst/>
            <a:gdLst/>
            <a:ahLst/>
            <a:cxnLst/>
            <a:rect l="l" t="t" r="r" b="b"/>
            <a:pathLst>
              <a:path w="98425" h="197485">
                <a:moveTo>
                  <a:pt x="98298" y="0"/>
                </a:moveTo>
                <a:lnTo>
                  <a:pt x="0" y="197357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536947" y="6009132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252984" y="0"/>
                </a:moveTo>
                <a:lnTo>
                  <a:pt x="0" y="0"/>
                </a:lnTo>
              </a:path>
            </a:pathLst>
          </a:custGeom>
          <a:ln w="2373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776978" y="5958078"/>
            <a:ext cx="154305" cy="102235"/>
          </a:xfrm>
          <a:custGeom>
            <a:avLst/>
            <a:gdLst/>
            <a:ahLst/>
            <a:cxnLst/>
            <a:rect l="l" t="t" r="r" b="b"/>
            <a:pathLst>
              <a:path w="154304" h="102235">
                <a:moveTo>
                  <a:pt x="0" y="0"/>
                </a:moveTo>
                <a:lnTo>
                  <a:pt x="0" y="102108"/>
                </a:lnTo>
                <a:lnTo>
                  <a:pt x="153924" y="51054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45140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algn="ctr">
              <a:lnSpc>
                <a:spcPts val="1410"/>
              </a:lnSpc>
            </a:pPr>
            <a:r>
              <a:rPr sz="1200" b="1" spc="-10" dirty="0">
                <a:latin typeface="Arial"/>
                <a:cs typeface="Arial"/>
              </a:rPr>
              <a:t>BAB4</a:t>
            </a:r>
            <a:endParaRPr sz="1200" dirty="0">
              <a:latin typeface="Arial"/>
              <a:cs typeface="Arial"/>
            </a:endParaRPr>
          </a:p>
          <a:p>
            <a:pPr algn="ctr">
              <a:lnSpc>
                <a:spcPts val="1410"/>
              </a:lnSpc>
            </a:pPr>
            <a:r>
              <a:rPr sz="1200" b="1" dirty="0">
                <a:latin typeface="Arial"/>
                <a:cs typeface="Arial"/>
              </a:rPr>
              <a:t>APLIKASI KONSEP</a:t>
            </a:r>
            <a:r>
              <a:rPr sz="1200" b="1" spc="-10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KESIMBANGAN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 marL="12700" marR="7620" indent="45720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Untuk menerapkan konsep keseimbangan dalam perhitungan konstruksi yang  </a:t>
            </a:r>
            <a:r>
              <a:rPr sz="1200" dirty="0">
                <a:latin typeface="Arial"/>
                <a:cs typeface="Arial"/>
              </a:rPr>
              <a:t>sesungguhnya, </a:t>
            </a:r>
            <a:r>
              <a:rPr sz="1200" spc="-5" dirty="0">
                <a:latin typeface="Arial"/>
                <a:cs typeface="Arial"/>
              </a:rPr>
              <a:t>perlu diperhatikan beberapa hal </a:t>
            </a:r>
            <a:r>
              <a:rPr sz="1200" dirty="0">
                <a:latin typeface="Arial"/>
                <a:cs typeface="Arial"/>
              </a:rPr>
              <a:t>sebagai </a:t>
            </a:r>
            <a:r>
              <a:rPr sz="1200" spc="-5" dirty="0">
                <a:latin typeface="Arial"/>
                <a:cs typeface="Arial"/>
              </a:rPr>
              <a:t>berikut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  <a:p>
            <a:pPr marL="546100" marR="6350" indent="-304800" algn="just">
              <a:lnSpc>
                <a:spcPts val="1380"/>
              </a:lnSpc>
              <a:buAutoNum type="alphaLcPeriod"/>
              <a:tabLst>
                <a:tab pos="546100" algn="l"/>
              </a:tabLst>
            </a:pPr>
            <a:r>
              <a:rPr sz="1200" spc="-5" dirty="0">
                <a:latin typeface="Arial"/>
                <a:cs typeface="Arial"/>
              </a:rPr>
              <a:t>Gambarkan diagram benda bebas dengan benar untuk memudahkan  analisis.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AutoNum type="alphaLcPeriod"/>
            </a:pPr>
            <a:endParaRPr sz="1150" dirty="0">
              <a:latin typeface="Times New Roman"/>
              <a:cs typeface="Times New Roman"/>
            </a:endParaRPr>
          </a:p>
          <a:p>
            <a:pPr marL="546100" marR="5715" indent="-304800" algn="just">
              <a:lnSpc>
                <a:spcPts val="1380"/>
              </a:lnSpc>
              <a:buAutoNum type="alphaLcPeriod"/>
              <a:tabLst>
                <a:tab pos="546100" algn="l"/>
              </a:tabLst>
            </a:pPr>
            <a:r>
              <a:rPr sz="1200" spc="-5" dirty="0">
                <a:latin typeface="Arial"/>
                <a:cs typeface="Arial"/>
              </a:rPr>
              <a:t>Jenis tumpuan yang digunakan harus diperhatikan dengan baik, hal ini  berkaitan dengan reaksi yang dapat diterima oleh </a:t>
            </a:r>
            <a:r>
              <a:rPr sz="1200" dirty="0">
                <a:latin typeface="Arial"/>
                <a:cs typeface="Arial"/>
              </a:rPr>
              <a:t>tumpuan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tersebut.</a:t>
            </a:r>
          </a:p>
          <a:p>
            <a:pPr>
              <a:lnSpc>
                <a:spcPct val="100000"/>
              </a:lnSpc>
              <a:buFont typeface="Arial"/>
              <a:buAutoNum type="alphaLcPeriod"/>
            </a:pPr>
            <a:endParaRPr sz="1200" dirty="0">
              <a:latin typeface="Times New Roman"/>
              <a:cs typeface="Times New Roman"/>
            </a:endParaRPr>
          </a:p>
          <a:p>
            <a:pPr marL="546100" marR="6350" indent="-304800" algn="just">
              <a:lnSpc>
                <a:spcPts val="1380"/>
              </a:lnSpc>
              <a:buAutoNum type="alphaLcPeriod"/>
              <a:tabLst>
                <a:tab pos="546100" algn="l"/>
              </a:tabLst>
            </a:pPr>
            <a:r>
              <a:rPr sz="1200" spc="-5" dirty="0">
                <a:latin typeface="Arial"/>
                <a:cs typeface="Arial"/>
              </a:rPr>
              <a:t>Bentuk dan arah beban (gaya/muatan) harus diperhatikan dengan baik.  </a:t>
            </a:r>
            <a:r>
              <a:rPr sz="1200" dirty="0">
                <a:latin typeface="Arial"/>
                <a:cs typeface="Arial"/>
              </a:rPr>
              <a:t>Gaya </a:t>
            </a:r>
            <a:r>
              <a:rPr sz="1200" spc="-5" dirty="0">
                <a:latin typeface="Arial"/>
                <a:cs typeface="Arial"/>
              </a:rPr>
              <a:t>dengan posisi </a:t>
            </a:r>
            <a:r>
              <a:rPr sz="1200" dirty="0">
                <a:latin typeface="Arial"/>
                <a:cs typeface="Arial"/>
              </a:rPr>
              <a:t>tidak tegak </a:t>
            </a:r>
            <a:r>
              <a:rPr sz="1200" spc="-5" dirty="0">
                <a:latin typeface="Arial"/>
                <a:cs typeface="Arial"/>
              </a:rPr>
              <a:t>lurus </a:t>
            </a:r>
            <a:r>
              <a:rPr sz="1200" dirty="0">
                <a:latin typeface="Arial"/>
                <a:cs typeface="Arial"/>
              </a:rPr>
              <a:t>terhadap </a:t>
            </a:r>
            <a:r>
              <a:rPr sz="1200" spc="-5" dirty="0">
                <a:latin typeface="Arial"/>
                <a:cs typeface="Arial"/>
              </a:rPr>
              <a:t>sumbu utama harus diuraikan  </a:t>
            </a:r>
            <a:r>
              <a:rPr sz="1200" dirty="0">
                <a:latin typeface="Arial"/>
                <a:cs typeface="Arial"/>
              </a:rPr>
              <a:t>terlebih </a:t>
            </a:r>
            <a:r>
              <a:rPr sz="1200" spc="-5" dirty="0">
                <a:latin typeface="Arial"/>
                <a:cs typeface="Arial"/>
              </a:rPr>
              <a:t>dahulu </a:t>
            </a:r>
            <a:r>
              <a:rPr sz="1200" dirty="0">
                <a:latin typeface="Arial"/>
                <a:cs typeface="Arial"/>
              </a:rPr>
              <a:t>menjadi komponen </a:t>
            </a:r>
            <a:r>
              <a:rPr sz="1200" spc="-5" dirty="0">
                <a:latin typeface="Arial"/>
                <a:cs typeface="Arial"/>
              </a:rPr>
              <a:t>gaya </a:t>
            </a:r>
            <a:r>
              <a:rPr sz="1200" dirty="0">
                <a:latin typeface="Arial"/>
                <a:cs typeface="Arial"/>
              </a:rPr>
              <a:t>arah sumbu x dan y. Hal ini  </a:t>
            </a:r>
            <a:r>
              <a:rPr sz="1200" spc="-5" dirty="0">
                <a:latin typeface="Arial"/>
                <a:cs typeface="Arial"/>
              </a:rPr>
              <a:t>berkaitan dengan perhitungan momen yang terjadi. Momen hanya dapat  dihitung jika gaya dan batang dalam posisi saling </a:t>
            </a:r>
            <a:r>
              <a:rPr sz="1200" dirty="0">
                <a:latin typeface="Arial"/>
                <a:cs typeface="Arial"/>
              </a:rPr>
              <a:t>tegak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lurus.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lphaLcPeriod"/>
            </a:pPr>
            <a:endParaRPr sz="1200" dirty="0">
              <a:latin typeface="Times New Roman"/>
              <a:cs typeface="Times New Roman"/>
            </a:endParaRPr>
          </a:p>
          <a:p>
            <a:pPr marL="546100" marR="5080" indent="-304800" algn="just">
              <a:lnSpc>
                <a:spcPts val="1380"/>
              </a:lnSpc>
              <a:buAutoNum type="alphaLcPeriod"/>
              <a:tabLst>
                <a:tab pos="546100" algn="l"/>
              </a:tabLst>
            </a:pPr>
            <a:r>
              <a:rPr sz="1200" spc="-5" dirty="0">
                <a:latin typeface="Arial"/>
                <a:cs typeface="Arial"/>
              </a:rPr>
              <a:t>Buat asumsi awal terhadap arah reaksi di </a:t>
            </a:r>
            <a:r>
              <a:rPr sz="1200" dirty="0">
                <a:latin typeface="Arial"/>
                <a:cs typeface="Arial"/>
              </a:rPr>
              <a:t>tumpuan. Jika </a:t>
            </a:r>
            <a:r>
              <a:rPr sz="1200" spc="-5" dirty="0">
                <a:latin typeface="Arial"/>
                <a:cs typeface="Arial"/>
              </a:rPr>
              <a:t>hasil perhitungan  bertanda negatif, maka arah gaya reaksi sesungguhnya berlawanan dengan  arah asumsi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awal.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lphaLcPeriod"/>
            </a:pPr>
            <a:endParaRPr sz="1100" dirty="0">
              <a:latin typeface="Times New Roman"/>
              <a:cs typeface="Times New Roman"/>
            </a:endParaRPr>
          </a:p>
          <a:p>
            <a:pPr marL="545465" indent="-304165">
              <a:lnSpc>
                <a:spcPct val="100000"/>
              </a:lnSpc>
              <a:spcBef>
                <a:spcPts val="5"/>
              </a:spcBef>
              <a:buAutoNum type="alphaLcPeriod"/>
              <a:tabLst>
                <a:tab pos="545465" algn="l"/>
                <a:tab pos="546100" algn="l"/>
              </a:tabLst>
            </a:pPr>
            <a:r>
              <a:rPr sz="1200" dirty="0">
                <a:latin typeface="Arial"/>
                <a:cs typeface="Arial"/>
              </a:rPr>
              <a:t>Gunakan </a:t>
            </a:r>
            <a:r>
              <a:rPr sz="1200" spc="-5" dirty="0">
                <a:latin typeface="Arial"/>
                <a:cs typeface="Arial"/>
              </a:rPr>
              <a:t>persamaan kesimbangan statis yaitu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80285" y="4842509"/>
            <a:ext cx="95885" cy="563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0816" y="4842509"/>
            <a:ext cx="621665" cy="565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200" spc="-5" dirty="0">
                <a:latin typeface="Arial"/>
                <a:cs typeface="Arial"/>
              </a:rPr>
              <a:t>∑ </a:t>
            </a:r>
            <a:r>
              <a:rPr sz="1200" dirty="0">
                <a:latin typeface="Arial"/>
                <a:cs typeface="Arial"/>
              </a:rPr>
              <a:t>M =</a:t>
            </a:r>
            <a:r>
              <a:rPr sz="1200" spc="229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5740146"/>
            <a:ext cx="5786120" cy="981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1.</a:t>
            </a:r>
            <a:endParaRPr sz="1200">
              <a:latin typeface="Arial"/>
              <a:cs typeface="Arial"/>
            </a:endParaRPr>
          </a:p>
          <a:p>
            <a:pPr marL="12700" marR="5080" algn="just">
              <a:lnSpc>
                <a:spcPct val="95700"/>
              </a:lnSpc>
              <a:spcBef>
                <a:spcPts val="685"/>
              </a:spcBef>
            </a:pPr>
            <a:r>
              <a:rPr sz="1200" spc="-5" dirty="0">
                <a:latin typeface="Arial"/>
                <a:cs typeface="Arial"/>
              </a:rPr>
              <a:t>Perhatikan konstruksi derek (crane) berikut. </a:t>
            </a:r>
            <a:r>
              <a:rPr sz="1200" dirty="0">
                <a:latin typeface="Arial"/>
                <a:cs typeface="Arial"/>
              </a:rPr>
              <a:t>A tumpuan </a:t>
            </a:r>
            <a:r>
              <a:rPr sz="1200" spc="-5" dirty="0">
                <a:latin typeface="Arial"/>
                <a:cs typeface="Arial"/>
              </a:rPr>
              <a:t>sendi, </a:t>
            </a:r>
            <a:r>
              <a:rPr sz="1200" dirty="0">
                <a:latin typeface="Arial"/>
                <a:cs typeface="Arial"/>
              </a:rPr>
              <a:t>B tumpuan </a:t>
            </a:r>
            <a:r>
              <a:rPr sz="1200" spc="-5" dirty="0">
                <a:latin typeface="Arial"/>
                <a:cs typeface="Arial"/>
              </a:rPr>
              <a:t>roll. Beban  Derek </a:t>
            </a:r>
            <a:r>
              <a:rPr sz="1200" dirty="0">
                <a:latin typeface="Arial"/>
                <a:cs typeface="Arial"/>
              </a:rPr>
              <a:t>tetap = </a:t>
            </a:r>
            <a:r>
              <a:rPr sz="1200" spc="-5" dirty="0">
                <a:latin typeface="Arial"/>
                <a:cs typeface="Arial"/>
              </a:rPr>
              <a:t>1000 kg dengan pusat gravitasi </a:t>
            </a:r>
            <a:r>
              <a:rPr sz="1200" dirty="0">
                <a:latin typeface="Arial"/>
                <a:cs typeface="Arial"/>
              </a:rPr>
              <a:t>di G. </a:t>
            </a:r>
            <a:r>
              <a:rPr sz="1200" spc="-5" dirty="0">
                <a:latin typeface="Arial"/>
                <a:cs typeface="Arial"/>
              </a:rPr>
              <a:t>Derek digunakan untuk  </a:t>
            </a:r>
            <a:r>
              <a:rPr sz="1200" dirty="0">
                <a:latin typeface="Arial"/>
                <a:cs typeface="Arial"/>
              </a:rPr>
              <a:t>memindahkan </a:t>
            </a:r>
            <a:r>
              <a:rPr sz="1200" spc="-5" dirty="0">
                <a:latin typeface="Arial"/>
                <a:cs typeface="Arial"/>
              </a:rPr>
              <a:t>beban </a:t>
            </a:r>
            <a:r>
              <a:rPr sz="1200" dirty="0">
                <a:latin typeface="Arial"/>
                <a:cs typeface="Arial"/>
              </a:rPr>
              <a:t>seberat </a:t>
            </a:r>
            <a:r>
              <a:rPr sz="1200" spc="-5" dirty="0">
                <a:latin typeface="Arial"/>
                <a:cs typeface="Arial"/>
              </a:rPr>
              <a:t>2400 </a:t>
            </a:r>
            <a:r>
              <a:rPr sz="1200" dirty="0">
                <a:latin typeface="Arial"/>
                <a:cs typeface="Arial"/>
              </a:rPr>
              <a:t>kg. </a:t>
            </a:r>
            <a:r>
              <a:rPr sz="1200" spc="-5" dirty="0">
                <a:latin typeface="Arial"/>
                <a:cs typeface="Arial"/>
              </a:rPr>
              <a:t>Tentukan reaksi di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dan </a:t>
            </a:r>
            <a:r>
              <a:rPr sz="1200" dirty="0">
                <a:latin typeface="Arial"/>
                <a:cs typeface="Arial"/>
              </a:rPr>
              <a:t>B </a:t>
            </a:r>
            <a:r>
              <a:rPr sz="1200" spc="-5" dirty="0">
                <a:latin typeface="Arial"/>
                <a:cs typeface="Arial"/>
              </a:rPr>
              <a:t>dalam arah  </a:t>
            </a:r>
            <a:r>
              <a:rPr sz="1200" dirty="0">
                <a:latin typeface="Arial"/>
                <a:cs typeface="Arial"/>
              </a:rPr>
              <a:t>vertikal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7816" y="8805671"/>
            <a:ext cx="3587750" cy="555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Jawab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250190" indent="-237490">
              <a:lnSpc>
                <a:spcPts val="1410"/>
              </a:lnSpc>
              <a:spcBef>
                <a:spcPts val="20"/>
              </a:spcBef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beban 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2400 kg </a:t>
            </a:r>
            <a:r>
              <a:rPr sz="1200" dirty="0">
                <a:latin typeface="Arial"/>
                <a:cs typeface="Arial"/>
              </a:rPr>
              <a:t>x </a:t>
            </a:r>
            <a:r>
              <a:rPr sz="1200" spc="-5" dirty="0">
                <a:latin typeface="Arial"/>
                <a:cs typeface="Arial"/>
              </a:rPr>
              <a:t>10 m/s</a:t>
            </a:r>
            <a:r>
              <a:rPr sz="1200" spc="-7" baseline="38194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(percepatan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gravitasi)</a:t>
            </a:r>
            <a:endParaRPr sz="1200">
              <a:latin typeface="Arial"/>
              <a:cs typeface="Arial"/>
            </a:endParaRPr>
          </a:p>
          <a:p>
            <a:pPr marL="9271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24000 </a:t>
            </a:r>
            <a:r>
              <a:rPr sz="1200" dirty="0">
                <a:latin typeface="Arial"/>
                <a:cs typeface="Arial"/>
              </a:rPr>
              <a:t>N = </a:t>
            </a:r>
            <a:r>
              <a:rPr sz="1200" spc="-5" dirty="0">
                <a:latin typeface="Arial"/>
                <a:cs typeface="Arial"/>
              </a:rPr>
              <a:t>24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9352784"/>
            <a:ext cx="95885" cy="193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05590" y="9371834"/>
            <a:ext cx="372110" cy="1847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5" baseline="6944" dirty="0">
                <a:latin typeface="Arial"/>
                <a:cs typeface="Arial"/>
              </a:rPr>
              <a:t>F</a:t>
            </a:r>
            <a:r>
              <a:rPr sz="800" spc="-10" dirty="0">
                <a:latin typeface="Arial"/>
                <a:cs typeface="Arial"/>
              </a:rPr>
              <a:t>derek</a:t>
            </a:r>
            <a:endParaRPr sz="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82276" y="9352784"/>
            <a:ext cx="238506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841500" algn="l"/>
              </a:tabLst>
            </a:pP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1000 kg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1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10000</a:t>
            </a:r>
            <a:r>
              <a:rPr sz="1200" dirty="0">
                <a:latin typeface="Arial"/>
                <a:cs typeface="Arial"/>
              </a:rPr>
              <a:t> N	= </a:t>
            </a:r>
            <a:r>
              <a:rPr sz="1200" spc="-5" dirty="0">
                <a:latin typeface="Arial"/>
                <a:cs typeface="Arial"/>
              </a:rPr>
              <a:t>10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267711" y="6729983"/>
            <a:ext cx="2849880" cy="21465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883405" y="10054030"/>
            <a:ext cx="1949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10"/>
              </a:lnSpc>
            </a:pPr>
            <a:r>
              <a:rPr sz="1200" spc="-5" dirty="0">
                <a:latin typeface="Arial"/>
                <a:cs typeface="Arial"/>
              </a:rPr>
              <a:t>20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637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Arial"/>
                <a:cs typeface="Arial"/>
              </a:rPr>
              <a:t>Diagram benda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bebas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3166871"/>
            <a:ext cx="2436495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  <a:tabLst>
                <a:tab pos="274955" algn="l"/>
              </a:tabLst>
            </a:pPr>
            <a:r>
              <a:rPr sz="1200" dirty="0">
                <a:latin typeface="Arial"/>
                <a:cs typeface="Arial"/>
              </a:rPr>
              <a:t>a)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24 </a:t>
            </a:r>
            <a:r>
              <a:rPr sz="1200" dirty="0">
                <a:latin typeface="Arial"/>
                <a:cs typeface="Arial"/>
              </a:rPr>
              <a:t>. 6 +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. 2 –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1,5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25076" y="3685793"/>
            <a:ext cx="40830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</a:t>
            </a:r>
            <a:r>
              <a:rPr sz="1200" spc="-15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992629" y="3765041"/>
            <a:ext cx="820419" cy="0"/>
          </a:xfrm>
          <a:custGeom>
            <a:avLst/>
            <a:gdLst/>
            <a:ahLst/>
            <a:cxnLst/>
            <a:rect l="l" t="t" r="r" b="b"/>
            <a:pathLst>
              <a:path w="820419">
                <a:moveTo>
                  <a:pt x="0" y="0"/>
                </a:moveTo>
                <a:lnTo>
                  <a:pt x="819912" y="0"/>
                </a:lnTo>
              </a:path>
            </a:pathLst>
          </a:custGeom>
          <a:ln w="734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83231" y="3769359"/>
            <a:ext cx="227965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140" dirty="0">
                <a:latin typeface="Times New Roman"/>
                <a:cs typeface="Times New Roman"/>
              </a:rPr>
              <a:t>1</a:t>
            </a:r>
            <a:r>
              <a:rPr sz="1400" spc="-25" dirty="0">
                <a:latin typeface="Times New Roman"/>
                <a:cs typeface="Times New Roman"/>
              </a:rPr>
              <a:t>,</a:t>
            </a:r>
            <a:r>
              <a:rPr sz="1400" spc="-5" dirty="0">
                <a:latin typeface="Times New Roman"/>
                <a:cs typeface="Times New Roman"/>
              </a:rPr>
              <a:t>5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63113" y="3631438"/>
            <a:ext cx="1167130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Symbol"/>
                <a:cs typeface="Symbol"/>
              </a:rPr>
              <a:t>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spc="-15" dirty="0">
                <a:latin typeface="Times New Roman"/>
                <a:cs typeface="Times New Roman"/>
              </a:rPr>
              <a:t>109,3 </a:t>
            </a:r>
            <a:r>
              <a:rPr sz="1400" spc="-5" dirty="0">
                <a:latin typeface="Times New Roman"/>
                <a:cs typeface="Times New Roman"/>
              </a:rPr>
              <a:t>kN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(</a:t>
            </a:r>
            <a:r>
              <a:rPr sz="1400" spc="-5" dirty="0">
                <a:latin typeface="Symbol"/>
                <a:cs typeface="Symbol"/>
              </a:rPr>
              <a:t></a:t>
            </a:r>
            <a:r>
              <a:rPr sz="1400" spc="-5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91385" y="3517900"/>
            <a:ext cx="828040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15" dirty="0">
                <a:latin typeface="Times New Roman"/>
                <a:cs typeface="Times New Roman"/>
              </a:rPr>
              <a:t>24.6</a:t>
            </a:r>
            <a:r>
              <a:rPr sz="1400" spc="-15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Symbol"/>
                <a:cs typeface="Symbol"/>
              </a:rPr>
              <a:t></a:t>
            </a:r>
            <a:r>
              <a:rPr sz="1400" spc="-235" dirty="0">
                <a:latin typeface="Times New Roman"/>
                <a:cs typeface="Times New Roman"/>
              </a:rPr>
              <a:t> </a:t>
            </a:r>
            <a:r>
              <a:rPr sz="1400" spc="40" dirty="0">
                <a:latin typeface="Times New Roman"/>
                <a:cs typeface="Times New Roman"/>
              </a:rPr>
              <a:t>10.2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7816" y="4179570"/>
            <a:ext cx="2399665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  <a:tabLst>
                <a:tab pos="274955" algn="l"/>
              </a:tabLst>
            </a:pPr>
            <a:r>
              <a:rPr sz="1200" dirty="0">
                <a:latin typeface="Arial"/>
                <a:cs typeface="Arial"/>
              </a:rPr>
              <a:t>b)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24 </a:t>
            </a:r>
            <a:r>
              <a:rPr sz="1200" dirty="0">
                <a:latin typeface="Arial"/>
                <a:cs typeface="Arial"/>
              </a:rPr>
              <a:t>. 6 +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. 2 +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</a:t>
            </a:r>
            <a:r>
              <a:rPr sz="1200" spc="-5" dirty="0">
                <a:latin typeface="Arial"/>
                <a:cs typeface="Arial"/>
              </a:rPr>
              <a:t>. 1,5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132076" y="4786121"/>
            <a:ext cx="821055" cy="0"/>
          </a:xfrm>
          <a:custGeom>
            <a:avLst/>
            <a:gdLst/>
            <a:ahLst/>
            <a:cxnLst/>
            <a:rect l="l" t="t" r="r" b="b"/>
            <a:pathLst>
              <a:path w="821055">
                <a:moveTo>
                  <a:pt x="0" y="0"/>
                </a:moveTo>
                <a:lnTo>
                  <a:pt x="820674" y="0"/>
                </a:lnTo>
              </a:path>
            </a:pathLst>
          </a:custGeom>
          <a:ln w="76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418842" y="4791709"/>
            <a:ext cx="235585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145" dirty="0">
                <a:latin typeface="Times New Roman"/>
                <a:cs typeface="Times New Roman"/>
              </a:rPr>
              <a:t>1</a:t>
            </a:r>
            <a:r>
              <a:rPr sz="1450" spc="-25" dirty="0">
                <a:latin typeface="Times New Roman"/>
                <a:cs typeface="Times New Roman"/>
              </a:rPr>
              <a:t>,</a:t>
            </a:r>
            <a:r>
              <a:rPr sz="1450" spc="-5" dirty="0">
                <a:latin typeface="Times New Roman"/>
                <a:cs typeface="Times New Roman"/>
              </a:rPr>
              <a:t>5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06344" y="4648453"/>
            <a:ext cx="1380490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5" dirty="0">
                <a:latin typeface="Symbol"/>
                <a:cs typeface="Symbol"/>
              </a:rPr>
              <a:t></a:t>
            </a:r>
            <a:r>
              <a:rPr sz="1450" spc="-5" dirty="0">
                <a:latin typeface="Times New Roman"/>
                <a:cs typeface="Times New Roman"/>
              </a:rPr>
              <a:t> </a:t>
            </a:r>
            <a:r>
              <a:rPr sz="1450" spc="-5" dirty="0">
                <a:latin typeface="Symbol"/>
                <a:cs typeface="Symbol"/>
              </a:rPr>
              <a:t></a:t>
            </a:r>
            <a:r>
              <a:rPr sz="1450" spc="-5" dirty="0">
                <a:latin typeface="Times New Roman"/>
                <a:cs typeface="Times New Roman"/>
              </a:rPr>
              <a:t>109,3 kN </a:t>
            </a:r>
            <a:r>
              <a:rPr sz="1450" spc="135" dirty="0">
                <a:latin typeface="Times New Roman"/>
                <a:cs typeface="Times New Roman"/>
              </a:rPr>
              <a:t> </a:t>
            </a:r>
            <a:r>
              <a:rPr sz="1450" dirty="0">
                <a:latin typeface="Times New Roman"/>
                <a:cs typeface="Times New Roman"/>
              </a:rPr>
              <a:t>(</a:t>
            </a:r>
            <a:r>
              <a:rPr sz="1450" dirty="0">
                <a:latin typeface="Symbol"/>
                <a:cs typeface="Symbol"/>
              </a:rPr>
              <a:t></a:t>
            </a:r>
            <a:r>
              <a:rPr sz="1450" dirty="0">
                <a:latin typeface="Times New Roman"/>
                <a:cs typeface="Times New Roman"/>
              </a:rPr>
              <a:t>)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31567" y="4532617"/>
            <a:ext cx="826769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5" dirty="0">
                <a:latin typeface="Times New Roman"/>
                <a:cs typeface="Times New Roman"/>
              </a:rPr>
              <a:t>24.6</a:t>
            </a:r>
            <a:r>
              <a:rPr sz="1450" spc="-130" dirty="0">
                <a:latin typeface="Times New Roman"/>
                <a:cs typeface="Times New Roman"/>
              </a:rPr>
              <a:t> </a:t>
            </a:r>
            <a:r>
              <a:rPr sz="1450" spc="-5" dirty="0">
                <a:latin typeface="Symbol"/>
                <a:cs typeface="Symbol"/>
              </a:rPr>
              <a:t></a:t>
            </a:r>
            <a:r>
              <a:rPr sz="1450" spc="-229" dirty="0">
                <a:latin typeface="Times New Roman"/>
                <a:cs typeface="Times New Roman"/>
              </a:rPr>
              <a:t> </a:t>
            </a:r>
            <a:r>
              <a:rPr sz="1450" spc="-5" dirty="0">
                <a:latin typeface="Times New Roman"/>
                <a:cs typeface="Times New Roman"/>
              </a:rPr>
              <a:t>10.2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25076" y="4685029"/>
            <a:ext cx="57975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35" dirty="0">
                <a:latin typeface="Arial"/>
                <a:cs typeface="Arial"/>
              </a:rPr>
              <a:t> </a:t>
            </a:r>
            <a:r>
              <a:rPr sz="2175" spc="-7" baseline="11494" dirty="0">
                <a:latin typeface="Symbol"/>
                <a:cs typeface="Symbol"/>
              </a:rPr>
              <a:t></a:t>
            </a:r>
            <a:endParaRPr sz="2175" baseline="11494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67814" y="5210555"/>
            <a:ext cx="5786120" cy="1430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  <a:tabLst>
                <a:tab pos="266700" algn="l"/>
              </a:tabLst>
            </a:pPr>
            <a:r>
              <a:rPr sz="1200" dirty="0">
                <a:latin typeface="Arial"/>
                <a:cs typeface="Arial"/>
              </a:rPr>
              <a:t>c)	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 marR="4101465">
              <a:lnSpc>
                <a:spcPts val="1380"/>
              </a:lnSpc>
              <a:spcBef>
                <a:spcPts val="65"/>
              </a:spcBef>
              <a:tabLst>
                <a:tab pos="149923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24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34 </a:t>
            </a:r>
            <a:r>
              <a:rPr sz="1200" spc="-10" dirty="0">
                <a:latin typeface="Arial"/>
                <a:cs typeface="Arial"/>
              </a:rPr>
              <a:t>k</a:t>
            </a:r>
            <a:r>
              <a:rPr sz="1200" dirty="0">
                <a:latin typeface="Arial"/>
                <a:cs typeface="Arial"/>
              </a:rPr>
              <a:t>N	</a:t>
            </a:r>
            <a:r>
              <a:rPr sz="1200" spc="-5" dirty="0">
                <a:latin typeface="Arial"/>
                <a:cs typeface="Arial"/>
              </a:rPr>
              <a:t>(</a:t>
            </a:r>
            <a:r>
              <a:rPr sz="1200" spc="-10" dirty="0">
                <a:latin typeface="Arial"/>
                <a:cs typeface="Arial"/>
              </a:rPr>
              <a:t>↑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Cari reaksi di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dan </a:t>
            </a:r>
            <a:r>
              <a:rPr sz="1200" dirty="0">
                <a:latin typeface="Arial"/>
                <a:cs typeface="Arial"/>
              </a:rPr>
              <a:t>B </a:t>
            </a:r>
            <a:r>
              <a:rPr sz="1200" spc="-5" dirty="0">
                <a:latin typeface="Arial"/>
                <a:cs typeface="Arial"/>
              </a:rPr>
              <a:t>dari konstruksi balok sederhana berikut ini. Asumsi awal </a:t>
            </a:r>
            <a:r>
              <a:rPr sz="1200" dirty="0">
                <a:latin typeface="Arial"/>
                <a:cs typeface="Arial"/>
              </a:rPr>
              <a:t>R</a:t>
            </a:r>
            <a:r>
              <a:rPr sz="1200" baseline="-10416" dirty="0">
                <a:latin typeface="Arial"/>
                <a:cs typeface="Arial"/>
              </a:rPr>
              <a:t>VA  </a:t>
            </a:r>
            <a:r>
              <a:rPr sz="1200" spc="-5" dirty="0">
                <a:latin typeface="Arial"/>
                <a:cs typeface="Arial"/>
              </a:rPr>
              <a:t>dan  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ke atas</a:t>
            </a:r>
            <a:r>
              <a:rPr sz="1200" spc="2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(↑)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67816" y="8277606"/>
            <a:ext cx="2927350" cy="651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Jawab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05"/>
              </a:lnSpc>
              <a:spcBef>
                <a:spcPts val="715"/>
              </a:spcBef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5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. 9 – </a:t>
            </a:r>
            <a:r>
              <a:rPr sz="1200" spc="-5" dirty="0">
                <a:latin typeface="Arial"/>
                <a:cs typeface="Arial"/>
              </a:rPr>
              <a:t>(15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3)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(6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11)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(6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13)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818894" y="9176766"/>
            <a:ext cx="1386840" cy="0"/>
          </a:xfrm>
          <a:custGeom>
            <a:avLst/>
            <a:gdLst/>
            <a:ahLst/>
            <a:cxnLst/>
            <a:rect l="l" t="t" r="r" b="b"/>
            <a:pathLst>
              <a:path w="1386839">
                <a:moveTo>
                  <a:pt x="0" y="0"/>
                </a:moveTo>
                <a:lnTo>
                  <a:pt x="1386839" y="0"/>
                </a:lnTo>
              </a:path>
            </a:pathLst>
          </a:custGeom>
          <a:ln w="82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450071" y="9181833"/>
            <a:ext cx="125095" cy="248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50" spc="5" dirty="0">
                <a:latin typeface="Times New Roman"/>
                <a:cs typeface="Times New Roman"/>
              </a:rPr>
              <a:t>9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13517" y="9029445"/>
            <a:ext cx="276860" cy="248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50" spc="-10" dirty="0">
                <a:latin typeface="Times New Roman"/>
                <a:cs typeface="Times New Roman"/>
              </a:rPr>
              <a:t>(</a:t>
            </a:r>
            <a:r>
              <a:rPr sz="1550" spc="10" dirty="0">
                <a:latin typeface="Symbol"/>
                <a:cs typeface="Symbol"/>
              </a:rPr>
              <a:t></a:t>
            </a:r>
            <a:r>
              <a:rPr sz="1550" dirty="0">
                <a:latin typeface="Times New Roman"/>
                <a:cs typeface="Times New Roman"/>
              </a:rPr>
              <a:t>)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46923" y="8906750"/>
            <a:ext cx="2256155" cy="3714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25" baseline="-34050" dirty="0">
                <a:latin typeface="Symbol"/>
                <a:cs typeface="Symbol"/>
              </a:rPr>
              <a:t></a:t>
            </a:r>
            <a:r>
              <a:rPr sz="2325" spc="-89" baseline="-34050" dirty="0">
                <a:latin typeface="Times New Roman"/>
                <a:cs typeface="Times New Roman"/>
              </a:rPr>
              <a:t> </a:t>
            </a:r>
            <a:r>
              <a:rPr sz="1550" spc="20" dirty="0">
                <a:latin typeface="Times New Roman"/>
                <a:cs typeface="Times New Roman"/>
              </a:rPr>
              <a:t>15.3</a:t>
            </a:r>
            <a:r>
              <a:rPr sz="1550" spc="-15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</a:t>
            </a:r>
            <a:r>
              <a:rPr sz="1550" spc="-80" dirty="0">
                <a:latin typeface="Times New Roman"/>
                <a:cs typeface="Times New Roman"/>
              </a:rPr>
              <a:t> </a:t>
            </a:r>
            <a:r>
              <a:rPr sz="1550" spc="-5" dirty="0">
                <a:latin typeface="Times New Roman"/>
                <a:cs typeface="Times New Roman"/>
              </a:rPr>
              <a:t>6.11</a:t>
            </a:r>
            <a:r>
              <a:rPr sz="1550" spc="-229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</a:t>
            </a:r>
            <a:r>
              <a:rPr sz="1550" spc="-85" dirty="0">
                <a:latin typeface="Times New Roman"/>
                <a:cs typeface="Times New Roman"/>
              </a:rPr>
              <a:t> </a:t>
            </a:r>
            <a:r>
              <a:rPr sz="1550" spc="-5" dirty="0">
                <a:latin typeface="Times New Roman"/>
                <a:cs typeface="Times New Roman"/>
              </a:rPr>
              <a:t>6.13</a:t>
            </a:r>
            <a:r>
              <a:rPr sz="1550" spc="105" dirty="0">
                <a:latin typeface="Times New Roman"/>
                <a:cs typeface="Times New Roman"/>
              </a:rPr>
              <a:t> </a:t>
            </a:r>
            <a:r>
              <a:rPr sz="2325" baseline="-34050" dirty="0">
                <a:latin typeface="Symbol"/>
                <a:cs typeface="Symbol"/>
              </a:rPr>
              <a:t></a:t>
            </a:r>
            <a:r>
              <a:rPr sz="2325" spc="67" baseline="-34050" dirty="0">
                <a:latin typeface="Times New Roman"/>
                <a:cs typeface="Times New Roman"/>
              </a:rPr>
              <a:t> </a:t>
            </a:r>
            <a:r>
              <a:rPr sz="2325" spc="7" baseline="-34050" dirty="0">
                <a:latin typeface="Times New Roman"/>
                <a:cs typeface="Times New Roman"/>
              </a:rPr>
              <a:t>21</a:t>
            </a:r>
            <a:r>
              <a:rPr sz="2325" spc="-142" baseline="-34050" dirty="0">
                <a:latin typeface="Times New Roman"/>
                <a:cs typeface="Times New Roman"/>
              </a:rPr>
              <a:t> </a:t>
            </a:r>
            <a:r>
              <a:rPr sz="2325" i="1" spc="7" baseline="-34050" dirty="0">
                <a:latin typeface="Times New Roman"/>
                <a:cs typeface="Times New Roman"/>
              </a:rPr>
              <a:t>kN</a:t>
            </a:r>
            <a:endParaRPr sz="2325" baseline="-340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32204" y="9029420"/>
            <a:ext cx="146685" cy="248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50" i="1" spc="5" dirty="0">
                <a:latin typeface="Times New Roman"/>
                <a:cs typeface="Times New Roman"/>
              </a:rPr>
              <a:t>R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437386" y="9161526"/>
            <a:ext cx="167005" cy="149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i="1" spc="5" dirty="0">
                <a:latin typeface="Times New Roman"/>
                <a:cs typeface="Times New Roman"/>
              </a:rPr>
              <a:t>VB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209800" y="1119377"/>
            <a:ext cx="3382517" cy="20055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796790" y="1748789"/>
            <a:ext cx="795655" cy="269240"/>
          </a:xfrm>
          <a:custGeom>
            <a:avLst/>
            <a:gdLst/>
            <a:ahLst/>
            <a:cxnLst/>
            <a:rect l="l" t="t" r="r" b="b"/>
            <a:pathLst>
              <a:path w="795654" h="269239">
                <a:moveTo>
                  <a:pt x="0" y="268985"/>
                </a:moveTo>
                <a:lnTo>
                  <a:pt x="795527" y="268985"/>
                </a:lnTo>
                <a:lnTo>
                  <a:pt x="795527" y="0"/>
                </a:lnTo>
                <a:lnTo>
                  <a:pt x="0" y="0"/>
                </a:lnTo>
                <a:lnTo>
                  <a:pt x="0" y="26898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4978400" y="1783842"/>
            <a:ext cx="432434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24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280409" y="2505455"/>
            <a:ext cx="795655" cy="269240"/>
          </a:xfrm>
          <a:custGeom>
            <a:avLst/>
            <a:gdLst/>
            <a:ahLst/>
            <a:cxnLst/>
            <a:rect l="l" t="t" r="r" b="b"/>
            <a:pathLst>
              <a:path w="795654" h="269239">
                <a:moveTo>
                  <a:pt x="0" y="268985"/>
                </a:moveTo>
                <a:lnTo>
                  <a:pt x="795527" y="268985"/>
                </a:lnTo>
                <a:lnTo>
                  <a:pt x="795527" y="0"/>
                </a:lnTo>
                <a:lnTo>
                  <a:pt x="0" y="0"/>
                </a:lnTo>
                <a:lnTo>
                  <a:pt x="0" y="26898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3478784" y="2545588"/>
            <a:ext cx="3981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10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981705" y="1606296"/>
            <a:ext cx="497840" cy="269875"/>
          </a:xfrm>
          <a:custGeom>
            <a:avLst/>
            <a:gdLst/>
            <a:ahLst/>
            <a:cxnLst/>
            <a:rect l="l" t="t" r="r" b="b"/>
            <a:pathLst>
              <a:path w="497839" h="269875">
                <a:moveTo>
                  <a:pt x="0" y="269748"/>
                </a:moveTo>
                <a:lnTo>
                  <a:pt x="497585" y="269748"/>
                </a:lnTo>
                <a:lnTo>
                  <a:pt x="497585" y="0"/>
                </a:lnTo>
                <a:lnTo>
                  <a:pt x="0" y="0"/>
                </a:lnTo>
                <a:lnTo>
                  <a:pt x="0" y="26974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3105404" y="1664716"/>
            <a:ext cx="251460" cy="169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b="1" spc="-15" baseline="7575" dirty="0">
                <a:latin typeface="Arial"/>
                <a:cs typeface="Arial"/>
              </a:rPr>
              <a:t>R</a:t>
            </a:r>
            <a:r>
              <a:rPr sz="700" b="1" spc="5" dirty="0">
                <a:latin typeface="Arial"/>
                <a:cs typeface="Arial"/>
              </a:rPr>
              <a:t>VA</a:t>
            </a:r>
            <a:endParaRPr sz="70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1911095" y="2017776"/>
            <a:ext cx="497840" cy="270510"/>
          </a:xfrm>
          <a:custGeom>
            <a:avLst/>
            <a:gdLst/>
            <a:ahLst/>
            <a:cxnLst/>
            <a:rect l="l" t="t" r="r" b="b"/>
            <a:pathLst>
              <a:path w="497839" h="270510">
                <a:moveTo>
                  <a:pt x="0" y="270509"/>
                </a:moveTo>
                <a:lnTo>
                  <a:pt x="497586" y="270509"/>
                </a:lnTo>
                <a:lnTo>
                  <a:pt x="497586" y="0"/>
                </a:lnTo>
                <a:lnTo>
                  <a:pt x="0" y="0"/>
                </a:lnTo>
                <a:lnTo>
                  <a:pt x="0" y="2705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032507" y="2076195"/>
            <a:ext cx="257175" cy="169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b="1" spc="-15" baseline="7575" dirty="0">
                <a:latin typeface="Arial"/>
                <a:cs typeface="Arial"/>
              </a:rPr>
              <a:t>R</a:t>
            </a:r>
            <a:r>
              <a:rPr sz="700" b="1" spc="5" dirty="0">
                <a:latin typeface="Arial"/>
                <a:cs typeface="Arial"/>
              </a:rPr>
              <a:t>HA</a:t>
            </a:r>
            <a:endParaRPr sz="7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911095" y="2557272"/>
            <a:ext cx="497840" cy="269875"/>
          </a:xfrm>
          <a:custGeom>
            <a:avLst/>
            <a:gdLst/>
            <a:ahLst/>
            <a:cxnLst/>
            <a:rect l="l" t="t" r="r" b="b"/>
            <a:pathLst>
              <a:path w="497839" h="269875">
                <a:moveTo>
                  <a:pt x="0" y="269748"/>
                </a:moveTo>
                <a:lnTo>
                  <a:pt x="497586" y="269748"/>
                </a:lnTo>
                <a:lnTo>
                  <a:pt x="497586" y="0"/>
                </a:lnTo>
                <a:lnTo>
                  <a:pt x="0" y="0"/>
                </a:lnTo>
                <a:lnTo>
                  <a:pt x="0" y="26974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2032507" y="2616454"/>
            <a:ext cx="254000" cy="169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b="1" spc="-15" baseline="7575" dirty="0">
                <a:latin typeface="Arial"/>
                <a:cs typeface="Arial"/>
              </a:rPr>
              <a:t>R</a:t>
            </a:r>
            <a:r>
              <a:rPr sz="700" b="1" spc="-5" dirty="0">
                <a:latin typeface="Arial"/>
                <a:cs typeface="Arial"/>
              </a:rPr>
              <a:t>HB</a:t>
            </a:r>
            <a:endParaRPr sz="7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200144" y="2916935"/>
            <a:ext cx="497205" cy="269875"/>
          </a:xfrm>
          <a:custGeom>
            <a:avLst/>
            <a:gdLst/>
            <a:ahLst/>
            <a:cxnLst/>
            <a:rect l="l" t="t" r="r" b="b"/>
            <a:pathLst>
              <a:path w="497204" h="269875">
                <a:moveTo>
                  <a:pt x="0" y="269748"/>
                </a:moveTo>
                <a:lnTo>
                  <a:pt x="496824" y="269748"/>
                </a:lnTo>
                <a:lnTo>
                  <a:pt x="496824" y="0"/>
                </a:lnTo>
                <a:lnTo>
                  <a:pt x="0" y="0"/>
                </a:lnTo>
                <a:lnTo>
                  <a:pt x="0" y="26974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282694" y="2950971"/>
            <a:ext cx="332105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4</a:t>
            </a:r>
            <a:r>
              <a:rPr sz="1400" b="1" spc="-9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m</a:t>
            </a:r>
            <a:endParaRPr sz="14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105150" y="2916935"/>
            <a:ext cx="497840" cy="269875"/>
          </a:xfrm>
          <a:custGeom>
            <a:avLst/>
            <a:gdLst/>
            <a:ahLst/>
            <a:cxnLst/>
            <a:rect l="l" t="t" r="r" b="b"/>
            <a:pathLst>
              <a:path w="497839" h="269875">
                <a:moveTo>
                  <a:pt x="0" y="269748"/>
                </a:moveTo>
                <a:lnTo>
                  <a:pt x="497586" y="269748"/>
                </a:lnTo>
                <a:lnTo>
                  <a:pt x="497586" y="0"/>
                </a:lnTo>
                <a:lnTo>
                  <a:pt x="0" y="0"/>
                </a:lnTo>
                <a:lnTo>
                  <a:pt x="0" y="26974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3187700" y="2950971"/>
            <a:ext cx="332105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2</a:t>
            </a:r>
            <a:r>
              <a:rPr sz="1400" b="1" spc="-9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m</a:t>
            </a:r>
            <a:endParaRPr sz="14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3118104" y="7008114"/>
            <a:ext cx="0" cy="165735"/>
          </a:xfrm>
          <a:custGeom>
            <a:avLst/>
            <a:gdLst/>
            <a:ahLst/>
            <a:cxnLst/>
            <a:rect l="l" t="t" r="r" b="b"/>
            <a:pathLst>
              <a:path h="165734">
                <a:moveTo>
                  <a:pt x="0" y="165354"/>
                </a:moveTo>
                <a:lnTo>
                  <a:pt x="0" y="0"/>
                </a:lnTo>
              </a:path>
            </a:pathLst>
          </a:custGeom>
          <a:ln w="2715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072383" y="7162038"/>
            <a:ext cx="90805" cy="135890"/>
          </a:xfrm>
          <a:custGeom>
            <a:avLst/>
            <a:gdLst/>
            <a:ahLst/>
            <a:cxnLst/>
            <a:rect l="l" t="t" r="r" b="b"/>
            <a:pathLst>
              <a:path w="90805" h="135890">
                <a:moveTo>
                  <a:pt x="90678" y="0"/>
                </a:moveTo>
                <a:lnTo>
                  <a:pt x="0" y="0"/>
                </a:lnTo>
                <a:lnTo>
                  <a:pt x="45720" y="135635"/>
                </a:lnTo>
                <a:lnTo>
                  <a:pt x="90678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446020" y="7322819"/>
            <a:ext cx="2811780" cy="0"/>
          </a:xfrm>
          <a:custGeom>
            <a:avLst/>
            <a:gdLst/>
            <a:ahLst/>
            <a:cxnLst/>
            <a:rect l="l" t="t" r="r" b="b"/>
            <a:pathLst>
              <a:path w="2811779">
                <a:moveTo>
                  <a:pt x="0" y="0"/>
                </a:moveTo>
                <a:lnTo>
                  <a:pt x="2811780" y="0"/>
                </a:lnTo>
              </a:path>
            </a:pathLst>
          </a:custGeom>
          <a:ln w="39319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164460" y="7315333"/>
            <a:ext cx="458209" cy="6055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296155" y="7497318"/>
            <a:ext cx="110489" cy="110489"/>
          </a:xfrm>
          <a:custGeom>
            <a:avLst/>
            <a:gdLst/>
            <a:ahLst/>
            <a:cxnLst/>
            <a:rect l="l" t="t" r="r" b="b"/>
            <a:pathLst>
              <a:path w="110489" h="110490">
                <a:moveTo>
                  <a:pt x="12192" y="95249"/>
                </a:moveTo>
                <a:lnTo>
                  <a:pt x="8382" y="95249"/>
                </a:lnTo>
                <a:lnTo>
                  <a:pt x="762" y="102869"/>
                </a:lnTo>
                <a:lnTo>
                  <a:pt x="0" y="105155"/>
                </a:lnTo>
                <a:lnTo>
                  <a:pt x="0" y="107441"/>
                </a:lnTo>
                <a:lnTo>
                  <a:pt x="762" y="109727"/>
                </a:lnTo>
                <a:lnTo>
                  <a:pt x="2286" y="110489"/>
                </a:lnTo>
                <a:lnTo>
                  <a:pt x="5334" y="110489"/>
                </a:lnTo>
                <a:lnTo>
                  <a:pt x="6858" y="109727"/>
                </a:lnTo>
                <a:lnTo>
                  <a:pt x="13716" y="102869"/>
                </a:lnTo>
                <a:lnTo>
                  <a:pt x="14478" y="101345"/>
                </a:lnTo>
                <a:lnTo>
                  <a:pt x="14478" y="98297"/>
                </a:lnTo>
                <a:lnTo>
                  <a:pt x="13716" y="96773"/>
                </a:lnTo>
                <a:lnTo>
                  <a:pt x="12192" y="95249"/>
                </a:lnTo>
                <a:close/>
              </a:path>
              <a:path w="110489" h="110490">
                <a:moveTo>
                  <a:pt x="29718" y="76199"/>
                </a:moveTo>
                <a:lnTo>
                  <a:pt x="28194" y="76961"/>
                </a:lnTo>
                <a:lnTo>
                  <a:pt x="25908" y="77723"/>
                </a:lnTo>
                <a:lnTo>
                  <a:pt x="19812" y="84581"/>
                </a:lnTo>
                <a:lnTo>
                  <a:pt x="18288" y="85343"/>
                </a:lnTo>
                <a:lnTo>
                  <a:pt x="18288" y="89153"/>
                </a:lnTo>
                <a:lnTo>
                  <a:pt x="22860" y="91439"/>
                </a:lnTo>
                <a:lnTo>
                  <a:pt x="25146" y="90677"/>
                </a:lnTo>
                <a:lnTo>
                  <a:pt x="25908" y="89915"/>
                </a:lnTo>
                <a:lnTo>
                  <a:pt x="32766" y="84581"/>
                </a:lnTo>
                <a:lnTo>
                  <a:pt x="33528" y="82295"/>
                </a:lnTo>
                <a:lnTo>
                  <a:pt x="33528" y="78485"/>
                </a:lnTo>
                <a:lnTo>
                  <a:pt x="32766" y="77723"/>
                </a:lnTo>
                <a:lnTo>
                  <a:pt x="30480" y="76961"/>
                </a:lnTo>
                <a:lnTo>
                  <a:pt x="29718" y="76199"/>
                </a:lnTo>
                <a:close/>
              </a:path>
              <a:path w="110489" h="110490">
                <a:moveTo>
                  <a:pt x="50292" y="57149"/>
                </a:moveTo>
                <a:lnTo>
                  <a:pt x="46482" y="57149"/>
                </a:lnTo>
                <a:lnTo>
                  <a:pt x="45720" y="58673"/>
                </a:lnTo>
                <a:lnTo>
                  <a:pt x="38862" y="64769"/>
                </a:lnTo>
                <a:lnTo>
                  <a:pt x="38100" y="66293"/>
                </a:lnTo>
                <a:lnTo>
                  <a:pt x="37338" y="68579"/>
                </a:lnTo>
                <a:lnTo>
                  <a:pt x="38100" y="69341"/>
                </a:lnTo>
                <a:lnTo>
                  <a:pt x="38862" y="70865"/>
                </a:lnTo>
                <a:lnTo>
                  <a:pt x="40386" y="72389"/>
                </a:lnTo>
                <a:lnTo>
                  <a:pt x="44196" y="72389"/>
                </a:lnTo>
                <a:lnTo>
                  <a:pt x="45720" y="70865"/>
                </a:lnTo>
                <a:lnTo>
                  <a:pt x="51054" y="64769"/>
                </a:lnTo>
                <a:lnTo>
                  <a:pt x="52578" y="64007"/>
                </a:lnTo>
                <a:lnTo>
                  <a:pt x="53340" y="61721"/>
                </a:lnTo>
                <a:lnTo>
                  <a:pt x="52578" y="60197"/>
                </a:lnTo>
                <a:lnTo>
                  <a:pt x="51054" y="58673"/>
                </a:lnTo>
                <a:lnTo>
                  <a:pt x="50292" y="57149"/>
                </a:lnTo>
                <a:close/>
              </a:path>
              <a:path w="110489" h="110490">
                <a:moveTo>
                  <a:pt x="69342" y="38099"/>
                </a:moveTo>
                <a:lnTo>
                  <a:pt x="65532" y="38099"/>
                </a:lnTo>
                <a:lnTo>
                  <a:pt x="64770" y="39623"/>
                </a:lnTo>
                <a:lnTo>
                  <a:pt x="57912" y="45719"/>
                </a:lnTo>
                <a:lnTo>
                  <a:pt x="57150" y="46481"/>
                </a:lnTo>
                <a:lnTo>
                  <a:pt x="57150" y="50291"/>
                </a:lnTo>
                <a:lnTo>
                  <a:pt x="57912" y="52577"/>
                </a:lnTo>
                <a:lnTo>
                  <a:pt x="59436" y="53339"/>
                </a:lnTo>
                <a:lnTo>
                  <a:pt x="62484" y="53339"/>
                </a:lnTo>
                <a:lnTo>
                  <a:pt x="64770" y="52577"/>
                </a:lnTo>
                <a:lnTo>
                  <a:pt x="70866" y="45719"/>
                </a:lnTo>
                <a:lnTo>
                  <a:pt x="71628" y="44195"/>
                </a:lnTo>
                <a:lnTo>
                  <a:pt x="71628" y="41147"/>
                </a:lnTo>
                <a:lnTo>
                  <a:pt x="70866" y="39623"/>
                </a:lnTo>
                <a:lnTo>
                  <a:pt x="69342" y="38099"/>
                </a:lnTo>
                <a:close/>
              </a:path>
              <a:path w="110489" h="110490">
                <a:moveTo>
                  <a:pt x="86868" y="19049"/>
                </a:moveTo>
                <a:lnTo>
                  <a:pt x="85344" y="19811"/>
                </a:lnTo>
                <a:lnTo>
                  <a:pt x="83058" y="20573"/>
                </a:lnTo>
                <a:lnTo>
                  <a:pt x="77724" y="27431"/>
                </a:lnTo>
                <a:lnTo>
                  <a:pt x="75438" y="28193"/>
                </a:lnTo>
                <a:lnTo>
                  <a:pt x="75438" y="32003"/>
                </a:lnTo>
                <a:lnTo>
                  <a:pt x="77724" y="32765"/>
                </a:lnTo>
                <a:lnTo>
                  <a:pt x="78486" y="33527"/>
                </a:lnTo>
                <a:lnTo>
                  <a:pt x="80772" y="35051"/>
                </a:lnTo>
                <a:lnTo>
                  <a:pt x="83058" y="32765"/>
                </a:lnTo>
                <a:lnTo>
                  <a:pt x="89916" y="27431"/>
                </a:lnTo>
                <a:lnTo>
                  <a:pt x="90678" y="25145"/>
                </a:lnTo>
                <a:lnTo>
                  <a:pt x="90678" y="21335"/>
                </a:lnTo>
                <a:lnTo>
                  <a:pt x="89916" y="20573"/>
                </a:lnTo>
                <a:lnTo>
                  <a:pt x="87630" y="19811"/>
                </a:lnTo>
                <a:lnTo>
                  <a:pt x="86868" y="19049"/>
                </a:lnTo>
                <a:close/>
              </a:path>
              <a:path w="110489" h="110490">
                <a:moveTo>
                  <a:pt x="107442" y="0"/>
                </a:moveTo>
                <a:lnTo>
                  <a:pt x="103632" y="0"/>
                </a:lnTo>
                <a:lnTo>
                  <a:pt x="96012" y="7619"/>
                </a:lnTo>
                <a:lnTo>
                  <a:pt x="95250" y="9143"/>
                </a:lnTo>
                <a:lnTo>
                  <a:pt x="94488" y="11429"/>
                </a:lnTo>
                <a:lnTo>
                  <a:pt x="95250" y="12191"/>
                </a:lnTo>
                <a:lnTo>
                  <a:pt x="96012" y="13715"/>
                </a:lnTo>
                <a:lnTo>
                  <a:pt x="97536" y="15239"/>
                </a:lnTo>
                <a:lnTo>
                  <a:pt x="101346" y="15239"/>
                </a:lnTo>
                <a:lnTo>
                  <a:pt x="102870" y="13715"/>
                </a:lnTo>
                <a:lnTo>
                  <a:pt x="108204" y="7619"/>
                </a:lnTo>
                <a:lnTo>
                  <a:pt x="109728" y="6857"/>
                </a:lnTo>
                <a:lnTo>
                  <a:pt x="110490" y="4571"/>
                </a:lnTo>
                <a:lnTo>
                  <a:pt x="109728" y="3047"/>
                </a:lnTo>
                <a:lnTo>
                  <a:pt x="108204" y="761"/>
                </a:lnTo>
                <a:lnTo>
                  <a:pt x="107442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296155" y="7592568"/>
            <a:ext cx="14604" cy="15240"/>
          </a:xfrm>
          <a:custGeom>
            <a:avLst/>
            <a:gdLst/>
            <a:ahLst/>
            <a:cxnLst/>
            <a:rect l="l" t="t" r="r" b="b"/>
            <a:pathLst>
              <a:path w="14604" h="15240">
                <a:moveTo>
                  <a:pt x="762" y="7619"/>
                </a:moveTo>
                <a:lnTo>
                  <a:pt x="8382" y="0"/>
                </a:lnTo>
                <a:lnTo>
                  <a:pt x="12192" y="0"/>
                </a:lnTo>
                <a:lnTo>
                  <a:pt x="13716" y="1523"/>
                </a:lnTo>
                <a:lnTo>
                  <a:pt x="14478" y="3047"/>
                </a:lnTo>
                <a:lnTo>
                  <a:pt x="14478" y="6095"/>
                </a:lnTo>
                <a:lnTo>
                  <a:pt x="13716" y="7619"/>
                </a:lnTo>
                <a:lnTo>
                  <a:pt x="6858" y="14477"/>
                </a:lnTo>
                <a:lnTo>
                  <a:pt x="5334" y="15239"/>
                </a:lnTo>
                <a:lnTo>
                  <a:pt x="2286" y="15239"/>
                </a:lnTo>
                <a:lnTo>
                  <a:pt x="762" y="14477"/>
                </a:lnTo>
                <a:lnTo>
                  <a:pt x="0" y="12191"/>
                </a:lnTo>
                <a:lnTo>
                  <a:pt x="0" y="9905"/>
                </a:lnTo>
                <a:lnTo>
                  <a:pt x="762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314444" y="7573518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40">
                <a:moveTo>
                  <a:pt x="1523" y="8381"/>
                </a:moveTo>
                <a:lnTo>
                  <a:pt x="7619" y="1523"/>
                </a:lnTo>
                <a:lnTo>
                  <a:pt x="9905" y="761"/>
                </a:lnTo>
                <a:lnTo>
                  <a:pt x="11429" y="0"/>
                </a:lnTo>
                <a:lnTo>
                  <a:pt x="12191" y="761"/>
                </a:lnTo>
                <a:lnTo>
                  <a:pt x="14477" y="1523"/>
                </a:lnTo>
                <a:lnTo>
                  <a:pt x="15239" y="2285"/>
                </a:lnTo>
                <a:lnTo>
                  <a:pt x="15239" y="6095"/>
                </a:lnTo>
                <a:lnTo>
                  <a:pt x="14477" y="8381"/>
                </a:lnTo>
                <a:lnTo>
                  <a:pt x="7619" y="13715"/>
                </a:lnTo>
                <a:lnTo>
                  <a:pt x="6857" y="14477"/>
                </a:lnTo>
                <a:lnTo>
                  <a:pt x="4571" y="15239"/>
                </a:lnTo>
                <a:lnTo>
                  <a:pt x="0" y="12953"/>
                </a:lnTo>
                <a:lnTo>
                  <a:pt x="0" y="9143"/>
                </a:lnTo>
                <a:lnTo>
                  <a:pt x="1523" y="8381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333494" y="7554468"/>
            <a:ext cx="16510" cy="15240"/>
          </a:xfrm>
          <a:custGeom>
            <a:avLst/>
            <a:gdLst/>
            <a:ahLst/>
            <a:cxnLst/>
            <a:rect l="l" t="t" r="r" b="b"/>
            <a:pathLst>
              <a:path w="16510" h="15240">
                <a:moveTo>
                  <a:pt x="1523" y="7619"/>
                </a:moveTo>
                <a:lnTo>
                  <a:pt x="8381" y="1523"/>
                </a:lnTo>
                <a:lnTo>
                  <a:pt x="9143" y="0"/>
                </a:lnTo>
                <a:lnTo>
                  <a:pt x="12953" y="0"/>
                </a:lnTo>
                <a:lnTo>
                  <a:pt x="13715" y="1523"/>
                </a:lnTo>
                <a:lnTo>
                  <a:pt x="15239" y="3047"/>
                </a:lnTo>
                <a:lnTo>
                  <a:pt x="16001" y="4571"/>
                </a:lnTo>
                <a:lnTo>
                  <a:pt x="15239" y="6857"/>
                </a:lnTo>
                <a:lnTo>
                  <a:pt x="13715" y="7619"/>
                </a:lnTo>
                <a:lnTo>
                  <a:pt x="8381" y="13715"/>
                </a:lnTo>
                <a:lnTo>
                  <a:pt x="6857" y="15239"/>
                </a:lnTo>
                <a:lnTo>
                  <a:pt x="3047" y="15239"/>
                </a:lnTo>
                <a:lnTo>
                  <a:pt x="1523" y="13715"/>
                </a:lnTo>
                <a:lnTo>
                  <a:pt x="761" y="12191"/>
                </a:lnTo>
                <a:lnTo>
                  <a:pt x="0" y="11429"/>
                </a:lnTo>
                <a:lnTo>
                  <a:pt x="761" y="9143"/>
                </a:lnTo>
                <a:lnTo>
                  <a:pt x="1523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353305" y="7535418"/>
            <a:ext cx="14604" cy="15240"/>
          </a:xfrm>
          <a:custGeom>
            <a:avLst/>
            <a:gdLst/>
            <a:ahLst/>
            <a:cxnLst/>
            <a:rect l="l" t="t" r="r" b="b"/>
            <a:pathLst>
              <a:path w="14604" h="15240">
                <a:moveTo>
                  <a:pt x="762" y="7619"/>
                </a:moveTo>
                <a:lnTo>
                  <a:pt x="7620" y="1523"/>
                </a:lnTo>
                <a:lnTo>
                  <a:pt x="8382" y="0"/>
                </a:lnTo>
                <a:lnTo>
                  <a:pt x="12192" y="0"/>
                </a:lnTo>
                <a:lnTo>
                  <a:pt x="13716" y="1523"/>
                </a:lnTo>
                <a:lnTo>
                  <a:pt x="14478" y="3047"/>
                </a:lnTo>
                <a:lnTo>
                  <a:pt x="14478" y="6095"/>
                </a:lnTo>
                <a:lnTo>
                  <a:pt x="13716" y="7619"/>
                </a:lnTo>
                <a:lnTo>
                  <a:pt x="7620" y="14477"/>
                </a:lnTo>
                <a:lnTo>
                  <a:pt x="5334" y="15239"/>
                </a:lnTo>
                <a:lnTo>
                  <a:pt x="2286" y="15239"/>
                </a:lnTo>
                <a:lnTo>
                  <a:pt x="762" y="14477"/>
                </a:lnTo>
                <a:lnTo>
                  <a:pt x="0" y="12191"/>
                </a:lnTo>
                <a:lnTo>
                  <a:pt x="0" y="8381"/>
                </a:lnTo>
                <a:lnTo>
                  <a:pt x="762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371594" y="7516368"/>
            <a:ext cx="15240" cy="16510"/>
          </a:xfrm>
          <a:custGeom>
            <a:avLst/>
            <a:gdLst/>
            <a:ahLst/>
            <a:cxnLst/>
            <a:rect l="l" t="t" r="r" b="b"/>
            <a:pathLst>
              <a:path w="15239" h="16509">
                <a:moveTo>
                  <a:pt x="2285" y="8381"/>
                </a:moveTo>
                <a:lnTo>
                  <a:pt x="7619" y="1523"/>
                </a:lnTo>
                <a:lnTo>
                  <a:pt x="9905" y="761"/>
                </a:lnTo>
                <a:lnTo>
                  <a:pt x="11429" y="0"/>
                </a:lnTo>
                <a:lnTo>
                  <a:pt x="12191" y="761"/>
                </a:lnTo>
                <a:lnTo>
                  <a:pt x="14477" y="1523"/>
                </a:lnTo>
                <a:lnTo>
                  <a:pt x="15239" y="2285"/>
                </a:lnTo>
                <a:lnTo>
                  <a:pt x="15239" y="6095"/>
                </a:lnTo>
                <a:lnTo>
                  <a:pt x="14477" y="8381"/>
                </a:lnTo>
                <a:lnTo>
                  <a:pt x="7619" y="13715"/>
                </a:lnTo>
                <a:lnTo>
                  <a:pt x="5333" y="16001"/>
                </a:lnTo>
                <a:lnTo>
                  <a:pt x="3047" y="14477"/>
                </a:lnTo>
                <a:lnTo>
                  <a:pt x="2285" y="13715"/>
                </a:lnTo>
                <a:lnTo>
                  <a:pt x="0" y="12953"/>
                </a:lnTo>
                <a:lnTo>
                  <a:pt x="0" y="9143"/>
                </a:lnTo>
                <a:lnTo>
                  <a:pt x="2285" y="8381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390644" y="7497318"/>
            <a:ext cx="16510" cy="15240"/>
          </a:xfrm>
          <a:custGeom>
            <a:avLst/>
            <a:gdLst/>
            <a:ahLst/>
            <a:cxnLst/>
            <a:rect l="l" t="t" r="r" b="b"/>
            <a:pathLst>
              <a:path w="16510" h="15240">
                <a:moveTo>
                  <a:pt x="1523" y="7619"/>
                </a:moveTo>
                <a:lnTo>
                  <a:pt x="9143" y="0"/>
                </a:lnTo>
                <a:lnTo>
                  <a:pt x="12953" y="0"/>
                </a:lnTo>
                <a:lnTo>
                  <a:pt x="13715" y="761"/>
                </a:lnTo>
                <a:lnTo>
                  <a:pt x="15239" y="3047"/>
                </a:lnTo>
                <a:lnTo>
                  <a:pt x="16001" y="4571"/>
                </a:lnTo>
                <a:lnTo>
                  <a:pt x="15239" y="6857"/>
                </a:lnTo>
                <a:lnTo>
                  <a:pt x="13715" y="7619"/>
                </a:lnTo>
                <a:lnTo>
                  <a:pt x="8381" y="13715"/>
                </a:lnTo>
                <a:lnTo>
                  <a:pt x="6857" y="15239"/>
                </a:lnTo>
                <a:lnTo>
                  <a:pt x="3047" y="15239"/>
                </a:lnTo>
                <a:lnTo>
                  <a:pt x="1523" y="13715"/>
                </a:lnTo>
                <a:lnTo>
                  <a:pt x="761" y="12191"/>
                </a:lnTo>
                <a:lnTo>
                  <a:pt x="0" y="11429"/>
                </a:lnTo>
                <a:lnTo>
                  <a:pt x="761" y="9143"/>
                </a:lnTo>
                <a:lnTo>
                  <a:pt x="1523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181716" y="7497318"/>
            <a:ext cx="112395" cy="112395"/>
          </a:xfrm>
          <a:custGeom>
            <a:avLst/>
            <a:gdLst/>
            <a:ahLst/>
            <a:cxnLst/>
            <a:rect l="l" t="t" r="r" b="b"/>
            <a:pathLst>
              <a:path w="112395" h="112395">
                <a:moveTo>
                  <a:pt x="13855" y="95249"/>
                </a:moveTo>
                <a:lnTo>
                  <a:pt x="10045" y="95249"/>
                </a:lnTo>
                <a:lnTo>
                  <a:pt x="9283" y="96773"/>
                </a:lnTo>
                <a:lnTo>
                  <a:pt x="2425" y="102869"/>
                </a:lnTo>
                <a:lnTo>
                  <a:pt x="0" y="109486"/>
                </a:lnTo>
                <a:lnTo>
                  <a:pt x="2768" y="112052"/>
                </a:lnTo>
                <a:lnTo>
                  <a:pt x="9283" y="109727"/>
                </a:lnTo>
                <a:lnTo>
                  <a:pt x="15379" y="102869"/>
                </a:lnTo>
                <a:lnTo>
                  <a:pt x="16903" y="101345"/>
                </a:lnTo>
                <a:lnTo>
                  <a:pt x="16903" y="98297"/>
                </a:lnTo>
                <a:lnTo>
                  <a:pt x="13855" y="95249"/>
                </a:lnTo>
                <a:close/>
              </a:path>
              <a:path w="112395" h="112395">
                <a:moveTo>
                  <a:pt x="31381" y="76199"/>
                </a:moveTo>
                <a:lnTo>
                  <a:pt x="29857" y="76961"/>
                </a:lnTo>
                <a:lnTo>
                  <a:pt x="27571" y="77723"/>
                </a:lnTo>
                <a:lnTo>
                  <a:pt x="21475" y="84581"/>
                </a:lnTo>
                <a:lnTo>
                  <a:pt x="20713" y="85343"/>
                </a:lnTo>
                <a:lnTo>
                  <a:pt x="20713" y="89153"/>
                </a:lnTo>
                <a:lnTo>
                  <a:pt x="21475" y="89915"/>
                </a:lnTo>
                <a:lnTo>
                  <a:pt x="22999" y="90677"/>
                </a:lnTo>
                <a:lnTo>
                  <a:pt x="25285" y="91439"/>
                </a:lnTo>
                <a:lnTo>
                  <a:pt x="26809" y="90677"/>
                </a:lnTo>
                <a:lnTo>
                  <a:pt x="27571" y="89915"/>
                </a:lnTo>
                <a:lnTo>
                  <a:pt x="34429" y="84581"/>
                </a:lnTo>
                <a:lnTo>
                  <a:pt x="35191" y="82295"/>
                </a:lnTo>
                <a:lnTo>
                  <a:pt x="35191" y="78485"/>
                </a:lnTo>
                <a:lnTo>
                  <a:pt x="34429" y="77723"/>
                </a:lnTo>
                <a:lnTo>
                  <a:pt x="31381" y="76199"/>
                </a:lnTo>
                <a:close/>
              </a:path>
              <a:path w="112395" h="112395">
                <a:moveTo>
                  <a:pt x="51955" y="57149"/>
                </a:moveTo>
                <a:lnTo>
                  <a:pt x="48145" y="57149"/>
                </a:lnTo>
                <a:lnTo>
                  <a:pt x="47383" y="58673"/>
                </a:lnTo>
                <a:lnTo>
                  <a:pt x="39763" y="66293"/>
                </a:lnTo>
                <a:lnTo>
                  <a:pt x="39001" y="68579"/>
                </a:lnTo>
                <a:lnTo>
                  <a:pt x="41287" y="70865"/>
                </a:lnTo>
                <a:lnTo>
                  <a:pt x="42049" y="72389"/>
                </a:lnTo>
                <a:lnTo>
                  <a:pt x="45859" y="72389"/>
                </a:lnTo>
                <a:lnTo>
                  <a:pt x="54241" y="64007"/>
                </a:lnTo>
                <a:lnTo>
                  <a:pt x="55003" y="61721"/>
                </a:lnTo>
                <a:lnTo>
                  <a:pt x="53479" y="58673"/>
                </a:lnTo>
                <a:lnTo>
                  <a:pt x="51955" y="57149"/>
                </a:lnTo>
                <a:close/>
              </a:path>
              <a:path w="112395" h="112395">
                <a:moveTo>
                  <a:pt x="71005" y="38099"/>
                </a:moveTo>
                <a:lnTo>
                  <a:pt x="67195" y="38099"/>
                </a:lnTo>
                <a:lnTo>
                  <a:pt x="66433" y="39623"/>
                </a:lnTo>
                <a:lnTo>
                  <a:pt x="59575" y="45719"/>
                </a:lnTo>
                <a:lnTo>
                  <a:pt x="58813" y="46481"/>
                </a:lnTo>
                <a:lnTo>
                  <a:pt x="58813" y="50291"/>
                </a:lnTo>
                <a:lnTo>
                  <a:pt x="59575" y="52577"/>
                </a:lnTo>
                <a:lnTo>
                  <a:pt x="61861" y="53339"/>
                </a:lnTo>
                <a:lnTo>
                  <a:pt x="64147" y="53339"/>
                </a:lnTo>
                <a:lnTo>
                  <a:pt x="66433" y="52577"/>
                </a:lnTo>
                <a:lnTo>
                  <a:pt x="72529" y="45719"/>
                </a:lnTo>
                <a:lnTo>
                  <a:pt x="74053" y="44195"/>
                </a:lnTo>
                <a:lnTo>
                  <a:pt x="74053" y="41147"/>
                </a:lnTo>
                <a:lnTo>
                  <a:pt x="71005" y="38099"/>
                </a:lnTo>
                <a:close/>
              </a:path>
              <a:path w="112395" h="112395">
                <a:moveTo>
                  <a:pt x="88531" y="19049"/>
                </a:moveTo>
                <a:lnTo>
                  <a:pt x="87007" y="19811"/>
                </a:lnTo>
                <a:lnTo>
                  <a:pt x="84721" y="20573"/>
                </a:lnTo>
                <a:lnTo>
                  <a:pt x="79387" y="27431"/>
                </a:lnTo>
                <a:lnTo>
                  <a:pt x="77863" y="28193"/>
                </a:lnTo>
                <a:lnTo>
                  <a:pt x="77863" y="32003"/>
                </a:lnTo>
                <a:lnTo>
                  <a:pt x="79387" y="32765"/>
                </a:lnTo>
                <a:lnTo>
                  <a:pt x="80149" y="33527"/>
                </a:lnTo>
                <a:lnTo>
                  <a:pt x="82435" y="35051"/>
                </a:lnTo>
                <a:lnTo>
                  <a:pt x="84721" y="32765"/>
                </a:lnTo>
                <a:lnTo>
                  <a:pt x="91579" y="27431"/>
                </a:lnTo>
                <a:lnTo>
                  <a:pt x="92341" y="25145"/>
                </a:lnTo>
                <a:lnTo>
                  <a:pt x="92341" y="21335"/>
                </a:lnTo>
                <a:lnTo>
                  <a:pt x="91579" y="20573"/>
                </a:lnTo>
                <a:lnTo>
                  <a:pt x="88531" y="19049"/>
                </a:lnTo>
                <a:close/>
              </a:path>
              <a:path w="112395" h="112395">
                <a:moveTo>
                  <a:pt x="109105" y="0"/>
                </a:moveTo>
                <a:lnTo>
                  <a:pt x="106057" y="0"/>
                </a:lnTo>
                <a:lnTo>
                  <a:pt x="104533" y="761"/>
                </a:lnTo>
                <a:lnTo>
                  <a:pt x="98437" y="7619"/>
                </a:lnTo>
                <a:lnTo>
                  <a:pt x="96913" y="9143"/>
                </a:lnTo>
                <a:lnTo>
                  <a:pt x="96151" y="11429"/>
                </a:lnTo>
                <a:lnTo>
                  <a:pt x="98437" y="13715"/>
                </a:lnTo>
                <a:lnTo>
                  <a:pt x="99199" y="15239"/>
                </a:lnTo>
                <a:lnTo>
                  <a:pt x="103009" y="15239"/>
                </a:lnTo>
                <a:lnTo>
                  <a:pt x="111391" y="6857"/>
                </a:lnTo>
                <a:lnTo>
                  <a:pt x="112153" y="4571"/>
                </a:lnTo>
                <a:lnTo>
                  <a:pt x="111391" y="3047"/>
                </a:lnTo>
                <a:lnTo>
                  <a:pt x="110629" y="761"/>
                </a:lnTo>
                <a:lnTo>
                  <a:pt x="109105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181716" y="7592568"/>
            <a:ext cx="17145" cy="17145"/>
          </a:xfrm>
          <a:custGeom>
            <a:avLst/>
            <a:gdLst/>
            <a:ahLst/>
            <a:cxnLst/>
            <a:rect l="l" t="t" r="r" b="b"/>
            <a:pathLst>
              <a:path w="17145" h="17145">
                <a:moveTo>
                  <a:pt x="2425" y="7619"/>
                </a:moveTo>
                <a:lnTo>
                  <a:pt x="9283" y="1523"/>
                </a:lnTo>
                <a:lnTo>
                  <a:pt x="10045" y="0"/>
                </a:lnTo>
                <a:lnTo>
                  <a:pt x="13855" y="0"/>
                </a:lnTo>
                <a:lnTo>
                  <a:pt x="16903" y="3047"/>
                </a:lnTo>
                <a:lnTo>
                  <a:pt x="16903" y="6095"/>
                </a:lnTo>
                <a:lnTo>
                  <a:pt x="15379" y="7619"/>
                </a:lnTo>
                <a:lnTo>
                  <a:pt x="9283" y="14477"/>
                </a:lnTo>
                <a:lnTo>
                  <a:pt x="2768" y="16802"/>
                </a:lnTo>
                <a:lnTo>
                  <a:pt x="0" y="14236"/>
                </a:lnTo>
                <a:lnTo>
                  <a:pt x="2425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202429" y="7573518"/>
            <a:ext cx="14604" cy="15240"/>
          </a:xfrm>
          <a:custGeom>
            <a:avLst/>
            <a:gdLst/>
            <a:ahLst/>
            <a:cxnLst/>
            <a:rect l="l" t="t" r="r" b="b"/>
            <a:pathLst>
              <a:path w="14604" h="15240">
                <a:moveTo>
                  <a:pt x="762" y="8381"/>
                </a:moveTo>
                <a:lnTo>
                  <a:pt x="6858" y="1523"/>
                </a:lnTo>
                <a:lnTo>
                  <a:pt x="9144" y="761"/>
                </a:lnTo>
                <a:lnTo>
                  <a:pt x="10668" y="0"/>
                </a:lnTo>
                <a:lnTo>
                  <a:pt x="13716" y="1523"/>
                </a:lnTo>
                <a:lnTo>
                  <a:pt x="14478" y="2285"/>
                </a:lnTo>
                <a:lnTo>
                  <a:pt x="14478" y="6095"/>
                </a:lnTo>
                <a:lnTo>
                  <a:pt x="13716" y="8381"/>
                </a:lnTo>
                <a:lnTo>
                  <a:pt x="6858" y="13715"/>
                </a:lnTo>
                <a:lnTo>
                  <a:pt x="6096" y="14477"/>
                </a:lnTo>
                <a:lnTo>
                  <a:pt x="4572" y="15239"/>
                </a:lnTo>
                <a:lnTo>
                  <a:pt x="2286" y="14477"/>
                </a:lnTo>
                <a:lnTo>
                  <a:pt x="762" y="13715"/>
                </a:lnTo>
                <a:lnTo>
                  <a:pt x="0" y="12953"/>
                </a:lnTo>
                <a:lnTo>
                  <a:pt x="0" y="9143"/>
                </a:lnTo>
                <a:lnTo>
                  <a:pt x="762" y="8381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220717" y="7554468"/>
            <a:ext cx="16510" cy="15240"/>
          </a:xfrm>
          <a:custGeom>
            <a:avLst/>
            <a:gdLst/>
            <a:ahLst/>
            <a:cxnLst/>
            <a:rect l="l" t="t" r="r" b="b"/>
            <a:pathLst>
              <a:path w="16510" h="15240">
                <a:moveTo>
                  <a:pt x="2286" y="7619"/>
                </a:moveTo>
                <a:lnTo>
                  <a:pt x="8382" y="1523"/>
                </a:lnTo>
                <a:lnTo>
                  <a:pt x="9144" y="0"/>
                </a:lnTo>
                <a:lnTo>
                  <a:pt x="12954" y="0"/>
                </a:lnTo>
                <a:lnTo>
                  <a:pt x="14478" y="1523"/>
                </a:lnTo>
                <a:lnTo>
                  <a:pt x="16002" y="4571"/>
                </a:lnTo>
                <a:lnTo>
                  <a:pt x="15240" y="6857"/>
                </a:lnTo>
                <a:lnTo>
                  <a:pt x="6858" y="15239"/>
                </a:lnTo>
                <a:lnTo>
                  <a:pt x="3048" y="15239"/>
                </a:lnTo>
                <a:lnTo>
                  <a:pt x="2286" y="13715"/>
                </a:lnTo>
                <a:lnTo>
                  <a:pt x="0" y="11429"/>
                </a:lnTo>
                <a:lnTo>
                  <a:pt x="762" y="9143"/>
                </a:lnTo>
                <a:lnTo>
                  <a:pt x="2286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240529" y="7535418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40">
                <a:moveTo>
                  <a:pt x="762" y="7619"/>
                </a:moveTo>
                <a:lnTo>
                  <a:pt x="7620" y="1523"/>
                </a:lnTo>
                <a:lnTo>
                  <a:pt x="8382" y="0"/>
                </a:lnTo>
                <a:lnTo>
                  <a:pt x="12192" y="0"/>
                </a:lnTo>
                <a:lnTo>
                  <a:pt x="15240" y="3047"/>
                </a:lnTo>
                <a:lnTo>
                  <a:pt x="15240" y="6095"/>
                </a:lnTo>
                <a:lnTo>
                  <a:pt x="13716" y="7619"/>
                </a:lnTo>
                <a:lnTo>
                  <a:pt x="7620" y="14477"/>
                </a:lnTo>
                <a:lnTo>
                  <a:pt x="5334" y="15239"/>
                </a:lnTo>
                <a:lnTo>
                  <a:pt x="3048" y="15239"/>
                </a:lnTo>
                <a:lnTo>
                  <a:pt x="762" y="14477"/>
                </a:lnTo>
                <a:lnTo>
                  <a:pt x="0" y="12191"/>
                </a:lnTo>
                <a:lnTo>
                  <a:pt x="0" y="8381"/>
                </a:lnTo>
                <a:lnTo>
                  <a:pt x="762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259579" y="7516368"/>
            <a:ext cx="14604" cy="16510"/>
          </a:xfrm>
          <a:custGeom>
            <a:avLst/>
            <a:gdLst/>
            <a:ahLst/>
            <a:cxnLst/>
            <a:rect l="l" t="t" r="r" b="b"/>
            <a:pathLst>
              <a:path w="14604" h="16509">
                <a:moveTo>
                  <a:pt x="1524" y="8381"/>
                </a:moveTo>
                <a:lnTo>
                  <a:pt x="6858" y="1523"/>
                </a:lnTo>
                <a:lnTo>
                  <a:pt x="9144" y="761"/>
                </a:lnTo>
                <a:lnTo>
                  <a:pt x="10668" y="0"/>
                </a:lnTo>
                <a:lnTo>
                  <a:pt x="13716" y="1523"/>
                </a:lnTo>
                <a:lnTo>
                  <a:pt x="14478" y="2285"/>
                </a:lnTo>
                <a:lnTo>
                  <a:pt x="14478" y="6095"/>
                </a:lnTo>
                <a:lnTo>
                  <a:pt x="13716" y="8381"/>
                </a:lnTo>
                <a:lnTo>
                  <a:pt x="6858" y="13715"/>
                </a:lnTo>
                <a:lnTo>
                  <a:pt x="4572" y="16001"/>
                </a:lnTo>
                <a:lnTo>
                  <a:pt x="2286" y="14477"/>
                </a:lnTo>
                <a:lnTo>
                  <a:pt x="1524" y="13715"/>
                </a:lnTo>
                <a:lnTo>
                  <a:pt x="0" y="12953"/>
                </a:lnTo>
                <a:lnTo>
                  <a:pt x="0" y="9143"/>
                </a:lnTo>
                <a:lnTo>
                  <a:pt x="1524" y="8381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277867" y="7497318"/>
            <a:ext cx="16510" cy="15240"/>
          </a:xfrm>
          <a:custGeom>
            <a:avLst/>
            <a:gdLst/>
            <a:ahLst/>
            <a:cxnLst/>
            <a:rect l="l" t="t" r="r" b="b"/>
            <a:pathLst>
              <a:path w="16510" h="15240">
                <a:moveTo>
                  <a:pt x="2286" y="7619"/>
                </a:moveTo>
                <a:lnTo>
                  <a:pt x="8382" y="761"/>
                </a:lnTo>
                <a:lnTo>
                  <a:pt x="9906" y="0"/>
                </a:lnTo>
                <a:lnTo>
                  <a:pt x="12954" y="0"/>
                </a:lnTo>
                <a:lnTo>
                  <a:pt x="14478" y="761"/>
                </a:lnTo>
                <a:lnTo>
                  <a:pt x="15240" y="3047"/>
                </a:lnTo>
                <a:lnTo>
                  <a:pt x="16002" y="4571"/>
                </a:lnTo>
                <a:lnTo>
                  <a:pt x="15240" y="6857"/>
                </a:lnTo>
                <a:lnTo>
                  <a:pt x="6858" y="15239"/>
                </a:lnTo>
                <a:lnTo>
                  <a:pt x="3048" y="15239"/>
                </a:lnTo>
                <a:lnTo>
                  <a:pt x="2286" y="13715"/>
                </a:lnTo>
                <a:lnTo>
                  <a:pt x="0" y="11429"/>
                </a:lnTo>
                <a:lnTo>
                  <a:pt x="762" y="9143"/>
                </a:lnTo>
                <a:lnTo>
                  <a:pt x="2286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075176" y="7490459"/>
            <a:ext cx="337185" cy="0"/>
          </a:xfrm>
          <a:custGeom>
            <a:avLst/>
            <a:gdLst/>
            <a:ahLst/>
            <a:cxnLst/>
            <a:rect l="l" t="t" r="r" b="b"/>
            <a:pathLst>
              <a:path w="337185">
                <a:moveTo>
                  <a:pt x="0" y="0"/>
                </a:moveTo>
                <a:lnTo>
                  <a:pt x="336803" y="0"/>
                </a:lnTo>
              </a:path>
            </a:pathLst>
          </a:custGeom>
          <a:ln w="14973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233671" y="7322819"/>
            <a:ext cx="178435" cy="167640"/>
          </a:xfrm>
          <a:custGeom>
            <a:avLst/>
            <a:gdLst/>
            <a:ahLst/>
            <a:cxnLst/>
            <a:rect l="l" t="t" r="r" b="b"/>
            <a:pathLst>
              <a:path w="178435" h="167640">
                <a:moveTo>
                  <a:pt x="178307" y="167639"/>
                </a:moveTo>
                <a:lnTo>
                  <a:pt x="0" y="0"/>
                </a:lnTo>
              </a:path>
            </a:pathLst>
          </a:custGeom>
          <a:ln w="14973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075176" y="7322819"/>
            <a:ext cx="158750" cy="167640"/>
          </a:xfrm>
          <a:custGeom>
            <a:avLst/>
            <a:gdLst/>
            <a:ahLst/>
            <a:cxnLst/>
            <a:rect l="l" t="t" r="r" b="b"/>
            <a:pathLst>
              <a:path w="158750" h="167640">
                <a:moveTo>
                  <a:pt x="0" y="167639"/>
                </a:moveTo>
                <a:lnTo>
                  <a:pt x="158496" y="0"/>
                </a:lnTo>
              </a:path>
            </a:pathLst>
          </a:custGeom>
          <a:ln w="14973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103370" y="7493339"/>
            <a:ext cx="112395" cy="107950"/>
          </a:xfrm>
          <a:custGeom>
            <a:avLst/>
            <a:gdLst/>
            <a:ahLst/>
            <a:cxnLst/>
            <a:rect l="l" t="t" r="r" b="b"/>
            <a:pathLst>
              <a:path w="112395" h="107950">
                <a:moveTo>
                  <a:pt x="41703" y="0"/>
                </a:moveTo>
                <a:lnTo>
                  <a:pt x="14132" y="17357"/>
                </a:lnTo>
                <a:lnTo>
                  <a:pt x="0" y="53508"/>
                </a:lnTo>
                <a:lnTo>
                  <a:pt x="13221" y="89908"/>
                </a:lnTo>
                <a:lnTo>
                  <a:pt x="40806" y="107879"/>
                </a:lnTo>
                <a:lnTo>
                  <a:pt x="72981" y="107650"/>
                </a:lnTo>
                <a:lnTo>
                  <a:pt x="99975" y="89450"/>
                </a:lnTo>
                <a:lnTo>
                  <a:pt x="112013" y="53508"/>
                </a:lnTo>
                <a:lnTo>
                  <a:pt x="99947" y="18794"/>
                </a:lnTo>
                <a:lnTo>
                  <a:pt x="73409" y="718"/>
                </a:lnTo>
                <a:lnTo>
                  <a:pt x="417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103370" y="7493339"/>
            <a:ext cx="112395" cy="107950"/>
          </a:xfrm>
          <a:custGeom>
            <a:avLst/>
            <a:gdLst/>
            <a:ahLst/>
            <a:cxnLst/>
            <a:rect l="l" t="t" r="r" b="b"/>
            <a:pathLst>
              <a:path w="112395" h="107950">
                <a:moveTo>
                  <a:pt x="112013" y="53508"/>
                </a:moveTo>
                <a:lnTo>
                  <a:pt x="99947" y="18794"/>
                </a:lnTo>
                <a:lnTo>
                  <a:pt x="73409" y="718"/>
                </a:lnTo>
                <a:lnTo>
                  <a:pt x="41703" y="0"/>
                </a:lnTo>
                <a:lnTo>
                  <a:pt x="14132" y="17357"/>
                </a:lnTo>
                <a:lnTo>
                  <a:pt x="0" y="53508"/>
                </a:lnTo>
                <a:lnTo>
                  <a:pt x="13221" y="89908"/>
                </a:lnTo>
                <a:lnTo>
                  <a:pt x="40806" y="107879"/>
                </a:lnTo>
                <a:lnTo>
                  <a:pt x="72981" y="107650"/>
                </a:lnTo>
                <a:lnTo>
                  <a:pt x="99975" y="89450"/>
                </a:lnTo>
                <a:lnTo>
                  <a:pt x="112013" y="53508"/>
                </a:lnTo>
                <a:close/>
              </a:path>
            </a:pathLst>
          </a:custGeom>
          <a:ln w="93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271771" y="7493536"/>
            <a:ext cx="112395" cy="107950"/>
          </a:xfrm>
          <a:custGeom>
            <a:avLst/>
            <a:gdLst/>
            <a:ahLst/>
            <a:cxnLst/>
            <a:rect l="l" t="t" r="r" b="b"/>
            <a:pathLst>
              <a:path w="112395" h="107950">
                <a:moveTo>
                  <a:pt x="41166" y="0"/>
                </a:moveTo>
                <a:lnTo>
                  <a:pt x="13447" y="17463"/>
                </a:lnTo>
                <a:lnTo>
                  <a:pt x="0" y="53311"/>
                </a:lnTo>
                <a:lnTo>
                  <a:pt x="12300" y="89293"/>
                </a:lnTo>
                <a:lnTo>
                  <a:pt x="40147" y="107317"/>
                </a:lnTo>
                <a:lnTo>
                  <a:pt x="73045" y="107350"/>
                </a:lnTo>
                <a:lnTo>
                  <a:pt x="100499" y="89359"/>
                </a:lnTo>
                <a:lnTo>
                  <a:pt x="112013" y="53311"/>
                </a:lnTo>
                <a:lnTo>
                  <a:pt x="100242" y="18384"/>
                </a:lnTo>
                <a:lnTo>
                  <a:pt x="73362" y="460"/>
                </a:lnTo>
                <a:lnTo>
                  <a:pt x="4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271771" y="7493536"/>
            <a:ext cx="112395" cy="107950"/>
          </a:xfrm>
          <a:custGeom>
            <a:avLst/>
            <a:gdLst/>
            <a:ahLst/>
            <a:cxnLst/>
            <a:rect l="l" t="t" r="r" b="b"/>
            <a:pathLst>
              <a:path w="112395" h="107950">
                <a:moveTo>
                  <a:pt x="112013" y="53311"/>
                </a:moveTo>
                <a:lnTo>
                  <a:pt x="100242" y="18384"/>
                </a:lnTo>
                <a:lnTo>
                  <a:pt x="73362" y="460"/>
                </a:lnTo>
                <a:lnTo>
                  <a:pt x="41166" y="0"/>
                </a:lnTo>
                <a:lnTo>
                  <a:pt x="13447" y="17463"/>
                </a:lnTo>
                <a:lnTo>
                  <a:pt x="0" y="53311"/>
                </a:lnTo>
                <a:lnTo>
                  <a:pt x="12300" y="89293"/>
                </a:lnTo>
                <a:lnTo>
                  <a:pt x="40147" y="107317"/>
                </a:lnTo>
                <a:lnTo>
                  <a:pt x="73045" y="107350"/>
                </a:lnTo>
                <a:lnTo>
                  <a:pt x="100499" y="89359"/>
                </a:lnTo>
                <a:lnTo>
                  <a:pt x="112013" y="53311"/>
                </a:lnTo>
                <a:close/>
              </a:path>
            </a:pathLst>
          </a:custGeom>
          <a:ln w="93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243578" y="7680197"/>
            <a:ext cx="0" cy="227329"/>
          </a:xfrm>
          <a:custGeom>
            <a:avLst/>
            <a:gdLst/>
            <a:ahLst/>
            <a:cxnLst/>
            <a:rect l="l" t="t" r="r" b="b"/>
            <a:pathLst>
              <a:path h="227329">
                <a:moveTo>
                  <a:pt x="0" y="227075"/>
                </a:moveTo>
                <a:lnTo>
                  <a:pt x="0" y="0"/>
                </a:lnTo>
              </a:path>
            </a:pathLst>
          </a:custGeom>
          <a:ln w="2715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184903" y="7518654"/>
            <a:ext cx="117475" cy="176530"/>
          </a:xfrm>
          <a:custGeom>
            <a:avLst/>
            <a:gdLst/>
            <a:ahLst/>
            <a:cxnLst/>
            <a:rect l="l" t="t" r="r" b="b"/>
            <a:pathLst>
              <a:path w="117475" h="176529">
                <a:moveTo>
                  <a:pt x="58674" y="0"/>
                </a:moveTo>
                <a:lnTo>
                  <a:pt x="0" y="176022"/>
                </a:lnTo>
                <a:lnTo>
                  <a:pt x="117348" y="176022"/>
                </a:lnTo>
                <a:lnTo>
                  <a:pt x="5867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118104" y="7770876"/>
            <a:ext cx="2139950" cy="0"/>
          </a:xfrm>
          <a:custGeom>
            <a:avLst/>
            <a:gdLst/>
            <a:ahLst/>
            <a:cxnLst/>
            <a:rect l="l" t="t" r="r" b="b"/>
            <a:pathLst>
              <a:path w="2139950">
                <a:moveTo>
                  <a:pt x="0" y="0"/>
                </a:moveTo>
                <a:lnTo>
                  <a:pt x="2139696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465070" y="7770876"/>
            <a:ext cx="653415" cy="0"/>
          </a:xfrm>
          <a:custGeom>
            <a:avLst/>
            <a:gdLst/>
            <a:ahLst/>
            <a:cxnLst/>
            <a:rect l="l" t="t" r="r" b="b"/>
            <a:pathLst>
              <a:path w="653414">
                <a:moveTo>
                  <a:pt x="0" y="0"/>
                </a:moveTo>
                <a:lnTo>
                  <a:pt x="653034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2674873" y="7581392"/>
            <a:ext cx="234950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20" dirty="0">
                <a:latin typeface="Arial"/>
                <a:cs typeface="Arial"/>
              </a:rPr>
              <a:t>3m</a:t>
            </a:r>
            <a:endParaRPr sz="115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2306066" y="7941056"/>
            <a:ext cx="271780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20" dirty="0">
                <a:latin typeface="Arial"/>
                <a:cs typeface="Arial"/>
              </a:rPr>
              <a:t>R</a:t>
            </a:r>
            <a:r>
              <a:rPr sz="750" b="1" spc="20" dirty="0">
                <a:latin typeface="Arial"/>
                <a:cs typeface="Arial"/>
              </a:rPr>
              <a:t>VA</a:t>
            </a:r>
            <a:endParaRPr sz="75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4107434" y="7941056"/>
            <a:ext cx="271780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20" dirty="0">
                <a:latin typeface="Arial"/>
                <a:cs typeface="Arial"/>
              </a:rPr>
              <a:t>R</a:t>
            </a:r>
            <a:r>
              <a:rPr sz="750" b="1" spc="20" dirty="0">
                <a:latin typeface="Arial"/>
                <a:cs typeface="Arial"/>
              </a:rPr>
              <a:t>VB</a:t>
            </a:r>
            <a:endParaRPr sz="750">
              <a:latin typeface="Arial"/>
              <a:cs typeface="Arial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1688592" y="7264907"/>
            <a:ext cx="176530" cy="116839"/>
          </a:xfrm>
          <a:custGeom>
            <a:avLst/>
            <a:gdLst/>
            <a:ahLst/>
            <a:cxnLst/>
            <a:rect l="l" t="t" r="r" b="b"/>
            <a:pathLst>
              <a:path w="176530" h="116840">
                <a:moveTo>
                  <a:pt x="176021" y="0"/>
                </a:moveTo>
                <a:lnTo>
                  <a:pt x="0" y="57912"/>
                </a:lnTo>
                <a:lnTo>
                  <a:pt x="176021" y="116586"/>
                </a:lnTo>
                <a:lnTo>
                  <a:pt x="176021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751070" y="7008114"/>
            <a:ext cx="0" cy="165735"/>
          </a:xfrm>
          <a:custGeom>
            <a:avLst/>
            <a:gdLst/>
            <a:ahLst/>
            <a:cxnLst/>
            <a:rect l="l" t="t" r="r" b="b"/>
            <a:pathLst>
              <a:path h="165734">
                <a:moveTo>
                  <a:pt x="0" y="165354"/>
                </a:moveTo>
                <a:lnTo>
                  <a:pt x="0" y="0"/>
                </a:lnTo>
              </a:path>
            </a:pathLst>
          </a:custGeom>
          <a:ln w="2715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1836673" y="7166102"/>
            <a:ext cx="538480" cy="384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2570" algn="l"/>
              </a:tabLst>
            </a:pPr>
            <a:r>
              <a:rPr sz="1150" b="1" u="heavy" spc="5" dirty="0">
                <a:latin typeface="Arial"/>
                <a:cs typeface="Arial"/>
              </a:rPr>
              <a:t> 	R</a:t>
            </a:r>
            <a:r>
              <a:rPr sz="750" u="heavy" spc="5" dirty="0">
                <a:latin typeface="Arial"/>
                <a:cs typeface="Arial"/>
              </a:rPr>
              <a:t>HA</a:t>
            </a:r>
            <a:r>
              <a:rPr sz="750" u="heavy" spc="-100" dirty="0">
                <a:latin typeface="Arial"/>
                <a:cs typeface="Arial"/>
              </a:rPr>
              <a:t> </a:t>
            </a:r>
            <a:endParaRPr sz="750">
              <a:latin typeface="Arial"/>
              <a:cs typeface="Arial"/>
            </a:endParaRPr>
          </a:p>
          <a:p>
            <a:pPr marL="312420">
              <a:lnSpc>
                <a:spcPct val="100000"/>
              </a:lnSpc>
              <a:spcBef>
                <a:spcPts val="165"/>
              </a:spcBef>
            </a:pPr>
            <a:r>
              <a:rPr sz="1150" b="1" spc="20" dirty="0"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4706111" y="7162038"/>
            <a:ext cx="90170" cy="135890"/>
          </a:xfrm>
          <a:custGeom>
            <a:avLst/>
            <a:gdLst/>
            <a:ahLst/>
            <a:cxnLst/>
            <a:rect l="l" t="t" r="r" b="b"/>
            <a:pathLst>
              <a:path w="90170" h="135890">
                <a:moveTo>
                  <a:pt x="89915" y="0"/>
                </a:moveTo>
                <a:lnTo>
                  <a:pt x="0" y="0"/>
                </a:lnTo>
                <a:lnTo>
                  <a:pt x="44958" y="135635"/>
                </a:lnTo>
                <a:lnTo>
                  <a:pt x="89915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229605" y="7005066"/>
            <a:ext cx="0" cy="165100"/>
          </a:xfrm>
          <a:custGeom>
            <a:avLst/>
            <a:gdLst/>
            <a:ahLst/>
            <a:cxnLst/>
            <a:rect l="l" t="t" r="r" b="b"/>
            <a:pathLst>
              <a:path h="165100">
                <a:moveTo>
                  <a:pt x="0" y="164592"/>
                </a:moveTo>
                <a:lnTo>
                  <a:pt x="0" y="0"/>
                </a:lnTo>
              </a:path>
            </a:pathLst>
          </a:custGeom>
          <a:ln w="2715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5184647" y="7158228"/>
            <a:ext cx="90170" cy="135255"/>
          </a:xfrm>
          <a:custGeom>
            <a:avLst/>
            <a:gdLst/>
            <a:ahLst/>
            <a:cxnLst/>
            <a:rect l="l" t="t" r="r" b="b"/>
            <a:pathLst>
              <a:path w="90170" h="135254">
                <a:moveTo>
                  <a:pt x="89915" y="0"/>
                </a:moveTo>
                <a:lnTo>
                  <a:pt x="0" y="0"/>
                </a:lnTo>
                <a:lnTo>
                  <a:pt x="44957" y="134874"/>
                </a:lnTo>
                <a:lnTo>
                  <a:pt x="89915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2780792" y="6772147"/>
            <a:ext cx="2990850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19350" algn="l"/>
              </a:tabLst>
            </a:pPr>
            <a:r>
              <a:rPr sz="1150" b="1" spc="15" dirty="0">
                <a:latin typeface="Arial"/>
                <a:cs typeface="Arial"/>
              </a:rPr>
              <a:t>F</a:t>
            </a:r>
            <a:r>
              <a:rPr sz="850" b="1" spc="15" dirty="0">
                <a:latin typeface="Arial"/>
                <a:cs typeface="Arial"/>
              </a:rPr>
              <a:t>1</a:t>
            </a:r>
            <a:r>
              <a:rPr sz="1150" b="1" spc="15" dirty="0">
                <a:latin typeface="Arial"/>
                <a:cs typeface="Arial"/>
              </a:rPr>
              <a:t>=15 kN	F</a:t>
            </a:r>
            <a:r>
              <a:rPr sz="850" b="1" spc="15" dirty="0">
                <a:latin typeface="Arial"/>
                <a:cs typeface="Arial"/>
              </a:rPr>
              <a:t>3</a:t>
            </a:r>
            <a:r>
              <a:rPr sz="1150" b="1" spc="15" dirty="0">
                <a:latin typeface="Arial"/>
                <a:cs typeface="Arial"/>
              </a:rPr>
              <a:t>=6</a:t>
            </a:r>
            <a:r>
              <a:rPr sz="1150" b="1" spc="-85" dirty="0">
                <a:latin typeface="Arial"/>
                <a:cs typeface="Arial"/>
              </a:rPr>
              <a:t> </a:t>
            </a:r>
            <a:r>
              <a:rPr sz="1150" b="1" spc="15" dirty="0">
                <a:latin typeface="Arial"/>
                <a:cs typeface="Arial"/>
              </a:rPr>
              <a:t>kN</a:t>
            </a:r>
            <a:endParaRPr sz="115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4365764" y="6802628"/>
            <a:ext cx="58483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15" dirty="0">
                <a:latin typeface="Arial"/>
                <a:cs typeface="Arial"/>
              </a:rPr>
              <a:t>F</a:t>
            </a:r>
            <a:r>
              <a:rPr sz="850" b="1" spc="15" dirty="0">
                <a:latin typeface="Arial"/>
                <a:cs typeface="Arial"/>
              </a:rPr>
              <a:t>2</a:t>
            </a:r>
            <a:r>
              <a:rPr sz="1150" b="1" spc="15" dirty="0">
                <a:latin typeface="Arial"/>
                <a:cs typeface="Arial"/>
              </a:rPr>
              <a:t>=6</a:t>
            </a:r>
            <a:r>
              <a:rPr sz="1150" b="1" spc="-70" dirty="0">
                <a:latin typeface="Arial"/>
                <a:cs typeface="Arial"/>
              </a:rPr>
              <a:t> </a:t>
            </a:r>
            <a:r>
              <a:rPr sz="1150" b="1" spc="10" dirty="0">
                <a:latin typeface="Arial"/>
                <a:cs typeface="Arial"/>
              </a:rPr>
              <a:t>kN</a:t>
            </a:r>
            <a:endParaRPr sz="115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3507752" y="7581392"/>
            <a:ext cx="233679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10" dirty="0">
                <a:latin typeface="Arial"/>
                <a:cs typeface="Arial"/>
              </a:rPr>
              <a:t>6</a:t>
            </a:r>
            <a:r>
              <a:rPr sz="1150" spc="25" dirty="0">
                <a:latin typeface="Arial"/>
                <a:cs typeface="Arial"/>
              </a:rPr>
              <a:t>m</a:t>
            </a:r>
            <a:endParaRPr sz="115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4465554" y="7390879"/>
            <a:ext cx="231775" cy="3778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4295" algn="ctr">
              <a:lnSpc>
                <a:spcPct val="100000"/>
              </a:lnSpc>
            </a:pPr>
            <a:r>
              <a:rPr sz="1150" b="1" spc="20" dirty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150" spc="10" dirty="0">
                <a:latin typeface="Arial"/>
                <a:cs typeface="Arial"/>
              </a:rPr>
              <a:t>2m</a:t>
            </a:r>
            <a:endParaRPr sz="115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4944066" y="7581392"/>
            <a:ext cx="231775" cy="18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10" dirty="0">
                <a:latin typeface="Arial"/>
                <a:cs typeface="Arial"/>
              </a:rPr>
              <a:t>2m</a:t>
            </a:r>
            <a:endParaRPr sz="1150">
              <a:latin typeface="Arial"/>
              <a:cs typeface="Arial"/>
            </a:endParaRPr>
          </a:p>
        </p:txBody>
      </p:sp>
      <p:sp>
        <p:nvSpPr>
          <p:cNvPr id="81" name="object 81"/>
          <p:cNvSpPr/>
          <p:nvPr/>
        </p:nvSpPr>
        <p:spPr>
          <a:xfrm>
            <a:off x="3118104" y="7682483"/>
            <a:ext cx="0" cy="169545"/>
          </a:xfrm>
          <a:custGeom>
            <a:avLst/>
            <a:gdLst/>
            <a:ahLst/>
            <a:cxnLst/>
            <a:rect l="l" t="t" r="r" b="b"/>
            <a:pathLst>
              <a:path h="169545">
                <a:moveTo>
                  <a:pt x="0" y="0"/>
                </a:moveTo>
                <a:lnTo>
                  <a:pt x="0" y="169164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751070" y="7682483"/>
            <a:ext cx="0" cy="169545"/>
          </a:xfrm>
          <a:custGeom>
            <a:avLst/>
            <a:gdLst/>
            <a:ahLst/>
            <a:cxnLst/>
            <a:rect l="l" t="t" r="r" b="b"/>
            <a:pathLst>
              <a:path h="169545">
                <a:moveTo>
                  <a:pt x="0" y="0"/>
                </a:moveTo>
                <a:lnTo>
                  <a:pt x="0" y="169164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257800" y="7682483"/>
            <a:ext cx="0" cy="169545"/>
          </a:xfrm>
          <a:custGeom>
            <a:avLst/>
            <a:gdLst/>
            <a:ahLst/>
            <a:cxnLst/>
            <a:rect l="l" t="t" r="r" b="b"/>
            <a:pathLst>
              <a:path h="169545">
                <a:moveTo>
                  <a:pt x="0" y="0"/>
                </a:moveTo>
                <a:lnTo>
                  <a:pt x="0" y="169164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 txBox="1"/>
          <p:nvPr/>
        </p:nvSpPr>
        <p:spPr>
          <a:xfrm>
            <a:off x="3870705" y="100540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21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832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  <a:spcBef>
                <a:spcPts val="755"/>
              </a:spcBef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2413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. 9 – (15 . </a:t>
            </a:r>
            <a:r>
              <a:rPr sz="1200" spc="-5" dirty="0">
                <a:latin typeface="Arial"/>
                <a:cs typeface="Arial"/>
              </a:rPr>
              <a:t>6) </a:t>
            </a:r>
            <a:r>
              <a:rPr sz="1200" dirty="0">
                <a:latin typeface="Arial"/>
                <a:cs typeface="Arial"/>
              </a:rPr>
              <a:t>+ (6 . </a:t>
            </a:r>
            <a:r>
              <a:rPr sz="1200" spc="-5" dirty="0">
                <a:latin typeface="Arial"/>
                <a:cs typeface="Arial"/>
              </a:rPr>
              <a:t>2)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(6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4)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</p:txBody>
      </p:sp>
      <p:sp>
        <p:nvSpPr>
          <p:cNvPr id="3" name="object 3"/>
          <p:cNvSpPr/>
          <p:nvPr/>
        </p:nvSpPr>
        <p:spPr>
          <a:xfrm>
            <a:off x="1792223" y="1501902"/>
            <a:ext cx="1261110" cy="0"/>
          </a:xfrm>
          <a:custGeom>
            <a:avLst/>
            <a:gdLst/>
            <a:ahLst/>
            <a:cxnLst/>
            <a:rect l="l" t="t" r="r" b="b"/>
            <a:pathLst>
              <a:path w="1261110">
                <a:moveTo>
                  <a:pt x="0" y="0"/>
                </a:moveTo>
                <a:lnTo>
                  <a:pt x="1261109" y="0"/>
                </a:lnTo>
              </a:path>
            </a:pathLst>
          </a:custGeom>
          <a:ln w="74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64739" y="1510017"/>
            <a:ext cx="116205" cy="226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10" dirty="0">
                <a:latin typeface="Times New Roman"/>
                <a:cs typeface="Times New Roman"/>
              </a:rPr>
              <a:t>9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51402" y="1369059"/>
            <a:ext cx="295275" cy="226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5" dirty="0">
                <a:latin typeface="Times New Roman"/>
                <a:cs typeface="Times New Roman"/>
              </a:rPr>
              <a:t>(</a:t>
            </a:r>
            <a:r>
              <a:rPr sz="1400" spc="-295" dirty="0">
                <a:latin typeface="Times New Roman"/>
                <a:cs typeface="Times New Roman"/>
              </a:rPr>
              <a:t> </a:t>
            </a:r>
            <a:r>
              <a:rPr sz="1400" spc="90" dirty="0">
                <a:latin typeface="Symbol"/>
                <a:cs typeface="Symbol"/>
              </a:rPr>
              <a:t></a:t>
            </a:r>
            <a:r>
              <a:rPr sz="1400" spc="90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29410" y="1253235"/>
            <a:ext cx="2004695" cy="341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spc="15" baseline="-35714" dirty="0">
                <a:latin typeface="Symbol"/>
                <a:cs typeface="Symbol"/>
              </a:rPr>
              <a:t></a:t>
            </a:r>
            <a:r>
              <a:rPr sz="2100" spc="15" baseline="-35714" dirty="0">
                <a:latin typeface="Times New Roman"/>
                <a:cs typeface="Times New Roman"/>
              </a:rPr>
              <a:t> </a:t>
            </a:r>
            <a:r>
              <a:rPr sz="1400" spc="45" dirty="0">
                <a:latin typeface="Times New Roman"/>
                <a:cs typeface="Times New Roman"/>
              </a:rPr>
              <a:t>15.6 </a:t>
            </a:r>
            <a:r>
              <a:rPr sz="1400" spc="10" dirty="0">
                <a:latin typeface="Symbol"/>
                <a:cs typeface="Symbol"/>
              </a:rPr>
              <a:t>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spc="70" dirty="0">
                <a:latin typeface="Times New Roman"/>
                <a:cs typeface="Times New Roman"/>
              </a:rPr>
              <a:t>6.2 </a:t>
            </a:r>
            <a:r>
              <a:rPr sz="1400" spc="10" dirty="0">
                <a:latin typeface="Symbol"/>
                <a:cs typeface="Symbol"/>
              </a:rPr>
              <a:t></a:t>
            </a:r>
            <a:r>
              <a:rPr sz="1400" spc="10" dirty="0">
                <a:latin typeface="Times New Roman"/>
                <a:cs typeface="Times New Roman"/>
              </a:rPr>
              <a:t> </a:t>
            </a:r>
            <a:r>
              <a:rPr sz="1400" spc="70" dirty="0">
                <a:latin typeface="Times New Roman"/>
                <a:cs typeface="Times New Roman"/>
              </a:rPr>
              <a:t>6.4 </a:t>
            </a:r>
            <a:r>
              <a:rPr sz="2100" spc="15" baseline="-35714" dirty="0">
                <a:latin typeface="Symbol"/>
                <a:cs typeface="Symbol"/>
              </a:rPr>
              <a:t></a:t>
            </a:r>
            <a:r>
              <a:rPr sz="2100" spc="15" baseline="-35714" dirty="0">
                <a:latin typeface="Times New Roman"/>
                <a:cs typeface="Times New Roman"/>
              </a:rPr>
              <a:t> 6 </a:t>
            </a:r>
            <a:r>
              <a:rPr sz="2100" spc="172" baseline="-35714" dirty="0">
                <a:latin typeface="Times New Roman"/>
                <a:cs typeface="Times New Roman"/>
              </a:rPr>
              <a:t> </a:t>
            </a:r>
            <a:r>
              <a:rPr sz="2100" i="1" spc="15" baseline="-35714" dirty="0">
                <a:latin typeface="Times New Roman"/>
                <a:cs typeface="Times New Roman"/>
              </a:rPr>
              <a:t>kN</a:t>
            </a:r>
            <a:endParaRPr sz="2100" baseline="-35714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29194" y="1369059"/>
            <a:ext cx="135890" cy="226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i="1" spc="10" dirty="0">
                <a:latin typeface="Times New Roman"/>
                <a:cs typeface="Times New Roman"/>
              </a:rPr>
              <a:t>R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32052" y="1490218"/>
            <a:ext cx="154305" cy="135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i="1" spc="15" dirty="0">
                <a:latin typeface="Times New Roman"/>
                <a:cs typeface="Times New Roman"/>
              </a:rPr>
              <a:t>VA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7816" y="1901952"/>
            <a:ext cx="5786120" cy="2395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 algn="just">
              <a:lnSpc>
                <a:spcPts val="1405"/>
              </a:lnSpc>
              <a:buFont typeface="Symbol"/>
              <a:buChar char=""/>
              <a:tabLst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Pemeriksaan perhitungan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3599815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3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15 </a:t>
            </a:r>
            <a:r>
              <a:rPr sz="1200" dirty="0">
                <a:latin typeface="Arial"/>
                <a:cs typeface="Arial"/>
              </a:rPr>
              <a:t>+ 6 + 6 – 6 – </a:t>
            </a:r>
            <a:r>
              <a:rPr sz="1200" spc="-5" dirty="0">
                <a:latin typeface="Arial"/>
                <a:cs typeface="Arial"/>
              </a:rPr>
              <a:t>21 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5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384300">
              <a:lnSpc>
                <a:spcPts val="1345"/>
              </a:lnSpc>
            </a:pPr>
            <a:r>
              <a:rPr sz="1200" dirty="0">
                <a:latin typeface="Arial"/>
                <a:cs typeface="Arial"/>
              </a:rPr>
              <a:t>0 =  0  ……..</a:t>
            </a:r>
            <a:r>
              <a:rPr sz="1200" spc="-2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terbukti</a:t>
            </a:r>
            <a:endParaRPr sz="1200">
              <a:latin typeface="Arial"/>
              <a:cs typeface="Arial"/>
            </a:endParaRPr>
          </a:p>
          <a:p>
            <a:pPr marL="12700" algn="just">
              <a:lnSpc>
                <a:spcPts val="1410"/>
              </a:lnSpc>
              <a:spcBef>
                <a:spcPts val="20"/>
              </a:spcBef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    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 </a:t>
            </a:r>
            <a:r>
              <a:rPr sz="1200" dirty="0">
                <a:latin typeface="Arial"/>
                <a:cs typeface="Arial"/>
              </a:rPr>
              <a:t>=  0  </a:t>
            </a:r>
            <a:r>
              <a:rPr sz="1200" spc="-5" dirty="0">
                <a:latin typeface="Arial"/>
                <a:cs typeface="Arial"/>
              </a:rPr>
              <a:t>karena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ada beban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3.</a:t>
            </a:r>
            <a:endParaRPr sz="1200">
              <a:latin typeface="Arial"/>
              <a:cs typeface="Arial"/>
            </a:endParaRPr>
          </a:p>
          <a:p>
            <a:pPr marL="12700" marR="5080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Struktur yang ada di bawah digunakan untuk mendukung sebagian atap bangunan.  Jika diketahui </a:t>
            </a:r>
            <a:r>
              <a:rPr sz="1200" dirty="0">
                <a:latin typeface="Arial"/>
                <a:cs typeface="Arial"/>
              </a:rPr>
              <a:t>tegangan </a:t>
            </a:r>
            <a:r>
              <a:rPr sz="1200" spc="-5" dirty="0">
                <a:latin typeface="Arial"/>
                <a:cs typeface="Arial"/>
              </a:rPr>
              <a:t>pada tali sebesar 150 </a:t>
            </a:r>
            <a:r>
              <a:rPr sz="1200" dirty="0">
                <a:latin typeface="Arial"/>
                <a:cs typeface="Arial"/>
              </a:rPr>
              <a:t>kN, tentukan reaksi </a:t>
            </a:r>
            <a:r>
              <a:rPr sz="1200" spc="-5" dirty="0">
                <a:latin typeface="Arial"/>
                <a:cs typeface="Arial"/>
              </a:rPr>
              <a:t>di </a:t>
            </a:r>
            <a:r>
              <a:rPr sz="1200" dirty="0">
                <a:latin typeface="Arial"/>
                <a:cs typeface="Arial"/>
              </a:rPr>
              <a:t>tumpuan E  </a:t>
            </a:r>
            <a:r>
              <a:rPr sz="1200" spc="-5" dirty="0">
                <a:latin typeface="Arial"/>
                <a:cs typeface="Arial"/>
              </a:rPr>
              <a:t>yang merupakan </a:t>
            </a:r>
            <a:r>
              <a:rPr sz="1200" dirty="0">
                <a:latin typeface="Arial"/>
                <a:cs typeface="Arial"/>
              </a:rPr>
              <a:t>tumpuan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jepit.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67816" y="6555485"/>
            <a:ext cx="5785485" cy="720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Jawab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(i)  Buat diagram benda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bebas.</a:t>
            </a:r>
            <a:endParaRPr sz="1200">
              <a:latin typeface="Arial"/>
              <a:cs typeface="Arial"/>
            </a:endParaRPr>
          </a:p>
          <a:p>
            <a:pPr marL="368935" marR="508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Reaksi di </a:t>
            </a:r>
            <a:r>
              <a:rPr sz="1200" dirty="0">
                <a:latin typeface="Arial"/>
                <a:cs typeface="Arial"/>
              </a:rPr>
              <a:t>tumpuan E terdiri </a:t>
            </a:r>
            <a:r>
              <a:rPr sz="1200" spc="-5" dirty="0">
                <a:latin typeface="Arial"/>
                <a:cs typeface="Arial"/>
              </a:rPr>
              <a:t>dari </a:t>
            </a: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karena </a:t>
            </a:r>
            <a:r>
              <a:rPr sz="1200" dirty="0">
                <a:latin typeface="Arial"/>
                <a:cs typeface="Arial"/>
              </a:rPr>
              <a:t>E </a:t>
            </a:r>
            <a:r>
              <a:rPr sz="1200" spc="-5" dirty="0">
                <a:latin typeface="Arial"/>
                <a:cs typeface="Arial"/>
              </a:rPr>
              <a:t>merupakan tumpuan jepit yaitu </a:t>
            </a:r>
            <a:r>
              <a:rPr sz="1200" dirty="0">
                <a:latin typeface="Arial"/>
                <a:cs typeface="Arial"/>
              </a:rPr>
              <a:t>:  reaksi vertikal, reaksi </a:t>
            </a:r>
            <a:r>
              <a:rPr sz="1200" spc="-5" dirty="0">
                <a:latin typeface="Arial"/>
                <a:cs typeface="Arial"/>
              </a:rPr>
              <a:t>horisontal dan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momen.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674114" y="4554473"/>
            <a:ext cx="3681222" cy="21259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911095" y="7415779"/>
            <a:ext cx="3579113" cy="20817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035807" y="8863583"/>
            <a:ext cx="410209" cy="271780"/>
          </a:xfrm>
          <a:custGeom>
            <a:avLst/>
            <a:gdLst/>
            <a:ahLst/>
            <a:cxnLst/>
            <a:rect l="l" t="t" r="r" b="b"/>
            <a:pathLst>
              <a:path w="410210" h="271779">
                <a:moveTo>
                  <a:pt x="0" y="271271"/>
                </a:moveTo>
                <a:lnTo>
                  <a:pt x="409956" y="271271"/>
                </a:lnTo>
                <a:lnTo>
                  <a:pt x="409956" y="0"/>
                </a:lnTo>
                <a:lnTo>
                  <a:pt x="0" y="0"/>
                </a:lnTo>
                <a:lnTo>
                  <a:pt x="0" y="2712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114548" y="8922004"/>
            <a:ext cx="249554" cy="169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b="1" spc="-15" baseline="7575" dirty="0">
                <a:latin typeface="Arial"/>
                <a:cs typeface="Arial"/>
              </a:rPr>
              <a:t>R</a:t>
            </a:r>
            <a:r>
              <a:rPr sz="700" b="1" spc="-5" dirty="0">
                <a:latin typeface="Arial"/>
                <a:cs typeface="Arial"/>
              </a:rPr>
              <a:t>HE</a:t>
            </a:r>
            <a:endParaRPr sz="7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367278" y="9195816"/>
            <a:ext cx="409575" cy="270510"/>
          </a:xfrm>
          <a:custGeom>
            <a:avLst/>
            <a:gdLst/>
            <a:ahLst/>
            <a:cxnLst/>
            <a:rect l="l" t="t" r="r" b="b"/>
            <a:pathLst>
              <a:path w="409575" h="270509">
                <a:moveTo>
                  <a:pt x="0" y="270509"/>
                </a:moveTo>
                <a:lnTo>
                  <a:pt x="409194" y="270509"/>
                </a:lnTo>
                <a:lnTo>
                  <a:pt x="409194" y="0"/>
                </a:lnTo>
                <a:lnTo>
                  <a:pt x="0" y="0"/>
                </a:lnTo>
                <a:lnTo>
                  <a:pt x="0" y="2705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446017" y="9253473"/>
            <a:ext cx="245110" cy="169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b="1" spc="-15" baseline="7575" dirty="0">
                <a:latin typeface="Arial"/>
                <a:cs typeface="Arial"/>
              </a:rPr>
              <a:t>R</a:t>
            </a:r>
            <a:r>
              <a:rPr sz="700" b="1" spc="-5" dirty="0">
                <a:latin typeface="Arial"/>
                <a:cs typeface="Arial"/>
              </a:rPr>
              <a:t>VE</a:t>
            </a:r>
            <a:endParaRPr sz="7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909565" y="9316211"/>
            <a:ext cx="920750" cy="271780"/>
          </a:xfrm>
          <a:custGeom>
            <a:avLst/>
            <a:gdLst/>
            <a:ahLst/>
            <a:cxnLst/>
            <a:rect l="l" t="t" r="r" b="b"/>
            <a:pathLst>
              <a:path w="920750" h="271779">
                <a:moveTo>
                  <a:pt x="0" y="271272"/>
                </a:moveTo>
                <a:lnTo>
                  <a:pt x="920496" y="271272"/>
                </a:lnTo>
                <a:lnTo>
                  <a:pt x="920496" y="0"/>
                </a:lnTo>
                <a:lnTo>
                  <a:pt x="0" y="0"/>
                </a:lnTo>
                <a:lnTo>
                  <a:pt x="0" y="27127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988305" y="9356340"/>
            <a:ext cx="64262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T=150</a:t>
            </a:r>
            <a:r>
              <a:rPr sz="1100" b="1" spc="-75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870705" y="100540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22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637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Arial"/>
                <a:cs typeface="Arial"/>
              </a:rPr>
              <a:t>(ii) Sudut yang dibentuk oleh </a:t>
            </a:r>
            <a:r>
              <a:rPr sz="1200" dirty="0">
                <a:latin typeface="Arial"/>
                <a:cs typeface="Arial"/>
              </a:rPr>
              <a:t>tali terhadap </a:t>
            </a:r>
            <a:r>
              <a:rPr sz="1200" spc="-5" dirty="0">
                <a:latin typeface="Arial"/>
                <a:cs typeface="Arial"/>
              </a:rPr>
              <a:t>sumbu </a:t>
            </a:r>
            <a:r>
              <a:rPr sz="1200" dirty="0">
                <a:latin typeface="Arial"/>
                <a:cs typeface="Arial"/>
              </a:rPr>
              <a:t>tegak </a:t>
            </a:r>
            <a:r>
              <a:rPr sz="1200" spc="-5" dirty="0">
                <a:latin typeface="Arial"/>
                <a:cs typeface="Arial"/>
              </a:rPr>
              <a:t>adalah</a:t>
            </a:r>
            <a:r>
              <a:rPr sz="1200" spc="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96446" y="1367028"/>
            <a:ext cx="40322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DF</a:t>
            </a:r>
            <a:r>
              <a:rPr sz="1200" spc="2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806701" y="1434083"/>
            <a:ext cx="24765" cy="13335"/>
          </a:xfrm>
          <a:custGeom>
            <a:avLst/>
            <a:gdLst/>
            <a:ahLst/>
            <a:cxnLst/>
            <a:rect l="l" t="t" r="r" b="b"/>
            <a:pathLst>
              <a:path w="24764" h="13334">
                <a:moveTo>
                  <a:pt x="0" y="12954"/>
                </a:moveTo>
                <a:lnTo>
                  <a:pt x="24384" y="0"/>
                </a:lnTo>
              </a:path>
            </a:pathLst>
          </a:custGeom>
          <a:ln w="79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31085" y="1437894"/>
            <a:ext cx="36195" cy="71755"/>
          </a:xfrm>
          <a:custGeom>
            <a:avLst/>
            <a:gdLst/>
            <a:ahLst/>
            <a:cxnLst/>
            <a:rect l="l" t="t" r="r" b="b"/>
            <a:pathLst>
              <a:path w="36194" h="71755">
                <a:moveTo>
                  <a:pt x="0" y="0"/>
                </a:moveTo>
                <a:lnTo>
                  <a:pt x="35813" y="71627"/>
                </a:lnTo>
              </a:path>
            </a:pathLst>
          </a:custGeom>
          <a:ln w="1581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870710" y="1298447"/>
            <a:ext cx="47625" cy="211454"/>
          </a:xfrm>
          <a:custGeom>
            <a:avLst/>
            <a:gdLst/>
            <a:ahLst/>
            <a:cxnLst/>
            <a:rect l="l" t="t" r="r" b="b"/>
            <a:pathLst>
              <a:path w="47625" h="211455">
                <a:moveTo>
                  <a:pt x="0" y="211074"/>
                </a:moveTo>
                <a:lnTo>
                  <a:pt x="47243" y="0"/>
                </a:lnTo>
              </a:path>
            </a:pathLst>
          </a:custGeom>
          <a:ln w="79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17954" y="1298447"/>
            <a:ext cx="876300" cy="0"/>
          </a:xfrm>
          <a:custGeom>
            <a:avLst/>
            <a:gdLst/>
            <a:ahLst/>
            <a:cxnLst/>
            <a:rect l="l" t="t" r="r" b="b"/>
            <a:pathLst>
              <a:path w="876300">
                <a:moveTo>
                  <a:pt x="0" y="0"/>
                </a:moveTo>
                <a:lnTo>
                  <a:pt x="876300" y="0"/>
                </a:lnTo>
              </a:path>
            </a:pathLst>
          </a:custGeom>
          <a:ln w="79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38094" y="1453133"/>
            <a:ext cx="24765" cy="13970"/>
          </a:xfrm>
          <a:custGeom>
            <a:avLst/>
            <a:gdLst/>
            <a:ahLst/>
            <a:cxnLst/>
            <a:rect l="l" t="t" r="r" b="b"/>
            <a:pathLst>
              <a:path w="24764" h="13969">
                <a:moveTo>
                  <a:pt x="0" y="13716"/>
                </a:moveTo>
                <a:lnTo>
                  <a:pt x="24383" y="0"/>
                </a:lnTo>
              </a:path>
            </a:pathLst>
          </a:custGeom>
          <a:ln w="79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62477" y="1456944"/>
            <a:ext cx="36195" cy="85090"/>
          </a:xfrm>
          <a:custGeom>
            <a:avLst/>
            <a:gdLst/>
            <a:ahLst/>
            <a:cxnLst/>
            <a:rect l="l" t="t" r="r" b="b"/>
            <a:pathLst>
              <a:path w="36194" h="85090">
                <a:moveTo>
                  <a:pt x="0" y="0"/>
                </a:moveTo>
                <a:lnTo>
                  <a:pt x="35814" y="84581"/>
                </a:lnTo>
              </a:path>
            </a:pathLst>
          </a:custGeom>
          <a:ln w="1581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02101" y="1298447"/>
            <a:ext cx="47625" cy="243204"/>
          </a:xfrm>
          <a:custGeom>
            <a:avLst/>
            <a:gdLst/>
            <a:ahLst/>
            <a:cxnLst/>
            <a:rect l="l" t="t" r="r" b="b"/>
            <a:pathLst>
              <a:path w="47625" h="243205">
                <a:moveTo>
                  <a:pt x="0" y="243077"/>
                </a:moveTo>
                <a:lnTo>
                  <a:pt x="47243" y="0"/>
                </a:lnTo>
              </a:path>
            </a:pathLst>
          </a:custGeom>
          <a:ln w="79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149345" y="1298447"/>
            <a:ext cx="720090" cy="0"/>
          </a:xfrm>
          <a:custGeom>
            <a:avLst/>
            <a:gdLst/>
            <a:ahLst/>
            <a:cxnLst/>
            <a:rect l="l" t="t" r="r" b="b"/>
            <a:pathLst>
              <a:path w="720089">
                <a:moveTo>
                  <a:pt x="0" y="0"/>
                </a:moveTo>
                <a:lnTo>
                  <a:pt x="720090" y="0"/>
                </a:lnTo>
              </a:path>
            </a:pathLst>
          </a:custGeom>
          <a:ln w="79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917433" y="1317752"/>
            <a:ext cx="2710815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240155" algn="l"/>
              </a:tabLst>
            </a:pPr>
            <a:r>
              <a:rPr sz="1450" spc="15" dirty="0">
                <a:latin typeface="Times New Roman"/>
                <a:cs typeface="Times New Roman"/>
              </a:rPr>
              <a:t>ED </a:t>
            </a:r>
            <a:r>
              <a:rPr sz="1275" spc="7" baseline="42483" dirty="0">
                <a:latin typeface="Times New Roman"/>
                <a:cs typeface="Times New Roman"/>
              </a:rPr>
              <a:t>2 </a:t>
            </a:r>
            <a:r>
              <a:rPr sz="1450" spc="10" dirty="0">
                <a:latin typeface="Symbol"/>
                <a:cs typeface="Symbol"/>
              </a:rPr>
              <a:t></a:t>
            </a:r>
            <a:r>
              <a:rPr sz="1450" spc="-145" dirty="0">
                <a:latin typeface="Times New Roman"/>
                <a:cs typeface="Times New Roman"/>
              </a:rPr>
              <a:t> </a:t>
            </a:r>
            <a:r>
              <a:rPr sz="1450" spc="55" dirty="0">
                <a:latin typeface="Times New Roman"/>
                <a:cs typeface="Times New Roman"/>
              </a:rPr>
              <a:t>EF</a:t>
            </a:r>
            <a:r>
              <a:rPr sz="1275" spc="82" baseline="42483" dirty="0">
                <a:latin typeface="Times New Roman"/>
                <a:cs typeface="Times New Roman"/>
              </a:rPr>
              <a:t>2</a:t>
            </a:r>
            <a:r>
              <a:rPr sz="1275" spc="397" baseline="42483" dirty="0">
                <a:latin typeface="Times New Roman"/>
                <a:cs typeface="Times New Roman"/>
              </a:rPr>
              <a:t> </a:t>
            </a:r>
            <a:r>
              <a:rPr sz="1450" spc="10" dirty="0">
                <a:latin typeface="Symbol"/>
                <a:cs typeface="Symbol"/>
              </a:rPr>
              <a:t></a:t>
            </a:r>
            <a:r>
              <a:rPr sz="1450" spc="10" dirty="0">
                <a:latin typeface="Times New Roman"/>
                <a:cs typeface="Times New Roman"/>
              </a:rPr>
              <a:t>	</a:t>
            </a:r>
            <a:r>
              <a:rPr sz="1450" spc="70" dirty="0">
                <a:latin typeface="Times New Roman"/>
                <a:cs typeface="Times New Roman"/>
              </a:rPr>
              <a:t>6</a:t>
            </a:r>
            <a:r>
              <a:rPr sz="1275" spc="104" baseline="42483" dirty="0">
                <a:latin typeface="Times New Roman"/>
                <a:cs typeface="Times New Roman"/>
              </a:rPr>
              <a:t>2 </a:t>
            </a:r>
            <a:r>
              <a:rPr sz="1450" spc="10" dirty="0">
                <a:latin typeface="Symbol"/>
                <a:cs typeface="Symbol"/>
              </a:rPr>
              <a:t></a:t>
            </a:r>
            <a:r>
              <a:rPr sz="1450" spc="10" dirty="0">
                <a:latin typeface="Times New Roman"/>
                <a:cs typeface="Times New Roman"/>
              </a:rPr>
              <a:t> </a:t>
            </a:r>
            <a:r>
              <a:rPr sz="1450" spc="25" dirty="0">
                <a:latin typeface="Times New Roman"/>
                <a:cs typeface="Times New Roman"/>
              </a:rPr>
              <a:t>4,5</a:t>
            </a:r>
            <a:r>
              <a:rPr sz="1275" spc="37" baseline="42483" dirty="0">
                <a:latin typeface="Times New Roman"/>
                <a:cs typeface="Times New Roman"/>
              </a:rPr>
              <a:t>2   </a:t>
            </a:r>
            <a:r>
              <a:rPr sz="1450" spc="10" dirty="0">
                <a:latin typeface="Symbol"/>
                <a:cs typeface="Symbol"/>
              </a:rPr>
              <a:t></a:t>
            </a:r>
            <a:r>
              <a:rPr sz="1450" spc="10" dirty="0">
                <a:latin typeface="Times New Roman"/>
                <a:cs typeface="Times New Roman"/>
              </a:rPr>
              <a:t>  7,5</a:t>
            </a:r>
            <a:r>
              <a:rPr sz="1450" spc="-35" dirty="0">
                <a:latin typeface="Times New Roman"/>
                <a:cs typeface="Times New Roman"/>
              </a:rPr>
              <a:t> </a:t>
            </a:r>
            <a:r>
              <a:rPr sz="1450" spc="20" dirty="0">
                <a:latin typeface="Times New Roman"/>
                <a:cs typeface="Times New Roman"/>
              </a:rPr>
              <a:t>m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764792" y="1827276"/>
            <a:ext cx="232410" cy="0"/>
          </a:xfrm>
          <a:custGeom>
            <a:avLst/>
            <a:gdLst/>
            <a:ahLst/>
            <a:cxnLst/>
            <a:rect l="l" t="t" r="r" b="b"/>
            <a:pathLst>
              <a:path w="232410">
                <a:moveTo>
                  <a:pt x="0" y="0"/>
                </a:moveTo>
                <a:lnTo>
                  <a:pt x="232409" y="0"/>
                </a:lnTo>
              </a:path>
            </a:pathLst>
          </a:custGeom>
          <a:ln w="731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317752" y="1686559"/>
            <a:ext cx="68643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55"/>
              </a:lnSpc>
            </a:pPr>
            <a:r>
              <a:rPr sz="1350" i="1" spc="-5" dirty="0">
                <a:latin typeface="Times New Roman"/>
                <a:cs typeface="Times New Roman"/>
              </a:rPr>
              <a:t>tg</a:t>
            </a:r>
            <a:r>
              <a:rPr sz="1450" i="1" spc="-5" dirty="0">
                <a:latin typeface="Symbol"/>
                <a:cs typeface="Symbol"/>
              </a:rPr>
              <a:t></a:t>
            </a:r>
            <a:r>
              <a:rPr sz="1450" i="1" spc="-5" dirty="0">
                <a:latin typeface="Times New Roman"/>
                <a:cs typeface="Times New Roman"/>
              </a:rPr>
              <a:t> </a:t>
            </a:r>
            <a:r>
              <a:rPr sz="1350" spc="5" dirty="0">
                <a:latin typeface="Symbol"/>
                <a:cs typeface="Symbol"/>
              </a:rPr>
              <a:t></a:t>
            </a:r>
            <a:r>
              <a:rPr sz="1350" spc="180" dirty="0">
                <a:latin typeface="Times New Roman"/>
                <a:cs typeface="Times New Roman"/>
              </a:rPr>
              <a:t> </a:t>
            </a:r>
            <a:r>
              <a:rPr sz="2025" spc="-7" baseline="34979" dirty="0">
                <a:latin typeface="Times New Roman"/>
                <a:cs typeface="Times New Roman"/>
              </a:rPr>
              <a:t>4,5</a:t>
            </a:r>
            <a:endParaRPr sz="2025" baseline="34979">
              <a:latin typeface="Times New Roman"/>
              <a:cs typeface="Times New Roman"/>
            </a:endParaRPr>
          </a:p>
          <a:p>
            <a:pPr marR="71120" algn="r">
              <a:lnSpc>
                <a:spcPts val="1335"/>
              </a:lnSpc>
            </a:pPr>
            <a:r>
              <a:rPr sz="1350" spc="5" dirty="0">
                <a:latin typeface="Times New Roman"/>
                <a:cs typeface="Times New Roman"/>
              </a:rPr>
              <a:t>6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96416" y="2192273"/>
            <a:ext cx="79438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θ  </a:t>
            </a:r>
            <a:r>
              <a:rPr sz="1200" dirty="0">
                <a:latin typeface="Arial"/>
                <a:cs typeface="Arial"/>
              </a:rPr>
              <a:t>=  arc</a:t>
            </a:r>
            <a:r>
              <a:rPr sz="1200" spc="2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tg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189988" y="2278379"/>
            <a:ext cx="233679" cy="0"/>
          </a:xfrm>
          <a:custGeom>
            <a:avLst/>
            <a:gdLst/>
            <a:ahLst/>
            <a:cxnLst/>
            <a:rect l="l" t="t" r="r" b="b"/>
            <a:pathLst>
              <a:path w="233680">
                <a:moveTo>
                  <a:pt x="0" y="0"/>
                </a:moveTo>
                <a:lnTo>
                  <a:pt x="233172" y="0"/>
                </a:lnTo>
              </a:path>
            </a:pathLst>
          </a:custGeom>
          <a:ln w="73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189479" y="2040623"/>
            <a:ext cx="241300" cy="465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spc="-5" dirty="0">
                <a:latin typeface="Times New Roman"/>
                <a:cs typeface="Times New Roman"/>
              </a:rPr>
              <a:t>4,</a:t>
            </a:r>
            <a:r>
              <a:rPr sz="1350" spc="10" dirty="0">
                <a:latin typeface="Times New Roman"/>
                <a:cs typeface="Times New Roman"/>
              </a:rPr>
              <a:t>5</a:t>
            </a:r>
            <a:endParaRPr sz="1350">
              <a:latin typeface="Times New Roman"/>
              <a:cs typeface="Times New Roman"/>
            </a:endParaRPr>
          </a:p>
          <a:p>
            <a:pPr marL="73025">
              <a:lnSpc>
                <a:spcPct val="100000"/>
              </a:lnSpc>
              <a:spcBef>
                <a:spcPts val="325"/>
              </a:spcBef>
            </a:pPr>
            <a:r>
              <a:rPr sz="1350" spc="10" dirty="0">
                <a:latin typeface="Times New Roman"/>
                <a:cs typeface="Times New Roman"/>
              </a:rPr>
              <a:t>6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87452" y="2192273"/>
            <a:ext cx="63690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2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36,87º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67816" y="2671571"/>
            <a:ext cx="3395979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141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Tegangan tali  (T)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150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T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 T </a:t>
            </a:r>
            <a:r>
              <a:rPr sz="1200" spc="-5" dirty="0">
                <a:latin typeface="Arial"/>
                <a:cs typeface="Arial"/>
              </a:rPr>
              <a:t>sin 36,87º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150 sin 36,87º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90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T</a:t>
            </a:r>
            <a:r>
              <a:rPr sz="1200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 T </a:t>
            </a:r>
            <a:r>
              <a:rPr sz="1200" spc="-5" dirty="0">
                <a:latin typeface="Arial"/>
                <a:cs typeface="Arial"/>
              </a:rPr>
              <a:t>cos 36,87º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150 cos 36,87º 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120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67816" y="3396488"/>
            <a:ext cx="1412875" cy="540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323215" indent="-229235">
              <a:lnSpc>
                <a:spcPts val="1370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X</a:t>
            </a:r>
            <a:r>
              <a:rPr sz="1200" spc="-75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 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HE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T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4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HE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T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 90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194817" y="3733038"/>
            <a:ext cx="36258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 ←</a:t>
            </a:r>
            <a:r>
              <a:rPr sz="1200" spc="-11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67816" y="4094226"/>
            <a:ext cx="4159250" cy="1264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1736089">
              <a:lnSpc>
                <a:spcPts val="1380"/>
              </a:lnSpc>
              <a:spcBef>
                <a:spcPts val="60"/>
              </a:spcBef>
              <a:tabLst>
                <a:tab pos="156781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VE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T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VE 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200 kN	( ↑</a:t>
            </a:r>
            <a:r>
              <a:rPr sz="1200" spc="-11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410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E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508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E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(7,5) +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(5,4) + </a:t>
            </a:r>
            <a:r>
              <a:rPr sz="1200" spc="-5" dirty="0">
                <a:latin typeface="Arial"/>
                <a:cs typeface="Arial"/>
              </a:rPr>
              <a:t>20 (3,6)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20 (1,8)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T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(4,5) = 0 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E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174 kN.m </a:t>
            </a:r>
            <a:r>
              <a:rPr sz="1200" dirty="0">
                <a:latin typeface="Arial"/>
                <a:cs typeface="Arial"/>
              </a:rPr>
              <a:t>( </a:t>
            </a:r>
            <a:r>
              <a:rPr sz="1200" spc="-5" dirty="0">
                <a:latin typeface="Arial"/>
                <a:cs typeface="Arial"/>
              </a:rPr>
              <a:t>BJJ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403492" y="5769102"/>
            <a:ext cx="44894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beban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67816" y="7696961"/>
            <a:ext cx="3279140" cy="19869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Jawab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05"/>
              </a:lnSpc>
              <a:spcBef>
                <a:spcPts val="20"/>
              </a:spcBef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2717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spc="-5" dirty="0">
                <a:latin typeface="Arial"/>
                <a:cs typeface="Arial"/>
              </a:rPr>
              <a:t>(40)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(32)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15 (20)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20 (10)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25,3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356235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(40)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20 (30)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15 (20)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(8)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25,7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410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 </a:t>
            </a:r>
            <a:r>
              <a:rPr sz="1200" dirty="0">
                <a:latin typeface="Arial"/>
                <a:cs typeface="Arial"/>
              </a:rPr>
              <a:t>=  0  </a:t>
            </a:r>
            <a:r>
              <a:rPr sz="1200" spc="-5" dirty="0">
                <a:latin typeface="Arial"/>
                <a:cs typeface="Arial"/>
              </a:rPr>
              <a:t>karena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ada beban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horisontal.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921507" y="6518147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174498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874264" y="6681216"/>
            <a:ext cx="94615" cy="142875"/>
          </a:xfrm>
          <a:custGeom>
            <a:avLst/>
            <a:gdLst/>
            <a:ahLst/>
            <a:cxnLst/>
            <a:rect l="l" t="t" r="r" b="b"/>
            <a:pathLst>
              <a:path w="94614" h="142875">
                <a:moveTo>
                  <a:pt x="94487" y="0"/>
                </a:moveTo>
                <a:lnTo>
                  <a:pt x="0" y="0"/>
                </a:lnTo>
                <a:lnTo>
                  <a:pt x="47243" y="142494"/>
                </a:lnTo>
                <a:lnTo>
                  <a:pt x="94487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231135" y="6851142"/>
            <a:ext cx="2889885" cy="0"/>
          </a:xfrm>
          <a:custGeom>
            <a:avLst/>
            <a:gdLst/>
            <a:ahLst/>
            <a:cxnLst/>
            <a:rect l="l" t="t" r="r" b="b"/>
            <a:pathLst>
              <a:path w="2889885">
                <a:moveTo>
                  <a:pt x="0" y="0"/>
                </a:moveTo>
                <a:lnTo>
                  <a:pt x="2889504" y="0"/>
                </a:lnTo>
              </a:path>
            </a:pathLst>
          </a:custGeom>
          <a:ln w="4156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941195" y="6843223"/>
            <a:ext cx="470833" cy="6432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100828" y="7233666"/>
            <a:ext cx="0" cy="242570"/>
          </a:xfrm>
          <a:custGeom>
            <a:avLst/>
            <a:gdLst/>
            <a:ahLst/>
            <a:cxnLst/>
            <a:rect l="l" t="t" r="r" b="b"/>
            <a:pathLst>
              <a:path h="242570">
                <a:moveTo>
                  <a:pt x="0" y="242316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921507" y="7327392"/>
            <a:ext cx="2199640" cy="0"/>
          </a:xfrm>
          <a:custGeom>
            <a:avLst/>
            <a:gdLst/>
            <a:ahLst/>
            <a:cxnLst/>
            <a:rect l="l" t="t" r="r" b="b"/>
            <a:pathLst>
              <a:path w="2199640">
                <a:moveTo>
                  <a:pt x="0" y="0"/>
                </a:moveTo>
                <a:lnTo>
                  <a:pt x="219913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249423" y="7327392"/>
            <a:ext cx="672465" cy="0"/>
          </a:xfrm>
          <a:custGeom>
            <a:avLst/>
            <a:gdLst/>
            <a:ahLst/>
            <a:cxnLst/>
            <a:rect l="l" t="t" r="r" b="b"/>
            <a:pathLst>
              <a:path w="672464">
                <a:moveTo>
                  <a:pt x="0" y="0"/>
                </a:moveTo>
                <a:lnTo>
                  <a:pt x="672083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2419604" y="7122921"/>
            <a:ext cx="332740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0" dirty="0">
                <a:latin typeface="Arial"/>
                <a:cs typeface="Arial"/>
              </a:rPr>
              <a:t>10m</a:t>
            </a:r>
            <a:endParaRPr sz="12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083561" y="7504671"/>
            <a:ext cx="287020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spc="-15" dirty="0">
                <a:latin typeface="Arial"/>
                <a:cs typeface="Arial"/>
              </a:rPr>
              <a:t>R</a:t>
            </a:r>
            <a:r>
              <a:rPr sz="800" b="1" spc="20" dirty="0">
                <a:latin typeface="Arial"/>
                <a:cs typeface="Arial"/>
              </a:rPr>
              <a:t>VA</a:t>
            </a:r>
            <a:endParaRPr sz="8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957826" y="7504683"/>
            <a:ext cx="28511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spc="-15" dirty="0">
                <a:latin typeface="Arial"/>
                <a:cs typeface="Arial"/>
              </a:rPr>
              <a:t>R</a:t>
            </a:r>
            <a:r>
              <a:rPr sz="800" b="1" spc="15" dirty="0">
                <a:latin typeface="Arial"/>
                <a:cs typeface="Arial"/>
              </a:rPr>
              <a:t>VB</a:t>
            </a:r>
            <a:endParaRPr sz="8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451610" y="6789419"/>
            <a:ext cx="180975" cy="124460"/>
          </a:xfrm>
          <a:custGeom>
            <a:avLst/>
            <a:gdLst/>
            <a:ahLst/>
            <a:cxnLst/>
            <a:rect l="l" t="t" r="r" b="b"/>
            <a:pathLst>
              <a:path w="180975" h="124459">
                <a:moveTo>
                  <a:pt x="180594" y="0"/>
                </a:moveTo>
                <a:lnTo>
                  <a:pt x="0" y="61721"/>
                </a:lnTo>
                <a:lnTo>
                  <a:pt x="180594" y="124205"/>
                </a:lnTo>
                <a:lnTo>
                  <a:pt x="18059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614928" y="6518147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174498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1604263" y="6680961"/>
            <a:ext cx="553720" cy="410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7650" algn="l"/>
              </a:tabLst>
            </a:pPr>
            <a:r>
              <a:rPr sz="1250" b="1" u="heavy" dirty="0">
                <a:latin typeface="Arial"/>
                <a:cs typeface="Arial"/>
              </a:rPr>
              <a:t> 	</a:t>
            </a:r>
            <a:r>
              <a:rPr sz="1250" b="1" u="heavy" spc="-15" dirty="0">
                <a:latin typeface="Arial"/>
                <a:cs typeface="Arial"/>
              </a:rPr>
              <a:t>R</a:t>
            </a:r>
            <a:r>
              <a:rPr sz="800" u="heavy" spc="-15" dirty="0">
                <a:latin typeface="Arial"/>
                <a:cs typeface="Arial"/>
              </a:rPr>
              <a:t>HA</a:t>
            </a:r>
            <a:r>
              <a:rPr sz="800" u="heavy" spc="95" dirty="0">
                <a:latin typeface="Arial"/>
                <a:cs typeface="Arial"/>
              </a:rPr>
              <a:t> </a:t>
            </a:r>
            <a:endParaRPr sz="800">
              <a:latin typeface="Arial"/>
              <a:cs typeface="Arial"/>
            </a:endParaRPr>
          </a:p>
          <a:p>
            <a:pPr marL="319405">
              <a:lnSpc>
                <a:spcPct val="100000"/>
              </a:lnSpc>
              <a:spcBef>
                <a:spcPts val="145"/>
              </a:spcBef>
            </a:pPr>
            <a:r>
              <a:rPr sz="1250" b="1" dirty="0">
                <a:latin typeface="Arial"/>
                <a:cs typeface="Arial"/>
              </a:rPr>
              <a:t>A</a:t>
            </a:r>
            <a:endParaRPr sz="125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3567684" y="6681216"/>
            <a:ext cx="94615" cy="142875"/>
          </a:xfrm>
          <a:custGeom>
            <a:avLst/>
            <a:gdLst/>
            <a:ahLst/>
            <a:cxnLst/>
            <a:rect l="l" t="t" r="r" b="b"/>
            <a:pathLst>
              <a:path w="94614" h="142875">
                <a:moveTo>
                  <a:pt x="94487" y="0"/>
                </a:moveTo>
                <a:lnTo>
                  <a:pt x="0" y="0"/>
                </a:lnTo>
                <a:lnTo>
                  <a:pt x="47243" y="142494"/>
                </a:lnTo>
                <a:lnTo>
                  <a:pt x="94487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476750" y="6513576"/>
            <a:ext cx="0" cy="175260"/>
          </a:xfrm>
          <a:custGeom>
            <a:avLst/>
            <a:gdLst/>
            <a:ahLst/>
            <a:cxnLst/>
            <a:rect l="l" t="t" r="r" b="b"/>
            <a:pathLst>
              <a:path h="175259">
                <a:moveTo>
                  <a:pt x="0" y="175260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429505" y="6676643"/>
            <a:ext cx="95250" cy="143510"/>
          </a:xfrm>
          <a:custGeom>
            <a:avLst/>
            <a:gdLst/>
            <a:ahLst/>
            <a:cxnLst/>
            <a:rect l="l" t="t" r="r" b="b"/>
            <a:pathLst>
              <a:path w="95250" h="143509">
                <a:moveTo>
                  <a:pt x="95250" y="0"/>
                </a:moveTo>
                <a:lnTo>
                  <a:pt x="0" y="0"/>
                </a:lnTo>
                <a:lnTo>
                  <a:pt x="47244" y="143255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1067816" y="5506973"/>
            <a:ext cx="5261610" cy="958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tumpuan sendi dan roll, menerima  </a:t>
            </a:r>
            <a:r>
              <a:rPr sz="1200" dirty="0">
                <a:latin typeface="Arial"/>
                <a:cs typeface="Arial"/>
              </a:rPr>
              <a:t>terpusat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r>
              <a:rPr sz="1200" spc="-5" dirty="0">
                <a:latin typeface="Arial"/>
                <a:cs typeface="Arial"/>
              </a:rPr>
              <a:t>, 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, dan F</a:t>
            </a:r>
            <a:r>
              <a:rPr sz="1200" spc="-7" baseline="-10416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vertikal ke bawah. Cari reaksi di </a:t>
            </a:r>
            <a:r>
              <a:rPr sz="1200" dirty="0">
                <a:latin typeface="Arial"/>
                <a:cs typeface="Arial"/>
              </a:rPr>
              <a:t>tumpuan A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B.</a:t>
            </a:r>
            <a:endParaRPr sz="1200">
              <a:latin typeface="Arial"/>
              <a:cs typeface="Arial"/>
            </a:endParaRPr>
          </a:p>
          <a:p>
            <a:pPr marL="1511300">
              <a:lnSpc>
                <a:spcPct val="100000"/>
              </a:lnSpc>
              <a:spcBef>
                <a:spcPts val="1035"/>
              </a:spcBef>
              <a:tabLst>
                <a:tab pos="3081020" algn="l"/>
              </a:tabLst>
            </a:pPr>
            <a:r>
              <a:rPr sz="1250" b="1" dirty="0">
                <a:latin typeface="Arial"/>
                <a:cs typeface="Arial"/>
              </a:rPr>
              <a:t>F</a:t>
            </a:r>
            <a:r>
              <a:rPr sz="900" b="1" dirty="0">
                <a:latin typeface="Arial"/>
                <a:cs typeface="Arial"/>
              </a:rPr>
              <a:t>1</a:t>
            </a:r>
            <a:r>
              <a:rPr sz="1250" b="1" dirty="0">
                <a:latin typeface="Arial"/>
                <a:cs typeface="Arial"/>
              </a:rPr>
              <a:t>=20 </a:t>
            </a:r>
            <a:r>
              <a:rPr sz="1250" b="1" spc="-5" dirty="0">
                <a:latin typeface="Arial"/>
                <a:cs typeface="Arial"/>
              </a:rPr>
              <a:t>kN</a:t>
            </a:r>
            <a:r>
              <a:rPr sz="1250" b="1" spc="-220" dirty="0">
                <a:latin typeface="Arial"/>
                <a:cs typeface="Arial"/>
              </a:rPr>
              <a:t> </a:t>
            </a:r>
            <a:r>
              <a:rPr sz="1875" b="1" baseline="2222" dirty="0">
                <a:latin typeface="Arial"/>
                <a:cs typeface="Arial"/>
              </a:rPr>
              <a:t>F</a:t>
            </a:r>
            <a:r>
              <a:rPr sz="1350" b="1" baseline="3086" dirty="0">
                <a:latin typeface="Arial"/>
                <a:cs typeface="Arial"/>
              </a:rPr>
              <a:t>2</a:t>
            </a:r>
            <a:r>
              <a:rPr sz="1875" b="1" baseline="2222" dirty="0">
                <a:latin typeface="Arial"/>
                <a:cs typeface="Arial"/>
              </a:rPr>
              <a:t>=15</a:t>
            </a:r>
            <a:r>
              <a:rPr sz="1875" b="1" spc="-7" baseline="2222" dirty="0">
                <a:latin typeface="Arial"/>
                <a:cs typeface="Arial"/>
              </a:rPr>
              <a:t> kN	</a:t>
            </a:r>
            <a:r>
              <a:rPr sz="1875" b="1" baseline="2222" dirty="0">
                <a:latin typeface="Arial"/>
                <a:cs typeface="Arial"/>
              </a:rPr>
              <a:t>F</a:t>
            </a:r>
            <a:r>
              <a:rPr sz="1350" b="1" baseline="3086" dirty="0">
                <a:latin typeface="Arial"/>
                <a:cs typeface="Arial"/>
              </a:rPr>
              <a:t>3</a:t>
            </a:r>
            <a:r>
              <a:rPr sz="1875" b="1" baseline="2222" dirty="0">
                <a:latin typeface="Arial"/>
                <a:cs typeface="Arial"/>
              </a:rPr>
              <a:t>=16</a:t>
            </a:r>
            <a:r>
              <a:rPr sz="1875" b="1" spc="-150" baseline="2222" dirty="0">
                <a:latin typeface="Arial"/>
                <a:cs typeface="Arial"/>
              </a:rPr>
              <a:t> </a:t>
            </a:r>
            <a:r>
              <a:rPr sz="1875" b="1" spc="-7" baseline="2222" dirty="0">
                <a:latin typeface="Arial"/>
                <a:cs typeface="Arial"/>
              </a:rPr>
              <a:t>kN</a:t>
            </a:r>
            <a:endParaRPr sz="1875" baseline="2222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150349" y="7122921"/>
            <a:ext cx="33464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5" dirty="0">
                <a:latin typeface="Arial"/>
                <a:cs typeface="Arial"/>
              </a:rPr>
              <a:t>10m</a:t>
            </a:r>
            <a:endParaRPr sz="125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651429" y="7122921"/>
            <a:ext cx="245110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5" dirty="0">
                <a:latin typeface="Arial"/>
                <a:cs typeface="Arial"/>
              </a:rPr>
              <a:t>8</a:t>
            </a:r>
            <a:r>
              <a:rPr sz="1250" dirty="0">
                <a:latin typeface="Arial"/>
                <a:cs typeface="Arial"/>
              </a:rPr>
              <a:t>m</a:t>
            </a:r>
            <a:endParaRPr sz="125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921507" y="7233666"/>
            <a:ext cx="0" cy="179070"/>
          </a:xfrm>
          <a:custGeom>
            <a:avLst/>
            <a:gdLst/>
            <a:ahLst/>
            <a:cxnLst/>
            <a:rect l="l" t="t" r="r" b="b"/>
            <a:pathLst>
              <a:path h="179070">
                <a:moveTo>
                  <a:pt x="0" y="0"/>
                </a:moveTo>
                <a:lnTo>
                  <a:pt x="0" y="17907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476750" y="7233666"/>
            <a:ext cx="0" cy="179070"/>
          </a:xfrm>
          <a:custGeom>
            <a:avLst/>
            <a:gdLst/>
            <a:ahLst/>
            <a:cxnLst/>
            <a:rect l="l" t="t" r="r" b="b"/>
            <a:pathLst>
              <a:path h="179070">
                <a:moveTo>
                  <a:pt x="0" y="0"/>
                </a:moveTo>
                <a:lnTo>
                  <a:pt x="0" y="17907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159502" y="7042404"/>
            <a:ext cx="113664" cy="117475"/>
          </a:xfrm>
          <a:custGeom>
            <a:avLst/>
            <a:gdLst/>
            <a:ahLst/>
            <a:cxnLst/>
            <a:rect l="l" t="t" r="r" b="b"/>
            <a:pathLst>
              <a:path w="113664" h="117475">
                <a:moveTo>
                  <a:pt x="12953" y="101346"/>
                </a:moveTo>
                <a:lnTo>
                  <a:pt x="9144" y="101346"/>
                </a:lnTo>
                <a:lnTo>
                  <a:pt x="762" y="109728"/>
                </a:lnTo>
                <a:lnTo>
                  <a:pt x="0" y="112013"/>
                </a:lnTo>
                <a:lnTo>
                  <a:pt x="0" y="114300"/>
                </a:lnTo>
                <a:lnTo>
                  <a:pt x="762" y="116586"/>
                </a:lnTo>
                <a:lnTo>
                  <a:pt x="3048" y="117348"/>
                </a:lnTo>
                <a:lnTo>
                  <a:pt x="6096" y="117348"/>
                </a:lnTo>
                <a:lnTo>
                  <a:pt x="7620" y="116586"/>
                </a:lnTo>
                <a:lnTo>
                  <a:pt x="14477" y="109728"/>
                </a:lnTo>
                <a:lnTo>
                  <a:pt x="16001" y="107442"/>
                </a:lnTo>
                <a:lnTo>
                  <a:pt x="16001" y="104394"/>
                </a:lnTo>
                <a:lnTo>
                  <a:pt x="12953" y="101346"/>
                </a:lnTo>
                <a:close/>
              </a:path>
              <a:path w="113664" h="117475">
                <a:moveTo>
                  <a:pt x="30480" y="80772"/>
                </a:moveTo>
                <a:lnTo>
                  <a:pt x="28956" y="81534"/>
                </a:lnTo>
                <a:lnTo>
                  <a:pt x="26670" y="83058"/>
                </a:lnTo>
                <a:lnTo>
                  <a:pt x="20574" y="89916"/>
                </a:lnTo>
                <a:lnTo>
                  <a:pt x="19812" y="90678"/>
                </a:lnTo>
                <a:lnTo>
                  <a:pt x="19812" y="94487"/>
                </a:lnTo>
                <a:lnTo>
                  <a:pt x="20574" y="96012"/>
                </a:lnTo>
                <a:lnTo>
                  <a:pt x="22860" y="96774"/>
                </a:lnTo>
                <a:lnTo>
                  <a:pt x="23622" y="97536"/>
                </a:lnTo>
                <a:lnTo>
                  <a:pt x="25908" y="96774"/>
                </a:lnTo>
                <a:lnTo>
                  <a:pt x="26670" y="96012"/>
                </a:lnTo>
                <a:lnTo>
                  <a:pt x="33527" y="89916"/>
                </a:lnTo>
                <a:lnTo>
                  <a:pt x="34289" y="87630"/>
                </a:lnTo>
                <a:lnTo>
                  <a:pt x="34289" y="83820"/>
                </a:lnTo>
                <a:lnTo>
                  <a:pt x="33527" y="83058"/>
                </a:lnTo>
                <a:lnTo>
                  <a:pt x="31242" y="81534"/>
                </a:lnTo>
                <a:lnTo>
                  <a:pt x="30480" y="80772"/>
                </a:lnTo>
                <a:close/>
              </a:path>
              <a:path w="113664" h="117475">
                <a:moveTo>
                  <a:pt x="52577" y="60960"/>
                </a:moveTo>
                <a:lnTo>
                  <a:pt x="48768" y="60960"/>
                </a:lnTo>
                <a:lnTo>
                  <a:pt x="47244" y="63246"/>
                </a:lnTo>
                <a:lnTo>
                  <a:pt x="40386" y="68580"/>
                </a:lnTo>
                <a:lnTo>
                  <a:pt x="38862" y="73151"/>
                </a:lnTo>
                <a:lnTo>
                  <a:pt x="39624" y="73913"/>
                </a:lnTo>
                <a:lnTo>
                  <a:pt x="40386" y="76200"/>
                </a:lnTo>
                <a:lnTo>
                  <a:pt x="41148" y="76962"/>
                </a:lnTo>
                <a:lnTo>
                  <a:pt x="45720" y="76962"/>
                </a:lnTo>
                <a:lnTo>
                  <a:pt x="47244" y="76200"/>
                </a:lnTo>
                <a:lnTo>
                  <a:pt x="53339" y="68580"/>
                </a:lnTo>
                <a:lnTo>
                  <a:pt x="55625" y="66294"/>
                </a:lnTo>
                <a:lnTo>
                  <a:pt x="54101" y="64008"/>
                </a:lnTo>
                <a:lnTo>
                  <a:pt x="53339" y="63246"/>
                </a:lnTo>
                <a:lnTo>
                  <a:pt x="52577" y="60960"/>
                </a:lnTo>
                <a:close/>
              </a:path>
              <a:path w="113664" h="117475">
                <a:moveTo>
                  <a:pt x="71627" y="41148"/>
                </a:moveTo>
                <a:lnTo>
                  <a:pt x="67056" y="41148"/>
                </a:lnTo>
                <a:lnTo>
                  <a:pt x="59436" y="48768"/>
                </a:lnTo>
                <a:lnTo>
                  <a:pt x="58674" y="50292"/>
                </a:lnTo>
                <a:lnTo>
                  <a:pt x="58674" y="54101"/>
                </a:lnTo>
                <a:lnTo>
                  <a:pt x="59436" y="55625"/>
                </a:lnTo>
                <a:lnTo>
                  <a:pt x="60960" y="57150"/>
                </a:lnTo>
                <a:lnTo>
                  <a:pt x="64008" y="57150"/>
                </a:lnTo>
                <a:lnTo>
                  <a:pt x="66294" y="55625"/>
                </a:lnTo>
                <a:lnTo>
                  <a:pt x="73151" y="48768"/>
                </a:lnTo>
                <a:lnTo>
                  <a:pt x="73913" y="47244"/>
                </a:lnTo>
                <a:lnTo>
                  <a:pt x="73913" y="44196"/>
                </a:lnTo>
                <a:lnTo>
                  <a:pt x="73151" y="41910"/>
                </a:lnTo>
                <a:lnTo>
                  <a:pt x="71627" y="41148"/>
                </a:lnTo>
                <a:close/>
              </a:path>
              <a:path w="113664" h="117475">
                <a:moveTo>
                  <a:pt x="89915" y="20574"/>
                </a:moveTo>
                <a:lnTo>
                  <a:pt x="88392" y="21336"/>
                </a:lnTo>
                <a:lnTo>
                  <a:pt x="86106" y="22098"/>
                </a:lnTo>
                <a:lnTo>
                  <a:pt x="80010" y="28956"/>
                </a:lnTo>
                <a:lnTo>
                  <a:pt x="78486" y="30480"/>
                </a:lnTo>
                <a:lnTo>
                  <a:pt x="78486" y="34290"/>
                </a:lnTo>
                <a:lnTo>
                  <a:pt x="81534" y="35813"/>
                </a:lnTo>
                <a:lnTo>
                  <a:pt x="83058" y="37337"/>
                </a:lnTo>
                <a:lnTo>
                  <a:pt x="85344" y="35813"/>
                </a:lnTo>
                <a:lnTo>
                  <a:pt x="92201" y="28956"/>
                </a:lnTo>
                <a:lnTo>
                  <a:pt x="92963" y="27432"/>
                </a:lnTo>
                <a:lnTo>
                  <a:pt x="92963" y="22860"/>
                </a:lnTo>
                <a:lnTo>
                  <a:pt x="91439" y="21336"/>
                </a:lnTo>
                <a:lnTo>
                  <a:pt x="89915" y="20574"/>
                </a:lnTo>
                <a:close/>
              </a:path>
              <a:path w="113664" h="117475">
                <a:moveTo>
                  <a:pt x="111251" y="0"/>
                </a:moveTo>
                <a:lnTo>
                  <a:pt x="106680" y="0"/>
                </a:lnTo>
                <a:lnTo>
                  <a:pt x="105918" y="1524"/>
                </a:lnTo>
                <a:lnTo>
                  <a:pt x="99060" y="8382"/>
                </a:lnTo>
                <a:lnTo>
                  <a:pt x="98298" y="9906"/>
                </a:lnTo>
                <a:lnTo>
                  <a:pt x="96774" y="12192"/>
                </a:lnTo>
                <a:lnTo>
                  <a:pt x="98298" y="12954"/>
                </a:lnTo>
                <a:lnTo>
                  <a:pt x="99060" y="15240"/>
                </a:lnTo>
                <a:lnTo>
                  <a:pt x="99822" y="16001"/>
                </a:lnTo>
                <a:lnTo>
                  <a:pt x="103632" y="16001"/>
                </a:lnTo>
                <a:lnTo>
                  <a:pt x="105918" y="15240"/>
                </a:lnTo>
                <a:lnTo>
                  <a:pt x="112013" y="8382"/>
                </a:lnTo>
                <a:lnTo>
                  <a:pt x="112775" y="7620"/>
                </a:lnTo>
                <a:lnTo>
                  <a:pt x="113537" y="5334"/>
                </a:lnTo>
                <a:lnTo>
                  <a:pt x="112775" y="3048"/>
                </a:lnTo>
                <a:lnTo>
                  <a:pt x="111251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159502" y="7143750"/>
            <a:ext cx="16510" cy="16510"/>
          </a:xfrm>
          <a:custGeom>
            <a:avLst/>
            <a:gdLst/>
            <a:ahLst/>
            <a:cxnLst/>
            <a:rect l="l" t="t" r="r" b="b"/>
            <a:pathLst>
              <a:path w="16510" h="16509">
                <a:moveTo>
                  <a:pt x="762" y="8382"/>
                </a:moveTo>
                <a:lnTo>
                  <a:pt x="9144" y="0"/>
                </a:lnTo>
                <a:lnTo>
                  <a:pt x="12953" y="0"/>
                </a:lnTo>
                <a:lnTo>
                  <a:pt x="14477" y="1524"/>
                </a:lnTo>
                <a:lnTo>
                  <a:pt x="16001" y="3048"/>
                </a:lnTo>
                <a:lnTo>
                  <a:pt x="16001" y="6096"/>
                </a:lnTo>
                <a:lnTo>
                  <a:pt x="14477" y="8382"/>
                </a:lnTo>
                <a:lnTo>
                  <a:pt x="7620" y="15239"/>
                </a:lnTo>
                <a:lnTo>
                  <a:pt x="6096" y="16001"/>
                </a:lnTo>
                <a:lnTo>
                  <a:pt x="3048" y="16001"/>
                </a:lnTo>
                <a:lnTo>
                  <a:pt x="762" y="15239"/>
                </a:lnTo>
                <a:lnTo>
                  <a:pt x="0" y="12953"/>
                </a:lnTo>
                <a:lnTo>
                  <a:pt x="0" y="10667"/>
                </a:lnTo>
                <a:lnTo>
                  <a:pt x="762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179314" y="7123176"/>
            <a:ext cx="14604" cy="17145"/>
          </a:xfrm>
          <a:custGeom>
            <a:avLst/>
            <a:gdLst/>
            <a:ahLst/>
            <a:cxnLst/>
            <a:rect l="l" t="t" r="r" b="b"/>
            <a:pathLst>
              <a:path w="14604" h="17145">
                <a:moveTo>
                  <a:pt x="762" y="9144"/>
                </a:moveTo>
                <a:lnTo>
                  <a:pt x="6858" y="2286"/>
                </a:lnTo>
                <a:lnTo>
                  <a:pt x="9144" y="762"/>
                </a:lnTo>
                <a:lnTo>
                  <a:pt x="10668" y="0"/>
                </a:lnTo>
                <a:lnTo>
                  <a:pt x="11430" y="762"/>
                </a:lnTo>
                <a:lnTo>
                  <a:pt x="13715" y="2286"/>
                </a:lnTo>
                <a:lnTo>
                  <a:pt x="14477" y="3048"/>
                </a:lnTo>
                <a:lnTo>
                  <a:pt x="14477" y="6858"/>
                </a:lnTo>
                <a:lnTo>
                  <a:pt x="13715" y="9144"/>
                </a:lnTo>
                <a:lnTo>
                  <a:pt x="6858" y="15239"/>
                </a:lnTo>
                <a:lnTo>
                  <a:pt x="6096" y="16001"/>
                </a:lnTo>
                <a:lnTo>
                  <a:pt x="3810" y="16763"/>
                </a:lnTo>
                <a:lnTo>
                  <a:pt x="3048" y="16001"/>
                </a:lnTo>
                <a:lnTo>
                  <a:pt x="762" y="15239"/>
                </a:lnTo>
                <a:lnTo>
                  <a:pt x="0" y="13715"/>
                </a:lnTo>
                <a:lnTo>
                  <a:pt x="0" y="9906"/>
                </a:lnTo>
                <a:lnTo>
                  <a:pt x="762" y="9144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198364" y="7103364"/>
            <a:ext cx="17145" cy="16510"/>
          </a:xfrm>
          <a:custGeom>
            <a:avLst/>
            <a:gdLst/>
            <a:ahLst/>
            <a:cxnLst/>
            <a:rect l="l" t="t" r="r" b="b"/>
            <a:pathLst>
              <a:path w="17145" h="16509">
                <a:moveTo>
                  <a:pt x="1524" y="7620"/>
                </a:moveTo>
                <a:lnTo>
                  <a:pt x="8382" y="2286"/>
                </a:lnTo>
                <a:lnTo>
                  <a:pt x="9906" y="0"/>
                </a:lnTo>
                <a:lnTo>
                  <a:pt x="13715" y="0"/>
                </a:lnTo>
                <a:lnTo>
                  <a:pt x="14477" y="2286"/>
                </a:lnTo>
                <a:lnTo>
                  <a:pt x="15239" y="3048"/>
                </a:lnTo>
                <a:lnTo>
                  <a:pt x="16763" y="5334"/>
                </a:lnTo>
                <a:lnTo>
                  <a:pt x="14477" y="7620"/>
                </a:lnTo>
                <a:lnTo>
                  <a:pt x="8382" y="15240"/>
                </a:lnTo>
                <a:lnTo>
                  <a:pt x="6858" y="16002"/>
                </a:lnTo>
                <a:lnTo>
                  <a:pt x="2286" y="16002"/>
                </a:lnTo>
                <a:lnTo>
                  <a:pt x="1524" y="15240"/>
                </a:lnTo>
                <a:lnTo>
                  <a:pt x="762" y="12954"/>
                </a:lnTo>
                <a:lnTo>
                  <a:pt x="0" y="12192"/>
                </a:lnTo>
                <a:lnTo>
                  <a:pt x="762" y="9906"/>
                </a:lnTo>
                <a:lnTo>
                  <a:pt x="1524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218176" y="7083552"/>
            <a:ext cx="15240" cy="16510"/>
          </a:xfrm>
          <a:custGeom>
            <a:avLst/>
            <a:gdLst/>
            <a:ahLst/>
            <a:cxnLst/>
            <a:rect l="l" t="t" r="r" b="b"/>
            <a:pathLst>
              <a:path w="15239" h="16509">
                <a:moveTo>
                  <a:pt x="762" y="7620"/>
                </a:moveTo>
                <a:lnTo>
                  <a:pt x="8382" y="0"/>
                </a:lnTo>
                <a:lnTo>
                  <a:pt x="12953" y="0"/>
                </a:lnTo>
                <a:lnTo>
                  <a:pt x="14477" y="762"/>
                </a:lnTo>
                <a:lnTo>
                  <a:pt x="15239" y="3048"/>
                </a:lnTo>
                <a:lnTo>
                  <a:pt x="15239" y="6096"/>
                </a:lnTo>
                <a:lnTo>
                  <a:pt x="14477" y="7620"/>
                </a:lnTo>
                <a:lnTo>
                  <a:pt x="7620" y="14477"/>
                </a:lnTo>
                <a:lnTo>
                  <a:pt x="5334" y="16001"/>
                </a:lnTo>
                <a:lnTo>
                  <a:pt x="2286" y="16001"/>
                </a:lnTo>
                <a:lnTo>
                  <a:pt x="762" y="14477"/>
                </a:lnTo>
                <a:lnTo>
                  <a:pt x="0" y="12953"/>
                </a:lnTo>
                <a:lnTo>
                  <a:pt x="0" y="9144"/>
                </a:lnTo>
                <a:lnTo>
                  <a:pt x="762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237988" y="7062978"/>
            <a:ext cx="14604" cy="17145"/>
          </a:xfrm>
          <a:custGeom>
            <a:avLst/>
            <a:gdLst/>
            <a:ahLst/>
            <a:cxnLst/>
            <a:rect l="l" t="t" r="r" b="b"/>
            <a:pathLst>
              <a:path w="14604" h="17145">
                <a:moveTo>
                  <a:pt x="1524" y="8382"/>
                </a:moveTo>
                <a:lnTo>
                  <a:pt x="7620" y="1524"/>
                </a:lnTo>
                <a:lnTo>
                  <a:pt x="9906" y="762"/>
                </a:lnTo>
                <a:lnTo>
                  <a:pt x="11429" y="0"/>
                </a:lnTo>
                <a:lnTo>
                  <a:pt x="12953" y="762"/>
                </a:lnTo>
                <a:lnTo>
                  <a:pt x="14477" y="2286"/>
                </a:lnTo>
                <a:lnTo>
                  <a:pt x="14477" y="6858"/>
                </a:lnTo>
                <a:lnTo>
                  <a:pt x="13715" y="8382"/>
                </a:lnTo>
                <a:lnTo>
                  <a:pt x="6858" y="15239"/>
                </a:lnTo>
                <a:lnTo>
                  <a:pt x="4572" y="16763"/>
                </a:lnTo>
                <a:lnTo>
                  <a:pt x="3048" y="15239"/>
                </a:lnTo>
                <a:lnTo>
                  <a:pt x="0" y="13716"/>
                </a:lnTo>
                <a:lnTo>
                  <a:pt x="0" y="9906"/>
                </a:lnTo>
                <a:lnTo>
                  <a:pt x="1524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256276" y="7042404"/>
            <a:ext cx="17145" cy="16510"/>
          </a:xfrm>
          <a:custGeom>
            <a:avLst/>
            <a:gdLst/>
            <a:ahLst/>
            <a:cxnLst/>
            <a:rect l="l" t="t" r="r" b="b"/>
            <a:pathLst>
              <a:path w="17145" h="16509">
                <a:moveTo>
                  <a:pt x="2286" y="8382"/>
                </a:moveTo>
                <a:lnTo>
                  <a:pt x="9144" y="1524"/>
                </a:lnTo>
                <a:lnTo>
                  <a:pt x="9906" y="0"/>
                </a:lnTo>
                <a:lnTo>
                  <a:pt x="14477" y="0"/>
                </a:lnTo>
                <a:lnTo>
                  <a:pt x="16001" y="3048"/>
                </a:lnTo>
                <a:lnTo>
                  <a:pt x="16763" y="5334"/>
                </a:lnTo>
                <a:lnTo>
                  <a:pt x="16001" y="7620"/>
                </a:lnTo>
                <a:lnTo>
                  <a:pt x="15239" y="8382"/>
                </a:lnTo>
                <a:lnTo>
                  <a:pt x="9144" y="15240"/>
                </a:lnTo>
                <a:lnTo>
                  <a:pt x="6858" y="16001"/>
                </a:lnTo>
                <a:lnTo>
                  <a:pt x="3048" y="16001"/>
                </a:lnTo>
                <a:lnTo>
                  <a:pt x="2286" y="15240"/>
                </a:lnTo>
                <a:lnTo>
                  <a:pt x="1524" y="12954"/>
                </a:lnTo>
                <a:lnTo>
                  <a:pt x="0" y="12192"/>
                </a:lnTo>
                <a:lnTo>
                  <a:pt x="1524" y="9906"/>
                </a:lnTo>
                <a:lnTo>
                  <a:pt x="2286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044440" y="7042404"/>
            <a:ext cx="113030" cy="117475"/>
          </a:xfrm>
          <a:custGeom>
            <a:avLst/>
            <a:gdLst/>
            <a:ahLst/>
            <a:cxnLst/>
            <a:rect l="l" t="t" r="r" b="b"/>
            <a:pathLst>
              <a:path w="113029" h="117475">
                <a:moveTo>
                  <a:pt x="12192" y="101346"/>
                </a:moveTo>
                <a:lnTo>
                  <a:pt x="7620" y="101346"/>
                </a:lnTo>
                <a:lnTo>
                  <a:pt x="6858" y="102870"/>
                </a:lnTo>
                <a:lnTo>
                  <a:pt x="762" y="109728"/>
                </a:lnTo>
                <a:lnTo>
                  <a:pt x="0" y="112013"/>
                </a:lnTo>
                <a:lnTo>
                  <a:pt x="0" y="114300"/>
                </a:lnTo>
                <a:lnTo>
                  <a:pt x="762" y="116586"/>
                </a:lnTo>
                <a:lnTo>
                  <a:pt x="3048" y="117348"/>
                </a:lnTo>
                <a:lnTo>
                  <a:pt x="5334" y="117348"/>
                </a:lnTo>
                <a:lnTo>
                  <a:pt x="6858" y="116586"/>
                </a:lnTo>
                <a:lnTo>
                  <a:pt x="13715" y="109728"/>
                </a:lnTo>
                <a:lnTo>
                  <a:pt x="15239" y="107442"/>
                </a:lnTo>
                <a:lnTo>
                  <a:pt x="15239" y="104394"/>
                </a:lnTo>
                <a:lnTo>
                  <a:pt x="12192" y="101346"/>
                </a:lnTo>
                <a:close/>
              </a:path>
              <a:path w="113029" h="117475">
                <a:moveTo>
                  <a:pt x="30480" y="80772"/>
                </a:moveTo>
                <a:lnTo>
                  <a:pt x="28956" y="81534"/>
                </a:lnTo>
                <a:lnTo>
                  <a:pt x="26670" y="83058"/>
                </a:lnTo>
                <a:lnTo>
                  <a:pt x="19050" y="90678"/>
                </a:lnTo>
                <a:lnTo>
                  <a:pt x="19050" y="94487"/>
                </a:lnTo>
                <a:lnTo>
                  <a:pt x="19812" y="96012"/>
                </a:lnTo>
                <a:lnTo>
                  <a:pt x="22098" y="96774"/>
                </a:lnTo>
                <a:lnTo>
                  <a:pt x="23622" y="97536"/>
                </a:lnTo>
                <a:lnTo>
                  <a:pt x="25908" y="96774"/>
                </a:lnTo>
                <a:lnTo>
                  <a:pt x="26670" y="96012"/>
                </a:lnTo>
                <a:lnTo>
                  <a:pt x="33527" y="89916"/>
                </a:lnTo>
                <a:lnTo>
                  <a:pt x="35051" y="87630"/>
                </a:lnTo>
                <a:lnTo>
                  <a:pt x="35051" y="83820"/>
                </a:lnTo>
                <a:lnTo>
                  <a:pt x="33527" y="83058"/>
                </a:lnTo>
                <a:lnTo>
                  <a:pt x="32004" y="81534"/>
                </a:lnTo>
                <a:lnTo>
                  <a:pt x="30480" y="80772"/>
                </a:lnTo>
                <a:close/>
              </a:path>
              <a:path w="113029" h="117475">
                <a:moveTo>
                  <a:pt x="51815" y="60960"/>
                </a:moveTo>
                <a:lnTo>
                  <a:pt x="47244" y="60960"/>
                </a:lnTo>
                <a:lnTo>
                  <a:pt x="46482" y="63246"/>
                </a:lnTo>
                <a:lnTo>
                  <a:pt x="39624" y="68580"/>
                </a:lnTo>
                <a:lnTo>
                  <a:pt x="38862" y="70866"/>
                </a:lnTo>
                <a:lnTo>
                  <a:pt x="37337" y="73151"/>
                </a:lnTo>
                <a:lnTo>
                  <a:pt x="38862" y="73913"/>
                </a:lnTo>
                <a:lnTo>
                  <a:pt x="39624" y="76200"/>
                </a:lnTo>
                <a:lnTo>
                  <a:pt x="40386" y="76962"/>
                </a:lnTo>
                <a:lnTo>
                  <a:pt x="44958" y="76962"/>
                </a:lnTo>
                <a:lnTo>
                  <a:pt x="46482" y="76200"/>
                </a:lnTo>
                <a:lnTo>
                  <a:pt x="52577" y="68580"/>
                </a:lnTo>
                <a:lnTo>
                  <a:pt x="54863" y="66294"/>
                </a:lnTo>
                <a:lnTo>
                  <a:pt x="53339" y="64008"/>
                </a:lnTo>
                <a:lnTo>
                  <a:pt x="52577" y="63246"/>
                </a:lnTo>
                <a:lnTo>
                  <a:pt x="51815" y="60960"/>
                </a:lnTo>
                <a:close/>
              </a:path>
              <a:path w="113029" h="117475">
                <a:moveTo>
                  <a:pt x="71627" y="41148"/>
                </a:moveTo>
                <a:lnTo>
                  <a:pt x="67056" y="41148"/>
                </a:lnTo>
                <a:lnTo>
                  <a:pt x="59436" y="48768"/>
                </a:lnTo>
                <a:lnTo>
                  <a:pt x="58674" y="50292"/>
                </a:lnTo>
                <a:lnTo>
                  <a:pt x="58674" y="54101"/>
                </a:lnTo>
                <a:lnTo>
                  <a:pt x="59436" y="55625"/>
                </a:lnTo>
                <a:lnTo>
                  <a:pt x="61722" y="57150"/>
                </a:lnTo>
                <a:lnTo>
                  <a:pt x="64770" y="57150"/>
                </a:lnTo>
                <a:lnTo>
                  <a:pt x="66294" y="55625"/>
                </a:lnTo>
                <a:lnTo>
                  <a:pt x="72389" y="48768"/>
                </a:lnTo>
                <a:lnTo>
                  <a:pt x="73151" y="47244"/>
                </a:lnTo>
                <a:lnTo>
                  <a:pt x="73151" y="44196"/>
                </a:lnTo>
                <a:lnTo>
                  <a:pt x="72389" y="41910"/>
                </a:lnTo>
                <a:lnTo>
                  <a:pt x="71627" y="41148"/>
                </a:lnTo>
                <a:close/>
              </a:path>
              <a:path w="113029" h="117475">
                <a:moveTo>
                  <a:pt x="89154" y="20574"/>
                </a:moveTo>
                <a:lnTo>
                  <a:pt x="86868" y="21336"/>
                </a:lnTo>
                <a:lnTo>
                  <a:pt x="85344" y="22098"/>
                </a:lnTo>
                <a:lnTo>
                  <a:pt x="79248" y="28956"/>
                </a:lnTo>
                <a:lnTo>
                  <a:pt x="76962" y="30480"/>
                </a:lnTo>
                <a:lnTo>
                  <a:pt x="76962" y="34290"/>
                </a:lnTo>
                <a:lnTo>
                  <a:pt x="79248" y="35051"/>
                </a:lnTo>
                <a:lnTo>
                  <a:pt x="80010" y="35813"/>
                </a:lnTo>
                <a:lnTo>
                  <a:pt x="82296" y="37337"/>
                </a:lnTo>
                <a:lnTo>
                  <a:pt x="84582" y="35813"/>
                </a:lnTo>
                <a:lnTo>
                  <a:pt x="85344" y="35051"/>
                </a:lnTo>
                <a:lnTo>
                  <a:pt x="92201" y="28956"/>
                </a:lnTo>
                <a:lnTo>
                  <a:pt x="92963" y="27432"/>
                </a:lnTo>
                <a:lnTo>
                  <a:pt x="92963" y="22860"/>
                </a:lnTo>
                <a:lnTo>
                  <a:pt x="92201" y="22098"/>
                </a:lnTo>
                <a:lnTo>
                  <a:pt x="89915" y="21336"/>
                </a:lnTo>
                <a:lnTo>
                  <a:pt x="89154" y="20574"/>
                </a:lnTo>
                <a:close/>
              </a:path>
              <a:path w="113029" h="117475">
                <a:moveTo>
                  <a:pt x="109727" y="0"/>
                </a:moveTo>
                <a:lnTo>
                  <a:pt x="105918" y="0"/>
                </a:lnTo>
                <a:lnTo>
                  <a:pt x="105156" y="1524"/>
                </a:lnTo>
                <a:lnTo>
                  <a:pt x="99060" y="8382"/>
                </a:lnTo>
                <a:lnTo>
                  <a:pt x="98298" y="9906"/>
                </a:lnTo>
                <a:lnTo>
                  <a:pt x="96774" y="12192"/>
                </a:lnTo>
                <a:lnTo>
                  <a:pt x="98298" y="12954"/>
                </a:lnTo>
                <a:lnTo>
                  <a:pt x="99060" y="15240"/>
                </a:lnTo>
                <a:lnTo>
                  <a:pt x="99822" y="16001"/>
                </a:lnTo>
                <a:lnTo>
                  <a:pt x="104394" y="16001"/>
                </a:lnTo>
                <a:lnTo>
                  <a:pt x="105156" y="15240"/>
                </a:lnTo>
                <a:lnTo>
                  <a:pt x="111251" y="8382"/>
                </a:lnTo>
                <a:lnTo>
                  <a:pt x="112013" y="7620"/>
                </a:lnTo>
                <a:lnTo>
                  <a:pt x="112775" y="5334"/>
                </a:lnTo>
                <a:lnTo>
                  <a:pt x="112013" y="3048"/>
                </a:lnTo>
                <a:lnTo>
                  <a:pt x="111251" y="1524"/>
                </a:lnTo>
                <a:lnTo>
                  <a:pt x="109727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044440" y="7143750"/>
            <a:ext cx="15240" cy="16510"/>
          </a:xfrm>
          <a:custGeom>
            <a:avLst/>
            <a:gdLst/>
            <a:ahLst/>
            <a:cxnLst/>
            <a:rect l="l" t="t" r="r" b="b"/>
            <a:pathLst>
              <a:path w="15239" h="16509">
                <a:moveTo>
                  <a:pt x="762" y="8382"/>
                </a:moveTo>
                <a:lnTo>
                  <a:pt x="6858" y="1524"/>
                </a:lnTo>
                <a:lnTo>
                  <a:pt x="7620" y="0"/>
                </a:lnTo>
                <a:lnTo>
                  <a:pt x="12192" y="0"/>
                </a:lnTo>
                <a:lnTo>
                  <a:pt x="15239" y="3048"/>
                </a:lnTo>
                <a:lnTo>
                  <a:pt x="15239" y="6096"/>
                </a:lnTo>
                <a:lnTo>
                  <a:pt x="13715" y="8382"/>
                </a:lnTo>
                <a:lnTo>
                  <a:pt x="6858" y="15239"/>
                </a:lnTo>
                <a:lnTo>
                  <a:pt x="5334" y="16001"/>
                </a:lnTo>
                <a:lnTo>
                  <a:pt x="3048" y="16001"/>
                </a:lnTo>
                <a:lnTo>
                  <a:pt x="762" y="15239"/>
                </a:lnTo>
                <a:lnTo>
                  <a:pt x="0" y="12953"/>
                </a:lnTo>
                <a:lnTo>
                  <a:pt x="0" y="10667"/>
                </a:lnTo>
                <a:lnTo>
                  <a:pt x="762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063490" y="7123176"/>
            <a:ext cx="16510" cy="17145"/>
          </a:xfrm>
          <a:custGeom>
            <a:avLst/>
            <a:gdLst/>
            <a:ahLst/>
            <a:cxnLst/>
            <a:rect l="l" t="t" r="r" b="b"/>
            <a:pathLst>
              <a:path w="16510" h="17145">
                <a:moveTo>
                  <a:pt x="762" y="9144"/>
                </a:moveTo>
                <a:lnTo>
                  <a:pt x="7620" y="2286"/>
                </a:lnTo>
                <a:lnTo>
                  <a:pt x="9906" y="762"/>
                </a:lnTo>
                <a:lnTo>
                  <a:pt x="11430" y="0"/>
                </a:lnTo>
                <a:lnTo>
                  <a:pt x="12954" y="762"/>
                </a:lnTo>
                <a:lnTo>
                  <a:pt x="14477" y="2286"/>
                </a:lnTo>
                <a:lnTo>
                  <a:pt x="16001" y="3048"/>
                </a:lnTo>
                <a:lnTo>
                  <a:pt x="16001" y="6858"/>
                </a:lnTo>
                <a:lnTo>
                  <a:pt x="14477" y="9144"/>
                </a:lnTo>
                <a:lnTo>
                  <a:pt x="7620" y="15239"/>
                </a:lnTo>
                <a:lnTo>
                  <a:pt x="6858" y="16001"/>
                </a:lnTo>
                <a:lnTo>
                  <a:pt x="4572" y="16763"/>
                </a:lnTo>
                <a:lnTo>
                  <a:pt x="3048" y="16001"/>
                </a:lnTo>
                <a:lnTo>
                  <a:pt x="762" y="15239"/>
                </a:lnTo>
                <a:lnTo>
                  <a:pt x="0" y="13715"/>
                </a:lnTo>
                <a:lnTo>
                  <a:pt x="0" y="9906"/>
                </a:lnTo>
                <a:lnTo>
                  <a:pt x="762" y="9144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081778" y="7103364"/>
            <a:ext cx="17780" cy="16510"/>
          </a:xfrm>
          <a:custGeom>
            <a:avLst/>
            <a:gdLst/>
            <a:ahLst/>
            <a:cxnLst/>
            <a:rect l="l" t="t" r="r" b="b"/>
            <a:pathLst>
              <a:path w="17779" h="16509">
                <a:moveTo>
                  <a:pt x="2286" y="7620"/>
                </a:moveTo>
                <a:lnTo>
                  <a:pt x="9144" y="2286"/>
                </a:lnTo>
                <a:lnTo>
                  <a:pt x="9906" y="0"/>
                </a:lnTo>
                <a:lnTo>
                  <a:pt x="14477" y="0"/>
                </a:lnTo>
                <a:lnTo>
                  <a:pt x="15239" y="2286"/>
                </a:lnTo>
                <a:lnTo>
                  <a:pt x="16001" y="3048"/>
                </a:lnTo>
                <a:lnTo>
                  <a:pt x="17525" y="5334"/>
                </a:lnTo>
                <a:lnTo>
                  <a:pt x="15239" y="7620"/>
                </a:lnTo>
                <a:lnTo>
                  <a:pt x="9144" y="15240"/>
                </a:lnTo>
                <a:lnTo>
                  <a:pt x="7620" y="16002"/>
                </a:lnTo>
                <a:lnTo>
                  <a:pt x="3048" y="16002"/>
                </a:lnTo>
                <a:lnTo>
                  <a:pt x="2286" y="15240"/>
                </a:lnTo>
                <a:lnTo>
                  <a:pt x="1524" y="12954"/>
                </a:lnTo>
                <a:lnTo>
                  <a:pt x="0" y="12192"/>
                </a:lnTo>
                <a:lnTo>
                  <a:pt x="1524" y="9906"/>
                </a:lnTo>
                <a:lnTo>
                  <a:pt x="2286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103114" y="7083552"/>
            <a:ext cx="14604" cy="16510"/>
          </a:xfrm>
          <a:custGeom>
            <a:avLst/>
            <a:gdLst/>
            <a:ahLst/>
            <a:cxnLst/>
            <a:rect l="l" t="t" r="r" b="b"/>
            <a:pathLst>
              <a:path w="14604" h="16509">
                <a:moveTo>
                  <a:pt x="762" y="7620"/>
                </a:moveTo>
                <a:lnTo>
                  <a:pt x="8382" y="0"/>
                </a:lnTo>
                <a:lnTo>
                  <a:pt x="12953" y="0"/>
                </a:lnTo>
                <a:lnTo>
                  <a:pt x="13715" y="762"/>
                </a:lnTo>
                <a:lnTo>
                  <a:pt x="14477" y="3048"/>
                </a:lnTo>
                <a:lnTo>
                  <a:pt x="14477" y="6096"/>
                </a:lnTo>
                <a:lnTo>
                  <a:pt x="13715" y="7620"/>
                </a:lnTo>
                <a:lnTo>
                  <a:pt x="7620" y="14477"/>
                </a:lnTo>
                <a:lnTo>
                  <a:pt x="6096" y="16001"/>
                </a:lnTo>
                <a:lnTo>
                  <a:pt x="3048" y="16001"/>
                </a:lnTo>
                <a:lnTo>
                  <a:pt x="762" y="14477"/>
                </a:lnTo>
                <a:lnTo>
                  <a:pt x="0" y="12953"/>
                </a:lnTo>
                <a:lnTo>
                  <a:pt x="0" y="9144"/>
                </a:lnTo>
                <a:lnTo>
                  <a:pt x="762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121402" y="7062978"/>
            <a:ext cx="16510" cy="17145"/>
          </a:xfrm>
          <a:custGeom>
            <a:avLst/>
            <a:gdLst/>
            <a:ahLst/>
            <a:cxnLst/>
            <a:rect l="l" t="t" r="r" b="b"/>
            <a:pathLst>
              <a:path w="16510" h="17145">
                <a:moveTo>
                  <a:pt x="2286" y="8382"/>
                </a:moveTo>
                <a:lnTo>
                  <a:pt x="8382" y="1524"/>
                </a:lnTo>
                <a:lnTo>
                  <a:pt x="9906" y="762"/>
                </a:lnTo>
                <a:lnTo>
                  <a:pt x="12192" y="0"/>
                </a:lnTo>
                <a:lnTo>
                  <a:pt x="12953" y="762"/>
                </a:lnTo>
                <a:lnTo>
                  <a:pt x="15239" y="1524"/>
                </a:lnTo>
                <a:lnTo>
                  <a:pt x="16001" y="2286"/>
                </a:lnTo>
                <a:lnTo>
                  <a:pt x="16001" y="6858"/>
                </a:lnTo>
                <a:lnTo>
                  <a:pt x="15239" y="8382"/>
                </a:lnTo>
                <a:lnTo>
                  <a:pt x="8382" y="14477"/>
                </a:lnTo>
                <a:lnTo>
                  <a:pt x="7620" y="15239"/>
                </a:lnTo>
                <a:lnTo>
                  <a:pt x="5334" y="16763"/>
                </a:lnTo>
                <a:lnTo>
                  <a:pt x="3048" y="15239"/>
                </a:lnTo>
                <a:lnTo>
                  <a:pt x="2286" y="14477"/>
                </a:lnTo>
                <a:lnTo>
                  <a:pt x="0" y="13716"/>
                </a:lnTo>
                <a:lnTo>
                  <a:pt x="0" y="9906"/>
                </a:lnTo>
                <a:lnTo>
                  <a:pt x="2286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41214" y="7042404"/>
            <a:ext cx="16510" cy="16510"/>
          </a:xfrm>
          <a:custGeom>
            <a:avLst/>
            <a:gdLst/>
            <a:ahLst/>
            <a:cxnLst/>
            <a:rect l="l" t="t" r="r" b="b"/>
            <a:pathLst>
              <a:path w="16510" h="16509">
                <a:moveTo>
                  <a:pt x="2286" y="8382"/>
                </a:moveTo>
                <a:lnTo>
                  <a:pt x="8382" y="1524"/>
                </a:lnTo>
                <a:lnTo>
                  <a:pt x="9144" y="0"/>
                </a:lnTo>
                <a:lnTo>
                  <a:pt x="12953" y="0"/>
                </a:lnTo>
                <a:lnTo>
                  <a:pt x="14477" y="1524"/>
                </a:lnTo>
                <a:lnTo>
                  <a:pt x="15239" y="3048"/>
                </a:lnTo>
                <a:lnTo>
                  <a:pt x="16001" y="5334"/>
                </a:lnTo>
                <a:lnTo>
                  <a:pt x="15239" y="7620"/>
                </a:lnTo>
                <a:lnTo>
                  <a:pt x="14477" y="8382"/>
                </a:lnTo>
                <a:lnTo>
                  <a:pt x="8382" y="15240"/>
                </a:lnTo>
                <a:lnTo>
                  <a:pt x="7620" y="16001"/>
                </a:lnTo>
                <a:lnTo>
                  <a:pt x="3048" y="16001"/>
                </a:lnTo>
                <a:lnTo>
                  <a:pt x="2286" y="15240"/>
                </a:lnTo>
                <a:lnTo>
                  <a:pt x="1524" y="12954"/>
                </a:lnTo>
                <a:lnTo>
                  <a:pt x="0" y="12192"/>
                </a:lnTo>
                <a:lnTo>
                  <a:pt x="1524" y="9906"/>
                </a:lnTo>
                <a:lnTo>
                  <a:pt x="2286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096255" y="6858000"/>
            <a:ext cx="182880" cy="177800"/>
          </a:xfrm>
          <a:custGeom>
            <a:avLst/>
            <a:gdLst/>
            <a:ahLst/>
            <a:cxnLst/>
            <a:rect l="l" t="t" r="r" b="b"/>
            <a:pathLst>
              <a:path w="182879" h="177800">
                <a:moveTo>
                  <a:pt x="182880" y="177546"/>
                </a:moveTo>
                <a:lnTo>
                  <a:pt x="0" y="0"/>
                </a:lnTo>
              </a:path>
            </a:pathLst>
          </a:custGeom>
          <a:ln w="1583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932426" y="6858000"/>
            <a:ext cx="163830" cy="177800"/>
          </a:xfrm>
          <a:custGeom>
            <a:avLst/>
            <a:gdLst/>
            <a:ahLst/>
            <a:cxnLst/>
            <a:rect l="l" t="t" r="r" b="b"/>
            <a:pathLst>
              <a:path w="163829" h="177800">
                <a:moveTo>
                  <a:pt x="0" y="177546"/>
                </a:moveTo>
                <a:lnTo>
                  <a:pt x="163829" y="0"/>
                </a:lnTo>
              </a:path>
            </a:pathLst>
          </a:custGeom>
          <a:ln w="1583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961382" y="7038566"/>
            <a:ext cx="116205" cy="114935"/>
          </a:xfrm>
          <a:custGeom>
            <a:avLst/>
            <a:gdLst/>
            <a:ahLst/>
            <a:cxnLst/>
            <a:rect l="l" t="t" r="r" b="b"/>
            <a:pathLst>
              <a:path w="116204" h="114934">
                <a:moveTo>
                  <a:pt x="42785" y="0"/>
                </a:moveTo>
                <a:lnTo>
                  <a:pt x="14223" y="18571"/>
                </a:lnTo>
                <a:lnTo>
                  <a:pt x="0" y="57177"/>
                </a:lnTo>
                <a:lnTo>
                  <a:pt x="13336" y="95350"/>
                </a:lnTo>
                <a:lnTo>
                  <a:pt x="41753" y="114391"/>
                </a:lnTo>
                <a:lnTo>
                  <a:pt x="75085" y="114345"/>
                </a:lnTo>
                <a:lnTo>
                  <a:pt x="103163" y="95259"/>
                </a:lnTo>
                <a:lnTo>
                  <a:pt x="115823" y="57177"/>
                </a:lnTo>
                <a:lnTo>
                  <a:pt x="103453" y="20034"/>
                </a:lnTo>
                <a:lnTo>
                  <a:pt x="75818" y="731"/>
                </a:lnTo>
                <a:lnTo>
                  <a:pt x="4278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961382" y="7038566"/>
            <a:ext cx="116205" cy="114935"/>
          </a:xfrm>
          <a:custGeom>
            <a:avLst/>
            <a:gdLst/>
            <a:ahLst/>
            <a:cxnLst/>
            <a:rect l="l" t="t" r="r" b="b"/>
            <a:pathLst>
              <a:path w="116204" h="114934">
                <a:moveTo>
                  <a:pt x="115823" y="57177"/>
                </a:moveTo>
                <a:lnTo>
                  <a:pt x="103453" y="20034"/>
                </a:lnTo>
                <a:lnTo>
                  <a:pt x="75818" y="731"/>
                </a:lnTo>
                <a:lnTo>
                  <a:pt x="42785" y="0"/>
                </a:lnTo>
                <a:lnTo>
                  <a:pt x="14223" y="18571"/>
                </a:lnTo>
                <a:lnTo>
                  <a:pt x="0" y="57177"/>
                </a:lnTo>
                <a:lnTo>
                  <a:pt x="13336" y="95350"/>
                </a:lnTo>
                <a:lnTo>
                  <a:pt x="41753" y="114391"/>
                </a:lnTo>
                <a:lnTo>
                  <a:pt x="75085" y="114345"/>
                </a:lnTo>
                <a:lnTo>
                  <a:pt x="103163" y="95259"/>
                </a:lnTo>
                <a:lnTo>
                  <a:pt x="115823" y="57177"/>
                </a:lnTo>
                <a:close/>
              </a:path>
            </a:pathLst>
          </a:custGeom>
          <a:ln w="98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134355" y="7038336"/>
            <a:ext cx="116839" cy="114935"/>
          </a:xfrm>
          <a:custGeom>
            <a:avLst/>
            <a:gdLst/>
            <a:ahLst/>
            <a:cxnLst/>
            <a:rect l="l" t="t" r="r" b="b"/>
            <a:pathLst>
              <a:path w="116839" h="114934">
                <a:moveTo>
                  <a:pt x="43711" y="0"/>
                </a:moveTo>
                <a:lnTo>
                  <a:pt x="15094" y="18426"/>
                </a:lnTo>
                <a:lnTo>
                  <a:pt x="0" y="57407"/>
                </a:lnTo>
                <a:lnTo>
                  <a:pt x="14073" y="95768"/>
                </a:lnTo>
                <a:lnTo>
                  <a:pt x="42411" y="114801"/>
                </a:lnTo>
                <a:lnTo>
                  <a:pt x="75372" y="114652"/>
                </a:lnTo>
                <a:lnTo>
                  <a:pt x="103311" y="95472"/>
                </a:lnTo>
                <a:lnTo>
                  <a:pt x="116586" y="57407"/>
                </a:lnTo>
                <a:lnTo>
                  <a:pt x="103868" y="20555"/>
                </a:lnTo>
                <a:lnTo>
                  <a:pt x="76440" y="1064"/>
                </a:lnTo>
                <a:lnTo>
                  <a:pt x="437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134355" y="7038336"/>
            <a:ext cx="116839" cy="114935"/>
          </a:xfrm>
          <a:custGeom>
            <a:avLst/>
            <a:gdLst/>
            <a:ahLst/>
            <a:cxnLst/>
            <a:rect l="l" t="t" r="r" b="b"/>
            <a:pathLst>
              <a:path w="116839" h="114934">
                <a:moveTo>
                  <a:pt x="116586" y="57407"/>
                </a:moveTo>
                <a:lnTo>
                  <a:pt x="103868" y="20555"/>
                </a:lnTo>
                <a:lnTo>
                  <a:pt x="76440" y="1064"/>
                </a:lnTo>
                <a:lnTo>
                  <a:pt x="43711" y="0"/>
                </a:lnTo>
                <a:lnTo>
                  <a:pt x="15094" y="18426"/>
                </a:lnTo>
                <a:lnTo>
                  <a:pt x="0" y="57407"/>
                </a:lnTo>
                <a:lnTo>
                  <a:pt x="14073" y="95768"/>
                </a:lnTo>
                <a:lnTo>
                  <a:pt x="42411" y="114801"/>
                </a:lnTo>
                <a:lnTo>
                  <a:pt x="75372" y="114652"/>
                </a:lnTo>
                <a:lnTo>
                  <a:pt x="103311" y="95472"/>
                </a:lnTo>
                <a:lnTo>
                  <a:pt x="116586" y="57407"/>
                </a:lnTo>
                <a:close/>
              </a:path>
            </a:pathLst>
          </a:custGeom>
          <a:ln w="98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046726" y="7065264"/>
            <a:ext cx="120014" cy="187960"/>
          </a:xfrm>
          <a:custGeom>
            <a:avLst/>
            <a:gdLst/>
            <a:ahLst/>
            <a:cxnLst/>
            <a:rect l="l" t="t" r="r" b="b"/>
            <a:pathLst>
              <a:path w="120014" h="187959">
                <a:moveTo>
                  <a:pt x="59436" y="0"/>
                </a:moveTo>
                <a:lnTo>
                  <a:pt x="0" y="187452"/>
                </a:lnTo>
                <a:lnTo>
                  <a:pt x="119634" y="187452"/>
                </a:lnTo>
                <a:lnTo>
                  <a:pt x="59436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615690" y="7233666"/>
            <a:ext cx="0" cy="179070"/>
          </a:xfrm>
          <a:custGeom>
            <a:avLst/>
            <a:gdLst/>
            <a:ahLst/>
            <a:cxnLst/>
            <a:rect l="l" t="t" r="r" b="b"/>
            <a:pathLst>
              <a:path h="179070">
                <a:moveTo>
                  <a:pt x="0" y="0"/>
                </a:moveTo>
                <a:lnTo>
                  <a:pt x="0" y="17907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2856229" y="6883654"/>
            <a:ext cx="14033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dirty="0">
                <a:latin typeface="Arial"/>
                <a:cs typeface="Arial"/>
              </a:rPr>
              <a:t>C</a:t>
            </a:r>
            <a:endParaRPr sz="125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3870705" y="100540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23</a:t>
            </a:r>
            <a:endParaRPr sz="12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3545060" y="6883654"/>
            <a:ext cx="14033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dirty="0">
                <a:latin typeface="Arial"/>
                <a:cs typeface="Arial"/>
              </a:rPr>
              <a:t>D</a:t>
            </a:r>
            <a:endParaRPr sz="125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4410709" y="6889737"/>
            <a:ext cx="132080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dirty="0">
                <a:latin typeface="Arial"/>
                <a:cs typeface="Arial"/>
              </a:rPr>
              <a:t>E</a:t>
            </a:r>
            <a:endParaRPr sz="125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4919726" y="6889737"/>
            <a:ext cx="51371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58775" algn="l"/>
              </a:tabLst>
            </a:pPr>
            <a:r>
              <a:rPr sz="1250" b="1" u="heavy" dirty="0">
                <a:latin typeface="Arial"/>
                <a:cs typeface="Arial"/>
              </a:rPr>
              <a:t> 	</a:t>
            </a:r>
            <a:r>
              <a:rPr sz="1250" b="1" spc="-140" dirty="0">
                <a:latin typeface="Arial"/>
                <a:cs typeface="Arial"/>
              </a:rPr>
              <a:t> </a:t>
            </a:r>
            <a:r>
              <a:rPr sz="1250" b="1" dirty="0">
                <a:latin typeface="Arial"/>
                <a:cs typeface="Arial"/>
              </a:rPr>
              <a:t>B</a:t>
            </a:r>
            <a:endParaRPr sz="125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3893299" y="7122921"/>
            <a:ext cx="33464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5" dirty="0">
                <a:latin typeface="Arial"/>
                <a:cs typeface="Arial"/>
              </a:rPr>
              <a:t>12m</a:t>
            </a:r>
            <a:endParaRPr sz="125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3605021"/>
            <a:ext cx="4690110" cy="389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u="sng" spc="-5" dirty="0">
                <a:latin typeface="Arial"/>
                <a:cs typeface="Arial"/>
              </a:rPr>
              <a:t>Jawab:</a:t>
            </a:r>
            <a:endParaRPr sz="1200">
              <a:latin typeface="Arial"/>
              <a:cs typeface="Arial"/>
            </a:endParaRPr>
          </a:p>
          <a:p>
            <a:pPr marL="250190" indent="-23749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dirty="0">
                <a:latin typeface="Arial"/>
                <a:cs typeface="Arial"/>
              </a:rPr>
              <a:t>Gaya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posisi miring, sehingga harus dicari gaya sumbu </a:t>
            </a:r>
            <a:r>
              <a:rPr sz="1200" dirty="0">
                <a:latin typeface="Arial"/>
                <a:cs typeface="Arial"/>
              </a:rPr>
              <a:t>x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y.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10689" y="4227576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56" y="0"/>
                </a:lnTo>
              </a:path>
            </a:pathLst>
          </a:custGeom>
          <a:ln w="78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1229" y="4227576"/>
            <a:ext cx="106045" cy="0"/>
          </a:xfrm>
          <a:custGeom>
            <a:avLst/>
            <a:gdLst/>
            <a:ahLst/>
            <a:cxnLst/>
            <a:rect l="l" t="t" r="r" b="b"/>
            <a:pathLst>
              <a:path w="106044">
                <a:moveTo>
                  <a:pt x="0" y="0"/>
                </a:moveTo>
                <a:lnTo>
                  <a:pt x="105918" y="0"/>
                </a:lnTo>
              </a:path>
            </a:pathLst>
          </a:custGeom>
          <a:ln w="78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16162" y="4239259"/>
            <a:ext cx="120014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15" dirty="0">
                <a:latin typeface="Times New Roman"/>
                <a:cs typeface="Times New Roman"/>
              </a:rPr>
              <a:t>5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04860" y="4239259"/>
            <a:ext cx="120014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15" dirty="0">
                <a:latin typeface="Times New Roman"/>
                <a:cs typeface="Times New Roman"/>
              </a:rPr>
              <a:t>5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06384" y="3970261"/>
            <a:ext cx="631190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3875" algn="l"/>
              </a:tabLst>
            </a:pPr>
            <a:r>
              <a:rPr sz="1450" spc="15" dirty="0">
                <a:latin typeface="Times New Roman"/>
                <a:cs typeface="Times New Roman"/>
              </a:rPr>
              <a:t>3	3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1467" y="4090670"/>
            <a:ext cx="1969770" cy="266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4510" algn="l"/>
                <a:tab pos="1026794" algn="l"/>
              </a:tabLst>
            </a:pPr>
            <a:r>
              <a:rPr sz="1450" i="1" spc="-25" dirty="0">
                <a:latin typeface="Times New Roman"/>
                <a:cs typeface="Times New Roman"/>
              </a:rPr>
              <a:t>F</a:t>
            </a:r>
            <a:r>
              <a:rPr sz="1275" i="1" spc="-37" baseline="-22875" dirty="0">
                <a:latin typeface="Times New Roman"/>
                <a:cs typeface="Times New Roman"/>
              </a:rPr>
              <a:t>x</a:t>
            </a:r>
            <a:r>
              <a:rPr sz="1275" i="1" spc="104" baseline="-22875" dirty="0">
                <a:latin typeface="Times New Roman"/>
                <a:cs typeface="Times New Roman"/>
              </a:rPr>
              <a:t> </a:t>
            </a:r>
            <a:r>
              <a:rPr sz="1450" spc="15" dirty="0">
                <a:latin typeface="Symbol"/>
                <a:cs typeface="Symbol"/>
              </a:rPr>
              <a:t></a:t>
            </a:r>
            <a:r>
              <a:rPr sz="1450" spc="15" dirty="0">
                <a:latin typeface="Times New Roman"/>
                <a:cs typeface="Times New Roman"/>
              </a:rPr>
              <a:t>	</a:t>
            </a:r>
            <a:r>
              <a:rPr sz="1450" i="1" spc="-45" dirty="0">
                <a:latin typeface="Times New Roman"/>
                <a:cs typeface="Times New Roman"/>
              </a:rPr>
              <a:t>F</a:t>
            </a:r>
            <a:r>
              <a:rPr sz="1275" spc="-67" baseline="-22875" dirty="0">
                <a:latin typeface="Times New Roman"/>
                <a:cs typeface="Times New Roman"/>
              </a:rPr>
              <a:t>2</a:t>
            </a:r>
            <a:r>
              <a:rPr sz="1275" spc="89" baseline="-22875" dirty="0">
                <a:latin typeface="Times New Roman"/>
                <a:cs typeface="Times New Roman"/>
              </a:rPr>
              <a:t> </a:t>
            </a:r>
            <a:r>
              <a:rPr sz="1450" spc="15" dirty="0">
                <a:latin typeface="Symbol"/>
                <a:cs typeface="Symbol"/>
              </a:rPr>
              <a:t></a:t>
            </a:r>
            <a:r>
              <a:rPr sz="1450" spc="15" dirty="0">
                <a:latin typeface="Times New Roman"/>
                <a:cs typeface="Times New Roman"/>
              </a:rPr>
              <a:t>	</a:t>
            </a:r>
            <a:r>
              <a:rPr sz="1450" spc="25" dirty="0">
                <a:latin typeface="Times New Roman"/>
                <a:cs typeface="Times New Roman"/>
              </a:rPr>
              <a:t>(20)</a:t>
            </a:r>
            <a:r>
              <a:rPr sz="1450" spc="-60" dirty="0">
                <a:latin typeface="Times New Roman"/>
                <a:cs typeface="Times New Roman"/>
              </a:rPr>
              <a:t> </a:t>
            </a:r>
            <a:r>
              <a:rPr sz="1450" spc="15" dirty="0">
                <a:latin typeface="Symbol"/>
                <a:cs typeface="Symbol"/>
              </a:rPr>
              <a:t></a:t>
            </a:r>
            <a:r>
              <a:rPr sz="1450" spc="-204" dirty="0">
                <a:latin typeface="Times New Roman"/>
                <a:cs typeface="Times New Roman"/>
              </a:rPr>
              <a:t> </a:t>
            </a:r>
            <a:r>
              <a:rPr sz="1450" spc="15" dirty="0">
                <a:latin typeface="Times New Roman"/>
                <a:cs typeface="Times New Roman"/>
              </a:rPr>
              <a:t>12</a:t>
            </a:r>
            <a:r>
              <a:rPr sz="1450" spc="-65" dirty="0">
                <a:latin typeface="Times New Roman"/>
                <a:cs typeface="Times New Roman"/>
              </a:rPr>
              <a:t> </a:t>
            </a:r>
            <a:r>
              <a:rPr sz="1450" i="1" spc="15" dirty="0">
                <a:latin typeface="Times New Roman"/>
                <a:cs typeface="Times New Roman"/>
              </a:rPr>
              <a:t>kN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10689" y="4709921"/>
            <a:ext cx="113664" cy="0"/>
          </a:xfrm>
          <a:custGeom>
            <a:avLst/>
            <a:gdLst/>
            <a:ahLst/>
            <a:cxnLst/>
            <a:rect l="l" t="t" r="r" b="b"/>
            <a:pathLst>
              <a:path w="113664">
                <a:moveTo>
                  <a:pt x="0" y="0"/>
                </a:moveTo>
                <a:lnTo>
                  <a:pt x="113537" y="0"/>
                </a:lnTo>
              </a:path>
            </a:pathLst>
          </a:custGeom>
          <a:ln w="77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222754" y="4709921"/>
            <a:ext cx="113664" cy="0"/>
          </a:xfrm>
          <a:custGeom>
            <a:avLst/>
            <a:gdLst/>
            <a:ahLst/>
            <a:cxnLst/>
            <a:rect l="l" t="t" r="r" b="b"/>
            <a:pathLst>
              <a:path w="113664">
                <a:moveTo>
                  <a:pt x="0" y="0"/>
                </a:moveTo>
                <a:lnTo>
                  <a:pt x="113537" y="0"/>
                </a:lnTo>
              </a:path>
            </a:pathLst>
          </a:custGeom>
          <a:ln w="77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222995" y="4454144"/>
            <a:ext cx="118110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dirty="0">
                <a:latin typeface="Times New Roman"/>
                <a:cs typeface="Times New Roman"/>
              </a:rPr>
              <a:t>4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09394" y="4718545"/>
            <a:ext cx="630555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4510" algn="l"/>
              </a:tabLst>
            </a:pPr>
            <a:r>
              <a:rPr sz="1450" dirty="0">
                <a:latin typeface="Times New Roman"/>
                <a:cs typeface="Times New Roman"/>
              </a:rPr>
              <a:t>5	5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10918" y="4454144"/>
            <a:ext cx="118110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dirty="0">
                <a:latin typeface="Times New Roman"/>
                <a:cs typeface="Times New Roman"/>
              </a:rPr>
              <a:t>4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30718" y="4572253"/>
            <a:ext cx="1965325" cy="264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32765" algn="l"/>
                <a:tab pos="1035685" algn="l"/>
              </a:tabLst>
            </a:pPr>
            <a:r>
              <a:rPr sz="1450" i="1" spc="-15" dirty="0">
                <a:latin typeface="Times New Roman"/>
                <a:cs typeface="Times New Roman"/>
              </a:rPr>
              <a:t>F</a:t>
            </a:r>
            <a:r>
              <a:rPr sz="1275" i="1" spc="-22" baseline="-22875" dirty="0">
                <a:latin typeface="Times New Roman"/>
                <a:cs typeface="Times New Roman"/>
              </a:rPr>
              <a:t>y</a:t>
            </a:r>
            <a:r>
              <a:rPr sz="1275" i="1" spc="112" baseline="-22875" dirty="0">
                <a:latin typeface="Times New Roman"/>
                <a:cs typeface="Times New Roman"/>
              </a:rPr>
              <a:t> </a:t>
            </a:r>
            <a:r>
              <a:rPr sz="1450" dirty="0">
                <a:latin typeface="Symbol"/>
                <a:cs typeface="Symbol"/>
              </a:rPr>
              <a:t></a:t>
            </a:r>
            <a:r>
              <a:rPr sz="1450" dirty="0">
                <a:latin typeface="Times New Roman"/>
                <a:cs typeface="Times New Roman"/>
              </a:rPr>
              <a:t>	</a:t>
            </a:r>
            <a:r>
              <a:rPr sz="1450" i="1" spc="-55" dirty="0">
                <a:latin typeface="Times New Roman"/>
                <a:cs typeface="Times New Roman"/>
              </a:rPr>
              <a:t>F</a:t>
            </a:r>
            <a:r>
              <a:rPr sz="1275" spc="-82" baseline="-22875" dirty="0">
                <a:latin typeface="Times New Roman"/>
                <a:cs typeface="Times New Roman"/>
              </a:rPr>
              <a:t>2</a:t>
            </a:r>
            <a:r>
              <a:rPr sz="1275" spc="82" baseline="-22875" dirty="0">
                <a:latin typeface="Times New Roman"/>
                <a:cs typeface="Times New Roman"/>
              </a:rPr>
              <a:t> </a:t>
            </a:r>
            <a:r>
              <a:rPr sz="1450" dirty="0">
                <a:latin typeface="Symbol"/>
                <a:cs typeface="Symbol"/>
              </a:rPr>
              <a:t></a:t>
            </a:r>
            <a:r>
              <a:rPr sz="1450" dirty="0">
                <a:latin typeface="Times New Roman"/>
                <a:cs typeface="Times New Roman"/>
              </a:rPr>
              <a:t>	</a:t>
            </a:r>
            <a:r>
              <a:rPr sz="1450" spc="15" dirty="0">
                <a:latin typeface="Times New Roman"/>
                <a:cs typeface="Times New Roman"/>
              </a:rPr>
              <a:t>(20)</a:t>
            </a:r>
            <a:r>
              <a:rPr sz="1450" spc="-65" dirty="0">
                <a:latin typeface="Times New Roman"/>
                <a:cs typeface="Times New Roman"/>
              </a:rPr>
              <a:t> </a:t>
            </a:r>
            <a:r>
              <a:rPr sz="1450" dirty="0">
                <a:latin typeface="Symbol"/>
                <a:cs typeface="Symbol"/>
              </a:rPr>
              <a:t></a:t>
            </a:r>
            <a:r>
              <a:rPr sz="1450" spc="-200" dirty="0">
                <a:latin typeface="Times New Roman"/>
                <a:cs typeface="Times New Roman"/>
              </a:rPr>
              <a:t> </a:t>
            </a:r>
            <a:r>
              <a:rPr sz="1450" dirty="0">
                <a:latin typeface="Times New Roman"/>
                <a:cs typeface="Times New Roman"/>
              </a:rPr>
              <a:t>16</a:t>
            </a:r>
            <a:r>
              <a:rPr sz="1450" spc="-65" dirty="0">
                <a:latin typeface="Times New Roman"/>
                <a:cs typeface="Times New Roman"/>
              </a:rPr>
              <a:t> </a:t>
            </a:r>
            <a:r>
              <a:rPr sz="1450" i="1" dirty="0">
                <a:latin typeface="Times New Roman"/>
                <a:cs typeface="Times New Roman"/>
              </a:rPr>
              <a:t>kN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255264" y="2242566"/>
            <a:ext cx="0" cy="268605"/>
          </a:xfrm>
          <a:custGeom>
            <a:avLst/>
            <a:gdLst/>
            <a:ahLst/>
            <a:cxnLst/>
            <a:rect l="l" t="t" r="r" b="b"/>
            <a:pathLst>
              <a:path h="268605">
                <a:moveTo>
                  <a:pt x="0" y="268224"/>
                </a:moveTo>
                <a:lnTo>
                  <a:pt x="0" y="0"/>
                </a:lnTo>
              </a:path>
            </a:pathLst>
          </a:custGeom>
          <a:ln w="2625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11829" y="2500122"/>
            <a:ext cx="86995" cy="131445"/>
          </a:xfrm>
          <a:custGeom>
            <a:avLst/>
            <a:gdLst/>
            <a:ahLst/>
            <a:cxnLst/>
            <a:rect l="l" t="t" r="r" b="b"/>
            <a:pathLst>
              <a:path w="86995" h="131444">
                <a:moveTo>
                  <a:pt x="86868" y="0"/>
                </a:moveTo>
                <a:lnTo>
                  <a:pt x="0" y="0"/>
                </a:lnTo>
                <a:lnTo>
                  <a:pt x="43433" y="131063"/>
                </a:lnTo>
                <a:lnTo>
                  <a:pt x="86868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624327" y="2655570"/>
            <a:ext cx="2642870" cy="0"/>
          </a:xfrm>
          <a:custGeom>
            <a:avLst/>
            <a:gdLst/>
            <a:ahLst/>
            <a:cxnLst/>
            <a:rect l="l" t="t" r="r" b="b"/>
            <a:pathLst>
              <a:path w="2642870">
                <a:moveTo>
                  <a:pt x="0" y="0"/>
                </a:moveTo>
                <a:lnTo>
                  <a:pt x="2642616" y="0"/>
                </a:lnTo>
              </a:path>
            </a:pathLst>
          </a:custGeom>
          <a:ln w="38023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358770" y="2648330"/>
            <a:ext cx="431292" cy="5872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331224" y="2690100"/>
            <a:ext cx="130810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5" dirty="0"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247894" y="3004566"/>
            <a:ext cx="0" cy="222250"/>
          </a:xfrm>
          <a:custGeom>
            <a:avLst/>
            <a:gdLst/>
            <a:ahLst/>
            <a:cxnLst/>
            <a:rect l="l" t="t" r="r" b="b"/>
            <a:pathLst>
              <a:path h="222250">
                <a:moveTo>
                  <a:pt x="0" y="221741"/>
                </a:moveTo>
                <a:lnTo>
                  <a:pt x="0" y="0"/>
                </a:lnTo>
              </a:path>
            </a:pathLst>
          </a:custGeom>
          <a:ln w="2625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55264" y="3089910"/>
            <a:ext cx="2011680" cy="0"/>
          </a:xfrm>
          <a:custGeom>
            <a:avLst/>
            <a:gdLst/>
            <a:ahLst/>
            <a:cxnLst/>
            <a:rect l="l" t="t" r="r" b="b"/>
            <a:pathLst>
              <a:path w="2011679">
                <a:moveTo>
                  <a:pt x="0" y="0"/>
                </a:moveTo>
                <a:lnTo>
                  <a:pt x="2011680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641092" y="3089910"/>
            <a:ext cx="614680" cy="0"/>
          </a:xfrm>
          <a:custGeom>
            <a:avLst/>
            <a:gdLst/>
            <a:ahLst/>
            <a:cxnLst/>
            <a:rect l="l" t="t" r="r" b="b"/>
            <a:pathLst>
              <a:path w="614679">
                <a:moveTo>
                  <a:pt x="0" y="0"/>
                </a:moveTo>
                <a:lnTo>
                  <a:pt x="614171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834894" y="2901950"/>
            <a:ext cx="227329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5" dirty="0">
                <a:latin typeface="Arial"/>
                <a:cs typeface="Arial"/>
              </a:rPr>
              <a:t>2m</a:t>
            </a:r>
            <a:endParaRPr sz="11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88183" y="3250945"/>
            <a:ext cx="263525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10" dirty="0">
                <a:latin typeface="Arial"/>
                <a:cs typeface="Arial"/>
              </a:rPr>
              <a:t>R</a:t>
            </a:r>
            <a:r>
              <a:rPr sz="750" b="1" dirty="0">
                <a:latin typeface="Arial"/>
                <a:cs typeface="Arial"/>
              </a:rPr>
              <a:t>VA</a:t>
            </a:r>
            <a:endParaRPr sz="7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115559" y="3250945"/>
            <a:ext cx="263525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10" dirty="0">
                <a:latin typeface="Arial"/>
                <a:cs typeface="Arial"/>
              </a:rPr>
              <a:t>R</a:t>
            </a:r>
            <a:r>
              <a:rPr sz="750" b="1" dirty="0">
                <a:latin typeface="Arial"/>
                <a:cs typeface="Arial"/>
              </a:rPr>
              <a:t>VB</a:t>
            </a:r>
            <a:endParaRPr sz="75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062733" y="2655570"/>
            <a:ext cx="361950" cy="0"/>
          </a:xfrm>
          <a:custGeom>
            <a:avLst/>
            <a:gdLst/>
            <a:ahLst/>
            <a:cxnLst/>
            <a:rect l="l" t="t" r="r" b="b"/>
            <a:pathLst>
              <a:path w="361950">
                <a:moveTo>
                  <a:pt x="0" y="0"/>
                </a:moveTo>
                <a:lnTo>
                  <a:pt x="361950" y="0"/>
                </a:lnTo>
              </a:path>
            </a:pathLst>
          </a:custGeom>
          <a:ln w="2625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414016" y="2612135"/>
            <a:ext cx="131445" cy="86995"/>
          </a:xfrm>
          <a:custGeom>
            <a:avLst/>
            <a:gdLst/>
            <a:ahLst/>
            <a:cxnLst/>
            <a:rect l="l" t="t" r="r" b="b"/>
            <a:pathLst>
              <a:path w="131444" h="86994">
                <a:moveTo>
                  <a:pt x="0" y="0"/>
                </a:moveTo>
                <a:lnTo>
                  <a:pt x="0" y="86868"/>
                </a:lnTo>
                <a:lnTo>
                  <a:pt x="131063" y="43434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120138" y="2439416"/>
            <a:ext cx="289560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5" dirty="0">
                <a:latin typeface="Arial"/>
                <a:cs typeface="Arial"/>
              </a:rPr>
              <a:t>R</a:t>
            </a:r>
            <a:r>
              <a:rPr sz="850" b="1" spc="5" dirty="0">
                <a:latin typeface="Arial"/>
                <a:cs typeface="Arial"/>
              </a:rPr>
              <a:t>HA</a:t>
            </a:r>
            <a:endParaRPr sz="85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384547" y="2006345"/>
            <a:ext cx="303530" cy="527050"/>
          </a:xfrm>
          <a:custGeom>
            <a:avLst/>
            <a:gdLst/>
            <a:ahLst/>
            <a:cxnLst/>
            <a:rect l="l" t="t" r="r" b="b"/>
            <a:pathLst>
              <a:path w="303529" h="527050">
                <a:moveTo>
                  <a:pt x="0" y="526542"/>
                </a:moveTo>
                <a:lnTo>
                  <a:pt x="303275" y="0"/>
                </a:lnTo>
              </a:path>
            </a:pathLst>
          </a:custGeom>
          <a:ln w="2625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25111" y="2502407"/>
            <a:ext cx="102870" cy="135255"/>
          </a:xfrm>
          <a:custGeom>
            <a:avLst/>
            <a:gdLst/>
            <a:ahLst/>
            <a:cxnLst/>
            <a:rect l="l" t="t" r="r" b="b"/>
            <a:pathLst>
              <a:path w="102870" h="135255">
                <a:moveTo>
                  <a:pt x="26670" y="0"/>
                </a:moveTo>
                <a:lnTo>
                  <a:pt x="0" y="134874"/>
                </a:lnTo>
                <a:lnTo>
                  <a:pt x="102870" y="43434"/>
                </a:lnTo>
                <a:lnTo>
                  <a:pt x="2667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662170" y="2901950"/>
            <a:ext cx="226060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15" dirty="0">
                <a:latin typeface="Arial"/>
                <a:cs typeface="Arial"/>
              </a:rPr>
              <a:t>3m</a:t>
            </a:r>
            <a:endParaRPr sz="115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3255264" y="3004566"/>
            <a:ext cx="0" cy="163830"/>
          </a:xfrm>
          <a:custGeom>
            <a:avLst/>
            <a:gdLst/>
            <a:ahLst/>
            <a:cxnLst/>
            <a:rect l="l" t="t" r="r" b="b"/>
            <a:pathLst>
              <a:path h="163830">
                <a:moveTo>
                  <a:pt x="0" y="0"/>
                </a:moveTo>
                <a:lnTo>
                  <a:pt x="0" y="163829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312920" y="3004566"/>
            <a:ext cx="0" cy="163830"/>
          </a:xfrm>
          <a:custGeom>
            <a:avLst/>
            <a:gdLst/>
            <a:ahLst/>
            <a:cxnLst/>
            <a:rect l="l" t="t" r="r" b="b"/>
            <a:pathLst>
              <a:path h="163830">
                <a:moveTo>
                  <a:pt x="0" y="0"/>
                </a:moveTo>
                <a:lnTo>
                  <a:pt x="0" y="163829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301234" y="2830829"/>
            <a:ext cx="104775" cy="106680"/>
          </a:xfrm>
          <a:custGeom>
            <a:avLst/>
            <a:gdLst/>
            <a:ahLst/>
            <a:cxnLst/>
            <a:rect l="l" t="t" r="r" b="b"/>
            <a:pathLst>
              <a:path w="104775" h="106680">
                <a:moveTo>
                  <a:pt x="12191" y="92201"/>
                </a:moveTo>
                <a:lnTo>
                  <a:pt x="8381" y="92201"/>
                </a:lnTo>
                <a:lnTo>
                  <a:pt x="762" y="99822"/>
                </a:lnTo>
                <a:lnTo>
                  <a:pt x="0" y="101346"/>
                </a:lnTo>
                <a:lnTo>
                  <a:pt x="0" y="104394"/>
                </a:lnTo>
                <a:lnTo>
                  <a:pt x="762" y="105918"/>
                </a:lnTo>
                <a:lnTo>
                  <a:pt x="3048" y="106679"/>
                </a:lnTo>
                <a:lnTo>
                  <a:pt x="5333" y="106679"/>
                </a:lnTo>
                <a:lnTo>
                  <a:pt x="7619" y="105918"/>
                </a:lnTo>
                <a:lnTo>
                  <a:pt x="13715" y="99822"/>
                </a:lnTo>
                <a:lnTo>
                  <a:pt x="14477" y="97536"/>
                </a:lnTo>
                <a:lnTo>
                  <a:pt x="14477" y="95250"/>
                </a:lnTo>
                <a:lnTo>
                  <a:pt x="13715" y="92964"/>
                </a:lnTo>
                <a:lnTo>
                  <a:pt x="12191" y="92201"/>
                </a:lnTo>
                <a:close/>
              </a:path>
              <a:path w="104775" h="106680">
                <a:moveTo>
                  <a:pt x="28193" y="73151"/>
                </a:moveTo>
                <a:lnTo>
                  <a:pt x="26669" y="73914"/>
                </a:lnTo>
                <a:lnTo>
                  <a:pt x="24383" y="75438"/>
                </a:lnTo>
                <a:lnTo>
                  <a:pt x="19050" y="81534"/>
                </a:lnTo>
                <a:lnTo>
                  <a:pt x="18287" y="82296"/>
                </a:lnTo>
                <a:lnTo>
                  <a:pt x="18287" y="86105"/>
                </a:lnTo>
                <a:lnTo>
                  <a:pt x="19050" y="86868"/>
                </a:lnTo>
                <a:lnTo>
                  <a:pt x="21336" y="87629"/>
                </a:lnTo>
                <a:lnTo>
                  <a:pt x="22860" y="88392"/>
                </a:lnTo>
                <a:lnTo>
                  <a:pt x="24383" y="87629"/>
                </a:lnTo>
                <a:lnTo>
                  <a:pt x="24383" y="86868"/>
                </a:lnTo>
                <a:lnTo>
                  <a:pt x="31241" y="81534"/>
                </a:lnTo>
                <a:lnTo>
                  <a:pt x="32003" y="79248"/>
                </a:lnTo>
                <a:lnTo>
                  <a:pt x="32003" y="76200"/>
                </a:lnTo>
                <a:lnTo>
                  <a:pt x="31241" y="75438"/>
                </a:lnTo>
                <a:lnTo>
                  <a:pt x="28955" y="73914"/>
                </a:lnTo>
                <a:lnTo>
                  <a:pt x="28193" y="73151"/>
                </a:lnTo>
                <a:close/>
              </a:path>
              <a:path w="104775" h="106680">
                <a:moveTo>
                  <a:pt x="48005" y="54864"/>
                </a:moveTo>
                <a:lnTo>
                  <a:pt x="44195" y="54864"/>
                </a:lnTo>
                <a:lnTo>
                  <a:pt x="43433" y="57150"/>
                </a:lnTo>
                <a:lnTo>
                  <a:pt x="37337" y="62484"/>
                </a:lnTo>
                <a:lnTo>
                  <a:pt x="36575" y="64008"/>
                </a:lnTo>
                <a:lnTo>
                  <a:pt x="35813" y="66294"/>
                </a:lnTo>
                <a:lnTo>
                  <a:pt x="36575" y="67055"/>
                </a:lnTo>
                <a:lnTo>
                  <a:pt x="37337" y="68579"/>
                </a:lnTo>
                <a:lnTo>
                  <a:pt x="38100" y="69342"/>
                </a:lnTo>
                <a:lnTo>
                  <a:pt x="41910" y="69342"/>
                </a:lnTo>
                <a:lnTo>
                  <a:pt x="43433" y="68579"/>
                </a:lnTo>
                <a:lnTo>
                  <a:pt x="48767" y="62484"/>
                </a:lnTo>
                <a:lnTo>
                  <a:pt x="50291" y="61722"/>
                </a:lnTo>
                <a:lnTo>
                  <a:pt x="51053" y="59436"/>
                </a:lnTo>
                <a:lnTo>
                  <a:pt x="50291" y="57912"/>
                </a:lnTo>
                <a:lnTo>
                  <a:pt x="48767" y="57150"/>
                </a:lnTo>
                <a:lnTo>
                  <a:pt x="48005" y="54864"/>
                </a:lnTo>
                <a:close/>
              </a:path>
              <a:path w="104775" h="106680">
                <a:moveTo>
                  <a:pt x="65531" y="37338"/>
                </a:moveTo>
                <a:lnTo>
                  <a:pt x="61721" y="37338"/>
                </a:lnTo>
                <a:lnTo>
                  <a:pt x="60960" y="38100"/>
                </a:lnTo>
                <a:lnTo>
                  <a:pt x="55625" y="44196"/>
                </a:lnTo>
                <a:lnTo>
                  <a:pt x="54863" y="44958"/>
                </a:lnTo>
                <a:lnTo>
                  <a:pt x="54863" y="48768"/>
                </a:lnTo>
                <a:lnTo>
                  <a:pt x="56387" y="51816"/>
                </a:lnTo>
                <a:lnTo>
                  <a:pt x="58674" y="51816"/>
                </a:lnTo>
                <a:lnTo>
                  <a:pt x="60960" y="50292"/>
                </a:lnTo>
                <a:lnTo>
                  <a:pt x="67055" y="44196"/>
                </a:lnTo>
                <a:lnTo>
                  <a:pt x="67817" y="42672"/>
                </a:lnTo>
                <a:lnTo>
                  <a:pt x="67817" y="39624"/>
                </a:lnTo>
                <a:lnTo>
                  <a:pt x="67055" y="38100"/>
                </a:lnTo>
                <a:lnTo>
                  <a:pt x="65531" y="37338"/>
                </a:lnTo>
                <a:close/>
              </a:path>
              <a:path w="104775" h="106680">
                <a:moveTo>
                  <a:pt x="82295" y="17525"/>
                </a:moveTo>
                <a:lnTo>
                  <a:pt x="80771" y="19050"/>
                </a:lnTo>
                <a:lnTo>
                  <a:pt x="79248" y="19812"/>
                </a:lnTo>
                <a:lnTo>
                  <a:pt x="73913" y="25908"/>
                </a:lnTo>
                <a:lnTo>
                  <a:pt x="71627" y="26670"/>
                </a:lnTo>
                <a:lnTo>
                  <a:pt x="71627" y="30479"/>
                </a:lnTo>
                <a:lnTo>
                  <a:pt x="73913" y="31242"/>
                </a:lnTo>
                <a:lnTo>
                  <a:pt x="74675" y="32766"/>
                </a:lnTo>
                <a:lnTo>
                  <a:pt x="76200" y="33527"/>
                </a:lnTo>
                <a:lnTo>
                  <a:pt x="77724" y="32766"/>
                </a:lnTo>
                <a:lnTo>
                  <a:pt x="79248" y="31242"/>
                </a:lnTo>
                <a:lnTo>
                  <a:pt x="85343" y="25908"/>
                </a:lnTo>
                <a:lnTo>
                  <a:pt x="86105" y="24384"/>
                </a:lnTo>
                <a:lnTo>
                  <a:pt x="86105" y="20574"/>
                </a:lnTo>
                <a:lnTo>
                  <a:pt x="85343" y="19812"/>
                </a:lnTo>
                <a:lnTo>
                  <a:pt x="83819" y="19050"/>
                </a:lnTo>
                <a:lnTo>
                  <a:pt x="82295" y="17525"/>
                </a:lnTo>
                <a:close/>
              </a:path>
              <a:path w="104775" h="106680">
                <a:moveTo>
                  <a:pt x="101345" y="0"/>
                </a:moveTo>
                <a:lnTo>
                  <a:pt x="98298" y="0"/>
                </a:lnTo>
                <a:lnTo>
                  <a:pt x="96774" y="762"/>
                </a:lnTo>
                <a:lnTo>
                  <a:pt x="90677" y="6858"/>
                </a:lnTo>
                <a:lnTo>
                  <a:pt x="89915" y="9144"/>
                </a:lnTo>
                <a:lnTo>
                  <a:pt x="89153" y="10668"/>
                </a:lnTo>
                <a:lnTo>
                  <a:pt x="89915" y="11429"/>
                </a:lnTo>
                <a:lnTo>
                  <a:pt x="90677" y="13716"/>
                </a:lnTo>
                <a:lnTo>
                  <a:pt x="91439" y="14477"/>
                </a:lnTo>
                <a:lnTo>
                  <a:pt x="95250" y="14477"/>
                </a:lnTo>
                <a:lnTo>
                  <a:pt x="96774" y="13716"/>
                </a:lnTo>
                <a:lnTo>
                  <a:pt x="102869" y="6858"/>
                </a:lnTo>
                <a:lnTo>
                  <a:pt x="103631" y="6096"/>
                </a:lnTo>
                <a:lnTo>
                  <a:pt x="104393" y="4572"/>
                </a:lnTo>
                <a:lnTo>
                  <a:pt x="103631" y="2286"/>
                </a:lnTo>
                <a:lnTo>
                  <a:pt x="102869" y="762"/>
                </a:lnTo>
                <a:lnTo>
                  <a:pt x="101345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301234" y="2923032"/>
            <a:ext cx="14604" cy="14604"/>
          </a:xfrm>
          <a:custGeom>
            <a:avLst/>
            <a:gdLst/>
            <a:ahLst/>
            <a:cxnLst/>
            <a:rect l="l" t="t" r="r" b="b"/>
            <a:pathLst>
              <a:path w="14604" h="14605">
                <a:moveTo>
                  <a:pt x="762" y="7620"/>
                </a:moveTo>
                <a:lnTo>
                  <a:pt x="8381" y="0"/>
                </a:lnTo>
                <a:lnTo>
                  <a:pt x="12191" y="0"/>
                </a:lnTo>
                <a:lnTo>
                  <a:pt x="13715" y="762"/>
                </a:lnTo>
                <a:lnTo>
                  <a:pt x="14477" y="3048"/>
                </a:lnTo>
                <a:lnTo>
                  <a:pt x="14477" y="5334"/>
                </a:lnTo>
                <a:lnTo>
                  <a:pt x="13715" y="7620"/>
                </a:lnTo>
                <a:lnTo>
                  <a:pt x="7619" y="13716"/>
                </a:lnTo>
                <a:lnTo>
                  <a:pt x="5333" y="14477"/>
                </a:lnTo>
                <a:lnTo>
                  <a:pt x="3048" y="14477"/>
                </a:lnTo>
                <a:lnTo>
                  <a:pt x="762" y="13716"/>
                </a:lnTo>
                <a:lnTo>
                  <a:pt x="0" y="12192"/>
                </a:lnTo>
                <a:lnTo>
                  <a:pt x="0" y="9144"/>
                </a:lnTo>
                <a:lnTo>
                  <a:pt x="762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319521" y="2903982"/>
            <a:ext cx="13970" cy="15240"/>
          </a:xfrm>
          <a:custGeom>
            <a:avLst/>
            <a:gdLst/>
            <a:ahLst/>
            <a:cxnLst/>
            <a:rect l="l" t="t" r="r" b="b"/>
            <a:pathLst>
              <a:path w="13970" h="15239">
                <a:moveTo>
                  <a:pt x="762" y="8382"/>
                </a:moveTo>
                <a:lnTo>
                  <a:pt x="6095" y="2286"/>
                </a:lnTo>
                <a:lnTo>
                  <a:pt x="8381" y="762"/>
                </a:lnTo>
                <a:lnTo>
                  <a:pt x="9905" y="0"/>
                </a:lnTo>
                <a:lnTo>
                  <a:pt x="10667" y="762"/>
                </a:lnTo>
                <a:lnTo>
                  <a:pt x="12953" y="2286"/>
                </a:lnTo>
                <a:lnTo>
                  <a:pt x="13715" y="3048"/>
                </a:lnTo>
                <a:lnTo>
                  <a:pt x="13715" y="6096"/>
                </a:lnTo>
                <a:lnTo>
                  <a:pt x="12953" y="8382"/>
                </a:lnTo>
                <a:lnTo>
                  <a:pt x="6095" y="13716"/>
                </a:lnTo>
                <a:lnTo>
                  <a:pt x="6095" y="14477"/>
                </a:lnTo>
                <a:lnTo>
                  <a:pt x="4572" y="15240"/>
                </a:lnTo>
                <a:lnTo>
                  <a:pt x="3048" y="14477"/>
                </a:lnTo>
                <a:lnTo>
                  <a:pt x="762" y="13716"/>
                </a:lnTo>
                <a:lnTo>
                  <a:pt x="0" y="12953"/>
                </a:lnTo>
                <a:lnTo>
                  <a:pt x="0" y="9144"/>
                </a:lnTo>
                <a:lnTo>
                  <a:pt x="762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337047" y="2885694"/>
            <a:ext cx="15240" cy="14604"/>
          </a:xfrm>
          <a:custGeom>
            <a:avLst/>
            <a:gdLst/>
            <a:ahLst/>
            <a:cxnLst/>
            <a:rect l="l" t="t" r="r" b="b"/>
            <a:pathLst>
              <a:path w="15239" h="14605">
                <a:moveTo>
                  <a:pt x="1524" y="7620"/>
                </a:moveTo>
                <a:lnTo>
                  <a:pt x="7619" y="2285"/>
                </a:lnTo>
                <a:lnTo>
                  <a:pt x="8381" y="0"/>
                </a:lnTo>
                <a:lnTo>
                  <a:pt x="12191" y="0"/>
                </a:lnTo>
                <a:lnTo>
                  <a:pt x="12953" y="2285"/>
                </a:lnTo>
                <a:lnTo>
                  <a:pt x="14477" y="3048"/>
                </a:lnTo>
                <a:lnTo>
                  <a:pt x="15239" y="4572"/>
                </a:lnTo>
                <a:lnTo>
                  <a:pt x="14477" y="6857"/>
                </a:lnTo>
                <a:lnTo>
                  <a:pt x="12953" y="7620"/>
                </a:lnTo>
                <a:lnTo>
                  <a:pt x="7619" y="13715"/>
                </a:lnTo>
                <a:lnTo>
                  <a:pt x="6096" y="14477"/>
                </a:lnTo>
                <a:lnTo>
                  <a:pt x="2286" y="14477"/>
                </a:lnTo>
                <a:lnTo>
                  <a:pt x="1524" y="13715"/>
                </a:lnTo>
                <a:lnTo>
                  <a:pt x="762" y="12191"/>
                </a:lnTo>
                <a:lnTo>
                  <a:pt x="0" y="11429"/>
                </a:lnTo>
                <a:lnTo>
                  <a:pt x="762" y="9144"/>
                </a:lnTo>
                <a:lnTo>
                  <a:pt x="1524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356097" y="2868167"/>
            <a:ext cx="13335" cy="14604"/>
          </a:xfrm>
          <a:custGeom>
            <a:avLst/>
            <a:gdLst/>
            <a:ahLst/>
            <a:cxnLst/>
            <a:rect l="l" t="t" r="r" b="b"/>
            <a:pathLst>
              <a:path w="13335" h="14605">
                <a:moveTo>
                  <a:pt x="762" y="6857"/>
                </a:moveTo>
                <a:lnTo>
                  <a:pt x="6096" y="761"/>
                </a:lnTo>
                <a:lnTo>
                  <a:pt x="6857" y="0"/>
                </a:lnTo>
                <a:lnTo>
                  <a:pt x="10667" y="0"/>
                </a:lnTo>
                <a:lnTo>
                  <a:pt x="12191" y="761"/>
                </a:lnTo>
                <a:lnTo>
                  <a:pt x="12953" y="2285"/>
                </a:lnTo>
                <a:lnTo>
                  <a:pt x="12953" y="5333"/>
                </a:lnTo>
                <a:lnTo>
                  <a:pt x="12191" y="6857"/>
                </a:lnTo>
                <a:lnTo>
                  <a:pt x="6096" y="12953"/>
                </a:lnTo>
                <a:lnTo>
                  <a:pt x="3810" y="14477"/>
                </a:lnTo>
                <a:lnTo>
                  <a:pt x="1524" y="14477"/>
                </a:lnTo>
                <a:lnTo>
                  <a:pt x="0" y="11429"/>
                </a:lnTo>
                <a:lnTo>
                  <a:pt x="0" y="7620"/>
                </a:lnTo>
                <a:lnTo>
                  <a:pt x="762" y="6857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372861" y="2848355"/>
            <a:ext cx="14604" cy="16510"/>
          </a:xfrm>
          <a:custGeom>
            <a:avLst/>
            <a:gdLst/>
            <a:ahLst/>
            <a:cxnLst/>
            <a:rect l="l" t="t" r="r" b="b"/>
            <a:pathLst>
              <a:path w="14604" h="16510">
                <a:moveTo>
                  <a:pt x="2286" y="8382"/>
                </a:moveTo>
                <a:lnTo>
                  <a:pt x="7620" y="2286"/>
                </a:lnTo>
                <a:lnTo>
                  <a:pt x="9143" y="1524"/>
                </a:lnTo>
                <a:lnTo>
                  <a:pt x="10667" y="0"/>
                </a:lnTo>
                <a:lnTo>
                  <a:pt x="12191" y="1524"/>
                </a:lnTo>
                <a:lnTo>
                  <a:pt x="13715" y="2286"/>
                </a:lnTo>
                <a:lnTo>
                  <a:pt x="14477" y="3048"/>
                </a:lnTo>
                <a:lnTo>
                  <a:pt x="14477" y="6858"/>
                </a:lnTo>
                <a:lnTo>
                  <a:pt x="13715" y="8382"/>
                </a:lnTo>
                <a:lnTo>
                  <a:pt x="7620" y="13716"/>
                </a:lnTo>
                <a:lnTo>
                  <a:pt x="6096" y="15240"/>
                </a:lnTo>
                <a:lnTo>
                  <a:pt x="4572" y="16001"/>
                </a:lnTo>
                <a:lnTo>
                  <a:pt x="3048" y="15240"/>
                </a:lnTo>
                <a:lnTo>
                  <a:pt x="2286" y="13716"/>
                </a:lnTo>
                <a:lnTo>
                  <a:pt x="0" y="12953"/>
                </a:lnTo>
                <a:lnTo>
                  <a:pt x="0" y="9144"/>
                </a:lnTo>
                <a:lnTo>
                  <a:pt x="2286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390388" y="2830829"/>
            <a:ext cx="15240" cy="14604"/>
          </a:xfrm>
          <a:custGeom>
            <a:avLst/>
            <a:gdLst/>
            <a:ahLst/>
            <a:cxnLst/>
            <a:rect l="l" t="t" r="r" b="b"/>
            <a:pathLst>
              <a:path w="15239" h="14605">
                <a:moveTo>
                  <a:pt x="1524" y="6858"/>
                </a:moveTo>
                <a:lnTo>
                  <a:pt x="7620" y="762"/>
                </a:lnTo>
                <a:lnTo>
                  <a:pt x="9144" y="0"/>
                </a:lnTo>
                <a:lnTo>
                  <a:pt x="12191" y="0"/>
                </a:lnTo>
                <a:lnTo>
                  <a:pt x="13715" y="762"/>
                </a:lnTo>
                <a:lnTo>
                  <a:pt x="14477" y="2286"/>
                </a:lnTo>
                <a:lnTo>
                  <a:pt x="15239" y="4572"/>
                </a:lnTo>
                <a:lnTo>
                  <a:pt x="14477" y="6096"/>
                </a:lnTo>
                <a:lnTo>
                  <a:pt x="13715" y="6858"/>
                </a:lnTo>
                <a:lnTo>
                  <a:pt x="7620" y="13716"/>
                </a:lnTo>
                <a:lnTo>
                  <a:pt x="6096" y="14477"/>
                </a:lnTo>
                <a:lnTo>
                  <a:pt x="2286" y="14477"/>
                </a:lnTo>
                <a:lnTo>
                  <a:pt x="1524" y="13716"/>
                </a:lnTo>
                <a:lnTo>
                  <a:pt x="762" y="11429"/>
                </a:lnTo>
                <a:lnTo>
                  <a:pt x="0" y="10668"/>
                </a:lnTo>
                <a:lnTo>
                  <a:pt x="762" y="9144"/>
                </a:lnTo>
                <a:lnTo>
                  <a:pt x="1524" y="6858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96078" y="2830829"/>
            <a:ext cx="104139" cy="106680"/>
          </a:xfrm>
          <a:custGeom>
            <a:avLst/>
            <a:gdLst/>
            <a:ahLst/>
            <a:cxnLst/>
            <a:rect l="l" t="t" r="r" b="b"/>
            <a:pathLst>
              <a:path w="104139" h="106680">
                <a:moveTo>
                  <a:pt x="11430" y="92201"/>
                </a:moveTo>
                <a:lnTo>
                  <a:pt x="7620" y="92201"/>
                </a:lnTo>
                <a:lnTo>
                  <a:pt x="6858" y="92964"/>
                </a:lnTo>
                <a:lnTo>
                  <a:pt x="1524" y="99822"/>
                </a:lnTo>
                <a:lnTo>
                  <a:pt x="0" y="101346"/>
                </a:lnTo>
                <a:lnTo>
                  <a:pt x="0" y="104394"/>
                </a:lnTo>
                <a:lnTo>
                  <a:pt x="1524" y="105918"/>
                </a:lnTo>
                <a:lnTo>
                  <a:pt x="3048" y="106679"/>
                </a:lnTo>
                <a:lnTo>
                  <a:pt x="5334" y="106679"/>
                </a:lnTo>
                <a:lnTo>
                  <a:pt x="6858" y="105918"/>
                </a:lnTo>
                <a:lnTo>
                  <a:pt x="12954" y="99822"/>
                </a:lnTo>
                <a:lnTo>
                  <a:pt x="13716" y="97536"/>
                </a:lnTo>
                <a:lnTo>
                  <a:pt x="13716" y="95250"/>
                </a:lnTo>
                <a:lnTo>
                  <a:pt x="12954" y="92964"/>
                </a:lnTo>
                <a:lnTo>
                  <a:pt x="11430" y="92201"/>
                </a:lnTo>
                <a:close/>
              </a:path>
              <a:path w="104139" h="106680">
                <a:moveTo>
                  <a:pt x="28194" y="73151"/>
                </a:moveTo>
                <a:lnTo>
                  <a:pt x="26670" y="73914"/>
                </a:lnTo>
                <a:lnTo>
                  <a:pt x="24384" y="75438"/>
                </a:lnTo>
                <a:lnTo>
                  <a:pt x="17525" y="82296"/>
                </a:lnTo>
                <a:lnTo>
                  <a:pt x="17525" y="86105"/>
                </a:lnTo>
                <a:lnTo>
                  <a:pt x="18287" y="86868"/>
                </a:lnTo>
                <a:lnTo>
                  <a:pt x="19812" y="87629"/>
                </a:lnTo>
                <a:lnTo>
                  <a:pt x="22098" y="88392"/>
                </a:lnTo>
                <a:lnTo>
                  <a:pt x="23622" y="87629"/>
                </a:lnTo>
                <a:lnTo>
                  <a:pt x="24384" y="86868"/>
                </a:lnTo>
                <a:lnTo>
                  <a:pt x="31242" y="81534"/>
                </a:lnTo>
                <a:lnTo>
                  <a:pt x="32004" y="79248"/>
                </a:lnTo>
                <a:lnTo>
                  <a:pt x="32004" y="76200"/>
                </a:lnTo>
                <a:lnTo>
                  <a:pt x="31242" y="75438"/>
                </a:lnTo>
                <a:lnTo>
                  <a:pt x="28956" y="73914"/>
                </a:lnTo>
                <a:lnTo>
                  <a:pt x="28194" y="73151"/>
                </a:lnTo>
                <a:close/>
              </a:path>
              <a:path w="104139" h="106680">
                <a:moveTo>
                  <a:pt x="47244" y="54864"/>
                </a:moveTo>
                <a:lnTo>
                  <a:pt x="43434" y="54864"/>
                </a:lnTo>
                <a:lnTo>
                  <a:pt x="42672" y="57150"/>
                </a:lnTo>
                <a:lnTo>
                  <a:pt x="37337" y="62484"/>
                </a:lnTo>
                <a:lnTo>
                  <a:pt x="36575" y="64008"/>
                </a:lnTo>
                <a:lnTo>
                  <a:pt x="35813" y="66294"/>
                </a:lnTo>
                <a:lnTo>
                  <a:pt x="36575" y="67055"/>
                </a:lnTo>
                <a:lnTo>
                  <a:pt x="37337" y="68579"/>
                </a:lnTo>
                <a:lnTo>
                  <a:pt x="37337" y="69342"/>
                </a:lnTo>
                <a:lnTo>
                  <a:pt x="41148" y="69342"/>
                </a:lnTo>
                <a:lnTo>
                  <a:pt x="42672" y="68579"/>
                </a:lnTo>
                <a:lnTo>
                  <a:pt x="48006" y="62484"/>
                </a:lnTo>
                <a:lnTo>
                  <a:pt x="49530" y="61722"/>
                </a:lnTo>
                <a:lnTo>
                  <a:pt x="50292" y="59436"/>
                </a:lnTo>
                <a:lnTo>
                  <a:pt x="49530" y="57912"/>
                </a:lnTo>
                <a:lnTo>
                  <a:pt x="48006" y="57150"/>
                </a:lnTo>
                <a:lnTo>
                  <a:pt x="47244" y="54864"/>
                </a:lnTo>
                <a:close/>
              </a:path>
              <a:path w="104139" h="106680">
                <a:moveTo>
                  <a:pt x="65532" y="37338"/>
                </a:moveTo>
                <a:lnTo>
                  <a:pt x="61722" y="37338"/>
                </a:lnTo>
                <a:lnTo>
                  <a:pt x="54863" y="44196"/>
                </a:lnTo>
                <a:lnTo>
                  <a:pt x="53339" y="44958"/>
                </a:lnTo>
                <a:lnTo>
                  <a:pt x="53339" y="48768"/>
                </a:lnTo>
                <a:lnTo>
                  <a:pt x="56387" y="51816"/>
                </a:lnTo>
                <a:lnTo>
                  <a:pt x="59436" y="51816"/>
                </a:lnTo>
                <a:lnTo>
                  <a:pt x="67056" y="44196"/>
                </a:lnTo>
                <a:lnTo>
                  <a:pt x="67818" y="42672"/>
                </a:lnTo>
                <a:lnTo>
                  <a:pt x="67818" y="39624"/>
                </a:lnTo>
                <a:lnTo>
                  <a:pt x="67056" y="38100"/>
                </a:lnTo>
                <a:lnTo>
                  <a:pt x="65532" y="37338"/>
                </a:lnTo>
                <a:close/>
              </a:path>
              <a:path w="104139" h="106680">
                <a:moveTo>
                  <a:pt x="81534" y="17525"/>
                </a:moveTo>
                <a:lnTo>
                  <a:pt x="80010" y="19050"/>
                </a:lnTo>
                <a:lnTo>
                  <a:pt x="78486" y="19812"/>
                </a:lnTo>
                <a:lnTo>
                  <a:pt x="72389" y="25908"/>
                </a:lnTo>
                <a:lnTo>
                  <a:pt x="70866" y="26670"/>
                </a:lnTo>
                <a:lnTo>
                  <a:pt x="70866" y="30479"/>
                </a:lnTo>
                <a:lnTo>
                  <a:pt x="72389" y="31242"/>
                </a:lnTo>
                <a:lnTo>
                  <a:pt x="73913" y="32766"/>
                </a:lnTo>
                <a:lnTo>
                  <a:pt x="75437" y="33527"/>
                </a:lnTo>
                <a:lnTo>
                  <a:pt x="76962" y="32766"/>
                </a:lnTo>
                <a:lnTo>
                  <a:pt x="78486" y="31242"/>
                </a:lnTo>
                <a:lnTo>
                  <a:pt x="84582" y="25908"/>
                </a:lnTo>
                <a:lnTo>
                  <a:pt x="85344" y="24384"/>
                </a:lnTo>
                <a:lnTo>
                  <a:pt x="85344" y="20574"/>
                </a:lnTo>
                <a:lnTo>
                  <a:pt x="84582" y="19812"/>
                </a:lnTo>
                <a:lnTo>
                  <a:pt x="83058" y="19050"/>
                </a:lnTo>
                <a:lnTo>
                  <a:pt x="81534" y="17525"/>
                </a:lnTo>
                <a:close/>
              </a:path>
              <a:path w="104139" h="106680">
                <a:moveTo>
                  <a:pt x="100584" y="0"/>
                </a:moveTo>
                <a:lnTo>
                  <a:pt x="98298" y="0"/>
                </a:lnTo>
                <a:lnTo>
                  <a:pt x="97536" y="762"/>
                </a:lnTo>
                <a:lnTo>
                  <a:pt x="90677" y="6858"/>
                </a:lnTo>
                <a:lnTo>
                  <a:pt x="89916" y="9144"/>
                </a:lnTo>
                <a:lnTo>
                  <a:pt x="89154" y="10668"/>
                </a:lnTo>
                <a:lnTo>
                  <a:pt x="89916" y="11429"/>
                </a:lnTo>
                <a:lnTo>
                  <a:pt x="90677" y="13716"/>
                </a:lnTo>
                <a:lnTo>
                  <a:pt x="91439" y="14477"/>
                </a:lnTo>
                <a:lnTo>
                  <a:pt x="95250" y="14477"/>
                </a:lnTo>
                <a:lnTo>
                  <a:pt x="97536" y="13716"/>
                </a:lnTo>
                <a:lnTo>
                  <a:pt x="101346" y="6858"/>
                </a:lnTo>
                <a:lnTo>
                  <a:pt x="102870" y="6096"/>
                </a:lnTo>
                <a:lnTo>
                  <a:pt x="103632" y="4572"/>
                </a:lnTo>
                <a:lnTo>
                  <a:pt x="102870" y="2286"/>
                </a:lnTo>
                <a:lnTo>
                  <a:pt x="10058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196078" y="2923032"/>
            <a:ext cx="13970" cy="14604"/>
          </a:xfrm>
          <a:custGeom>
            <a:avLst/>
            <a:gdLst/>
            <a:ahLst/>
            <a:cxnLst/>
            <a:rect l="l" t="t" r="r" b="b"/>
            <a:pathLst>
              <a:path w="13970" h="14605">
                <a:moveTo>
                  <a:pt x="1524" y="7620"/>
                </a:moveTo>
                <a:lnTo>
                  <a:pt x="6858" y="762"/>
                </a:lnTo>
                <a:lnTo>
                  <a:pt x="7620" y="0"/>
                </a:lnTo>
                <a:lnTo>
                  <a:pt x="11430" y="0"/>
                </a:lnTo>
                <a:lnTo>
                  <a:pt x="12954" y="762"/>
                </a:lnTo>
                <a:lnTo>
                  <a:pt x="13716" y="3048"/>
                </a:lnTo>
                <a:lnTo>
                  <a:pt x="13716" y="5334"/>
                </a:lnTo>
                <a:lnTo>
                  <a:pt x="12954" y="7620"/>
                </a:lnTo>
                <a:lnTo>
                  <a:pt x="6858" y="13716"/>
                </a:lnTo>
                <a:lnTo>
                  <a:pt x="5334" y="14477"/>
                </a:lnTo>
                <a:lnTo>
                  <a:pt x="3048" y="14477"/>
                </a:lnTo>
                <a:lnTo>
                  <a:pt x="1524" y="13716"/>
                </a:lnTo>
                <a:lnTo>
                  <a:pt x="0" y="12192"/>
                </a:lnTo>
                <a:lnTo>
                  <a:pt x="0" y="9144"/>
                </a:lnTo>
                <a:lnTo>
                  <a:pt x="1524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213603" y="2903982"/>
            <a:ext cx="14604" cy="15240"/>
          </a:xfrm>
          <a:custGeom>
            <a:avLst/>
            <a:gdLst/>
            <a:ahLst/>
            <a:cxnLst/>
            <a:rect l="l" t="t" r="r" b="b"/>
            <a:pathLst>
              <a:path w="14604" h="15239">
                <a:moveTo>
                  <a:pt x="762" y="8382"/>
                </a:moveTo>
                <a:lnTo>
                  <a:pt x="6858" y="2286"/>
                </a:lnTo>
                <a:lnTo>
                  <a:pt x="9144" y="762"/>
                </a:lnTo>
                <a:lnTo>
                  <a:pt x="10668" y="0"/>
                </a:lnTo>
                <a:lnTo>
                  <a:pt x="11430" y="762"/>
                </a:lnTo>
                <a:lnTo>
                  <a:pt x="13716" y="2286"/>
                </a:lnTo>
                <a:lnTo>
                  <a:pt x="14478" y="3048"/>
                </a:lnTo>
                <a:lnTo>
                  <a:pt x="14478" y="6096"/>
                </a:lnTo>
                <a:lnTo>
                  <a:pt x="13716" y="8382"/>
                </a:lnTo>
                <a:lnTo>
                  <a:pt x="6858" y="13716"/>
                </a:lnTo>
                <a:lnTo>
                  <a:pt x="6096" y="14477"/>
                </a:lnTo>
                <a:lnTo>
                  <a:pt x="4572" y="15240"/>
                </a:lnTo>
                <a:lnTo>
                  <a:pt x="2286" y="14477"/>
                </a:lnTo>
                <a:lnTo>
                  <a:pt x="762" y="13716"/>
                </a:lnTo>
                <a:lnTo>
                  <a:pt x="0" y="12953"/>
                </a:lnTo>
                <a:lnTo>
                  <a:pt x="0" y="9144"/>
                </a:lnTo>
                <a:lnTo>
                  <a:pt x="762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231891" y="2885694"/>
            <a:ext cx="14604" cy="14604"/>
          </a:xfrm>
          <a:custGeom>
            <a:avLst/>
            <a:gdLst/>
            <a:ahLst/>
            <a:cxnLst/>
            <a:rect l="l" t="t" r="r" b="b"/>
            <a:pathLst>
              <a:path w="14604" h="14605">
                <a:moveTo>
                  <a:pt x="1524" y="7620"/>
                </a:moveTo>
                <a:lnTo>
                  <a:pt x="6858" y="2285"/>
                </a:lnTo>
                <a:lnTo>
                  <a:pt x="7620" y="0"/>
                </a:lnTo>
                <a:lnTo>
                  <a:pt x="11430" y="0"/>
                </a:lnTo>
                <a:lnTo>
                  <a:pt x="12192" y="2285"/>
                </a:lnTo>
                <a:lnTo>
                  <a:pt x="13716" y="3048"/>
                </a:lnTo>
                <a:lnTo>
                  <a:pt x="14478" y="4572"/>
                </a:lnTo>
                <a:lnTo>
                  <a:pt x="13716" y="6857"/>
                </a:lnTo>
                <a:lnTo>
                  <a:pt x="12192" y="7620"/>
                </a:lnTo>
                <a:lnTo>
                  <a:pt x="6858" y="13715"/>
                </a:lnTo>
                <a:lnTo>
                  <a:pt x="5334" y="14477"/>
                </a:lnTo>
                <a:lnTo>
                  <a:pt x="1524" y="14477"/>
                </a:lnTo>
                <a:lnTo>
                  <a:pt x="1524" y="13715"/>
                </a:lnTo>
                <a:lnTo>
                  <a:pt x="762" y="12191"/>
                </a:lnTo>
                <a:lnTo>
                  <a:pt x="0" y="11429"/>
                </a:lnTo>
                <a:lnTo>
                  <a:pt x="762" y="9144"/>
                </a:lnTo>
                <a:lnTo>
                  <a:pt x="1524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249417" y="2868167"/>
            <a:ext cx="14604" cy="14604"/>
          </a:xfrm>
          <a:custGeom>
            <a:avLst/>
            <a:gdLst/>
            <a:ahLst/>
            <a:cxnLst/>
            <a:rect l="l" t="t" r="r" b="b"/>
            <a:pathLst>
              <a:path w="14604" h="14605">
                <a:moveTo>
                  <a:pt x="1524" y="6857"/>
                </a:moveTo>
                <a:lnTo>
                  <a:pt x="7620" y="761"/>
                </a:lnTo>
                <a:lnTo>
                  <a:pt x="8382" y="0"/>
                </a:lnTo>
                <a:lnTo>
                  <a:pt x="12192" y="0"/>
                </a:lnTo>
                <a:lnTo>
                  <a:pt x="13716" y="761"/>
                </a:lnTo>
                <a:lnTo>
                  <a:pt x="14478" y="2285"/>
                </a:lnTo>
                <a:lnTo>
                  <a:pt x="14478" y="5333"/>
                </a:lnTo>
                <a:lnTo>
                  <a:pt x="13716" y="6857"/>
                </a:lnTo>
                <a:lnTo>
                  <a:pt x="6096" y="14477"/>
                </a:lnTo>
                <a:lnTo>
                  <a:pt x="3048" y="14477"/>
                </a:lnTo>
                <a:lnTo>
                  <a:pt x="0" y="11429"/>
                </a:lnTo>
                <a:lnTo>
                  <a:pt x="0" y="7620"/>
                </a:lnTo>
                <a:lnTo>
                  <a:pt x="1524" y="6857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266944" y="2848355"/>
            <a:ext cx="14604" cy="16510"/>
          </a:xfrm>
          <a:custGeom>
            <a:avLst/>
            <a:gdLst/>
            <a:ahLst/>
            <a:cxnLst/>
            <a:rect l="l" t="t" r="r" b="b"/>
            <a:pathLst>
              <a:path w="14604" h="16510">
                <a:moveTo>
                  <a:pt x="1523" y="8382"/>
                </a:moveTo>
                <a:lnTo>
                  <a:pt x="7619" y="2286"/>
                </a:lnTo>
                <a:lnTo>
                  <a:pt x="9143" y="1524"/>
                </a:lnTo>
                <a:lnTo>
                  <a:pt x="10667" y="0"/>
                </a:lnTo>
                <a:lnTo>
                  <a:pt x="12191" y="1524"/>
                </a:lnTo>
                <a:lnTo>
                  <a:pt x="13715" y="2286"/>
                </a:lnTo>
                <a:lnTo>
                  <a:pt x="14477" y="3048"/>
                </a:lnTo>
                <a:lnTo>
                  <a:pt x="14477" y="6858"/>
                </a:lnTo>
                <a:lnTo>
                  <a:pt x="13715" y="8382"/>
                </a:lnTo>
                <a:lnTo>
                  <a:pt x="7619" y="13716"/>
                </a:lnTo>
                <a:lnTo>
                  <a:pt x="6095" y="15240"/>
                </a:lnTo>
                <a:lnTo>
                  <a:pt x="4571" y="16001"/>
                </a:lnTo>
                <a:lnTo>
                  <a:pt x="3047" y="15240"/>
                </a:lnTo>
                <a:lnTo>
                  <a:pt x="1523" y="13716"/>
                </a:lnTo>
                <a:lnTo>
                  <a:pt x="0" y="12953"/>
                </a:lnTo>
                <a:lnTo>
                  <a:pt x="0" y="9144"/>
                </a:lnTo>
                <a:lnTo>
                  <a:pt x="1523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285232" y="2830829"/>
            <a:ext cx="14604" cy="14604"/>
          </a:xfrm>
          <a:custGeom>
            <a:avLst/>
            <a:gdLst/>
            <a:ahLst/>
            <a:cxnLst/>
            <a:rect l="l" t="t" r="r" b="b"/>
            <a:pathLst>
              <a:path w="14604" h="14605">
                <a:moveTo>
                  <a:pt x="1523" y="6858"/>
                </a:moveTo>
                <a:lnTo>
                  <a:pt x="8381" y="762"/>
                </a:lnTo>
                <a:lnTo>
                  <a:pt x="9143" y="0"/>
                </a:lnTo>
                <a:lnTo>
                  <a:pt x="11429" y="0"/>
                </a:lnTo>
                <a:lnTo>
                  <a:pt x="12191" y="762"/>
                </a:lnTo>
                <a:lnTo>
                  <a:pt x="13715" y="2286"/>
                </a:lnTo>
                <a:lnTo>
                  <a:pt x="14477" y="4572"/>
                </a:lnTo>
                <a:lnTo>
                  <a:pt x="13715" y="6096"/>
                </a:lnTo>
                <a:lnTo>
                  <a:pt x="12191" y="6858"/>
                </a:lnTo>
                <a:lnTo>
                  <a:pt x="8381" y="13716"/>
                </a:lnTo>
                <a:lnTo>
                  <a:pt x="6095" y="14477"/>
                </a:lnTo>
                <a:lnTo>
                  <a:pt x="2285" y="14477"/>
                </a:lnTo>
                <a:lnTo>
                  <a:pt x="1523" y="13716"/>
                </a:lnTo>
                <a:lnTo>
                  <a:pt x="762" y="11429"/>
                </a:lnTo>
                <a:lnTo>
                  <a:pt x="0" y="10668"/>
                </a:lnTo>
                <a:lnTo>
                  <a:pt x="762" y="9144"/>
                </a:lnTo>
                <a:lnTo>
                  <a:pt x="1523" y="6858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243321" y="2661666"/>
            <a:ext cx="167640" cy="162560"/>
          </a:xfrm>
          <a:custGeom>
            <a:avLst/>
            <a:gdLst/>
            <a:ahLst/>
            <a:cxnLst/>
            <a:rect l="l" t="t" r="r" b="b"/>
            <a:pathLst>
              <a:path w="167639" h="162560">
                <a:moveTo>
                  <a:pt x="167639" y="162305"/>
                </a:moveTo>
                <a:lnTo>
                  <a:pt x="0" y="0"/>
                </a:lnTo>
              </a:path>
            </a:pathLst>
          </a:custGeom>
          <a:ln w="1447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093970" y="2661666"/>
            <a:ext cx="149860" cy="162560"/>
          </a:xfrm>
          <a:custGeom>
            <a:avLst/>
            <a:gdLst/>
            <a:ahLst/>
            <a:cxnLst/>
            <a:rect l="l" t="t" r="r" b="b"/>
            <a:pathLst>
              <a:path w="149860" h="162560">
                <a:moveTo>
                  <a:pt x="0" y="162305"/>
                </a:moveTo>
                <a:lnTo>
                  <a:pt x="149351" y="0"/>
                </a:lnTo>
              </a:path>
            </a:pathLst>
          </a:custGeom>
          <a:ln w="1447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19878" y="2826598"/>
            <a:ext cx="106680" cy="105410"/>
          </a:xfrm>
          <a:custGeom>
            <a:avLst/>
            <a:gdLst/>
            <a:ahLst/>
            <a:cxnLst/>
            <a:rect l="l" t="t" r="r" b="b"/>
            <a:pathLst>
              <a:path w="106679" h="105410">
                <a:moveTo>
                  <a:pt x="39974" y="0"/>
                </a:moveTo>
                <a:lnTo>
                  <a:pt x="13801" y="16921"/>
                </a:lnTo>
                <a:lnTo>
                  <a:pt x="0" y="52237"/>
                </a:lnTo>
                <a:lnTo>
                  <a:pt x="13719" y="87865"/>
                </a:lnTo>
                <a:lnTo>
                  <a:pt x="39939" y="104932"/>
                </a:lnTo>
                <a:lnTo>
                  <a:pt x="69968" y="104186"/>
                </a:lnTo>
                <a:lnTo>
                  <a:pt x="95112" y="86373"/>
                </a:lnTo>
                <a:lnTo>
                  <a:pt x="106680" y="52237"/>
                </a:lnTo>
                <a:lnTo>
                  <a:pt x="95018" y="18395"/>
                </a:lnTo>
                <a:lnTo>
                  <a:pt x="69915" y="737"/>
                </a:lnTo>
                <a:lnTo>
                  <a:pt x="3997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119878" y="2826598"/>
            <a:ext cx="106680" cy="105410"/>
          </a:xfrm>
          <a:custGeom>
            <a:avLst/>
            <a:gdLst/>
            <a:ahLst/>
            <a:cxnLst/>
            <a:rect l="l" t="t" r="r" b="b"/>
            <a:pathLst>
              <a:path w="106679" h="105410">
                <a:moveTo>
                  <a:pt x="106680" y="52237"/>
                </a:moveTo>
                <a:lnTo>
                  <a:pt x="95018" y="18395"/>
                </a:lnTo>
                <a:lnTo>
                  <a:pt x="69915" y="737"/>
                </a:lnTo>
                <a:lnTo>
                  <a:pt x="39974" y="0"/>
                </a:lnTo>
                <a:lnTo>
                  <a:pt x="13801" y="16921"/>
                </a:lnTo>
                <a:lnTo>
                  <a:pt x="0" y="52237"/>
                </a:lnTo>
                <a:lnTo>
                  <a:pt x="13719" y="87865"/>
                </a:lnTo>
                <a:lnTo>
                  <a:pt x="39939" y="104932"/>
                </a:lnTo>
                <a:lnTo>
                  <a:pt x="69968" y="104186"/>
                </a:lnTo>
                <a:lnTo>
                  <a:pt x="95112" y="86373"/>
                </a:lnTo>
                <a:lnTo>
                  <a:pt x="106680" y="52237"/>
                </a:lnTo>
                <a:close/>
              </a:path>
            </a:pathLst>
          </a:custGeom>
          <a:ln w="90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279135" y="2826782"/>
            <a:ext cx="106045" cy="104775"/>
          </a:xfrm>
          <a:custGeom>
            <a:avLst/>
            <a:gdLst/>
            <a:ahLst/>
            <a:cxnLst/>
            <a:rect l="l" t="t" r="r" b="b"/>
            <a:pathLst>
              <a:path w="106045" h="104775">
                <a:moveTo>
                  <a:pt x="38352" y="0"/>
                </a:moveTo>
                <a:lnTo>
                  <a:pt x="12502" y="17051"/>
                </a:lnTo>
                <a:lnTo>
                  <a:pt x="0" y="52053"/>
                </a:lnTo>
                <a:lnTo>
                  <a:pt x="12085" y="87007"/>
                </a:lnTo>
                <a:lnTo>
                  <a:pt x="37861" y="104365"/>
                </a:lnTo>
                <a:lnTo>
                  <a:pt x="68184" y="104247"/>
                </a:lnTo>
                <a:lnTo>
                  <a:pt x="93917" y="86769"/>
                </a:lnTo>
                <a:lnTo>
                  <a:pt x="105917" y="52053"/>
                </a:lnTo>
                <a:lnTo>
                  <a:pt x="94067" y="17950"/>
                </a:lnTo>
                <a:lnTo>
                  <a:pt x="68543" y="449"/>
                </a:lnTo>
                <a:lnTo>
                  <a:pt x="383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279135" y="2826782"/>
            <a:ext cx="106045" cy="104775"/>
          </a:xfrm>
          <a:custGeom>
            <a:avLst/>
            <a:gdLst/>
            <a:ahLst/>
            <a:cxnLst/>
            <a:rect l="l" t="t" r="r" b="b"/>
            <a:pathLst>
              <a:path w="106045" h="104775">
                <a:moveTo>
                  <a:pt x="105917" y="52053"/>
                </a:moveTo>
                <a:lnTo>
                  <a:pt x="94067" y="17950"/>
                </a:lnTo>
                <a:lnTo>
                  <a:pt x="68543" y="449"/>
                </a:lnTo>
                <a:lnTo>
                  <a:pt x="38352" y="0"/>
                </a:lnTo>
                <a:lnTo>
                  <a:pt x="12502" y="17051"/>
                </a:lnTo>
                <a:lnTo>
                  <a:pt x="0" y="52053"/>
                </a:lnTo>
                <a:lnTo>
                  <a:pt x="12085" y="87007"/>
                </a:lnTo>
                <a:lnTo>
                  <a:pt x="37861" y="104365"/>
                </a:lnTo>
                <a:lnTo>
                  <a:pt x="68184" y="104247"/>
                </a:lnTo>
                <a:lnTo>
                  <a:pt x="93917" y="86769"/>
                </a:lnTo>
                <a:lnTo>
                  <a:pt x="105917" y="52053"/>
                </a:lnTo>
                <a:close/>
              </a:path>
            </a:pathLst>
          </a:custGeom>
          <a:ln w="90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198364" y="2851404"/>
            <a:ext cx="109855" cy="170815"/>
          </a:xfrm>
          <a:custGeom>
            <a:avLst/>
            <a:gdLst/>
            <a:ahLst/>
            <a:cxnLst/>
            <a:rect l="l" t="t" r="r" b="b"/>
            <a:pathLst>
              <a:path w="109854" h="170814">
                <a:moveTo>
                  <a:pt x="54101" y="0"/>
                </a:moveTo>
                <a:lnTo>
                  <a:pt x="0" y="170688"/>
                </a:lnTo>
                <a:lnTo>
                  <a:pt x="109727" y="170688"/>
                </a:lnTo>
                <a:lnTo>
                  <a:pt x="54101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3194557" y="2684780"/>
            <a:ext cx="130810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5" dirty="0">
                <a:latin typeface="Arial"/>
                <a:cs typeface="Arial"/>
              </a:rPr>
              <a:t>C</a:t>
            </a:r>
            <a:endParaRPr sz="11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279626" y="2684780"/>
            <a:ext cx="130810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5" dirty="0">
                <a:latin typeface="Arial"/>
                <a:cs typeface="Arial"/>
              </a:rPr>
              <a:t>D</a:t>
            </a:r>
            <a:endParaRPr sz="115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081270" y="2689338"/>
            <a:ext cx="471805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29565" algn="l"/>
              </a:tabLst>
            </a:pPr>
            <a:r>
              <a:rPr sz="1725" b="1" u="heavy" spc="-7" baseline="2415" dirty="0">
                <a:latin typeface="Arial"/>
                <a:cs typeface="Arial"/>
              </a:rPr>
              <a:t> 	</a:t>
            </a:r>
            <a:r>
              <a:rPr sz="1725" b="1" spc="-195" baseline="2415" dirty="0">
                <a:latin typeface="Arial"/>
                <a:cs typeface="Arial"/>
              </a:rPr>
              <a:t> </a:t>
            </a:r>
            <a:r>
              <a:rPr sz="1150" b="1" spc="-5" dirty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3711194" y="2901950"/>
            <a:ext cx="226060" cy="186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15" dirty="0">
                <a:latin typeface="Arial"/>
                <a:cs typeface="Arial"/>
              </a:rPr>
              <a:t>4m</a:t>
            </a:r>
            <a:endParaRPr sz="115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4475988" y="2405633"/>
            <a:ext cx="218440" cy="0"/>
          </a:xfrm>
          <a:custGeom>
            <a:avLst/>
            <a:gdLst/>
            <a:ahLst/>
            <a:cxnLst/>
            <a:rect l="l" t="t" r="r" b="b"/>
            <a:pathLst>
              <a:path w="218439">
                <a:moveTo>
                  <a:pt x="0" y="0"/>
                </a:moveTo>
                <a:lnTo>
                  <a:pt x="21793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666488" y="2003298"/>
            <a:ext cx="10795" cy="402590"/>
          </a:xfrm>
          <a:custGeom>
            <a:avLst/>
            <a:gdLst/>
            <a:ahLst/>
            <a:cxnLst/>
            <a:rect l="l" t="t" r="r" b="b"/>
            <a:pathLst>
              <a:path w="10795" h="402589">
                <a:moveTo>
                  <a:pt x="10667" y="0"/>
                </a:moveTo>
                <a:lnTo>
                  <a:pt x="0" y="402335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4546346" y="2408428"/>
            <a:ext cx="92710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-5" dirty="0">
                <a:latin typeface="Arial"/>
                <a:cs typeface="Arial"/>
              </a:rPr>
              <a:t>3</a:t>
            </a:r>
            <a:endParaRPr sz="95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067816" y="445769"/>
            <a:ext cx="5786755" cy="18630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5</a:t>
            </a:r>
            <a:endParaRPr sz="1200" dirty="0">
              <a:latin typeface="Arial"/>
              <a:cs typeface="Arial"/>
            </a:endParaRPr>
          </a:p>
          <a:p>
            <a:pPr marL="12700" marR="6350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tumpuan sendi dan roll, menerima beban  </a:t>
            </a:r>
            <a:r>
              <a:rPr sz="1200" dirty="0">
                <a:latin typeface="Arial"/>
                <a:cs typeface="Arial"/>
              </a:rPr>
              <a:t>terpusat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r>
              <a:rPr sz="1200" spc="-5" dirty="0">
                <a:latin typeface="Arial"/>
                <a:cs typeface="Arial"/>
              </a:rPr>
              <a:t>, dan 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vertikal ke bawah yang posisinya miring dengan perbandingan  3,4,5. Cari reaksi di </a:t>
            </a:r>
            <a:r>
              <a:rPr sz="1200" dirty="0">
                <a:latin typeface="Arial"/>
                <a:cs typeface="Arial"/>
              </a:rPr>
              <a:t>tumpuan A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B.</a:t>
            </a:r>
            <a:endParaRPr sz="1200" dirty="0">
              <a:latin typeface="Arial"/>
              <a:cs typeface="Arial"/>
            </a:endParaRPr>
          </a:p>
          <a:p>
            <a:pPr marL="3298825">
              <a:lnSpc>
                <a:spcPct val="100000"/>
              </a:lnSpc>
              <a:spcBef>
                <a:spcPts val="965"/>
              </a:spcBef>
            </a:pPr>
            <a:r>
              <a:rPr sz="1150" b="1" spc="-10" dirty="0">
                <a:latin typeface="Arial"/>
                <a:cs typeface="Arial"/>
              </a:rPr>
              <a:t>F</a:t>
            </a:r>
            <a:r>
              <a:rPr sz="850" b="1" spc="-10" dirty="0">
                <a:latin typeface="Arial"/>
                <a:cs typeface="Arial"/>
              </a:rPr>
              <a:t>2</a:t>
            </a:r>
            <a:r>
              <a:rPr sz="1150" b="1" spc="-10" dirty="0">
                <a:latin typeface="Arial"/>
                <a:cs typeface="Arial"/>
              </a:rPr>
              <a:t>=16</a:t>
            </a:r>
            <a:r>
              <a:rPr sz="1150" b="1" spc="-85" dirty="0">
                <a:latin typeface="Arial"/>
                <a:cs typeface="Arial"/>
              </a:rPr>
              <a:t> </a:t>
            </a:r>
            <a:r>
              <a:rPr sz="1150" b="1" spc="-5" dirty="0">
                <a:latin typeface="Arial"/>
                <a:cs typeface="Arial"/>
              </a:rPr>
              <a:t>kN</a:t>
            </a:r>
            <a:endParaRPr sz="1150" dirty="0">
              <a:latin typeface="Arial"/>
              <a:cs typeface="Arial"/>
            </a:endParaRPr>
          </a:p>
          <a:p>
            <a:pPr marL="1874520">
              <a:lnSpc>
                <a:spcPts val="1275"/>
              </a:lnSpc>
              <a:spcBef>
                <a:spcPts val="120"/>
              </a:spcBef>
            </a:pPr>
            <a:r>
              <a:rPr sz="1150" b="1" spc="-10" dirty="0">
                <a:latin typeface="Arial"/>
                <a:cs typeface="Arial"/>
              </a:rPr>
              <a:t>F</a:t>
            </a:r>
            <a:r>
              <a:rPr sz="850" b="1" spc="-10" dirty="0">
                <a:latin typeface="Arial"/>
                <a:cs typeface="Arial"/>
              </a:rPr>
              <a:t>1</a:t>
            </a:r>
            <a:r>
              <a:rPr sz="1150" b="1" spc="-10" dirty="0">
                <a:latin typeface="Arial"/>
                <a:cs typeface="Arial"/>
              </a:rPr>
              <a:t>=20</a:t>
            </a:r>
            <a:r>
              <a:rPr sz="1150" b="1" spc="-95" dirty="0">
                <a:latin typeface="Arial"/>
                <a:cs typeface="Arial"/>
              </a:rPr>
              <a:t> </a:t>
            </a:r>
            <a:r>
              <a:rPr sz="1150" b="1" spc="-5" dirty="0">
                <a:latin typeface="Arial"/>
                <a:cs typeface="Arial"/>
              </a:rPr>
              <a:t>kN</a:t>
            </a:r>
            <a:endParaRPr sz="1150" dirty="0">
              <a:latin typeface="Arial"/>
              <a:cs typeface="Arial"/>
            </a:endParaRPr>
          </a:p>
          <a:p>
            <a:pPr marL="1301115" algn="ctr">
              <a:lnSpc>
                <a:spcPts val="1035"/>
              </a:lnSpc>
              <a:tabLst>
                <a:tab pos="1573530" algn="l"/>
              </a:tabLst>
            </a:pPr>
            <a:r>
              <a:rPr sz="950" b="1" spc="-5" dirty="0">
                <a:latin typeface="Arial"/>
                <a:cs typeface="Arial"/>
              </a:rPr>
              <a:t>5	4</a:t>
            </a:r>
            <a:endParaRPr sz="950" dirty="0">
              <a:latin typeface="Arial"/>
              <a:cs typeface="Aria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153917" y="859002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4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112007" y="8733281"/>
            <a:ext cx="83820" cy="127635"/>
          </a:xfrm>
          <a:custGeom>
            <a:avLst/>
            <a:gdLst/>
            <a:ahLst/>
            <a:cxnLst/>
            <a:rect l="l" t="t" r="r" b="b"/>
            <a:pathLst>
              <a:path w="83819" h="127634">
                <a:moveTo>
                  <a:pt x="83819" y="0"/>
                </a:moveTo>
                <a:lnTo>
                  <a:pt x="0" y="0"/>
                </a:lnTo>
                <a:lnTo>
                  <a:pt x="41910" y="127254"/>
                </a:lnTo>
                <a:lnTo>
                  <a:pt x="8381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494026" y="8883395"/>
            <a:ext cx="2550795" cy="0"/>
          </a:xfrm>
          <a:custGeom>
            <a:avLst/>
            <a:gdLst/>
            <a:ahLst/>
            <a:cxnLst/>
            <a:rect l="l" t="t" r="r" b="b"/>
            <a:pathLst>
              <a:path w="2550795">
                <a:moveTo>
                  <a:pt x="0" y="0"/>
                </a:moveTo>
                <a:lnTo>
                  <a:pt x="2550414" y="0"/>
                </a:lnTo>
              </a:path>
            </a:pathLst>
          </a:custGeom>
          <a:ln w="36639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238375" y="8876417"/>
            <a:ext cx="415791" cy="5652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026914" y="9219438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212597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103626" y="9300971"/>
            <a:ext cx="1941195" cy="0"/>
          </a:xfrm>
          <a:custGeom>
            <a:avLst/>
            <a:gdLst/>
            <a:ahLst/>
            <a:cxnLst/>
            <a:rect l="l" t="t" r="r" b="b"/>
            <a:pathLst>
              <a:path w="1941195">
                <a:moveTo>
                  <a:pt x="0" y="0"/>
                </a:moveTo>
                <a:lnTo>
                  <a:pt x="1940814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510789" y="9300971"/>
            <a:ext cx="593090" cy="0"/>
          </a:xfrm>
          <a:custGeom>
            <a:avLst/>
            <a:gdLst/>
            <a:ahLst/>
            <a:cxnLst/>
            <a:rect l="l" t="t" r="r" b="b"/>
            <a:pathLst>
              <a:path w="593089">
                <a:moveTo>
                  <a:pt x="0" y="0"/>
                </a:moveTo>
                <a:lnTo>
                  <a:pt x="592836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2658872" y="9121647"/>
            <a:ext cx="2965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1</a:t>
            </a:r>
            <a:r>
              <a:rPr sz="1100" spc="-10" dirty="0">
                <a:latin typeface="Arial"/>
                <a:cs typeface="Arial"/>
              </a:rPr>
              <a:t>2</a:t>
            </a:r>
            <a:r>
              <a:rPr sz="1100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2362454" y="9456928"/>
            <a:ext cx="25463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10" dirty="0">
                <a:latin typeface="Arial"/>
                <a:cs typeface="Arial"/>
              </a:rPr>
              <a:t>R</a:t>
            </a:r>
            <a:r>
              <a:rPr sz="700" b="1" spc="15" dirty="0">
                <a:latin typeface="Arial"/>
                <a:cs typeface="Arial"/>
              </a:rPr>
              <a:t>VA</a:t>
            </a:r>
            <a:endParaRPr sz="70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4898390" y="9456922"/>
            <a:ext cx="25654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10" dirty="0">
                <a:latin typeface="Arial"/>
                <a:cs typeface="Arial"/>
              </a:rPr>
              <a:t>R</a:t>
            </a:r>
            <a:r>
              <a:rPr sz="700" b="1" spc="20" dirty="0">
                <a:latin typeface="Arial"/>
                <a:cs typeface="Arial"/>
              </a:rPr>
              <a:t>VB</a:t>
            </a:r>
            <a:endParaRPr sz="700">
              <a:latin typeface="Arial"/>
              <a:cs typeface="Aria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1805939" y="8829293"/>
            <a:ext cx="160020" cy="109220"/>
          </a:xfrm>
          <a:custGeom>
            <a:avLst/>
            <a:gdLst/>
            <a:ahLst/>
            <a:cxnLst/>
            <a:rect l="l" t="t" r="r" b="b"/>
            <a:pathLst>
              <a:path w="160019" h="109220">
                <a:moveTo>
                  <a:pt x="160020" y="0"/>
                </a:moveTo>
                <a:lnTo>
                  <a:pt x="0" y="54101"/>
                </a:lnTo>
                <a:lnTo>
                  <a:pt x="160020" y="108965"/>
                </a:lnTo>
                <a:lnTo>
                  <a:pt x="16002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678935" y="860145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4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1939544" y="8733790"/>
            <a:ext cx="491490" cy="361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20345" algn="l"/>
              </a:tabLst>
            </a:pPr>
            <a:r>
              <a:rPr sz="1100" b="1" u="heavy" dirty="0">
                <a:latin typeface="Arial"/>
                <a:cs typeface="Arial"/>
              </a:rPr>
              <a:t> 	</a:t>
            </a:r>
            <a:r>
              <a:rPr sz="1100" b="1" u="heavy" spc="-10" dirty="0">
                <a:latin typeface="Arial"/>
                <a:cs typeface="Arial"/>
              </a:rPr>
              <a:t>R</a:t>
            </a:r>
            <a:r>
              <a:rPr sz="700" u="heavy" spc="-10" dirty="0">
                <a:latin typeface="Arial"/>
                <a:cs typeface="Arial"/>
              </a:rPr>
              <a:t>HA</a:t>
            </a:r>
            <a:r>
              <a:rPr sz="700" u="heavy" spc="80" dirty="0">
                <a:latin typeface="Arial"/>
                <a:cs typeface="Arial"/>
              </a:rPr>
              <a:t> </a:t>
            </a:r>
            <a:endParaRPr sz="700">
              <a:latin typeface="Arial"/>
              <a:cs typeface="Arial"/>
            </a:endParaRPr>
          </a:p>
          <a:p>
            <a:pPr marL="283210">
              <a:lnSpc>
                <a:spcPct val="100000"/>
              </a:lnSpc>
              <a:spcBef>
                <a:spcPts val="120"/>
              </a:spcBef>
            </a:pPr>
            <a:r>
              <a:rPr sz="1100" b="1" spc="-5" dirty="0"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3637026" y="8744711"/>
            <a:ext cx="83820" cy="125730"/>
          </a:xfrm>
          <a:custGeom>
            <a:avLst/>
            <a:gdLst/>
            <a:ahLst/>
            <a:cxnLst/>
            <a:rect l="l" t="t" r="r" b="b"/>
            <a:pathLst>
              <a:path w="83820" h="125729">
                <a:moveTo>
                  <a:pt x="83820" y="0"/>
                </a:moveTo>
                <a:lnTo>
                  <a:pt x="0" y="0"/>
                </a:lnTo>
                <a:lnTo>
                  <a:pt x="41910" y="125730"/>
                </a:lnTo>
                <a:lnTo>
                  <a:pt x="8382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412741" y="8598407"/>
            <a:ext cx="0" cy="153670"/>
          </a:xfrm>
          <a:custGeom>
            <a:avLst/>
            <a:gdLst/>
            <a:ahLst/>
            <a:cxnLst/>
            <a:rect l="l" t="t" r="r" b="b"/>
            <a:pathLst>
              <a:path h="153670">
                <a:moveTo>
                  <a:pt x="0" y="153162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370832" y="8741664"/>
            <a:ext cx="83820" cy="125730"/>
          </a:xfrm>
          <a:custGeom>
            <a:avLst/>
            <a:gdLst/>
            <a:ahLst/>
            <a:cxnLst/>
            <a:rect l="l" t="t" r="r" b="b"/>
            <a:pathLst>
              <a:path w="83820" h="125729">
                <a:moveTo>
                  <a:pt x="83819" y="0"/>
                </a:moveTo>
                <a:lnTo>
                  <a:pt x="0" y="0"/>
                </a:lnTo>
                <a:lnTo>
                  <a:pt x="41909" y="125730"/>
                </a:lnTo>
                <a:lnTo>
                  <a:pt x="8381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 txBox="1"/>
          <p:nvPr/>
        </p:nvSpPr>
        <p:spPr>
          <a:xfrm>
            <a:off x="3604514" y="9121647"/>
            <a:ext cx="2965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2</a:t>
            </a:r>
            <a:r>
              <a:rPr sz="1100" spc="-10" dirty="0">
                <a:latin typeface="Arial"/>
                <a:cs typeface="Arial"/>
              </a:rPr>
              <a:t>0</a:t>
            </a:r>
            <a:r>
              <a:rPr sz="1100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4588977" y="9121647"/>
            <a:ext cx="29718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12m</a:t>
            </a:r>
            <a:endParaRPr sz="1100">
              <a:latin typeface="Arial"/>
              <a:cs typeface="Arial"/>
            </a:endParaRPr>
          </a:p>
        </p:txBody>
      </p:sp>
      <p:sp>
        <p:nvSpPr>
          <p:cNvPr id="81" name="object 81"/>
          <p:cNvSpPr/>
          <p:nvPr/>
        </p:nvSpPr>
        <p:spPr>
          <a:xfrm>
            <a:off x="3153917" y="9219438"/>
            <a:ext cx="0" cy="157480"/>
          </a:xfrm>
          <a:custGeom>
            <a:avLst/>
            <a:gdLst/>
            <a:ahLst/>
            <a:cxnLst/>
            <a:rect l="l" t="t" r="r" b="b"/>
            <a:pathLst>
              <a:path h="157479">
                <a:moveTo>
                  <a:pt x="0" y="0"/>
                </a:moveTo>
                <a:lnTo>
                  <a:pt x="0" y="156971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412741" y="9219438"/>
            <a:ext cx="0" cy="157480"/>
          </a:xfrm>
          <a:custGeom>
            <a:avLst/>
            <a:gdLst/>
            <a:ahLst/>
            <a:cxnLst/>
            <a:rect l="l" t="t" r="r" b="b"/>
            <a:pathLst>
              <a:path h="157479">
                <a:moveTo>
                  <a:pt x="0" y="0"/>
                </a:moveTo>
                <a:lnTo>
                  <a:pt x="0" y="156971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077967" y="9051797"/>
            <a:ext cx="100965" cy="102870"/>
          </a:xfrm>
          <a:custGeom>
            <a:avLst/>
            <a:gdLst/>
            <a:ahLst/>
            <a:cxnLst/>
            <a:rect l="l" t="t" r="r" b="b"/>
            <a:pathLst>
              <a:path w="100964" h="102870">
                <a:moveTo>
                  <a:pt x="11430" y="88391"/>
                </a:moveTo>
                <a:lnTo>
                  <a:pt x="8382" y="88391"/>
                </a:lnTo>
                <a:lnTo>
                  <a:pt x="7620" y="89915"/>
                </a:lnTo>
                <a:lnTo>
                  <a:pt x="0" y="97535"/>
                </a:lnTo>
                <a:lnTo>
                  <a:pt x="0" y="99821"/>
                </a:lnTo>
                <a:lnTo>
                  <a:pt x="1524" y="102107"/>
                </a:lnTo>
                <a:lnTo>
                  <a:pt x="3048" y="102869"/>
                </a:lnTo>
                <a:lnTo>
                  <a:pt x="5334" y="102869"/>
                </a:lnTo>
                <a:lnTo>
                  <a:pt x="7620" y="102107"/>
                </a:lnTo>
                <a:lnTo>
                  <a:pt x="13716" y="96011"/>
                </a:lnTo>
                <a:lnTo>
                  <a:pt x="14478" y="93725"/>
                </a:lnTo>
                <a:lnTo>
                  <a:pt x="14478" y="91439"/>
                </a:lnTo>
                <a:lnTo>
                  <a:pt x="13716" y="89915"/>
                </a:lnTo>
                <a:lnTo>
                  <a:pt x="11430" y="88391"/>
                </a:lnTo>
                <a:close/>
              </a:path>
              <a:path w="100964" h="102870">
                <a:moveTo>
                  <a:pt x="27432" y="70103"/>
                </a:moveTo>
                <a:lnTo>
                  <a:pt x="25908" y="71627"/>
                </a:lnTo>
                <a:lnTo>
                  <a:pt x="23622" y="72389"/>
                </a:lnTo>
                <a:lnTo>
                  <a:pt x="18287" y="78485"/>
                </a:lnTo>
                <a:lnTo>
                  <a:pt x="17526" y="79247"/>
                </a:lnTo>
                <a:lnTo>
                  <a:pt x="17526" y="82295"/>
                </a:lnTo>
                <a:lnTo>
                  <a:pt x="18287" y="83819"/>
                </a:lnTo>
                <a:lnTo>
                  <a:pt x="20574" y="84581"/>
                </a:lnTo>
                <a:lnTo>
                  <a:pt x="21336" y="85343"/>
                </a:lnTo>
                <a:lnTo>
                  <a:pt x="22860" y="84581"/>
                </a:lnTo>
                <a:lnTo>
                  <a:pt x="23622" y="83819"/>
                </a:lnTo>
                <a:lnTo>
                  <a:pt x="29718" y="78485"/>
                </a:lnTo>
                <a:lnTo>
                  <a:pt x="31242" y="76199"/>
                </a:lnTo>
                <a:lnTo>
                  <a:pt x="31242" y="73151"/>
                </a:lnTo>
                <a:lnTo>
                  <a:pt x="28194" y="71627"/>
                </a:lnTo>
                <a:lnTo>
                  <a:pt x="27432" y="70103"/>
                </a:lnTo>
                <a:close/>
              </a:path>
              <a:path w="100964" h="102870">
                <a:moveTo>
                  <a:pt x="46482" y="52577"/>
                </a:moveTo>
                <a:lnTo>
                  <a:pt x="43434" y="52577"/>
                </a:lnTo>
                <a:lnTo>
                  <a:pt x="41910" y="54863"/>
                </a:lnTo>
                <a:lnTo>
                  <a:pt x="35814" y="60197"/>
                </a:lnTo>
                <a:lnTo>
                  <a:pt x="34290" y="63245"/>
                </a:lnTo>
                <a:lnTo>
                  <a:pt x="35052" y="64007"/>
                </a:lnTo>
                <a:lnTo>
                  <a:pt x="35814" y="66293"/>
                </a:lnTo>
                <a:lnTo>
                  <a:pt x="37337" y="67055"/>
                </a:lnTo>
                <a:lnTo>
                  <a:pt x="40386" y="67055"/>
                </a:lnTo>
                <a:lnTo>
                  <a:pt x="41910" y="66293"/>
                </a:lnTo>
                <a:lnTo>
                  <a:pt x="47244" y="60197"/>
                </a:lnTo>
                <a:lnTo>
                  <a:pt x="48006" y="58673"/>
                </a:lnTo>
                <a:lnTo>
                  <a:pt x="49530" y="57149"/>
                </a:lnTo>
                <a:lnTo>
                  <a:pt x="47244" y="54863"/>
                </a:lnTo>
                <a:lnTo>
                  <a:pt x="46482" y="52577"/>
                </a:lnTo>
                <a:close/>
              </a:path>
              <a:path w="100964" h="102870">
                <a:moveTo>
                  <a:pt x="63246" y="35813"/>
                </a:moveTo>
                <a:lnTo>
                  <a:pt x="59436" y="35813"/>
                </a:lnTo>
                <a:lnTo>
                  <a:pt x="51816" y="43433"/>
                </a:lnTo>
                <a:lnTo>
                  <a:pt x="51816" y="46481"/>
                </a:lnTo>
                <a:lnTo>
                  <a:pt x="52578" y="48767"/>
                </a:lnTo>
                <a:lnTo>
                  <a:pt x="54102" y="49529"/>
                </a:lnTo>
                <a:lnTo>
                  <a:pt x="57150" y="49529"/>
                </a:lnTo>
                <a:lnTo>
                  <a:pt x="58674" y="48767"/>
                </a:lnTo>
                <a:lnTo>
                  <a:pt x="64770" y="42671"/>
                </a:lnTo>
                <a:lnTo>
                  <a:pt x="65532" y="40385"/>
                </a:lnTo>
                <a:lnTo>
                  <a:pt x="65532" y="38099"/>
                </a:lnTo>
                <a:lnTo>
                  <a:pt x="64770" y="36575"/>
                </a:lnTo>
                <a:lnTo>
                  <a:pt x="63246" y="35813"/>
                </a:lnTo>
                <a:close/>
              </a:path>
              <a:path w="100964" h="102870">
                <a:moveTo>
                  <a:pt x="80010" y="16763"/>
                </a:moveTo>
                <a:lnTo>
                  <a:pt x="77724" y="18287"/>
                </a:lnTo>
                <a:lnTo>
                  <a:pt x="76200" y="19049"/>
                </a:lnTo>
                <a:lnTo>
                  <a:pt x="70866" y="25145"/>
                </a:lnTo>
                <a:lnTo>
                  <a:pt x="69342" y="25907"/>
                </a:lnTo>
                <a:lnTo>
                  <a:pt x="69342" y="29717"/>
                </a:lnTo>
                <a:lnTo>
                  <a:pt x="70866" y="30479"/>
                </a:lnTo>
                <a:lnTo>
                  <a:pt x="71628" y="31241"/>
                </a:lnTo>
                <a:lnTo>
                  <a:pt x="73914" y="32003"/>
                </a:lnTo>
                <a:lnTo>
                  <a:pt x="75437" y="31241"/>
                </a:lnTo>
                <a:lnTo>
                  <a:pt x="81534" y="25145"/>
                </a:lnTo>
                <a:lnTo>
                  <a:pt x="82296" y="22859"/>
                </a:lnTo>
                <a:lnTo>
                  <a:pt x="82296" y="19811"/>
                </a:lnTo>
                <a:lnTo>
                  <a:pt x="80772" y="18287"/>
                </a:lnTo>
                <a:lnTo>
                  <a:pt x="80010" y="16763"/>
                </a:lnTo>
                <a:close/>
              </a:path>
              <a:path w="100964" h="102870">
                <a:moveTo>
                  <a:pt x="98298" y="0"/>
                </a:moveTo>
                <a:lnTo>
                  <a:pt x="94487" y="0"/>
                </a:lnTo>
                <a:lnTo>
                  <a:pt x="87630" y="6857"/>
                </a:lnTo>
                <a:lnTo>
                  <a:pt x="86106" y="9906"/>
                </a:lnTo>
                <a:lnTo>
                  <a:pt x="86868" y="10668"/>
                </a:lnTo>
                <a:lnTo>
                  <a:pt x="87630" y="12953"/>
                </a:lnTo>
                <a:lnTo>
                  <a:pt x="88392" y="13715"/>
                </a:lnTo>
                <a:lnTo>
                  <a:pt x="92202" y="13715"/>
                </a:lnTo>
                <a:lnTo>
                  <a:pt x="93726" y="12953"/>
                </a:lnTo>
                <a:lnTo>
                  <a:pt x="99060" y="6857"/>
                </a:lnTo>
                <a:lnTo>
                  <a:pt x="99822" y="6095"/>
                </a:lnTo>
                <a:lnTo>
                  <a:pt x="100584" y="3809"/>
                </a:lnTo>
                <a:lnTo>
                  <a:pt x="99060" y="762"/>
                </a:lnTo>
                <a:lnTo>
                  <a:pt x="98298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077967" y="9140190"/>
            <a:ext cx="14604" cy="14604"/>
          </a:xfrm>
          <a:custGeom>
            <a:avLst/>
            <a:gdLst/>
            <a:ahLst/>
            <a:cxnLst/>
            <a:rect l="l" t="t" r="r" b="b"/>
            <a:pathLst>
              <a:path w="14604" h="14604">
                <a:moveTo>
                  <a:pt x="1524" y="7619"/>
                </a:moveTo>
                <a:lnTo>
                  <a:pt x="7620" y="1523"/>
                </a:lnTo>
                <a:lnTo>
                  <a:pt x="8382" y="0"/>
                </a:lnTo>
                <a:lnTo>
                  <a:pt x="11430" y="0"/>
                </a:lnTo>
                <a:lnTo>
                  <a:pt x="13716" y="1523"/>
                </a:lnTo>
                <a:lnTo>
                  <a:pt x="14478" y="3047"/>
                </a:lnTo>
                <a:lnTo>
                  <a:pt x="14478" y="5333"/>
                </a:lnTo>
                <a:lnTo>
                  <a:pt x="13716" y="7619"/>
                </a:lnTo>
                <a:lnTo>
                  <a:pt x="7620" y="13715"/>
                </a:lnTo>
                <a:lnTo>
                  <a:pt x="5334" y="14477"/>
                </a:lnTo>
                <a:lnTo>
                  <a:pt x="3048" y="14477"/>
                </a:lnTo>
                <a:lnTo>
                  <a:pt x="1524" y="13715"/>
                </a:lnTo>
                <a:lnTo>
                  <a:pt x="0" y="11429"/>
                </a:lnTo>
                <a:lnTo>
                  <a:pt x="0" y="9143"/>
                </a:lnTo>
                <a:lnTo>
                  <a:pt x="1524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095494" y="9121902"/>
            <a:ext cx="13970" cy="15240"/>
          </a:xfrm>
          <a:custGeom>
            <a:avLst/>
            <a:gdLst/>
            <a:ahLst/>
            <a:cxnLst/>
            <a:rect l="l" t="t" r="r" b="b"/>
            <a:pathLst>
              <a:path w="13970" h="15240">
                <a:moveTo>
                  <a:pt x="761" y="8382"/>
                </a:moveTo>
                <a:lnTo>
                  <a:pt x="6095" y="2286"/>
                </a:lnTo>
                <a:lnTo>
                  <a:pt x="8381" y="1524"/>
                </a:lnTo>
                <a:lnTo>
                  <a:pt x="9905" y="0"/>
                </a:lnTo>
                <a:lnTo>
                  <a:pt x="10667" y="1524"/>
                </a:lnTo>
                <a:lnTo>
                  <a:pt x="13715" y="3048"/>
                </a:lnTo>
                <a:lnTo>
                  <a:pt x="13715" y="6096"/>
                </a:lnTo>
                <a:lnTo>
                  <a:pt x="12191" y="8382"/>
                </a:lnTo>
                <a:lnTo>
                  <a:pt x="6095" y="13716"/>
                </a:lnTo>
                <a:lnTo>
                  <a:pt x="5333" y="14478"/>
                </a:lnTo>
                <a:lnTo>
                  <a:pt x="3809" y="15240"/>
                </a:lnTo>
                <a:lnTo>
                  <a:pt x="3047" y="14478"/>
                </a:lnTo>
                <a:lnTo>
                  <a:pt x="761" y="13716"/>
                </a:lnTo>
                <a:lnTo>
                  <a:pt x="0" y="12192"/>
                </a:lnTo>
                <a:lnTo>
                  <a:pt x="0" y="9144"/>
                </a:lnTo>
                <a:lnTo>
                  <a:pt x="761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112258" y="9104376"/>
            <a:ext cx="15240" cy="14604"/>
          </a:xfrm>
          <a:custGeom>
            <a:avLst/>
            <a:gdLst/>
            <a:ahLst/>
            <a:cxnLst/>
            <a:rect l="l" t="t" r="r" b="b"/>
            <a:pathLst>
              <a:path w="15239" h="14604">
                <a:moveTo>
                  <a:pt x="1524" y="7620"/>
                </a:moveTo>
                <a:lnTo>
                  <a:pt x="7619" y="2286"/>
                </a:lnTo>
                <a:lnTo>
                  <a:pt x="9143" y="0"/>
                </a:lnTo>
                <a:lnTo>
                  <a:pt x="12191" y="0"/>
                </a:lnTo>
                <a:lnTo>
                  <a:pt x="12953" y="2286"/>
                </a:lnTo>
                <a:lnTo>
                  <a:pt x="15239" y="4571"/>
                </a:lnTo>
                <a:lnTo>
                  <a:pt x="13715" y="6096"/>
                </a:lnTo>
                <a:lnTo>
                  <a:pt x="12953" y="7620"/>
                </a:lnTo>
                <a:lnTo>
                  <a:pt x="7619" y="13715"/>
                </a:lnTo>
                <a:lnTo>
                  <a:pt x="6095" y="14478"/>
                </a:lnTo>
                <a:lnTo>
                  <a:pt x="3047" y="14478"/>
                </a:lnTo>
                <a:lnTo>
                  <a:pt x="1524" y="13715"/>
                </a:lnTo>
                <a:lnTo>
                  <a:pt x="762" y="11430"/>
                </a:lnTo>
                <a:lnTo>
                  <a:pt x="0" y="10668"/>
                </a:lnTo>
                <a:lnTo>
                  <a:pt x="1524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129784" y="9087611"/>
            <a:ext cx="13970" cy="13970"/>
          </a:xfrm>
          <a:custGeom>
            <a:avLst/>
            <a:gdLst/>
            <a:ahLst/>
            <a:cxnLst/>
            <a:rect l="l" t="t" r="r" b="b"/>
            <a:pathLst>
              <a:path w="13970" h="13970">
                <a:moveTo>
                  <a:pt x="762" y="6858"/>
                </a:moveTo>
                <a:lnTo>
                  <a:pt x="7619" y="0"/>
                </a:lnTo>
                <a:lnTo>
                  <a:pt x="11429" y="0"/>
                </a:lnTo>
                <a:lnTo>
                  <a:pt x="12953" y="762"/>
                </a:lnTo>
                <a:lnTo>
                  <a:pt x="13715" y="2286"/>
                </a:lnTo>
                <a:lnTo>
                  <a:pt x="13715" y="4572"/>
                </a:lnTo>
                <a:lnTo>
                  <a:pt x="12953" y="6858"/>
                </a:lnTo>
                <a:lnTo>
                  <a:pt x="6857" y="12954"/>
                </a:lnTo>
                <a:lnTo>
                  <a:pt x="5333" y="13716"/>
                </a:lnTo>
                <a:lnTo>
                  <a:pt x="2286" y="13716"/>
                </a:lnTo>
                <a:lnTo>
                  <a:pt x="762" y="12954"/>
                </a:lnTo>
                <a:lnTo>
                  <a:pt x="0" y="10668"/>
                </a:lnTo>
                <a:lnTo>
                  <a:pt x="0" y="7620"/>
                </a:lnTo>
                <a:lnTo>
                  <a:pt x="762" y="6858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147309" y="9068561"/>
            <a:ext cx="13335" cy="15240"/>
          </a:xfrm>
          <a:custGeom>
            <a:avLst/>
            <a:gdLst/>
            <a:ahLst/>
            <a:cxnLst/>
            <a:rect l="l" t="t" r="r" b="b"/>
            <a:pathLst>
              <a:path w="13335" h="15240">
                <a:moveTo>
                  <a:pt x="1524" y="8382"/>
                </a:moveTo>
                <a:lnTo>
                  <a:pt x="6857" y="2286"/>
                </a:lnTo>
                <a:lnTo>
                  <a:pt x="8381" y="1524"/>
                </a:lnTo>
                <a:lnTo>
                  <a:pt x="10667" y="0"/>
                </a:lnTo>
                <a:lnTo>
                  <a:pt x="11429" y="1524"/>
                </a:lnTo>
                <a:lnTo>
                  <a:pt x="12953" y="3048"/>
                </a:lnTo>
                <a:lnTo>
                  <a:pt x="12953" y="6096"/>
                </a:lnTo>
                <a:lnTo>
                  <a:pt x="12191" y="8382"/>
                </a:lnTo>
                <a:lnTo>
                  <a:pt x="6095" y="14478"/>
                </a:lnTo>
                <a:lnTo>
                  <a:pt x="4572" y="15240"/>
                </a:lnTo>
                <a:lnTo>
                  <a:pt x="2286" y="14478"/>
                </a:lnTo>
                <a:lnTo>
                  <a:pt x="1524" y="13716"/>
                </a:lnTo>
                <a:lnTo>
                  <a:pt x="0" y="12954"/>
                </a:lnTo>
                <a:lnTo>
                  <a:pt x="0" y="9144"/>
                </a:lnTo>
                <a:lnTo>
                  <a:pt x="1524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164073" y="9051797"/>
            <a:ext cx="14604" cy="13970"/>
          </a:xfrm>
          <a:custGeom>
            <a:avLst/>
            <a:gdLst/>
            <a:ahLst/>
            <a:cxnLst/>
            <a:rect l="l" t="t" r="r" b="b"/>
            <a:pathLst>
              <a:path w="14604" h="13970">
                <a:moveTo>
                  <a:pt x="1524" y="6857"/>
                </a:moveTo>
                <a:lnTo>
                  <a:pt x="8381" y="0"/>
                </a:lnTo>
                <a:lnTo>
                  <a:pt x="12191" y="0"/>
                </a:lnTo>
                <a:lnTo>
                  <a:pt x="12953" y="762"/>
                </a:lnTo>
                <a:lnTo>
                  <a:pt x="13715" y="2285"/>
                </a:lnTo>
                <a:lnTo>
                  <a:pt x="14477" y="3809"/>
                </a:lnTo>
                <a:lnTo>
                  <a:pt x="13715" y="6095"/>
                </a:lnTo>
                <a:lnTo>
                  <a:pt x="12953" y="6857"/>
                </a:lnTo>
                <a:lnTo>
                  <a:pt x="7620" y="12953"/>
                </a:lnTo>
                <a:lnTo>
                  <a:pt x="6096" y="13715"/>
                </a:lnTo>
                <a:lnTo>
                  <a:pt x="2286" y="13715"/>
                </a:lnTo>
                <a:lnTo>
                  <a:pt x="1524" y="12953"/>
                </a:lnTo>
                <a:lnTo>
                  <a:pt x="762" y="10668"/>
                </a:lnTo>
                <a:lnTo>
                  <a:pt x="0" y="9906"/>
                </a:lnTo>
                <a:lnTo>
                  <a:pt x="1524" y="6857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976621" y="9051797"/>
            <a:ext cx="100330" cy="102870"/>
          </a:xfrm>
          <a:custGeom>
            <a:avLst/>
            <a:gdLst/>
            <a:ahLst/>
            <a:cxnLst/>
            <a:rect l="l" t="t" r="r" b="b"/>
            <a:pathLst>
              <a:path w="100329" h="102870">
                <a:moveTo>
                  <a:pt x="10782" y="87998"/>
                </a:moveTo>
                <a:lnTo>
                  <a:pt x="6857" y="88391"/>
                </a:lnTo>
                <a:lnTo>
                  <a:pt x="6095" y="89915"/>
                </a:lnTo>
                <a:lnTo>
                  <a:pt x="762" y="96011"/>
                </a:lnTo>
                <a:lnTo>
                  <a:pt x="0" y="97535"/>
                </a:lnTo>
                <a:lnTo>
                  <a:pt x="0" y="99821"/>
                </a:lnTo>
                <a:lnTo>
                  <a:pt x="762" y="102107"/>
                </a:lnTo>
                <a:lnTo>
                  <a:pt x="3048" y="102869"/>
                </a:lnTo>
                <a:lnTo>
                  <a:pt x="4572" y="102869"/>
                </a:lnTo>
                <a:lnTo>
                  <a:pt x="6095" y="102107"/>
                </a:lnTo>
                <a:lnTo>
                  <a:pt x="12191" y="96011"/>
                </a:lnTo>
                <a:lnTo>
                  <a:pt x="12953" y="93725"/>
                </a:lnTo>
                <a:lnTo>
                  <a:pt x="12852" y="88430"/>
                </a:lnTo>
                <a:lnTo>
                  <a:pt x="10782" y="87998"/>
                </a:lnTo>
                <a:close/>
              </a:path>
              <a:path w="100329" h="102870">
                <a:moveTo>
                  <a:pt x="27431" y="70103"/>
                </a:moveTo>
                <a:lnTo>
                  <a:pt x="25907" y="71627"/>
                </a:lnTo>
                <a:lnTo>
                  <a:pt x="23622" y="72389"/>
                </a:lnTo>
                <a:lnTo>
                  <a:pt x="16763" y="79247"/>
                </a:lnTo>
                <a:lnTo>
                  <a:pt x="16763" y="82295"/>
                </a:lnTo>
                <a:lnTo>
                  <a:pt x="17525" y="83819"/>
                </a:lnTo>
                <a:lnTo>
                  <a:pt x="19812" y="84581"/>
                </a:lnTo>
                <a:lnTo>
                  <a:pt x="21336" y="85343"/>
                </a:lnTo>
                <a:lnTo>
                  <a:pt x="22860" y="84581"/>
                </a:lnTo>
                <a:lnTo>
                  <a:pt x="23622" y="83819"/>
                </a:lnTo>
                <a:lnTo>
                  <a:pt x="29717" y="78485"/>
                </a:lnTo>
                <a:lnTo>
                  <a:pt x="30479" y="76199"/>
                </a:lnTo>
                <a:lnTo>
                  <a:pt x="30479" y="73151"/>
                </a:lnTo>
                <a:lnTo>
                  <a:pt x="29717" y="72389"/>
                </a:lnTo>
                <a:lnTo>
                  <a:pt x="28193" y="71627"/>
                </a:lnTo>
                <a:lnTo>
                  <a:pt x="27431" y="70103"/>
                </a:lnTo>
                <a:close/>
              </a:path>
              <a:path w="100329" h="102870">
                <a:moveTo>
                  <a:pt x="45719" y="52577"/>
                </a:moveTo>
                <a:lnTo>
                  <a:pt x="41910" y="52577"/>
                </a:lnTo>
                <a:lnTo>
                  <a:pt x="41148" y="54863"/>
                </a:lnTo>
                <a:lnTo>
                  <a:pt x="35051" y="60197"/>
                </a:lnTo>
                <a:lnTo>
                  <a:pt x="33527" y="63245"/>
                </a:lnTo>
                <a:lnTo>
                  <a:pt x="34289" y="64007"/>
                </a:lnTo>
                <a:lnTo>
                  <a:pt x="35051" y="66293"/>
                </a:lnTo>
                <a:lnTo>
                  <a:pt x="35813" y="67055"/>
                </a:lnTo>
                <a:lnTo>
                  <a:pt x="39624" y="67055"/>
                </a:lnTo>
                <a:lnTo>
                  <a:pt x="41148" y="66293"/>
                </a:lnTo>
                <a:lnTo>
                  <a:pt x="46481" y="60197"/>
                </a:lnTo>
                <a:lnTo>
                  <a:pt x="48005" y="57149"/>
                </a:lnTo>
                <a:lnTo>
                  <a:pt x="47243" y="55625"/>
                </a:lnTo>
                <a:lnTo>
                  <a:pt x="46481" y="54863"/>
                </a:lnTo>
                <a:lnTo>
                  <a:pt x="45719" y="52577"/>
                </a:lnTo>
                <a:close/>
              </a:path>
              <a:path w="100329" h="102870">
                <a:moveTo>
                  <a:pt x="63245" y="35813"/>
                </a:moveTo>
                <a:lnTo>
                  <a:pt x="59436" y="35813"/>
                </a:lnTo>
                <a:lnTo>
                  <a:pt x="51815" y="43433"/>
                </a:lnTo>
                <a:lnTo>
                  <a:pt x="51815" y="46481"/>
                </a:lnTo>
                <a:lnTo>
                  <a:pt x="52577" y="48767"/>
                </a:lnTo>
                <a:lnTo>
                  <a:pt x="54101" y="49529"/>
                </a:lnTo>
                <a:lnTo>
                  <a:pt x="57150" y="49529"/>
                </a:lnTo>
                <a:lnTo>
                  <a:pt x="58674" y="48767"/>
                </a:lnTo>
                <a:lnTo>
                  <a:pt x="64007" y="42671"/>
                </a:lnTo>
                <a:lnTo>
                  <a:pt x="64998" y="40551"/>
                </a:lnTo>
                <a:lnTo>
                  <a:pt x="65481" y="37388"/>
                </a:lnTo>
                <a:lnTo>
                  <a:pt x="63245" y="35813"/>
                </a:lnTo>
                <a:close/>
              </a:path>
              <a:path w="100329" h="102870">
                <a:moveTo>
                  <a:pt x="79248" y="16763"/>
                </a:moveTo>
                <a:lnTo>
                  <a:pt x="76962" y="18287"/>
                </a:lnTo>
                <a:lnTo>
                  <a:pt x="75437" y="19049"/>
                </a:lnTo>
                <a:lnTo>
                  <a:pt x="70103" y="25145"/>
                </a:lnTo>
                <a:lnTo>
                  <a:pt x="68579" y="25907"/>
                </a:lnTo>
                <a:lnTo>
                  <a:pt x="68579" y="29717"/>
                </a:lnTo>
                <a:lnTo>
                  <a:pt x="70103" y="30479"/>
                </a:lnTo>
                <a:lnTo>
                  <a:pt x="70865" y="31241"/>
                </a:lnTo>
                <a:lnTo>
                  <a:pt x="72389" y="32003"/>
                </a:lnTo>
                <a:lnTo>
                  <a:pt x="74675" y="31241"/>
                </a:lnTo>
                <a:lnTo>
                  <a:pt x="75437" y="30479"/>
                </a:lnTo>
                <a:lnTo>
                  <a:pt x="81533" y="25145"/>
                </a:lnTo>
                <a:lnTo>
                  <a:pt x="82807" y="20942"/>
                </a:lnTo>
                <a:lnTo>
                  <a:pt x="80632" y="20942"/>
                </a:lnTo>
                <a:lnTo>
                  <a:pt x="79248" y="16763"/>
                </a:lnTo>
                <a:close/>
              </a:path>
              <a:path w="100329" h="102870">
                <a:moveTo>
                  <a:pt x="84112" y="16636"/>
                </a:moveTo>
                <a:lnTo>
                  <a:pt x="80632" y="20942"/>
                </a:lnTo>
                <a:lnTo>
                  <a:pt x="82807" y="20942"/>
                </a:lnTo>
                <a:lnTo>
                  <a:pt x="84112" y="16636"/>
                </a:lnTo>
                <a:close/>
              </a:path>
              <a:path w="100329" h="102870">
                <a:moveTo>
                  <a:pt x="97536" y="0"/>
                </a:moveTo>
                <a:lnTo>
                  <a:pt x="93725" y="0"/>
                </a:lnTo>
                <a:lnTo>
                  <a:pt x="92963" y="762"/>
                </a:lnTo>
                <a:lnTo>
                  <a:pt x="87629" y="6857"/>
                </a:lnTo>
                <a:lnTo>
                  <a:pt x="86105" y="9906"/>
                </a:lnTo>
                <a:lnTo>
                  <a:pt x="86867" y="10668"/>
                </a:lnTo>
                <a:lnTo>
                  <a:pt x="87629" y="12953"/>
                </a:lnTo>
                <a:lnTo>
                  <a:pt x="88391" y="13715"/>
                </a:lnTo>
                <a:lnTo>
                  <a:pt x="92201" y="13715"/>
                </a:lnTo>
                <a:lnTo>
                  <a:pt x="92963" y="12953"/>
                </a:lnTo>
                <a:lnTo>
                  <a:pt x="98298" y="6857"/>
                </a:lnTo>
                <a:lnTo>
                  <a:pt x="99060" y="6095"/>
                </a:lnTo>
                <a:lnTo>
                  <a:pt x="99822" y="3809"/>
                </a:lnTo>
                <a:lnTo>
                  <a:pt x="98298" y="762"/>
                </a:lnTo>
                <a:lnTo>
                  <a:pt x="97536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976621" y="9139796"/>
            <a:ext cx="13335" cy="15240"/>
          </a:xfrm>
          <a:custGeom>
            <a:avLst/>
            <a:gdLst/>
            <a:ahLst/>
            <a:cxnLst/>
            <a:rect l="l" t="t" r="r" b="b"/>
            <a:pathLst>
              <a:path w="13335" h="15240">
                <a:moveTo>
                  <a:pt x="762" y="8013"/>
                </a:moveTo>
                <a:lnTo>
                  <a:pt x="6095" y="1917"/>
                </a:lnTo>
                <a:lnTo>
                  <a:pt x="6857" y="393"/>
                </a:lnTo>
                <a:lnTo>
                  <a:pt x="10782" y="0"/>
                </a:lnTo>
                <a:lnTo>
                  <a:pt x="12852" y="431"/>
                </a:lnTo>
                <a:lnTo>
                  <a:pt x="12953" y="4965"/>
                </a:lnTo>
                <a:lnTo>
                  <a:pt x="12953" y="5727"/>
                </a:lnTo>
                <a:lnTo>
                  <a:pt x="12191" y="8013"/>
                </a:lnTo>
                <a:lnTo>
                  <a:pt x="6095" y="14109"/>
                </a:lnTo>
                <a:lnTo>
                  <a:pt x="4572" y="14871"/>
                </a:lnTo>
                <a:lnTo>
                  <a:pt x="3048" y="14871"/>
                </a:lnTo>
                <a:lnTo>
                  <a:pt x="762" y="14109"/>
                </a:lnTo>
                <a:lnTo>
                  <a:pt x="0" y="11823"/>
                </a:lnTo>
                <a:lnTo>
                  <a:pt x="0" y="9537"/>
                </a:lnTo>
                <a:lnTo>
                  <a:pt x="762" y="8013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993385" y="9121902"/>
            <a:ext cx="13970" cy="15240"/>
          </a:xfrm>
          <a:custGeom>
            <a:avLst/>
            <a:gdLst/>
            <a:ahLst/>
            <a:cxnLst/>
            <a:rect l="l" t="t" r="r" b="b"/>
            <a:pathLst>
              <a:path w="13970" h="15240">
                <a:moveTo>
                  <a:pt x="762" y="8382"/>
                </a:moveTo>
                <a:lnTo>
                  <a:pt x="6858" y="2286"/>
                </a:lnTo>
                <a:lnTo>
                  <a:pt x="9143" y="1524"/>
                </a:lnTo>
                <a:lnTo>
                  <a:pt x="10667" y="0"/>
                </a:lnTo>
                <a:lnTo>
                  <a:pt x="11429" y="1524"/>
                </a:lnTo>
                <a:lnTo>
                  <a:pt x="12953" y="2286"/>
                </a:lnTo>
                <a:lnTo>
                  <a:pt x="13715" y="3048"/>
                </a:lnTo>
                <a:lnTo>
                  <a:pt x="13715" y="6096"/>
                </a:lnTo>
                <a:lnTo>
                  <a:pt x="12953" y="8382"/>
                </a:lnTo>
                <a:lnTo>
                  <a:pt x="6858" y="13716"/>
                </a:lnTo>
                <a:lnTo>
                  <a:pt x="6096" y="14478"/>
                </a:lnTo>
                <a:lnTo>
                  <a:pt x="4572" y="15240"/>
                </a:lnTo>
                <a:lnTo>
                  <a:pt x="3048" y="14478"/>
                </a:lnTo>
                <a:lnTo>
                  <a:pt x="762" y="13716"/>
                </a:lnTo>
                <a:lnTo>
                  <a:pt x="0" y="12192"/>
                </a:lnTo>
                <a:lnTo>
                  <a:pt x="0" y="9144"/>
                </a:lnTo>
                <a:lnTo>
                  <a:pt x="762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5010150" y="9104376"/>
            <a:ext cx="14604" cy="14604"/>
          </a:xfrm>
          <a:custGeom>
            <a:avLst/>
            <a:gdLst/>
            <a:ahLst/>
            <a:cxnLst/>
            <a:rect l="l" t="t" r="r" b="b"/>
            <a:pathLst>
              <a:path w="14604" h="14604">
                <a:moveTo>
                  <a:pt x="1524" y="7620"/>
                </a:moveTo>
                <a:lnTo>
                  <a:pt x="7620" y="2286"/>
                </a:lnTo>
                <a:lnTo>
                  <a:pt x="8382" y="0"/>
                </a:lnTo>
                <a:lnTo>
                  <a:pt x="12191" y="0"/>
                </a:lnTo>
                <a:lnTo>
                  <a:pt x="12953" y="2286"/>
                </a:lnTo>
                <a:lnTo>
                  <a:pt x="13715" y="3048"/>
                </a:lnTo>
                <a:lnTo>
                  <a:pt x="14477" y="4571"/>
                </a:lnTo>
                <a:lnTo>
                  <a:pt x="13715" y="6096"/>
                </a:lnTo>
                <a:lnTo>
                  <a:pt x="12953" y="7620"/>
                </a:lnTo>
                <a:lnTo>
                  <a:pt x="7620" y="13715"/>
                </a:lnTo>
                <a:lnTo>
                  <a:pt x="6096" y="14478"/>
                </a:lnTo>
                <a:lnTo>
                  <a:pt x="2286" y="14478"/>
                </a:lnTo>
                <a:lnTo>
                  <a:pt x="1524" y="13715"/>
                </a:lnTo>
                <a:lnTo>
                  <a:pt x="762" y="11430"/>
                </a:lnTo>
                <a:lnTo>
                  <a:pt x="0" y="10668"/>
                </a:lnTo>
                <a:lnTo>
                  <a:pt x="762" y="9143"/>
                </a:lnTo>
                <a:lnTo>
                  <a:pt x="1524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028438" y="9087611"/>
            <a:ext cx="13970" cy="13970"/>
          </a:xfrm>
          <a:custGeom>
            <a:avLst/>
            <a:gdLst/>
            <a:ahLst/>
            <a:cxnLst/>
            <a:rect l="l" t="t" r="r" b="b"/>
            <a:pathLst>
              <a:path w="13970" h="13970">
                <a:moveTo>
                  <a:pt x="762" y="6858"/>
                </a:moveTo>
                <a:lnTo>
                  <a:pt x="7620" y="0"/>
                </a:lnTo>
                <a:lnTo>
                  <a:pt x="11429" y="0"/>
                </a:lnTo>
                <a:lnTo>
                  <a:pt x="13665" y="1574"/>
                </a:lnTo>
                <a:lnTo>
                  <a:pt x="13182" y="4737"/>
                </a:lnTo>
                <a:lnTo>
                  <a:pt x="12191" y="6858"/>
                </a:lnTo>
                <a:lnTo>
                  <a:pt x="6858" y="12954"/>
                </a:lnTo>
                <a:lnTo>
                  <a:pt x="5334" y="13716"/>
                </a:lnTo>
                <a:lnTo>
                  <a:pt x="2286" y="13716"/>
                </a:lnTo>
                <a:lnTo>
                  <a:pt x="762" y="12954"/>
                </a:lnTo>
                <a:lnTo>
                  <a:pt x="0" y="10668"/>
                </a:lnTo>
                <a:lnTo>
                  <a:pt x="0" y="7620"/>
                </a:lnTo>
                <a:lnTo>
                  <a:pt x="762" y="6858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045202" y="9068434"/>
            <a:ext cx="15875" cy="15875"/>
          </a:xfrm>
          <a:custGeom>
            <a:avLst/>
            <a:gdLst/>
            <a:ahLst/>
            <a:cxnLst/>
            <a:rect l="l" t="t" r="r" b="b"/>
            <a:pathLst>
              <a:path w="15875" h="15875">
                <a:moveTo>
                  <a:pt x="1524" y="8509"/>
                </a:moveTo>
                <a:lnTo>
                  <a:pt x="6858" y="2413"/>
                </a:lnTo>
                <a:lnTo>
                  <a:pt x="8382" y="1651"/>
                </a:lnTo>
                <a:lnTo>
                  <a:pt x="10668" y="127"/>
                </a:lnTo>
                <a:lnTo>
                  <a:pt x="12052" y="4305"/>
                </a:lnTo>
                <a:lnTo>
                  <a:pt x="15532" y="0"/>
                </a:lnTo>
                <a:lnTo>
                  <a:pt x="12953" y="8509"/>
                </a:lnTo>
                <a:lnTo>
                  <a:pt x="6858" y="13843"/>
                </a:lnTo>
                <a:lnTo>
                  <a:pt x="6096" y="14605"/>
                </a:lnTo>
                <a:lnTo>
                  <a:pt x="3810" y="15367"/>
                </a:lnTo>
                <a:lnTo>
                  <a:pt x="2286" y="14605"/>
                </a:lnTo>
                <a:lnTo>
                  <a:pt x="1524" y="13843"/>
                </a:lnTo>
                <a:lnTo>
                  <a:pt x="0" y="13081"/>
                </a:lnTo>
                <a:lnTo>
                  <a:pt x="0" y="9271"/>
                </a:lnTo>
                <a:lnTo>
                  <a:pt x="1524" y="850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062728" y="9051797"/>
            <a:ext cx="13970" cy="13970"/>
          </a:xfrm>
          <a:custGeom>
            <a:avLst/>
            <a:gdLst/>
            <a:ahLst/>
            <a:cxnLst/>
            <a:rect l="l" t="t" r="r" b="b"/>
            <a:pathLst>
              <a:path w="13970" h="13970">
                <a:moveTo>
                  <a:pt x="1524" y="6857"/>
                </a:moveTo>
                <a:lnTo>
                  <a:pt x="6858" y="762"/>
                </a:lnTo>
                <a:lnTo>
                  <a:pt x="7620" y="0"/>
                </a:lnTo>
                <a:lnTo>
                  <a:pt x="11430" y="0"/>
                </a:lnTo>
                <a:lnTo>
                  <a:pt x="12192" y="762"/>
                </a:lnTo>
                <a:lnTo>
                  <a:pt x="12954" y="2285"/>
                </a:lnTo>
                <a:lnTo>
                  <a:pt x="13716" y="3809"/>
                </a:lnTo>
                <a:lnTo>
                  <a:pt x="12954" y="6095"/>
                </a:lnTo>
                <a:lnTo>
                  <a:pt x="12192" y="6857"/>
                </a:lnTo>
                <a:lnTo>
                  <a:pt x="6858" y="12953"/>
                </a:lnTo>
                <a:lnTo>
                  <a:pt x="6096" y="13715"/>
                </a:lnTo>
                <a:lnTo>
                  <a:pt x="2286" y="13715"/>
                </a:lnTo>
                <a:lnTo>
                  <a:pt x="1524" y="12953"/>
                </a:lnTo>
                <a:lnTo>
                  <a:pt x="762" y="10668"/>
                </a:lnTo>
                <a:lnTo>
                  <a:pt x="0" y="9906"/>
                </a:lnTo>
                <a:lnTo>
                  <a:pt x="1524" y="6857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022341" y="8888730"/>
            <a:ext cx="161925" cy="157480"/>
          </a:xfrm>
          <a:custGeom>
            <a:avLst/>
            <a:gdLst/>
            <a:ahLst/>
            <a:cxnLst/>
            <a:rect l="l" t="t" r="r" b="b"/>
            <a:pathLst>
              <a:path w="161925" h="157479">
                <a:moveTo>
                  <a:pt x="161544" y="156972"/>
                </a:moveTo>
                <a:lnTo>
                  <a:pt x="0" y="0"/>
                </a:lnTo>
              </a:path>
            </a:pathLst>
          </a:custGeom>
          <a:ln w="1395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878323" y="8888730"/>
            <a:ext cx="144145" cy="157480"/>
          </a:xfrm>
          <a:custGeom>
            <a:avLst/>
            <a:gdLst/>
            <a:ahLst/>
            <a:cxnLst/>
            <a:rect l="l" t="t" r="r" b="b"/>
            <a:pathLst>
              <a:path w="144145" h="157479">
                <a:moveTo>
                  <a:pt x="0" y="156972"/>
                </a:moveTo>
                <a:lnTo>
                  <a:pt x="144017" y="0"/>
                </a:lnTo>
              </a:path>
            </a:pathLst>
          </a:custGeom>
          <a:ln w="1395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4903470" y="9048200"/>
            <a:ext cx="102235" cy="100965"/>
          </a:xfrm>
          <a:custGeom>
            <a:avLst/>
            <a:gdLst/>
            <a:ahLst/>
            <a:cxnLst/>
            <a:rect l="l" t="t" r="r" b="b"/>
            <a:pathLst>
              <a:path w="102235" h="100965">
                <a:moveTo>
                  <a:pt x="37130" y="0"/>
                </a:moveTo>
                <a:lnTo>
                  <a:pt x="12082" y="16403"/>
                </a:lnTo>
                <a:lnTo>
                  <a:pt x="0" y="49317"/>
                </a:lnTo>
                <a:lnTo>
                  <a:pt x="12537" y="83998"/>
                </a:lnTo>
                <a:lnTo>
                  <a:pt x="38110" y="100417"/>
                </a:lnTo>
                <a:lnTo>
                  <a:pt x="67627" y="99495"/>
                </a:lnTo>
                <a:lnTo>
                  <a:pt x="91991" y="82155"/>
                </a:lnTo>
                <a:lnTo>
                  <a:pt x="102107" y="49317"/>
                </a:lnTo>
                <a:lnTo>
                  <a:pt x="90940" y="16509"/>
                </a:lnTo>
                <a:lnTo>
                  <a:pt x="66348" y="53"/>
                </a:lnTo>
                <a:lnTo>
                  <a:pt x="3713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4903470" y="9048200"/>
            <a:ext cx="102235" cy="100965"/>
          </a:xfrm>
          <a:custGeom>
            <a:avLst/>
            <a:gdLst/>
            <a:ahLst/>
            <a:cxnLst/>
            <a:rect l="l" t="t" r="r" b="b"/>
            <a:pathLst>
              <a:path w="102235" h="100965">
                <a:moveTo>
                  <a:pt x="102107" y="49317"/>
                </a:moveTo>
                <a:lnTo>
                  <a:pt x="90940" y="16509"/>
                </a:lnTo>
                <a:lnTo>
                  <a:pt x="66348" y="53"/>
                </a:lnTo>
                <a:lnTo>
                  <a:pt x="37130" y="0"/>
                </a:lnTo>
                <a:lnTo>
                  <a:pt x="12082" y="16403"/>
                </a:lnTo>
                <a:lnTo>
                  <a:pt x="0" y="49317"/>
                </a:lnTo>
                <a:lnTo>
                  <a:pt x="12537" y="83998"/>
                </a:lnTo>
                <a:lnTo>
                  <a:pt x="38110" y="100417"/>
                </a:lnTo>
                <a:lnTo>
                  <a:pt x="67627" y="99495"/>
                </a:lnTo>
                <a:lnTo>
                  <a:pt x="91991" y="82155"/>
                </a:lnTo>
                <a:lnTo>
                  <a:pt x="102107" y="49317"/>
                </a:lnTo>
                <a:close/>
              </a:path>
            </a:pathLst>
          </a:custGeom>
          <a:ln w="87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056632" y="9048105"/>
            <a:ext cx="102235" cy="100330"/>
          </a:xfrm>
          <a:custGeom>
            <a:avLst/>
            <a:gdLst/>
            <a:ahLst/>
            <a:cxnLst/>
            <a:rect l="l" t="t" r="r" b="b"/>
            <a:pathLst>
              <a:path w="102235" h="100329">
                <a:moveTo>
                  <a:pt x="36799" y="0"/>
                </a:moveTo>
                <a:lnTo>
                  <a:pt x="11907" y="16369"/>
                </a:lnTo>
                <a:lnTo>
                  <a:pt x="0" y="49412"/>
                </a:lnTo>
                <a:lnTo>
                  <a:pt x="11414" y="83271"/>
                </a:lnTo>
                <a:lnTo>
                  <a:pt x="36543" y="100059"/>
                </a:lnTo>
                <a:lnTo>
                  <a:pt x="66176" y="99916"/>
                </a:lnTo>
                <a:lnTo>
                  <a:pt x="91102" y="82986"/>
                </a:lnTo>
                <a:lnTo>
                  <a:pt x="102107" y="49412"/>
                </a:lnTo>
                <a:lnTo>
                  <a:pt x="90626" y="16673"/>
                </a:lnTo>
                <a:lnTo>
                  <a:pt x="65948" y="151"/>
                </a:lnTo>
                <a:lnTo>
                  <a:pt x="367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5056632" y="9048105"/>
            <a:ext cx="102235" cy="100330"/>
          </a:xfrm>
          <a:custGeom>
            <a:avLst/>
            <a:gdLst/>
            <a:ahLst/>
            <a:cxnLst/>
            <a:rect l="l" t="t" r="r" b="b"/>
            <a:pathLst>
              <a:path w="102235" h="100329">
                <a:moveTo>
                  <a:pt x="102107" y="49412"/>
                </a:moveTo>
                <a:lnTo>
                  <a:pt x="90626" y="16673"/>
                </a:lnTo>
                <a:lnTo>
                  <a:pt x="65948" y="151"/>
                </a:lnTo>
                <a:lnTo>
                  <a:pt x="36799" y="0"/>
                </a:lnTo>
                <a:lnTo>
                  <a:pt x="11907" y="16369"/>
                </a:lnTo>
                <a:lnTo>
                  <a:pt x="0" y="49412"/>
                </a:lnTo>
                <a:lnTo>
                  <a:pt x="11414" y="83271"/>
                </a:lnTo>
                <a:lnTo>
                  <a:pt x="36543" y="100059"/>
                </a:lnTo>
                <a:lnTo>
                  <a:pt x="66176" y="99916"/>
                </a:lnTo>
                <a:lnTo>
                  <a:pt x="91102" y="82986"/>
                </a:lnTo>
                <a:lnTo>
                  <a:pt x="102107" y="49412"/>
                </a:lnTo>
                <a:close/>
              </a:path>
            </a:pathLst>
          </a:custGeom>
          <a:ln w="87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978908" y="9071609"/>
            <a:ext cx="105410" cy="163830"/>
          </a:xfrm>
          <a:custGeom>
            <a:avLst/>
            <a:gdLst/>
            <a:ahLst/>
            <a:cxnLst/>
            <a:rect l="l" t="t" r="r" b="b"/>
            <a:pathLst>
              <a:path w="105410" h="163829">
                <a:moveTo>
                  <a:pt x="51815" y="0"/>
                </a:moveTo>
                <a:lnTo>
                  <a:pt x="0" y="163830"/>
                </a:lnTo>
                <a:lnTo>
                  <a:pt x="105155" y="163830"/>
                </a:lnTo>
                <a:lnTo>
                  <a:pt x="51815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 txBox="1"/>
          <p:nvPr/>
        </p:nvSpPr>
        <p:spPr>
          <a:xfrm>
            <a:off x="3044444" y="8912097"/>
            <a:ext cx="126364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C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4416044" y="8916657"/>
            <a:ext cx="1187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6" name="object 106"/>
          <p:cNvSpPr/>
          <p:nvPr/>
        </p:nvSpPr>
        <p:spPr>
          <a:xfrm>
            <a:off x="3153917" y="8590026"/>
            <a:ext cx="1259205" cy="8890"/>
          </a:xfrm>
          <a:custGeom>
            <a:avLst/>
            <a:gdLst/>
            <a:ahLst/>
            <a:cxnLst/>
            <a:rect l="l" t="t" r="r" b="b"/>
            <a:pathLst>
              <a:path w="1259204" h="8890">
                <a:moveTo>
                  <a:pt x="0" y="0"/>
                </a:moveTo>
                <a:lnTo>
                  <a:pt x="1258823" y="8381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 txBox="1"/>
          <p:nvPr/>
        </p:nvSpPr>
        <p:spPr>
          <a:xfrm>
            <a:off x="4865623" y="8916657"/>
            <a:ext cx="45593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18135" algn="l"/>
              </a:tabLst>
            </a:pPr>
            <a:r>
              <a:rPr sz="1100" b="1" u="heavy" dirty="0">
                <a:latin typeface="Arial"/>
                <a:cs typeface="Arial"/>
              </a:rPr>
              <a:t> 	</a:t>
            </a:r>
            <a:r>
              <a:rPr sz="1100" b="1" spc="-12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8" name="object 108"/>
          <p:cNvSpPr/>
          <p:nvPr/>
        </p:nvSpPr>
        <p:spPr>
          <a:xfrm>
            <a:off x="3259073" y="860526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3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217164" y="8748521"/>
            <a:ext cx="83820" cy="127000"/>
          </a:xfrm>
          <a:custGeom>
            <a:avLst/>
            <a:gdLst/>
            <a:ahLst/>
            <a:cxnLst/>
            <a:rect l="l" t="t" r="r" b="b"/>
            <a:pathLst>
              <a:path w="83820" h="127000">
                <a:moveTo>
                  <a:pt x="83820" y="0"/>
                </a:moveTo>
                <a:lnTo>
                  <a:pt x="0" y="0"/>
                </a:lnTo>
                <a:lnTo>
                  <a:pt x="41910" y="126491"/>
                </a:lnTo>
                <a:lnTo>
                  <a:pt x="8382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888485" y="860145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4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846576" y="8744711"/>
            <a:ext cx="83820" cy="125730"/>
          </a:xfrm>
          <a:custGeom>
            <a:avLst/>
            <a:gdLst/>
            <a:ahLst/>
            <a:cxnLst/>
            <a:rect l="l" t="t" r="r" b="b"/>
            <a:pathLst>
              <a:path w="83820" h="125729">
                <a:moveTo>
                  <a:pt x="83820" y="0"/>
                </a:moveTo>
                <a:lnTo>
                  <a:pt x="0" y="0"/>
                </a:lnTo>
                <a:lnTo>
                  <a:pt x="41910" y="125730"/>
                </a:lnTo>
                <a:lnTo>
                  <a:pt x="8382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3993641" y="860526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3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951732" y="8748521"/>
            <a:ext cx="83820" cy="127000"/>
          </a:xfrm>
          <a:custGeom>
            <a:avLst/>
            <a:gdLst/>
            <a:ahLst/>
            <a:cxnLst/>
            <a:rect l="l" t="t" r="r" b="b"/>
            <a:pathLst>
              <a:path w="83820" h="127000">
                <a:moveTo>
                  <a:pt x="83819" y="0"/>
                </a:moveTo>
                <a:lnTo>
                  <a:pt x="0" y="0"/>
                </a:lnTo>
                <a:lnTo>
                  <a:pt x="41909" y="126491"/>
                </a:lnTo>
                <a:lnTo>
                  <a:pt x="8381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4098035" y="860145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4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056126" y="8744711"/>
            <a:ext cx="83820" cy="125730"/>
          </a:xfrm>
          <a:custGeom>
            <a:avLst/>
            <a:gdLst/>
            <a:ahLst/>
            <a:cxnLst/>
            <a:rect l="l" t="t" r="r" b="b"/>
            <a:pathLst>
              <a:path w="83820" h="125729">
                <a:moveTo>
                  <a:pt x="83820" y="0"/>
                </a:moveTo>
                <a:lnTo>
                  <a:pt x="0" y="0"/>
                </a:lnTo>
                <a:lnTo>
                  <a:pt x="41910" y="125730"/>
                </a:lnTo>
                <a:lnTo>
                  <a:pt x="8382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3468623" y="860526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3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3426714" y="8748521"/>
            <a:ext cx="83820" cy="127000"/>
          </a:xfrm>
          <a:custGeom>
            <a:avLst/>
            <a:gdLst/>
            <a:ahLst/>
            <a:cxnLst/>
            <a:rect l="l" t="t" r="r" b="b"/>
            <a:pathLst>
              <a:path w="83820" h="127000">
                <a:moveTo>
                  <a:pt x="83820" y="0"/>
                </a:moveTo>
                <a:lnTo>
                  <a:pt x="0" y="0"/>
                </a:lnTo>
                <a:lnTo>
                  <a:pt x="41910" y="126491"/>
                </a:lnTo>
                <a:lnTo>
                  <a:pt x="8382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203191" y="8598407"/>
            <a:ext cx="0" cy="153670"/>
          </a:xfrm>
          <a:custGeom>
            <a:avLst/>
            <a:gdLst/>
            <a:ahLst/>
            <a:cxnLst/>
            <a:rect l="l" t="t" r="r" b="b"/>
            <a:pathLst>
              <a:path h="153670">
                <a:moveTo>
                  <a:pt x="0" y="153162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161282" y="8741664"/>
            <a:ext cx="83820" cy="125730"/>
          </a:xfrm>
          <a:custGeom>
            <a:avLst/>
            <a:gdLst/>
            <a:ahLst/>
            <a:cxnLst/>
            <a:rect l="l" t="t" r="r" b="b"/>
            <a:pathLst>
              <a:path w="83820" h="125729">
                <a:moveTo>
                  <a:pt x="83819" y="0"/>
                </a:moveTo>
                <a:lnTo>
                  <a:pt x="0" y="0"/>
                </a:lnTo>
                <a:lnTo>
                  <a:pt x="41909" y="125730"/>
                </a:lnTo>
                <a:lnTo>
                  <a:pt x="8381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308347" y="860526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3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266438" y="8748521"/>
            <a:ext cx="83820" cy="127000"/>
          </a:xfrm>
          <a:custGeom>
            <a:avLst/>
            <a:gdLst/>
            <a:ahLst/>
            <a:cxnLst/>
            <a:rect l="l" t="t" r="r" b="b"/>
            <a:pathLst>
              <a:path w="83820" h="127000">
                <a:moveTo>
                  <a:pt x="83820" y="0"/>
                </a:moveTo>
                <a:lnTo>
                  <a:pt x="0" y="0"/>
                </a:lnTo>
                <a:lnTo>
                  <a:pt x="41910" y="126491"/>
                </a:lnTo>
                <a:lnTo>
                  <a:pt x="8382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3783329" y="860526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3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3741420" y="8748521"/>
            <a:ext cx="83820" cy="127000"/>
          </a:xfrm>
          <a:custGeom>
            <a:avLst/>
            <a:gdLst/>
            <a:ahLst/>
            <a:cxnLst/>
            <a:rect l="l" t="t" r="r" b="b"/>
            <a:pathLst>
              <a:path w="83820" h="127000">
                <a:moveTo>
                  <a:pt x="83819" y="0"/>
                </a:moveTo>
                <a:lnTo>
                  <a:pt x="0" y="0"/>
                </a:lnTo>
                <a:lnTo>
                  <a:pt x="41909" y="126491"/>
                </a:lnTo>
                <a:lnTo>
                  <a:pt x="8381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3573779" y="860145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4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3531870" y="8744711"/>
            <a:ext cx="83820" cy="125730"/>
          </a:xfrm>
          <a:custGeom>
            <a:avLst/>
            <a:gdLst/>
            <a:ahLst/>
            <a:cxnLst/>
            <a:rect l="l" t="t" r="r" b="b"/>
            <a:pathLst>
              <a:path w="83820" h="125729">
                <a:moveTo>
                  <a:pt x="83819" y="0"/>
                </a:moveTo>
                <a:lnTo>
                  <a:pt x="0" y="0"/>
                </a:lnTo>
                <a:lnTo>
                  <a:pt x="41909" y="125730"/>
                </a:lnTo>
                <a:lnTo>
                  <a:pt x="8381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3364229" y="8605266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153923"/>
                </a:moveTo>
                <a:lnTo>
                  <a:pt x="0" y="0"/>
                </a:lnTo>
              </a:path>
            </a:pathLst>
          </a:custGeom>
          <a:ln w="25298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3322320" y="8748521"/>
            <a:ext cx="83820" cy="127000"/>
          </a:xfrm>
          <a:custGeom>
            <a:avLst/>
            <a:gdLst/>
            <a:ahLst/>
            <a:cxnLst/>
            <a:rect l="l" t="t" r="r" b="b"/>
            <a:pathLst>
              <a:path w="83820" h="127000">
                <a:moveTo>
                  <a:pt x="83819" y="0"/>
                </a:moveTo>
                <a:lnTo>
                  <a:pt x="0" y="0"/>
                </a:lnTo>
                <a:lnTo>
                  <a:pt x="41909" y="126491"/>
                </a:lnTo>
                <a:lnTo>
                  <a:pt x="8381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 txBox="1"/>
          <p:nvPr/>
        </p:nvSpPr>
        <p:spPr>
          <a:xfrm>
            <a:off x="1067816" y="5116829"/>
            <a:ext cx="5784850" cy="3502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(9) – Fy (6) – 20 (2) 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368300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(9) – </a:t>
            </a: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(6) –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(2) 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15,1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(9) – Fy (3) – 20 (7) 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368300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(9) – </a:t>
            </a: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(3) –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(7) 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20,9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241300" indent="-228600">
              <a:lnSpc>
                <a:spcPts val="1410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 12 kN ( →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7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6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tumpuan sendi dan roll, menerima beban  </a:t>
            </a:r>
            <a:r>
              <a:rPr sz="1200" dirty="0">
                <a:latin typeface="Arial"/>
                <a:cs typeface="Arial"/>
              </a:rPr>
              <a:t>terdistribusi vertikal ke </a:t>
            </a:r>
            <a:r>
              <a:rPr sz="1200" spc="-5" dirty="0">
                <a:latin typeface="Arial"/>
                <a:cs typeface="Arial"/>
              </a:rPr>
              <a:t>bawah </a:t>
            </a:r>
            <a:r>
              <a:rPr sz="1200" dirty="0">
                <a:latin typeface="Arial"/>
                <a:cs typeface="Arial"/>
              </a:rPr>
              <a:t>sebesar Q = 5 </a:t>
            </a:r>
            <a:r>
              <a:rPr sz="1200" spc="-5" dirty="0">
                <a:latin typeface="Arial"/>
                <a:cs typeface="Arial"/>
              </a:rPr>
              <a:t>kN/m. Cari reaksi di tumpuan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B.</a:t>
            </a:r>
            <a:endParaRPr sz="1200">
              <a:latin typeface="Arial"/>
              <a:cs typeface="Arial"/>
            </a:endParaRPr>
          </a:p>
          <a:p>
            <a:pPr marL="3483610">
              <a:lnSpc>
                <a:spcPct val="100000"/>
              </a:lnSpc>
              <a:spcBef>
                <a:spcPts val="1075"/>
              </a:spcBef>
            </a:pPr>
            <a:r>
              <a:rPr sz="1100" spc="-5" dirty="0">
                <a:latin typeface="Arial"/>
                <a:cs typeface="Arial"/>
              </a:rPr>
              <a:t>Q=5kN/m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9" name="object 129"/>
          <p:cNvSpPr/>
          <p:nvPr/>
        </p:nvSpPr>
        <p:spPr>
          <a:xfrm>
            <a:off x="3993641" y="8484107"/>
            <a:ext cx="464184" cy="121285"/>
          </a:xfrm>
          <a:custGeom>
            <a:avLst/>
            <a:gdLst/>
            <a:ahLst/>
            <a:cxnLst/>
            <a:rect l="l" t="t" r="r" b="b"/>
            <a:pathLst>
              <a:path w="464185" h="121284">
                <a:moveTo>
                  <a:pt x="0" y="121158"/>
                </a:moveTo>
                <a:lnTo>
                  <a:pt x="43084" y="98988"/>
                </a:lnTo>
                <a:lnTo>
                  <a:pt x="87197" y="78943"/>
                </a:lnTo>
                <a:lnTo>
                  <a:pt x="132228" y="61063"/>
                </a:lnTo>
                <a:lnTo>
                  <a:pt x="178070" y="45390"/>
                </a:lnTo>
                <a:lnTo>
                  <a:pt x="224613" y="31965"/>
                </a:lnTo>
                <a:lnTo>
                  <a:pt x="271750" y="20830"/>
                </a:lnTo>
                <a:lnTo>
                  <a:pt x="319371" y="12024"/>
                </a:lnTo>
                <a:lnTo>
                  <a:pt x="367369" y="5590"/>
                </a:lnTo>
                <a:lnTo>
                  <a:pt x="415634" y="1568"/>
                </a:lnTo>
                <a:lnTo>
                  <a:pt x="464058" y="0"/>
                </a:lnTo>
              </a:path>
            </a:pathLst>
          </a:custGeom>
          <a:ln w="1395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446270" y="8444483"/>
            <a:ext cx="87630" cy="82550"/>
          </a:xfrm>
          <a:custGeom>
            <a:avLst/>
            <a:gdLst/>
            <a:ahLst/>
            <a:cxnLst/>
            <a:rect l="l" t="t" r="r" b="b"/>
            <a:pathLst>
              <a:path w="87629" h="82550">
                <a:moveTo>
                  <a:pt x="10134" y="0"/>
                </a:moveTo>
                <a:lnTo>
                  <a:pt x="1443" y="0"/>
                </a:lnTo>
                <a:lnTo>
                  <a:pt x="0" y="82295"/>
                </a:lnTo>
                <a:lnTo>
                  <a:pt x="87629" y="41147"/>
                </a:lnTo>
                <a:lnTo>
                  <a:pt x="1013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 txBox="1"/>
          <p:nvPr/>
        </p:nvSpPr>
        <p:spPr>
          <a:xfrm>
            <a:off x="3870705" y="100540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24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8235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u="sng" spc="-5" dirty="0">
                <a:latin typeface="Arial"/>
                <a:cs typeface="Arial"/>
              </a:rPr>
              <a:t>Jawab</a:t>
            </a:r>
            <a:r>
              <a:rPr sz="1200" u="sng" spc="-95" dirty="0">
                <a:latin typeface="Arial"/>
                <a:cs typeface="Arial"/>
              </a:rPr>
              <a:t> </a:t>
            </a:r>
            <a:r>
              <a:rPr sz="1200" u="sng" dirty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  <a:p>
            <a:pPr marL="250190" indent="-23749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Beban</a:t>
            </a:r>
            <a:r>
              <a:rPr sz="1200" spc="1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terdistribusi</a:t>
            </a:r>
            <a:r>
              <a:rPr sz="1200" spc="1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dapat</a:t>
            </a:r>
            <a:r>
              <a:rPr sz="1200" spc="1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diwakili</a:t>
            </a:r>
            <a:r>
              <a:rPr sz="1200" spc="1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satu</a:t>
            </a:r>
            <a:r>
              <a:rPr sz="1200" spc="1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beban</a:t>
            </a:r>
            <a:r>
              <a:rPr sz="1200" spc="1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titik</a:t>
            </a:r>
            <a:r>
              <a:rPr sz="1200" spc="1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yang</a:t>
            </a:r>
            <a:r>
              <a:rPr sz="1200" spc="1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merupakan</a:t>
            </a:r>
            <a:r>
              <a:rPr sz="1200" spc="1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resultan</a:t>
            </a:r>
            <a:r>
              <a:rPr sz="1200" spc="1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dari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85885" y="1249680"/>
            <a:ext cx="5676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panjang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19184" y="1610868"/>
            <a:ext cx="5340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dengan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1261872"/>
            <a:ext cx="5176520" cy="718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 marR="3175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beban terdistribusi tersebut dan posisinya berada di </a:t>
            </a:r>
            <a:r>
              <a:rPr sz="1200" dirty="0">
                <a:latin typeface="Arial"/>
                <a:cs typeface="Arial"/>
              </a:rPr>
              <a:t>tengah-tengah  </a:t>
            </a:r>
            <a:r>
              <a:rPr sz="1200" spc="-5" dirty="0">
                <a:latin typeface="Arial"/>
                <a:cs typeface="Arial"/>
              </a:rPr>
              <a:t>beban.</a:t>
            </a:r>
            <a:endParaRPr sz="1200">
              <a:latin typeface="Arial"/>
              <a:cs typeface="Arial"/>
            </a:endParaRPr>
          </a:p>
          <a:p>
            <a:pPr marL="250190" marR="5080" indent="-237490">
              <a:lnSpc>
                <a:spcPts val="1380"/>
              </a:lnSpc>
              <a:spcBef>
                <a:spcPts val="85"/>
              </a:spcBef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Beban total dari beban terdistribusi diperoleh dari perkalian beban  panjang balok yang </a:t>
            </a:r>
            <a:r>
              <a:rPr sz="1200" dirty="0">
                <a:latin typeface="Arial"/>
                <a:cs typeface="Arial"/>
              </a:rPr>
              <a:t>terkena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beban.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7816" y="2135885"/>
            <a:ext cx="5786120" cy="3467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total </a:t>
            </a:r>
            <a:r>
              <a:rPr sz="1200" dirty="0">
                <a:latin typeface="Arial"/>
                <a:cs typeface="Arial"/>
              </a:rPr>
              <a:t>= Q x L = 5 </a:t>
            </a:r>
            <a:r>
              <a:rPr sz="1200" spc="-5" dirty="0">
                <a:latin typeface="Arial"/>
                <a:cs typeface="Arial"/>
              </a:rPr>
              <a:t>kN </a:t>
            </a:r>
            <a:r>
              <a:rPr sz="1200" dirty="0">
                <a:latin typeface="Arial"/>
                <a:cs typeface="Arial"/>
              </a:rPr>
              <a:t>x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100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algn="just">
              <a:lnSpc>
                <a:spcPts val="1410"/>
              </a:lnSpc>
              <a:spcBef>
                <a:spcPts val="5"/>
              </a:spcBef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   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(44) – Q. (20) (22) 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385445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spc="-5" dirty="0">
                <a:latin typeface="Arial"/>
                <a:cs typeface="Arial"/>
              </a:rPr>
              <a:t>(44) </a:t>
            </a:r>
            <a:r>
              <a:rPr sz="1200" dirty="0">
                <a:latin typeface="Arial"/>
                <a:cs typeface="Arial"/>
              </a:rPr>
              <a:t>– 5 </a:t>
            </a:r>
            <a:r>
              <a:rPr sz="1200" spc="-5" dirty="0">
                <a:latin typeface="Arial"/>
                <a:cs typeface="Arial"/>
              </a:rPr>
              <a:t>(20) (22)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50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ts val="1405"/>
              </a:lnSpc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   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(44) – Q. (20) (22) 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3865879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(44) </a:t>
            </a:r>
            <a:r>
              <a:rPr sz="1200" dirty="0">
                <a:latin typeface="Arial"/>
                <a:cs typeface="Arial"/>
              </a:rPr>
              <a:t>– 5 </a:t>
            </a:r>
            <a:r>
              <a:rPr sz="1200" spc="-5" dirty="0">
                <a:latin typeface="Arial"/>
                <a:cs typeface="Arial"/>
              </a:rPr>
              <a:t>(20) (22)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50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241300" indent="-228600" algn="just">
              <a:lnSpc>
                <a:spcPts val="1410"/>
              </a:lnSpc>
              <a:buFont typeface="Symbol"/>
              <a:buChar char=""/>
              <a:tabLst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 </a:t>
            </a:r>
            <a:r>
              <a:rPr sz="1200" dirty="0">
                <a:latin typeface="Arial"/>
                <a:cs typeface="Arial"/>
              </a:rPr>
              <a:t>=  0  </a:t>
            </a:r>
            <a:r>
              <a:rPr sz="1200" spc="-5" dirty="0">
                <a:latin typeface="Arial"/>
                <a:cs typeface="Arial"/>
              </a:rPr>
              <a:t>karena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ada beban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7</a:t>
            </a:r>
            <a:endParaRPr sz="1200">
              <a:latin typeface="Arial"/>
              <a:cs typeface="Arial"/>
            </a:endParaRPr>
          </a:p>
          <a:p>
            <a:pPr marL="12700" marR="5080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tumpuan sendi dan roll, menerima beban  </a:t>
            </a:r>
            <a:r>
              <a:rPr sz="1200" dirty="0">
                <a:latin typeface="Arial"/>
                <a:cs typeface="Arial"/>
              </a:rPr>
              <a:t>terpusat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r>
              <a:rPr sz="1200" spc="-5" dirty="0">
                <a:latin typeface="Arial"/>
                <a:cs typeface="Arial"/>
              </a:rPr>
              <a:t>, dan 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serta beban </a:t>
            </a:r>
            <a:r>
              <a:rPr sz="1200" dirty="0">
                <a:latin typeface="Arial"/>
                <a:cs typeface="Arial"/>
              </a:rPr>
              <a:t>terdistribusi </a:t>
            </a:r>
            <a:r>
              <a:rPr sz="1200" spc="-5" dirty="0">
                <a:latin typeface="Arial"/>
                <a:cs typeface="Arial"/>
              </a:rPr>
              <a:t>merata </a:t>
            </a:r>
            <a:r>
              <a:rPr sz="1200" dirty="0">
                <a:latin typeface="Arial"/>
                <a:cs typeface="Arial"/>
              </a:rPr>
              <a:t>Q=10 </a:t>
            </a:r>
            <a:r>
              <a:rPr sz="1200" spc="-5" dirty="0">
                <a:latin typeface="Arial"/>
                <a:cs typeface="Arial"/>
              </a:rPr>
              <a:t>kN/m vertikal ke bawah.  Cari reaksi di </a:t>
            </a:r>
            <a:r>
              <a:rPr sz="1200" dirty="0">
                <a:latin typeface="Arial"/>
                <a:cs typeface="Arial"/>
              </a:rPr>
              <a:t>tumpuan A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B.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7511795"/>
            <a:ext cx="2901950" cy="2327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u="sng" spc="-5" dirty="0">
                <a:latin typeface="Arial"/>
                <a:cs typeface="Arial"/>
              </a:rPr>
              <a:t>Jawab</a:t>
            </a:r>
            <a:r>
              <a:rPr sz="1200" u="sng" spc="-95" dirty="0">
                <a:latin typeface="Arial"/>
                <a:cs typeface="Arial"/>
              </a:rPr>
              <a:t> </a:t>
            </a:r>
            <a:r>
              <a:rPr sz="1200" u="sng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25019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total </a:t>
            </a:r>
            <a:r>
              <a:rPr sz="1200" dirty="0">
                <a:latin typeface="Arial"/>
                <a:cs typeface="Arial"/>
              </a:rPr>
              <a:t>= Q x L = </a:t>
            </a:r>
            <a:r>
              <a:rPr sz="1200" spc="-5" dirty="0">
                <a:latin typeface="Arial"/>
                <a:cs typeface="Arial"/>
              </a:rPr>
              <a:t>10 kN </a:t>
            </a:r>
            <a:r>
              <a:rPr sz="1200" dirty="0">
                <a:latin typeface="Arial"/>
                <a:cs typeface="Arial"/>
              </a:rPr>
              <a:t>x 4 = </a:t>
            </a:r>
            <a:r>
              <a:rPr sz="1200" spc="-5" dirty="0">
                <a:latin typeface="Arial"/>
                <a:cs typeface="Arial"/>
              </a:rPr>
              <a:t>40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410"/>
              </a:lnSpc>
              <a:spcBef>
                <a:spcPts val="5"/>
              </a:spcBef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(10) 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spc="-5" dirty="0">
                <a:latin typeface="Arial"/>
                <a:cs typeface="Arial"/>
              </a:rPr>
              <a:t>(6) </a:t>
            </a:r>
            <a:r>
              <a:rPr sz="1200" dirty="0">
                <a:latin typeface="Arial"/>
                <a:cs typeface="Arial"/>
              </a:rPr>
              <a:t>– Q </a:t>
            </a:r>
            <a:r>
              <a:rPr sz="1200" spc="-5" dirty="0">
                <a:latin typeface="Arial"/>
                <a:cs typeface="Arial"/>
              </a:rPr>
              <a:t>(4) (2)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508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spc="-5" dirty="0">
                <a:latin typeface="Arial"/>
                <a:cs typeface="Arial"/>
              </a:rPr>
              <a:t>(10) </a:t>
            </a:r>
            <a:r>
              <a:rPr sz="1200" dirty="0">
                <a:latin typeface="Arial"/>
                <a:cs typeface="Arial"/>
              </a:rPr>
              <a:t>– 8 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15 (6)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(4) (2)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23,4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(10) – Q(4)(8) – </a:t>
            </a:r>
            <a:r>
              <a:rPr sz="1200" spc="-10" dirty="0">
                <a:latin typeface="Arial"/>
                <a:cs typeface="Arial"/>
              </a:rPr>
              <a:t>F</a:t>
            </a:r>
            <a:r>
              <a:rPr sz="1200" spc="-15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(4) 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47625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(10)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(4)(8)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15 (4) </a:t>
            </a:r>
            <a:r>
              <a:rPr sz="1200" dirty="0">
                <a:latin typeface="Arial"/>
                <a:cs typeface="Arial"/>
              </a:rPr>
              <a:t>– 8 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39,6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350007" y="6575297"/>
            <a:ext cx="2889885" cy="0"/>
          </a:xfrm>
          <a:custGeom>
            <a:avLst/>
            <a:gdLst/>
            <a:ahLst/>
            <a:cxnLst/>
            <a:rect l="l" t="t" r="r" b="b"/>
            <a:pathLst>
              <a:path w="2889885">
                <a:moveTo>
                  <a:pt x="0" y="0"/>
                </a:moveTo>
                <a:lnTo>
                  <a:pt x="2889504" y="0"/>
                </a:lnTo>
              </a:path>
            </a:pathLst>
          </a:custGeom>
          <a:ln w="4156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60067" y="6567379"/>
            <a:ext cx="470833" cy="6425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219700" y="6957821"/>
            <a:ext cx="0" cy="242570"/>
          </a:xfrm>
          <a:custGeom>
            <a:avLst/>
            <a:gdLst/>
            <a:ahLst/>
            <a:cxnLst/>
            <a:rect l="l" t="t" r="r" b="b"/>
            <a:pathLst>
              <a:path h="242570">
                <a:moveTo>
                  <a:pt x="0" y="242315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40379" y="7050785"/>
            <a:ext cx="2199640" cy="0"/>
          </a:xfrm>
          <a:custGeom>
            <a:avLst/>
            <a:gdLst/>
            <a:ahLst/>
            <a:cxnLst/>
            <a:rect l="l" t="t" r="r" b="b"/>
            <a:pathLst>
              <a:path w="2199640">
                <a:moveTo>
                  <a:pt x="0" y="0"/>
                </a:moveTo>
                <a:lnTo>
                  <a:pt x="219913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368295" y="7050785"/>
            <a:ext cx="672465" cy="0"/>
          </a:xfrm>
          <a:custGeom>
            <a:avLst/>
            <a:gdLst/>
            <a:ahLst/>
            <a:cxnLst/>
            <a:rect l="l" t="t" r="r" b="b"/>
            <a:pathLst>
              <a:path w="672464">
                <a:moveTo>
                  <a:pt x="0" y="0"/>
                </a:moveTo>
                <a:lnTo>
                  <a:pt x="672084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202433" y="7228065"/>
            <a:ext cx="287020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spc="-10" dirty="0">
                <a:latin typeface="Arial"/>
                <a:cs typeface="Arial"/>
              </a:rPr>
              <a:t>R</a:t>
            </a:r>
            <a:r>
              <a:rPr sz="800" b="1" spc="20" dirty="0">
                <a:latin typeface="Arial"/>
                <a:cs typeface="Arial"/>
              </a:rPr>
              <a:t>VA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076697" y="7228078"/>
            <a:ext cx="28511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spc="-10" dirty="0">
                <a:latin typeface="Arial"/>
                <a:cs typeface="Arial"/>
              </a:rPr>
              <a:t>R</a:t>
            </a:r>
            <a:r>
              <a:rPr sz="800" b="1" spc="15" dirty="0">
                <a:latin typeface="Arial"/>
                <a:cs typeface="Arial"/>
              </a:rPr>
              <a:t>VB</a:t>
            </a:r>
            <a:endParaRPr sz="8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570482" y="6513576"/>
            <a:ext cx="180975" cy="124460"/>
          </a:xfrm>
          <a:custGeom>
            <a:avLst/>
            <a:gdLst/>
            <a:ahLst/>
            <a:cxnLst/>
            <a:rect l="l" t="t" r="r" b="b"/>
            <a:pathLst>
              <a:path w="180975" h="124459">
                <a:moveTo>
                  <a:pt x="180594" y="0"/>
                </a:moveTo>
                <a:lnTo>
                  <a:pt x="0" y="61722"/>
                </a:lnTo>
                <a:lnTo>
                  <a:pt x="180594" y="124206"/>
                </a:lnTo>
                <a:lnTo>
                  <a:pt x="18059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723135" y="6405117"/>
            <a:ext cx="553720" cy="410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7650" algn="l"/>
              </a:tabLst>
            </a:pPr>
            <a:r>
              <a:rPr sz="1250" b="1" u="heavy" dirty="0">
                <a:latin typeface="Arial"/>
                <a:cs typeface="Arial"/>
              </a:rPr>
              <a:t> 	</a:t>
            </a:r>
            <a:r>
              <a:rPr sz="1250" b="1" u="heavy" spc="-15" dirty="0">
                <a:latin typeface="Arial"/>
                <a:cs typeface="Arial"/>
              </a:rPr>
              <a:t>R</a:t>
            </a:r>
            <a:r>
              <a:rPr sz="800" u="heavy" spc="-15" dirty="0">
                <a:latin typeface="Arial"/>
                <a:cs typeface="Arial"/>
              </a:rPr>
              <a:t>HA</a:t>
            </a:r>
            <a:r>
              <a:rPr sz="800" u="heavy" spc="95" dirty="0">
                <a:latin typeface="Arial"/>
                <a:cs typeface="Arial"/>
              </a:rPr>
              <a:t> </a:t>
            </a:r>
            <a:endParaRPr sz="800">
              <a:latin typeface="Arial"/>
              <a:cs typeface="Arial"/>
            </a:endParaRPr>
          </a:p>
          <a:p>
            <a:pPr marL="319405">
              <a:lnSpc>
                <a:spcPct val="100000"/>
              </a:lnSpc>
              <a:spcBef>
                <a:spcPts val="145"/>
              </a:spcBef>
            </a:pPr>
            <a:r>
              <a:rPr sz="1250" b="1" dirty="0">
                <a:latin typeface="Arial"/>
                <a:cs typeface="Arial"/>
              </a:rPr>
              <a:t>A</a:t>
            </a:r>
            <a:endParaRPr sz="12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286250" y="6957821"/>
            <a:ext cx="0" cy="178435"/>
          </a:xfrm>
          <a:custGeom>
            <a:avLst/>
            <a:gdLst/>
            <a:ahLst/>
            <a:cxnLst/>
            <a:rect l="l" t="t" r="r" b="b"/>
            <a:pathLst>
              <a:path h="178434">
                <a:moveTo>
                  <a:pt x="0" y="0"/>
                </a:moveTo>
                <a:lnTo>
                  <a:pt x="0" y="178307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762500" y="6957821"/>
            <a:ext cx="0" cy="178435"/>
          </a:xfrm>
          <a:custGeom>
            <a:avLst/>
            <a:gdLst/>
            <a:ahLst/>
            <a:cxnLst/>
            <a:rect l="l" t="t" r="r" b="b"/>
            <a:pathLst>
              <a:path h="178434">
                <a:moveTo>
                  <a:pt x="0" y="0"/>
                </a:moveTo>
                <a:lnTo>
                  <a:pt x="0" y="178307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278373" y="6766559"/>
            <a:ext cx="116839" cy="117475"/>
          </a:xfrm>
          <a:custGeom>
            <a:avLst/>
            <a:gdLst/>
            <a:ahLst/>
            <a:cxnLst/>
            <a:rect l="l" t="t" r="r" b="b"/>
            <a:pathLst>
              <a:path w="116839" h="117475">
                <a:moveTo>
                  <a:pt x="12953" y="101346"/>
                </a:moveTo>
                <a:lnTo>
                  <a:pt x="9143" y="101346"/>
                </a:lnTo>
                <a:lnTo>
                  <a:pt x="762" y="109728"/>
                </a:lnTo>
                <a:lnTo>
                  <a:pt x="0" y="111252"/>
                </a:lnTo>
                <a:lnTo>
                  <a:pt x="0" y="114300"/>
                </a:lnTo>
                <a:lnTo>
                  <a:pt x="762" y="116586"/>
                </a:lnTo>
                <a:lnTo>
                  <a:pt x="3048" y="117348"/>
                </a:lnTo>
                <a:lnTo>
                  <a:pt x="6096" y="117348"/>
                </a:lnTo>
                <a:lnTo>
                  <a:pt x="7620" y="116586"/>
                </a:lnTo>
                <a:lnTo>
                  <a:pt x="14477" y="109728"/>
                </a:lnTo>
                <a:lnTo>
                  <a:pt x="16001" y="107442"/>
                </a:lnTo>
                <a:lnTo>
                  <a:pt x="16001" y="104394"/>
                </a:lnTo>
                <a:lnTo>
                  <a:pt x="12953" y="101346"/>
                </a:lnTo>
                <a:close/>
              </a:path>
              <a:path w="116839" h="117475">
                <a:moveTo>
                  <a:pt x="30479" y="80772"/>
                </a:moveTo>
                <a:lnTo>
                  <a:pt x="28955" y="81534"/>
                </a:lnTo>
                <a:lnTo>
                  <a:pt x="26670" y="82296"/>
                </a:lnTo>
                <a:lnTo>
                  <a:pt x="20574" y="89916"/>
                </a:lnTo>
                <a:lnTo>
                  <a:pt x="19812" y="90678"/>
                </a:lnTo>
                <a:lnTo>
                  <a:pt x="19812" y="94488"/>
                </a:lnTo>
                <a:lnTo>
                  <a:pt x="20574" y="95250"/>
                </a:lnTo>
                <a:lnTo>
                  <a:pt x="22860" y="96774"/>
                </a:lnTo>
                <a:lnTo>
                  <a:pt x="23622" y="97536"/>
                </a:lnTo>
                <a:lnTo>
                  <a:pt x="25908" y="96774"/>
                </a:lnTo>
                <a:lnTo>
                  <a:pt x="26670" y="95250"/>
                </a:lnTo>
                <a:lnTo>
                  <a:pt x="33527" y="89916"/>
                </a:lnTo>
                <a:lnTo>
                  <a:pt x="34289" y="87630"/>
                </a:lnTo>
                <a:lnTo>
                  <a:pt x="34289" y="83820"/>
                </a:lnTo>
                <a:lnTo>
                  <a:pt x="33527" y="82296"/>
                </a:lnTo>
                <a:lnTo>
                  <a:pt x="31241" y="81534"/>
                </a:lnTo>
                <a:lnTo>
                  <a:pt x="30479" y="80772"/>
                </a:lnTo>
                <a:close/>
              </a:path>
              <a:path w="116839" h="117475">
                <a:moveTo>
                  <a:pt x="52577" y="60960"/>
                </a:moveTo>
                <a:lnTo>
                  <a:pt x="48767" y="60960"/>
                </a:lnTo>
                <a:lnTo>
                  <a:pt x="47243" y="62484"/>
                </a:lnTo>
                <a:lnTo>
                  <a:pt x="40386" y="68580"/>
                </a:lnTo>
                <a:lnTo>
                  <a:pt x="39624" y="70866"/>
                </a:lnTo>
                <a:lnTo>
                  <a:pt x="38862" y="72390"/>
                </a:lnTo>
                <a:lnTo>
                  <a:pt x="41148" y="76962"/>
                </a:lnTo>
                <a:lnTo>
                  <a:pt x="45720" y="76962"/>
                </a:lnTo>
                <a:lnTo>
                  <a:pt x="47243" y="75438"/>
                </a:lnTo>
                <a:lnTo>
                  <a:pt x="53339" y="68580"/>
                </a:lnTo>
                <a:lnTo>
                  <a:pt x="54101" y="67818"/>
                </a:lnTo>
                <a:lnTo>
                  <a:pt x="55625" y="65532"/>
                </a:lnTo>
                <a:lnTo>
                  <a:pt x="54101" y="64008"/>
                </a:lnTo>
                <a:lnTo>
                  <a:pt x="52577" y="60960"/>
                </a:lnTo>
                <a:close/>
              </a:path>
              <a:path w="116839" h="117475">
                <a:moveTo>
                  <a:pt x="71627" y="41148"/>
                </a:moveTo>
                <a:lnTo>
                  <a:pt x="67055" y="41148"/>
                </a:lnTo>
                <a:lnTo>
                  <a:pt x="58674" y="49530"/>
                </a:lnTo>
                <a:lnTo>
                  <a:pt x="58674" y="54102"/>
                </a:lnTo>
                <a:lnTo>
                  <a:pt x="59436" y="55626"/>
                </a:lnTo>
                <a:lnTo>
                  <a:pt x="60960" y="57150"/>
                </a:lnTo>
                <a:lnTo>
                  <a:pt x="64008" y="57150"/>
                </a:lnTo>
                <a:lnTo>
                  <a:pt x="66293" y="55626"/>
                </a:lnTo>
                <a:lnTo>
                  <a:pt x="73151" y="48768"/>
                </a:lnTo>
                <a:lnTo>
                  <a:pt x="73913" y="47244"/>
                </a:lnTo>
                <a:lnTo>
                  <a:pt x="73913" y="44196"/>
                </a:lnTo>
                <a:lnTo>
                  <a:pt x="73151" y="41910"/>
                </a:lnTo>
                <a:lnTo>
                  <a:pt x="71627" y="41148"/>
                </a:lnTo>
                <a:close/>
              </a:path>
              <a:path w="116839" h="117475">
                <a:moveTo>
                  <a:pt x="89915" y="19812"/>
                </a:moveTo>
                <a:lnTo>
                  <a:pt x="88391" y="21336"/>
                </a:lnTo>
                <a:lnTo>
                  <a:pt x="86105" y="22098"/>
                </a:lnTo>
                <a:lnTo>
                  <a:pt x="80010" y="28956"/>
                </a:lnTo>
                <a:lnTo>
                  <a:pt x="78486" y="29718"/>
                </a:lnTo>
                <a:lnTo>
                  <a:pt x="78486" y="34290"/>
                </a:lnTo>
                <a:lnTo>
                  <a:pt x="81534" y="35814"/>
                </a:lnTo>
                <a:lnTo>
                  <a:pt x="83058" y="37338"/>
                </a:lnTo>
                <a:lnTo>
                  <a:pt x="85343" y="35814"/>
                </a:lnTo>
                <a:lnTo>
                  <a:pt x="92201" y="28956"/>
                </a:lnTo>
                <a:lnTo>
                  <a:pt x="92963" y="26670"/>
                </a:lnTo>
                <a:lnTo>
                  <a:pt x="92963" y="22860"/>
                </a:lnTo>
                <a:lnTo>
                  <a:pt x="89915" y="19812"/>
                </a:lnTo>
                <a:close/>
              </a:path>
              <a:path w="116839" h="117475">
                <a:moveTo>
                  <a:pt x="111251" y="0"/>
                </a:moveTo>
                <a:lnTo>
                  <a:pt x="106679" y="0"/>
                </a:lnTo>
                <a:lnTo>
                  <a:pt x="105917" y="1524"/>
                </a:lnTo>
                <a:lnTo>
                  <a:pt x="99060" y="8382"/>
                </a:lnTo>
                <a:lnTo>
                  <a:pt x="98298" y="9906"/>
                </a:lnTo>
                <a:lnTo>
                  <a:pt x="96774" y="12192"/>
                </a:lnTo>
                <a:lnTo>
                  <a:pt x="98298" y="12954"/>
                </a:lnTo>
                <a:lnTo>
                  <a:pt x="99060" y="15240"/>
                </a:lnTo>
                <a:lnTo>
                  <a:pt x="99822" y="16002"/>
                </a:lnTo>
                <a:lnTo>
                  <a:pt x="103631" y="16002"/>
                </a:lnTo>
                <a:lnTo>
                  <a:pt x="105917" y="15240"/>
                </a:lnTo>
                <a:lnTo>
                  <a:pt x="111175" y="7112"/>
                </a:lnTo>
                <a:lnTo>
                  <a:pt x="115597" y="7112"/>
                </a:lnTo>
                <a:lnTo>
                  <a:pt x="111251" y="0"/>
                </a:lnTo>
                <a:close/>
              </a:path>
              <a:path w="116839" h="117475">
                <a:moveTo>
                  <a:pt x="115597" y="7112"/>
                </a:moveTo>
                <a:lnTo>
                  <a:pt x="111175" y="7112"/>
                </a:lnTo>
                <a:lnTo>
                  <a:pt x="116357" y="8356"/>
                </a:lnTo>
                <a:lnTo>
                  <a:pt x="115597" y="7112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278373" y="6867906"/>
            <a:ext cx="16510" cy="16510"/>
          </a:xfrm>
          <a:custGeom>
            <a:avLst/>
            <a:gdLst/>
            <a:ahLst/>
            <a:cxnLst/>
            <a:rect l="l" t="t" r="r" b="b"/>
            <a:pathLst>
              <a:path w="16510" h="16509">
                <a:moveTo>
                  <a:pt x="762" y="8382"/>
                </a:moveTo>
                <a:lnTo>
                  <a:pt x="9143" y="0"/>
                </a:lnTo>
                <a:lnTo>
                  <a:pt x="12953" y="0"/>
                </a:lnTo>
                <a:lnTo>
                  <a:pt x="16001" y="3048"/>
                </a:lnTo>
                <a:lnTo>
                  <a:pt x="16001" y="6096"/>
                </a:lnTo>
                <a:lnTo>
                  <a:pt x="14477" y="8382"/>
                </a:lnTo>
                <a:lnTo>
                  <a:pt x="7620" y="15240"/>
                </a:lnTo>
                <a:lnTo>
                  <a:pt x="6096" y="16002"/>
                </a:lnTo>
                <a:lnTo>
                  <a:pt x="3048" y="16002"/>
                </a:lnTo>
                <a:lnTo>
                  <a:pt x="762" y="15240"/>
                </a:lnTo>
                <a:lnTo>
                  <a:pt x="0" y="12954"/>
                </a:lnTo>
                <a:lnTo>
                  <a:pt x="0" y="9906"/>
                </a:lnTo>
                <a:lnTo>
                  <a:pt x="762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298185" y="6847331"/>
            <a:ext cx="14604" cy="17145"/>
          </a:xfrm>
          <a:custGeom>
            <a:avLst/>
            <a:gdLst/>
            <a:ahLst/>
            <a:cxnLst/>
            <a:rect l="l" t="t" r="r" b="b"/>
            <a:pathLst>
              <a:path w="14604" h="17145">
                <a:moveTo>
                  <a:pt x="762" y="9143"/>
                </a:moveTo>
                <a:lnTo>
                  <a:pt x="6858" y="1523"/>
                </a:lnTo>
                <a:lnTo>
                  <a:pt x="9143" y="761"/>
                </a:lnTo>
                <a:lnTo>
                  <a:pt x="10667" y="0"/>
                </a:lnTo>
                <a:lnTo>
                  <a:pt x="11429" y="761"/>
                </a:lnTo>
                <a:lnTo>
                  <a:pt x="13715" y="1523"/>
                </a:lnTo>
                <a:lnTo>
                  <a:pt x="14477" y="3047"/>
                </a:lnTo>
                <a:lnTo>
                  <a:pt x="14477" y="6857"/>
                </a:lnTo>
                <a:lnTo>
                  <a:pt x="13715" y="9143"/>
                </a:lnTo>
                <a:lnTo>
                  <a:pt x="6858" y="14477"/>
                </a:lnTo>
                <a:lnTo>
                  <a:pt x="6096" y="16001"/>
                </a:lnTo>
                <a:lnTo>
                  <a:pt x="3810" y="16763"/>
                </a:lnTo>
                <a:lnTo>
                  <a:pt x="3048" y="16001"/>
                </a:lnTo>
                <a:lnTo>
                  <a:pt x="762" y="14477"/>
                </a:lnTo>
                <a:lnTo>
                  <a:pt x="0" y="13715"/>
                </a:lnTo>
                <a:lnTo>
                  <a:pt x="0" y="9905"/>
                </a:lnTo>
                <a:lnTo>
                  <a:pt x="762" y="9143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317235" y="6827519"/>
            <a:ext cx="17145" cy="16510"/>
          </a:xfrm>
          <a:custGeom>
            <a:avLst/>
            <a:gdLst/>
            <a:ahLst/>
            <a:cxnLst/>
            <a:rect l="l" t="t" r="r" b="b"/>
            <a:pathLst>
              <a:path w="17145" h="16509">
                <a:moveTo>
                  <a:pt x="1524" y="7619"/>
                </a:moveTo>
                <a:lnTo>
                  <a:pt x="8381" y="1524"/>
                </a:lnTo>
                <a:lnTo>
                  <a:pt x="9905" y="0"/>
                </a:lnTo>
                <a:lnTo>
                  <a:pt x="13715" y="0"/>
                </a:lnTo>
                <a:lnTo>
                  <a:pt x="15239" y="3047"/>
                </a:lnTo>
                <a:lnTo>
                  <a:pt x="16763" y="4571"/>
                </a:lnTo>
                <a:lnTo>
                  <a:pt x="15239" y="6857"/>
                </a:lnTo>
                <a:lnTo>
                  <a:pt x="14477" y="7619"/>
                </a:lnTo>
                <a:lnTo>
                  <a:pt x="8381" y="14477"/>
                </a:lnTo>
                <a:lnTo>
                  <a:pt x="6858" y="16001"/>
                </a:lnTo>
                <a:lnTo>
                  <a:pt x="2286" y="16001"/>
                </a:lnTo>
                <a:lnTo>
                  <a:pt x="0" y="11429"/>
                </a:lnTo>
                <a:lnTo>
                  <a:pt x="762" y="9905"/>
                </a:lnTo>
                <a:lnTo>
                  <a:pt x="1524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337047" y="6807707"/>
            <a:ext cx="15240" cy="16510"/>
          </a:xfrm>
          <a:custGeom>
            <a:avLst/>
            <a:gdLst/>
            <a:ahLst/>
            <a:cxnLst/>
            <a:rect l="l" t="t" r="r" b="b"/>
            <a:pathLst>
              <a:path w="15239" h="16509">
                <a:moveTo>
                  <a:pt x="762" y="7620"/>
                </a:moveTo>
                <a:lnTo>
                  <a:pt x="7619" y="762"/>
                </a:lnTo>
                <a:lnTo>
                  <a:pt x="8381" y="0"/>
                </a:lnTo>
                <a:lnTo>
                  <a:pt x="12953" y="0"/>
                </a:lnTo>
                <a:lnTo>
                  <a:pt x="14477" y="762"/>
                </a:lnTo>
                <a:lnTo>
                  <a:pt x="15239" y="3048"/>
                </a:lnTo>
                <a:lnTo>
                  <a:pt x="15239" y="6096"/>
                </a:lnTo>
                <a:lnTo>
                  <a:pt x="14477" y="7620"/>
                </a:lnTo>
                <a:lnTo>
                  <a:pt x="7619" y="14478"/>
                </a:lnTo>
                <a:lnTo>
                  <a:pt x="5334" y="16002"/>
                </a:lnTo>
                <a:lnTo>
                  <a:pt x="2286" y="16002"/>
                </a:lnTo>
                <a:lnTo>
                  <a:pt x="762" y="14478"/>
                </a:lnTo>
                <a:lnTo>
                  <a:pt x="0" y="12954"/>
                </a:lnTo>
                <a:lnTo>
                  <a:pt x="0" y="8382"/>
                </a:lnTo>
                <a:lnTo>
                  <a:pt x="762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356859" y="6786371"/>
            <a:ext cx="14604" cy="17780"/>
          </a:xfrm>
          <a:custGeom>
            <a:avLst/>
            <a:gdLst/>
            <a:ahLst/>
            <a:cxnLst/>
            <a:rect l="l" t="t" r="r" b="b"/>
            <a:pathLst>
              <a:path w="14604" h="17779">
                <a:moveTo>
                  <a:pt x="1524" y="9143"/>
                </a:moveTo>
                <a:lnTo>
                  <a:pt x="7619" y="2286"/>
                </a:lnTo>
                <a:lnTo>
                  <a:pt x="9905" y="1524"/>
                </a:lnTo>
                <a:lnTo>
                  <a:pt x="11429" y="0"/>
                </a:lnTo>
                <a:lnTo>
                  <a:pt x="13715" y="2286"/>
                </a:lnTo>
                <a:lnTo>
                  <a:pt x="14477" y="3048"/>
                </a:lnTo>
                <a:lnTo>
                  <a:pt x="14477" y="6857"/>
                </a:lnTo>
                <a:lnTo>
                  <a:pt x="13715" y="9143"/>
                </a:lnTo>
                <a:lnTo>
                  <a:pt x="6857" y="16001"/>
                </a:lnTo>
                <a:lnTo>
                  <a:pt x="4572" y="17525"/>
                </a:lnTo>
                <a:lnTo>
                  <a:pt x="3048" y="16001"/>
                </a:lnTo>
                <a:lnTo>
                  <a:pt x="0" y="14477"/>
                </a:lnTo>
                <a:lnTo>
                  <a:pt x="0" y="9905"/>
                </a:lnTo>
                <a:lnTo>
                  <a:pt x="1524" y="9143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375147" y="6766559"/>
            <a:ext cx="19685" cy="16510"/>
          </a:xfrm>
          <a:custGeom>
            <a:avLst/>
            <a:gdLst/>
            <a:ahLst/>
            <a:cxnLst/>
            <a:rect l="l" t="t" r="r" b="b"/>
            <a:pathLst>
              <a:path w="19685" h="16509">
                <a:moveTo>
                  <a:pt x="2286" y="8382"/>
                </a:moveTo>
                <a:lnTo>
                  <a:pt x="9143" y="1524"/>
                </a:lnTo>
                <a:lnTo>
                  <a:pt x="9905" y="0"/>
                </a:lnTo>
                <a:lnTo>
                  <a:pt x="14477" y="0"/>
                </a:lnTo>
                <a:lnTo>
                  <a:pt x="19583" y="8356"/>
                </a:lnTo>
                <a:lnTo>
                  <a:pt x="14401" y="7112"/>
                </a:lnTo>
                <a:lnTo>
                  <a:pt x="9143" y="15240"/>
                </a:lnTo>
                <a:lnTo>
                  <a:pt x="6857" y="16002"/>
                </a:lnTo>
                <a:lnTo>
                  <a:pt x="3048" y="16002"/>
                </a:lnTo>
                <a:lnTo>
                  <a:pt x="2286" y="15240"/>
                </a:lnTo>
                <a:lnTo>
                  <a:pt x="1524" y="12954"/>
                </a:lnTo>
                <a:lnTo>
                  <a:pt x="0" y="12192"/>
                </a:lnTo>
                <a:lnTo>
                  <a:pt x="1524" y="9906"/>
                </a:lnTo>
                <a:lnTo>
                  <a:pt x="2286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163311" y="6766559"/>
            <a:ext cx="113030" cy="117475"/>
          </a:xfrm>
          <a:custGeom>
            <a:avLst/>
            <a:gdLst/>
            <a:ahLst/>
            <a:cxnLst/>
            <a:rect l="l" t="t" r="r" b="b"/>
            <a:pathLst>
              <a:path w="113029" h="117475">
                <a:moveTo>
                  <a:pt x="12191" y="101346"/>
                </a:moveTo>
                <a:lnTo>
                  <a:pt x="7620" y="101346"/>
                </a:lnTo>
                <a:lnTo>
                  <a:pt x="6858" y="102870"/>
                </a:lnTo>
                <a:lnTo>
                  <a:pt x="762" y="109728"/>
                </a:lnTo>
                <a:lnTo>
                  <a:pt x="0" y="111252"/>
                </a:lnTo>
                <a:lnTo>
                  <a:pt x="0" y="114300"/>
                </a:lnTo>
                <a:lnTo>
                  <a:pt x="762" y="116586"/>
                </a:lnTo>
                <a:lnTo>
                  <a:pt x="3048" y="117348"/>
                </a:lnTo>
                <a:lnTo>
                  <a:pt x="5334" y="117348"/>
                </a:lnTo>
                <a:lnTo>
                  <a:pt x="6858" y="116586"/>
                </a:lnTo>
                <a:lnTo>
                  <a:pt x="13715" y="109728"/>
                </a:lnTo>
                <a:lnTo>
                  <a:pt x="15239" y="107442"/>
                </a:lnTo>
                <a:lnTo>
                  <a:pt x="15239" y="104394"/>
                </a:lnTo>
                <a:lnTo>
                  <a:pt x="12191" y="101346"/>
                </a:lnTo>
                <a:close/>
              </a:path>
              <a:path w="113029" h="117475">
                <a:moveTo>
                  <a:pt x="30479" y="80772"/>
                </a:moveTo>
                <a:lnTo>
                  <a:pt x="28955" y="81534"/>
                </a:lnTo>
                <a:lnTo>
                  <a:pt x="26670" y="82296"/>
                </a:lnTo>
                <a:lnTo>
                  <a:pt x="19812" y="89916"/>
                </a:lnTo>
                <a:lnTo>
                  <a:pt x="19050" y="90678"/>
                </a:lnTo>
                <a:lnTo>
                  <a:pt x="19050" y="94488"/>
                </a:lnTo>
                <a:lnTo>
                  <a:pt x="19812" y="95250"/>
                </a:lnTo>
                <a:lnTo>
                  <a:pt x="22098" y="96774"/>
                </a:lnTo>
                <a:lnTo>
                  <a:pt x="23622" y="97536"/>
                </a:lnTo>
                <a:lnTo>
                  <a:pt x="25908" y="96774"/>
                </a:lnTo>
                <a:lnTo>
                  <a:pt x="26670" y="95250"/>
                </a:lnTo>
                <a:lnTo>
                  <a:pt x="33527" y="89916"/>
                </a:lnTo>
                <a:lnTo>
                  <a:pt x="35051" y="87630"/>
                </a:lnTo>
                <a:lnTo>
                  <a:pt x="35051" y="83820"/>
                </a:lnTo>
                <a:lnTo>
                  <a:pt x="33527" y="82296"/>
                </a:lnTo>
                <a:lnTo>
                  <a:pt x="30479" y="80772"/>
                </a:lnTo>
                <a:close/>
              </a:path>
              <a:path w="113029" h="117475">
                <a:moveTo>
                  <a:pt x="51815" y="60960"/>
                </a:moveTo>
                <a:lnTo>
                  <a:pt x="47243" y="60960"/>
                </a:lnTo>
                <a:lnTo>
                  <a:pt x="46482" y="62484"/>
                </a:lnTo>
                <a:lnTo>
                  <a:pt x="39624" y="68580"/>
                </a:lnTo>
                <a:lnTo>
                  <a:pt x="38862" y="70866"/>
                </a:lnTo>
                <a:lnTo>
                  <a:pt x="37337" y="72390"/>
                </a:lnTo>
                <a:lnTo>
                  <a:pt x="38862" y="73914"/>
                </a:lnTo>
                <a:lnTo>
                  <a:pt x="40386" y="76962"/>
                </a:lnTo>
                <a:lnTo>
                  <a:pt x="44958" y="76962"/>
                </a:lnTo>
                <a:lnTo>
                  <a:pt x="46482" y="75438"/>
                </a:lnTo>
                <a:lnTo>
                  <a:pt x="52577" y="68580"/>
                </a:lnTo>
                <a:lnTo>
                  <a:pt x="53339" y="67818"/>
                </a:lnTo>
                <a:lnTo>
                  <a:pt x="54863" y="65532"/>
                </a:lnTo>
                <a:lnTo>
                  <a:pt x="53339" y="64008"/>
                </a:lnTo>
                <a:lnTo>
                  <a:pt x="51815" y="60960"/>
                </a:lnTo>
                <a:close/>
              </a:path>
              <a:path w="113029" h="117475">
                <a:moveTo>
                  <a:pt x="71627" y="41148"/>
                </a:moveTo>
                <a:lnTo>
                  <a:pt x="67055" y="41148"/>
                </a:lnTo>
                <a:lnTo>
                  <a:pt x="58674" y="49530"/>
                </a:lnTo>
                <a:lnTo>
                  <a:pt x="58674" y="54102"/>
                </a:lnTo>
                <a:lnTo>
                  <a:pt x="59436" y="55626"/>
                </a:lnTo>
                <a:lnTo>
                  <a:pt x="61722" y="57150"/>
                </a:lnTo>
                <a:lnTo>
                  <a:pt x="64770" y="57150"/>
                </a:lnTo>
                <a:lnTo>
                  <a:pt x="66293" y="55626"/>
                </a:lnTo>
                <a:lnTo>
                  <a:pt x="72389" y="48768"/>
                </a:lnTo>
                <a:lnTo>
                  <a:pt x="73151" y="47244"/>
                </a:lnTo>
                <a:lnTo>
                  <a:pt x="73151" y="44196"/>
                </a:lnTo>
                <a:lnTo>
                  <a:pt x="72389" y="41910"/>
                </a:lnTo>
                <a:lnTo>
                  <a:pt x="71627" y="41148"/>
                </a:lnTo>
                <a:close/>
              </a:path>
              <a:path w="113029" h="117475">
                <a:moveTo>
                  <a:pt x="89153" y="19812"/>
                </a:moveTo>
                <a:lnTo>
                  <a:pt x="86867" y="21336"/>
                </a:lnTo>
                <a:lnTo>
                  <a:pt x="85343" y="22098"/>
                </a:lnTo>
                <a:lnTo>
                  <a:pt x="79248" y="28956"/>
                </a:lnTo>
                <a:lnTo>
                  <a:pt x="76962" y="29718"/>
                </a:lnTo>
                <a:lnTo>
                  <a:pt x="76962" y="34290"/>
                </a:lnTo>
                <a:lnTo>
                  <a:pt x="79248" y="35052"/>
                </a:lnTo>
                <a:lnTo>
                  <a:pt x="80010" y="35814"/>
                </a:lnTo>
                <a:lnTo>
                  <a:pt x="82296" y="37338"/>
                </a:lnTo>
                <a:lnTo>
                  <a:pt x="84582" y="35814"/>
                </a:lnTo>
                <a:lnTo>
                  <a:pt x="85343" y="35052"/>
                </a:lnTo>
                <a:lnTo>
                  <a:pt x="92201" y="28956"/>
                </a:lnTo>
                <a:lnTo>
                  <a:pt x="92963" y="26670"/>
                </a:lnTo>
                <a:lnTo>
                  <a:pt x="92963" y="22860"/>
                </a:lnTo>
                <a:lnTo>
                  <a:pt x="92201" y="22098"/>
                </a:lnTo>
                <a:lnTo>
                  <a:pt x="89915" y="21336"/>
                </a:lnTo>
                <a:lnTo>
                  <a:pt x="89153" y="19812"/>
                </a:lnTo>
                <a:close/>
              </a:path>
              <a:path w="113029" h="117475">
                <a:moveTo>
                  <a:pt x="109727" y="0"/>
                </a:moveTo>
                <a:lnTo>
                  <a:pt x="105917" y="0"/>
                </a:lnTo>
                <a:lnTo>
                  <a:pt x="105155" y="1524"/>
                </a:lnTo>
                <a:lnTo>
                  <a:pt x="99060" y="8382"/>
                </a:lnTo>
                <a:lnTo>
                  <a:pt x="98298" y="9906"/>
                </a:lnTo>
                <a:lnTo>
                  <a:pt x="96774" y="12192"/>
                </a:lnTo>
                <a:lnTo>
                  <a:pt x="98298" y="12954"/>
                </a:lnTo>
                <a:lnTo>
                  <a:pt x="99060" y="15240"/>
                </a:lnTo>
                <a:lnTo>
                  <a:pt x="99822" y="16002"/>
                </a:lnTo>
                <a:lnTo>
                  <a:pt x="104393" y="16002"/>
                </a:lnTo>
                <a:lnTo>
                  <a:pt x="105155" y="15240"/>
                </a:lnTo>
                <a:lnTo>
                  <a:pt x="111251" y="8382"/>
                </a:lnTo>
                <a:lnTo>
                  <a:pt x="112775" y="5334"/>
                </a:lnTo>
                <a:lnTo>
                  <a:pt x="112013" y="3048"/>
                </a:lnTo>
                <a:lnTo>
                  <a:pt x="111251" y="1524"/>
                </a:lnTo>
                <a:lnTo>
                  <a:pt x="109727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163311" y="6867906"/>
            <a:ext cx="15240" cy="16510"/>
          </a:xfrm>
          <a:custGeom>
            <a:avLst/>
            <a:gdLst/>
            <a:ahLst/>
            <a:cxnLst/>
            <a:rect l="l" t="t" r="r" b="b"/>
            <a:pathLst>
              <a:path w="15239" h="16509">
                <a:moveTo>
                  <a:pt x="762" y="8382"/>
                </a:moveTo>
                <a:lnTo>
                  <a:pt x="6858" y="1524"/>
                </a:lnTo>
                <a:lnTo>
                  <a:pt x="7620" y="0"/>
                </a:lnTo>
                <a:lnTo>
                  <a:pt x="12191" y="0"/>
                </a:lnTo>
                <a:lnTo>
                  <a:pt x="15239" y="3048"/>
                </a:lnTo>
                <a:lnTo>
                  <a:pt x="15239" y="6096"/>
                </a:lnTo>
                <a:lnTo>
                  <a:pt x="13715" y="8382"/>
                </a:lnTo>
                <a:lnTo>
                  <a:pt x="6858" y="15240"/>
                </a:lnTo>
                <a:lnTo>
                  <a:pt x="5334" y="16002"/>
                </a:lnTo>
                <a:lnTo>
                  <a:pt x="3048" y="16002"/>
                </a:lnTo>
                <a:lnTo>
                  <a:pt x="762" y="15240"/>
                </a:lnTo>
                <a:lnTo>
                  <a:pt x="0" y="12954"/>
                </a:lnTo>
                <a:lnTo>
                  <a:pt x="0" y="9906"/>
                </a:lnTo>
                <a:lnTo>
                  <a:pt x="762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182361" y="6847331"/>
            <a:ext cx="16510" cy="17145"/>
          </a:xfrm>
          <a:custGeom>
            <a:avLst/>
            <a:gdLst/>
            <a:ahLst/>
            <a:cxnLst/>
            <a:rect l="l" t="t" r="r" b="b"/>
            <a:pathLst>
              <a:path w="16510" h="17145">
                <a:moveTo>
                  <a:pt x="762" y="9143"/>
                </a:moveTo>
                <a:lnTo>
                  <a:pt x="7620" y="1523"/>
                </a:lnTo>
                <a:lnTo>
                  <a:pt x="9905" y="761"/>
                </a:lnTo>
                <a:lnTo>
                  <a:pt x="11429" y="0"/>
                </a:lnTo>
                <a:lnTo>
                  <a:pt x="14477" y="1523"/>
                </a:lnTo>
                <a:lnTo>
                  <a:pt x="16001" y="3047"/>
                </a:lnTo>
                <a:lnTo>
                  <a:pt x="16001" y="6857"/>
                </a:lnTo>
                <a:lnTo>
                  <a:pt x="14477" y="9143"/>
                </a:lnTo>
                <a:lnTo>
                  <a:pt x="7620" y="14477"/>
                </a:lnTo>
                <a:lnTo>
                  <a:pt x="6858" y="16001"/>
                </a:lnTo>
                <a:lnTo>
                  <a:pt x="4572" y="16763"/>
                </a:lnTo>
                <a:lnTo>
                  <a:pt x="3048" y="16001"/>
                </a:lnTo>
                <a:lnTo>
                  <a:pt x="762" y="14477"/>
                </a:lnTo>
                <a:lnTo>
                  <a:pt x="0" y="13715"/>
                </a:lnTo>
                <a:lnTo>
                  <a:pt x="0" y="9905"/>
                </a:lnTo>
                <a:lnTo>
                  <a:pt x="762" y="9143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200650" y="6827519"/>
            <a:ext cx="17780" cy="16510"/>
          </a:xfrm>
          <a:custGeom>
            <a:avLst/>
            <a:gdLst/>
            <a:ahLst/>
            <a:cxnLst/>
            <a:rect l="l" t="t" r="r" b="b"/>
            <a:pathLst>
              <a:path w="17779" h="16509">
                <a:moveTo>
                  <a:pt x="2286" y="7619"/>
                </a:moveTo>
                <a:lnTo>
                  <a:pt x="9144" y="1524"/>
                </a:lnTo>
                <a:lnTo>
                  <a:pt x="9905" y="0"/>
                </a:lnTo>
                <a:lnTo>
                  <a:pt x="14477" y="0"/>
                </a:lnTo>
                <a:lnTo>
                  <a:pt x="16001" y="3047"/>
                </a:lnTo>
                <a:lnTo>
                  <a:pt x="17525" y="4571"/>
                </a:lnTo>
                <a:lnTo>
                  <a:pt x="16001" y="6857"/>
                </a:lnTo>
                <a:lnTo>
                  <a:pt x="15239" y="7619"/>
                </a:lnTo>
                <a:lnTo>
                  <a:pt x="9144" y="14477"/>
                </a:lnTo>
                <a:lnTo>
                  <a:pt x="7620" y="16001"/>
                </a:lnTo>
                <a:lnTo>
                  <a:pt x="3048" y="16001"/>
                </a:lnTo>
                <a:lnTo>
                  <a:pt x="1524" y="12953"/>
                </a:lnTo>
                <a:lnTo>
                  <a:pt x="0" y="11429"/>
                </a:lnTo>
                <a:lnTo>
                  <a:pt x="1524" y="9905"/>
                </a:lnTo>
                <a:lnTo>
                  <a:pt x="2286" y="7619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221985" y="6807707"/>
            <a:ext cx="14604" cy="16510"/>
          </a:xfrm>
          <a:custGeom>
            <a:avLst/>
            <a:gdLst/>
            <a:ahLst/>
            <a:cxnLst/>
            <a:rect l="l" t="t" r="r" b="b"/>
            <a:pathLst>
              <a:path w="14604" h="16509">
                <a:moveTo>
                  <a:pt x="762" y="7620"/>
                </a:moveTo>
                <a:lnTo>
                  <a:pt x="7619" y="762"/>
                </a:lnTo>
                <a:lnTo>
                  <a:pt x="8381" y="0"/>
                </a:lnTo>
                <a:lnTo>
                  <a:pt x="12953" y="0"/>
                </a:lnTo>
                <a:lnTo>
                  <a:pt x="13715" y="762"/>
                </a:lnTo>
                <a:lnTo>
                  <a:pt x="14477" y="3048"/>
                </a:lnTo>
                <a:lnTo>
                  <a:pt x="14477" y="6096"/>
                </a:lnTo>
                <a:lnTo>
                  <a:pt x="13715" y="7620"/>
                </a:lnTo>
                <a:lnTo>
                  <a:pt x="7619" y="14478"/>
                </a:lnTo>
                <a:lnTo>
                  <a:pt x="6096" y="16002"/>
                </a:lnTo>
                <a:lnTo>
                  <a:pt x="3048" y="16002"/>
                </a:lnTo>
                <a:lnTo>
                  <a:pt x="762" y="14478"/>
                </a:lnTo>
                <a:lnTo>
                  <a:pt x="0" y="12954"/>
                </a:lnTo>
                <a:lnTo>
                  <a:pt x="0" y="8382"/>
                </a:lnTo>
                <a:lnTo>
                  <a:pt x="762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240273" y="6786371"/>
            <a:ext cx="16510" cy="17780"/>
          </a:xfrm>
          <a:custGeom>
            <a:avLst/>
            <a:gdLst/>
            <a:ahLst/>
            <a:cxnLst/>
            <a:rect l="l" t="t" r="r" b="b"/>
            <a:pathLst>
              <a:path w="16510" h="17779">
                <a:moveTo>
                  <a:pt x="2286" y="9143"/>
                </a:moveTo>
                <a:lnTo>
                  <a:pt x="8381" y="2286"/>
                </a:lnTo>
                <a:lnTo>
                  <a:pt x="9905" y="1524"/>
                </a:lnTo>
                <a:lnTo>
                  <a:pt x="12191" y="0"/>
                </a:lnTo>
                <a:lnTo>
                  <a:pt x="12953" y="1524"/>
                </a:lnTo>
                <a:lnTo>
                  <a:pt x="15239" y="2286"/>
                </a:lnTo>
                <a:lnTo>
                  <a:pt x="16001" y="3048"/>
                </a:lnTo>
                <a:lnTo>
                  <a:pt x="16001" y="6857"/>
                </a:lnTo>
                <a:lnTo>
                  <a:pt x="15239" y="9143"/>
                </a:lnTo>
                <a:lnTo>
                  <a:pt x="8381" y="15239"/>
                </a:lnTo>
                <a:lnTo>
                  <a:pt x="7620" y="16001"/>
                </a:lnTo>
                <a:lnTo>
                  <a:pt x="5334" y="17525"/>
                </a:lnTo>
                <a:lnTo>
                  <a:pt x="3048" y="16001"/>
                </a:lnTo>
                <a:lnTo>
                  <a:pt x="2286" y="15239"/>
                </a:lnTo>
                <a:lnTo>
                  <a:pt x="0" y="14477"/>
                </a:lnTo>
                <a:lnTo>
                  <a:pt x="0" y="9905"/>
                </a:lnTo>
                <a:lnTo>
                  <a:pt x="2286" y="9143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260085" y="6766559"/>
            <a:ext cx="16510" cy="16510"/>
          </a:xfrm>
          <a:custGeom>
            <a:avLst/>
            <a:gdLst/>
            <a:ahLst/>
            <a:cxnLst/>
            <a:rect l="l" t="t" r="r" b="b"/>
            <a:pathLst>
              <a:path w="16510" h="16509">
                <a:moveTo>
                  <a:pt x="2286" y="8382"/>
                </a:moveTo>
                <a:lnTo>
                  <a:pt x="8381" y="1524"/>
                </a:lnTo>
                <a:lnTo>
                  <a:pt x="9143" y="0"/>
                </a:lnTo>
                <a:lnTo>
                  <a:pt x="12953" y="0"/>
                </a:lnTo>
                <a:lnTo>
                  <a:pt x="14477" y="1524"/>
                </a:lnTo>
                <a:lnTo>
                  <a:pt x="15239" y="3048"/>
                </a:lnTo>
                <a:lnTo>
                  <a:pt x="16001" y="5334"/>
                </a:lnTo>
                <a:lnTo>
                  <a:pt x="14477" y="8382"/>
                </a:lnTo>
                <a:lnTo>
                  <a:pt x="8381" y="15240"/>
                </a:lnTo>
                <a:lnTo>
                  <a:pt x="7619" y="16002"/>
                </a:lnTo>
                <a:lnTo>
                  <a:pt x="3048" y="16002"/>
                </a:lnTo>
                <a:lnTo>
                  <a:pt x="2286" y="15240"/>
                </a:lnTo>
                <a:lnTo>
                  <a:pt x="1524" y="12954"/>
                </a:lnTo>
                <a:lnTo>
                  <a:pt x="0" y="12192"/>
                </a:lnTo>
                <a:lnTo>
                  <a:pt x="1524" y="9906"/>
                </a:lnTo>
                <a:lnTo>
                  <a:pt x="2286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215128" y="6582156"/>
            <a:ext cx="182880" cy="177800"/>
          </a:xfrm>
          <a:custGeom>
            <a:avLst/>
            <a:gdLst/>
            <a:ahLst/>
            <a:cxnLst/>
            <a:rect l="l" t="t" r="r" b="b"/>
            <a:pathLst>
              <a:path w="182879" h="177800">
                <a:moveTo>
                  <a:pt x="182880" y="177546"/>
                </a:moveTo>
                <a:lnTo>
                  <a:pt x="0" y="0"/>
                </a:lnTo>
              </a:path>
            </a:pathLst>
          </a:custGeom>
          <a:ln w="1583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051297" y="6582156"/>
            <a:ext cx="163830" cy="177800"/>
          </a:xfrm>
          <a:custGeom>
            <a:avLst/>
            <a:gdLst/>
            <a:ahLst/>
            <a:cxnLst/>
            <a:rect l="l" t="t" r="r" b="b"/>
            <a:pathLst>
              <a:path w="163829" h="177800">
                <a:moveTo>
                  <a:pt x="0" y="177546"/>
                </a:moveTo>
                <a:lnTo>
                  <a:pt x="163829" y="0"/>
                </a:lnTo>
              </a:path>
            </a:pathLst>
          </a:custGeom>
          <a:ln w="1583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080253" y="6762807"/>
            <a:ext cx="116205" cy="114300"/>
          </a:xfrm>
          <a:custGeom>
            <a:avLst/>
            <a:gdLst/>
            <a:ahLst/>
            <a:cxnLst/>
            <a:rect l="l" t="t" r="r" b="b"/>
            <a:pathLst>
              <a:path w="116204" h="114300">
                <a:moveTo>
                  <a:pt x="41978" y="0"/>
                </a:moveTo>
                <a:lnTo>
                  <a:pt x="13731" y="18723"/>
                </a:lnTo>
                <a:lnTo>
                  <a:pt x="0" y="56330"/>
                </a:lnTo>
                <a:lnTo>
                  <a:pt x="12913" y="94650"/>
                </a:lnTo>
                <a:lnTo>
                  <a:pt x="41508" y="113800"/>
                </a:lnTo>
                <a:lnTo>
                  <a:pt x="75229" y="113791"/>
                </a:lnTo>
                <a:lnTo>
                  <a:pt x="103519" y="94631"/>
                </a:lnTo>
                <a:lnTo>
                  <a:pt x="115824" y="56330"/>
                </a:lnTo>
                <a:lnTo>
                  <a:pt x="102823" y="18884"/>
                </a:lnTo>
                <a:lnTo>
                  <a:pt x="74942" y="80"/>
                </a:lnTo>
                <a:lnTo>
                  <a:pt x="4197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080253" y="6762807"/>
            <a:ext cx="116205" cy="114300"/>
          </a:xfrm>
          <a:custGeom>
            <a:avLst/>
            <a:gdLst/>
            <a:ahLst/>
            <a:cxnLst/>
            <a:rect l="l" t="t" r="r" b="b"/>
            <a:pathLst>
              <a:path w="116204" h="114300">
                <a:moveTo>
                  <a:pt x="115824" y="56330"/>
                </a:moveTo>
                <a:lnTo>
                  <a:pt x="102823" y="18884"/>
                </a:lnTo>
                <a:lnTo>
                  <a:pt x="74942" y="80"/>
                </a:lnTo>
                <a:lnTo>
                  <a:pt x="41978" y="0"/>
                </a:lnTo>
                <a:lnTo>
                  <a:pt x="13731" y="18723"/>
                </a:lnTo>
                <a:lnTo>
                  <a:pt x="0" y="56330"/>
                </a:lnTo>
                <a:lnTo>
                  <a:pt x="12913" y="94650"/>
                </a:lnTo>
                <a:lnTo>
                  <a:pt x="41508" y="113800"/>
                </a:lnTo>
                <a:lnTo>
                  <a:pt x="75229" y="113791"/>
                </a:lnTo>
                <a:lnTo>
                  <a:pt x="103519" y="94631"/>
                </a:lnTo>
                <a:lnTo>
                  <a:pt x="115824" y="56330"/>
                </a:lnTo>
                <a:close/>
              </a:path>
            </a:pathLst>
          </a:custGeom>
          <a:ln w="98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253228" y="6759702"/>
            <a:ext cx="116839" cy="117475"/>
          </a:xfrm>
          <a:custGeom>
            <a:avLst/>
            <a:gdLst/>
            <a:ahLst/>
            <a:cxnLst/>
            <a:rect l="l" t="t" r="r" b="b"/>
            <a:pathLst>
              <a:path w="116839" h="117475">
                <a:moveTo>
                  <a:pt x="57912" y="0"/>
                </a:moveTo>
                <a:lnTo>
                  <a:pt x="34415" y="6109"/>
                </a:lnTo>
                <a:lnTo>
                  <a:pt x="17345" y="18197"/>
                </a:lnTo>
                <a:lnTo>
                  <a:pt x="6080" y="36045"/>
                </a:lnTo>
                <a:lnTo>
                  <a:pt x="0" y="59436"/>
                </a:lnTo>
                <a:lnTo>
                  <a:pt x="13675" y="97972"/>
                </a:lnTo>
                <a:lnTo>
                  <a:pt x="42206" y="117099"/>
                </a:lnTo>
                <a:lnTo>
                  <a:pt x="75558" y="116959"/>
                </a:lnTo>
                <a:lnTo>
                  <a:pt x="103696" y="97690"/>
                </a:lnTo>
                <a:lnTo>
                  <a:pt x="116586" y="59436"/>
                </a:lnTo>
                <a:lnTo>
                  <a:pt x="111702" y="36249"/>
                </a:lnTo>
                <a:lnTo>
                  <a:pt x="99379" y="17959"/>
                </a:lnTo>
                <a:lnTo>
                  <a:pt x="80990" y="5548"/>
                </a:lnTo>
                <a:lnTo>
                  <a:pt x="5791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253228" y="6759702"/>
            <a:ext cx="116839" cy="117475"/>
          </a:xfrm>
          <a:custGeom>
            <a:avLst/>
            <a:gdLst/>
            <a:ahLst/>
            <a:cxnLst/>
            <a:rect l="l" t="t" r="r" b="b"/>
            <a:pathLst>
              <a:path w="116839" h="117475">
                <a:moveTo>
                  <a:pt x="116586" y="59436"/>
                </a:moveTo>
                <a:lnTo>
                  <a:pt x="111702" y="36249"/>
                </a:lnTo>
                <a:lnTo>
                  <a:pt x="99379" y="17959"/>
                </a:lnTo>
                <a:lnTo>
                  <a:pt x="80990" y="5548"/>
                </a:lnTo>
                <a:lnTo>
                  <a:pt x="57912" y="0"/>
                </a:lnTo>
                <a:lnTo>
                  <a:pt x="34415" y="6109"/>
                </a:lnTo>
                <a:lnTo>
                  <a:pt x="17345" y="18197"/>
                </a:lnTo>
                <a:lnTo>
                  <a:pt x="6080" y="36045"/>
                </a:lnTo>
                <a:lnTo>
                  <a:pt x="0" y="59436"/>
                </a:lnTo>
                <a:lnTo>
                  <a:pt x="13675" y="97972"/>
                </a:lnTo>
                <a:lnTo>
                  <a:pt x="42206" y="117099"/>
                </a:lnTo>
                <a:lnTo>
                  <a:pt x="75558" y="116959"/>
                </a:lnTo>
                <a:lnTo>
                  <a:pt x="103696" y="97690"/>
                </a:lnTo>
                <a:lnTo>
                  <a:pt x="116586" y="59436"/>
                </a:lnTo>
                <a:close/>
              </a:path>
            </a:pathLst>
          </a:custGeom>
          <a:ln w="98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165597" y="6789419"/>
            <a:ext cx="120014" cy="186690"/>
          </a:xfrm>
          <a:custGeom>
            <a:avLst/>
            <a:gdLst/>
            <a:ahLst/>
            <a:cxnLst/>
            <a:rect l="l" t="t" r="r" b="b"/>
            <a:pathLst>
              <a:path w="120014" h="186690">
                <a:moveTo>
                  <a:pt x="59436" y="0"/>
                </a:moveTo>
                <a:lnTo>
                  <a:pt x="0" y="186689"/>
                </a:lnTo>
                <a:lnTo>
                  <a:pt x="119634" y="186689"/>
                </a:lnTo>
                <a:lnTo>
                  <a:pt x="59436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2950717" y="6607809"/>
            <a:ext cx="243204" cy="440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830">
              <a:lnSpc>
                <a:spcPct val="100000"/>
              </a:lnSpc>
            </a:pPr>
            <a:r>
              <a:rPr sz="1250" b="1" dirty="0">
                <a:latin typeface="Arial"/>
                <a:cs typeface="Arial"/>
              </a:rPr>
              <a:t>C</a:t>
            </a: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z="1250" spc="-15" dirty="0">
                <a:latin typeface="Arial"/>
                <a:cs typeface="Arial"/>
              </a:rPr>
              <a:t>4m</a:t>
            </a:r>
            <a:endParaRPr sz="125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426711" y="6613906"/>
            <a:ext cx="661035" cy="434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ct val="100000"/>
              </a:lnSpc>
            </a:pPr>
            <a:r>
              <a:rPr sz="1250" b="1" dirty="0">
                <a:latin typeface="Arial"/>
                <a:cs typeface="Arial"/>
              </a:rPr>
              <a:t>E</a:t>
            </a:r>
            <a:endParaRPr sz="1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30"/>
              </a:spcBef>
              <a:tabLst>
                <a:tab pos="428625" algn="l"/>
              </a:tabLst>
            </a:pPr>
            <a:r>
              <a:rPr sz="1250" spc="-10" dirty="0">
                <a:latin typeface="Arial"/>
                <a:cs typeface="Arial"/>
              </a:rPr>
              <a:t>2</a:t>
            </a:r>
            <a:r>
              <a:rPr sz="1250" dirty="0">
                <a:latin typeface="Arial"/>
                <a:cs typeface="Arial"/>
              </a:rPr>
              <a:t>m	</a:t>
            </a:r>
            <a:r>
              <a:rPr sz="1250" spc="-10" dirty="0">
                <a:latin typeface="Arial"/>
                <a:cs typeface="Arial"/>
              </a:rPr>
              <a:t>2m</a:t>
            </a:r>
            <a:endParaRPr sz="125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2354579" y="6242303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174498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5038597" y="6613906"/>
            <a:ext cx="51371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58775" algn="l"/>
              </a:tabLst>
            </a:pPr>
            <a:r>
              <a:rPr sz="1250" b="1" u="heavy" dirty="0">
                <a:latin typeface="Arial"/>
                <a:cs typeface="Arial"/>
              </a:rPr>
              <a:t> 	</a:t>
            </a:r>
            <a:r>
              <a:rPr sz="1250" b="1" spc="-140" dirty="0">
                <a:latin typeface="Arial"/>
                <a:cs typeface="Arial"/>
              </a:rPr>
              <a:t> </a:t>
            </a:r>
            <a:r>
              <a:rPr sz="1250" b="1" dirty="0">
                <a:latin typeface="Arial"/>
                <a:cs typeface="Arial"/>
              </a:rPr>
              <a:t>B</a:t>
            </a:r>
            <a:endParaRPr sz="125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307335" y="6405371"/>
            <a:ext cx="95250" cy="143510"/>
          </a:xfrm>
          <a:custGeom>
            <a:avLst/>
            <a:gdLst/>
            <a:ahLst/>
            <a:cxnLst/>
            <a:rect l="l" t="t" r="r" b="b"/>
            <a:pathLst>
              <a:path w="95250" h="143509">
                <a:moveTo>
                  <a:pt x="95250" y="0"/>
                </a:moveTo>
                <a:lnTo>
                  <a:pt x="0" y="0"/>
                </a:lnTo>
                <a:lnTo>
                  <a:pt x="47243" y="143255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948939" y="6255258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174497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901695" y="6418326"/>
            <a:ext cx="95250" cy="142875"/>
          </a:xfrm>
          <a:custGeom>
            <a:avLst/>
            <a:gdLst/>
            <a:ahLst/>
            <a:cxnLst/>
            <a:rect l="l" t="t" r="r" b="b"/>
            <a:pathLst>
              <a:path w="95250" h="142875">
                <a:moveTo>
                  <a:pt x="95250" y="0"/>
                </a:moveTo>
                <a:lnTo>
                  <a:pt x="0" y="0"/>
                </a:lnTo>
                <a:lnTo>
                  <a:pt x="47243" y="142494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781044" y="6251447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174498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733800" y="6414515"/>
            <a:ext cx="95250" cy="142875"/>
          </a:xfrm>
          <a:custGeom>
            <a:avLst/>
            <a:gdLst/>
            <a:ahLst/>
            <a:cxnLst/>
            <a:rect l="l" t="t" r="r" b="b"/>
            <a:pathLst>
              <a:path w="95250" h="142875">
                <a:moveTo>
                  <a:pt x="95250" y="0"/>
                </a:moveTo>
                <a:lnTo>
                  <a:pt x="0" y="0"/>
                </a:lnTo>
                <a:lnTo>
                  <a:pt x="47244" y="142494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354579" y="6242303"/>
            <a:ext cx="1426845" cy="9525"/>
          </a:xfrm>
          <a:custGeom>
            <a:avLst/>
            <a:gdLst/>
            <a:ahLst/>
            <a:cxnLst/>
            <a:rect l="l" t="t" r="r" b="b"/>
            <a:pathLst>
              <a:path w="1426845" h="9525">
                <a:moveTo>
                  <a:pt x="0" y="0"/>
                </a:moveTo>
                <a:lnTo>
                  <a:pt x="1426464" y="9144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473451" y="6259067"/>
            <a:ext cx="0" cy="175260"/>
          </a:xfrm>
          <a:custGeom>
            <a:avLst/>
            <a:gdLst/>
            <a:ahLst/>
            <a:cxnLst/>
            <a:rect l="l" t="t" r="r" b="b"/>
            <a:pathLst>
              <a:path h="175260">
                <a:moveTo>
                  <a:pt x="0" y="175260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426207" y="6422135"/>
            <a:ext cx="95250" cy="143510"/>
          </a:xfrm>
          <a:custGeom>
            <a:avLst/>
            <a:gdLst/>
            <a:ahLst/>
            <a:cxnLst/>
            <a:rect l="l" t="t" r="r" b="b"/>
            <a:pathLst>
              <a:path w="95250" h="143509">
                <a:moveTo>
                  <a:pt x="95250" y="0"/>
                </a:moveTo>
                <a:lnTo>
                  <a:pt x="0" y="0"/>
                </a:lnTo>
                <a:lnTo>
                  <a:pt x="47243" y="143255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186683" y="6255258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174497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139439" y="6418326"/>
            <a:ext cx="95250" cy="142875"/>
          </a:xfrm>
          <a:custGeom>
            <a:avLst/>
            <a:gdLst/>
            <a:ahLst/>
            <a:cxnLst/>
            <a:rect l="l" t="t" r="r" b="b"/>
            <a:pathLst>
              <a:path w="95250" h="142875">
                <a:moveTo>
                  <a:pt x="95250" y="0"/>
                </a:moveTo>
                <a:lnTo>
                  <a:pt x="0" y="0"/>
                </a:lnTo>
                <a:lnTo>
                  <a:pt x="47243" y="142494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305555" y="6259067"/>
            <a:ext cx="0" cy="175260"/>
          </a:xfrm>
          <a:custGeom>
            <a:avLst/>
            <a:gdLst/>
            <a:ahLst/>
            <a:cxnLst/>
            <a:rect l="l" t="t" r="r" b="b"/>
            <a:pathLst>
              <a:path h="175260">
                <a:moveTo>
                  <a:pt x="0" y="175260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258311" y="6422135"/>
            <a:ext cx="95250" cy="143510"/>
          </a:xfrm>
          <a:custGeom>
            <a:avLst/>
            <a:gdLst/>
            <a:ahLst/>
            <a:cxnLst/>
            <a:rect l="l" t="t" r="r" b="b"/>
            <a:pathLst>
              <a:path w="95250" h="143509">
                <a:moveTo>
                  <a:pt x="95250" y="0"/>
                </a:moveTo>
                <a:lnTo>
                  <a:pt x="0" y="0"/>
                </a:lnTo>
                <a:lnTo>
                  <a:pt x="47243" y="143255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424428" y="6255258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174497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377184" y="6418326"/>
            <a:ext cx="95250" cy="142875"/>
          </a:xfrm>
          <a:custGeom>
            <a:avLst/>
            <a:gdLst/>
            <a:ahLst/>
            <a:cxnLst/>
            <a:rect l="l" t="t" r="r" b="b"/>
            <a:pathLst>
              <a:path w="95250" h="142875">
                <a:moveTo>
                  <a:pt x="95250" y="0"/>
                </a:moveTo>
                <a:lnTo>
                  <a:pt x="0" y="0"/>
                </a:lnTo>
                <a:lnTo>
                  <a:pt x="47243" y="142494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711195" y="6259067"/>
            <a:ext cx="0" cy="175260"/>
          </a:xfrm>
          <a:custGeom>
            <a:avLst/>
            <a:gdLst/>
            <a:ahLst/>
            <a:cxnLst/>
            <a:rect l="l" t="t" r="r" b="b"/>
            <a:pathLst>
              <a:path h="175260">
                <a:moveTo>
                  <a:pt x="0" y="175260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663951" y="6422135"/>
            <a:ext cx="95250" cy="143510"/>
          </a:xfrm>
          <a:custGeom>
            <a:avLst/>
            <a:gdLst/>
            <a:ahLst/>
            <a:cxnLst/>
            <a:rect l="l" t="t" r="r" b="b"/>
            <a:pathLst>
              <a:path w="95250" h="143509">
                <a:moveTo>
                  <a:pt x="95250" y="0"/>
                </a:moveTo>
                <a:lnTo>
                  <a:pt x="0" y="0"/>
                </a:lnTo>
                <a:lnTo>
                  <a:pt x="47243" y="143255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543300" y="6251447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174498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496055" y="6414515"/>
            <a:ext cx="95250" cy="142875"/>
          </a:xfrm>
          <a:custGeom>
            <a:avLst/>
            <a:gdLst/>
            <a:ahLst/>
            <a:cxnLst/>
            <a:rect l="l" t="t" r="r" b="b"/>
            <a:pathLst>
              <a:path w="95250" h="142875">
                <a:moveTo>
                  <a:pt x="95250" y="0"/>
                </a:moveTo>
                <a:lnTo>
                  <a:pt x="0" y="0"/>
                </a:lnTo>
                <a:lnTo>
                  <a:pt x="47244" y="142494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662171" y="6259067"/>
            <a:ext cx="0" cy="175260"/>
          </a:xfrm>
          <a:custGeom>
            <a:avLst/>
            <a:gdLst/>
            <a:ahLst/>
            <a:cxnLst/>
            <a:rect l="l" t="t" r="r" b="b"/>
            <a:pathLst>
              <a:path h="175260">
                <a:moveTo>
                  <a:pt x="0" y="175260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614928" y="6422135"/>
            <a:ext cx="95250" cy="143510"/>
          </a:xfrm>
          <a:custGeom>
            <a:avLst/>
            <a:gdLst/>
            <a:ahLst/>
            <a:cxnLst/>
            <a:rect l="l" t="t" r="r" b="b"/>
            <a:pathLst>
              <a:path w="95250" h="143509">
                <a:moveTo>
                  <a:pt x="95250" y="0"/>
                </a:moveTo>
                <a:lnTo>
                  <a:pt x="0" y="0"/>
                </a:lnTo>
                <a:lnTo>
                  <a:pt x="47244" y="143255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067811" y="6259067"/>
            <a:ext cx="0" cy="175260"/>
          </a:xfrm>
          <a:custGeom>
            <a:avLst/>
            <a:gdLst/>
            <a:ahLst/>
            <a:cxnLst/>
            <a:rect l="l" t="t" r="r" b="b"/>
            <a:pathLst>
              <a:path h="175260">
                <a:moveTo>
                  <a:pt x="0" y="175260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020567" y="6422135"/>
            <a:ext cx="95250" cy="143510"/>
          </a:xfrm>
          <a:custGeom>
            <a:avLst/>
            <a:gdLst/>
            <a:ahLst/>
            <a:cxnLst/>
            <a:rect l="l" t="t" r="r" b="b"/>
            <a:pathLst>
              <a:path w="95250" h="143509">
                <a:moveTo>
                  <a:pt x="95250" y="0"/>
                </a:moveTo>
                <a:lnTo>
                  <a:pt x="0" y="0"/>
                </a:lnTo>
                <a:lnTo>
                  <a:pt x="47243" y="143255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830067" y="6255258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174497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782823" y="6418326"/>
            <a:ext cx="95250" cy="142875"/>
          </a:xfrm>
          <a:custGeom>
            <a:avLst/>
            <a:gdLst/>
            <a:ahLst/>
            <a:cxnLst/>
            <a:rect l="l" t="t" r="r" b="b"/>
            <a:pathLst>
              <a:path w="95250" h="142875">
                <a:moveTo>
                  <a:pt x="95250" y="0"/>
                </a:moveTo>
                <a:lnTo>
                  <a:pt x="0" y="0"/>
                </a:lnTo>
                <a:lnTo>
                  <a:pt x="47243" y="142494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92323" y="6259067"/>
            <a:ext cx="0" cy="175260"/>
          </a:xfrm>
          <a:custGeom>
            <a:avLst/>
            <a:gdLst/>
            <a:ahLst/>
            <a:cxnLst/>
            <a:rect l="l" t="t" r="r" b="b"/>
            <a:pathLst>
              <a:path h="175260">
                <a:moveTo>
                  <a:pt x="0" y="175260"/>
                </a:moveTo>
                <a:lnTo>
                  <a:pt x="0" y="0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545079" y="6422135"/>
            <a:ext cx="95250" cy="143510"/>
          </a:xfrm>
          <a:custGeom>
            <a:avLst/>
            <a:gdLst/>
            <a:ahLst/>
            <a:cxnLst/>
            <a:rect l="l" t="t" r="r" b="b"/>
            <a:pathLst>
              <a:path w="95250" h="143509">
                <a:moveTo>
                  <a:pt x="95250" y="0"/>
                </a:moveTo>
                <a:lnTo>
                  <a:pt x="0" y="0"/>
                </a:lnTo>
                <a:lnTo>
                  <a:pt x="47243" y="143255"/>
                </a:lnTo>
                <a:lnTo>
                  <a:pt x="952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286250" y="6098285"/>
            <a:ext cx="0" cy="368935"/>
          </a:xfrm>
          <a:custGeom>
            <a:avLst/>
            <a:gdLst/>
            <a:ahLst/>
            <a:cxnLst/>
            <a:rect l="l" t="t" r="r" b="b"/>
            <a:pathLst>
              <a:path h="368935">
                <a:moveTo>
                  <a:pt x="0" y="0"/>
                </a:moveTo>
                <a:lnTo>
                  <a:pt x="0" y="368808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224528" y="6451853"/>
            <a:ext cx="123825" cy="123825"/>
          </a:xfrm>
          <a:custGeom>
            <a:avLst/>
            <a:gdLst/>
            <a:ahLst/>
            <a:cxnLst/>
            <a:rect l="l" t="t" r="r" b="b"/>
            <a:pathLst>
              <a:path w="123825" h="123825">
                <a:moveTo>
                  <a:pt x="123444" y="0"/>
                </a:moveTo>
                <a:lnTo>
                  <a:pt x="0" y="0"/>
                </a:lnTo>
                <a:lnTo>
                  <a:pt x="61722" y="123444"/>
                </a:lnTo>
                <a:lnTo>
                  <a:pt x="12344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762500" y="6098285"/>
            <a:ext cx="0" cy="368935"/>
          </a:xfrm>
          <a:custGeom>
            <a:avLst/>
            <a:gdLst/>
            <a:ahLst/>
            <a:cxnLst/>
            <a:rect l="l" t="t" r="r" b="b"/>
            <a:pathLst>
              <a:path h="368935">
                <a:moveTo>
                  <a:pt x="0" y="0"/>
                </a:moveTo>
                <a:lnTo>
                  <a:pt x="0" y="368808"/>
                </a:lnTo>
              </a:path>
            </a:pathLst>
          </a:custGeom>
          <a:ln w="287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700015" y="6451853"/>
            <a:ext cx="123825" cy="123825"/>
          </a:xfrm>
          <a:custGeom>
            <a:avLst/>
            <a:gdLst/>
            <a:ahLst/>
            <a:cxnLst/>
            <a:rect l="l" t="t" r="r" b="b"/>
            <a:pathLst>
              <a:path w="123825" h="123825">
                <a:moveTo>
                  <a:pt x="123444" y="0"/>
                </a:moveTo>
                <a:lnTo>
                  <a:pt x="0" y="0"/>
                </a:lnTo>
                <a:lnTo>
                  <a:pt x="62484" y="123444"/>
                </a:lnTo>
                <a:lnTo>
                  <a:pt x="12344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781044" y="6944868"/>
            <a:ext cx="0" cy="178435"/>
          </a:xfrm>
          <a:custGeom>
            <a:avLst/>
            <a:gdLst/>
            <a:ahLst/>
            <a:cxnLst/>
            <a:rect l="l" t="t" r="r" b="b"/>
            <a:pathLst>
              <a:path h="178434">
                <a:moveTo>
                  <a:pt x="0" y="0"/>
                </a:moveTo>
                <a:lnTo>
                  <a:pt x="0" y="17830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3901694" y="6856984"/>
            <a:ext cx="243204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5" dirty="0">
                <a:latin typeface="Arial"/>
                <a:cs typeface="Arial"/>
              </a:rPr>
              <a:t>2m</a:t>
            </a:r>
            <a:endParaRPr sz="1250">
              <a:latin typeface="Arial"/>
              <a:cs typeface="Arial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2978657" y="5901690"/>
            <a:ext cx="363855" cy="284480"/>
          </a:xfrm>
          <a:custGeom>
            <a:avLst/>
            <a:gdLst/>
            <a:ahLst/>
            <a:cxnLst/>
            <a:rect l="l" t="t" r="r" b="b"/>
            <a:pathLst>
              <a:path w="363854" h="284479">
                <a:moveTo>
                  <a:pt x="0" y="0"/>
                </a:moveTo>
                <a:lnTo>
                  <a:pt x="49838" y="4635"/>
                </a:lnTo>
                <a:lnTo>
                  <a:pt x="98155" y="15616"/>
                </a:lnTo>
                <a:lnTo>
                  <a:pt x="144397" y="32546"/>
                </a:lnTo>
                <a:lnTo>
                  <a:pt x="188011" y="55027"/>
                </a:lnTo>
                <a:lnTo>
                  <a:pt x="228442" y="82662"/>
                </a:lnTo>
                <a:lnTo>
                  <a:pt x="265137" y="115053"/>
                </a:lnTo>
                <a:lnTo>
                  <a:pt x="297541" y="151802"/>
                </a:lnTo>
                <a:lnTo>
                  <a:pt x="325102" y="192512"/>
                </a:lnTo>
                <a:lnTo>
                  <a:pt x="347264" y="236786"/>
                </a:lnTo>
                <a:lnTo>
                  <a:pt x="363474" y="284225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304794" y="6169914"/>
            <a:ext cx="72390" cy="78740"/>
          </a:xfrm>
          <a:custGeom>
            <a:avLst/>
            <a:gdLst/>
            <a:ahLst/>
            <a:cxnLst/>
            <a:rect l="l" t="t" r="r" b="b"/>
            <a:pathLst>
              <a:path w="72389" h="78739">
                <a:moveTo>
                  <a:pt x="72389" y="0"/>
                </a:moveTo>
                <a:lnTo>
                  <a:pt x="0" y="13715"/>
                </a:lnTo>
                <a:lnTo>
                  <a:pt x="50291" y="78486"/>
                </a:lnTo>
                <a:lnTo>
                  <a:pt x="7238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2146045" y="5766561"/>
            <a:ext cx="82867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0" dirty="0">
                <a:latin typeface="Arial"/>
                <a:cs typeface="Arial"/>
              </a:rPr>
              <a:t>Q=10</a:t>
            </a:r>
            <a:r>
              <a:rPr sz="1250" spc="-90" dirty="0">
                <a:latin typeface="Arial"/>
                <a:cs typeface="Arial"/>
              </a:rPr>
              <a:t> </a:t>
            </a:r>
            <a:r>
              <a:rPr sz="1250" spc="-10" dirty="0">
                <a:latin typeface="Arial"/>
                <a:cs typeface="Arial"/>
              </a:rPr>
              <a:t>kN/m</a:t>
            </a:r>
            <a:endParaRPr sz="125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3870705" y="100540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25</a:t>
            </a:r>
            <a:endParaRPr sz="12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3791203" y="5856478"/>
            <a:ext cx="1393825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5" dirty="0">
                <a:latin typeface="Arial"/>
                <a:cs typeface="Arial"/>
              </a:rPr>
              <a:t>F</a:t>
            </a:r>
            <a:r>
              <a:rPr sz="900" spc="-5" dirty="0">
                <a:latin typeface="Arial"/>
                <a:cs typeface="Arial"/>
              </a:rPr>
              <a:t>1</a:t>
            </a:r>
            <a:r>
              <a:rPr sz="1250" spc="-5" dirty="0">
                <a:latin typeface="Arial"/>
                <a:cs typeface="Arial"/>
              </a:rPr>
              <a:t>=15 kN   </a:t>
            </a:r>
            <a:r>
              <a:rPr sz="1250" dirty="0">
                <a:latin typeface="Arial"/>
                <a:cs typeface="Arial"/>
              </a:rPr>
              <a:t>F</a:t>
            </a:r>
            <a:r>
              <a:rPr sz="900" dirty="0">
                <a:latin typeface="Arial"/>
                <a:cs typeface="Arial"/>
              </a:rPr>
              <a:t>2</a:t>
            </a:r>
            <a:r>
              <a:rPr sz="1250" dirty="0">
                <a:latin typeface="Arial"/>
                <a:cs typeface="Arial"/>
              </a:rPr>
              <a:t>=8</a:t>
            </a:r>
            <a:r>
              <a:rPr sz="1250" spc="-165" dirty="0">
                <a:latin typeface="Arial"/>
                <a:cs typeface="Arial"/>
              </a:rPr>
              <a:t> </a:t>
            </a:r>
            <a:r>
              <a:rPr sz="1250" spc="-5" dirty="0">
                <a:latin typeface="Arial"/>
                <a:cs typeface="Arial"/>
              </a:rPr>
              <a:t>kN</a:t>
            </a:r>
            <a:endParaRPr sz="125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18210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 marL="241300" indent="-228600" algn="just">
              <a:lnSpc>
                <a:spcPts val="1405"/>
              </a:lnSpc>
              <a:spcBef>
                <a:spcPts val="755"/>
              </a:spcBef>
              <a:buFont typeface="Symbol"/>
              <a:buChar char=""/>
              <a:tabLst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2413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 </a:t>
            </a:r>
            <a:r>
              <a:rPr sz="1200" dirty="0">
                <a:latin typeface="Arial"/>
                <a:cs typeface="Arial"/>
              </a:rPr>
              <a:t>=  0  </a:t>
            </a:r>
            <a:r>
              <a:rPr sz="1200" spc="-5" dirty="0">
                <a:latin typeface="Arial"/>
                <a:cs typeface="Arial"/>
              </a:rPr>
              <a:t>karena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ada beban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8</a:t>
            </a:r>
            <a:endParaRPr sz="1200" dirty="0">
              <a:latin typeface="Arial"/>
              <a:cs typeface="Arial"/>
            </a:endParaRPr>
          </a:p>
          <a:p>
            <a:pPr marL="12700" marR="5715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tumpuan sendi dan roll, menerima beban  </a:t>
            </a:r>
            <a:r>
              <a:rPr sz="1200" dirty="0">
                <a:latin typeface="Arial"/>
                <a:cs typeface="Arial"/>
              </a:rPr>
              <a:t>terpusat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, dan F</a:t>
            </a:r>
            <a:r>
              <a:rPr sz="1200" spc="-7" baseline="-10416" dirty="0">
                <a:latin typeface="Arial"/>
                <a:cs typeface="Arial"/>
              </a:rPr>
              <a:t>3 </a:t>
            </a:r>
            <a:r>
              <a:rPr sz="1200" dirty="0">
                <a:latin typeface="Arial"/>
                <a:cs typeface="Arial"/>
              </a:rPr>
              <a:t>serta </a:t>
            </a:r>
            <a:r>
              <a:rPr sz="1200" spc="-5" dirty="0">
                <a:latin typeface="Arial"/>
                <a:cs typeface="Arial"/>
              </a:rPr>
              <a:t>beban </a:t>
            </a:r>
            <a:r>
              <a:rPr sz="1200" dirty="0">
                <a:latin typeface="Arial"/>
                <a:cs typeface="Arial"/>
              </a:rPr>
              <a:t>momen Mc=20 kNm </a:t>
            </a:r>
            <a:r>
              <a:rPr sz="1200" spc="-5" dirty="0">
                <a:latin typeface="Arial"/>
                <a:cs typeface="Arial"/>
              </a:rPr>
              <a:t>(Berlawanan </a:t>
            </a:r>
            <a:r>
              <a:rPr sz="1200" dirty="0">
                <a:latin typeface="Arial"/>
                <a:cs typeface="Arial"/>
              </a:rPr>
              <a:t>Jarum Jam = BJJ).  </a:t>
            </a:r>
            <a:r>
              <a:rPr sz="1200" spc="-5" dirty="0">
                <a:latin typeface="Arial"/>
                <a:cs typeface="Arial"/>
              </a:rPr>
              <a:t>Cari reaksi di </a:t>
            </a:r>
            <a:r>
              <a:rPr sz="1200" dirty="0">
                <a:latin typeface="Arial"/>
                <a:cs typeface="Arial"/>
              </a:rPr>
              <a:t>tumpuan A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4141470"/>
            <a:ext cx="5785485" cy="38277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u="sng" spc="-5" dirty="0">
                <a:latin typeface="Arial"/>
                <a:cs typeface="Arial"/>
              </a:rPr>
              <a:t>Jawab</a:t>
            </a:r>
            <a:r>
              <a:rPr sz="1200" u="sng" spc="-95" dirty="0">
                <a:latin typeface="Arial"/>
                <a:cs typeface="Arial"/>
              </a:rPr>
              <a:t> </a:t>
            </a:r>
            <a:r>
              <a:rPr sz="1200" u="sng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250190" marR="5715" indent="-237490">
              <a:lnSpc>
                <a:spcPts val="1370"/>
              </a:lnSpc>
              <a:spcBef>
                <a:spcPts val="125"/>
              </a:spcBef>
              <a:buFont typeface="Symbol"/>
              <a:buChar char=""/>
              <a:tabLst>
                <a:tab pos="250190" algn="l"/>
                <a:tab pos="250825" algn="l"/>
              </a:tabLst>
            </a:pPr>
            <a:r>
              <a:rPr sz="1200" spc="-5" dirty="0">
                <a:latin typeface="Arial"/>
                <a:cs typeface="Arial"/>
              </a:rPr>
              <a:t>Momen merupakan hasil perkalian antara gaya dengan jarak tertentu dalam  posisi saling </a:t>
            </a:r>
            <a:r>
              <a:rPr sz="1200" dirty="0">
                <a:latin typeface="Arial"/>
                <a:cs typeface="Arial"/>
              </a:rPr>
              <a:t>tegak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lurus.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Symbol"/>
              <a:buChar char=""/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ts val="1410"/>
              </a:lnSpc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   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(40) 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3</a:t>
            </a:r>
            <a:r>
              <a:rPr sz="1200" spc="-5" dirty="0">
                <a:latin typeface="Arial"/>
                <a:cs typeface="Arial"/>
              </a:rPr>
              <a:t>(32)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(20)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308737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(40) – </a:t>
            </a: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(32) – </a:t>
            </a:r>
            <a:r>
              <a:rPr sz="1200" spc="-5" dirty="0">
                <a:latin typeface="Arial"/>
                <a:cs typeface="Arial"/>
              </a:rPr>
              <a:t>15 (20)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80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18,3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ts val="1405"/>
              </a:lnSpc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   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(40) – </a:t>
            </a: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C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(20)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10" dirty="0">
                <a:latin typeface="Arial"/>
                <a:cs typeface="Arial"/>
              </a:rPr>
              <a:t>F</a:t>
            </a:r>
            <a:r>
              <a:rPr sz="1200" spc="-15" baseline="-10416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317627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(40)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80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15 (20)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(8)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12,7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241300" indent="-228600" algn="just">
              <a:lnSpc>
                <a:spcPts val="1405"/>
              </a:lnSpc>
              <a:buFont typeface="Symbol"/>
              <a:buChar char=""/>
              <a:tabLst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 </a:t>
            </a:r>
            <a:r>
              <a:rPr sz="1200" dirty="0">
                <a:latin typeface="Arial"/>
                <a:cs typeface="Arial"/>
              </a:rPr>
              <a:t>=  0  </a:t>
            </a:r>
            <a:r>
              <a:rPr sz="1200" spc="-5" dirty="0">
                <a:latin typeface="Arial"/>
                <a:cs typeface="Arial"/>
              </a:rPr>
              <a:t>karena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ada beban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9</a:t>
            </a:r>
            <a:endParaRPr sz="1200">
              <a:latin typeface="Arial"/>
              <a:cs typeface="Arial"/>
            </a:endParaRPr>
          </a:p>
          <a:p>
            <a:pPr marL="12700" marR="5080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kantilever (balok dengan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jepit pada </a:t>
            </a:r>
            <a:r>
              <a:rPr sz="1200" dirty="0">
                <a:latin typeface="Arial"/>
                <a:cs typeface="Arial"/>
              </a:rPr>
              <a:t>satu </a:t>
            </a:r>
            <a:r>
              <a:rPr sz="1200" spc="-5" dirty="0">
                <a:latin typeface="Arial"/>
                <a:cs typeface="Arial"/>
              </a:rPr>
              <a:t>sisi), menerima  beban </a:t>
            </a:r>
            <a:r>
              <a:rPr sz="1200" dirty="0">
                <a:latin typeface="Arial"/>
                <a:cs typeface="Arial"/>
              </a:rPr>
              <a:t>terpusat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, 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, dan F</a:t>
            </a:r>
            <a:r>
              <a:rPr sz="1200" spc="-7" baseline="-10416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serta beban </a:t>
            </a:r>
            <a:r>
              <a:rPr sz="1200" dirty="0">
                <a:latin typeface="Arial"/>
                <a:cs typeface="Arial"/>
              </a:rPr>
              <a:t>terdistribusi Q=10 </a:t>
            </a:r>
            <a:r>
              <a:rPr sz="1200" spc="-5" dirty="0">
                <a:latin typeface="Arial"/>
                <a:cs typeface="Arial"/>
              </a:rPr>
              <a:t>kN/m. Cari reaksi di  tumpuan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377279" y="3077717"/>
            <a:ext cx="2110740" cy="0"/>
          </a:xfrm>
          <a:custGeom>
            <a:avLst/>
            <a:gdLst/>
            <a:ahLst/>
            <a:cxnLst/>
            <a:rect l="l" t="t" r="r" b="b"/>
            <a:pathLst>
              <a:path w="2110740">
                <a:moveTo>
                  <a:pt x="0" y="0"/>
                </a:moveTo>
                <a:lnTo>
                  <a:pt x="2110644" y="0"/>
                </a:lnTo>
              </a:path>
            </a:pathLst>
          </a:custGeom>
          <a:ln w="40449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02204" y="3057493"/>
            <a:ext cx="943292" cy="6384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68873" y="3449573"/>
            <a:ext cx="0" cy="236220"/>
          </a:xfrm>
          <a:custGeom>
            <a:avLst/>
            <a:gdLst/>
            <a:ahLst/>
            <a:cxnLst/>
            <a:rect l="l" t="t" r="r" b="b"/>
            <a:pathLst>
              <a:path h="236220">
                <a:moveTo>
                  <a:pt x="0" y="236220"/>
                </a:moveTo>
                <a:lnTo>
                  <a:pt x="0" y="0"/>
                </a:lnTo>
              </a:path>
            </a:pathLst>
          </a:custGeom>
          <a:ln w="2792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353561" y="3541014"/>
            <a:ext cx="2134870" cy="0"/>
          </a:xfrm>
          <a:custGeom>
            <a:avLst/>
            <a:gdLst/>
            <a:ahLst/>
            <a:cxnLst/>
            <a:rect l="l" t="t" r="r" b="b"/>
            <a:pathLst>
              <a:path w="2134870">
                <a:moveTo>
                  <a:pt x="0" y="0"/>
                </a:moveTo>
                <a:lnTo>
                  <a:pt x="213436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701289" y="3541014"/>
            <a:ext cx="652780" cy="0"/>
          </a:xfrm>
          <a:custGeom>
            <a:avLst/>
            <a:gdLst/>
            <a:ahLst/>
            <a:cxnLst/>
            <a:rect l="l" t="t" r="r" b="b"/>
            <a:pathLst>
              <a:path w="652779">
                <a:moveTo>
                  <a:pt x="0" y="0"/>
                </a:moveTo>
                <a:lnTo>
                  <a:pt x="65227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539238" y="3715511"/>
            <a:ext cx="27813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5" dirty="0">
                <a:latin typeface="Arial"/>
                <a:cs typeface="Arial"/>
              </a:rPr>
              <a:t>R</a:t>
            </a:r>
            <a:r>
              <a:rPr sz="800" b="1" dirty="0">
                <a:latin typeface="Arial"/>
                <a:cs typeface="Arial"/>
              </a:rPr>
              <a:t>VA</a:t>
            </a:r>
            <a:endParaRPr sz="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28920" y="3715511"/>
            <a:ext cx="27876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R</a:t>
            </a:r>
            <a:r>
              <a:rPr sz="800" b="1" spc="5" dirty="0">
                <a:latin typeface="Arial"/>
                <a:cs typeface="Arial"/>
              </a:rPr>
              <a:t>VB</a:t>
            </a:r>
            <a:endParaRPr sz="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926335" y="3017520"/>
            <a:ext cx="176530" cy="121285"/>
          </a:xfrm>
          <a:custGeom>
            <a:avLst/>
            <a:gdLst/>
            <a:ahLst/>
            <a:cxnLst/>
            <a:rect l="l" t="t" r="r" b="b"/>
            <a:pathLst>
              <a:path w="176530" h="121285">
                <a:moveTo>
                  <a:pt x="176021" y="0"/>
                </a:moveTo>
                <a:lnTo>
                  <a:pt x="0" y="60198"/>
                </a:lnTo>
                <a:lnTo>
                  <a:pt x="176021" y="121157"/>
                </a:lnTo>
                <a:lnTo>
                  <a:pt x="176021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26408" y="2753105"/>
            <a:ext cx="0" cy="170815"/>
          </a:xfrm>
          <a:custGeom>
            <a:avLst/>
            <a:gdLst/>
            <a:ahLst/>
            <a:cxnLst/>
            <a:rect l="l" t="t" r="r" b="b"/>
            <a:pathLst>
              <a:path h="170814">
                <a:moveTo>
                  <a:pt x="0" y="170688"/>
                </a:moveTo>
                <a:lnTo>
                  <a:pt x="0" y="0"/>
                </a:lnTo>
              </a:path>
            </a:pathLst>
          </a:custGeom>
          <a:ln w="2792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074417" y="2914650"/>
            <a:ext cx="537845" cy="397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0665" algn="l"/>
              </a:tabLst>
            </a:pPr>
            <a:r>
              <a:rPr sz="1200" b="1" u="heavy" spc="5" dirty="0">
                <a:latin typeface="Arial"/>
                <a:cs typeface="Arial"/>
              </a:rPr>
              <a:t> 	</a:t>
            </a:r>
            <a:r>
              <a:rPr sz="1200" b="1" u="heavy" spc="-20" dirty="0">
                <a:latin typeface="Arial"/>
                <a:cs typeface="Arial"/>
              </a:rPr>
              <a:t>R</a:t>
            </a:r>
            <a:r>
              <a:rPr sz="800" u="heavy" spc="-20" dirty="0">
                <a:latin typeface="Arial"/>
                <a:cs typeface="Arial"/>
              </a:rPr>
              <a:t>HA</a:t>
            </a:r>
            <a:r>
              <a:rPr sz="800" u="heavy" spc="80" dirty="0">
                <a:latin typeface="Arial"/>
                <a:cs typeface="Arial"/>
              </a:rPr>
              <a:t> </a:t>
            </a:r>
            <a:endParaRPr sz="800">
              <a:latin typeface="Arial"/>
              <a:cs typeface="Arial"/>
            </a:endParaRPr>
          </a:p>
          <a:p>
            <a:pPr marL="310515">
              <a:lnSpc>
                <a:spcPct val="100000"/>
              </a:lnSpc>
              <a:spcBef>
                <a:spcPts val="155"/>
              </a:spcBef>
            </a:pPr>
            <a:r>
              <a:rPr sz="1200" b="1" spc="10" dirty="0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979926" y="2912364"/>
            <a:ext cx="92710" cy="139065"/>
          </a:xfrm>
          <a:custGeom>
            <a:avLst/>
            <a:gdLst/>
            <a:ahLst/>
            <a:cxnLst/>
            <a:rect l="l" t="t" r="r" b="b"/>
            <a:pathLst>
              <a:path w="92710" h="139064">
                <a:moveTo>
                  <a:pt x="92201" y="0"/>
                </a:moveTo>
                <a:lnTo>
                  <a:pt x="0" y="0"/>
                </a:lnTo>
                <a:lnTo>
                  <a:pt x="46482" y="138683"/>
                </a:lnTo>
                <a:lnTo>
                  <a:pt x="92201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63084" y="2749295"/>
            <a:ext cx="0" cy="170815"/>
          </a:xfrm>
          <a:custGeom>
            <a:avLst/>
            <a:gdLst/>
            <a:ahLst/>
            <a:cxnLst/>
            <a:rect l="l" t="t" r="r" b="b"/>
            <a:pathLst>
              <a:path h="170814">
                <a:moveTo>
                  <a:pt x="0" y="170687"/>
                </a:moveTo>
                <a:lnTo>
                  <a:pt x="0" y="0"/>
                </a:lnTo>
              </a:path>
            </a:pathLst>
          </a:custGeom>
          <a:ln w="2792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816602" y="2907792"/>
            <a:ext cx="92710" cy="139700"/>
          </a:xfrm>
          <a:custGeom>
            <a:avLst/>
            <a:gdLst/>
            <a:ahLst/>
            <a:cxnLst/>
            <a:rect l="l" t="t" r="r" b="b"/>
            <a:pathLst>
              <a:path w="92710" h="139700">
                <a:moveTo>
                  <a:pt x="92201" y="0"/>
                </a:moveTo>
                <a:lnTo>
                  <a:pt x="0" y="0"/>
                </a:lnTo>
                <a:lnTo>
                  <a:pt x="46482" y="139446"/>
                </a:lnTo>
                <a:lnTo>
                  <a:pt x="92201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531867" y="2502407"/>
            <a:ext cx="68389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F</a:t>
            </a:r>
            <a:r>
              <a:rPr sz="900" b="1" dirty="0">
                <a:latin typeface="Arial"/>
                <a:cs typeface="Arial"/>
              </a:rPr>
              <a:t>3</a:t>
            </a:r>
            <a:r>
              <a:rPr sz="1200" b="1" dirty="0">
                <a:latin typeface="Arial"/>
                <a:cs typeface="Arial"/>
              </a:rPr>
              <a:t>=16</a:t>
            </a:r>
            <a:r>
              <a:rPr sz="1200" b="1" spc="-8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31683" y="3343656"/>
            <a:ext cx="23939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8</a:t>
            </a:r>
            <a:r>
              <a:rPr sz="1200" spc="15" dirty="0"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353561" y="3449573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49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863084" y="3449573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49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524119" y="3264408"/>
            <a:ext cx="111760" cy="114300"/>
          </a:xfrm>
          <a:custGeom>
            <a:avLst/>
            <a:gdLst/>
            <a:ahLst/>
            <a:cxnLst/>
            <a:rect l="l" t="t" r="r" b="b"/>
            <a:pathLst>
              <a:path w="111760" h="114300">
                <a:moveTo>
                  <a:pt x="13334" y="98298"/>
                </a:moveTo>
                <a:lnTo>
                  <a:pt x="9525" y="98298"/>
                </a:lnTo>
                <a:lnTo>
                  <a:pt x="1904" y="105918"/>
                </a:lnTo>
                <a:lnTo>
                  <a:pt x="0" y="111518"/>
                </a:lnTo>
                <a:lnTo>
                  <a:pt x="673" y="114134"/>
                </a:lnTo>
                <a:lnTo>
                  <a:pt x="7238" y="113538"/>
                </a:lnTo>
                <a:lnTo>
                  <a:pt x="8762" y="112775"/>
                </a:lnTo>
                <a:lnTo>
                  <a:pt x="15620" y="105918"/>
                </a:lnTo>
                <a:lnTo>
                  <a:pt x="16382" y="104394"/>
                </a:lnTo>
                <a:lnTo>
                  <a:pt x="16382" y="101346"/>
                </a:lnTo>
                <a:lnTo>
                  <a:pt x="15620" y="99060"/>
                </a:lnTo>
                <a:lnTo>
                  <a:pt x="13334" y="98298"/>
                </a:lnTo>
                <a:close/>
              </a:path>
              <a:path w="111760" h="114300">
                <a:moveTo>
                  <a:pt x="30860" y="77724"/>
                </a:moveTo>
                <a:lnTo>
                  <a:pt x="29336" y="79248"/>
                </a:lnTo>
                <a:lnTo>
                  <a:pt x="27050" y="80010"/>
                </a:lnTo>
                <a:lnTo>
                  <a:pt x="21716" y="86868"/>
                </a:lnTo>
                <a:lnTo>
                  <a:pt x="20192" y="87630"/>
                </a:lnTo>
                <a:lnTo>
                  <a:pt x="20192" y="91440"/>
                </a:lnTo>
                <a:lnTo>
                  <a:pt x="21716" y="92964"/>
                </a:lnTo>
                <a:lnTo>
                  <a:pt x="23240" y="93725"/>
                </a:lnTo>
                <a:lnTo>
                  <a:pt x="24002" y="94488"/>
                </a:lnTo>
                <a:lnTo>
                  <a:pt x="26288" y="93725"/>
                </a:lnTo>
                <a:lnTo>
                  <a:pt x="27050" y="92964"/>
                </a:lnTo>
                <a:lnTo>
                  <a:pt x="33908" y="86868"/>
                </a:lnTo>
                <a:lnTo>
                  <a:pt x="34670" y="84582"/>
                </a:lnTo>
                <a:lnTo>
                  <a:pt x="34670" y="80772"/>
                </a:lnTo>
                <a:lnTo>
                  <a:pt x="33908" y="80010"/>
                </a:lnTo>
                <a:lnTo>
                  <a:pt x="31622" y="79248"/>
                </a:lnTo>
                <a:lnTo>
                  <a:pt x="30860" y="77724"/>
                </a:lnTo>
                <a:close/>
              </a:path>
              <a:path w="111760" h="114300">
                <a:moveTo>
                  <a:pt x="52196" y="58674"/>
                </a:moveTo>
                <a:lnTo>
                  <a:pt x="48386" y="58674"/>
                </a:lnTo>
                <a:lnTo>
                  <a:pt x="47625" y="60960"/>
                </a:lnTo>
                <a:lnTo>
                  <a:pt x="40766" y="66294"/>
                </a:lnTo>
                <a:lnTo>
                  <a:pt x="40004" y="68580"/>
                </a:lnTo>
                <a:lnTo>
                  <a:pt x="38480" y="70103"/>
                </a:lnTo>
                <a:lnTo>
                  <a:pt x="40004" y="71627"/>
                </a:lnTo>
                <a:lnTo>
                  <a:pt x="40766" y="73151"/>
                </a:lnTo>
                <a:lnTo>
                  <a:pt x="41528" y="73914"/>
                </a:lnTo>
                <a:lnTo>
                  <a:pt x="45338" y="73914"/>
                </a:lnTo>
                <a:lnTo>
                  <a:pt x="47625" y="73151"/>
                </a:lnTo>
                <a:lnTo>
                  <a:pt x="52958" y="66294"/>
                </a:lnTo>
                <a:lnTo>
                  <a:pt x="53720" y="65532"/>
                </a:lnTo>
                <a:lnTo>
                  <a:pt x="55244" y="63246"/>
                </a:lnTo>
                <a:lnTo>
                  <a:pt x="52958" y="60960"/>
                </a:lnTo>
                <a:lnTo>
                  <a:pt x="52196" y="58674"/>
                </a:lnTo>
                <a:close/>
              </a:path>
              <a:path w="111760" h="114300">
                <a:moveTo>
                  <a:pt x="70484" y="39624"/>
                </a:moveTo>
                <a:lnTo>
                  <a:pt x="66675" y="39624"/>
                </a:lnTo>
                <a:lnTo>
                  <a:pt x="59054" y="47244"/>
                </a:lnTo>
                <a:lnTo>
                  <a:pt x="57530" y="48006"/>
                </a:lnTo>
                <a:lnTo>
                  <a:pt x="57137" y="52082"/>
                </a:lnTo>
                <a:lnTo>
                  <a:pt x="57784" y="55410"/>
                </a:lnTo>
                <a:lnTo>
                  <a:pt x="62864" y="54864"/>
                </a:lnTo>
                <a:lnTo>
                  <a:pt x="63626" y="54864"/>
                </a:lnTo>
                <a:lnTo>
                  <a:pt x="65912" y="54101"/>
                </a:lnTo>
                <a:lnTo>
                  <a:pt x="72008" y="47244"/>
                </a:lnTo>
                <a:lnTo>
                  <a:pt x="73532" y="44958"/>
                </a:lnTo>
                <a:lnTo>
                  <a:pt x="73532" y="41910"/>
                </a:lnTo>
                <a:lnTo>
                  <a:pt x="72008" y="40386"/>
                </a:lnTo>
                <a:lnTo>
                  <a:pt x="70484" y="39624"/>
                </a:lnTo>
                <a:close/>
              </a:path>
              <a:path w="111760" h="114300">
                <a:moveTo>
                  <a:pt x="88772" y="19050"/>
                </a:moveTo>
                <a:lnTo>
                  <a:pt x="86486" y="19812"/>
                </a:lnTo>
                <a:lnTo>
                  <a:pt x="77342" y="28956"/>
                </a:lnTo>
                <a:lnTo>
                  <a:pt x="77342" y="32766"/>
                </a:lnTo>
                <a:lnTo>
                  <a:pt x="78866" y="33527"/>
                </a:lnTo>
                <a:lnTo>
                  <a:pt x="79628" y="34290"/>
                </a:lnTo>
                <a:lnTo>
                  <a:pt x="81914" y="35814"/>
                </a:lnTo>
                <a:lnTo>
                  <a:pt x="84200" y="34290"/>
                </a:lnTo>
                <a:lnTo>
                  <a:pt x="84962" y="33527"/>
                </a:lnTo>
                <a:lnTo>
                  <a:pt x="90296" y="27432"/>
                </a:lnTo>
                <a:lnTo>
                  <a:pt x="91820" y="25908"/>
                </a:lnTo>
                <a:lnTo>
                  <a:pt x="91820" y="22098"/>
                </a:lnTo>
                <a:lnTo>
                  <a:pt x="90296" y="21336"/>
                </a:lnTo>
                <a:lnTo>
                  <a:pt x="89534" y="19812"/>
                </a:lnTo>
                <a:lnTo>
                  <a:pt x="88772" y="19050"/>
                </a:lnTo>
                <a:close/>
              </a:path>
              <a:path w="111760" h="114300">
                <a:moveTo>
                  <a:pt x="108584" y="0"/>
                </a:moveTo>
                <a:lnTo>
                  <a:pt x="104775" y="0"/>
                </a:lnTo>
                <a:lnTo>
                  <a:pt x="97154" y="7620"/>
                </a:lnTo>
                <a:lnTo>
                  <a:pt x="96392" y="9144"/>
                </a:lnTo>
                <a:lnTo>
                  <a:pt x="95630" y="11430"/>
                </a:lnTo>
                <a:lnTo>
                  <a:pt x="96392" y="12192"/>
                </a:lnTo>
                <a:lnTo>
                  <a:pt x="97154" y="14477"/>
                </a:lnTo>
                <a:lnTo>
                  <a:pt x="97916" y="15240"/>
                </a:lnTo>
                <a:lnTo>
                  <a:pt x="102488" y="15240"/>
                </a:lnTo>
                <a:lnTo>
                  <a:pt x="104012" y="14477"/>
                </a:lnTo>
                <a:lnTo>
                  <a:pt x="110108" y="7620"/>
                </a:lnTo>
                <a:lnTo>
                  <a:pt x="110870" y="6858"/>
                </a:lnTo>
                <a:lnTo>
                  <a:pt x="111632" y="4572"/>
                </a:lnTo>
                <a:lnTo>
                  <a:pt x="110870" y="2286"/>
                </a:lnTo>
                <a:lnTo>
                  <a:pt x="110108" y="762"/>
                </a:lnTo>
                <a:lnTo>
                  <a:pt x="10858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524119" y="3362705"/>
            <a:ext cx="16510" cy="15875"/>
          </a:xfrm>
          <a:custGeom>
            <a:avLst/>
            <a:gdLst/>
            <a:ahLst/>
            <a:cxnLst/>
            <a:rect l="l" t="t" r="r" b="b"/>
            <a:pathLst>
              <a:path w="16510" h="15875">
                <a:moveTo>
                  <a:pt x="1904" y="7620"/>
                </a:moveTo>
                <a:lnTo>
                  <a:pt x="9525" y="0"/>
                </a:lnTo>
                <a:lnTo>
                  <a:pt x="13334" y="0"/>
                </a:lnTo>
                <a:lnTo>
                  <a:pt x="15620" y="762"/>
                </a:lnTo>
                <a:lnTo>
                  <a:pt x="16382" y="3048"/>
                </a:lnTo>
                <a:lnTo>
                  <a:pt x="16382" y="6096"/>
                </a:lnTo>
                <a:lnTo>
                  <a:pt x="15620" y="7620"/>
                </a:lnTo>
                <a:lnTo>
                  <a:pt x="8762" y="14477"/>
                </a:lnTo>
                <a:lnTo>
                  <a:pt x="7238" y="15240"/>
                </a:lnTo>
                <a:lnTo>
                  <a:pt x="673" y="15836"/>
                </a:lnTo>
                <a:lnTo>
                  <a:pt x="0" y="13220"/>
                </a:lnTo>
                <a:lnTo>
                  <a:pt x="1904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544311" y="3342132"/>
            <a:ext cx="14604" cy="17145"/>
          </a:xfrm>
          <a:custGeom>
            <a:avLst/>
            <a:gdLst/>
            <a:ahLst/>
            <a:cxnLst/>
            <a:rect l="l" t="t" r="r" b="b"/>
            <a:pathLst>
              <a:path w="14604" h="17145">
                <a:moveTo>
                  <a:pt x="1524" y="9144"/>
                </a:moveTo>
                <a:lnTo>
                  <a:pt x="6858" y="2286"/>
                </a:lnTo>
                <a:lnTo>
                  <a:pt x="9143" y="1524"/>
                </a:lnTo>
                <a:lnTo>
                  <a:pt x="10667" y="0"/>
                </a:lnTo>
                <a:lnTo>
                  <a:pt x="11429" y="1524"/>
                </a:lnTo>
                <a:lnTo>
                  <a:pt x="13715" y="2286"/>
                </a:lnTo>
                <a:lnTo>
                  <a:pt x="14477" y="3048"/>
                </a:lnTo>
                <a:lnTo>
                  <a:pt x="14477" y="6858"/>
                </a:lnTo>
                <a:lnTo>
                  <a:pt x="13715" y="9144"/>
                </a:lnTo>
                <a:lnTo>
                  <a:pt x="6858" y="15240"/>
                </a:lnTo>
                <a:lnTo>
                  <a:pt x="6096" y="16001"/>
                </a:lnTo>
                <a:lnTo>
                  <a:pt x="3810" y="16764"/>
                </a:lnTo>
                <a:lnTo>
                  <a:pt x="3048" y="16001"/>
                </a:lnTo>
                <a:lnTo>
                  <a:pt x="1524" y="15240"/>
                </a:lnTo>
                <a:lnTo>
                  <a:pt x="0" y="13716"/>
                </a:lnTo>
                <a:lnTo>
                  <a:pt x="0" y="9906"/>
                </a:lnTo>
                <a:lnTo>
                  <a:pt x="1524" y="9144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562600" y="3323082"/>
            <a:ext cx="17145" cy="15240"/>
          </a:xfrm>
          <a:custGeom>
            <a:avLst/>
            <a:gdLst/>
            <a:ahLst/>
            <a:cxnLst/>
            <a:rect l="l" t="t" r="r" b="b"/>
            <a:pathLst>
              <a:path w="17145" h="15239">
                <a:moveTo>
                  <a:pt x="2286" y="7620"/>
                </a:moveTo>
                <a:lnTo>
                  <a:pt x="9144" y="2286"/>
                </a:lnTo>
                <a:lnTo>
                  <a:pt x="9905" y="0"/>
                </a:lnTo>
                <a:lnTo>
                  <a:pt x="13715" y="0"/>
                </a:lnTo>
                <a:lnTo>
                  <a:pt x="14477" y="2286"/>
                </a:lnTo>
                <a:lnTo>
                  <a:pt x="16763" y="4572"/>
                </a:lnTo>
                <a:lnTo>
                  <a:pt x="15239" y="6858"/>
                </a:lnTo>
                <a:lnTo>
                  <a:pt x="14477" y="7620"/>
                </a:lnTo>
                <a:lnTo>
                  <a:pt x="9144" y="14477"/>
                </a:lnTo>
                <a:lnTo>
                  <a:pt x="6858" y="15240"/>
                </a:lnTo>
                <a:lnTo>
                  <a:pt x="3048" y="15240"/>
                </a:lnTo>
                <a:lnTo>
                  <a:pt x="2286" y="14477"/>
                </a:lnTo>
                <a:lnTo>
                  <a:pt x="1524" y="12953"/>
                </a:lnTo>
                <a:lnTo>
                  <a:pt x="0" y="11429"/>
                </a:lnTo>
                <a:lnTo>
                  <a:pt x="1524" y="9906"/>
                </a:lnTo>
                <a:lnTo>
                  <a:pt x="2286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581256" y="3304032"/>
            <a:ext cx="16510" cy="15875"/>
          </a:xfrm>
          <a:custGeom>
            <a:avLst/>
            <a:gdLst/>
            <a:ahLst/>
            <a:cxnLst/>
            <a:rect l="l" t="t" r="r" b="b"/>
            <a:pathLst>
              <a:path w="16510" h="15875">
                <a:moveTo>
                  <a:pt x="1917" y="7620"/>
                </a:moveTo>
                <a:lnTo>
                  <a:pt x="9537" y="0"/>
                </a:lnTo>
                <a:lnTo>
                  <a:pt x="13347" y="0"/>
                </a:lnTo>
                <a:lnTo>
                  <a:pt x="14871" y="762"/>
                </a:lnTo>
                <a:lnTo>
                  <a:pt x="16395" y="2286"/>
                </a:lnTo>
                <a:lnTo>
                  <a:pt x="16395" y="5334"/>
                </a:lnTo>
                <a:lnTo>
                  <a:pt x="14871" y="7620"/>
                </a:lnTo>
                <a:lnTo>
                  <a:pt x="8775" y="14477"/>
                </a:lnTo>
                <a:lnTo>
                  <a:pt x="6489" y="15240"/>
                </a:lnTo>
                <a:lnTo>
                  <a:pt x="5727" y="15240"/>
                </a:lnTo>
                <a:lnTo>
                  <a:pt x="647" y="15786"/>
                </a:lnTo>
                <a:lnTo>
                  <a:pt x="0" y="12458"/>
                </a:lnTo>
                <a:lnTo>
                  <a:pt x="393" y="8382"/>
                </a:lnTo>
                <a:lnTo>
                  <a:pt x="1917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601461" y="3283458"/>
            <a:ext cx="14604" cy="17145"/>
          </a:xfrm>
          <a:custGeom>
            <a:avLst/>
            <a:gdLst/>
            <a:ahLst/>
            <a:cxnLst/>
            <a:rect l="l" t="t" r="r" b="b"/>
            <a:pathLst>
              <a:path w="14604" h="17145">
                <a:moveTo>
                  <a:pt x="1524" y="8382"/>
                </a:moveTo>
                <a:lnTo>
                  <a:pt x="9143" y="762"/>
                </a:lnTo>
                <a:lnTo>
                  <a:pt x="11429" y="0"/>
                </a:lnTo>
                <a:lnTo>
                  <a:pt x="12191" y="762"/>
                </a:lnTo>
                <a:lnTo>
                  <a:pt x="12953" y="2286"/>
                </a:lnTo>
                <a:lnTo>
                  <a:pt x="14477" y="3048"/>
                </a:lnTo>
                <a:lnTo>
                  <a:pt x="14477" y="6858"/>
                </a:lnTo>
                <a:lnTo>
                  <a:pt x="12953" y="8382"/>
                </a:lnTo>
                <a:lnTo>
                  <a:pt x="7620" y="14477"/>
                </a:lnTo>
                <a:lnTo>
                  <a:pt x="6858" y="15240"/>
                </a:lnTo>
                <a:lnTo>
                  <a:pt x="4572" y="16764"/>
                </a:lnTo>
                <a:lnTo>
                  <a:pt x="2286" y="15240"/>
                </a:lnTo>
                <a:lnTo>
                  <a:pt x="1524" y="14477"/>
                </a:lnTo>
                <a:lnTo>
                  <a:pt x="0" y="13716"/>
                </a:lnTo>
                <a:lnTo>
                  <a:pt x="0" y="9906"/>
                </a:lnTo>
                <a:lnTo>
                  <a:pt x="1524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619750" y="3264408"/>
            <a:ext cx="16510" cy="15240"/>
          </a:xfrm>
          <a:custGeom>
            <a:avLst/>
            <a:gdLst/>
            <a:ahLst/>
            <a:cxnLst/>
            <a:rect l="l" t="t" r="r" b="b"/>
            <a:pathLst>
              <a:path w="16510" h="15239">
                <a:moveTo>
                  <a:pt x="1524" y="7620"/>
                </a:moveTo>
                <a:lnTo>
                  <a:pt x="9144" y="0"/>
                </a:lnTo>
                <a:lnTo>
                  <a:pt x="12953" y="0"/>
                </a:lnTo>
                <a:lnTo>
                  <a:pt x="14477" y="762"/>
                </a:lnTo>
                <a:lnTo>
                  <a:pt x="15239" y="2286"/>
                </a:lnTo>
                <a:lnTo>
                  <a:pt x="16001" y="4572"/>
                </a:lnTo>
                <a:lnTo>
                  <a:pt x="15239" y="6858"/>
                </a:lnTo>
                <a:lnTo>
                  <a:pt x="14477" y="7620"/>
                </a:lnTo>
                <a:lnTo>
                  <a:pt x="8382" y="14477"/>
                </a:lnTo>
                <a:lnTo>
                  <a:pt x="6858" y="15240"/>
                </a:lnTo>
                <a:lnTo>
                  <a:pt x="2286" y="15240"/>
                </a:lnTo>
                <a:lnTo>
                  <a:pt x="1524" y="14477"/>
                </a:lnTo>
                <a:lnTo>
                  <a:pt x="762" y="12192"/>
                </a:lnTo>
                <a:lnTo>
                  <a:pt x="0" y="11430"/>
                </a:lnTo>
                <a:lnTo>
                  <a:pt x="762" y="9144"/>
                </a:lnTo>
                <a:lnTo>
                  <a:pt x="1524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414009" y="3264408"/>
            <a:ext cx="109855" cy="113664"/>
          </a:xfrm>
          <a:custGeom>
            <a:avLst/>
            <a:gdLst/>
            <a:ahLst/>
            <a:cxnLst/>
            <a:rect l="l" t="t" r="r" b="b"/>
            <a:pathLst>
              <a:path w="109854" h="113664">
                <a:moveTo>
                  <a:pt x="11429" y="98298"/>
                </a:moveTo>
                <a:lnTo>
                  <a:pt x="7619" y="98298"/>
                </a:lnTo>
                <a:lnTo>
                  <a:pt x="6095" y="99060"/>
                </a:lnTo>
                <a:lnTo>
                  <a:pt x="762" y="105918"/>
                </a:lnTo>
                <a:lnTo>
                  <a:pt x="0" y="108203"/>
                </a:lnTo>
                <a:lnTo>
                  <a:pt x="0" y="111251"/>
                </a:lnTo>
                <a:lnTo>
                  <a:pt x="762" y="112775"/>
                </a:lnTo>
                <a:lnTo>
                  <a:pt x="2286" y="113538"/>
                </a:lnTo>
                <a:lnTo>
                  <a:pt x="4572" y="113538"/>
                </a:lnTo>
                <a:lnTo>
                  <a:pt x="6095" y="112775"/>
                </a:lnTo>
                <a:lnTo>
                  <a:pt x="14477" y="104394"/>
                </a:lnTo>
                <a:lnTo>
                  <a:pt x="14477" y="101346"/>
                </a:lnTo>
                <a:lnTo>
                  <a:pt x="12953" y="99060"/>
                </a:lnTo>
                <a:lnTo>
                  <a:pt x="11429" y="98298"/>
                </a:lnTo>
                <a:close/>
              </a:path>
              <a:path w="109854" h="113664">
                <a:moveTo>
                  <a:pt x="29717" y="77724"/>
                </a:moveTo>
                <a:lnTo>
                  <a:pt x="27431" y="79248"/>
                </a:lnTo>
                <a:lnTo>
                  <a:pt x="25907" y="80010"/>
                </a:lnTo>
                <a:lnTo>
                  <a:pt x="18287" y="87630"/>
                </a:lnTo>
                <a:lnTo>
                  <a:pt x="18287" y="91440"/>
                </a:lnTo>
                <a:lnTo>
                  <a:pt x="19050" y="92964"/>
                </a:lnTo>
                <a:lnTo>
                  <a:pt x="20574" y="93725"/>
                </a:lnTo>
                <a:lnTo>
                  <a:pt x="22860" y="94488"/>
                </a:lnTo>
                <a:lnTo>
                  <a:pt x="25907" y="92964"/>
                </a:lnTo>
                <a:lnTo>
                  <a:pt x="32765" y="86868"/>
                </a:lnTo>
                <a:lnTo>
                  <a:pt x="33527" y="84582"/>
                </a:lnTo>
                <a:lnTo>
                  <a:pt x="33527" y="80772"/>
                </a:lnTo>
                <a:lnTo>
                  <a:pt x="32765" y="80010"/>
                </a:lnTo>
                <a:lnTo>
                  <a:pt x="30479" y="79248"/>
                </a:lnTo>
                <a:lnTo>
                  <a:pt x="29717" y="77724"/>
                </a:lnTo>
                <a:close/>
              </a:path>
              <a:path w="109854" h="113664">
                <a:moveTo>
                  <a:pt x="49529" y="58674"/>
                </a:moveTo>
                <a:lnTo>
                  <a:pt x="45719" y="58674"/>
                </a:lnTo>
                <a:lnTo>
                  <a:pt x="44957" y="60960"/>
                </a:lnTo>
                <a:lnTo>
                  <a:pt x="38100" y="66294"/>
                </a:lnTo>
                <a:lnTo>
                  <a:pt x="37337" y="68580"/>
                </a:lnTo>
                <a:lnTo>
                  <a:pt x="36575" y="70103"/>
                </a:lnTo>
                <a:lnTo>
                  <a:pt x="38100" y="73151"/>
                </a:lnTo>
                <a:lnTo>
                  <a:pt x="38862" y="73914"/>
                </a:lnTo>
                <a:lnTo>
                  <a:pt x="42672" y="73914"/>
                </a:lnTo>
                <a:lnTo>
                  <a:pt x="44957" y="73151"/>
                </a:lnTo>
                <a:lnTo>
                  <a:pt x="51053" y="66294"/>
                </a:lnTo>
                <a:lnTo>
                  <a:pt x="51815" y="65532"/>
                </a:lnTo>
                <a:lnTo>
                  <a:pt x="52577" y="63246"/>
                </a:lnTo>
                <a:lnTo>
                  <a:pt x="51815" y="61722"/>
                </a:lnTo>
                <a:lnTo>
                  <a:pt x="51053" y="60960"/>
                </a:lnTo>
                <a:lnTo>
                  <a:pt x="49529" y="58674"/>
                </a:lnTo>
                <a:close/>
              </a:path>
              <a:path w="109854" h="113664">
                <a:moveTo>
                  <a:pt x="69341" y="39624"/>
                </a:moveTo>
                <a:lnTo>
                  <a:pt x="64769" y="39624"/>
                </a:lnTo>
                <a:lnTo>
                  <a:pt x="56387" y="48006"/>
                </a:lnTo>
                <a:lnTo>
                  <a:pt x="56387" y="51816"/>
                </a:lnTo>
                <a:lnTo>
                  <a:pt x="57150" y="54101"/>
                </a:lnTo>
                <a:lnTo>
                  <a:pt x="59436" y="54864"/>
                </a:lnTo>
                <a:lnTo>
                  <a:pt x="62484" y="54864"/>
                </a:lnTo>
                <a:lnTo>
                  <a:pt x="64007" y="54101"/>
                </a:lnTo>
                <a:lnTo>
                  <a:pt x="70103" y="47244"/>
                </a:lnTo>
                <a:lnTo>
                  <a:pt x="70865" y="44958"/>
                </a:lnTo>
                <a:lnTo>
                  <a:pt x="70865" y="41910"/>
                </a:lnTo>
                <a:lnTo>
                  <a:pt x="70103" y="40386"/>
                </a:lnTo>
                <a:lnTo>
                  <a:pt x="69341" y="39624"/>
                </a:lnTo>
                <a:close/>
              </a:path>
              <a:path w="109854" h="113664">
                <a:moveTo>
                  <a:pt x="86105" y="19050"/>
                </a:moveTo>
                <a:lnTo>
                  <a:pt x="84581" y="19812"/>
                </a:lnTo>
                <a:lnTo>
                  <a:pt x="82295" y="21336"/>
                </a:lnTo>
                <a:lnTo>
                  <a:pt x="76962" y="27432"/>
                </a:lnTo>
                <a:lnTo>
                  <a:pt x="74675" y="28956"/>
                </a:lnTo>
                <a:lnTo>
                  <a:pt x="74675" y="32766"/>
                </a:lnTo>
                <a:lnTo>
                  <a:pt x="76962" y="33527"/>
                </a:lnTo>
                <a:lnTo>
                  <a:pt x="79248" y="35814"/>
                </a:lnTo>
                <a:lnTo>
                  <a:pt x="81534" y="34290"/>
                </a:lnTo>
                <a:lnTo>
                  <a:pt x="82295" y="33527"/>
                </a:lnTo>
                <a:lnTo>
                  <a:pt x="89153" y="27432"/>
                </a:lnTo>
                <a:lnTo>
                  <a:pt x="89915" y="25908"/>
                </a:lnTo>
                <a:lnTo>
                  <a:pt x="89915" y="22098"/>
                </a:lnTo>
                <a:lnTo>
                  <a:pt x="89153" y="21336"/>
                </a:lnTo>
                <a:lnTo>
                  <a:pt x="86867" y="19812"/>
                </a:lnTo>
                <a:lnTo>
                  <a:pt x="86105" y="19050"/>
                </a:lnTo>
                <a:close/>
              </a:path>
              <a:path w="109854" h="113664">
                <a:moveTo>
                  <a:pt x="106679" y="0"/>
                </a:moveTo>
                <a:lnTo>
                  <a:pt x="102869" y="0"/>
                </a:lnTo>
                <a:lnTo>
                  <a:pt x="101345" y="762"/>
                </a:lnTo>
                <a:lnTo>
                  <a:pt x="96012" y="7620"/>
                </a:lnTo>
                <a:lnTo>
                  <a:pt x="95250" y="9144"/>
                </a:lnTo>
                <a:lnTo>
                  <a:pt x="93725" y="11430"/>
                </a:lnTo>
                <a:lnTo>
                  <a:pt x="95250" y="12192"/>
                </a:lnTo>
                <a:lnTo>
                  <a:pt x="96012" y="14477"/>
                </a:lnTo>
                <a:lnTo>
                  <a:pt x="96774" y="15240"/>
                </a:lnTo>
                <a:lnTo>
                  <a:pt x="100584" y="15240"/>
                </a:lnTo>
                <a:lnTo>
                  <a:pt x="101345" y="14477"/>
                </a:lnTo>
                <a:lnTo>
                  <a:pt x="107441" y="7620"/>
                </a:lnTo>
                <a:lnTo>
                  <a:pt x="108203" y="6858"/>
                </a:lnTo>
                <a:lnTo>
                  <a:pt x="109727" y="4572"/>
                </a:lnTo>
                <a:lnTo>
                  <a:pt x="108203" y="2286"/>
                </a:lnTo>
                <a:lnTo>
                  <a:pt x="107441" y="762"/>
                </a:lnTo>
                <a:lnTo>
                  <a:pt x="10667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414009" y="3362705"/>
            <a:ext cx="14604" cy="15240"/>
          </a:xfrm>
          <a:custGeom>
            <a:avLst/>
            <a:gdLst/>
            <a:ahLst/>
            <a:cxnLst/>
            <a:rect l="l" t="t" r="r" b="b"/>
            <a:pathLst>
              <a:path w="14604" h="15239">
                <a:moveTo>
                  <a:pt x="762" y="7620"/>
                </a:moveTo>
                <a:lnTo>
                  <a:pt x="6095" y="762"/>
                </a:lnTo>
                <a:lnTo>
                  <a:pt x="7619" y="0"/>
                </a:lnTo>
                <a:lnTo>
                  <a:pt x="11429" y="0"/>
                </a:lnTo>
                <a:lnTo>
                  <a:pt x="12953" y="762"/>
                </a:lnTo>
                <a:lnTo>
                  <a:pt x="14477" y="3048"/>
                </a:lnTo>
                <a:lnTo>
                  <a:pt x="14477" y="6096"/>
                </a:lnTo>
                <a:lnTo>
                  <a:pt x="6095" y="14477"/>
                </a:lnTo>
                <a:lnTo>
                  <a:pt x="4572" y="15240"/>
                </a:lnTo>
                <a:lnTo>
                  <a:pt x="2286" y="15240"/>
                </a:lnTo>
                <a:lnTo>
                  <a:pt x="762" y="14477"/>
                </a:lnTo>
                <a:lnTo>
                  <a:pt x="0" y="12953"/>
                </a:lnTo>
                <a:lnTo>
                  <a:pt x="0" y="9905"/>
                </a:lnTo>
                <a:lnTo>
                  <a:pt x="762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432297" y="3342132"/>
            <a:ext cx="15240" cy="17145"/>
          </a:xfrm>
          <a:custGeom>
            <a:avLst/>
            <a:gdLst/>
            <a:ahLst/>
            <a:cxnLst/>
            <a:rect l="l" t="t" r="r" b="b"/>
            <a:pathLst>
              <a:path w="15239" h="17145">
                <a:moveTo>
                  <a:pt x="762" y="9144"/>
                </a:moveTo>
                <a:lnTo>
                  <a:pt x="7619" y="2286"/>
                </a:lnTo>
                <a:lnTo>
                  <a:pt x="9143" y="1524"/>
                </a:lnTo>
                <a:lnTo>
                  <a:pt x="11429" y="0"/>
                </a:lnTo>
                <a:lnTo>
                  <a:pt x="12191" y="1524"/>
                </a:lnTo>
                <a:lnTo>
                  <a:pt x="14477" y="2286"/>
                </a:lnTo>
                <a:lnTo>
                  <a:pt x="15239" y="3048"/>
                </a:lnTo>
                <a:lnTo>
                  <a:pt x="15239" y="6858"/>
                </a:lnTo>
                <a:lnTo>
                  <a:pt x="14477" y="9144"/>
                </a:lnTo>
                <a:lnTo>
                  <a:pt x="7619" y="15240"/>
                </a:lnTo>
                <a:lnTo>
                  <a:pt x="4572" y="16764"/>
                </a:lnTo>
                <a:lnTo>
                  <a:pt x="2286" y="16001"/>
                </a:lnTo>
                <a:lnTo>
                  <a:pt x="762" y="15240"/>
                </a:lnTo>
                <a:lnTo>
                  <a:pt x="0" y="13716"/>
                </a:lnTo>
                <a:lnTo>
                  <a:pt x="0" y="9906"/>
                </a:lnTo>
                <a:lnTo>
                  <a:pt x="762" y="9144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450585" y="3323082"/>
            <a:ext cx="16510" cy="15240"/>
          </a:xfrm>
          <a:custGeom>
            <a:avLst/>
            <a:gdLst/>
            <a:ahLst/>
            <a:cxnLst/>
            <a:rect l="l" t="t" r="r" b="b"/>
            <a:pathLst>
              <a:path w="16510" h="15239">
                <a:moveTo>
                  <a:pt x="1524" y="7620"/>
                </a:moveTo>
                <a:lnTo>
                  <a:pt x="8381" y="2286"/>
                </a:lnTo>
                <a:lnTo>
                  <a:pt x="9143" y="0"/>
                </a:lnTo>
                <a:lnTo>
                  <a:pt x="12953" y="0"/>
                </a:lnTo>
                <a:lnTo>
                  <a:pt x="14477" y="2286"/>
                </a:lnTo>
                <a:lnTo>
                  <a:pt x="15239" y="3048"/>
                </a:lnTo>
                <a:lnTo>
                  <a:pt x="16001" y="4572"/>
                </a:lnTo>
                <a:lnTo>
                  <a:pt x="15239" y="6858"/>
                </a:lnTo>
                <a:lnTo>
                  <a:pt x="14477" y="7620"/>
                </a:lnTo>
                <a:lnTo>
                  <a:pt x="8381" y="14477"/>
                </a:lnTo>
                <a:lnTo>
                  <a:pt x="6096" y="15240"/>
                </a:lnTo>
                <a:lnTo>
                  <a:pt x="2286" y="15240"/>
                </a:lnTo>
                <a:lnTo>
                  <a:pt x="1524" y="14477"/>
                </a:lnTo>
                <a:lnTo>
                  <a:pt x="0" y="11429"/>
                </a:lnTo>
                <a:lnTo>
                  <a:pt x="762" y="9906"/>
                </a:lnTo>
                <a:lnTo>
                  <a:pt x="1524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470397" y="3304032"/>
            <a:ext cx="14604" cy="15240"/>
          </a:xfrm>
          <a:custGeom>
            <a:avLst/>
            <a:gdLst/>
            <a:ahLst/>
            <a:cxnLst/>
            <a:rect l="l" t="t" r="r" b="b"/>
            <a:pathLst>
              <a:path w="14604" h="15239">
                <a:moveTo>
                  <a:pt x="762" y="7620"/>
                </a:moveTo>
                <a:lnTo>
                  <a:pt x="8381" y="0"/>
                </a:lnTo>
                <a:lnTo>
                  <a:pt x="12953" y="0"/>
                </a:lnTo>
                <a:lnTo>
                  <a:pt x="13715" y="762"/>
                </a:lnTo>
                <a:lnTo>
                  <a:pt x="14477" y="2286"/>
                </a:lnTo>
                <a:lnTo>
                  <a:pt x="14477" y="5334"/>
                </a:lnTo>
                <a:lnTo>
                  <a:pt x="13715" y="7620"/>
                </a:lnTo>
                <a:lnTo>
                  <a:pt x="7619" y="14477"/>
                </a:lnTo>
                <a:lnTo>
                  <a:pt x="6096" y="15240"/>
                </a:lnTo>
                <a:lnTo>
                  <a:pt x="3048" y="15240"/>
                </a:lnTo>
                <a:lnTo>
                  <a:pt x="762" y="14477"/>
                </a:lnTo>
                <a:lnTo>
                  <a:pt x="0" y="12192"/>
                </a:lnTo>
                <a:lnTo>
                  <a:pt x="0" y="8382"/>
                </a:lnTo>
                <a:lnTo>
                  <a:pt x="762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488685" y="3283458"/>
            <a:ext cx="15240" cy="17145"/>
          </a:xfrm>
          <a:custGeom>
            <a:avLst/>
            <a:gdLst/>
            <a:ahLst/>
            <a:cxnLst/>
            <a:rect l="l" t="t" r="r" b="b"/>
            <a:pathLst>
              <a:path w="15239" h="17145">
                <a:moveTo>
                  <a:pt x="2286" y="8382"/>
                </a:moveTo>
                <a:lnTo>
                  <a:pt x="7619" y="2286"/>
                </a:lnTo>
                <a:lnTo>
                  <a:pt x="9905" y="762"/>
                </a:lnTo>
                <a:lnTo>
                  <a:pt x="11429" y="0"/>
                </a:lnTo>
                <a:lnTo>
                  <a:pt x="12191" y="762"/>
                </a:lnTo>
                <a:lnTo>
                  <a:pt x="14477" y="2286"/>
                </a:lnTo>
                <a:lnTo>
                  <a:pt x="15239" y="3048"/>
                </a:lnTo>
                <a:lnTo>
                  <a:pt x="15239" y="6858"/>
                </a:lnTo>
                <a:lnTo>
                  <a:pt x="14477" y="8382"/>
                </a:lnTo>
                <a:lnTo>
                  <a:pt x="7619" y="14477"/>
                </a:lnTo>
                <a:lnTo>
                  <a:pt x="6858" y="15240"/>
                </a:lnTo>
                <a:lnTo>
                  <a:pt x="4572" y="16764"/>
                </a:lnTo>
                <a:lnTo>
                  <a:pt x="2286" y="14477"/>
                </a:lnTo>
                <a:lnTo>
                  <a:pt x="0" y="13716"/>
                </a:lnTo>
                <a:lnTo>
                  <a:pt x="0" y="9906"/>
                </a:lnTo>
                <a:lnTo>
                  <a:pt x="2286" y="8382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507735" y="3264408"/>
            <a:ext cx="16510" cy="15240"/>
          </a:xfrm>
          <a:custGeom>
            <a:avLst/>
            <a:gdLst/>
            <a:ahLst/>
            <a:cxnLst/>
            <a:rect l="l" t="t" r="r" b="b"/>
            <a:pathLst>
              <a:path w="16510" h="15239">
                <a:moveTo>
                  <a:pt x="2286" y="7620"/>
                </a:moveTo>
                <a:lnTo>
                  <a:pt x="7619" y="762"/>
                </a:lnTo>
                <a:lnTo>
                  <a:pt x="9143" y="0"/>
                </a:lnTo>
                <a:lnTo>
                  <a:pt x="12953" y="0"/>
                </a:lnTo>
                <a:lnTo>
                  <a:pt x="13715" y="762"/>
                </a:lnTo>
                <a:lnTo>
                  <a:pt x="14477" y="2286"/>
                </a:lnTo>
                <a:lnTo>
                  <a:pt x="16001" y="4572"/>
                </a:lnTo>
                <a:lnTo>
                  <a:pt x="14477" y="6858"/>
                </a:lnTo>
                <a:lnTo>
                  <a:pt x="13715" y="7620"/>
                </a:lnTo>
                <a:lnTo>
                  <a:pt x="7619" y="14477"/>
                </a:lnTo>
                <a:lnTo>
                  <a:pt x="6858" y="15240"/>
                </a:lnTo>
                <a:lnTo>
                  <a:pt x="3048" y="15240"/>
                </a:lnTo>
                <a:lnTo>
                  <a:pt x="2286" y="14477"/>
                </a:lnTo>
                <a:lnTo>
                  <a:pt x="1524" y="12192"/>
                </a:lnTo>
                <a:lnTo>
                  <a:pt x="0" y="11430"/>
                </a:lnTo>
                <a:lnTo>
                  <a:pt x="1524" y="9144"/>
                </a:lnTo>
                <a:lnTo>
                  <a:pt x="2286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463540" y="3084576"/>
            <a:ext cx="178435" cy="173355"/>
          </a:xfrm>
          <a:custGeom>
            <a:avLst/>
            <a:gdLst/>
            <a:ahLst/>
            <a:cxnLst/>
            <a:rect l="l" t="t" r="r" b="b"/>
            <a:pathLst>
              <a:path w="178435" h="173354">
                <a:moveTo>
                  <a:pt x="178308" y="172974"/>
                </a:moveTo>
                <a:lnTo>
                  <a:pt x="0" y="0"/>
                </a:lnTo>
              </a:path>
            </a:pathLst>
          </a:custGeom>
          <a:ln w="1540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305044" y="3084576"/>
            <a:ext cx="158750" cy="173355"/>
          </a:xfrm>
          <a:custGeom>
            <a:avLst/>
            <a:gdLst/>
            <a:ahLst/>
            <a:cxnLst/>
            <a:rect l="l" t="t" r="r" b="b"/>
            <a:pathLst>
              <a:path w="158750" h="173354">
                <a:moveTo>
                  <a:pt x="0" y="172974"/>
                </a:moveTo>
                <a:lnTo>
                  <a:pt x="158495" y="0"/>
                </a:lnTo>
              </a:path>
            </a:pathLst>
          </a:custGeom>
          <a:ln w="1540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333238" y="3260409"/>
            <a:ext cx="112395" cy="111760"/>
          </a:xfrm>
          <a:custGeom>
            <a:avLst/>
            <a:gdLst/>
            <a:ahLst/>
            <a:cxnLst/>
            <a:rect l="l" t="t" r="r" b="b"/>
            <a:pathLst>
              <a:path w="112395" h="111760">
                <a:moveTo>
                  <a:pt x="40542" y="0"/>
                </a:moveTo>
                <a:lnTo>
                  <a:pt x="13108" y="18300"/>
                </a:lnTo>
                <a:lnTo>
                  <a:pt x="0" y="55052"/>
                </a:lnTo>
                <a:lnTo>
                  <a:pt x="13483" y="93119"/>
                </a:lnTo>
                <a:lnTo>
                  <a:pt x="41372" y="111326"/>
                </a:lnTo>
                <a:lnTo>
                  <a:pt x="73722" y="110499"/>
                </a:lnTo>
                <a:lnTo>
                  <a:pt x="100585" y="91466"/>
                </a:lnTo>
                <a:lnTo>
                  <a:pt x="112013" y="55052"/>
                </a:lnTo>
                <a:lnTo>
                  <a:pt x="99673" y="18450"/>
                </a:lnTo>
                <a:lnTo>
                  <a:pt x="72623" y="74"/>
                </a:lnTo>
                <a:lnTo>
                  <a:pt x="4054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333238" y="3260409"/>
            <a:ext cx="112395" cy="111760"/>
          </a:xfrm>
          <a:custGeom>
            <a:avLst/>
            <a:gdLst/>
            <a:ahLst/>
            <a:cxnLst/>
            <a:rect l="l" t="t" r="r" b="b"/>
            <a:pathLst>
              <a:path w="112395" h="111760">
                <a:moveTo>
                  <a:pt x="112013" y="55052"/>
                </a:moveTo>
                <a:lnTo>
                  <a:pt x="99673" y="18450"/>
                </a:lnTo>
                <a:lnTo>
                  <a:pt x="72623" y="74"/>
                </a:lnTo>
                <a:lnTo>
                  <a:pt x="40542" y="0"/>
                </a:lnTo>
                <a:lnTo>
                  <a:pt x="13108" y="18300"/>
                </a:lnTo>
                <a:lnTo>
                  <a:pt x="0" y="55052"/>
                </a:lnTo>
                <a:lnTo>
                  <a:pt x="13483" y="93119"/>
                </a:lnTo>
                <a:lnTo>
                  <a:pt x="41372" y="111326"/>
                </a:lnTo>
                <a:lnTo>
                  <a:pt x="73722" y="110499"/>
                </a:lnTo>
                <a:lnTo>
                  <a:pt x="100585" y="91466"/>
                </a:lnTo>
                <a:lnTo>
                  <a:pt x="112013" y="55052"/>
                </a:lnTo>
                <a:close/>
              </a:path>
            </a:pathLst>
          </a:custGeom>
          <a:ln w="96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500878" y="3260519"/>
            <a:ext cx="113030" cy="111125"/>
          </a:xfrm>
          <a:custGeom>
            <a:avLst/>
            <a:gdLst/>
            <a:ahLst/>
            <a:cxnLst/>
            <a:rect l="l" t="t" r="r" b="b"/>
            <a:pathLst>
              <a:path w="113029" h="111125">
                <a:moveTo>
                  <a:pt x="41202" y="0"/>
                </a:moveTo>
                <a:lnTo>
                  <a:pt x="13556" y="18258"/>
                </a:lnTo>
                <a:lnTo>
                  <a:pt x="0" y="54942"/>
                </a:lnTo>
                <a:lnTo>
                  <a:pt x="13409" y="92291"/>
                </a:lnTo>
                <a:lnTo>
                  <a:pt x="41165" y="110836"/>
                </a:lnTo>
                <a:lnTo>
                  <a:pt x="73493" y="110706"/>
                </a:lnTo>
                <a:lnTo>
                  <a:pt x="100621" y="92031"/>
                </a:lnTo>
                <a:lnTo>
                  <a:pt x="112775" y="54942"/>
                </a:lnTo>
                <a:lnTo>
                  <a:pt x="100402" y="18426"/>
                </a:lnTo>
                <a:lnTo>
                  <a:pt x="73347" y="84"/>
                </a:lnTo>
                <a:lnTo>
                  <a:pt x="412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500878" y="3260519"/>
            <a:ext cx="113030" cy="111125"/>
          </a:xfrm>
          <a:custGeom>
            <a:avLst/>
            <a:gdLst/>
            <a:ahLst/>
            <a:cxnLst/>
            <a:rect l="l" t="t" r="r" b="b"/>
            <a:pathLst>
              <a:path w="113029" h="111125">
                <a:moveTo>
                  <a:pt x="112775" y="54942"/>
                </a:moveTo>
                <a:lnTo>
                  <a:pt x="100402" y="18426"/>
                </a:lnTo>
                <a:lnTo>
                  <a:pt x="73347" y="84"/>
                </a:lnTo>
                <a:lnTo>
                  <a:pt x="41202" y="0"/>
                </a:lnTo>
                <a:lnTo>
                  <a:pt x="13556" y="18258"/>
                </a:lnTo>
                <a:lnTo>
                  <a:pt x="0" y="54942"/>
                </a:lnTo>
                <a:lnTo>
                  <a:pt x="13409" y="92291"/>
                </a:lnTo>
                <a:lnTo>
                  <a:pt x="41165" y="110836"/>
                </a:lnTo>
                <a:lnTo>
                  <a:pt x="73493" y="110706"/>
                </a:lnTo>
                <a:lnTo>
                  <a:pt x="100621" y="92031"/>
                </a:lnTo>
                <a:lnTo>
                  <a:pt x="112775" y="54942"/>
                </a:lnTo>
                <a:close/>
              </a:path>
            </a:pathLst>
          </a:custGeom>
          <a:ln w="96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415534" y="3286505"/>
            <a:ext cx="116839" cy="181610"/>
          </a:xfrm>
          <a:custGeom>
            <a:avLst/>
            <a:gdLst/>
            <a:ahLst/>
            <a:cxnLst/>
            <a:rect l="l" t="t" r="r" b="b"/>
            <a:pathLst>
              <a:path w="116839" h="181610">
                <a:moveTo>
                  <a:pt x="57912" y="0"/>
                </a:moveTo>
                <a:lnTo>
                  <a:pt x="0" y="181355"/>
                </a:lnTo>
                <a:lnTo>
                  <a:pt x="116586" y="181355"/>
                </a:lnTo>
                <a:lnTo>
                  <a:pt x="57912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027170" y="3449573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498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4797805" y="3117342"/>
            <a:ext cx="12890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10" dirty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292344" y="3117342"/>
            <a:ext cx="50038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9250" algn="l"/>
              </a:tabLst>
            </a:pPr>
            <a:r>
              <a:rPr sz="1200" b="1" u="heavy" spc="5" dirty="0">
                <a:latin typeface="Arial"/>
                <a:cs typeface="Arial"/>
              </a:rPr>
              <a:t> 	</a:t>
            </a:r>
            <a:r>
              <a:rPr sz="1200" b="1" spc="-130" dirty="0">
                <a:latin typeface="Arial"/>
                <a:cs typeface="Arial"/>
              </a:rPr>
              <a:t> </a:t>
            </a:r>
            <a:r>
              <a:rPr sz="1200" b="1" spc="10" dirty="0"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865373" y="3343656"/>
            <a:ext cx="1755775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21995" algn="l"/>
                <a:tab pos="1443355" algn="l"/>
              </a:tabLst>
            </a:pPr>
            <a:r>
              <a:rPr sz="1200" dirty="0">
                <a:latin typeface="Arial"/>
                <a:cs typeface="Arial"/>
              </a:rPr>
              <a:t>10</a:t>
            </a:r>
            <a:r>
              <a:rPr sz="1200" spc="15" dirty="0">
                <a:latin typeface="Arial"/>
                <a:cs typeface="Arial"/>
              </a:rPr>
              <a:t>m</a:t>
            </a:r>
            <a:r>
              <a:rPr sz="1200" dirty="0">
                <a:latin typeface="Arial"/>
                <a:cs typeface="Arial"/>
              </a:rPr>
              <a:t>	</a:t>
            </a:r>
            <a:r>
              <a:rPr sz="1200" spc="5" dirty="0">
                <a:latin typeface="Arial"/>
                <a:cs typeface="Arial"/>
              </a:rPr>
              <a:t>10</a:t>
            </a:r>
            <a:r>
              <a:rPr sz="1200" spc="15" dirty="0">
                <a:latin typeface="Arial"/>
                <a:cs typeface="Arial"/>
              </a:rPr>
              <a:t>m</a:t>
            </a:r>
            <a:r>
              <a:rPr sz="1200" dirty="0">
                <a:latin typeface="Arial"/>
                <a:cs typeface="Arial"/>
              </a:rPr>
              <a:t>	12m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3144306" y="2896193"/>
            <a:ext cx="351155" cy="412115"/>
          </a:xfrm>
          <a:custGeom>
            <a:avLst/>
            <a:gdLst/>
            <a:ahLst/>
            <a:cxnLst/>
            <a:rect l="l" t="t" r="r" b="b"/>
            <a:pathLst>
              <a:path w="351154" h="412114">
                <a:moveTo>
                  <a:pt x="350987" y="60366"/>
                </a:moveTo>
                <a:lnTo>
                  <a:pt x="314261" y="30532"/>
                </a:lnTo>
                <a:lnTo>
                  <a:pt x="273551" y="10729"/>
                </a:lnTo>
                <a:lnTo>
                  <a:pt x="230509" y="653"/>
                </a:lnTo>
                <a:lnTo>
                  <a:pt x="186785" y="0"/>
                </a:lnTo>
                <a:lnTo>
                  <a:pt x="144029" y="8464"/>
                </a:lnTo>
                <a:lnTo>
                  <a:pt x="103893" y="25743"/>
                </a:lnTo>
                <a:lnTo>
                  <a:pt x="68027" y="51531"/>
                </a:lnTo>
                <a:lnTo>
                  <a:pt x="38081" y="85526"/>
                </a:lnTo>
                <a:lnTo>
                  <a:pt x="15707" y="127422"/>
                </a:lnTo>
                <a:lnTo>
                  <a:pt x="3150" y="170623"/>
                </a:lnTo>
                <a:lnTo>
                  <a:pt x="0" y="213061"/>
                </a:lnTo>
                <a:lnTo>
                  <a:pt x="5443" y="253790"/>
                </a:lnTo>
                <a:lnTo>
                  <a:pt x="18670" y="291868"/>
                </a:lnTo>
                <a:lnTo>
                  <a:pt x="38869" y="326348"/>
                </a:lnTo>
                <a:lnTo>
                  <a:pt x="65230" y="356286"/>
                </a:lnTo>
                <a:lnTo>
                  <a:pt x="96942" y="380738"/>
                </a:lnTo>
                <a:lnTo>
                  <a:pt x="133192" y="398759"/>
                </a:lnTo>
                <a:lnTo>
                  <a:pt x="173171" y="409405"/>
                </a:lnTo>
                <a:lnTo>
                  <a:pt x="216068" y="411730"/>
                </a:lnTo>
                <a:lnTo>
                  <a:pt x="261071" y="404790"/>
                </a:lnTo>
              </a:path>
            </a:pathLst>
          </a:custGeom>
          <a:ln w="2792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361944" y="3246882"/>
            <a:ext cx="133350" cy="113030"/>
          </a:xfrm>
          <a:custGeom>
            <a:avLst/>
            <a:gdLst/>
            <a:ahLst/>
            <a:cxnLst/>
            <a:rect l="l" t="t" r="r" b="b"/>
            <a:pathLst>
              <a:path w="133350" h="113029">
                <a:moveTo>
                  <a:pt x="133350" y="0"/>
                </a:moveTo>
                <a:lnTo>
                  <a:pt x="0" y="9144"/>
                </a:lnTo>
                <a:lnTo>
                  <a:pt x="60197" y="112775"/>
                </a:lnTo>
                <a:lnTo>
                  <a:pt x="13335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2882138" y="2519679"/>
            <a:ext cx="1485265" cy="787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01370">
              <a:lnSpc>
                <a:spcPts val="1330"/>
              </a:lnSpc>
            </a:pPr>
            <a:r>
              <a:rPr sz="1200" b="1" dirty="0">
                <a:latin typeface="Arial"/>
                <a:cs typeface="Arial"/>
              </a:rPr>
              <a:t>F</a:t>
            </a:r>
            <a:r>
              <a:rPr sz="900" b="1" dirty="0">
                <a:latin typeface="Arial"/>
                <a:cs typeface="Arial"/>
              </a:rPr>
              <a:t>2</a:t>
            </a:r>
            <a:r>
              <a:rPr sz="1200" b="1" dirty="0">
                <a:latin typeface="Arial"/>
                <a:cs typeface="Arial"/>
              </a:rPr>
              <a:t>=15</a:t>
            </a:r>
            <a:r>
              <a:rPr sz="1200" b="1" spc="-7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kN  </a:t>
            </a:r>
            <a:r>
              <a:rPr sz="1200" b="1" spc="5" dirty="0">
                <a:latin typeface="Arial"/>
                <a:cs typeface="Arial"/>
              </a:rPr>
              <a:t>M</a:t>
            </a:r>
            <a:r>
              <a:rPr sz="900" b="1" spc="5" dirty="0">
                <a:latin typeface="Arial"/>
                <a:cs typeface="Arial"/>
              </a:rPr>
              <a:t>C</a:t>
            </a:r>
            <a:r>
              <a:rPr sz="1200" b="1" spc="5" dirty="0">
                <a:latin typeface="Arial"/>
                <a:cs typeface="Arial"/>
              </a:rPr>
              <a:t>=80</a:t>
            </a:r>
            <a:r>
              <a:rPr sz="1200" b="1" spc="-100" dirty="0">
                <a:latin typeface="Arial"/>
                <a:cs typeface="Arial"/>
              </a:rPr>
              <a:t> </a:t>
            </a:r>
            <a:r>
              <a:rPr sz="1200" b="1" spc="10" dirty="0">
                <a:latin typeface="Arial"/>
                <a:cs typeface="Arial"/>
              </a:rPr>
              <a:t>kNm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00">
              <a:latin typeface="Times New Roman"/>
              <a:cs typeface="Times New Roman"/>
            </a:endParaRPr>
          </a:p>
          <a:p>
            <a:pPr marL="360045">
              <a:lnSpc>
                <a:spcPct val="100000"/>
              </a:lnSpc>
              <a:tabLst>
                <a:tab pos="1088390" algn="l"/>
              </a:tabLst>
            </a:pPr>
            <a:r>
              <a:rPr sz="1200" b="1" spc="10" dirty="0">
                <a:latin typeface="Arial"/>
                <a:cs typeface="Arial"/>
              </a:rPr>
              <a:t>C	D</a:t>
            </a:r>
            <a:endParaRPr sz="12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351276" y="3014472"/>
            <a:ext cx="0" cy="116205"/>
          </a:xfrm>
          <a:custGeom>
            <a:avLst/>
            <a:gdLst/>
            <a:ahLst/>
            <a:cxnLst/>
            <a:rect l="l" t="t" r="r" b="b"/>
            <a:pathLst>
              <a:path h="116205">
                <a:moveTo>
                  <a:pt x="0" y="115824"/>
                </a:moveTo>
                <a:lnTo>
                  <a:pt x="0" y="0"/>
                </a:lnTo>
              </a:path>
            </a:pathLst>
          </a:custGeom>
          <a:ln w="5200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740402" y="8376666"/>
            <a:ext cx="318770" cy="232410"/>
          </a:xfrm>
          <a:custGeom>
            <a:avLst/>
            <a:gdLst/>
            <a:ahLst/>
            <a:cxnLst/>
            <a:rect l="l" t="t" r="r" b="b"/>
            <a:pathLst>
              <a:path w="318770" h="232409">
                <a:moveTo>
                  <a:pt x="0" y="0"/>
                </a:moveTo>
                <a:lnTo>
                  <a:pt x="46951" y="4360"/>
                </a:lnTo>
                <a:lnTo>
                  <a:pt x="92345" y="15068"/>
                </a:lnTo>
                <a:lnTo>
                  <a:pt x="135610" y="31704"/>
                </a:lnTo>
                <a:lnTo>
                  <a:pt x="176175" y="53846"/>
                </a:lnTo>
                <a:lnTo>
                  <a:pt x="213469" y="81074"/>
                </a:lnTo>
                <a:lnTo>
                  <a:pt x="246921" y="112965"/>
                </a:lnTo>
                <a:lnTo>
                  <a:pt x="275960" y="149098"/>
                </a:lnTo>
                <a:lnTo>
                  <a:pt x="300016" y="189054"/>
                </a:lnTo>
                <a:lnTo>
                  <a:pt x="318515" y="232409"/>
                </a:lnTo>
              </a:path>
            </a:pathLst>
          </a:custGeom>
          <a:ln w="1407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013959" y="8588502"/>
            <a:ext cx="85725" cy="94615"/>
          </a:xfrm>
          <a:custGeom>
            <a:avLst/>
            <a:gdLst/>
            <a:ahLst/>
            <a:cxnLst/>
            <a:rect l="l" t="t" r="r" b="b"/>
            <a:pathLst>
              <a:path w="85725" h="94615">
                <a:moveTo>
                  <a:pt x="85343" y="0"/>
                </a:moveTo>
                <a:lnTo>
                  <a:pt x="0" y="19812"/>
                </a:lnTo>
                <a:lnTo>
                  <a:pt x="62484" y="94487"/>
                </a:lnTo>
                <a:lnTo>
                  <a:pt x="85343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4449571" y="8215630"/>
            <a:ext cx="7410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Q=10</a:t>
            </a:r>
            <a:r>
              <a:rPr sz="1100" spc="-70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kN/m</a:t>
            </a:r>
            <a:endParaRPr sz="11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3701796" y="8596121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259841"/>
                </a:moveTo>
                <a:lnTo>
                  <a:pt x="0" y="0"/>
                </a:lnTo>
              </a:path>
            </a:pathLst>
          </a:custGeom>
          <a:ln w="255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659123" y="8844533"/>
            <a:ext cx="85090" cy="128270"/>
          </a:xfrm>
          <a:custGeom>
            <a:avLst/>
            <a:gdLst/>
            <a:ahLst/>
            <a:cxnLst/>
            <a:rect l="l" t="t" r="r" b="b"/>
            <a:pathLst>
              <a:path w="85089" h="128270">
                <a:moveTo>
                  <a:pt x="84581" y="0"/>
                </a:moveTo>
                <a:lnTo>
                  <a:pt x="0" y="0"/>
                </a:lnTo>
                <a:lnTo>
                  <a:pt x="42672" y="128016"/>
                </a:lnTo>
                <a:lnTo>
                  <a:pt x="84581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087623" y="8964168"/>
            <a:ext cx="2570480" cy="0"/>
          </a:xfrm>
          <a:custGeom>
            <a:avLst/>
            <a:gdLst/>
            <a:ahLst/>
            <a:cxnLst/>
            <a:rect l="l" t="t" r="r" b="b"/>
            <a:pathLst>
              <a:path w="2570479">
                <a:moveTo>
                  <a:pt x="0" y="0"/>
                </a:moveTo>
                <a:lnTo>
                  <a:pt x="2570226" y="0"/>
                </a:lnTo>
              </a:path>
            </a:pathLst>
          </a:custGeom>
          <a:ln w="3693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3460496" y="8335264"/>
            <a:ext cx="55245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5" dirty="0">
                <a:latin typeface="Arial"/>
                <a:cs typeface="Arial"/>
              </a:rPr>
              <a:t>F</a:t>
            </a:r>
            <a:r>
              <a:rPr sz="800" b="1" spc="5" dirty="0">
                <a:latin typeface="Arial"/>
                <a:cs typeface="Arial"/>
              </a:rPr>
              <a:t>1</a:t>
            </a:r>
            <a:r>
              <a:rPr sz="1100" b="1" spc="5" dirty="0">
                <a:latin typeface="Arial"/>
                <a:cs typeface="Arial"/>
              </a:rPr>
              <a:t>=6</a:t>
            </a:r>
            <a:r>
              <a:rPr sz="1100" b="1" spc="-75" dirty="0">
                <a:latin typeface="Arial"/>
                <a:cs typeface="Arial"/>
              </a:rPr>
              <a:t> </a:t>
            </a:r>
            <a:r>
              <a:rPr sz="1100" b="1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788405" y="8984488"/>
            <a:ext cx="12700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3034550" y="9001252"/>
            <a:ext cx="12700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5639561" y="9302495"/>
            <a:ext cx="0" cy="213360"/>
          </a:xfrm>
          <a:custGeom>
            <a:avLst/>
            <a:gdLst/>
            <a:ahLst/>
            <a:cxnLst/>
            <a:rect l="l" t="t" r="r" b="b"/>
            <a:pathLst>
              <a:path h="213359">
                <a:moveTo>
                  <a:pt x="0" y="213359"/>
                </a:moveTo>
                <a:lnTo>
                  <a:pt x="0" y="0"/>
                </a:lnTo>
              </a:path>
            </a:pathLst>
          </a:custGeom>
          <a:ln w="255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087623" y="9272778"/>
            <a:ext cx="0" cy="241300"/>
          </a:xfrm>
          <a:custGeom>
            <a:avLst/>
            <a:gdLst/>
            <a:ahLst/>
            <a:cxnLst/>
            <a:rect l="l" t="t" r="r" b="b"/>
            <a:pathLst>
              <a:path h="241300">
                <a:moveTo>
                  <a:pt x="0" y="240792"/>
                </a:moveTo>
                <a:lnTo>
                  <a:pt x="0" y="0"/>
                </a:lnTo>
              </a:path>
            </a:pathLst>
          </a:custGeom>
          <a:ln w="255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701796" y="9384792"/>
            <a:ext cx="1956435" cy="0"/>
          </a:xfrm>
          <a:custGeom>
            <a:avLst/>
            <a:gdLst/>
            <a:ahLst/>
            <a:cxnLst/>
            <a:rect l="l" t="t" r="r" b="b"/>
            <a:pathLst>
              <a:path w="1956435">
                <a:moveTo>
                  <a:pt x="0" y="0"/>
                </a:moveTo>
                <a:lnTo>
                  <a:pt x="1956053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104388" y="9384792"/>
            <a:ext cx="597535" cy="0"/>
          </a:xfrm>
          <a:custGeom>
            <a:avLst/>
            <a:gdLst/>
            <a:ahLst/>
            <a:cxnLst/>
            <a:rect l="l" t="t" r="r" b="b"/>
            <a:pathLst>
              <a:path w="597535">
                <a:moveTo>
                  <a:pt x="0" y="0"/>
                </a:moveTo>
                <a:lnTo>
                  <a:pt x="597408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3292094" y="9203943"/>
            <a:ext cx="22161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2m</a:t>
            </a:r>
            <a:endParaRPr sz="1100">
              <a:latin typeface="Arial"/>
              <a:cs typeface="Arial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2657094" y="8964168"/>
            <a:ext cx="353060" cy="0"/>
          </a:xfrm>
          <a:custGeom>
            <a:avLst/>
            <a:gdLst/>
            <a:ahLst/>
            <a:cxnLst/>
            <a:rect l="l" t="t" r="r" b="b"/>
            <a:pathLst>
              <a:path w="353060">
                <a:moveTo>
                  <a:pt x="0" y="0"/>
                </a:moveTo>
                <a:lnTo>
                  <a:pt x="352806" y="0"/>
                </a:lnTo>
              </a:path>
            </a:pathLst>
          </a:custGeom>
          <a:ln w="255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541270" y="8922257"/>
            <a:ext cx="127000" cy="85090"/>
          </a:xfrm>
          <a:custGeom>
            <a:avLst/>
            <a:gdLst/>
            <a:ahLst/>
            <a:cxnLst/>
            <a:rect l="l" t="t" r="r" b="b"/>
            <a:pathLst>
              <a:path w="127000" h="85090">
                <a:moveTo>
                  <a:pt x="126492" y="0"/>
                </a:moveTo>
                <a:lnTo>
                  <a:pt x="0" y="41910"/>
                </a:lnTo>
                <a:lnTo>
                  <a:pt x="126492" y="84582"/>
                </a:lnTo>
                <a:lnTo>
                  <a:pt x="126492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2193289" y="8716264"/>
            <a:ext cx="5505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5" dirty="0">
                <a:latin typeface="Arial"/>
                <a:cs typeface="Arial"/>
              </a:rPr>
              <a:t>F</a:t>
            </a:r>
            <a:r>
              <a:rPr sz="800" b="1" spc="5" dirty="0">
                <a:latin typeface="Arial"/>
                <a:cs typeface="Arial"/>
              </a:rPr>
              <a:t>3</a:t>
            </a:r>
            <a:r>
              <a:rPr sz="1100" b="1" spc="5" dirty="0">
                <a:latin typeface="Arial"/>
                <a:cs typeface="Arial"/>
              </a:rPr>
              <a:t>=3</a:t>
            </a:r>
            <a:r>
              <a:rPr sz="1100" b="1" spc="-85" dirty="0">
                <a:latin typeface="Arial"/>
                <a:cs typeface="Arial"/>
              </a:rPr>
              <a:t> </a:t>
            </a:r>
            <a:r>
              <a:rPr sz="1100" b="1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4917440" y="9203943"/>
            <a:ext cx="22161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3m</a:t>
            </a:r>
            <a:endParaRPr sz="1100">
              <a:latin typeface="Arial"/>
              <a:cs typeface="Arial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3701796" y="9302495"/>
            <a:ext cx="0" cy="158750"/>
          </a:xfrm>
          <a:custGeom>
            <a:avLst/>
            <a:gdLst/>
            <a:ahLst/>
            <a:cxnLst/>
            <a:rect l="l" t="t" r="r" b="b"/>
            <a:pathLst>
              <a:path h="158750">
                <a:moveTo>
                  <a:pt x="0" y="0"/>
                </a:moveTo>
                <a:lnTo>
                  <a:pt x="0" y="158495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396740" y="9302495"/>
            <a:ext cx="0" cy="158750"/>
          </a:xfrm>
          <a:custGeom>
            <a:avLst/>
            <a:gdLst/>
            <a:ahLst/>
            <a:cxnLst/>
            <a:rect l="l" t="t" r="r" b="b"/>
            <a:pathLst>
              <a:path h="158750">
                <a:moveTo>
                  <a:pt x="0" y="0"/>
                </a:moveTo>
                <a:lnTo>
                  <a:pt x="0" y="158495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3642614" y="8993632"/>
            <a:ext cx="12700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>
                <a:latin typeface="Arial"/>
                <a:cs typeface="Arial"/>
              </a:rPr>
              <a:t>C</a:t>
            </a:r>
            <a:endParaRPr sz="11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4338320" y="9001252"/>
            <a:ext cx="12700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3942854" y="9203943"/>
            <a:ext cx="22161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Arial"/>
                <a:cs typeface="Arial"/>
              </a:rPr>
              <a:t>4m</a:t>
            </a:r>
            <a:endParaRPr sz="1100">
              <a:latin typeface="Arial"/>
              <a:cs typeface="Aria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4354829" y="8577656"/>
            <a:ext cx="1436751" cy="7663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087623" y="8588502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259842"/>
                </a:moveTo>
                <a:lnTo>
                  <a:pt x="0" y="0"/>
                </a:lnTo>
              </a:path>
            </a:pathLst>
          </a:custGeom>
          <a:ln w="2550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044951" y="8837676"/>
            <a:ext cx="85090" cy="127000"/>
          </a:xfrm>
          <a:custGeom>
            <a:avLst/>
            <a:gdLst/>
            <a:ahLst/>
            <a:cxnLst/>
            <a:rect l="l" t="t" r="r" b="b"/>
            <a:pathLst>
              <a:path w="85089" h="127000">
                <a:moveTo>
                  <a:pt x="84581" y="0"/>
                </a:moveTo>
                <a:lnTo>
                  <a:pt x="0" y="0"/>
                </a:lnTo>
                <a:lnTo>
                  <a:pt x="42672" y="126492"/>
                </a:lnTo>
                <a:lnTo>
                  <a:pt x="84581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2812033" y="8400033"/>
            <a:ext cx="54991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5" dirty="0">
                <a:latin typeface="Arial"/>
                <a:cs typeface="Arial"/>
              </a:rPr>
              <a:t>F</a:t>
            </a:r>
            <a:r>
              <a:rPr sz="800" b="1" spc="5" dirty="0">
                <a:latin typeface="Arial"/>
                <a:cs typeface="Arial"/>
              </a:rPr>
              <a:t>2</a:t>
            </a:r>
            <a:r>
              <a:rPr sz="1100" b="1" spc="5" dirty="0">
                <a:latin typeface="Arial"/>
                <a:cs typeface="Arial"/>
              </a:rPr>
              <a:t>=4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3870705" y="100540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26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506292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 smtClean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 smtClean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u="sng" spc="-5" dirty="0" err="1" smtClean="0">
                <a:latin typeface="Arial"/>
                <a:cs typeface="Arial"/>
              </a:rPr>
              <a:t>Jawab</a:t>
            </a:r>
            <a:r>
              <a:rPr sz="1200" u="sng" spc="-95" dirty="0" smtClean="0">
                <a:latin typeface="Arial"/>
                <a:cs typeface="Arial"/>
              </a:rPr>
              <a:t> </a:t>
            </a:r>
            <a:r>
              <a:rPr sz="1200" u="sng" dirty="0" smtClean="0">
                <a:latin typeface="Arial"/>
                <a:cs typeface="Arial"/>
              </a:rPr>
              <a:t>:</a:t>
            </a:r>
            <a:endParaRPr sz="1200" dirty="0" smtClean="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 err="1" smtClean="0">
                <a:latin typeface="Arial"/>
                <a:cs typeface="Arial"/>
              </a:rPr>
              <a:t>Beban</a:t>
            </a:r>
            <a:r>
              <a:rPr sz="1200" spc="-5" dirty="0" smtClean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total terdistribusi </a:t>
            </a:r>
            <a:r>
              <a:rPr sz="1200" dirty="0">
                <a:latin typeface="Arial"/>
                <a:cs typeface="Arial"/>
              </a:rPr>
              <a:t>= Q x 3 =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x 3 = </a:t>
            </a:r>
            <a:r>
              <a:rPr sz="1200" spc="-5" dirty="0">
                <a:latin typeface="Arial"/>
                <a:cs typeface="Arial"/>
              </a:rPr>
              <a:t>30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Symbol"/>
              <a:buChar char=""/>
            </a:pPr>
            <a:endParaRPr sz="1200" dirty="0">
              <a:latin typeface="Times New Roman"/>
              <a:cs typeface="Times New Roman"/>
            </a:endParaRPr>
          </a:p>
          <a:p>
            <a:pPr marL="241300" indent="-228600">
              <a:lnSpc>
                <a:spcPts val="1410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241300" marR="389509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– Q (3) 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 4 + 6 +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30</a:t>
            </a:r>
            <a:endParaRPr sz="1200" dirty="0">
              <a:latin typeface="Arial"/>
              <a:cs typeface="Arial"/>
            </a:endParaRPr>
          </a:p>
          <a:p>
            <a:pPr marL="241300">
              <a:lnSpc>
                <a:spcPts val="134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40 </a:t>
            </a:r>
            <a:r>
              <a:rPr sz="1200" dirty="0">
                <a:latin typeface="Arial"/>
                <a:cs typeface="Arial"/>
              </a:rPr>
              <a:t>kN ( ↑</a:t>
            </a:r>
            <a:r>
              <a:rPr sz="1200" spc="-1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00" dirty="0">
              <a:latin typeface="Times New Roman"/>
              <a:cs typeface="Times New Roman"/>
            </a:endParaRPr>
          </a:p>
          <a:p>
            <a:pPr marL="241300" indent="-228600">
              <a:lnSpc>
                <a:spcPts val="1410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241300" marR="2056130">
              <a:lnSpc>
                <a:spcPts val="1380"/>
              </a:lnSpc>
              <a:spcBef>
                <a:spcPts val="65"/>
              </a:spcBef>
              <a:tabLst>
                <a:tab pos="138430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3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 0	</a:t>
            </a:r>
            <a:r>
              <a:rPr sz="1200" spc="-5" dirty="0">
                <a:latin typeface="Arial"/>
                <a:cs typeface="Arial"/>
              </a:rPr>
              <a:t>karena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ada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beban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horisontal.  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 3 kN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(→)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 dirty="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2413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(9)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spc="-5" dirty="0">
                <a:latin typeface="Arial"/>
                <a:cs typeface="Arial"/>
              </a:rPr>
              <a:t>(7) </a:t>
            </a:r>
            <a:r>
              <a:rPr sz="1200" dirty="0">
                <a:latin typeface="Arial"/>
                <a:cs typeface="Arial"/>
              </a:rPr>
              <a:t>– Q </a:t>
            </a:r>
            <a:r>
              <a:rPr sz="1200" spc="-5" dirty="0">
                <a:latin typeface="Arial"/>
                <a:cs typeface="Arial"/>
              </a:rPr>
              <a:t>(3)(1,5)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2413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 4 </a:t>
            </a:r>
            <a:r>
              <a:rPr sz="1200" spc="-5" dirty="0">
                <a:latin typeface="Arial"/>
                <a:cs typeface="Arial"/>
              </a:rPr>
              <a:t>(9) </a:t>
            </a:r>
            <a:r>
              <a:rPr sz="1200" dirty="0">
                <a:latin typeface="Arial"/>
                <a:cs typeface="Arial"/>
              </a:rPr>
              <a:t>– 6 </a:t>
            </a:r>
            <a:r>
              <a:rPr sz="1200" spc="-5" dirty="0">
                <a:latin typeface="Arial"/>
                <a:cs typeface="Arial"/>
              </a:rPr>
              <a:t>(7)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(3)(1,5)</a:t>
            </a:r>
            <a:endParaRPr sz="1200" dirty="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123 kNm (SJJ ke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bawah)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 Latihan Untuk</a:t>
            </a:r>
            <a:r>
              <a:rPr sz="1200" b="1" u="heavy" spc="-7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Dikumpulkan</a:t>
            </a:r>
            <a:endParaRPr sz="1200" dirty="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Hitung reaksi di </a:t>
            </a:r>
            <a:r>
              <a:rPr sz="1200" dirty="0">
                <a:latin typeface="Arial"/>
                <a:cs typeface="Arial"/>
              </a:rPr>
              <a:t>setiap tumpuan </a:t>
            </a:r>
            <a:r>
              <a:rPr sz="1200" spc="-5" dirty="0">
                <a:latin typeface="Arial"/>
                <a:cs typeface="Arial"/>
              </a:rPr>
              <a:t>akibat beban </a:t>
            </a:r>
            <a:r>
              <a:rPr sz="1200" dirty="0">
                <a:latin typeface="Arial"/>
                <a:cs typeface="Arial"/>
              </a:rPr>
              <a:t>yang </a:t>
            </a:r>
            <a:r>
              <a:rPr sz="1200" spc="-5" dirty="0">
                <a:latin typeface="Arial"/>
                <a:cs typeface="Arial"/>
              </a:rPr>
              <a:t>diterima oleh </a:t>
            </a:r>
            <a:r>
              <a:rPr sz="1200" dirty="0">
                <a:latin typeface="Arial"/>
                <a:cs typeface="Arial"/>
              </a:rPr>
              <a:t>konstruksi </a:t>
            </a:r>
            <a:r>
              <a:rPr sz="1200" spc="-5" dirty="0">
                <a:latin typeface="Arial"/>
                <a:cs typeface="Arial"/>
              </a:rPr>
              <a:t>di bawah  ini. </a:t>
            </a:r>
            <a:r>
              <a:rPr sz="1200" dirty="0">
                <a:latin typeface="Arial"/>
                <a:cs typeface="Arial"/>
              </a:rPr>
              <a:t>Perhatikan </a:t>
            </a:r>
            <a:r>
              <a:rPr sz="1200" spc="-5" dirty="0">
                <a:latin typeface="Arial"/>
                <a:cs typeface="Arial"/>
              </a:rPr>
              <a:t>jenis tumpuan dan jenis beban yang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ada.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1.</a:t>
            </a:r>
            <a:endParaRPr sz="1200" dirty="0">
              <a:latin typeface="Arial"/>
              <a:cs typeface="Arial"/>
            </a:endParaRPr>
          </a:p>
          <a:p>
            <a:pPr marL="12700" marR="6985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sendi dan roll menerima beban titik  overhang. Cari reaksi di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akibat beban yang diterima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konstruksi.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521457" y="5410200"/>
            <a:ext cx="2878836" cy="13837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67816" y="6958584"/>
            <a:ext cx="5786120" cy="807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2.</a:t>
            </a:r>
            <a:endParaRPr sz="1200">
              <a:latin typeface="Arial"/>
              <a:cs typeface="Arial"/>
            </a:endParaRPr>
          </a:p>
          <a:p>
            <a:pPr marL="12700" marR="5080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sendi dan roll menerima beban titik  dengan posisi </a:t>
            </a:r>
            <a:r>
              <a:rPr sz="1200" dirty="0">
                <a:latin typeface="Arial"/>
                <a:cs typeface="Arial"/>
              </a:rPr>
              <a:t>membentuk sudut </a:t>
            </a:r>
            <a:r>
              <a:rPr sz="1200" spc="-5" dirty="0">
                <a:latin typeface="Arial"/>
                <a:cs typeface="Arial"/>
              </a:rPr>
              <a:t>30</a:t>
            </a:r>
            <a:r>
              <a:rPr sz="1200" spc="-7" baseline="38194" dirty="0">
                <a:latin typeface="Arial"/>
                <a:cs typeface="Arial"/>
              </a:rPr>
              <a:t>0 </a:t>
            </a:r>
            <a:r>
              <a:rPr sz="1200" dirty="0">
                <a:latin typeface="Arial"/>
                <a:cs typeface="Arial"/>
              </a:rPr>
              <a:t>terhadap </a:t>
            </a:r>
            <a:r>
              <a:rPr sz="1200" spc="-5" dirty="0">
                <a:latin typeface="Arial"/>
                <a:cs typeface="Arial"/>
              </a:rPr>
              <a:t>garis </a:t>
            </a:r>
            <a:r>
              <a:rPr sz="1200" dirty="0">
                <a:latin typeface="Arial"/>
                <a:cs typeface="Arial"/>
              </a:rPr>
              <a:t>vertikal </a:t>
            </a:r>
            <a:r>
              <a:rPr sz="1200" spc="-5" dirty="0">
                <a:latin typeface="Arial"/>
                <a:cs typeface="Arial"/>
              </a:rPr>
              <a:t>di titik B. Cari reaksi di 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akibat beban yang diterima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konstruksi.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597657" y="7757917"/>
            <a:ext cx="2726436" cy="19888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70705" y="100540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27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12670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3.</a:t>
            </a:r>
            <a:endParaRPr sz="1200" dirty="0">
              <a:latin typeface="Arial"/>
              <a:cs typeface="Arial"/>
            </a:endParaRPr>
          </a:p>
          <a:p>
            <a:pPr marL="12700" marR="6350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tumpuan sendi dan roll menerima beban  </a:t>
            </a:r>
            <a:r>
              <a:rPr sz="1200" dirty="0">
                <a:latin typeface="Arial"/>
                <a:cs typeface="Arial"/>
              </a:rPr>
              <a:t>terdistribusi </a:t>
            </a:r>
            <a:r>
              <a:rPr sz="1200" spc="-5" dirty="0">
                <a:latin typeface="Arial"/>
                <a:cs typeface="Arial"/>
              </a:rPr>
              <a:t>dan beban </a:t>
            </a:r>
            <a:r>
              <a:rPr sz="1200" dirty="0">
                <a:latin typeface="Arial"/>
                <a:cs typeface="Arial"/>
              </a:rPr>
              <a:t>titik. </a:t>
            </a:r>
            <a:r>
              <a:rPr sz="1200" spc="-5" dirty="0">
                <a:latin typeface="Arial"/>
                <a:cs typeface="Arial"/>
              </a:rPr>
              <a:t>Cari </a:t>
            </a:r>
            <a:r>
              <a:rPr sz="1200" dirty="0">
                <a:latin typeface="Arial"/>
                <a:cs typeface="Arial"/>
              </a:rPr>
              <a:t>reaksi </a:t>
            </a:r>
            <a:r>
              <a:rPr sz="1200" spc="-5" dirty="0">
                <a:latin typeface="Arial"/>
                <a:cs typeface="Arial"/>
              </a:rPr>
              <a:t>di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akibat beban yang diterima  </a:t>
            </a:r>
            <a:r>
              <a:rPr sz="1200" dirty="0">
                <a:latin typeface="Arial"/>
                <a:cs typeface="Arial"/>
              </a:rPr>
              <a:t>konstruksi.</a:t>
            </a:r>
          </a:p>
        </p:txBody>
      </p:sp>
      <p:sp>
        <p:nvSpPr>
          <p:cNvPr id="3" name="object 3"/>
          <p:cNvSpPr/>
          <p:nvPr/>
        </p:nvSpPr>
        <p:spPr>
          <a:xfrm>
            <a:off x="2730245" y="1863851"/>
            <a:ext cx="2461260" cy="14272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67816" y="3455669"/>
            <a:ext cx="5783580" cy="6318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4.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tumpuan sendi dan roll menerima beban  </a:t>
            </a:r>
            <a:r>
              <a:rPr sz="1200" dirty="0">
                <a:latin typeface="Arial"/>
                <a:cs typeface="Arial"/>
              </a:rPr>
              <a:t>terdistribusi </a:t>
            </a:r>
            <a:r>
              <a:rPr sz="1200" spc="-5" dirty="0">
                <a:latin typeface="Arial"/>
                <a:cs typeface="Arial"/>
              </a:rPr>
              <a:t>overhang. Cari </a:t>
            </a:r>
            <a:r>
              <a:rPr sz="1200" dirty="0">
                <a:latin typeface="Arial"/>
                <a:cs typeface="Arial"/>
              </a:rPr>
              <a:t>reaksi </a:t>
            </a:r>
            <a:r>
              <a:rPr sz="1200" spc="-5" dirty="0">
                <a:latin typeface="Arial"/>
                <a:cs typeface="Arial"/>
              </a:rPr>
              <a:t>di tumpuan akibat beban yang diterima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konstruksi.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460498" y="4255008"/>
            <a:ext cx="3000755" cy="16131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67816" y="6032753"/>
            <a:ext cx="5785485" cy="807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5.</a:t>
            </a:r>
            <a:endParaRPr sz="1200">
              <a:latin typeface="Arial"/>
              <a:cs typeface="Arial"/>
            </a:endParaRPr>
          </a:p>
          <a:p>
            <a:pPr marL="12700" marR="5080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balok sederhana dengan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sendi dan roll menerima beban titik  overhang dan beban terdistribusi. Cari reaksi di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akibat beban yang diterima  </a:t>
            </a:r>
            <a:r>
              <a:rPr sz="1200" dirty="0">
                <a:latin typeface="Arial"/>
                <a:cs typeface="Arial"/>
              </a:rPr>
              <a:t>konstruksi.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305811" y="6832092"/>
            <a:ext cx="3310128" cy="15019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067816" y="8498585"/>
            <a:ext cx="5785485" cy="6318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6.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Konstruksi dengan satu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jepit menerima beban titik dan beban momen. Cari  reaksi di </a:t>
            </a:r>
            <a:r>
              <a:rPr sz="1200" dirty="0">
                <a:latin typeface="Arial"/>
                <a:cs typeface="Arial"/>
              </a:rPr>
              <a:t>tumpuan C </a:t>
            </a:r>
            <a:r>
              <a:rPr sz="1200" spc="-5" dirty="0">
                <a:latin typeface="Arial"/>
                <a:cs typeface="Arial"/>
              </a:rPr>
              <a:t>akibat beban yang diterima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konstruksi.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70705" y="100540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28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454401" y="899922"/>
            <a:ext cx="3012186" cy="32049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769867" y="4181855"/>
            <a:ext cx="3816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******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70705" y="100540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29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6785"/>
            <a:ext cx="5786755" cy="2170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64435">
              <a:lnSpc>
                <a:spcPct val="100000"/>
              </a:lnSpc>
            </a:pPr>
            <a:endParaRPr sz="1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Times New Roman"/>
              <a:cs typeface="Times New Roman"/>
            </a:endParaRPr>
          </a:p>
          <a:p>
            <a:pPr marL="2139315" marR="2132965" indent="545465">
              <a:lnSpc>
                <a:spcPct val="143800"/>
              </a:lnSpc>
              <a:spcBef>
                <a:spcPts val="5"/>
              </a:spcBef>
            </a:pPr>
            <a:r>
              <a:rPr sz="1200" b="1" spc="-5" dirty="0">
                <a:latin typeface="Arial"/>
                <a:cs typeface="Arial"/>
              </a:rPr>
              <a:t>Bab 5  STRUKTUR</a:t>
            </a:r>
            <a:r>
              <a:rPr sz="1200" b="1" spc="-10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PORTAL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 dirty="0">
              <a:latin typeface="Times New Roman"/>
              <a:cs typeface="Times New Roman"/>
            </a:endParaRPr>
          </a:p>
          <a:p>
            <a:pPr marL="283210" marR="5715" indent="-270510">
              <a:lnSpc>
                <a:spcPts val="1370"/>
              </a:lnSpc>
              <a:buFont typeface="Symbol"/>
              <a:buChar char=""/>
              <a:tabLst>
                <a:tab pos="282575" algn="l"/>
                <a:tab pos="283845" algn="l"/>
              </a:tabLst>
            </a:pPr>
            <a:r>
              <a:rPr sz="1200" dirty="0">
                <a:latin typeface="Arial"/>
                <a:cs typeface="Arial"/>
              </a:rPr>
              <a:t>Struktur </a:t>
            </a:r>
            <a:r>
              <a:rPr sz="1200" spc="-5" dirty="0">
                <a:latin typeface="Arial"/>
                <a:cs typeface="Arial"/>
              </a:rPr>
              <a:t>portal </a:t>
            </a:r>
            <a:r>
              <a:rPr sz="1200" dirty="0">
                <a:latin typeface="Arial"/>
                <a:cs typeface="Arial"/>
              </a:rPr>
              <a:t>(rangka) merupakan </a:t>
            </a:r>
            <a:r>
              <a:rPr sz="1200" spc="-5" dirty="0">
                <a:latin typeface="Arial"/>
                <a:cs typeface="Arial"/>
              </a:rPr>
              <a:t>struktur yang terdiri dari batang-batang yang  mampu menahan beban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  <a:p>
            <a:pPr marL="927100" lvl="1" indent="-228600">
              <a:lnSpc>
                <a:spcPts val="1315"/>
              </a:lnSpc>
              <a:buFont typeface="Times New Roman"/>
              <a:buChar char="-"/>
              <a:tabLst>
                <a:tab pos="926465" algn="l"/>
                <a:tab pos="927735" algn="l"/>
              </a:tabLst>
            </a:pPr>
            <a:r>
              <a:rPr sz="1200" spc="-5" dirty="0">
                <a:latin typeface="Arial"/>
                <a:cs typeface="Arial"/>
              </a:rPr>
              <a:t>gaya geser (shearing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force)</a:t>
            </a:r>
            <a:endParaRPr sz="1200" dirty="0">
              <a:latin typeface="Arial"/>
              <a:cs typeface="Arial"/>
            </a:endParaRPr>
          </a:p>
          <a:p>
            <a:pPr marL="927100" lvl="1" indent="-228600">
              <a:lnSpc>
                <a:spcPts val="1380"/>
              </a:lnSpc>
              <a:buFont typeface="Times New Roman"/>
              <a:buChar char="-"/>
              <a:tabLst>
                <a:tab pos="926465" algn="l"/>
                <a:tab pos="927735" algn="l"/>
              </a:tabLst>
            </a:pPr>
            <a:r>
              <a:rPr sz="1200" spc="-5" dirty="0">
                <a:latin typeface="Arial"/>
                <a:cs typeface="Arial"/>
              </a:rPr>
              <a:t>gaya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aksial</a:t>
            </a:r>
            <a:endParaRPr sz="1200" dirty="0">
              <a:latin typeface="Arial"/>
              <a:cs typeface="Arial"/>
            </a:endParaRPr>
          </a:p>
          <a:p>
            <a:pPr marL="927100" lvl="1" indent="-228600">
              <a:lnSpc>
                <a:spcPts val="1410"/>
              </a:lnSpc>
              <a:buFont typeface="Times New Roman"/>
              <a:buChar char="-"/>
              <a:tabLst>
                <a:tab pos="926465" algn="l"/>
                <a:tab pos="927735" algn="l"/>
              </a:tabLst>
            </a:pPr>
            <a:r>
              <a:rPr sz="1200" spc="-5" dirty="0">
                <a:latin typeface="Arial"/>
                <a:cs typeface="Arial"/>
              </a:rPr>
              <a:t>momen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lentur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2750057"/>
            <a:ext cx="82931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3210" indent="-270510">
              <a:lnSpc>
                <a:spcPct val="100000"/>
              </a:lnSpc>
              <a:buFont typeface="Symbol"/>
              <a:buChar char=""/>
              <a:tabLst>
                <a:tab pos="282575" algn="l"/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Struktur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98583" y="2750057"/>
            <a:ext cx="485457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0065" algn="l"/>
                <a:tab pos="1409065" algn="l"/>
                <a:tab pos="2003425" algn="l"/>
                <a:tab pos="2461260" algn="l"/>
                <a:tab pos="3333750" algn="l"/>
                <a:tab pos="3918585" algn="l"/>
                <a:tab pos="4367530" algn="l"/>
              </a:tabLst>
            </a:pPr>
            <a:r>
              <a:rPr sz="1200" spc="-5" dirty="0">
                <a:latin typeface="Arial"/>
                <a:cs typeface="Arial"/>
              </a:rPr>
              <a:t>porta</a:t>
            </a:r>
            <a:r>
              <a:rPr sz="1200" dirty="0">
                <a:latin typeface="Arial"/>
                <a:cs typeface="Arial"/>
              </a:rPr>
              <a:t>l	</a:t>
            </a:r>
            <a:r>
              <a:rPr sz="1200" spc="-5" dirty="0">
                <a:latin typeface="Arial"/>
                <a:cs typeface="Arial"/>
              </a:rPr>
              <a:t>terdir</a:t>
            </a:r>
            <a:r>
              <a:rPr sz="1200" dirty="0">
                <a:latin typeface="Arial"/>
                <a:cs typeface="Arial"/>
              </a:rPr>
              <a:t>i  </a:t>
            </a:r>
            <a:r>
              <a:rPr sz="1200" spc="-5" dirty="0">
                <a:latin typeface="Arial"/>
                <a:cs typeface="Arial"/>
              </a:rPr>
              <a:t> dar</a:t>
            </a:r>
            <a:r>
              <a:rPr sz="1200" dirty="0">
                <a:latin typeface="Arial"/>
                <a:cs typeface="Arial"/>
              </a:rPr>
              <a:t>i	</a:t>
            </a:r>
            <a:r>
              <a:rPr sz="1200" spc="-5" dirty="0">
                <a:latin typeface="Arial"/>
                <a:cs typeface="Arial"/>
              </a:rPr>
              <a:t>ba</a:t>
            </a:r>
            <a:r>
              <a:rPr sz="1200" spc="5" dirty="0">
                <a:latin typeface="Arial"/>
                <a:cs typeface="Arial"/>
              </a:rPr>
              <a:t>t</a:t>
            </a:r>
            <a:r>
              <a:rPr sz="1200" spc="-5" dirty="0">
                <a:latin typeface="Arial"/>
                <a:cs typeface="Arial"/>
              </a:rPr>
              <a:t>an</a:t>
            </a:r>
            <a:r>
              <a:rPr sz="1200" dirty="0">
                <a:latin typeface="Arial"/>
                <a:cs typeface="Arial"/>
              </a:rPr>
              <a:t>g	</a:t>
            </a:r>
            <a:r>
              <a:rPr sz="1200" spc="5" dirty="0">
                <a:latin typeface="Arial"/>
                <a:cs typeface="Arial"/>
              </a:rPr>
              <a:t>y</a:t>
            </a:r>
            <a:r>
              <a:rPr sz="1200" spc="-5" dirty="0">
                <a:latin typeface="Arial"/>
                <a:cs typeface="Arial"/>
              </a:rPr>
              <a:t>an</a:t>
            </a:r>
            <a:r>
              <a:rPr sz="1200" dirty="0">
                <a:latin typeface="Arial"/>
                <a:cs typeface="Arial"/>
              </a:rPr>
              <a:t>g	</a:t>
            </a:r>
            <a:r>
              <a:rPr sz="1200" spc="-5" dirty="0">
                <a:latin typeface="Arial"/>
                <a:cs typeface="Arial"/>
              </a:rPr>
              <a:t>disambun</a:t>
            </a:r>
            <a:r>
              <a:rPr sz="1200" dirty="0">
                <a:latin typeface="Arial"/>
                <a:cs typeface="Arial"/>
              </a:rPr>
              <a:t>g	</a:t>
            </a:r>
            <a:r>
              <a:rPr sz="1200" spc="-5" dirty="0">
                <a:latin typeface="Arial"/>
                <a:cs typeface="Arial"/>
              </a:rPr>
              <a:t>secar</a:t>
            </a:r>
            <a:r>
              <a:rPr sz="1200" dirty="0">
                <a:latin typeface="Arial"/>
                <a:cs typeface="Arial"/>
              </a:rPr>
              <a:t>a	</a:t>
            </a:r>
            <a:r>
              <a:rPr sz="1200" spc="-5" dirty="0">
                <a:latin typeface="Arial"/>
                <a:cs typeface="Arial"/>
              </a:rPr>
              <a:t>kak</a:t>
            </a:r>
            <a:r>
              <a:rPr sz="1200" dirty="0">
                <a:latin typeface="Arial"/>
                <a:cs typeface="Arial"/>
              </a:rPr>
              <a:t>u	</a:t>
            </a:r>
            <a:r>
              <a:rPr sz="1200" spc="-5" dirty="0">
                <a:latin typeface="Arial"/>
                <a:cs typeface="Arial"/>
              </a:rPr>
              <a:t>berupa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2924556"/>
            <a:ext cx="5786755" cy="4626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2575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sambungan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jepit.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>
              <a:latin typeface="Times New Roman"/>
              <a:cs typeface="Times New Roman"/>
            </a:endParaRPr>
          </a:p>
          <a:p>
            <a:pPr marL="283210" marR="5080" indent="-270510" algn="just">
              <a:lnSpc>
                <a:spcPts val="1380"/>
              </a:lnSpc>
              <a:buFont typeface="Symbol"/>
              <a:buChar char=""/>
              <a:tabLst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Didefinisikan </a:t>
            </a:r>
            <a:r>
              <a:rPr sz="1200" dirty="0">
                <a:latin typeface="Arial"/>
                <a:cs typeface="Arial"/>
              </a:rPr>
              <a:t>sebagai struktur </a:t>
            </a:r>
            <a:r>
              <a:rPr sz="1200" spc="-5" dirty="0">
                <a:latin typeface="Arial"/>
                <a:cs typeface="Arial"/>
              </a:rPr>
              <a:t>yang terdiri dari sejumlah batang yang  dihubungkan bersama-sama dengan sambungan-sambungan </a:t>
            </a:r>
            <a:r>
              <a:rPr sz="1200" dirty="0">
                <a:latin typeface="Arial"/>
                <a:cs typeface="Arial"/>
              </a:rPr>
              <a:t>yang </a:t>
            </a:r>
            <a:r>
              <a:rPr sz="1200" spc="-5" dirty="0">
                <a:latin typeface="Arial"/>
                <a:cs typeface="Arial"/>
              </a:rPr>
              <a:t>sebagian  atau </a:t>
            </a:r>
            <a:r>
              <a:rPr sz="1200" dirty="0">
                <a:latin typeface="Arial"/>
                <a:cs typeface="Arial"/>
              </a:rPr>
              <a:t>semuanya </a:t>
            </a:r>
            <a:r>
              <a:rPr sz="1200" spc="-5" dirty="0">
                <a:latin typeface="Arial"/>
                <a:cs typeface="Arial"/>
              </a:rPr>
              <a:t>adalah </a:t>
            </a:r>
            <a:r>
              <a:rPr sz="1200" dirty="0">
                <a:latin typeface="Arial"/>
                <a:cs typeface="Arial"/>
              </a:rPr>
              <a:t>kaku (jepit) </a:t>
            </a:r>
            <a:r>
              <a:rPr sz="1200" spc="-5" dirty="0">
                <a:latin typeface="Arial"/>
                <a:cs typeface="Arial"/>
              </a:rPr>
              <a:t>yang mampu menerima beban gaya geser,  gaya aksial, dan meomen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lentur.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Symbol"/>
              <a:buChar char=""/>
            </a:pPr>
            <a:endParaRPr sz="1250">
              <a:latin typeface="Times New Roman"/>
              <a:cs typeface="Times New Roman"/>
            </a:endParaRPr>
          </a:p>
          <a:p>
            <a:pPr marL="283210" marR="5715" indent="-270510" algn="just">
              <a:lnSpc>
                <a:spcPts val="1370"/>
              </a:lnSpc>
              <a:spcBef>
                <a:spcPts val="5"/>
              </a:spcBef>
              <a:buFont typeface="Symbol"/>
              <a:buChar char=""/>
              <a:tabLst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Contoh penggunaan struktur portal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struktur bangunan gedung, crane, jembatan,  menara air dan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lain-lain.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Symbol"/>
              <a:buChar char=""/>
            </a:pPr>
            <a:endParaRPr sz="1250">
              <a:latin typeface="Times New Roman"/>
              <a:cs typeface="Times New Roman"/>
            </a:endParaRPr>
          </a:p>
          <a:p>
            <a:pPr marL="283210" marR="5715" indent="-270510" algn="just">
              <a:lnSpc>
                <a:spcPts val="1380"/>
              </a:lnSpc>
              <a:buFont typeface="Symbol"/>
              <a:buChar char=""/>
              <a:tabLst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Analisis struktur portal sederhana statis </a:t>
            </a:r>
            <a:r>
              <a:rPr sz="1200" dirty="0">
                <a:latin typeface="Arial"/>
                <a:cs typeface="Arial"/>
              </a:rPr>
              <a:t>tertentu, </a:t>
            </a:r>
            <a:r>
              <a:rPr sz="1200" spc="-5" dirty="0">
                <a:latin typeface="Arial"/>
                <a:cs typeface="Arial"/>
              </a:rPr>
              <a:t>menggunakan persamaan  keseimbangan statis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913130" lvl="1" indent="-180340">
              <a:lnSpc>
                <a:spcPts val="1315"/>
              </a:lnSpc>
              <a:buAutoNum type="arabicPeriod"/>
              <a:tabLst>
                <a:tab pos="913765" algn="l"/>
              </a:tabLst>
            </a:pPr>
            <a:r>
              <a:rPr sz="1200" spc="-5" dirty="0">
                <a:latin typeface="Arial"/>
                <a:cs typeface="Arial"/>
              </a:rPr>
              <a:t>Σ F</a:t>
            </a:r>
            <a:r>
              <a:rPr sz="1200" spc="-7" baseline="-10416" dirty="0">
                <a:latin typeface="Arial"/>
                <a:cs typeface="Arial"/>
              </a:rPr>
              <a:t>V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913130" lvl="1" indent="-180340">
              <a:lnSpc>
                <a:spcPts val="1380"/>
              </a:lnSpc>
              <a:buAutoNum type="arabicPeriod"/>
              <a:tabLst>
                <a:tab pos="913765" algn="l"/>
              </a:tabLst>
            </a:pPr>
            <a:r>
              <a:rPr sz="1200" spc="-5" dirty="0">
                <a:latin typeface="Arial"/>
                <a:cs typeface="Arial"/>
              </a:rPr>
              <a:t>Σ F</a:t>
            </a:r>
            <a:r>
              <a:rPr sz="1200" spc="-7" baseline="-10416" dirty="0">
                <a:latin typeface="Arial"/>
                <a:cs typeface="Arial"/>
              </a:rPr>
              <a:t>H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913130" lvl="1" indent="-180340">
              <a:lnSpc>
                <a:spcPts val="1410"/>
              </a:lnSpc>
              <a:buAutoNum type="arabicPeriod"/>
              <a:tabLst>
                <a:tab pos="913765" algn="l"/>
              </a:tabLst>
            </a:pPr>
            <a:r>
              <a:rPr sz="1200" spc="-5" dirty="0">
                <a:latin typeface="Arial"/>
                <a:cs typeface="Arial"/>
              </a:rPr>
              <a:t>Σ </a:t>
            </a:r>
            <a:r>
              <a:rPr sz="1200" dirty="0">
                <a:latin typeface="Arial"/>
                <a:cs typeface="Arial"/>
              </a:rPr>
              <a:t>M  =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1250">
              <a:latin typeface="Times New Roman"/>
              <a:cs typeface="Times New Roman"/>
            </a:endParaRPr>
          </a:p>
          <a:p>
            <a:pPr marL="283210" marR="5715" indent="-270510" algn="just">
              <a:lnSpc>
                <a:spcPct val="95600"/>
              </a:lnSpc>
              <a:buFont typeface="Symbol"/>
              <a:buChar char=""/>
              <a:tabLst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Setelah semua komponen reaksi dari tumpuan diperoleh, maka dapat ditentukan  gaya geser, gaya aksial dan momen lentur pada setiap bagian struktur dengan  menggunakan diagram benda bebas dan persamaan kesimbangan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statika.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Symbol"/>
              <a:buChar char=""/>
            </a:pPr>
            <a:endParaRPr sz="1200">
              <a:latin typeface="Times New Roman"/>
              <a:cs typeface="Times New Roman"/>
            </a:endParaRPr>
          </a:p>
          <a:p>
            <a:pPr marL="283210" indent="-270510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282575" algn="l"/>
                <a:tab pos="283845" algn="l"/>
              </a:tabLst>
            </a:pPr>
            <a:r>
              <a:rPr sz="1200" dirty="0">
                <a:latin typeface="Arial"/>
                <a:cs typeface="Arial"/>
              </a:rPr>
              <a:t>Portal statis </a:t>
            </a:r>
            <a:r>
              <a:rPr sz="1200" spc="-5" dirty="0">
                <a:latin typeface="Arial"/>
                <a:cs typeface="Arial"/>
              </a:rPr>
              <a:t>tertentu menggunakan dua tumpuan yaitu sendi dan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roll.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1.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Hitung reaksi pada tumpuan portal akibat pembebanan </a:t>
            </a:r>
            <a:r>
              <a:rPr sz="1200" dirty="0">
                <a:latin typeface="Arial"/>
                <a:cs typeface="Arial"/>
              </a:rPr>
              <a:t>yang </a:t>
            </a:r>
            <a:r>
              <a:rPr sz="1200" spc="-5" dirty="0">
                <a:latin typeface="Arial"/>
                <a:cs typeface="Arial"/>
              </a:rPr>
              <a:t>diterima berupa beban  titik dan beban terdistribusi marata.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tumpuan sendi dan </a:t>
            </a:r>
            <a:r>
              <a:rPr sz="1200" dirty="0">
                <a:latin typeface="Arial"/>
                <a:cs typeface="Arial"/>
              </a:rPr>
              <a:t>F </a:t>
            </a:r>
            <a:r>
              <a:rPr sz="1200" spc="-5" dirty="0">
                <a:latin typeface="Arial"/>
                <a:cs typeface="Arial"/>
              </a:rPr>
              <a:t>tumpuan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roll.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23516" y="7661143"/>
            <a:ext cx="3543300" cy="22044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686809" y="10092130"/>
            <a:ext cx="1949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10"/>
              </a:lnSpc>
            </a:pPr>
            <a:r>
              <a:rPr sz="1200" spc="-5" dirty="0">
                <a:latin typeface="Arial"/>
                <a:cs typeface="Arial"/>
              </a:rPr>
              <a:t>30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67816" y="1064514"/>
            <a:ext cx="1612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95500" y="1871472"/>
            <a:ext cx="215265" cy="0"/>
          </a:xfrm>
          <a:custGeom>
            <a:avLst/>
            <a:gdLst/>
            <a:ahLst/>
            <a:cxnLst/>
            <a:rect l="l" t="t" r="r" b="b"/>
            <a:pathLst>
              <a:path w="215264">
                <a:moveTo>
                  <a:pt x="0" y="0"/>
                </a:moveTo>
                <a:lnTo>
                  <a:pt x="214883" y="0"/>
                </a:lnTo>
              </a:path>
            </a:pathLst>
          </a:custGeom>
          <a:ln w="84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562341" y="1769618"/>
            <a:ext cx="285115" cy="239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80"/>
              </a:lnSpc>
            </a:pPr>
            <a:r>
              <a:rPr sz="2400" i="1" spc="-112" baseline="13888" dirty="0">
                <a:latin typeface="Times New Roman"/>
                <a:cs typeface="Times New Roman"/>
              </a:rPr>
              <a:t>R</a:t>
            </a:r>
            <a:r>
              <a:rPr sz="900" i="1" spc="15" dirty="0">
                <a:latin typeface="Times New Roman"/>
                <a:cs typeface="Times New Roman"/>
              </a:rPr>
              <a:t>VF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25016" y="1064514"/>
            <a:ext cx="2567305" cy="782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A 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VF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– 5 </a:t>
            </a:r>
            <a:r>
              <a:rPr sz="1200" spc="-5" dirty="0">
                <a:latin typeface="Arial"/>
                <a:cs typeface="Arial"/>
              </a:rPr>
              <a:t>(3) </a:t>
            </a:r>
            <a:r>
              <a:rPr sz="1200" dirty="0">
                <a:latin typeface="Arial"/>
                <a:cs typeface="Arial"/>
              </a:rPr>
              <a:t>– 2 </a:t>
            </a:r>
            <a:r>
              <a:rPr sz="1200" spc="-5" dirty="0">
                <a:latin typeface="Arial"/>
                <a:cs typeface="Arial"/>
              </a:rPr>
              <a:t>(6) (3) </a:t>
            </a:r>
            <a:r>
              <a:rPr sz="1200" dirty="0">
                <a:latin typeface="Arial"/>
                <a:cs typeface="Arial"/>
              </a:rPr>
              <a:t>– 1 </a:t>
            </a:r>
            <a:r>
              <a:rPr sz="1200" spc="-5" dirty="0">
                <a:latin typeface="Arial"/>
                <a:cs typeface="Arial"/>
              </a:rPr>
              <a:t>(12)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1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VF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15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36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12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581025">
              <a:lnSpc>
                <a:spcPts val="1895"/>
              </a:lnSpc>
            </a:pPr>
            <a:r>
              <a:rPr sz="1600" spc="-5" dirty="0">
                <a:latin typeface="Times New Roman"/>
                <a:cs typeface="Times New Roman"/>
              </a:rPr>
              <a:t>63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14385" y="1719326"/>
            <a:ext cx="1071880" cy="414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5"/>
              </a:lnSpc>
              <a:tabLst>
                <a:tab pos="429895" algn="l"/>
              </a:tabLst>
            </a:pP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-5" dirty="0">
                <a:latin typeface="Times New Roman"/>
                <a:cs typeface="Times New Roman"/>
              </a:rPr>
              <a:t>	</a:t>
            </a: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-254" dirty="0">
                <a:latin typeface="Times New Roman"/>
                <a:cs typeface="Times New Roman"/>
              </a:rPr>
              <a:t> </a:t>
            </a:r>
            <a:r>
              <a:rPr sz="1600" spc="-20" dirty="0">
                <a:latin typeface="Times New Roman"/>
                <a:cs typeface="Times New Roman"/>
              </a:rPr>
              <a:t>6,3</a:t>
            </a:r>
            <a:r>
              <a:rPr sz="1600" spc="-295" dirty="0">
                <a:latin typeface="Times New Roman"/>
                <a:cs typeface="Times New Roman"/>
              </a:rPr>
              <a:t> </a:t>
            </a:r>
            <a:r>
              <a:rPr sz="1600" i="1" spc="-5" dirty="0">
                <a:latin typeface="Times New Roman"/>
                <a:cs typeface="Times New Roman"/>
              </a:rPr>
              <a:t>kN</a:t>
            </a:r>
            <a:endParaRPr sz="1600">
              <a:latin typeface="Times New Roman"/>
              <a:cs typeface="Times New Roman"/>
            </a:endParaRPr>
          </a:p>
          <a:p>
            <a:pPr marL="178435">
              <a:lnSpc>
                <a:spcPts val="1585"/>
              </a:lnSpc>
            </a:pPr>
            <a:r>
              <a:rPr sz="1600" spc="-5" dirty="0">
                <a:latin typeface="Times New Roman"/>
                <a:cs typeface="Times New Roman"/>
              </a:rPr>
              <a:t>10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12043" y="1819656"/>
            <a:ext cx="28765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 ↑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7816" y="2288285"/>
            <a:ext cx="19494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(ii)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25016" y="2300477"/>
            <a:ext cx="789940" cy="542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Σ F</a:t>
            </a:r>
            <a:r>
              <a:rPr sz="1200" spc="-7" baseline="-10416" dirty="0">
                <a:latin typeface="Arial"/>
                <a:cs typeface="Arial"/>
              </a:rPr>
              <a:t>H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– 5 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 5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61427" y="2638806"/>
            <a:ext cx="36322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 ←</a:t>
            </a:r>
            <a:r>
              <a:rPr sz="1200" spc="-11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012442" y="3763517"/>
            <a:ext cx="196215" cy="0"/>
          </a:xfrm>
          <a:custGeom>
            <a:avLst/>
            <a:gdLst/>
            <a:ahLst/>
            <a:cxnLst/>
            <a:rect l="l" t="t" r="r" b="b"/>
            <a:pathLst>
              <a:path w="196214">
                <a:moveTo>
                  <a:pt x="0" y="0"/>
                </a:moveTo>
                <a:lnTo>
                  <a:pt x="195833" y="0"/>
                </a:lnTo>
              </a:path>
            </a:pathLst>
          </a:custGeom>
          <a:ln w="737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002015" y="3768597"/>
            <a:ext cx="203200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5" dirty="0">
                <a:latin typeface="Times New Roman"/>
                <a:cs typeface="Times New Roman"/>
              </a:rPr>
              <a:t>10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67816" y="2989326"/>
            <a:ext cx="3843654" cy="754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(iii)  Σ M</a:t>
            </a:r>
            <a:r>
              <a:rPr sz="1200" spc="-7" baseline="-10416" dirty="0">
                <a:latin typeface="Arial"/>
                <a:cs typeface="Arial"/>
              </a:rPr>
              <a:t>F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2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. 10 - </a:t>
            </a:r>
            <a:r>
              <a:rPr sz="1200" spc="-10" dirty="0">
                <a:latin typeface="Arial"/>
                <a:cs typeface="Arial"/>
              </a:rPr>
              <a:t>R</a:t>
            </a:r>
            <a:r>
              <a:rPr sz="1200" spc="-15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(2) + 5 (5) – 2 (6) (3 + 4) + 1 (2) =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9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– 5 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25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84 </a:t>
            </a:r>
            <a:r>
              <a:rPr sz="1200" dirty="0">
                <a:latin typeface="Arial"/>
                <a:cs typeface="Arial"/>
              </a:rPr>
              <a:t>+ 2 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953135">
              <a:lnSpc>
                <a:spcPts val="1660"/>
              </a:lnSpc>
            </a:pPr>
            <a:r>
              <a:rPr sz="1400" spc="-5" dirty="0">
                <a:latin typeface="Times New Roman"/>
                <a:cs typeface="Times New Roman"/>
              </a:rPr>
              <a:t>67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57782" y="3629914"/>
            <a:ext cx="1320800" cy="255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02945" algn="l"/>
              </a:tabLst>
            </a:pPr>
            <a:r>
              <a:rPr sz="1400" i="1" spc="-20" dirty="0">
                <a:latin typeface="Times New Roman"/>
                <a:cs typeface="Times New Roman"/>
              </a:rPr>
              <a:t>R</a:t>
            </a:r>
            <a:r>
              <a:rPr sz="1200" i="1" spc="-30" baseline="-24305" dirty="0">
                <a:latin typeface="Times New Roman"/>
                <a:cs typeface="Times New Roman"/>
              </a:rPr>
              <a:t>VA</a:t>
            </a:r>
            <a:r>
              <a:rPr sz="1200" i="1" spc="165" baseline="-2430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Symbol"/>
                <a:cs typeface="Symbol"/>
              </a:rPr>
              <a:t></a:t>
            </a:r>
            <a:r>
              <a:rPr sz="1400" spc="-5" dirty="0">
                <a:latin typeface="Times New Roman"/>
                <a:cs typeface="Times New Roman"/>
              </a:rPr>
              <a:t>	</a:t>
            </a:r>
            <a:r>
              <a:rPr sz="1400" spc="-5" dirty="0">
                <a:latin typeface="Symbol"/>
                <a:cs typeface="Symbol"/>
              </a:rPr>
              <a:t>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spc="-15" dirty="0">
                <a:latin typeface="Times New Roman"/>
                <a:cs typeface="Times New Roman"/>
              </a:rPr>
              <a:t>6,7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i="1" spc="-5" dirty="0">
                <a:latin typeface="Times New Roman"/>
                <a:cs typeface="Times New Roman"/>
              </a:rPr>
              <a:t>kN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113176" y="3680459"/>
            <a:ext cx="2882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 ↑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67816" y="3973830"/>
            <a:ext cx="5786120" cy="1859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(iv) Pemeriksaan hasil perhitungan</a:t>
            </a:r>
            <a:r>
              <a:rPr sz="1200" spc="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Σ F</a:t>
            </a:r>
            <a:r>
              <a:rPr sz="1200" spc="-7" baseline="-10416" dirty="0">
                <a:latin typeface="Arial"/>
                <a:cs typeface="Arial"/>
              </a:rPr>
              <a:t>V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VF </a:t>
            </a:r>
            <a:r>
              <a:rPr sz="1200" dirty="0">
                <a:latin typeface="Arial"/>
                <a:cs typeface="Arial"/>
              </a:rPr>
              <a:t>– 2 (6) + 1 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6,7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6,3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12 </a:t>
            </a:r>
            <a:r>
              <a:rPr sz="1200" dirty="0">
                <a:latin typeface="Arial"/>
                <a:cs typeface="Arial"/>
              </a:rPr>
              <a:t>+ 1 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  <a:tabLst>
                <a:tab pos="1384300" algn="l"/>
              </a:tabLst>
            </a:pPr>
            <a:r>
              <a:rPr sz="1200" spc="-5" dirty="0">
                <a:latin typeface="Arial"/>
                <a:cs typeface="Arial"/>
              </a:rPr>
              <a:t>13</a:t>
            </a:r>
            <a:r>
              <a:rPr sz="1200" dirty="0">
                <a:latin typeface="Arial"/>
                <a:cs typeface="Arial"/>
              </a:rPr>
              <a:t> = </a:t>
            </a:r>
            <a:r>
              <a:rPr sz="1200" spc="-5" dirty="0">
                <a:latin typeface="Arial"/>
                <a:cs typeface="Arial"/>
              </a:rPr>
              <a:t>13	</a:t>
            </a:r>
            <a:r>
              <a:rPr sz="1200" dirty="0">
                <a:latin typeface="Arial"/>
                <a:cs typeface="Arial"/>
              </a:rPr>
              <a:t>terbukti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!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  <a:p>
            <a:pPr marL="12700" marR="5080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Hitung reaksi di tumpuan portal berikut dan perhatikan beban yang diterima oleh  portal. Periksa hasil perhitungan dengan menggunakan persamaan keseimbangan  statis.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67816" y="7917942"/>
            <a:ext cx="58547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Jawab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67816" y="8092440"/>
            <a:ext cx="1612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66463" y="8092440"/>
            <a:ext cx="2626995" cy="728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112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Σ F</a:t>
            </a:r>
            <a:r>
              <a:rPr sz="1200" spc="-7" baseline="-10416" dirty="0">
                <a:latin typeface="Arial"/>
                <a:cs typeface="Arial"/>
              </a:rPr>
              <a:t>H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71120" marR="1399540">
              <a:lnSpc>
                <a:spcPts val="1370"/>
              </a:lnSpc>
              <a:spcBef>
                <a:spcPts val="75"/>
              </a:spcBef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Q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spc="-5" dirty="0">
                <a:latin typeface="Arial"/>
                <a:cs typeface="Arial"/>
              </a:rPr>
              <a:t>(3)  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Q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r>
              <a:rPr sz="1200" spc="-127" baseline="-10416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(3)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45"/>
              </a:lnSpc>
              <a:tabLst>
                <a:tab pos="227457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 5 – </a:t>
            </a:r>
            <a:r>
              <a:rPr sz="1200" spc="-5" dirty="0">
                <a:latin typeface="Arial"/>
                <a:cs typeface="Arial"/>
              </a:rPr>
              <a:t>(1)(3) </a:t>
            </a:r>
            <a:r>
              <a:rPr sz="1200" dirty="0">
                <a:latin typeface="Arial"/>
                <a:cs typeface="Arial"/>
              </a:rPr>
              <a:t>= 5 – 3 =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kN	</a:t>
            </a:r>
            <a:r>
              <a:rPr sz="1200" dirty="0">
                <a:latin typeface="Arial"/>
                <a:cs typeface="Arial"/>
              </a:rPr>
              <a:t>( ←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67816" y="8967978"/>
            <a:ext cx="19494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(ii)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525016" y="8967978"/>
            <a:ext cx="3914775" cy="729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.8 + </a:t>
            </a:r>
            <a:r>
              <a:rPr sz="1200" spc="-5" dirty="0">
                <a:latin typeface="Arial"/>
                <a:cs typeface="Arial"/>
              </a:rPr>
              <a:t>Q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(3)(1,5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1)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(10) </a:t>
            </a:r>
            <a:r>
              <a:rPr sz="1200" dirty="0">
                <a:latin typeface="Arial"/>
                <a:cs typeface="Arial"/>
              </a:rPr>
              <a:t>– M – </a:t>
            </a:r>
            <a:r>
              <a:rPr sz="1200" spc="-5" dirty="0">
                <a:latin typeface="Arial"/>
                <a:cs typeface="Arial"/>
              </a:rPr>
              <a:t>Q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r>
              <a:rPr sz="1200" spc="-5" dirty="0">
                <a:latin typeface="Arial"/>
                <a:cs typeface="Arial"/>
              </a:rPr>
              <a:t>(2)(3)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.8 +  1 (3)(2,5) – 5 (10) – 5 – 1 </a:t>
            </a:r>
            <a:r>
              <a:rPr sz="1200" spc="-5" dirty="0">
                <a:latin typeface="Arial"/>
                <a:cs typeface="Arial"/>
              </a:rPr>
              <a:t>(2)(3) </a:t>
            </a:r>
            <a:r>
              <a:rPr sz="1200" dirty="0">
                <a:latin typeface="Arial"/>
                <a:cs typeface="Arial"/>
              </a:rPr>
              <a:t>– 5 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spc="-5" dirty="0">
                <a:latin typeface="Arial"/>
                <a:cs typeface="Arial"/>
              </a:rPr>
              <a:t>.8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7,5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50 </a:t>
            </a:r>
            <a:r>
              <a:rPr sz="1200" dirty="0">
                <a:latin typeface="Arial"/>
                <a:cs typeface="Arial"/>
              </a:rPr>
              <a:t>– 5 – 6 –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108454" y="5831585"/>
            <a:ext cx="3183636" cy="20688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3674109" y="100921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31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015489" y="1134617"/>
            <a:ext cx="311150" cy="0"/>
          </a:xfrm>
          <a:custGeom>
            <a:avLst/>
            <a:gdLst/>
            <a:ahLst/>
            <a:cxnLst/>
            <a:rect l="l" t="t" r="r" b="b"/>
            <a:pathLst>
              <a:path w="311150">
                <a:moveTo>
                  <a:pt x="0" y="0"/>
                </a:moveTo>
                <a:lnTo>
                  <a:pt x="310896" y="0"/>
                </a:lnTo>
              </a:path>
            </a:pathLst>
          </a:custGeom>
          <a:ln w="731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14042" y="1144511"/>
            <a:ext cx="113664" cy="219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spc="15" dirty="0">
                <a:latin typeface="Times New Roman"/>
                <a:cs typeface="Times New Roman"/>
              </a:rPr>
              <a:t>8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11933" y="896111"/>
            <a:ext cx="323215" cy="219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spc="15" dirty="0">
                <a:latin typeface="Times New Roman"/>
                <a:cs typeface="Times New Roman"/>
              </a:rPr>
              <a:t>6</a:t>
            </a:r>
            <a:r>
              <a:rPr sz="1350" spc="-45" dirty="0">
                <a:latin typeface="Times New Roman"/>
                <a:cs typeface="Times New Roman"/>
              </a:rPr>
              <a:t>3</a:t>
            </a:r>
            <a:r>
              <a:rPr sz="1350" spc="-20" dirty="0">
                <a:latin typeface="Times New Roman"/>
                <a:cs typeface="Times New Roman"/>
              </a:rPr>
              <a:t>,</a:t>
            </a:r>
            <a:r>
              <a:rPr sz="1350" spc="15" dirty="0">
                <a:latin typeface="Times New Roman"/>
                <a:cs typeface="Times New Roman"/>
              </a:rPr>
              <a:t>5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76932" y="1006602"/>
            <a:ext cx="734695" cy="219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spc="15" dirty="0">
                <a:latin typeface="Symbol"/>
                <a:cs typeface="Symbol"/>
              </a:rPr>
              <a:t></a:t>
            </a:r>
            <a:r>
              <a:rPr sz="1350" spc="15" dirty="0">
                <a:latin typeface="Times New Roman"/>
                <a:cs typeface="Times New Roman"/>
              </a:rPr>
              <a:t> </a:t>
            </a:r>
            <a:r>
              <a:rPr sz="1350" spc="10" dirty="0">
                <a:latin typeface="Times New Roman"/>
                <a:cs typeface="Times New Roman"/>
              </a:rPr>
              <a:t>7,94</a:t>
            </a:r>
            <a:r>
              <a:rPr sz="1350" spc="90" dirty="0">
                <a:latin typeface="Times New Roman"/>
                <a:cs typeface="Times New Roman"/>
              </a:rPr>
              <a:t> </a:t>
            </a:r>
            <a:r>
              <a:rPr sz="1350" i="1" spc="15" dirty="0">
                <a:latin typeface="Times New Roman"/>
                <a:cs typeface="Times New Roman"/>
              </a:rPr>
              <a:t>kN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27105" y="1049273"/>
            <a:ext cx="28765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 ↑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7816" y="1006602"/>
            <a:ext cx="910590" cy="539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1650">
              <a:lnSpc>
                <a:spcPct val="100000"/>
              </a:lnSpc>
            </a:pPr>
            <a:r>
              <a:rPr sz="1350" i="1" spc="-10" dirty="0">
                <a:latin typeface="Times New Roman"/>
                <a:cs typeface="Times New Roman"/>
              </a:rPr>
              <a:t>R</a:t>
            </a:r>
            <a:r>
              <a:rPr sz="1200" i="1" spc="-15" baseline="-24305" dirty="0">
                <a:latin typeface="Times New Roman"/>
                <a:cs typeface="Times New Roman"/>
              </a:rPr>
              <a:t>VB</a:t>
            </a:r>
            <a:r>
              <a:rPr sz="1200" i="1" spc="60" baseline="-24305" dirty="0">
                <a:latin typeface="Times New Roman"/>
                <a:cs typeface="Times New Roman"/>
              </a:rPr>
              <a:t> </a:t>
            </a:r>
            <a:r>
              <a:rPr sz="1350" spc="15" dirty="0">
                <a:latin typeface="Symbol"/>
                <a:cs typeface="Symbol"/>
              </a:rPr>
              <a:t></a:t>
            </a:r>
            <a:endParaRPr sz="135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1025"/>
              </a:spcBef>
            </a:pPr>
            <a:r>
              <a:rPr sz="1200" spc="-5" dirty="0">
                <a:latin typeface="Arial"/>
                <a:cs typeface="Arial"/>
              </a:rPr>
              <a:t>(iii)  Σ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2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25076" y="1517904"/>
            <a:ext cx="3817620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30" dirty="0">
                <a:latin typeface="Arial"/>
                <a:cs typeface="Arial"/>
              </a:rPr>
              <a:t>R</a:t>
            </a:r>
            <a:r>
              <a:rPr sz="1200" spc="-44" baseline="-10416" dirty="0">
                <a:latin typeface="Arial"/>
                <a:cs typeface="Arial"/>
              </a:rPr>
              <a:t>VA</a:t>
            </a:r>
            <a:r>
              <a:rPr sz="1200" spc="-30" dirty="0">
                <a:latin typeface="Arial"/>
                <a:cs typeface="Arial"/>
              </a:rPr>
              <a:t>(8)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+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30" dirty="0">
                <a:latin typeface="Arial"/>
                <a:cs typeface="Arial"/>
              </a:rPr>
              <a:t>R</a:t>
            </a:r>
            <a:r>
              <a:rPr sz="1200" spc="-44" baseline="-10416" dirty="0">
                <a:latin typeface="Arial"/>
                <a:cs typeface="Arial"/>
              </a:rPr>
              <a:t>HA</a:t>
            </a:r>
            <a:r>
              <a:rPr sz="1200" spc="-30" dirty="0">
                <a:latin typeface="Arial"/>
                <a:cs typeface="Arial"/>
              </a:rPr>
              <a:t>(1)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+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F</a:t>
            </a:r>
            <a:r>
              <a:rPr sz="1200" spc="-37" baseline="-10416" dirty="0">
                <a:latin typeface="Arial"/>
                <a:cs typeface="Arial"/>
              </a:rPr>
              <a:t>1</a:t>
            </a:r>
            <a:r>
              <a:rPr sz="1200" spc="-25" dirty="0">
                <a:latin typeface="Arial"/>
                <a:cs typeface="Arial"/>
              </a:rPr>
              <a:t>(1)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30" dirty="0">
                <a:latin typeface="Arial"/>
                <a:cs typeface="Arial"/>
              </a:rPr>
              <a:t>Q</a:t>
            </a:r>
            <a:r>
              <a:rPr sz="1200" spc="-44" baseline="-10416" dirty="0">
                <a:latin typeface="Arial"/>
                <a:cs typeface="Arial"/>
              </a:rPr>
              <a:t>1</a:t>
            </a:r>
            <a:r>
              <a:rPr sz="1200" spc="-30" dirty="0">
                <a:latin typeface="Arial"/>
                <a:cs typeface="Arial"/>
              </a:rPr>
              <a:t>(2)(5)+M+F</a:t>
            </a:r>
            <a:r>
              <a:rPr sz="1200" spc="-44" baseline="-10416" dirty="0">
                <a:latin typeface="Arial"/>
                <a:cs typeface="Arial"/>
              </a:rPr>
              <a:t>2</a:t>
            </a:r>
            <a:r>
              <a:rPr sz="1200" spc="-30" dirty="0">
                <a:latin typeface="Arial"/>
                <a:cs typeface="Arial"/>
              </a:rPr>
              <a:t>(2)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30" dirty="0">
                <a:latin typeface="Arial"/>
                <a:cs typeface="Arial"/>
              </a:rPr>
              <a:t>Q</a:t>
            </a:r>
            <a:r>
              <a:rPr sz="1200" spc="-44" baseline="-10416" dirty="0">
                <a:latin typeface="Arial"/>
                <a:cs typeface="Arial"/>
              </a:rPr>
              <a:t>2</a:t>
            </a:r>
            <a:r>
              <a:rPr sz="1200" spc="-30" dirty="0">
                <a:latin typeface="Arial"/>
                <a:cs typeface="Arial"/>
              </a:rPr>
              <a:t>(3)(1,5)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.8 + 2 (1) + 5 (1) – 1 </a:t>
            </a:r>
            <a:r>
              <a:rPr sz="1200" spc="-5" dirty="0">
                <a:latin typeface="Arial"/>
                <a:cs typeface="Arial"/>
              </a:rPr>
              <a:t>(2)(5)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5(2)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1(3)(1,5)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.8 </a:t>
            </a:r>
            <a:r>
              <a:rPr sz="1200" dirty="0">
                <a:latin typeface="Arial"/>
                <a:cs typeface="Arial"/>
              </a:rPr>
              <a:t>+ 2 + 5 –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+ 5 +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4,5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192273" y="2313432"/>
            <a:ext cx="254635" cy="0"/>
          </a:xfrm>
          <a:custGeom>
            <a:avLst/>
            <a:gdLst/>
            <a:ahLst/>
            <a:cxnLst/>
            <a:rect l="l" t="t" r="r" b="b"/>
            <a:pathLst>
              <a:path w="254635">
                <a:moveTo>
                  <a:pt x="0" y="0"/>
                </a:moveTo>
                <a:lnTo>
                  <a:pt x="254507" y="0"/>
                </a:lnTo>
              </a:path>
            </a:pathLst>
          </a:custGeom>
          <a:ln w="807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258060" y="2322576"/>
            <a:ext cx="122555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10" dirty="0">
                <a:latin typeface="Times New Roman"/>
                <a:cs typeface="Times New Roman"/>
              </a:rPr>
              <a:t>8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89492" y="2049005"/>
            <a:ext cx="266065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10" dirty="0">
                <a:latin typeface="Times New Roman"/>
                <a:cs typeface="Times New Roman"/>
              </a:rPr>
              <a:t>7</a:t>
            </a:r>
            <a:r>
              <a:rPr sz="1500" spc="-20" dirty="0">
                <a:latin typeface="Times New Roman"/>
                <a:cs typeface="Times New Roman"/>
              </a:rPr>
              <a:t>,</a:t>
            </a:r>
            <a:r>
              <a:rPr sz="1500" spc="10" dirty="0">
                <a:latin typeface="Times New Roman"/>
                <a:cs typeface="Times New Roman"/>
              </a:rPr>
              <a:t>5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04211" y="2170938"/>
            <a:ext cx="937894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10" dirty="0">
                <a:latin typeface="Symbol"/>
                <a:cs typeface="Symbol"/>
              </a:rPr>
              <a:t></a:t>
            </a:r>
            <a:r>
              <a:rPr sz="1500" spc="10" dirty="0">
                <a:latin typeface="Times New Roman"/>
                <a:cs typeface="Times New Roman"/>
              </a:rPr>
              <a:t> </a:t>
            </a:r>
            <a:r>
              <a:rPr sz="1500" spc="10" dirty="0">
                <a:latin typeface="Symbol"/>
                <a:cs typeface="Symbol"/>
              </a:rPr>
              <a:t></a:t>
            </a:r>
            <a:r>
              <a:rPr sz="1500" spc="1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0,94</a:t>
            </a:r>
            <a:r>
              <a:rPr sz="1500" spc="-50" dirty="0">
                <a:latin typeface="Times New Roman"/>
                <a:cs typeface="Times New Roman"/>
              </a:rPr>
              <a:t> </a:t>
            </a:r>
            <a:r>
              <a:rPr sz="1500" i="1" spc="15" dirty="0">
                <a:latin typeface="Times New Roman"/>
                <a:cs typeface="Times New Roman"/>
              </a:rPr>
              <a:t>kN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60842" y="2170938"/>
            <a:ext cx="613410" cy="274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i="1" spc="-20" dirty="0">
                <a:latin typeface="Times New Roman"/>
                <a:cs typeface="Times New Roman"/>
              </a:rPr>
              <a:t>R</a:t>
            </a:r>
            <a:r>
              <a:rPr sz="1350" i="1" spc="-30" baseline="-24691" dirty="0">
                <a:latin typeface="Times New Roman"/>
                <a:cs typeface="Times New Roman"/>
              </a:rPr>
              <a:t>VA </a:t>
            </a:r>
            <a:r>
              <a:rPr sz="1500" spc="10" dirty="0">
                <a:latin typeface="Symbol"/>
                <a:cs typeface="Symbol"/>
              </a:rPr>
              <a:t></a:t>
            </a:r>
            <a:r>
              <a:rPr sz="1500" spc="80" dirty="0">
                <a:latin typeface="Times New Roman"/>
                <a:cs typeface="Times New Roman"/>
              </a:rPr>
              <a:t> </a:t>
            </a:r>
            <a:r>
              <a:rPr sz="1500" spc="10" dirty="0">
                <a:latin typeface="Symbol"/>
                <a:cs typeface="Symbol"/>
              </a:rPr>
              <a:t>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38376" y="2250947"/>
            <a:ext cx="2882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 ↓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67814" y="2719578"/>
            <a:ext cx="5786120" cy="4353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(iv) Pemeriksaan hasil perhitungan</a:t>
            </a:r>
            <a:r>
              <a:rPr sz="1200" spc="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Σ F</a:t>
            </a:r>
            <a:r>
              <a:rPr sz="1200" spc="-7" baseline="-10416" dirty="0">
                <a:latin typeface="Arial"/>
                <a:cs typeface="Arial"/>
              </a:rPr>
              <a:t>V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– 1 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– 5 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0,94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7,94 </a:t>
            </a:r>
            <a:r>
              <a:rPr sz="1200" dirty="0">
                <a:latin typeface="Arial"/>
                <a:cs typeface="Arial"/>
              </a:rPr>
              <a:t>– 2 – 5 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  <a:tabLst>
                <a:tab pos="1842135" algn="l"/>
              </a:tabLst>
            </a:pPr>
            <a:r>
              <a:rPr sz="1200" dirty="0">
                <a:latin typeface="Arial"/>
                <a:cs typeface="Arial"/>
              </a:rPr>
              <a:t>7 – 7 = 0	</a:t>
            </a:r>
            <a:r>
              <a:rPr sz="1200" spc="-5" dirty="0">
                <a:latin typeface="Arial"/>
                <a:cs typeface="Arial"/>
              </a:rPr>
              <a:t>terbukti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!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Portal Tiga</a:t>
            </a:r>
            <a:r>
              <a:rPr sz="1200" b="1" u="heavy" spc="-8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Sendi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>
              <a:latin typeface="Times New Roman"/>
              <a:cs typeface="Times New Roman"/>
            </a:endParaRPr>
          </a:p>
          <a:p>
            <a:pPr marL="283210" marR="5715" indent="-270510" algn="just">
              <a:lnSpc>
                <a:spcPts val="1370"/>
              </a:lnSpc>
              <a:buFont typeface="Symbol"/>
              <a:buChar char=""/>
              <a:tabLst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Struktur portal yang ada, lebih banyak </a:t>
            </a:r>
            <a:r>
              <a:rPr sz="1200" dirty="0">
                <a:latin typeface="Arial"/>
                <a:cs typeface="Arial"/>
              </a:rPr>
              <a:t>merupakan struktur portal </a:t>
            </a:r>
            <a:r>
              <a:rPr sz="1200" u="sng" spc="-5" dirty="0">
                <a:latin typeface="Arial"/>
                <a:cs typeface="Arial"/>
              </a:rPr>
              <a:t>statis </a:t>
            </a:r>
            <a:r>
              <a:rPr sz="1200" u="sng" dirty="0">
                <a:latin typeface="Arial"/>
                <a:cs typeface="Arial"/>
              </a:rPr>
              <a:t>tak </a:t>
            </a:r>
            <a:r>
              <a:rPr sz="1200" u="sng" spc="-5" dirty="0">
                <a:latin typeface="Arial"/>
                <a:cs typeface="Arial"/>
              </a:rPr>
              <a:t>tentu</a:t>
            </a:r>
            <a:r>
              <a:rPr sz="1200" spc="-5" dirty="0">
                <a:latin typeface="Arial"/>
                <a:cs typeface="Arial"/>
              </a:rPr>
              <a:t>,  yaitu jumlah komponen reaksi lebih dari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3.</a:t>
            </a:r>
            <a:endParaRPr sz="1200">
              <a:latin typeface="Arial"/>
              <a:cs typeface="Arial"/>
            </a:endParaRPr>
          </a:p>
          <a:p>
            <a:pPr marL="283210" marR="5080" indent="-270510" algn="just">
              <a:lnSpc>
                <a:spcPts val="1380"/>
              </a:lnSpc>
              <a:spcBef>
                <a:spcPts val="85"/>
              </a:spcBef>
              <a:buFont typeface="Symbol"/>
              <a:buChar char=""/>
              <a:tabLst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Misal, jika portal ditumpu pada </a:t>
            </a:r>
            <a:r>
              <a:rPr sz="1200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buah sendi yang masing-masing mempunyai </a:t>
            </a:r>
            <a:r>
              <a:rPr sz="1200" dirty="0">
                <a:latin typeface="Arial"/>
                <a:cs typeface="Arial"/>
              </a:rPr>
              <a:t>2  </a:t>
            </a:r>
            <a:r>
              <a:rPr sz="1200" spc="-5" dirty="0">
                <a:latin typeface="Arial"/>
                <a:cs typeface="Arial"/>
              </a:rPr>
              <a:t>reaksi, sehingga mempunyai </a:t>
            </a:r>
            <a:r>
              <a:rPr sz="1200" dirty="0">
                <a:latin typeface="Arial"/>
                <a:cs typeface="Arial"/>
              </a:rPr>
              <a:t>total </a:t>
            </a:r>
            <a:r>
              <a:rPr sz="1200" spc="-5" dirty="0">
                <a:latin typeface="Arial"/>
                <a:cs typeface="Arial"/>
              </a:rPr>
              <a:t>reaksi </a:t>
            </a:r>
            <a:r>
              <a:rPr sz="1200" dirty="0">
                <a:latin typeface="Arial"/>
                <a:cs typeface="Arial"/>
              </a:rPr>
              <a:t>4 </a:t>
            </a:r>
            <a:r>
              <a:rPr sz="1200" spc="-5" dirty="0">
                <a:latin typeface="Arial"/>
                <a:cs typeface="Arial"/>
              </a:rPr>
              <a:t>buah. Dengan </a:t>
            </a:r>
            <a:r>
              <a:rPr sz="1200" dirty="0">
                <a:latin typeface="Arial"/>
                <a:cs typeface="Arial"/>
              </a:rPr>
              <a:t>4 </a:t>
            </a:r>
            <a:r>
              <a:rPr sz="1200" spc="-5" dirty="0">
                <a:latin typeface="Arial"/>
                <a:cs typeface="Arial"/>
              </a:rPr>
              <a:t>buah reaksi dan  hanya </a:t>
            </a: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buah persamaan keseimbangan, maka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dapat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diselesaikan.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Symbol"/>
              <a:buChar char=""/>
            </a:pPr>
            <a:endParaRPr sz="1250">
              <a:latin typeface="Times New Roman"/>
              <a:cs typeface="Times New Roman"/>
            </a:endParaRPr>
          </a:p>
          <a:p>
            <a:pPr marL="283210" marR="5715" indent="-270510" algn="just">
              <a:lnSpc>
                <a:spcPts val="1370"/>
              </a:lnSpc>
              <a:spcBef>
                <a:spcPts val="5"/>
              </a:spcBef>
              <a:buFont typeface="Symbol"/>
              <a:buChar char=""/>
              <a:tabLst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Untuk memperoleh jumlah persamaan sama dengan jumlah reaksi, ditambahkan  satu buah sendi pada portal diantara </a:t>
            </a:r>
            <a:r>
              <a:rPr sz="1200" dirty="0">
                <a:latin typeface="Arial"/>
                <a:cs typeface="Arial"/>
              </a:rPr>
              <a:t>2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tumpuan.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Symbol"/>
              <a:buChar char=""/>
            </a:pPr>
            <a:endParaRPr sz="1200">
              <a:latin typeface="Times New Roman"/>
              <a:cs typeface="Times New Roman"/>
            </a:endParaRPr>
          </a:p>
          <a:p>
            <a:pPr marL="283210" marR="5080" indent="-270510" algn="just">
              <a:lnSpc>
                <a:spcPct val="95600"/>
              </a:lnSpc>
              <a:buFont typeface="Symbol"/>
              <a:buChar char=""/>
              <a:tabLst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Syarat utama bahwa sendi </a:t>
            </a:r>
            <a:r>
              <a:rPr sz="1200" dirty="0">
                <a:latin typeface="Arial"/>
                <a:cs typeface="Arial"/>
              </a:rPr>
              <a:t>tambahan </a:t>
            </a:r>
            <a:r>
              <a:rPr sz="1200" spc="-5" dirty="0">
                <a:latin typeface="Arial"/>
                <a:cs typeface="Arial"/>
              </a:rPr>
              <a:t>tersebut </a:t>
            </a:r>
            <a:r>
              <a:rPr sz="1200" dirty="0">
                <a:latin typeface="Arial"/>
                <a:cs typeface="Arial"/>
              </a:rPr>
              <a:t>tidak terjadi momen </a:t>
            </a:r>
            <a:r>
              <a:rPr sz="1200" spc="-5" dirty="0">
                <a:latin typeface="Arial"/>
                <a:cs typeface="Arial"/>
              </a:rPr>
              <a:t>atau (M</a:t>
            </a:r>
            <a:r>
              <a:rPr sz="1200" spc="-7" baseline="-10416" dirty="0">
                <a:latin typeface="Arial"/>
                <a:cs typeface="Arial"/>
              </a:rPr>
              <a:t>S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0).  Dengan demikian diperoleh satu persamaan tambahan untuk menyelesaikan </a:t>
            </a:r>
            <a:r>
              <a:rPr sz="1200" dirty="0">
                <a:latin typeface="Arial"/>
                <a:cs typeface="Arial"/>
              </a:rPr>
              <a:t>4  </a:t>
            </a:r>
            <a:r>
              <a:rPr sz="1200" spc="-5" dirty="0">
                <a:latin typeface="Arial"/>
                <a:cs typeface="Arial"/>
              </a:rPr>
              <a:t>buah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reaksi.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200" spc="-5" dirty="0">
                <a:latin typeface="Arial"/>
                <a:cs typeface="Arial"/>
              </a:rPr>
              <a:t>Cari reaksi yang </a:t>
            </a:r>
            <a:r>
              <a:rPr sz="1200" dirty="0">
                <a:latin typeface="Arial"/>
                <a:cs typeface="Arial"/>
              </a:rPr>
              <a:t>terjadi </a:t>
            </a:r>
            <a:r>
              <a:rPr sz="1200" spc="-5" dirty="0">
                <a:latin typeface="Arial"/>
                <a:cs typeface="Arial"/>
              </a:rPr>
              <a:t>di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dari konstruksi portal tiga sendi berikut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ini.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337816" y="7203181"/>
            <a:ext cx="3200400" cy="26517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674109" y="100921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32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6785"/>
            <a:ext cx="5786755" cy="637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64435">
              <a:lnSpc>
                <a:spcPct val="100000"/>
              </a:lnSpc>
            </a:pPr>
            <a:endParaRPr sz="1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Jawab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1152143"/>
            <a:ext cx="1612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25016" y="1152143"/>
            <a:ext cx="2232025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spc="-5" dirty="0">
                <a:latin typeface="Arial"/>
                <a:cs typeface="Arial"/>
              </a:rPr>
              <a:t>.8 </a:t>
            </a:r>
            <a:r>
              <a:rPr sz="1200" dirty="0">
                <a:latin typeface="Arial"/>
                <a:cs typeface="Arial"/>
              </a:rPr>
              <a:t>– 8 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(4) </a:t>
            </a:r>
            <a:r>
              <a:rPr sz="1200" dirty="0">
                <a:latin typeface="Arial"/>
                <a:cs typeface="Arial"/>
              </a:rPr>
              <a:t>– 8 </a:t>
            </a:r>
            <a:r>
              <a:rPr sz="1200" spc="-5" dirty="0">
                <a:latin typeface="Arial"/>
                <a:cs typeface="Arial"/>
              </a:rPr>
              <a:t>(6)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spc="-5" dirty="0">
                <a:latin typeface="Arial"/>
                <a:cs typeface="Arial"/>
              </a:rPr>
              <a:t>.8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64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48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041398" y="1937004"/>
            <a:ext cx="275590" cy="0"/>
          </a:xfrm>
          <a:custGeom>
            <a:avLst/>
            <a:gdLst/>
            <a:ahLst/>
            <a:cxnLst/>
            <a:rect l="l" t="t" r="r" b="b"/>
            <a:pathLst>
              <a:path w="275589">
                <a:moveTo>
                  <a:pt x="0" y="0"/>
                </a:moveTo>
                <a:lnTo>
                  <a:pt x="275081" y="0"/>
                </a:lnTo>
              </a:path>
            </a:pathLst>
          </a:custGeom>
          <a:ln w="772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19376" y="1944116"/>
            <a:ext cx="118745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5" dirty="0">
                <a:latin typeface="Times New Roman"/>
                <a:cs typeface="Times New Roman"/>
              </a:rPr>
              <a:t>8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20316" y="1682000"/>
            <a:ext cx="304165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5" dirty="0">
                <a:latin typeface="Times New Roman"/>
                <a:cs typeface="Times New Roman"/>
              </a:rPr>
              <a:t>128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370835" y="1799349"/>
            <a:ext cx="619125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dirty="0">
                <a:latin typeface="Symbol"/>
                <a:cs typeface="Symbol"/>
              </a:rPr>
              <a:t></a:t>
            </a:r>
            <a:r>
              <a:rPr sz="1450" dirty="0">
                <a:latin typeface="Times New Roman"/>
                <a:cs typeface="Times New Roman"/>
              </a:rPr>
              <a:t> </a:t>
            </a:r>
            <a:r>
              <a:rPr sz="1450" spc="5" dirty="0">
                <a:latin typeface="Times New Roman"/>
                <a:cs typeface="Times New Roman"/>
              </a:rPr>
              <a:t>16</a:t>
            </a:r>
            <a:r>
              <a:rPr sz="1450" spc="-40" dirty="0">
                <a:latin typeface="Times New Roman"/>
                <a:cs typeface="Times New Roman"/>
              </a:rPr>
              <a:t> </a:t>
            </a:r>
            <a:r>
              <a:rPr sz="1450" i="1" spc="5" dirty="0">
                <a:latin typeface="Times New Roman"/>
                <a:cs typeface="Times New Roman"/>
              </a:rPr>
              <a:t>kN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59305" y="1799335"/>
            <a:ext cx="441959" cy="2641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i="1" spc="-20" dirty="0">
                <a:latin typeface="Times New Roman"/>
                <a:cs typeface="Times New Roman"/>
              </a:rPr>
              <a:t>R</a:t>
            </a:r>
            <a:r>
              <a:rPr sz="1275" i="1" spc="-30" baseline="-22875" dirty="0">
                <a:latin typeface="Times New Roman"/>
                <a:cs typeface="Times New Roman"/>
              </a:rPr>
              <a:t>VB</a:t>
            </a:r>
            <a:r>
              <a:rPr sz="1275" i="1" spc="75" baseline="-22875" dirty="0">
                <a:latin typeface="Times New Roman"/>
                <a:cs typeface="Times New Roman"/>
              </a:rPr>
              <a:t> </a:t>
            </a:r>
            <a:r>
              <a:rPr sz="1450" dirty="0">
                <a:latin typeface="Symbol"/>
                <a:cs typeface="Symbol"/>
              </a:rPr>
              <a:t>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12043" y="1863852"/>
            <a:ext cx="28765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 ↑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67816" y="2332481"/>
            <a:ext cx="19494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(ii)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25016" y="2332481"/>
            <a:ext cx="2232025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.8 </a:t>
            </a:r>
            <a:r>
              <a:rPr sz="1200" dirty="0">
                <a:latin typeface="Arial"/>
                <a:cs typeface="Arial"/>
              </a:rPr>
              <a:t>– 8 </a:t>
            </a:r>
            <a:r>
              <a:rPr sz="1200" spc="-5" dirty="0">
                <a:latin typeface="Arial"/>
                <a:cs typeface="Arial"/>
              </a:rPr>
              <a:t>(6)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(4) </a:t>
            </a:r>
            <a:r>
              <a:rPr sz="1200" dirty="0">
                <a:latin typeface="Arial"/>
                <a:cs typeface="Arial"/>
              </a:rPr>
              <a:t>– 8 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.8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48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64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036064" y="3116579"/>
            <a:ext cx="275590" cy="0"/>
          </a:xfrm>
          <a:custGeom>
            <a:avLst/>
            <a:gdLst/>
            <a:ahLst/>
            <a:cxnLst/>
            <a:rect l="l" t="t" r="r" b="b"/>
            <a:pathLst>
              <a:path w="275589">
                <a:moveTo>
                  <a:pt x="0" y="0"/>
                </a:moveTo>
                <a:lnTo>
                  <a:pt x="275081" y="0"/>
                </a:lnTo>
              </a:path>
            </a:pathLst>
          </a:custGeom>
          <a:ln w="772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114054" y="3123692"/>
            <a:ext cx="118110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dirty="0">
                <a:latin typeface="Times New Roman"/>
                <a:cs typeface="Times New Roman"/>
              </a:rPr>
              <a:t>8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14982" y="2862326"/>
            <a:ext cx="303530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dirty="0">
                <a:latin typeface="Times New Roman"/>
                <a:cs typeface="Times New Roman"/>
              </a:rPr>
              <a:t>128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365514" y="2978911"/>
            <a:ext cx="618490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dirty="0">
                <a:latin typeface="Symbol"/>
                <a:cs typeface="Symbol"/>
              </a:rPr>
              <a:t></a:t>
            </a:r>
            <a:r>
              <a:rPr sz="1450" dirty="0">
                <a:latin typeface="Times New Roman"/>
                <a:cs typeface="Times New Roman"/>
              </a:rPr>
              <a:t> 16</a:t>
            </a:r>
            <a:r>
              <a:rPr sz="1450" spc="-15" dirty="0">
                <a:latin typeface="Times New Roman"/>
                <a:cs typeface="Times New Roman"/>
              </a:rPr>
              <a:t> </a:t>
            </a:r>
            <a:r>
              <a:rPr sz="1450" i="1" dirty="0">
                <a:latin typeface="Times New Roman"/>
                <a:cs typeface="Times New Roman"/>
              </a:rPr>
              <a:t>kN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59305" y="2978911"/>
            <a:ext cx="436880" cy="264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i="1" spc="-20" dirty="0">
                <a:latin typeface="Times New Roman"/>
                <a:cs typeface="Times New Roman"/>
              </a:rPr>
              <a:t>R</a:t>
            </a:r>
            <a:r>
              <a:rPr sz="1275" i="1" spc="-30" baseline="-22875" dirty="0">
                <a:latin typeface="Times New Roman"/>
                <a:cs typeface="Times New Roman"/>
              </a:rPr>
              <a:t>VA</a:t>
            </a:r>
            <a:r>
              <a:rPr sz="1275" i="1" spc="30" baseline="-22875" dirty="0">
                <a:latin typeface="Times New Roman"/>
                <a:cs typeface="Times New Roman"/>
              </a:rPr>
              <a:t> </a:t>
            </a:r>
            <a:r>
              <a:rPr sz="1450" dirty="0">
                <a:latin typeface="Symbol"/>
                <a:cs typeface="Symbol"/>
              </a:rPr>
              <a:t>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651163" y="3043428"/>
            <a:ext cx="28765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 ↑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67816" y="3512057"/>
            <a:ext cx="228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(iii)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524970" y="3524249"/>
            <a:ext cx="5329555" cy="357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Untuk mencari reaksi horizontal 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spc="-5" dirty="0">
                <a:latin typeface="Arial"/>
                <a:cs typeface="Arial"/>
              </a:rPr>
              <a:t>dan 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spc="-5" dirty="0">
                <a:latin typeface="Arial"/>
                <a:cs typeface="Arial"/>
              </a:rPr>
              <a:t>maka, struktur portal </a:t>
            </a:r>
            <a:r>
              <a:rPr sz="1200" dirty="0">
                <a:latin typeface="Arial"/>
                <a:cs typeface="Arial"/>
              </a:rPr>
              <a:t>tiga </a:t>
            </a:r>
            <a:r>
              <a:rPr sz="1200" spc="-5" dirty="0">
                <a:latin typeface="Arial"/>
                <a:cs typeface="Arial"/>
              </a:rPr>
              <a:t>sendi  dipisahkan menjadi </a:t>
            </a:r>
            <a:r>
              <a:rPr sz="1200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bagian, sebelah kiri </a:t>
            </a:r>
            <a:r>
              <a:rPr sz="1200" dirty="0">
                <a:latin typeface="Arial"/>
                <a:cs typeface="Arial"/>
              </a:rPr>
              <a:t>S </a:t>
            </a:r>
            <a:r>
              <a:rPr sz="1200" spc="-5" dirty="0">
                <a:latin typeface="Arial"/>
                <a:cs typeface="Arial"/>
              </a:rPr>
              <a:t>dan sebelah kanan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67816" y="6666738"/>
            <a:ext cx="3854450" cy="369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Syarat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Pada </a:t>
            </a:r>
            <a:r>
              <a:rPr sz="1200" dirty="0">
                <a:latin typeface="Arial"/>
                <a:cs typeface="Arial"/>
              </a:rPr>
              <a:t>S </a:t>
            </a:r>
            <a:r>
              <a:rPr sz="1200" spc="-5" dirty="0">
                <a:latin typeface="Arial"/>
                <a:cs typeface="Arial"/>
              </a:rPr>
              <a:t>(sendi) </a:t>
            </a:r>
            <a:r>
              <a:rPr sz="1200" dirty="0">
                <a:latin typeface="Arial"/>
                <a:cs typeface="Arial"/>
              </a:rPr>
              <a:t>tidak </a:t>
            </a:r>
            <a:r>
              <a:rPr sz="1200" spc="-5" dirty="0">
                <a:latin typeface="Arial"/>
                <a:cs typeface="Arial"/>
              </a:rPr>
              <a:t>boleh mengalami momen,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sehingga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066029" y="6841997"/>
            <a:ext cx="57277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ΣM</a:t>
            </a:r>
            <a:r>
              <a:rPr sz="1200" spc="-7" baseline="-10416" dirty="0">
                <a:latin typeface="Arial"/>
                <a:cs typeface="Arial"/>
              </a:rPr>
              <a:t>S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67816" y="7192517"/>
            <a:ext cx="241490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(iv) Potongan portal sebelah kiri </a:t>
            </a:r>
            <a:r>
              <a:rPr sz="1200" dirty="0">
                <a:latin typeface="Arial"/>
                <a:cs typeface="Arial"/>
              </a:rPr>
              <a:t>S</a:t>
            </a:r>
            <a:r>
              <a:rPr sz="1200" spc="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082545" y="8337804"/>
            <a:ext cx="208915" cy="0"/>
          </a:xfrm>
          <a:custGeom>
            <a:avLst/>
            <a:gdLst/>
            <a:ahLst/>
            <a:cxnLst/>
            <a:rect l="l" t="t" r="r" b="b"/>
            <a:pathLst>
              <a:path w="208914">
                <a:moveTo>
                  <a:pt x="0" y="0"/>
                </a:moveTo>
                <a:lnTo>
                  <a:pt x="208787" y="0"/>
                </a:lnTo>
              </a:path>
            </a:pathLst>
          </a:custGeom>
          <a:ln w="80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125472" y="8346947"/>
            <a:ext cx="122555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10" dirty="0">
                <a:latin typeface="Times New Roman"/>
                <a:cs typeface="Times New Roman"/>
              </a:rPr>
              <a:t>8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25016" y="7543038"/>
            <a:ext cx="1349375" cy="7721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S </a:t>
            </a:r>
            <a:r>
              <a:rPr sz="1200" dirty="0">
                <a:latin typeface="Arial"/>
                <a:cs typeface="Arial"/>
              </a:rPr>
              <a:t>kiri 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.8 –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R="69215" algn="ctr">
              <a:lnSpc>
                <a:spcPts val="140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.8 – </a:t>
            </a:r>
            <a:r>
              <a:rPr sz="1200" spc="-5" dirty="0">
                <a:latin typeface="Arial"/>
                <a:cs typeface="Arial"/>
              </a:rPr>
              <a:t>16 (2)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R="17780" algn="ctr">
              <a:lnSpc>
                <a:spcPts val="1789"/>
              </a:lnSpc>
            </a:pPr>
            <a:r>
              <a:rPr sz="1500" spc="10" dirty="0">
                <a:latin typeface="Times New Roman"/>
                <a:cs typeface="Times New Roman"/>
              </a:rPr>
              <a:t>32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560067" y="8195309"/>
            <a:ext cx="1663064" cy="274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88035" algn="l"/>
              </a:tabLst>
            </a:pPr>
            <a:r>
              <a:rPr sz="1500" i="1" spc="35" dirty="0">
                <a:latin typeface="Times New Roman"/>
                <a:cs typeface="Times New Roman"/>
              </a:rPr>
              <a:t>R</a:t>
            </a:r>
            <a:r>
              <a:rPr sz="1275" i="1" spc="52" baseline="-26143" dirty="0">
                <a:latin typeface="Times New Roman"/>
                <a:cs typeface="Times New Roman"/>
              </a:rPr>
              <a:t>HA</a:t>
            </a:r>
            <a:r>
              <a:rPr sz="1275" i="1" spc="187" baseline="-26143" dirty="0">
                <a:latin typeface="Times New Roman"/>
                <a:cs typeface="Times New Roman"/>
              </a:rPr>
              <a:t> </a:t>
            </a:r>
            <a:r>
              <a:rPr sz="1500" spc="10" dirty="0">
                <a:latin typeface="Symbol"/>
                <a:cs typeface="Symbol"/>
              </a:rPr>
              <a:t></a:t>
            </a:r>
            <a:r>
              <a:rPr sz="1500" spc="10" dirty="0">
                <a:latin typeface="Times New Roman"/>
                <a:cs typeface="Times New Roman"/>
              </a:rPr>
              <a:t>	</a:t>
            </a:r>
            <a:r>
              <a:rPr sz="1500" spc="10" dirty="0">
                <a:latin typeface="Symbol"/>
                <a:cs typeface="Symbol"/>
              </a:rPr>
              <a:t></a:t>
            </a:r>
            <a:r>
              <a:rPr sz="1500" spc="10" dirty="0">
                <a:latin typeface="Times New Roman"/>
                <a:cs typeface="Times New Roman"/>
              </a:rPr>
              <a:t> 4 </a:t>
            </a:r>
            <a:r>
              <a:rPr sz="1500" i="1" spc="10" dirty="0">
                <a:latin typeface="Times New Roman"/>
                <a:cs typeface="Times New Roman"/>
              </a:rPr>
              <a:t>kN</a:t>
            </a:r>
            <a:r>
              <a:rPr sz="1500" i="1" spc="245" dirty="0">
                <a:latin typeface="Times New Roman"/>
                <a:cs typeface="Times New Roman"/>
              </a:rPr>
              <a:t> </a:t>
            </a:r>
            <a:r>
              <a:rPr sz="1800" baseline="-13888" dirty="0">
                <a:latin typeface="Arial"/>
                <a:cs typeface="Arial"/>
              </a:rPr>
              <a:t>(→)</a:t>
            </a:r>
            <a:endParaRPr sz="1800" baseline="-13888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67816" y="8743188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(v)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525046" y="8743188"/>
            <a:ext cx="236410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Potongan portal sebelah kanan </a:t>
            </a:r>
            <a:r>
              <a:rPr sz="1200" dirty="0">
                <a:latin typeface="Arial"/>
                <a:cs typeface="Arial"/>
              </a:rPr>
              <a:t>S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25016" y="9093707"/>
            <a:ext cx="2381885" cy="729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S </a:t>
            </a:r>
            <a:r>
              <a:rPr sz="1200" spc="-5" dirty="0">
                <a:latin typeface="Arial"/>
                <a:cs typeface="Arial"/>
              </a:rPr>
              <a:t>kanan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.8 –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.6 – </a:t>
            </a:r>
            <a:r>
              <a:rPr sz="1200" spc="-5" dirty="0">
                <a:latin typeface="Arial"/>
                <a:cs typeface="Arial"/>
              </a:rPr>
              <a:t>16 (2) </a:t>
            </a:r>
            <a:r>
              <a:rPr sz="1200" dirty="0">
                <a:latin typeface="Arial"/>
                <a:cs typeface="Arial"/>
              </a:rPr>
              <a:t>– 8 (4)  =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spc="-5" dirty="0">
                <a:latin typeface="Arial"/>
                <a:cs typeface="Arial"/>
              </a:rPr>
              <a:t>.8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(6)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(2) </a:t>
            </a:r>
            <a:r>
              <a:rPr sz="1200" dirty="0">
                <a:latin typeface="Arial"/>
                <a:cs typeface="Arial"/>
              </a:rPr>
              <a:t>– 8 </a:t>
            </a:r>
            <a:r>
              <a:rPr sz="1200" spc="-5" dirty="0">
                <a:latin typeface="Arial"/>
                <a:cs typeface="Arial"/>
              </a:rPr>
              <a:t>(4)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.8 + </a:t>
            </a:r>
            <a:r>
              <a:rPr sz="1200" spc="-5" dirty="0">
                <a:latin typeface="Arial"/>
                <a:cs typeface="Arial"/>
              </a:rPr>
              <a:t>96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32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32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2223516" y="4002785"/>
            <a:ext cx="3086100" cy="23149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674109" y="100921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33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160270" y="1156716"/>
            <a:ext cx="208279" cy="0"/>
          </a:xfrm>
          <a:custGeom>
            <a:avLst/>
            <a:gdLst/>
            <a:ahLst/>
            <a:cxnLst/>
            <a:rect l="l" t="t" r="r" b="b"/>
            <a:pathLst>
              <a:path w="208280">
                <a:moveTo>
                  <a:pt x="0" y="0"/>
                </a:moveTo>
                <a:lnTo>
                  <a:pt x="208025" y="0"/>
                </a:lnTo>
              </a:path>
            </a:pathLst>
          </a:custGeom>
          <a:ln w="80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03195" y="1166609"/>
            <a:ext cx="121920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5" dirty="0">
                <a:latin typeface="Times New Roman"/>
                <a:cs typeface="Times New Roman"/>
              </a:rPr>
              <a:t>8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54415" y="891526"/>
            <a:ext cx="218440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5" dirty="0">
                <a:latin typeface="Times New Roman"/>
                <a:cs typeface="Times New Roman"/>
              </a:rPr>
              <a:t>32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60830" y="1014221"/>
            <a:ext cx="1537970" cy="273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80110" algn="l"/>
              </a:tabLst>
            </a:pPr>
            <a:r>
              <a:rPr sz="1500" i="1" spc="10" dirty="0">
                <a:latin typeface="Times New Roman"/>
                <a:cs typeface="Times New Roman"/>
              </a:rPr>
              <a:t>R</a:t>
            </a:r>
            <a:r>
              <a:rPr sz="1275" i="1" spc="15" baseline="-26143" dirty="0">
                <a:latin typeface="Times New Roman"/>
                <a:cs typeface="Times New Roman"/>
              </a:rPr>
              <a:t>HB </a:t>
            </a:r>
            <a:r>
              <a:rPr sz="1500" spc="5" dirty="0">
                <a:latin typeface="Symbol"/>
                <a:cs typeface="Symbol"/>
              </a:rPr>
              <a:t></a:t>
            </a:r>
            <a:r>
              <a:rPr sz="1500" spc="-145" dirty="0">
                <a:latin typeface="Times New Roman"/>
                <a:cs typeface="Times New Roman"/>
              </a:rPr>
              <a:t> </a:t>
            </a:r>
            <a:r>
              <a:rPr sz="1500" spc="5" dirty="0">
                <a:latin typeface="Symbol"/>
                <a:cs typeface="Symbol"/>
              </a:rPr>
              <a:t></a:t>
            </a:r>
            <a:r>
              <a:rPr sz="1500" spc="5" dirty="0">
                <a:latin typeface="Times New Roman"/>
                <a:cs typeface="Times New Roman"/>
              </a:rPr>
              <a:t>	</a:t>
            </a:r>
            <a:r>
              <a:rPr sz="1500" spc="5" dirty="0">
                <a:latin typeface="Symbol"/>
                <a:cs typeface="Symbol"/>
              </a:rPr>
              <a:t></a:t>
            </a:r>
            <a:r>
              <a:rPr sz="1500" spc="5" dirty="0">
                <a:latin typeface="Times New Roman"/>
                <a:cs typeface="Times New Roman"/>
              </a:rPr>
              <a:t> </a:t>
            </a:r>
            <a:r>
              <a:rPr sz="1500" spc="5" dirty="0">
                <a:latin typeface="Symbol"/>
                <a:cs typeface="Symbol"/>
              </a:rPr>
              <a:t></a:t>
            </a:r>
            <a:r>
              <a:rPr sz="1500" spc="-254" dirty="0">
                <a:latin typeface="Times New Roman"/>
                <a:cs typeface="Times New Roman"/>
              </a:rPr>
              <a:t> </a:t>
            </a:r>
            <a:r>
              <a:rPr sz="1500" spc="5" dirty="0">
                <a:latin typeface="Times New Roman"/>
                <a:cs typeface="Times New Roman"/>
              </a:rPr>
              <a:t>4 </a:t>
            </a:r>
            <a:r>
              <a:rPr sz="1500" i="1" spc="5" dirty="0">
                <a:latin typeface="Times New Roman"/>
                <a:cs typeface="Times New Roman"/>
              </a:rPr>
              <a:t>kN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53846" y="1092707"/>
            <a:ext cx="2800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(←)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7816" y="1562100"/>
            <a:ext cx="5786755" cy="6318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Hitung reaksi pada portal </a:t>
            </a: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sendi berikut. Perhatikan perbedaan posisi </a:t>
            </a:r>
            <a:r>
              <a:rPr sz="1200" dirty="0">
                <a:latin typeface="Arial"/>
                <a:cs typeface="Arial"/>
              </a:rPr>
              <a:t>dari kedua  </a:t>
            </a:r>
            <a:r>
              <a:rPr sz="1200" spc="-5" dirty="0">
                <a:latin typeface="Arial"/>
                <a:cs typeface="Arial"/>
              </a:rPr>
              <a:t>tumpuan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B.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7816" y="4453890"/>
            <a:ext cx="58547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Jawab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67816" y="4628388"/>
            <a:ext cx="1612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25016" y="4628388"/>
            <a:ext cx="2360295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(2) +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spc="-5" dirty="0">
                <a:latin typeface="Arial"/>
                <a:cs typeface="Arial"/>
              </a:rPr>
              <a:t>(2)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BV 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  <a:tabLst>
                <a:tab pos="1662430" algn="l"/>
              </a:tabLst>
            </a:pPr>
            <a:r>
              <a:rPr sz="1200" spc="-5" dirty="0">
                <a:latin typeface="Arial"/>
                <a:cs typeface="Arial"/>
              </a:rPr>
              <a:t>3</a:t>
            </a:r>
            <a:r>
              <a:rPr sz="1200" dirty="0">
                <a:latin typeface="Arial"/>
                <a:cs typeface="Arial"/>
              </a:rPr>
              <a:t>2 + 2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15" baseline="-10416" dirty="0">
                <a:latin typeface="Arial"/>
                <a:cs typeface="Arial"/>
              </a:rPr>
              <a:t>H</a:t>
            </a:r>
            <a:r>
              <a:rPr sz="1200" spc="-7" baseline="-10416" dirty="0">
                <a:latin typeface="Arial"/>
                <a:cs typeface="Arial"/>
              </a:rPr>
              <a:t>B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8</a:t>
            </a:r>
            <a:r>
              <a:rPr sz="1200" spc="-5" dirty="0">
                <a:latin typeface="Arial"/>
                <a:cs typeface="Arial"/>
              </a:rPr>
              <a:t> R</a:t>
            </a:r>
            <a:r>
              <a:rPr sz="1200" spc="-7" baseline="-10416" dirty="0">
                <a:latin typeface="Arial"/>
                <a:cs typeface="Arial"/>
              </a:rPr>
              <a:t>BV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……</a:t>
            </a:r>
            <a:r>
              <a:rPr sz="1200" spc="-10" dirty="0">
                <a:latin typeface="Arial"/>
                <a:cs typeface="Arial"/>
              </a:rPr>
              <a:t>…</a:t>
            </a:r>
            <a:r>
              <a:rPr sz="1200" dirty="0">
                <a:latin typeface="Arial"/>
                <a:cs typeface="Arial"/>
              </a:rPr>
              <a:t>.(</a:t>
            </a:r>
            <a:r>
              <a:rPr sz="1200" spc="-10" dirty="0">
                <a:latin typeface="Arial"/>
                <a:cs typeface="Arial"/>
              </a:rPr>
              <a:t>1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67816" y="5329428"/>
            <a:ext cx="19494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(ii)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25016" y="5329428"/>
            <a:ext cx="2399665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(8) – </a:t>
            </a:r>
            <a:r>
              <a:rPr sz="1200" spc="-10" dirty="0">
                <a:latin typeface="Arial"/>
                <a:cs typeface="Arial"/>
              </a:rPr>
              <a:t>R</a:t>
            </a:r>
            <a:r>
              <a:rPr sz="1200" spc="-15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(2) – </a:t>
            </a: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(6) 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  <a:tabLst>
                <a:tab pos="1659255" algn="l"/>
              </a:tabLst>
            </a:pPr>
            <a:r>
              <a:rPr sz="1200" dirty="0">
                <a:latin typeface="Arial"/>
                <a:cs typeface="Arial"/>
              </a:rPr>
              <a:t>8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 2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15" baseline="-10416" dirty="0">
                <a:latin typeface="Arial"/>
                <a:cs typeface="Arial"/>
              </a:rPr>
              <a:t>H</a:t>
            </a:r>
            <a:r>
              <a:rPr sz="1200" spc="-7" baseline="-10416" dirty="0">
                <a:latin typeface="Arial"/>
                <a:cs typeface="Arial"/>
              </a:rPr>
              <a:t>A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9</a:t>
            </a:r>
            <a:r>
              <a:rPr sz="1200" dirty="0">
                <a:latin typeface="Arial"/>
                <a:cs typeface="Arial"/>
              </a:rPr>
              <a:t>6 = 0	</a:t>
            </a:r>
            <a:r>
              <a:rPr sz="1200" spc="-5" dirty="0">
                <a:latin typeface="Arial"/>
                <a:cs typeface="Arial"/>
              </a:rPr>
              <a:t>………..(2)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67816" y="6030467"/>
            <a:ext cx="3133090" cy="1431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3210" indent="-270510">
              <a:lnSpc>
                <a:spcPts val="1410"/>
              </a:lnSpc>
              <a:buAutoNum type="romanLcParenBoth" startAt="3"/>
              <a:tabLst>
                <a:tab pos="283210" algn="l"/>
              </a:tabLst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S </a:t>
            </a:r>
            <a:r>
              <a:rPr sz="1200" dirty="0">
                <a:latin typeface="Arial"/>
                <a:cs typeface="Arial"/>
              </a:rPr>
              <a:t>kiri 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(4) – </a:t>
            </a:r>
            <a:r>
              <a:rPr sz="1200" spc="-10" dirty="0">
                <a:latin typeface="Arial"/>
                <a:cs typeface="Arial"/>
              </a:rPr>
              <a:t>R</a:t>
            </a:r>
            <a:r>
              <a:rPr sz="1200" spc="-15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(5) – </a:t>
            </a: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(2) 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  <a:tabLst>
                <a:tab pos="2129790" algn="l"/>
              </a:tabLst>
            </a:pPr>
            <a:r>
              <a:rPr sz="1200" dirty="0">
                <a:latin typeface="Arial"/>
                <a:cs typeface="Arial"/>
              </a:rPr>
              <a:t>4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– 5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32</a:t>
            </a:r>
            <a:r>
              <a:rPr sz="1200" spc="-1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</a:t>
            </a:r>
            <a:r>
              <a:rPr sz="1200" spc="-5" dirty="0">
                <a:latin typeface="Arial"/>
                <a:cs typeface="Arial"/>
              </a:rPr>
              <a:t>……………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(3)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283210" indent="-270510">
              <a:lnSpc>
                <a:spcPts val="1410"/>
              </a:lnSpc>
              <a:buAutoNum type="romanLcParenBoth" startAt="4"/>
              <a:tabLst>
                <a:tab pos="283210" algn="l"/>
              </a:tabLst>
            </a:pPr>
            <a:r>
              <a:rPr sz="1200" spc="-5" dirty="0">
                <a:latin typeface="Arial"/>
                <a:cs typeface="Arial"/>
              </a:rPr>
              <a:t>Σ M</a:t>
            </a:r>
            <a:r>
              <a:rPr sz="1200" spc="-7" baseline="-10416" dirty="0">
                <a:latin typeface="Arial"/>
                <a:cs typeface="Arial"/>
              </a:rPr>
              <a:t>S </a:t>
            </a:r>
            <a:r>
              <a:rPr sz="1200" spc="-5" dirty="0">
                <a:latin typeface="Arial"/>
                <a:cs typeface="Arial"/>
              </a:rPr>
              <a:t>kanan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4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+ 3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…………….</a:t>
            </a:r>
            <a:r>
              <a:rPr sz="1200" spc="254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(4)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00">
              <a:latin typeface="Times New Roman"/>
              <a:cs typeface="Times New Roman"/>
            </a:endParaRPr>
          </a:p>
          <a:p>
            <a:pPr marL="283210" indent="-270510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282575" algn="l"/>
                <a:tab pos="283845" algn="l"/>
              </a:tabLst>
            </a:pPr>
            <a:r>
              <a:rPr sz="1200" spc="-5" dirty="0">
                <a:latin typeface="Arial"/>
                <a:cs typeface="Arial"/>
              </a:rPr>
              <a:t>Substitusi persamaan (1) dan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(4)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53815" y="7617714"/>
            <a:ext cx="166116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→ 6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24 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 -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96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354135" y="7792973"/>
            <a:ext cx="189928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sz="1200" dirty="0">
                <a:latin typeface="Arial"/>
                <a:cs typeface="Arial"/>
              </a:rPr>
              <a:t>x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2	→ 6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– 8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5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25016" y="7617714"/>
            <a:ext cx="1601470" cy="729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9700" indent="-127000">
              <a:lnSpc>
                <a:spcPts val="1410"/>
              </a:lnSpc>
              <a:buAutoNum type="arabicPlain" startAt="2"/>
              <a:tabLst>
                <a:tab pos="14033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– 8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 - </a:t>
            </a:r>
            <a:r>
              <a:rPr sz="1200" spc="-5" dirty="0">
                <a:latin typeface="Arial"/>
                <a:cs typeface="Arial"/>
              </a:rPr>
              <a:t>32</a:t>
            </a:r>
            <a:r>
              <a:rPr sz="1200" spc="-3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x 3</a:t>
            </a:r>
            <a:endParaRPr sz="1200">
              <a:latin typeface="Arial"/>
              <a:cs typeface="Arial"/>
            </a:endParaRPr>
          </a:p>
          <a:p>
            <a:pPr marL="139700" indent="-127000">
              <a:lnSpc>
                <a:spcPts val="1380"/>
              </a:lnSpc>
              <a:buAutoNum type="arabicPlain" startAt="2"/>
              <a:tabLst>
                <a:tab pos="14033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+ 4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5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54610" marR="331470" indent="-42545">
              <a:lnSpc>
                <a:spcPts val="1380"/>
              </a:lnSpc>
              <a:spcBef>
                <a:spcPts val="65"/>
              </a:spcBef>
              <a:tabLst>
                <a:tab pos="1084580" algn="l"/>
              </a:tabLst>
            </a:pP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32 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 - </a:t>
            </a:r>
            <a:r>
              <a:rPr sz="1200" spc="-5" dirty="0">
                <a:latin typeface="Arial"/>
                <a:cs typeface="Arial"/>
              </a:rPr>
              <a:t>96  R</a:t>
            </a:r>
            <a:r>
              <a:rPr sz="1200" spc="-7" baseline="-10416" dirty="0">
                <a:latin typeface="Arial"/>
                <a:cs typeface="Arial"/>
              </a:rPr>
              <a:t>VB</a:t>
            </a:r>
            <a:r>
              <a:rPr sz="1200" baseline="-10416" dirty="0">
                <a:latin typeface="Arial"/>
                <a:cs typeface="Arial"/>
              </a:rPr>
              <a:t>  </a:t>
            </a:r>
            <a:r>
              <a:rPr sz="1200" dirty="0">
                <a:latin typeface="Arial"/>
                <a:cs typeface="Arial"/>
              </a:rPr>
              <a:t>=  3 </a:t>
            </a:r>
            <a:r>
              <a:rPr sz="1200" spc="-10" dirty="0">
                <a:latin typeface="Arial"/>
                <a:cs typeface="Arial"/>
              </a:rPr>
              <a:t>k</a:t>
            </a:r>
            <a:r>
              <a:rPr sz="1200" dirty="0">
                <a:latin typeface="Arial"/>
                <a:cs typeface="Arial"/>
              </a:rPr>
              <a:t>N	</a:t>
            </a:r>
            <a:r>
              <a:rPr sz="1200" spc="-5" dirty="0">
                <a:latin typeface="Arial"/>
                <a:cs typeface="Arial"/>
              </a:rPr>
              <a:t>(</a:t>
            </a:r>
            <a:r>
              <a:rPr sz="1200" spc="-10" dirty="0">
                <a:latin typeface="Arial"/>
                <a:cs typeface="Arial"/>
              </a:rPr>
              <a:t>↑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66956" y="8494014"/>
            <a:ext cx="1209675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+ 4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+ 4 .3=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068829" y="9085326"/>
            <a:ext cx="290830" cy="0"/>
          </a:xfrm>
          <a:custGeom>
            <a:avLst/>
            <a:gdLst/>
            <a:ahLst/>
            <a:cxnLst/>
            <a:rect l="l" t="t" r="r" b="b"/>
            <a:pathLst>
              <a:path w="290830">
                <a:moveTo>
                  <a:pt x="0" y="0"/>
                </a:moveTo>
                <a:lnTo>
                  <a:pt x="290321" y="0"/>
                </a:lnTo>
              </a:path>
            </a:pathLst>
          </a:custGeom>
          <a:ln w="71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160523" y="9092183"/>
            <a:ext cx="111760" cy="2178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dirty="0">
                <a:latin typeface="Times New Roman"/>
                <a:cs typeface="Times New Roman"/>
              </a:rPr>
              <a:t>3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408161" y="8957309"/>
            <a:ext cx="594360" cy="2178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dirty="0">
                <a:latin typeface="Symbol"/>
                <a:cs typeface="Symbol"/>
              </a:rPr>
              <a:t></a:t>
            </a:r>
            <a:r>
              <a:rPr sz="1350" spc="55" dirty="0">
                <a:latin typeface="Times New Roman"/>
                <a:cs typeface="Times New Roman"/>
              </a:rPr>
              <a:t> </a:t>
            </a:r>
            <a:r>
              <a:rPr sz="1350" dirty="0">
                <a:latin typeface="Symbol"/>
                <a:cs typeface="Symbol"/>
              </a:rPr>
              <a:t></a:t>
            </a:r>
            <a:r>
              <a:rPr sz="1350" spc="-170" dirty="0">
                <a:latin typeface="Times New Roman"/>
                <a:cs typeface="Times New Roman"/>
              </a:rPr>
              <a:t> </a:t>
            </a:r>
            <a:r>
              <a:rPr sz="1350" dirty="0">
                <a:latin typeface="Times New Roman"/>
                <a:cs typeface="Times New Roman"/>
              </a:rPr>
              <a:t>4</a:t>
            </a:r>
            <a:r>
              <a:rPr sz="1350" spc="-190" dirty="0">
                <a:latin typeface="Times New Roman"/>
                <a:cs typeface="Times New Roman"/>
              </a:rPr>
              <a:t> </a:t>
            </a:r>
            <a:r>
              <a:rPr sz="1350" i="1" dirty="0">
                <a:latin typeface="Times New Roman"/>
                <a:cs typeface="Times New Roman"/>
              </a:rPr>
              <a:t>kN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67547" y="8846819"/>
            <a:ext cx="297815" cy="2178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spc="40" dirty="0">
                <a:latin typeface="Symbol"/>
                <a:cs typeface="Symbol"/>
              </a:rPr>
              <a:t></a:t>
            </a:r>
            <a:r>
              <a:rPr sz="1350" dirty="0">
                <a:latin typeface="Times New Roman"/>
                <a:cs typeface="Times New Roman"/>
              </a:rPr>
              <a:t>12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598167" y="8957309"/>
            <a:ext cx="434975" cy="247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i="1" spc="10" dirty="0">
                <a:latin typeface="Times New Roman"/>
                <a:cs typeface="Times New Roman"/>
              </a:rPr>
              <a:t>R</a:t>
            </a:r>
            <a:r>
              <a:rPr sz="1200" i="1" spc="15" baseline="-24305" dirty="0">
                <a:latin typeface="Times New Roman"/>
                <a:cs typeface="Times New Roman"/>
              </a:rPr>
              <a:t>HB</a:t>
            </a:r>
            <a:r>
              <a:rPr sz="1200" i="1" spc="30" baseline="-24305" dirty="0">
                <a:latin typeface="Times New Roman"/>
                <a:cs typeface="Times New Roman"/>
              </a:rPr>
              <a:t> </a:t>
            </a:r>
            <a:r>
              <a:rPr sz="1350" dirty="0">
                <a:latin typeface="Symbol"/>
                <a:cs typeface="Symbol"/>
              </a:rPr>
              <a:t></a:t>
            </a:r>
            <a:endParaRPr sz="135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316614" y="8996171"/>
            <a:ext cx="27876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(</a:t>
            </a:r>
            <a:r>
              <a:rPr sz="1200" spc="-10" dirty="0">
                <a:latin typeface="Arial"/>
                <a:cs typeface="Arial"/>
              </a:rPr>
              <a:t>←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67816" y="9475465"/>
            <a:ext cx="2058035" cy="37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3210" indent="-270510">
              <a:lnSpc>
                <a:spcPts val="1410"/>
              </a:lnSpc>
              <a:buFont typeface="Symbol"/>
              <a:buChar char=""/>
              <a:tabLst>
                <a:tab pos="282575" algn="l"/>
                <a:tab pos="283845" algn="l"/>
              </a:tabLst>
            </a:pPr>
            <a:r>
              <a:rPr sz="1200" dirty="0">
                <a:latin typeface="Arial"/>
                <a:cs typeface="Arial"/>
              </a:rPr>
              <a:t>Substitusi  (2) ke (3)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8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– 2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96  </a:t>
            </a:r>
            <a:r>
              <a:rPr sz="1200" dirty="0">
                <a:latin typeface="Arial"/>
                <a:cs typeface="Arial"/>
              </a:rPr>
              <a:t>x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353815" y="9650726"/>
            <a:ext cx="148463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→ 8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– 2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96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116835" y="2192273"/>
            <a:ext cx="2735580" cy="22037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674109" y="100921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34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5046" y="889254"/>
            <a:ext cx="160083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4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– 5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32  </a:t>
            </a:r>
            <a:r>
              <a:rPr sz="1200" dirty="0">
                <a:latin typeface="Arial"/>
                <a:cs typeface="Arial"/>
              </a:rPr>
              <a:t>x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53815" y="889254"/>
            <a:ext cx="156908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→ 8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64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1239773"/>
            <a:ext cx="3897629" cy="1596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8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32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  <a:tabLst>
                <a:tab pos="150622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4 kN	</a:t>
            </a:r>
            <a:r>
              <a:rPr sz="1200" spc="-5" dirty="0">
                <a:latin typeface="Arial"/>
                <a:cs typeface="Arial"/>
              </a:rPr>
              <a:t>(→)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  <a:tabLst>
                <a:tab pos="154114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AV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13 </a:t>
            </a:r>
            <a:r>
              <a:rPr sz="1200" spc="-5" dirty="0">
                <a:latin typeface="Arial"/>
                <a:cs typeface="Arial"/>
              </a:rPr>
              <a:t>kN	(↑)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</a:pPr>
            <a:r>
              <a:rPr sz="1200" b="1" u="heavy" spc="-5" dirty="0">
                <a:latin typeface="Arial"/>
                <a:cs typeface="Arial"/>
              </a:rPr>
              <a:t>Soal Latihan</a:t>
            </a:r>
            <a:r>
              <a:rPr sz="1200" b="1" u="heavy" spc="-85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Hitung reaksi di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dari konstruksi portal berikut ini.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1.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192273" y="2827782"/>
            <a:ext cx="3537204" cy="21556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067816" y="5148834"/>
            <a:ext cx="47498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140457" y="5334761"/>
            <a:ext cx="3640836" cy="21625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67816" y="7486650"/>
            <a:ext cx="47498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064001" y="7671810"/>
            <a:ext cx="1792986" cy="20688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674109" y="100921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35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6785"/>
            <a:ext cx="5786755" cy="637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64435">
              <a:lnSpc>
                <a:spcPct val="100000"/>
              </a:lnSpc>
            </a:pPr>
            <a:endParaRPr sz="1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4.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777489" y="1075182"/>
            <a:ext cx="2366010" cy="24711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69079" y="1459991"/>
            <a:ext cx="685800" cy="342900"/>
          </a:xfrm>
          <a:custGeom>
            <a:avLst/>
            <a:gdLst/>
            <a:ahLst/>
            <a:cxnLst/>
            <a:rect l="l" t="t" r="r" b="b"/>
            <a:pathLst>
              <a:path w="685800" h="342900">
                <a:moveTo>
                  <a:pt x="0" y="342900"/>
                </a:moveTo>
                <a:lnTo>
                  <a:pt x="685800" y="342900"/>
                </a:lnTo>
                <a:lnTo>
                  <a:pt x="685800" y="0"/>
                </a:lnTo>
                <a:lnTo>
                  <a:pt x="0" y="0"/>
                </a:lnTo>
                <a:lnTo>
                  <a:pt x="0" y="3429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147820" y="1495552"/>
            <a:ext cx="2584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" dirty="0">
                <a:latin typeface="Arial"/>
                <a:cs typeface="Arial"/>
              </a:rPr>
              <a:t>2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173729" y="2907792"/>
            <a:ext cx="685800" cy="342900"/>
          </a:xfrm>
          <a:custGeom>
            <a:avLst/>
            <a:gdLst/>
            <a:ahLst/>
            <a:cxnLst/>
            <a:rect l="l" t="t" r="r" b="b"/>
            <a:pathLst>
              <a:path w="685800" h="342900">
                <a:moveTo>
                  <a:pt x="0" y="342900"/>
                </a:moveTo>
                <a:lnTo>
                  <a:pt x="685799" y="342900"/>
                </a:lnTo>
                <a:lnTo>
                  <a:pt x="685799" y="0"/>
                </a:lnTo>
                <a:lnTo>
                  <a:pt x="0" y="0"/>
                </a:lnTo>
                <a:lnTo>
                  <a:pt x="0" y="3429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252470" y="2943352"/>
            <a:ext cx="37465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" dirty="0">
                <a:latin typeface="Arial"/>
                <a:cs typeface="Arial"/>
              </a:rPr>
              <a:t>1,5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173729" y="2069592"/>
            <a:ext cx="685800" cy="342900"/>
          </a:xfrm>
          <a:custGeom>
            <a:avLst/>
            <a:gdLst/>
            <a:ahLst/>
            <a:cxnLst/>
            <a:rect l="l" t="t" r="r" b="b"/>
            <a:pathLst>
              <a:path w="685800" h="342900">
                <a:moveTo>
                  <a:pt x="0" y="342900"/>
                </a:moveTo>
                <a:lnTo>
                  <a:pt x="685799" y="342900"/>
                </a:lnTo>
                <a:lnTo>
                  <a:pt x="685799" y="0"/>
                </a:lnTo>
                <a:lnTo>
                  <a:pt x="0" y="0"/>
                </a:lnTo>
                <a:lnTo>
                  <a:pt x="0" y="3429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252470" y="2105152"/>
            <a:ext cx="37465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" dirty="0">
                <a:latin typeface="Arial"/>
                <a:cs typeface="Arial"/>
              </a:rPr>
              <a:t>1,5</a:t>
            </a:r>
            <a:r>
              <a:rPr sz="1100" spc="-95" dirty="0">
                <a:latin typeface="Arial"/>
                <a:cs typeface="Arial"/>
              </a:rPr>
              <a:t> </a:t>
            </a:r>
            <a:r>
              <a:rPr sz="1100" spc="-5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74109" y="1009213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36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3480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algn="ctr">
              <a:lnSpc>
                <a:spcPts val="1410"/>
              </a:lnSpc>
            </a:pPr>
            <a:r>
              <a:rPr sz="1200" b="1" spc="-5" dirty="0">
                <a:latin typeface="Arial"/>
                <a:cs typeface="Arial"/>
              </a:rPr>
              <a:t>Bab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6</a:t>
            </a:r>
            <a:endParaRPr sz="1200" dirty="0">
              <a:latin typeface="Arial"/>
              <a:cs typeface="Arial"/>
            </a:endParaRPr>
          </a:p>
          <a:p>
            <a:pPr marL="41275" algn="ctr">
              <a:lnSpc>
                <a:spcPts val="1410"/>
              </a:lnSpc>
            </a:pPr>
            <a:r>
              <a:rPr sz="1200" b="1" spc="-5" dirty="0">
                <a:latin typeface="Arial"/>
                <a:cs typeface="Arial"/>
              </a:rPr>
              <a:t>KONSTRUKSI RANGKA BATANG</a:t>
            </a:r>
            <a:r>
              <a:rPr sz="1200" b="1" spc="-7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(TRUSS)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Rangka batang</a:t>
            </a:r>
            <a:r>
              <a:rPr sz="1200" b="1" u="heavy" spc="-8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(Truss)</a:t>
            </a:r>
            <a:endParaRPr sz="1200" dirty="0">
              <a:latin typeface="Arial"/>
              <a:cs typeface="Arial"/>
            </a:endParaRPr>
          </a:p>
          <a:p>
            <a:pPr marL="241300" marR="5715" indent="-228600">
              <a:lnSpc>
                <a:spcPts val="1370"/>
              </a:lnSpc>
              <a:spcBef>
                <a:spcPts val="81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Konstruksi yang dirancang untuk menumpu beban dan biasanya berupa struktur  yang dikekang/disambung jepit penuh dan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stasioner.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1250" dirty="0">
              <a:latin typeface="Times New Roman"/>
              <a:cs typeface="Times New Roman"/>
            </a:endParaRPr>
          </a:p>
          <a:p>
            <a:pPr marL="241300" marR="5715" indent="-228600">
              <a:lnSpc>
                <a:spcPts val="137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Rangka batang </a:t>
            </a:r>
            <a:r>
              <a:rPr sz="1200" dirty="0">
                <a:latin typeface="Arial"/>
                <a:cs typeface="Arial"/>
              </a:rPr>
              <a:t>terdiri </a:t>
            </a:r>
            <a:r>
              <a:rPr sz="1200" spc="-5" dirty="0">
                <a:latin typeface="Arial"/>
                <a:cs typeface="Arial"/>
              </a:rPr>
              <a:t>dari batang-batang lurus yang berhubungan pada </a:t>
            </a:r>
            <a:r>
              <a:rPr sz="1200" dirty="0">
                <a:latin typeface="Arial"/>
                <a:cs typeface="Arial"/>
              </a:rPr>
              <a:t>titik-titik  </a:t>
            </a:r>
            <a:r>
              <a:rPr sz="1200" spc="-5" dirty="0">
                <a:latin typeface="Arial"/>
                <a:cs typeface="Arial"/>
              </a:rPr>
              <a:t>kumpul (SIMPUL) yang </a:t>
            </a:r>
            <a:r>
              <a:rPr sz="1200" dirty="0">
                <a:latin typeface="Arial"/>
                <a:cs typeface="Arial"/>
              </a:rPr>
              <a:t>terletak </a:t>
            </a:r>
            <a:r>
              <a:rPr sz="1200" spc="-5" dirty="0">
                <a:latin typeface="Arial"/>
                <a:cs typeface="Arial"/>
              </a:rPr>
              <a:t>di setiap ujung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batang.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Symbol"/>
              <a:buChar char=""/>
            </a:pPr>
            <a:endParaRPr sz="1250" dirty="0">
              <a:latin typeface="Times New Roman"/>
              <a:cs typeface="Times New Roman"/>
            </a:endParaRPr>
          </a:p>
          <a:p>
            <a:pPr marL="241300" marR="7620" indent="-228600">
              <a:lnSpc>
                <a:spcPts val="138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Oleh </a:t>
            </a:r>
            <a:r>
              <a:rPr sz="1200" spc="-5" dirty="0">
                <a:latin typeface="Arial"/>
                <a:cs typeface="Arial"/>
              </a:rPr>
              <a:t>karena itu batang-batang ini merupakan BATANG DENGAN DUA </a:t>
            </a:r>
            <a:r>
              <a:rPr sz="1200" dirty="0">
                <a:latin typeface="Arial"/>
                <a:cs typeface="Arial"/>
              </a:rPr>
              <a:t>GAYA :  </a:t>
            </a:r>
            <a:r>
              <a:rPr sz="1200" spc="-5" dirty="0">
                <a:latin typeface="Arial"/>
                <a:cs typeface="Arial"/>
              </a:rPr>
              <a:t>yaitu batang yang mengalami dua gaya sama besar dan berlawanan</a:t>
            </a:r>
            <a:r>
              <a:rPr sz="12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arah.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Symbol"/>
              <a:buChar char=""/>
            </a:pPr>
            <a:endParaRPr sz="1250" dirty="0">
              <a:latin typeface="Times New Roman"/>
              <a:cs typeface="Times New Roman"/>
            </a:endParaRPr>
          </a:p>
          <a:p>
            <a:pPr marL="241300" marR="5715" indent="-228600">
              <a:lnSpc>
                <a:spcPts val="1370"/>
              </a:lnSpc>
              <a:spcBef>
                <a:spcPts val="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Dua gaya tersebut merupakan gaya aksial yaitu berupa gaya </a:t>
            </a:r>
            <a:r>
              <a:rPr sz="1200" dirty="0">
                <a:latin typeface="Arial"/>
                <a:cs typeface="Arial"/>
              </a:rPr>
              <a:t>tarik </a:t>
            </a:r>
            <a:r>
              <a:rPr sz="1200" spc="-5" dirty="0">
                <a:latin typeface="Arial"/>
                <a:cs typeface="Arial"/>
              </a:rPr>
              <a:t>atau gaya  </a:t>
            </a:r>
            <a:r>
              <a:rPr sz="1200" dirty="0">
                <a:latin typeface="Arial"/>
                <a:cs typeface="Arial"/>
              </a:rPr>
              <a:t>tekan.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25415" y="3996690"/>
            <a:ext cx="87312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(gaya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tekan)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25415" y="4347209"/>
            <a:ext cx="7880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(gaya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tarik)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5048250"/>
            <a:ext cx="5787390" cy="292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Berlaku Hukum </a:t>
            </a:r>
            <a:r>
              <a:rPr sz="1200" dirty="0">
                <a:latin typeface="Arial"/>
                <a:cs typeface="Arial"/>
              </a:rPr>
              <a:t>III  </a:t>
            </a:r>
            <a:r>
              <a:rPr sz="1200" spc="-5" dirty="0">
                <a:latin typeface="Arial"/>
                <a:cs typeface="Arial"/>
              </a:rPr>
              <a:t>Newton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AKSI 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REAKSI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Pembahasan dibatasi pada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spc="-5" dirty="0">
                <a:latin typeface="Arial"/>
                <a:cs typeface="Arial"/>
              </a:rPr>
              <a:t>statis tertentu atau rangka batang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sederhana.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Syarat rangka batang</a:t>
            </a:r>
            <a:r>
              <a:rPr sz="1200" b="1" u="heavy" spc="-7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sederhana</a:t>
            </a:r>
            <a:endParaRPr sz="1200">
              <a:latin typeface="Arial"/>
              <a:cs typeface="Arial"/>
            </a:endParaRPr>
          </a:p>
          <a:p>
            <a:pPr marL="241300" marR="5080" indent="-228600" algn="just">
              <a:lnSpc>
                <a:spcPts val="1380"/>
              </a:lnSpc>
              <a:spcBef>
                <a:spcPts val="710"/>
              </a:spcBef>
              <a:buAutoNum type="arabicPeriod"/>
              <a:tabLst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Sumbu batang berimpit dengan garis penghubung antara kedua ujung sendi </a:t>
            </a:r>
            <a:r>
              <a:rPr sz="1200" dirty="0">
                <a:latin typeface="Arial"/>
                <a:cs typeface="Arial"/>
              </a:rPr>
              <a:t>/  </a:t>
            </a:r>
            <a:r>
              <a:rPr sz="1200" spc="-5" dirty="0">
                <a:latin typeface="Arial"/>
                <a:cs typeface="Arial"/>
              </a:rPr>
              <a:t>simpul. Titik pertemuan disebut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b="1" dirty="0">
                <a:latin typeface="Arial"/>
                <a:cs typeface="Arial"/>
              </a:rPr>
              <a:t>titik simpul</a:t>
            </a:r>
            <a:r>
              <a:rPr sz="1200" dirty="0">
                <a:latin typeface="Arial"/>
                <a:cs typeface="Arial"/>
              </a:rPr>
              <a:t>. Garis yang menghubungkan  </a:t>
            </a:r>
            <a:r>
              <a:rPr sz="1200" spc="-5" dirty="0">
                <a:latin typeface="Arial"/>
                <a:cs typeface="Arial"/>
              </a:rPr>
              <a:t>semua simpul pada rangka batang disebut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b="1" spc="-5" dirty="0">
                <a:latin typeface="Arial"/>
                <a:cs typeface="Arial"/>
              </a:rPr>
              <a:t>Garis</a:t>
            </a:r>
            <a:r>
              <a:rPr sz="1200" b="1" spc="-3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Sistem</a:t>
            </a:r>
            <a:r>
              <a:rPr sz="1200" spc="-5" dirty="0"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rabicPeriod"/>
            </a:pPr>
            <a:endParaRPr sz="1200">
              <a:latin typeface="Times New Roman"/>
              <a:cs typeface="Times New Roman"/>
            </a:endParaRPr>
          </a:p>
          <a:p>
            <a:pPr marL="241300" marR="5715" indent="-228600">
              <a:lnSpc>
                <a:spcPts val="1380"/>
              </a:lnSpc>
              <a:buAutoNum type="arabicPeriod"/>
              <a:tabLst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Muatan/beban yang bekerja </a:t>
            </a:r>
            <a:r>
              <a:rPr sz="1200" dirty="0">
                <a:latin typeface="Arial"/>
                <a:cs typeface="Arial"/>
              </a:rPr>
              <a:t>pada rangka batang harus ditangkap / </a:t>
            </a:r>
            <a:r>
              <a:rPr sz="1200" spc="-5" dirty="0">
                <a:latin typeface="Arial"/>
                <a:cs typeface="Arial"/>
              </a:rPr>
              <a:t>diteruskan  pada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simpul.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rabicPeriod"/>
            </a:pPr>
            <a:endParaRPr sz="1100">
              <a:latin typeface="Times New Roman"/>
              <a:cs typeface="Times New Roman"/>
            </a:endParaRPr>
          </a:p>
          <a:p>
            <a:pPr marL="240665" indent="-22796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241300" algn="l"/>
              </a:tabLst>
            </a:pPr>
            <a:r>
              <a:rPr sz="1200" dirty="0">
                <a:latin typeface="Arial"/>
                <a:cs typeface="Arial"/>
              </a:rPr>
              <a:t>Garis </a:t>
            </a:r>
            <a:r>
              <a:rPr sz="1200" spc="-5" dirty="0">
                <a:latin typeface="Arial"/>
                <a:cs typeface="Arial"/>
              </a:rPr>
              <a:t>sistem dan gaya luar harus </a:t>
            </a:r>
            <a:r>
              <a:rPr sz="1200" dirty="0">
                <a:latin typeface="Arial"/>
                <a:cs typeface="Arial"/>
              </a:rPr>
              <a:t>terletak </a:t>
            </a:r>
            <a:r>
              <a:rPr sz="1200" spc="-5" dirty="0">
                <a:latin typeface="Arial"/>
                <a:cs typeface="Arial"/>
              </a:rPr>
              <a:t>pada satu bidang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datar.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rabicPeriod"/>
            </a:pPr>
            <a:endParaRPr sz="1200">
              <a:latin typeface="Times New Roman"/>
              <a:cs typeface="Times New Roman"/>
            </a:endParaRPr>
          </a:p>
          <a:p>
            <a:pPr marL="241300" marR="6350" indent="-228600">
              <a:lnSpc>
                <a:spcPts val="1380"/>
              </a:lnSpc>
              <a:buAutoNum type="arabicPeriod"/>
              <a:tabLst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Rangka batang ini harus merupakan rangka batang statis </a:t>
            </a:r>
            <a:r>
              <a:rPr sz="1200" dirty="0">
                <a:latin typeface="Arial"/>
                <a:cs typeface="Arial"/>
              </a:rPr>
              <a:t>tertentu, </a:t>
            </a:r>
            <a:r>
              <a:rPr sz="1200" spc="-5" dirty="0">
                <a:latin typeface="Arial"/>
                <a:cs typeface="Arial"/>
              </a:rPr>
              <a:t>baik ditinjau  dari keseimbangan luar dan keseimbangan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dalam.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823466" y="4219194"/>
            <a:ext cx="300990" cy="0"/>
          </a:xfrm>
          <a:custGeom>
            <a:avLst/>
            <a:gdLst/>
            <a:ahLst/>
            <a:cxnLst/>
            <a:rect l="l" t="t" r="r" b="b"/>
            <a:pathLst>
              <a:path w="300989">
                <a:moveTo>
                  <a:pt x="0" y="0"/>
                </a:moveTo>
                <a:lnTo>
                  <a:pt x="300989" y="0"/>
                </a:lnTo>
              </a:path>
            </a:pathLst>
          </a:custGeom>
          <a:ln w="233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11501" y="4168902"/>
            <a:ext cx="101600" cy="100965"/>
          </a:xfrm>
          <a:custGeom>
            <a:avLst/>
            <a:gdLst/>
            <a:ahLst/>
            <a:cxnLst/>
            <a:rect l="l" t="t" r="r" b="b"/>
            <a:pathLst>
              <a:path w="101600" h="100964">
                <a:moveTo>
                  <a:pt x="0" y="0"/>
                </a:moveTo>
                <a:lnTo>
                  <a:pt x="0" y="100584"/>
                </a:lnTo>
                <a:lnTo>
                  <a:pt x="101346" y="5029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212848" y="4146041"/>
            <a:ext cx="1849120" cy="146685"/>
          </a:xfrm>
          <a:custGeom>
            <a:avLst/>
            <a:gdLst/>
            <a:ahLst/>
            <a:cxnLst/>
            <a:rect l="l" t="t" r="r" b="b"/>
            <a:pathLst>
              <a:path w="1849120" h="146685">
                <a:moveTo>
                  <a:pt x="0" y="146303"/>
                </a:moveTo>
                <a:lnTo>
                  <a:pt x="1848612" y="146303"/>
                </a:lnTo>
                <a:lnTo>
                  <a:pt x="1848612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200144" y="4219194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5" y="0"/>
                </a:lnTo>
              </a:path>
            </a:pathLst>
          </a:custGeom>
          <a:ln w="233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061459" y="4168902"/>
            <a:ext cx="151765" cy="100965"/>
          </a:xfrm>
          <a:custGeom>
            <a:avLst/>
            <a:gdLst/>
            <a:ahLst/>
            <a:cxnLst/>
            <a:rect l="l" t="t" r="r" b="b"/>
            <a:pathLst>
              <a:path w="151764" h="100964">
                <a:moveTo>
                  <a:pt x="151637" y="0"/>
                </a:moveTo>
                <a:lnTo>
                  <a:pt x="0" y="50292"/>
                </a:lnTo>
                <a:lnTo>
                  <a:pt x="151637" y="100584"/>
                </a:lnTo>
                <a:lnTo>
                  <a:pt x="1516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941067" y="4009135"/>
            <a:ext cx="248856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395855" algn="l"/>
              </a:tabLst>
            </a:pPr>
            <a:r>
              <a:rPr sz="1000" b="1" spc="10" dirty="0">
                <a:latin typeface="Arial"/>
                <a:cs typeface="Arial"/>
              </a:rPr>
              <a:t>F	F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963673" y="4685538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233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824227" y="4635246"/>
            <a:ext cx="152400" cy="101600"/>
          </a:xfrm>
          <a:custGeom>
            <a:avLst/>
            <a:gdLst/>
            <a:ahLst/>
            <a:cxnLst/>
            <a:rect l="l" t="t" r="r" b="b"/>
            <a:pathLst>
              <a:path w="152400" h="101600">
                <a:moveTo>
                  <a:pt x="152400" y="0"/>
                </a:moveTo>
                <a:lnTo>
                  <a:pt x="0" y="50291"/>
                </a:lnTo>
                <a:lnTo>
                  <a:pt x="152400" y="101345"/>
                </a:lnTo>
                <a:lnTo>
                  <a:pt x="1524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13610" y="4612385"/>
            <a:ext cx="1849120" cy="146685"/>
          </a:xfrm>
          <a:custGeom>
            <a:avLst/>
            <a:gdLst/>
            <a:ahLst/>
            <a:cxnLst/>
            <a:rect l="l" t="t" r="r" b="b"/>
            <a:pathLst>
              <a:path w="1849120" h="146685">
                <a:moveTo>
                  <a:pt x="0" y="146303"/>
                </a:moveTo>
                <a:lnTo>
                  <a:pt x="1848612" y="146303"/>
                </a:lnTo>
                <a:lnTo>
                  <a:pt x="1848612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062221" y="4685538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233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299203" y="4635246"/>
            <a:ext cx="152400" cy="101600"/>
          </a:xfrm>
          <a:custGeom>
            <a:avLst/>
            <a:gdLst/>
            <a:ahLst/>
            <a:cxnLst/>
            <a:rect l="l" t="t" r="r" b="b"/>
            <a:pathLst>
              <a:path w="152400" h="101600">
                <a:moveTo>
                  <a:pt x="0" y="0"/>
                </a:moveTo>
                <a:lnTo>
                  <a:pt x="0" y="101345"/>
                </a:lnTo>
                <a:lnTo>
                  <a:pt x="152400" y="5029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275835" y="4471670"/>
            <a:ext cx="10477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10" dirty="0">
                <a:latin typeface="Arial"/>
                <a:cs typeface="Arial"/>
              </a:rPr>
              <a:t>F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808984" y="1003498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37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892300" y="4471670"/>
            <a:ext cx="10477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10" dirty="0">
                <a:latin typeface="Arial"/>
                <a:cs typeface="Arial"/>
              </a:rPr>
              <a:t>F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67816" y="4744211"/>
            <a:ext cx="16770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Bagian Rangka Batang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416" y="4930140"/>
            <a:ext cx="95885" cy="9347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200" spc="-5" dirty="0">
                <a:latin typeface="Symbol"/>
                <a:cs typeface="Symbol"/>
              </a:rPr>
              <a:t>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56872" y="4927031"/>
            <a:ext cx="2669540" cy="939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699"/>
              </a:lnSpc>
            </a:pPr>
            <a:r>
              <a:rPr sz="1200" spc="-5" dirty="0">
                <a:latin typeface="Arial"/>
                <a:cs typeface="Arial"/>
              </a:rPr>
              <a:t>Batang </a:t>
            </a:r>
            <a:r>
              <a:rPr sz="1200" dirty="0">
                <a:latin typeface="Arial"/>
                <a:cs typeface="Arial"/>
              </a:rPr>
              <a:t>Tepi : tepi </a:t>
            </a:r>
            <a:r>
              <a:rPr sz="1200" spc="-5" dirty="0">
                <a:latin typeface="Arial"/>
                <a:cs typeface="Arial"/>
              </a:rPr>
              <a:t>atas dan </a:t>
            </a:r>
            <a:r>
              <a:rPr sz="1200" dirty="0">
                <a:latin typeface="Arial"/>
                <a:cs typeface="Arial"/>
              </a:rPr>
              <a:t>tepi </a:t>
            </a:r>
            <a:r>
              <a:rPr sz="1200" spc="-5" dirty="0">
                <a:latin typeface="Arial"/>
                <a:cs typeface="Arial"/>
              </a:rPr>
              <a:t>bawah.  Batang Pengisi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Diagonal</a:t>
            </a:r>
            <a:endParaRPr sz="1200">
              <a:latin typeface="Arial"/>
              <a:cs typeface="Arial"/>
            </a:endParaRPr>
          </a:p>
          <a:p>
            <a:pPr marL="12700" marR="1157605">
              <a:lnSpc>
                <a:spcPts val="1460"/>
              </a:lnSpc>
              <a:spcBef>
                <a:spcPts val="50"/>
              </a:spcBef>
            </a:pPr>
            <a:r>
              <a:rPr sz="1200" spc="-5" dirty="0">
                <a:latin typeface="Arial"/>
                <a:cs typeface="Arial"/>
              </a:rPr>
              <a:t>Batang Pengisi Tegak  Simpul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05"/>
              </a:lnSpc>
            </a:pPr>
            <a:r>
              <a:rPr sz="1200" dirty="0">
                <a:latin typeface="Arial"/>
                <a:cs typeface="Arial"/>
              </a:rPr>
              <a:t>Tumpuan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7816" y="6022847"/>
            <a:ext cx="189674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Kekakuan Rangka</a:t>
            </a:r>
            <a:r>
              <a:rPr sz="1200" b="1" u="heavy" spc="-8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Batang</a:t>
            </a:r>
            <a:endParaRPr sz="120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058291" y="6250383"/>
          <a:ext cx="2068834" cy="6375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6287"/>
                <a:gridCol w="1257196"/>
                <a:gridCol w="425351"/>
              </a:tblGrid>
              <a:tr h="227329"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Jika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jumlah</a:t>
                      </a:r>
                      <a:r>
                        <a:rPr sz="12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simpul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222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12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175260">
                <a:tc>
                  <a:txBody>
                    <a:bodyPr/>
                    <a:lstStyle/>
                    <a:p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13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jumlah</a:t>
                      </a:r>
                      <a:r>
                        <a:rPr sz="12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batang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3495" algn="r">
                        <a:lnSpc>
                          <a:spcPts val="13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12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B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227329">
                <a:tc>
                  <a:txBody>
                    <a:bodyPr/>
                    <a:lstStyle/>
                    <a:p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13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jumlah</a:t>
                      </a:r>
                      <a:r>
                        <a:rPr sz="12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reaksi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4604" algn="r">
                        <a:lnSpc>
                          <a:spcPts val="13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12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1067816" y="6986015"/>
            <a:ext cx="5785485" cy="2600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maka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240665" algn="l"/>
                <a:tab pos="241935" algn="l"/>
                <a:tab pos="1842770" algn="l"/>
              </a:tabLst>
            </a:pPr>
            <a:r>
              <a:rPr sz="1200" spc="-5" dirty="0">
                <a:latin typeface="Arial"/>
                <a:cs typeface="Arial"/>
              </a:rPr>
              <a:t>2S </a:t>
            </a:r>
            <a:r>
              <a:rPr sz="1200" dirty="0">
                <a:latin typeface="Arial"/>
                <a:cs typeface="Arial"/>
              </a:rPr>
              <a:t>– B – R 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0	</a:t>
            </a:r>
            <a:r>
              <a:rPr sz="1200" spc="-5" dirty="0">
                <a:latin typeface="Arial"/>
                <a:cs typeface="Arial"/>
              </a:rPr>
              <a:t>rangka batang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kaku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2S </a:t>
            </a:r>
            <a:r>
              <a:rPr sz="1200" dirty="0">
                <a:latin typeface="Arial"/>
                <a:cs typeface="Arial"/>
              </a:rPr>
              <a:t>– B – R  &lt;  0 </a:t>
            </a:r>
            <a:r>
              <a:rPr sz="1200" spc="-5" dirty="0">
                <a:latin typeface="Arial"/>
                <a:cs typeface="Arial"/>
              </a:rPr>
              <a:t>rangka batang tidak</a:t>
            </a:r>
            <a:r>
              <a:rPr sz="1200" spc="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kaku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240665" algn="l"/>
                <a:tab pos="241935" algn="l"/>
                <a:tab pos="1842135" algn="l"/>
              </a:tabLst>
            </a:pPr>
            <a:r>
              <a:rPr sz="1200" spc="-5" dirty="0">
                <a:latin typeface="Arial"/>
                <a:cs typeface="Arial"/>
              </a:rPr>
              <a:t>2S </a:t>
            </a:r>
            <a:r>
              <a:rPr sz="1200" dirty="0">
                <a:latin typeface="Arial"/>
                <a:cs typeface="Arial"/>
              </a:rPr>
              <a:t>– B – R 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&gt;  0	</a:t>
            </a:r>
            <a:r>
              <a:rPr sz="1200" spc="-5" dirty="0">
                <a:latin typeface="Arial"/>
                <a:cs typeface="Arial"/>
              </a:rPr>
              <a:t>rangka batang statis </a:t>
            </a:r>
            <a:r>
              <a:rPr sz="1200" dirty="0">
                <a:latin typeface="Arial"/>
                <a:cs typeface="Arial"/>
              </a:rPr>
              <a:t>tak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tertentu.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5080">
              <a:lnSpc>
                <a:spcPts val="1380"/>
              </a:lnSpc>
              <a:tabLst>
                <a:tab pos="2672715" algn="l"/>
              </a:tabLst>
            </a:pPr>
            <a:r>
              <a:rPr sz="1200" spc="-5" dirty="0">
                <a:latin typeface="Arial"/>
                <a:cs typeface="Arial"/>
              </a:rPr>
              <a:t>Untuk rangka batang yang diletakkan pada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sendi dan roll, maka jumlah  reaksi (R) yang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diberikan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berjumlah	</a:t>
            </a: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reaksi (1 dari roll dan </a:t>
            </a:r>
            <a:r>
              <a:rPr sz="1200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dari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sendi).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Analisis Struktur Rangka</a:t>
            </a:r>
            <a:r>
              <a:rPr sz="1200" b="1" u="heavy" spc="-105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Batang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  <a:spcBef>
                <a:spcPts val="620"/>
              </a:spcBef>
            </a:pPr>
            <a:r>
              <a:rPr sz="1200" spc="-5" dirty="0">
                <a:latin typeface="Arial"/>
                <a:cs typeface="Arial"/>
              </a:rPr>
              <a:t>Untuk menganalisi struktur rangka batang, dilakukan </a:t>
            </a:r>
            <a:r>
              <a:rPr sz="1200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langkah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398145" marR="795655" indent="-385445">
              <a:lnSpc>
                <a:spcPts val="1380"/>
              </a:lnSpc>
              <a:spcBef>
                <a:spcPts val="6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200" dirty="0">
                <a:latin typeface="Arial"/>
                <a:cs typeface="Arial"/>
              </a:rPr>
              <a:t>Memeriksa kekakuan rangka, </a:t>
            </a:r>
            <a:r>
              <a:rPr sz="1200" spc="-5" dirty="0">
                <a:latin typeface="Arial"/>
                <a:cs typeface="Arial"/>
              </a:rPr>
              <a:t>untuk </a:t>
            </a:r>
            <a:r>
              <a:rPr sz="1200" dirty="0">
                <a:latin typeface="Arial"/>
                <a:cs typeface="Arial"/>
              </a:rPr>
              <a:t>statis tertentu </a:t>
            </a:r>
            <a:r>
              <a:rPr sz="1200" spc="-5" dirty="0">
                <a:latin typeface="Arial"/>
                <a:cs typeface="Arial"/>
              </a:rPr>
              <a:t>harus </a:t>
            </a:r>
            <a:r>
              <a:rPr sz="1200" dirty="0">
                <a:latin typeface="Arial"/>
                <a:cs typeface="Arial"/>
              </a:rPr>
              <a:t>memenuhi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  </a:t>
            </a:r>
            <a:r>
              <a:rPr sz="1200" spc="-5" dirty="0">
                <a:latin typeface="Arial"/>
                <a:cs typeface="Arial"/>
              </a:rPr>
              <a:t>2S </a:t>
            </a:r>
            <a:r>
              <a:rPr sz="1200" dirty="0">
                <a:latin typeface="Arial"/>
                <a:cs typeface="Arial"/>
              </a:rPr>
              <a:t>– B – R  =</a:t>
            </a:r>
            <a:r>
              <a:rPr sz="1200" spc="2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0.</a:t>
            </a:r>
            <a:endParaRPr sz="1200">
              <a:latin typeface="Arial"/>
              <a:cs typeface="Arial"/>
            </a:endParaRPr>
          </a:p>
          <a:p>
            <a:pPr marL="354965" indent="-342265">
              <a:lnSpc>
                <a:spcPts val="1315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200" spc="-5" dirty="0">
                <a:latin typeface="Arial"/>
                <a:cs typeface="Arial"/>
              </a:rPr>
              <a:t>Menghitung keseimbangan gaya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dalam.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X  </a:t>
            </a:r>
            <a:r>
              <a:rPr sz="1200" dirty="0">
                <a:latin typeface="Arial"/>
                <a:cs typeface="Arial"/>
              </a:rPr>
              <a:t>= 0 ,  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 </a:t>
            </a:r>
            <a:r>
              <a:rPr sz="1200" dirty="0">
                <a:latin typeface="Arial"/>
                <a:cs typeface="Arial"/>
              </a:rPr>
              <a:t>= 0 ,  </a:t>
            </a:r>
            <a:r>
              <a:rPr sz="1200" spc="-5" dirty="0">
                <a:latin typeface="Arial"/>
                <a:cs typeface="Arial"/>
              </a:rPr>
              <a:t>∑ </a:t>
            </a:r>
            <a:r>
              <a:rPr sz="1200" dirty="0">
                <a:latin typeface="Arial"/>
                <a:cs typeface="Arial"/>
              </a:rPr>
              <a:t>M =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108454" y="1014983"/>
            <a:ext cx="3244596" cy="3657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808984" y="1003498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38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786121"/>
            <a:ext cx="58547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Jawab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4983479"/>
            <a:ext cx="1822450" cy="708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ts val="138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Pengecekan stabilitas </a:t>
            </a:r>
            <a:r>
              <a:rPr sz="1200" dirty="0">
                <a:latin typeface="Arial"/>
                <a:cs typeface="Arial"/>
              </a:rPr>
              <a:t>:  </a:t>
            </a:r>
            <a:r>
              <a:rPr sz="1200" spc="-5" dirty="0">
                <a:latin typeface="Arial"/>
                <a:cs typeface="Arial"/>
              </a:rPr>
              <a:t>Jumlah simpul (S)  Jumlah batang (B)  Jumlah reaksi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(R)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96829" y="5146547"/>
            <a:ext cx="242570" cy="54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96416" y="5847588"/>
            <a:ext cx="197548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2S </a:t>
            </a:r>
            <a:r>
              <a:rPr sz="1200" dirty="0">
                <a:latin typeface="Arial"/>
                <a:cs typeface="Arial"/>
              </a:rPr>
              <a:t>– B – R = </a:t>
            </a:r>
            <a:r>
              <a:rPr sz="1200" spc="-5" dirty="0">
                <a:latin typeface="Arial"/>
                <a:cs typeface="Arial"/>
              </a:rPr>
              <a:t>2(4) </a:t>
            </a:r>
            <a:r>
              <a:rPr sz="1200" dirty="0">
                <a:latin typeface="Arial"/>
                <a:cs typeface="Arial"/>
              </a:rPr>
              <a:t>– 5 – 3 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11930" y="5847588"/>
            <a:ext cx="14566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Rangka batang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stabil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6208014"/>
            <a:ext cx="2511425" cy="1089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133350" indent="-635">
              <a:lnSpc>
                <a:spcPts val="1380"/>
              </a:lnSpc>
              <a:spcBef>
                <a:spcPts val="65"/>
              </a:spcBef>
              <a:tabLst>
                <a:tab pos="127762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VC </a:t>
            </a:r>
            <a:r>
              <a:rPr sz="1200" dirty="0">
                <a:latin typeface="Arial"/>
                <a:cs typeface="Arial"/>
              </a:rPr>
              <a:t>(3,5) – 70 (1,2) – </a:t>
            </a:r>
            <a:r>
              <a:rPr sz="1200" spc="-5" dirty="0">
                <a:latin typeface="Arial"/>
                <a:cs typeface="Arial"/>
              </a:rPr>
              <a:t>24 </a:t>
            </a:r>
            <a:r>
              <a:rPr sz="1200" dirty="0">
                <a:latin typeface="Arial"/>
                <a:cs typeface="Arial"/>
              </a:rPr>
              <a:t>(7) 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72 kN	</a:t>
            </a:r>
            <a:r>
              <a:rPr sz="1200" spc="-5" dirty="0">
                <a:latin typeface="Arial"/>
                <a:cs typeface="Arial"/>
              </a:rPr>
              <a:t>(↑)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9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5080" indent="-635">
              <a:lnSpc>
                <a:spcPts val="1380"/>
              </a:lnSpc>
              <a:spcBef>
                <a:spcPts val="60"/>
              </a:spcBef>
              <a:tabLst>
                <a:tab pos="135064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(3,5) + 70 </a:t>
            </a:r>
            <a:r>
              <a:rPr sz="1200" spc="-5" dirty="0">
                <a:latin typeface="Arial"/>
                <a:cs typeface="Arial"/>
              </a:rPr>
              <a:t>(1,2) </a:t>
            </a:r>
            <a:r>
              <a:rPr sz="1200" dirty="0">
                <a:latin typeface="Arial"/>
                <a:cs typeface="Arial"/>
              </a:rPr>
              <a:t>+ 24 (3,5) 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 -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48 kN	</a:t>
            </a:r>
            <a:r>
              <a:rPr sz="1200" spc="-5" dirty="0">
                <a:latin typeface="Arial"/>
                <a:cs typeface="Arial"/>
              </a:rPr>
              <a:t>(↓)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55126" y="7630667"/>
            <a:ext cx="125984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perhitungan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benar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7816" y="7455407"/>
            <a:ext cx="2105025" cy="914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141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Pengecekan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 </a:t>
            </a:r>
            <a:r>
              <a:rPr sz="1200" dirty="0">
                <a:latin typeface="Arial"/>
                <a:cs typeface="Arial"/>
              </a:rPr>
              <a:t>= 0 = </a:t>
            </a:r>
            <a:r>
              <a:rPr sz="1200" spc="-5" dirty="0">
                <a:latin typeface="Arial"/>
                <a:cs typeface="Arial"/>
              </a:rPr>
              <a:t>72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24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48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1040765" indent="-228600">
              <a:lnSpc>
                <a:spcPts val="1370"/>
              </a:lnSpc>
              <a:spcBef>
                <a:spcPts val="125"/>
              </a:spcBef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70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45"/>
              </a:lnSpc>
              <a:tabLst>
                <a:tab pos="126301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70</a:t>
            </a:r>
            <a:r>
              <a:rPr sz="1200" dirty="0">
                <a:latin typeface="Arial"/>
                <a:cs typeface="Arial"/>
              </a:rPr>
              <a:t> kN	</a:t>
            </a:r>
            <a:r>
              <a:rPr sz="1200" spc="-5" dirty="0">
                <a:latin typeface="Arial"/>
                <a:cs typeface="Arial"/>
              </a:rPr>
              <a:t>(←)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67816" y="8539733"/>
            <a:ext cx="5786755" cy="717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ts val="138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Untuk menghitung besar gaya pada </a:t>
            </a:r>
            <a:r>
              <a:rPr sz="1200" dirty="0">
                <a:latin typeface="Arial"/>
                <a:cs typeface="Arial"/>
              </a:rPr>
              <a:t>tiap simpul, maka </a:t>
            </a:r>
            <a:r>
              <a:rPr sz="1200" spc="-5" dirty="0">
                <a:latin typeface="Arial"/>
                <a:cs typeface="Arial"/>
              </a:rPr>
              <a:t>digunakan prinsip poligon  gaya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tertutup.</a:t>
            </a:r>
            <a:endParaRPr sz="1200">
              <a:latin typeface="Arial"/>
              <a:cs typeface="Arial"/>
            </a:endParaRPr>
          </a:p>
          <a:p>
            <a:pPr marL="241300" marR="6350" indent="-228600">
              <a:lnSpc>
                <a:spcPts val="1370"/>
              </a:lnSpc>
              <a:spcBef>
                <a:spcPts val="9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Analisis tiap simpul </a:t>
            </a:r>
            <a:r>
              <a:rPr sz="1200" spc="-5" dirty="0">
                <a:latin typeface="Arial"/>
                <a:cs typeface="Arial"/>
              </a:rPr>
              <a:t>dapat dibuat dalam bentuk diagram yang dikenal dengan  </a:t>
            </a:r>
            <a:r>
              <a:rPr sz="1200" dirty="0">
                <a:latin typeface="Arial"/>
                <a:cs typeface="Arial"/>
              </a:rPr>
              <a:t>Diagram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Maxwell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766316" y="3249167"/>
            <a:ext cx="3429000" cy="14234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08603" y="3425952"/>
            <a:ext cx="514350" cy="114300"/>
          </a:xfrm>
          <a:custGeom>
            <a:avLst/>
            <a:gdLst/>
            <a:ahLst/>
            <a:cxnLst/>
            <a:rect l="l" t="t" r="r" b="b"/>
            <a:pathLst>
              <a:path w="514350" h="114300">
                <a:moveTo>
                  <a:pt x="400050" y="0"/>
                </a:moveTo>
                <a:lnTo>
                  <a:pt x="400050" y="114300"/>
                </a:lnTo>
                <a:lnTo>
                  <a:pt x="476250" y="76200"/>
                </a:lnTo>
                <a:lnTo>
                  <a:pt x="419100" y="76200"/>
                </a:lnTo>
                <a:lnTo>
                  <a:pt x="419100" y="38100"/>
                </a:lnTo>
                <a:lnTo>
                  <a:pt x="476250" y="38100"/>
                </a:lnTo>
                <a:lnTo>
                  <a:pt x="400050" y="0"/>
                </a:lnTo>
                <a:close/>
              </a:path>
              <a:path w="514350" h="114300">
                <a:moveTo>
                  <a:pt x="400050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400050" y="76200"/>
                </a:lnTo>
                <a:lnTo>
                  <a:pt x="400050" y="38100"/>
                </a:lnTo>
                <a:close/>
              </a:path>
              <a:path w="514350" h="114300">
                <a:moveTo>
                  <a:pt x="476250" y="38100"/>
                </a:moveTo>
                <a:lnTo>
                  <a:pt x="419100" y="38100"/>
                </a:lnTo>
                <a:lnTo>
                  <a:pt x="419100" y="76200"/>
                </a:lnTo>
                <a:lnTo>
                  <a:pt x="476250" y="76200"/>
                </a:lnTo>
                <a:lnTo>
                  <a:pt x="514350" y="57150"/>
                </a:lnTo>
                <a:lnTo>
                  <a:pt x="47625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594859" y="3825240"/>
            <a:ext cx="114300" cy="205104"/>
          </a:xfrm>
          <a:custGeom>
            <a:avLst/>
            <a:gdLst/>
            <a:ahLst/>
            <a:cxnLst/>
            <a:rect l="l" t="t" r="r" b="b"/>
            <a:pathLst>
              <a:path w="114300" h="205104">
                <a:moveTo>
                  <a:pt x="38100" y="90677"/>
                </a:moveTo>
                <a:lnTo>
                  <a:pt x="0" y="90677"/>
                </a:lnTo>
                <a:lnTo>
                  <a:pt x="57150" y="204977"/>
                </a:lnTo>
                <a:lnTo>
                  <a:pt x="104775" y="109727"/>
                </a:lnTo>
                <a:lnTo>
                  <a:pt x="38100" y="109727"/>
                </a:lnTo>
                <a:lnTo>
                  <a:pt x="38100" y="90677"/>
                </a:lnTo>
                <a:close/>
              </a:path>
              <a:path w="114300" h="205104">
                <a:moveTo>
                  <a:pt x="76200" y="0"/>
                </a:moveTo>
                <a:lnTo>
                  <a:pt x="38100" y="0"/>
                </a:lnTo>
                <a:lnTo>
                  <a:pt x="38100" y="109727"/>
                </a:lnTo>
                <a:lnTo>
                  <a:pt x="76200" y="109727"/>
                </a:lnTo>
                <a:lnTo>
                  <a:pt x="76200" y="0"/>
                </a:lnTo>
                <a:close/>
              </a:path>
              <a:path w="114300" h="205104">
                <a:moveTo>
                  <a:pt x="114300" y="90677"/>
                </a:moveTo>
                <a:lnTo>
                  <a:pt x="76200" y="90677"/>
                </a:lnTo>
                <a:lnTo>
                  <a:pt x="76200" y="109727"/>
                </a:lnTo>
                <a:lnTo>
                  <a:pt x="104775" y="109727"/>
                </a:lnTo>
                <a:lnTo>
                  <a:pt x="114300" y="9067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359402" y="4036314"/>
            <a:ext cx="600075" cy="205104"/>
          </a:xfrm>
          <a:custGeom>
            <a:avLst/>
            <a:gdLst/>
            <a:ahLst/>
            <a:cxnLst/>
            <a:rect l="l" t="t" r="r" b="b"/>
            <a:pathLst>
              <a:path w="600075" h="205104">
                <a:moveTo>
                  <a:pt x="0" y="204978"/>
                </a:moveTo>
                <a:lnTo>
                  <a:pt x="599694" y="204978"/>
                </a:lnTo>
                <a:lnTo>
                  <a:pt x="599694" y="0"/>
                </a:lnTo>
                <a:lnTo>
                  <a:pt x="0" y="0"/>
                </a:lnTo>
                <a:lnTo>
                  <a:pt x="0" y="2049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823715" y="3369564"/>
            <a:ext cx="600075" cy="205104"/>
          </a:xfrm>
          <a:custGeom>
            <a:avLst/>
            <a:gdLst/>
            <a:ahLst/>
            <a:cxnLst/>
            <a:rect l="l" t="t" r="r" b="b"/>
            <a:pathLst>
              <a:path w="600075" h="205104">
                <a:moveTo>
                  <a:pt x="0" y="204977"/>
                </a:moveTo>
                <a:lnTo>
                  <a:pt x="599693" y="204977"/>
                </a:lnTo>
                <a:lnTo>
                  <a:pt x="599693" y="0"/>
                </a:lnTo>
                <a:lnTo>
                  <a:pt x="0" y="0"/>
                </a:lnTo>
                <a:lnTo>
                  <a:pt x="0" y="2049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067816" y="445769"/>
            <a:ext cx="5787390" cy="3125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</a:pPr>
            <a:r>
              <a:rPr sz="1200" b="1" u="heavy" spc="-5" dirty="0">
                <a:latin typeface="Arial"/>
                <a:cs typeface="Arial"/>
              </a:rPr>
              <a:t>Metode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Sambungan</a:t>
            </a:r>
            <a:endParaRPr sz="1200" dirty="0">
              <a:latin typeface="Arial"/>
              <a:cs typeface="Arial"/>
            </a:endParaRPr>
          </a:p>
          <a:p>
            <a:pPr marL="127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(Metode Kesimbangan </a:t>
            </a:r>
            <a:r>
              <a:rPr sz="1200" dirty="0">
                <a:latin typeface="Arial"/>
                <a:cs typeface="Arial"/>
              </a:rPr>
              <a:t>Titik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Simpul)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00" dirty="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Analisi dilakukan di sambungan </a:t>
            </a:r>
            <a:r>
              <a:rPr sz="1200" dirty="0">
                <a:latin typeface="Arial"/>
                <a:cs typeface="Arial"/>
              </a:rPr>
              <a:t>/ </a:t>
            </a:r>
            <a:r>
              <a:rPr sz="1200" spc="-5" dirty="0">
                <a:latin typeface="Arial"/>
                <a:cs typeface="Arial"/>
              </a:rPr>
              <a:t>simpul </a:t>
            </a:r>
            <a:r>
              <a:rPr sz="1200" dirty="0">
                <a:latin typeface="Arial"/>
                <a:cs typeface="Arial"/>
              </a:rPr>
              <a:t>/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pin</a:t>
            </a:r>
            <a:endParaRPr sz="1200" dirty="0">
              <a:latin typeface="Arial"/>
              <a:cs typeface="Arial"/>
            </a:endParaRPr>
          </a:p>
          <a:p>
            <a:pPr marL="241300" marR="6985" indent="-228600">
              <a:lnSpc>
                <a:spcPts val="1380"/>
              </a:lnSpc>
              <a:spcBef>
                <a:spcPts val="11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Batang merupakan batang dan gaya, dimana satu gaya pada setiap ujung  batang.</a:t>
            </a:r>
            <a:endParaRPr sz="1200" dirty="0">
              <a:latin typeface="Arial"/>
              <a:cs typeface="Arial"/>
            </a:endParaRPr>
          </a:p>
          <a:p>
            <a:pPr marL="241300" marR="5080" indent="-228600">
              <a:lnSpc>
                <a:spcPts val="1370"/>
              </a:lnSpc>
              <a:spcBef>
                <a:spcPts val="9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Berlaku hukum III Newton : Aksi = reaksi (gaya besar sama tetapi arah  </a:t>
            </a:r>
            <a:r>
              <a:rPr sz="1200" spc="-5" dirty="0">
                <a:latin typeface="Arial"/>
                <a:cs typeface="Arial"/>
              </a:rPr>
              <a:t>berlawanan).</a:t>
            </a:r>
            <a:endParaRPr sz="1200" dirty="0">
              <a:latin typeface="Arial"/>
              <a:cs typeface="Arial"/>
            </a:endParaRPr>
          </a:p>
          <a:p>
            <a:pPr marL="241300" indent="-228600">
              <a:lnSpc>
                <a:spcPts val="143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Digunakan untuk menghitung gaya pada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semua.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1.</a:t>
            </a:r>
            <a:endParaRPr sz="1200" dirty="0">
              <a:latin typeface="Arial"/>
              <a:cs typeface="Arial"/>
            </a:endParaRPr>
          </a:p>
          <a:p>
            <a:pPr marL="12700" marR="635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Cari reaksi di </a:t>
            </a:r>
            <a:r>
              <a:rPr sz="1200" dirty="0">
                <a:latin typeface="Arial"/>
                <a:cs typeface="Arial"/>
              </a:rPr>
              <a:t>tumpunan </a:t>
            </a:r>
            <a:r>
              <a:rPr sz="1200" spc="-5" dirty="0">
                <a:latin typeface="Arial"/>
                <a:cs typeface="Arial"/>
              </a:rPr>
              <a:t>dari konstruksi rangka batang sederhana berikut dan hitung  gaya masing-masing batang serta </a:t>
            </a:r>
            <a:r>
              <a:rPr sz="1200" dirty="0">
                <a:latin typeface="Arial"/>
                <a:cs typeface="Arial"/>
              </a:rPr>
              <a:t>tentukan </a:t>
            </a:r>
            <a:r>
              <a:rPr sz="1200" spc="-5" dirty="0">
                <a:latin typeface="Arial"/>
                <a:cs typeface="Arial"/>
              </a:rPr>
              <a:t>gaya </a:t>
            </a:r>
            <a:r>
              <a:rPr sz="1200" dirty="0">
                <a:latin typeface="Arial"/>
                <a:cs typeface="Arial"/>
              </a:rPr>
              <a:t>tarik </a:t>
            </a:r>
            <a:r>
              <a:rPr sz="1200" spc="-5" dirty="0">
                <a:latin typeface="Arial"/>
                <a:cs typeface="Arial"/>
              </a:rPr>
              <a:t>atau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tekan.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250" dirty="0">
              <a:latin typeface="Times New Roman"/>
              <a:cs typeface="Times New Roman"/>
            </a:endParaRPr>
          </a:p>
          <a:p>
            <a:pPr marL="227965" algn="ctr">
              <a:lnSpc>
                <a:spcPct val="100000"/>
              </a:lnSpc>
            </a:pPr>
            <a:r>
              <a:rPr sz="1000" b="1" dirty="0">
                <a:latin typeface="Times New Roman"/>
                <a:cs typeface="Times New Roman"/>
              </a:rPr>
              <a:t>70</a:t>
            </a:r>
            <a:r>
              <a:rPr sz="1000" b="1" spc="-105" dirty="0">
                <a:latin typeface="Times New Roman"/>
                <a:cs typeface="Times New Roman"/>
              </a:rPr>
              <a:t> </a:t>
            </a:r>
            <a:r>
              <a:rPr sz="1000" b="1" spc="-5" dirty="0">
                <a:latin typeface="Times New Roman"/>
                <a:cs typeface="Times New Roman"/>
              </a:rPr>
              <a:t>kN</a:t>
            </a:r>
            <a:endParaRPr sz="1000" dirty="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08984" y="10034980"/>
            <a:ext cx="2203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sz="1200" dirty="0">
                <a:latin typeface="Arial"/>
                <a:cs typeface="Arial"/>
              </a:rPr>
              <a:t>39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827276" y="2989326"/>
            <a:ext cx="19050" cy="10795"/>
          </a:xfrm>
          <a:custGeom>
            <a:avLst/>
            <a:gdLst/>
            <a:ahLst/>
            <a:cxnLst/>
            <a:rect l="l" t="t" r="r" b="b"/>
            <a:pathLst>
              <a:path w="19050" h="10794">
                <a:moveTo>
                  <a:pt x="0" y="10668"/>
                </a:moveTo>
                <a:lnTo>
                  <a:pt x="1905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46326" y="2992373"/>
            <a:ext cx="27940" cy="68580"/>
          </a:xfrm>
          <a:custGeom>
            <a:avLst/>
            <a:gdLst/>
            <a:ahLst/>
            <a:cxnLst/>
            <a:rect l="l" t="t" r="r" b="b"/>
            <a:pathLst>
              <a:path w="27939" h="68580">
                <a:moveTo>
                  <a:pt x="0" y="0"/>
                </a:moveTo>
                <a:lnTo>
                  <a:pt x="27431" y="6857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76805" y="2865120"/>
            <a:ext cx="36195" cy="196215"/>
          </a:xfrm>
          <a:custGeom>
            <a:avLst/>
            <a:gdLst/>
            <a:ahLst/>
            <a:cxnLst/>
            <a:rect l="l" t="t" r="r" b="b"/>
            <a:pathLst>
              <a:path w="36194" h="196214">
                <a:moveTo>
                  <a:pt x="0" y="195833"/>
                </a:moveTo>
                <a:lnTo>
                  <a:pt x="35813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912620" y="2865120"/>
            <a:ext cx="829944" cy="0"/>
          </a:xfrm>
          <a:custGeom>
            <a:avLst/>
            <a:gdLst/>
            <a:ahLst/>
            <a:cxnLst/>
            <a:rect l="l" t="t" r="r" b="b"/>
            <a:pathLst>
              <a:path w="829944">
                <a:moveTo>
                  <a:pt x="0" y="0"/>
                </a:moveTo>
                <a:lnTo>
                  <a:pt x="829818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067816" y="2641092"/>
            <a:ext cx="3671570" cy="1709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Panjang batang miring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5720">
              <a:lnSpc>
                <a:spcPct val="100000"/>
              </a:lnSpc>
              <a:spcBef>
                <a:spcPts val="415"/>
              </a:spcBef>
              <a:tabLst>
                <a:tab pos="851535" algn="l"/>
              </a:tabLst>
            </a:pPr>
            <a:r>
              <a:rPr sz="1150" i="1" dirty="0">
                <a:latin typeface="Times New Roman"/>
                <a:cs typeface="Times New Roman"/>
              </a:rPr>
              <a:t>AB </a:t>
            </a:r>
            <a:r>
              <a:rPr sz="1150" dirty="0">
                <a:latin typeface="Symbol"/>
                <a:cs typeface="Symbol"/>
              </a:rPr>
              <a:t></a:t>
            </a:r>
            <a:r>
              <a:rPr sz="1150" spc="155" dirty="0">
                <a:latin typeface="Times New Roman"/>
                <a:cs typeface="Times New Roman"/>
              </a:rPr>
              <a:t> </a:t>
            </a:r>
            <a:r>
              <a:rPr sz="1150" i="1" dirty="0">
                <a:latin typeface="Times New Roman"/>
                <a:cs typeface="Times New Roman"/>
              </a:rPr>
              <a:t>AD</a:t>
            </a:r>
            <a:r>
              <a:rPr sz="1150" i="1" spc="35" dirty="0">
                <a:latin typeface="Times New Roman"/>
                <a:cs typeface="Times New Roman"/>
              </a:rPr>
              <a:t> </a:t>
            </a:r>
            <a:r>
              <a:rPr sz="1150" dirty="0">
                <a:latin typeface="Symbol"/>
                <a:cs typeface="Symbol"/>
              </a:rPr>
              <a:t></a:t>
            </a:r>
            <a:r>
              <a:rPr sz="1150" dirty="0">
                <a:latin typeface="Times New Roman"/>
                <a:cs typeface="Times New Roman"/>
              </a:rPr>
              <a:t>	(3,5)</a:t>
            </a:r>
            <a:r>
              <a:rPr sz="975" baseline="42735" dirty="0">
                <a:latin typeface="Times New Roman"/>
                <a:cs typeface="Times New Roman"/>
              </a:rPr>
              <a:t>2 </a:t>
            </a:r>
            <a:r>
              <a:rPr sz="1150" dirty="0">
                <a:latin typeface="Symbol"/>
                <a:cs typeface="Symbol"/>
              </a:rPr>
              <a:t></a:t>
            </a:r>
            <a:r>
              <a:rPr sz="1150" dirty="0">
                <a:latin typeface="Times New Roman"/>
                <a:cs typeface="Times New Roman"/>
              </a:rPr>
              <a:t> </a:t>
            </a:r>
            <a:r>
              <a:rPr sz="1150" spc="-15" dirty="0">
                <a:latin typeface="Times New Roman"/>
                <a:cs typeface="Times New Roman"/>
              </a:rPr>
              <a:t>(1,2)</a:t>
            </a:r>
            <a:r>
              <a:rPr sz="975" spc="-22" baseline="42735" dirty="0">
                <a:latin typeface="Times New Roman"/>
                <a:cs typeface="Times New Roman"/>
              </a:rPr>
              <a:t>2  </a:t>
            </a:r>
            <a:r>
              <a:rPr sz="1150" dirty="0">
                <a:latin typeface="Symbol"/>
                <a:cs typeface="Symbol"/>
              </a:rPr>
              <a:t></a:t>
            </a:r>
            <a:r>
              <a:rPr sz="1150" dirty="0">
                <a:latin typeface="Times New Roman"/>
                <a:cs typeface="Times New Roman"/>
              </a:rPr>
              <a:t> </a:t>
            </a:r>
            <a:r>
              <a:rPr sz="1150" spc="-20" dirty="0">
                <a:latin typeface="Times New Roman"/>
                <a:cs typeface="Times New Roman"/>
              </a:rPr>
              <a:t>3,7</a:t>
            </a:r>
            <a:r>
              <a:rPr sz="1150" spc="-30" dirty="0">
                <a:latin typeface="Times New Roman"/>
                <a:cs typeface="Times New Roman"/>
              </a:rPr>
              <a:t> </a:t>
            </a:r>
            <a:r>
              <a:rPr sz="1150" i="1" dirty="0">
                <a:latin typeface="Times New Roman"/>
                <a:cs typeface="Times New Roman"/>
              </a:rPr>
              <a:t>m</a:t>
            </a:r>
            <a:endParaRPr sz="11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500">
              <a:latin typeface="Times New Roman"/>
              <a:cs typeface="Times New Roman"/>
            </a:endParaRPr>
          </a:p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Simpul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  <a:p>
            <a:pPr marL="498475" lvl="1" indent="-257175">
              <a:lnSpc>
                <a:spcPts val="1375"/>
              </a:lnSpc>
              <a:buAutoNum type="alphaLcPeriod"/>
              <a:tabLst>
                <a:tab pos="498475" algn="l"/>
                <a:tab pos="499109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9847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70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HBC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98475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HBC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70 kN (simpul </a:t>
            </a:r>
            <a:r>
              <a:rPr sz="1200" dirty="0">
                <a:latin typeface="Arial"/>
                <a:cs typeface="Arial"/>
              </a:rPr>
              <a:t>B tarik, </a:t>
            </a:r>
            <a:r>
              <a:rPr sz="1200" spc="-5" dirty="0">
                <a:latin typeface="Arial"/>
                <a:cs typeface="Arial"/>
              </a:rPr>
              <a:t>batang BC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tekan)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498475" lvl="1" indent="-257175">
              <a:lnSpc>
                <a:spcPct val="100000"/>
              </a:lnSpc>
              <a:buAutoNum type="alphaLcPeriod" startAt="2"/>
              <a:tabLst>
                <a:tab pos="498475" algn="l"/>
                <a:tab pos="499109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896617" y="4533900"/>
            <a:ext cx="191770" cy="0"/>
          </a:xfrm>
          <a:custGeom>
            <a:avLst/>
            <a:gdLst/>
            <a:ahLst/>
            <a:cxnLst/>
            <a:rect l="l" t="t" r="r" b="b"/>
            <a:pathLst>
              <a:path w="191769">
                <a:moveTo>
                  <a:pt x="0" y="0"/>
                </a:moveTo>
                <a:lnTo>
                  <a:pt x="191262" y="0"/>
                </a:lnTo>
              </a:path>
            </a:pathLst>
          </a:custGeom>
          <a:ln w="62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89264" y="4542535"/>
            <a:ext cx="205104" cy="188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50" dirty="0">
                <a:latin typeface="Times New Roman"/>
                <a:cs typeface="Times New Roman"/>
              </a:rPr>
              <a:t>3</a:t>
            </a:r>
            <a:r>
              <a:rPr sz="1150" dirty="0">
                <a:latin typeface="Times New Roman"/>
                <a:cs typeface="Times New Roman"/>
              </a:rPr>
              <a:t>,</a:t>
            </a:r>
            <a:r>
              <a:rPr sz="1150" spc="15" dirty="0">
                <a:latin typeface="Times New Roman"/>
                <a:cs typeface="Times New Roman"/>
              </a:rPr>
              <a:t>7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83383" y="4526026"/>
            <a:ext cx="137795" cy="112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i="1" spc="25" dirty="0">
                <a:latin typeface="Times New Roman"/>
                <a:cs typeface="Times New Roman"/>
              </a:rPr>
              <a:t>CA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3972" y="4418838"/>
            <a:ext cx="2889885" cy="201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00735" algn="l"/>
                <a:tab pos="1137920" algn="l"/>
              </a:tabLst>
            </a:pPr>
            <a:r>
              <a:rPr sz="1200" spc="-5" dirty="0">
                <a:latin typeface="Arial"/>
                <a:cs typeface="Arial"/>
              </a:rPr>
              <a:t>48 </a:t>
            </a:r>
            <a:r>
              <a:rPr sz="1200" dirty="0">
                <a:latin typeface="Arial"/>
                <a:cs typeface="Arial"/>
              </a:rPr>
              <a:t>-</a:t>
            </a:r>
            <a:r>
              <a:rPr sz="1200" spc="229" dirty="0">
                <a:latin typeface="Arial"/>
                <a:cs typeface="Arial"/>
              </a:rPr>
              <a:t> </a:t>
            </a:r>
            <a:r>
              <a:rPr sz="1725" spc="-37" baseline="36231" dirty="0">
                <a:latin typeface="Times New Roman"/>
                <a:cs typeface="Times New Roman"/>
              </a:rPr>
              <a:t>1,2</a:t>
            </a:r>
            <a:r>
              <a:rPr sz="1725" spc="37" baseline="36231" dirty="0">
                <a:latin typeface="Times New Roman"/>
                <a:cs typeface="Times New Roman"/>
              </a:rPr>
              <a:t> </a:t>
            </a:r>
            <a:r>
              <a:rPr sz="1150" i="1" spc="15" dirty="0">
                <a:latin typeface="Times New Roman"/>
                <a:cs typeface="Times New Roman"/>
              </a:rPr>
              <a:t>F	</a:t>
            </a:r>
            <a:r>
              <a:rPr sz="1150" spc="15" dirty="0">
                <a:latin typeface="Symbol"/>
                <a:cs typeface="Symbol"/>
              </a:rPr>
              <a:t></a:t>
            </a:r>
            <a:r>
              <a:rPr sz="1150" spc="-50" dirty="0">
                <a:latin typeface="Times New Roman"/>
                <a:cs typeface="Times New Roman"/>
              </a:rPr>
              <a:t> </a:t>
            </a:r>
            <a:r>
              <a:rPr sz="1150" spc="15" dirty="0">
                <a:latin typeface="Times New Roman"/>
                <a:cs typeface="Times New Roman"/>
              </a:rPr>
              <a:t>0	</a:t>
            </a:r>
            <a:r>
              <a:rPr sz="1200" dirty="0">
                <a:latin typeface="Arial"/>
                <a:cs typeface="Arial"/>
              </a:rPr>
              <a:t>maka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CA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148 kN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(tarik)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67816" y="4921758"/>
            <a:ext cx="3687445" cy="2129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Simpul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C</a:t>
            </a:r>
            <a:endParaRPr sz="1200">
              <a:latin typeface="Arial"/>
              <a:cs typeface="Arial"/>
            </a:endParaRPr>
          </a:p>
          <a:p>
            <a:pPr marL="469900" lvl="1" indent="-228600">
              <a:lnSpc>
                <a:spcPts val="1375"/>
              </a:lnSpc>
              <a:buAutoNum type="alphaLcPeriod"/>
              <a:tabLst>
                <a:tab pos="4699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9847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70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HCB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98475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HBC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70 kN (simpul </a:t>
            </a:r>
            <a:r>
              <a:rPr sz="1200" dirty="0">
                <a:latin typeface="Arial"/>
                <a:cs typeface="Arial"/>
              </a:rPr>
              <a:t>C tarik, </a:t>
            </a:r>
            <a:r>
              <a:rPr sz="1200" spc="-5" dirty="0">
                <a:latin typeface="Arial"/>
                <a:cs typeface="Arial"/>
              </a:rPr>
              <a:t>batang CB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tekan)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469900" lvl="1" indent="-228600">
              <a:lnSpc>
                <a:spcPts val="1410"/>
              </a:lnSpc>
              <a:buAutoNum type="alphaLcPeriod" startAt="2"/>
              <a:tabLst>
                <a:tab pos="4699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98475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70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HCD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98475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HBC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70 kN (simpul </a:t>
            </a:r>
            <a:r>
              <a:rPr sz="1200" dirty="0">
                <a:latin typeface="Arial"/>
                <a:cs typeface="Arial"/>
              </a:rPr>
              <a:t>C tarik, </a:t>
            </a:r>
            <a:r>
              <a:rPr sz="1200" spc="-5" dirty="0">
                <a:latin typeface="Arial"/>
                <a:cs typeface="Arial"/>
              </a:rPr>
              <a:t>batang CD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tekan)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469900" lvl="1" indent="-228600">
              <a:lnSpc>
                <a:spcPts val="1410"/>
              </a:lnSpc>
              <a:buAutoNum type="alphaLcPeriod" startAt="3"/>
              <a:tabLst>
                <a:tab pos="4699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72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VCA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VCA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72 kN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(tekan)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25016" y="7744967"/>
            <a:ext cx="28892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24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-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872995" y="7815071"/>
            <a:ext cx="235585" cy="0"/>
          </a:xfrm>
          <a:custGeom>
            <a:avLst/>
            <a:gdLst/>
            <a:ahLst/>
            <a:cxnLst/>
            <a:rect l="l" t="t" r="r" b="b"/>
            <a:pathLst>
              <a:path w="235585">
                <a:moveTo>
                  <a:pt x="0" y="0"/>
                </a:moveTo>
                <a:lnTo>
                  <a:pt x="235458" y="0"/>
                </a:lnTo>
              </a:path>
            </a:pathLst>
          </a:custGeom>
          <a:ln w="75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867179" y="7819897"/>
            <a:ext cx="245110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80" dirty="0">
                <a:latin typeface="Times New Roman"/>
                <a:cs typeface="Times New Roman"/>
              </a:rPr>
              <a:t>3</a:t>
            </a:r>
            <a:r>
              <a:rPr sz="1450" spc="-10" dirty="0">
                <a:latin typeface="Times New Roman"/>
                <a:cs typeface="Times New Roman"/>
              </a:rPr>
              <a:t>,</a:t>
            </a:r>
            <a:r>
              <a:rPr sz="1450" spc="-5" dirty="0">
                <a:latin typeface="Times New Roman"/>
                <a:cs typeface="Times New Roman"/>
              </a:rPr>
              <a:t>7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67816" y="7210043"/>
            <a:ext cx="1127125" cy="585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Simpul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5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VD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R="95885" algn="r">
              <a:lnSpc>
                <a:spcPts val="1720"/>
              </a:lnSpc>
            </a:pPr>
            <a:r>
              <a:rPr sz="1450" spc="-150" dirty="0">
                <a:latin typeface="Times New Roman"/>
                <a:cs typeface="Times New Roman"/>
              </a:rPr>
              <a:t>1</a:t>
            </a:r>
            <a:r>
              <a:rPr sz="1450" spc="10" dirty="0">
                <a:latin typeface="Times New Roman"/>
                <a:cs typeface="Times New Roman"/>
              </a:rPr>
              <a:t>,</a:t>
            </a:r>
            <a:r>
              <a:rPr sz="1450" spc="-5" dirty="0">
                <a:latin typeface="Times New Roman"/>
                <a:cs typeface="Times New Roman"/>
              </a:rPr>
              <a:t>2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28520" y="7722361"/>
            <a:ext cx="809625" cy="2178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z="2175" i="1" spc="-37" baseline="13409" dirty="0">
                <a:latin typeface="Times New Roman"/>
                <a:cs typeface="Times New Roman"/>
              </a:rPr>
              <a:t>F</a:t>
            </a:r>
            <a:r>
              <a:rPr sz="850" i="1" spc="-25" dirty="0">
                <a:latin typeface="Times New Roman"/>
                <a:cs typeface="Times New Roman"/>
              </a:rPr>
              <a:t>DA </a:t>
            </a:r>
            <a:r>
              <a:rPr sz="2175" spc="-7" baseline="13409" dirty="0">
                <a:latin typeface="Symbol"/>
                <a:cs typeface="Symbol"/>
              </a:rPr>
              <a:t></a:t>
            </a:r>
            <a:r>
              <a:rPr sz="2175" spc="-7" baseline="13409" dirty="0">
                <a:latin typeface="Times New Roman"/>
                <a:cs typeface="Times New Roman"/>
              </a:rPr>
              <a:t> 0 </a:t>
            </a:r>
            <a:r>
              <a:rPr sz="1800" baseline="2314" dirty="0">
                <a:latin typeface="Arial"/>
                <a:cs typeface="Arial"/>
              </a:rPr>
              <a:t>=</a:t>
            </a:r>
            <a:r>
              <a:rPr sz="1800" spc="-284" baseline="2314" dirty="0">
                <a:latin typeface="Arial"/>
                <a:cs typeface="Arial"/>
              </a:rPr>
              <a:t> </a:t>
            </a:r>
            <a:r>
              <a:rPr sz="1800" baseline="2314" dirty="0">
                <a:latin typeface="Arial"/>
                <a:cs typeface="Arial"/>
              </a:rPr>
              <a:t>0</a:t>
            </a:r>
            <a:endParaRPr sz="1800" baseline="2314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67816" y="8063483"/>
            <a:ext cx="1720850" cy="7404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DA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74 kN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(tarik)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Simpul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982723" y="9008364"/>
            <a:ext cx="200660" cy="0"/>
          </a:xfrm>
          <a:custGeom>
            <a:avLst/>
            <a:gdLst/>
            <a:ahLst/>
            <a:cxnLst/>
            <a:rect l="l" t="t" r="r" b="b"/>
            <a:pathLst>
              <a:path w="200660">
                <a:moveTo>
                  <a:pt x="0" y="0"/>
                </a:moveTo>
                <a:lnTo>
                  <a:pt x="200406" y="0"/>
                </a:lnTo>
              </a:path>
            </a:pathLst>
          </a:custGeom>
          <a:ln w="64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648711" y="9000743"/>
            <a:ext cx="207010" cy="0"/>
          </a:xfrm>
          <a:custGeom>
            <a:avLst/>
            <a:gdLst/>
            <a:ahLst/>
            <a:cxnLst/>
            <a:rect l="l" t="t" r="r" b="b"/>
            <a:pathLst>
              <a:path w="207010">
                <a:moveTo>
                  <a:pt x="0" y="0"/>
                </a:moveTo>
                <a:lnTo>
                  <a:pt x="206501" y="0"/>
                </a:lnTo>
              </a:path>
            </a:pathLst>
          </a:custGeom>
          <a:ln w="66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979155" y="8790926"/>
            <a:ext cx="882650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78815" algn="l"/>
              </a:tabLst>
            </a:pPr>
            <a:r>
              <a:rPr sz="1200" spc="-55" dirty="0">
                <a:latin typeface="Times New Roman"/>
                <a:cs typeface="Times New Roman"/>
              </a:rPr>
              <a:t>3</a:t>
            </a:r>
            <a:r>
              <a:rPr sz="1200" spc="-15" dirty="0">
                <a:latin typeface="Times New Roman"/>
                <a:cs typeface="Times New Roman"/>
              </a:rPr>
              <a:t>,</a:t>
            </a:r>
            <a:r>
              <a:rPr sz="1200" spc="10" dirty="0">
                <a:latin typeface="Times New Roman"/>
                <a:cs typeface="Times New Roman"/>
              </a:rPr>
              <a:t>5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875" spc="-97" baseline="2222" dirty="0">
                <a:latin typeface="Times New Roman"/>
                <a:cs typeface="Times New Roman"/>
              </a:rPr>
              <a:t>3</a:t>
            </a:r>
            <a:r>
              <a:rPr sz="1875" spc="-30" baseline="2222" dirty="0">
                <a:latin typeface="Times New Roman"/>
                <a:cs typeface="Times New Roman"/>
              </a:rPr>
              <a:t>,</a:t>
            </a:r>
            <a:r>
              <a:rPr sz="1875" spc="7" baseline="2222" dirty="0">
                <a:latin typeface="Times New Roman"/>
                <a:cs typeface="Times New Roman"/>
              </a:rPr>
              <a:t>5</a:t>
            </a:r>
            <a:endParaRPr sz="1875" baseline="2222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639376" y="8892285"/>
            <a:ext cx="1731010" cy="318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10"/>
              </a:lnSpc>
              <a:tabLst>
                <a:tab pos="578485" algn="l"/>
                <a:tab pos="1243965" algn="l"/>
              </a:tabLst>
            </a:pPr>
            <a:r>
              <a:rPr sz="1200" spc="-5" dirty="0">
                <a:latin typeface="Arial"/>
                <a:cs typeface="Arial"/>
              </a:rPr>
              <a:t>70</a:t>
            </a:r>
            <a:r>
              <a:rPr sz="1200" dirty="0">
                <a:latin typeface="Arial"/>
                <a:cs typeface="Arial"/>
              </a:rPr>
              <a:t> -	</a:t>
            </a:r>
            <a:r>
              <a:rPr sz="1800" i="1" baseline="2314" dirty="0">
                <a:latin typeface="Times New Roman"/>
                <a:cs typeface="Times New Roman"/>
              </a:rPr>
              <a:t>F</a:t>
            </a:r>
            <a:r>
              <a:rPr sz="1050" i="1" baseline="-23809" dirty="0">
                <a:latin typeface="Times New Roman"/>
                <a:cs typeface="Times New Roman"/>
              </a:rPr>
              <a:t>AB</a:t>
            </a:r>
            <a:r>
              <a:rPr sz="1050" i="1" spc="217" baseline="-23809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Arial"/>
                <a:cs typeface="Arial"/>
              </a:rPr>
              <a:t>+	</a:t>
            </a:r>
            <a:r>
              <a:rPr sz="1875" i="1" spc="22" baseline="4444" dirty="0">
                <a:latin typeface="Times New Roman"/>
                <a:cs typeface="Times New Roman"/>
              </a:rPr>
              <a:t>F</a:t>
            </a:r>
            <a:r>
              <a:rPr sz="1050" i="1" spc="22" baseline="-19841" dirty="0">
                <a:latin typeface="Times New Roman"/>
                <a:cs typeface="Times New Roman"/>
              </a:rPr>
              <a:t>AD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48615">
              <a:lnSpc>
                <a:spcPts val="1210"/>
              </a:lnSpc>
              <a:tabLst>
                <a:tab pos="1015365" algn="l"/>
              </a:tabLst>
            </a:pPr>
            <a:r>
              <a:rPr sz="1200" spc="-10" dirty="0">
                <a:latin typeface="Times New Roman"/>
                <a:cs typeface="Times New Roman"/>
              </a:rPr>
              <a:t>3,7	</a:t>
            </a:r>
            <a:r>
              <a:rPr sz="1250" spc="-20" dirty="0">
                <a:latin typeface="Times New Roman"/>
                <a:cs typeface="Times New Roman"/>
              </a:rPr>
              <a:t>3,7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983485" y="9439656"/>
            <a:ext cx="203835" cy="0"/>
          </a:xfrm>
          <a:custGeom>
            <a:avLst/>
            <a:gdLst/>
            <a:ahLst/>
            <a:cxnLst/>
            <a:rect l="l" t="t" r="r" b="b"/>
            <a:pathLst>
              <a:path w="203835">
                <a:moveTo>
                  <a:pt x="0" y="0"/>
                </a:moveTo>
                <a:lnTo>
                  <a:pt x="203453" y="0"/>
                </a:lnTo>
              </a:path>
            </a:pathLst>
          </a:custGeom>
          <a:ln w="65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62250" y="9444990"/>
            <a:ext cx="197485" cy="0"/>
          </a:xfrm>
          <a:custGeom>
            <a:avLst/>
            <a:gdLst/>
            <a:ahLst/>
            <a:cxnLst/>
            <a:rect l="l" t="t" r="r" b="b"/>
            <a:pathLst>
              <a:path w="197485">
                <a:moveTo>
                  <a:pt x="0" y="0"/>
                </a:moveTo>
                <a:lnTo>
                  <a:pt x="197357" y="0"/>
                </a:lnTo>
              </a:path>
            </a:pathLst>
          </a:custGeom>
          <a:ln w="63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976132" y="9444735"/>
            <a:ext cx="989330" cy="20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91210" algn="l"/>
              </a:tabLst>
            </a:pPr>
            <a:r>
              <a:rPr sz="1250" spc="-65" dirty="0">
                <a:latin typeface="Times New Roman"/>
                <a:cs typeface="Times New Roman"/>
              </a:rPr>
              <a:t>3</a:t>
            </a:r>
            <a:r>
              <a:rPr sz="1250" spc="-5" dirty="0">
                <a:latin typeface="Times New Roman"/>
                <a:cs typeface="Times New Roman"/>
              </a:rPr>
              <a:t>,7</a:t>
            </a:r>
            <a:r>
              <a:rPr sz="1250" dirty="0">
                <a:latin typeface="Times New Roman"/>
                <a:cs typeface="Times New Roman"/>
              </a:rPr>
              <a:t>	</a:t>
            </a:r>
            <a:r>
              <a:rPr sz="1200" spc="-60" dirty="0">
                <a:latin typeface="Times New Roman"/>
                <a:cs typeface="Times New Roman"/>
              </a:rPr>
              <a:t>3</a:t>
            </a:r>
            <a:r>
              <a:rPr sz="1200" spc="-5" dirty="0">
                <a:latin typeface="Times New Roman"/>
                <a:cs typeface="Times New Roman"/>
              </a:rPr>
              <a:t>,</a:t>
            </a:r>
            <a:r>
              <a:rPr sz="1200" spc="5" dirty="0">
                <a:latin typeface="Times New Roman"/>
                <a:cs typeface="Times New Roman"/>
              </a:rPr>
              <a:t>7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39376" y="9227566"/>
            <a:ext cx="1904364" cy="300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3695">
              <a:lnSpc>
                <a:spcPts val="1145"/>
              </a:lnSpc>
              <a:tabLst>
                <a:tab pos="1131570" algn="l"/>
              </a:tabLst>
            </a:pPr>
            <a:r>
              <a:rPr sz="1875" spc="-44" baseline="2222" dirty="0">
                <a:latin typeface="Times New Roman"/>
                <a:cs typeface="Times New Roman"/>
              </a:rPr>
              <a:t>3,5	</a:t>
            </a:r>
            <a:r>
              <a:rPr sz="1200" spc="-25" dirty="0">
                <a:latin typeface="Times New Roman"/>
                <a:cs typeface="Times New Roman"/>
              </a:rPr>
              <a:t>3,5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145"/>
              </a:lnSpc>
              <a:tabLst>
                <a:tab pos="575310" algn="l"/>
                <a:tab pos="1347470" algn="l"/>
              </a:tabLst>
            </a:pPr>
            <a:r>
              <a:rPr sz="1200" spc="-5" dirty="0">
                <a:latin typeface="Arial"/>
                <a:cs typeface="Arial"/>
              </a:rPr>
              <a:t>70</a:t>
            </a:r>
            <a:r>
              <a:rPr sz="1200" dirty="0">
                <a:latin typeface="Arial"/>
                <a:cs typeface="Arial"/>
              </a:rPr>
              <a:t> -	</a:t>
            </a:r>
            <a:r>
              <a:rPr sz="1875" spc="-44" baseline="2222" dirty="0">
                <a:latin typeface="Times New Roman"/>
                <a:cs typeface="Times New Roman"/>
              </a:rPr>
              <a:t>(148)</a:t>
            </a:r>
            <a:r>
              <a:rPr sz="1875" spc="277" baseline="2222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Arial"/>
                <a:cs typeface="Arial"/>
              </a:rPr>
              <a:t>+	</a:t>
            </a:r>
            <a:r>
              <a:rPr sz="1200" dirty="0">
                <a:latin typeface="Times New Roman"/>
                <a:cs typeface="Times New Roman"/>
              </a:rPr>
              <a:t>(74) 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68414" y="9333734"/>
            <a:ext cx="52641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terbukti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220467" y="900683"/>
            <a:ext cx="4002785" cy="1714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021835" y="1125474"/>
            <a:ext cx="600710" cy="114300"/>
          </a:xfrm>
          <a:custGeom>
            <a:avLst/>
            <a:gdLst/>
            <a:ahLst/>
            <a:cxnLst/>
            <a:rect l="l" t="t" r="r" b="b"/>
            <a:pathLst>
              <a:path w="600710" h="114300">
                <a:moveTo>
                  <a:pt x="486155" y="0"/>
                </a:moveTo>
                <a:lnTo>
                  <a:pt x="486155" y="114300"/>
                </a:lnTo>
                <a:lnTo>
                  <a:pt x="562355" y="76200"/>
                </a:lnTo>
                <a:lnTo>
                  <a:pt x="505206" y="76200"/>
                </a:lnTo>
                <a:lnTo>
                  <a:pt x="505206" y="38100"/>
                </a:lnTo>
                <a:lnTo>
                  <a:pt x="562355" y="38100"/>
                </a:lnTo>
                <a:lnTo>
                  <a:pt x="486155" y="0"/>
                </a:lnTo>
                <a:close/>
              </a:path>
              <a:path w="600710" h="114300">
                <a:moveTo>
                  <a:pt x="486155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486155" y="76200"/>
                </a:lnTo>
                <a:lnTo>
                  <a:pt x="486155" y="38100"/>
                </a:lnTo>
                <a:close/>
              </a:path>
              <a:path w="600710" h="114300">
                <a:moveTo>
                  <a:pt x="562355" y="38100"/>
                </a:moveTo>
                <a:lnTo>
                  <a:pt x="505206" y="38100"/>
                </a:lnTo>
                <a:lnTo>
                  <a:pt x="505206" y="76200"/>
                </a:lnTo>
                <a:lnTo>
                  <a:pt x="562355" y="76200"/>
                </a:lnTo>
                <a:lnTo>
                  <a:pt x="600455" y="57150"/>
                </a:lnTo>
                <a:lnTo>
                  <a:pt x="562355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532882" y="1594103"/>
            <a:ext cx="114300" cy="247650"/>
          </a:xfrm>
          <a:custGeom>
            <a:avLst/>
            <a:gdLst/>
            <a:ahLst/>
            <a:cxnLst/>
            <a:rect l="l" t="t" r="r" b="b"/>
            <a:pathLst>
              <a:path w="114300" h="247650">
                <a:moveTo>
                  <a:pt x="38100" y="133350"/>
                </a:moveTo>
                <a:lnTo>
                  <a:pt x="0" y="133350"/>
                </a:lnTo>
                <a:lnTo>
                  <a:pt x="57150" y="247650"/>
                </a:lnTo>
                <a:lnTo>
                  <a:pt x="104775" y="152400"/>
                </a:lnTo>
                <a:lnTo>
                  <a:pt x="38100" y="152400"/>
                </a:lnTo>
                <a:lnTo>
                  <a:pt x="38100" y="133350"/>
                </a:lnTo>
                <a:close/>
              </a:path>
              <a:path w="114300" h="247650">
                <a:moveTo>
                  <a:pt x="76200" y="0"/>
                </a:moveTo>
                <a:lnTo>
                  <a:pt x="38100" y="0"/>
                </a:lnTo>
                <a:lnTo>
                  <a:pt x="38100" y="152400"/>
                </a:lnTo>
                <a:lnTo>
                  <a:pt x="76200" y="152400"/>
                </a:lnTo>
                <a:lnTo>
                  <a:pt x="76200" y="0"/>
                </a:lnTo>
                <a:close/>
              </a:path>
              <a:path w="114300" h="247650">
                <a:moveTo>
                  <a:pt x="114300" y="133350"/>
                </a:moveTo>
                <a:lnTo>
                  <a:pt x="76200" y="133350"/>
                </a:lnTo>
                <a:lnTo>
                  <a:pt x="76200" y="152400"/>
                </a:lnTo>
                <a:lnTo>
                  <a:pt x="104775" y="152400"/>
                </a:lnTo>
                <a:lnTo>
                  <a:pt x="114300" y="1333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247894" y="1848611"/>
            <a:ext cx="701040" cy="247015"/>
          </a:xfrm>
          <a:custGeom>
            <a:avLst/>
            <a:gdLst/>
            <a:ahLst/>
            <a:cxnLst/>
            <a:rect l="l" t="t" r="r" b="b"/>
            <a:pathLst>
              <a:path w="701039" h="247014">
                <a:moveTo>
                  <a:pt x="0" y="246888"/>
                </a:moveTo>
                <a:lnTo>
                  <a:pt x="701039" y="246888"/>
                </a:lnTo>
                <a:lnTo>
                  <a:pt x="701039" y="0"/>
                </a:lnTo>
                <a:lnTo>
                  <a:pt x="0" y="0"/>
                </a:lnTo>
                <a:lnTo>
                  <a:pt x="0" y="2468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622291" y="1044702"/>
            <a:ext cx="701040" cy="247650"/>
          </a:xfrm>
          <a:custGeom>
            <a:avLst/>
            <a:gdLst/>
            <a:ahLst/>
            <a:cxnLst/>
            <a:rect l="l" t="t" r="r" b="b"/>
            <a:pathLst>
              <a:path w="701039" h="247650">
                <a:moveTo>
                  <a:pt x="0" y="247650"/>
                </a:moveTo>
                <a:lnTo>
                  <a:pt x="701039" y="247650"/>
                </a:lnTo>
                <a:lnTo>
                  <a:pt x="701039" y="0"/>
                </a:lnTo>
                <a:lnTo>
                  <a:pt x="0" y="0"/>
                </a:lnTo>
                <a:lnTo>
                  <a:pt x="0" y="2476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396489" y="1724405"/>
            <a:ext cx="114300" cy="330200"/>
          </a:xfrm>
          <a:custGeom>
            <a:avLst/>
            <a:gdLst/>
            <a:ahLst/>
            <a:cxnLst/>
            <a:rect l="l" t="t" r="r" b="b"/>
            <a:pathLst>
              <a:path w="114300" h="330200">
                <a:moveTo>
                  <a:pt x="38100" y="215646"/>
                </a:moveTo>
                <a:lnTo>
                  <a:pt x="0" y="215646"/>
                </a:lnTo>
                <a:lnTo>
                  <a:pt x="57150" y="329946"/>
                </a:lnTo>
                <a:lnTo>
                  <a:pt x="104775" y="234696"/>
                </a:lnTo>
                <a:lnTo>
                  <a:pt x="38100" y="234696"/>
                </a:lnTo>
                <a:lnTo>
                  <a:pt x="38100" y="215646"/>
                </a:lnTo>
                <a:close/>
              </a:path>
              <a:path w="114300" h="330200">
                <a:moveTo>
                  <a:pt x="76200" y="0"/>
                </a:moveTo>
                <a:lnTo>
                  <a:pt x="38100" y="0"/>
                </a:lnTo>
                <a:lnTo>
                  <a:pt x="38100" y="234696"/>
                </a:lnTo>
                <a:lnTo>
                  <a:pt x="76200" y="234696"/>
                </a:lnTo>
                <a:lnTo>
                  <a:pt x="76200" y="0"/>
                </a:lnTo>
                <a:close/>
              </a:path>
              <a:path w="114300" h="330200">
                <a:moveTo>
                  <a:pt x="114300" y="215646"/>
                </a:moveTo>
                <a:lnTo>
                  <a:pt x="76200" y="215646"/>
                </a:lnTo>
                <a:lnTo>
                  <a:pt x="76200" y="234696"/>
                </a:lnTo>
                <a:lnTo>
                  <a:pt x="104775" y="234696"/>
                </a:lnTo>
                <a:lnTo>
                  <a:pt x="114300" y="21564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973067" y="1807464"/>
            <a:ext cx="114300" cy="329565"/>
          </a:xfrm>
          <a:custGeom>
            <a:avLst/>
            <a:gdLst/>
            <a:ahLst/>
            <a:cxnLst/>
            <a:rect l="l" t="t" r="r" b="b"/>
            <a:pathLst>
              <a:path w="114300" h="329564">
                <a:moveTo>
                  <a:pt x="76200" y="95250"/>
                </a:moveTo>
                <a:lnTo>
                  <a:pt x="38100" y="95250"/>
                </a:lnTo>
                <a:lnTo>
                  <a:pt x="38100" y="329183"/>
                </a:lnTo>
                <a:lnTo>
                  <a:pt x="76200" y="329183"/>
                </a:lnTo>
                <a:lnTo>
                  <a:pt x="76200" y="95250"/>
                </a:lnTo>
                <a:close/>
              </a:path>
              <a:path w="114300" h="329564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329564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986533" y="1550669"/>
            <a:ext cx="400050" cy="114300"/>
          </a:xfrm>
          <a:custGeom>
            <a:avLst/>
            <a:gdLst/>
            <a:ahLst/>
            <a:cxnLst/>
            <a:rect l="l" t="t" r="r" b="b"/>
            <a:pathLst>
              <a:path w="400050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50" y="76200"/>
                </a:lnTo>
                <a:lnTo>
                  <a:pt x="95250" y="38100"/>
                </a:lnTo>
                <a:lnTo>
                  <a:pt x="114300" y="38100"/>
                </a:lnTo>
                <a:lnTo>
                  <a:pt x="114300" y="0"/>
                </a:lnTo>
                <a:close/>
              </a:path>
              <a:path w="400050" h="114300">
                <a:moveTo>
                  <a:pt x="114300" y="38100"/>
                </a:moveTo>
                <a:lnTo>
                  <a:pt x="95250" y="38100"/>
                </a:lnTo>
                <a:lnTo>
                  <a:pt x="95250" y="76200"/>
                </a:lnTo>
                <a:lnTo>
                  <a:pt x="114300" y="76200"/>
                </a:lnTo>
                <a:lnTo>
                  <a:pt x="114300" y="38100"/>
                </a:lnTo>
                <a:close/>
              </a:path>
              <a:path w="400050" h="114300">
                <a:moveTo>
                  <a:pt x="400050" y="38100"/>
                </a:moveTo>
                <a:lnTo>
                  <a:pt x="114300" y="38100"/>
                </a:lnTo>
                <a:lnTo>
                  <a:pt x="114300" y="76200"/>
                </a:lnTo>
                <a:lnTo>
                  <a:pt x="400050" y="76200"/>
                </a:lnTo>
                <a:lnTo>
                  <a:pt x="40005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396238" y="1080261"/>
            <a:ext cx="4309745" cy="983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629920" algn="r">
              <a:lnSpc>
                <a:spcPct val="100000"/>
              </a:lnSpc>
            </a:pPr>
            <a:r>
              <a:rPr sz="1100" b="1" spc="-5" dirty="0">
                <a:latin typeface="Times New Roman"/>
                <a:cs typeface="Times New Roman"/>
              </a:rPr>
              <a:t>70</a:t>
            </a:r>
            <a:r>
              <a:rPr sz="1100" b="1" spc="-8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kN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30"/>
              </a:spcBef>
            </a:pPr>
            <a:r>
              <a:rPr sz="1100" b="1" spc="-5" dirty="0">
                <a:latin typeface="Arial"/>
                <a:cs typeface="Arial"/>
              </a:rPr>
              <a:t>70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3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100" b="1" spc="-5" dirty="0">
                <a:latin typeface="Times New Roman"/>
                <a:cs typeface="Times New Roman"/>
              </a:rPr>
              <a:t>24</a:t>
            </a:r>
            <a:r>
              <a:rPr sz="1100" b="1" spc="-8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kN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2020061" y="2054351"/>
            <a:ext cx="801370" cy="247650"/>
          </a:xfrm>
          <a:custGeom>
            <a:avLst/>
            <a:gdLst/>
            <a:ahLst/>
            <a:cxnLst/>
            <a:rect l="l" t="t" r="r" b="b"/>
            <a:pathLst>
              <a:path w="801369" h="247650">
                <a:moveTo>
                  <a:pt x="0" y="247650"/>
                </a:moveTo>
                <a:lnTo>
                  <a:pt x="800862" y="247650"/>
                </a:lnTo>
                <a:lnTo>
                  <a:pt x="800862" y="0"/>
                </a:lnTo>
                <a:lnTo>
                  <a:pt x="0" y="0"/>
                </a:lnTo>
                <a:lnTo>
                  <a:pt x="0" y="2476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2221483" y="2090673"/>
            <a:ext cx="3981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48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3621785" y="2054351"/>
            <a:ext cx="800100" cy="247650"/>
          </a:xfrm>
          <a:custGeom>
            <a:avLst/>
            <a:gdLst/>
            <a:ahLst/>
            <a:cxnLst/>
            <a:rect l="l" t="t" r="r" b="b"/>
            <a:pathLst>
              <a:path w="800100" h="247650">
                <a:moveTo>
                  <a:pt x="0" y="247650"/>
                </a:moveTo>
                <a:lnTo>
                  <a:pt x="800100" y="247650"/>
                </a:lnTo>
                <a:lnTo>
                  <a:pt x="800100" y="0"/>
                </a:lnTo>
                <a:lnTo>
                  <a:pt x="0" y="0"/>
                </a:lnTo>
                <a:lnTo>
                  <a:pt x="0" y="2476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3823208" y="2090673"/>
            <a:ext cx="39878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72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821684" y="10034980"/>
            <a:ext cx="1949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10"/>
              </a:lnSpc>
            </a:pPr>
            <a:r>
              <a:rPr sz="1200" spc="-5" dirty="0">
                <a:latin typeface="Arial"/>
                <a:cs typeface="Arial"/>
              </a:rPr>
              <a:t>40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3342893"/>
            <a:ext cx="5785485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Hitung gaya reaksi di tumpuan dan gaya tiap batang. Berikan </a:t>
            </a:r>
            <a:r>
              <a:rPr sz="1200" dirty="0">
                <a:latin typeface="Arial"/>
                <a:cs typeface="Arial"/>
              </a:rPr>
              <a:t>tanda </a:t>
            </a:r>
            <a:r>
              <a:rPr sz="1200" spc="-5" dirty="0">
                <a:latin typeface="Arial"/>
                <a:cs typeface="Arial"/>
              </a:rPr>
              <a:t>pada batang  </a:t>
            </a:r>
            <a:r>
              <a:rPr sz="1200" dirty="0">
                <a:latin typeface="Arial"/>
                <a:cs typeface="Arial"/>
              </a:rPr>
              <a:t>tersebut </a:t>
            </a:r>
            <a:r>
              <a:rPr sz="1200" spc="-5" dirty="0">
                <a:latin typeface="Arial"/>
                <a:cs typeface="Arial"/>
              </a:rPr>
              <a:t>gaya </a:t>
            </a:r>
            <a:r>
              <a:rPr sz="1200" dirty="0">
                <a:latin typeface="Arial"/>
                <a:cs typeface="Arial"/>
              </a:rPr>
              <a:t>tarik </a:t>
            </a:r>
            <a:r>
              <a:rPr sz="1200" spc="-5" dirty="0">
                <a:latin typeface="Arial"/>
                <a:cs typeface="Arial"/>
              </a:rPr>
              <a:t>atau gaya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tekan.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6322314"/>
            <a:ext cx="58547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Jawab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7816" y="6515343"/>
            <a:ext cx="1822450" cy="711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ct val="9570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Pengecekan stabilitas </a:t>
            </a:r>
            <a:r>
              <a:rPr sz="1200" dirty="0">
                <a:latin typeface="Arial"/>
                <a:cs typeface="Arial"/>
              </a:rPr>
              <a:t>:  </a:t>
            </a:r>
            <a:r>
              <a:rPr sz="1200" spc="-5" dirty="0">
                <a:latin typeface="Arial"/>
                <a:cs typeface="Arial"/>
              </a:rPr>
              <a:t>Jumlah simpul (S)  Jumlah batang (B)  Jumlah reaksi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(R)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96829" y="6681978"/>
            <a:ext cx="242570" cy="54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11930" y="7383017"/>
            <a:ext cx="14566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Rangka batang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stabil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7383017"/>
            <a:ext cx="2204085" cy="7404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2S </a:t>
            </a:r>
            <a:r>
              <a:rPr sz="1200" dirty="0">
                <a:latin typeface="Arial"/>
                <a:cs typeface="Arial"/>
              </a:rPr>
              <a:t>– B – R = </a:t>
            </a:r>
            <a:r>
              <a:rPr sz="1200" spc="-5" dirty="0">
                <a:latin typeface="Arial"/>
                <a:cs typeface="Arial"/>
              </a:rPr>
              <a:t>2(3) </a:t>
            </a:r>
            <a:r>
              <a:rPr sz="1200" dirty="0">
                <a:latin typeface="Arial"/>
                <a:cs typeface="Arial"/>
              </a:rPr>
              <a:t>– 3 – 3 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  <a:spcBef>
                <a:spcPts val="20"/>
              </a:spcBef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394335" indent="-635">
              <a:lnSpc>
                <a:spcPts val="1380"/>
              </a:lnSpc>
              <a:spcBef>
                <a:spcPts val="65"/>
              </a:spcBef>
              <a:tabLst>
                <a:tab pos="127762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VC </a:t>
            </a:r>
            <a:r>
              <a:rPr sz="1200" dirty="0">
                <a:latin typeface="Arial"/>
                <a:cs typeface="Arial"/>
              </a:rPr>
              <a:t>(5,25) – </a:t>
            </a:r>
            <a:r>
              <a:rPr sz="1200" spc="-5" dirty="0">
                <a:latin typeface="Arial"/>
                <a:cs typeface="Arial"/>
              </a:rPr>
              <a:t>105(3)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60 kN	</a:t>
            </a:r>
            <a:r>
              <a:rPr sz="1200" spc="-5" dirty="0">
                <a:latin typeface="Arial"/>
                <a:cs typeface="Arial"/>
              </a:rPr>
              <a:t>(←)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7816" y="8280654"/>
            <a:ext cx="1854835" cy="1264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5080" indent="-635">
              <a:lnSpc>
                <a:spcPts val="1380"/>
              </a:lnSpc>
              <a:spcBef>
                <a:spcPts val="60"/>
              </a:spcBef>
              <a:tabLst>
                <a:tab pos="135064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spc="-5" dirty="0">
                <a:latin typeface="Arial"/>
                <a:cs typeface="Arial"/>
              </a:rPr>
              <a:t>(5,25)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105 (3)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= -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60 kN	</a:t>
            </a:r>
            <a:r>
              <a:rPr sz="1200" spc="-5" dirty="0">
                <a:latin typeface="Arial"/>
                <a:cs typeface="Arial"/>
              </a:rPr>
              <a:t>(→)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250">
              <a:latin typeface="Times New Roman"/>
              <a:cs typeface="Times New Roman"/>
            </a:endParaRPr>
          </a:p>
          <a:p>
            <a:pPr marL="241300" marR="706120" indent="-228600">
              <a:lnSpc>
                <a:spcPts val="1380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105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45"/>
              </a:lnSpc>
              <a:tabLst>
                <a:tab pos="134747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105</a:t>
            </a:r>
            <a:r>
              <a:rPr sz="1200" dirty="0">
                <a:latin typeface="Arial"/>
                <a:cs typeface="Arial"/>
              </a:rPr>
              <a:t> kN	</a:t>
            </a:r>
            <a:r>
              <a:rPr sz="1200" spc="-5" dirty="0">
                <a:latin typeface="Arial"/>
                <a:cs typeface="Arial"/>
              </a:rPr>
              <a:t>(↑)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038350" y="1014983"/>
            <a:ext cx="4184904" cy="2171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22014" y="1314450"/>
            <a:ext cx="628015" cy="114300"/>
          </a:xfrm>
          <a:custGeom>
            <a:avLst/>
            <a:gdLst/>
            <a:ahLst/>
            <a:cxnLst/>
            <a:rect l="l" t="t" r="r" b="b"/>
            <a:pathLst>
              <a:path w="628014" h="114300">
                <a:moveTo>
                  <a:pt x="513588" y="0"/>
                </a:moveTo>
                <a:lnTo>
                  <a:pt x="513588" y="114300"/>
                </a:lnTo>
                <a:lnTo>
                  <a:pt x="589788" y="76200"/>
                </a:lnTo>
                <a:lnTo>
                  <a:pt x="532638" y="76200"/>
                </a:lnTo>
                <a:lnTo>
                  <a:pt x="532638" y="38100"/>
                </a:lnTo>
                <a:lnTo>
                  <a:pt x="589788" y="38100"/>
                </a:lnTo>
                <a:lnTo>
                  <a:pt x="513588" y="0"/>
                </a:lnTo>
                <a:close/>
              </a:path>
              <a:path w="628014" h="114300">
                <a:moveTo>
                  <a:pt x="513588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513588" y="76200"/>
                </a:lnTo>
                <a:lnTo>
                  <a:pt x="513588" y="38100"/>
                </a:lnTo>
                <a:close/>
              </a:path>
              <a:path w="628014" h="114300">
                <a:moveTo>
                  <a:pt x="589788" y="38100"/>
                </a:moveTo>
                <a:lnTo>
                  <a:pt x="532638" y="38100"/>
                </a:lnTo>
                <a:lnTo>
                  <a:pt x="532638" y="76200"/>
                </a:lnTo>
                <a:lnTo>
                  <a:pt x="589788" y="76200"/>
                </a:lnTo>
                <a:lnTo>
                  <a:pt x="627888" y="57150"/>
                </a:lnTo>
                <a:lnTo>
                  <a:pt x="589788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03164" y="1893570"/>
            <a:ext cx="114300" cy="313690"/>
          </a:xfrm>
          <a:custGeom>
            <a:avLst/>
            <a:gdLst/>
            <a:ahLst/>
            <a:cxnLst/>
            <a:rect l="l" t="t" r="r" b="b"/>
            <a:pathLst>
              <a:path w="114300" h="313689">
                <a:moveTo>
                  <a:pt x="38100" y="198881"/>
                </a:moveTo>
                <a:lnTo>
                  <a:pt x="0" y="198881"/>
                </a:lnTo>
                <a:lnTo>
                  <a:pt x="57150" y="313181"/>
                </a:lnTo>
                <a:lnTo>
                  <a:pt x="104775" y="217931"/>
                </a:lnTo>
                <a:lnTo>
                  <a:pt x="38100" y="217931"/>
                </a:lnTo>
                <a:lnTo>
                  <a:pt x="38100" y="198881"/>
                </a:lnTo>
                <a:close/>
              </a:path>
              <a:path w="114300" h="313689">
                <a:moveTo>
                  <a:pt x="76200" y="0"/>
                </a:moveTo>
                <a:lnTo>
                  <a:pt x="38100" y="0"/>
                </a:lnTo>
                <a:lnTo>
                  <a:pt x="38100" y="217931"/>
                </a:lnTo>
                <a:lnTo>
                  <a:pt x="76200" y="217931"/>
                </a:lnTo>
                <a:lnTo>
                  <a:pt x="76200" y="0"/>
                </a:lnTo>
                <a:close/>
              </a:path>
              <a:path w="114300" h="313689">
                <a:moveTo>
                  <a:pt x="114300" y="198881"/>
                </a:moveTo>
                <a:lnTo>
                  <a:pt x="76200" y="198881"/>
                </a:lnTo>
                <a:lnTo>
                  <a:pt x="76200" y="217931"/>
                </a:lnTo>
                <a:lnTo>
                  <a:pt x="104775" y="217931"/>
                </a:lnTo>
                <a:lnTo>
                  <a:pt x="114300" y="1988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202935" y="2215895"/>
            <a:ext cx="733425" cy="312420"/>
          </a:xfrm>
          <a:custGeom>
            <a:avLst/>
            <a:gdLst/>
            <a:ahLst/>
            <a:cxnLst/>
            <a:rect l="l" t="t" r="r" b="b"/>
            <a:pathLst>
              <a:path w="733425" h="312419">
                <a:moveTo>
                  <a:pt x="0" y="312420"/>
                </a:moveTo>
                <a:lnTo>
                  <a:pt x="733043" y="312420"/>
                </a:lnTo>
                <a:lnTo>
                  <a:pt x="733043" y="0"/>
                </a:lnTo>
                <a:lnTo>
                  <a:pt x="0" y="0"/>
                </a:lnTo>
                <a:lnTo>
                  <a:pt x="0" y="3124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281676" y="2255266"/>
            <a:ext cx="37909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Times New Roman"/>
                <a:cs typeface="Times New Roman"/>
              </a:rPr>
              <a:t>24</a:t>
            </a:r>
            <a:r>
              <a:rPr sz="1100" b="1" spc="-8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kN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549902" y="1197863"/>
            <a:ext cx="732790" cy="313690"/>
          </a:xfrm>
          <a:custGeom>
            <a:avLst/>
            <a:gdLst/>
            <a:ahLst/>
            <a:cxnLst/>
            <a:rect l="l" t="t" r="r" b="b"/>
            <a:pathLst>
              <a:path w="732789" h="313690">
                <a:moveTo>
                  <a:pt x="0" y="313181"/>
                </a:moveTo>
                <a:lnTo>
                  <a:pt x="732281" y="313181"/>
                </a:lnTo>
                <a:lnTo>
                  <a:pt x="732281" y="0"/>
                </a:lnTo>
                <a:lnTo>
                  <a:pt x="0" y="0"/>
                </a:lnTo>
                <a:lnTo>
                  <a:pt x="0" y="31318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067816" y="445769"/>
            <a:ext cx="5786755" cy="971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Hasil</a:t>
            </a:r>
            <a:r>
              <a:rPr sz="1200" b="1" spc="-10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Akhir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3573145">
              <a:lnSpc>
                <a:spcPct val="100000"/>
              </a:lnSpc>
              <a:spcBef>
                <a:spcPts val="5"/>
              </a:spcBef>
            </a:pPr>
            <a:r>
              <a:rPr sz="1100" b="1" spc="-5" dirty="0">
                <a:latin typeface="Times New Roman"/>
                <a:cs typeface="Times New Roman"/>
              </a:rPr>
              <a:t>70</a:t>
            </a:r>
            <a:r>
              <a:rPr sz="1100" b="1" spc="-85" dirty="0">
                <a:latin typeface="Times New Roman"/>
                <a:cs typeface="Times New Roman"/>
              </a:rPr>
              <a:t> </a:t>
            </a:r>
            <a:r>
              <a:rPr sz="1100" b="1" spc="-5" dirty="0">
                <a:latin typeface="Times New Roman"/>
                <a:cs typeface="Times New Roman"/>
              </a:rPr>
              <a:t>kN</a:t>
            </a:r>
            <a:endParaRPr sz="1100" dirty="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225039" y="2058923"/>
            <a:ext cx="114300" cy="417830"/>
          </a:xfrm>
          <a:custGeom>
            <a:avLst/>
            <a:gdLst/>
            <a:ahLst/>
            <a:cxnLst/>
            <a:rect l="l" t="t" r="r" b="b"/>
            <a:pathLst>
              <a:path w="114300" h="417830">
                <a:moveTo>
                  <a:pt x="38100" y="303275"/>
                </a:moveTo>
                <a:lnTo>
                  <a:pt x="0" y="303275"/>
                </a:lnTo>
                <a:lnTo>
                  <a:pt x="57150" y="417575"/>
                </a:lnTo>
                <a:lnTo>
                  <a:pt x="104775" y="322325"/>
                </a:lnTo>
                <a:lnTo>
                  <a:pt x="38100" y="322325"/>
                </a:lnTo>
                <a:lnTo>
                  <a:pt x="38100" y="303275"/>
                </a:lnTo>
                <a:close/>
              </a:path>
              <a:path w="114300" h="417830">
                <a:moveTo>
                  <a:pt x="76200" y="0"/>
                </a:moveTo>
                <a:lnTo>
                  <a:pt x="38100" y="0"/>
                </a:lnTo>
                <a:lnTo>
                  <a:pt x="38100" y="322325"/>
                </a:lnTo>
                <a:lnTo>
                  <a:pt x="76200" y="322325"/>
                </a:lnTo>
                <a:lnTo>
                  <a:pt x="76200" y="0"/>
                </a:lnTo>
                <a:close/>
              </a:path>
              <a:path w="114300" h="417830">
                <a:moveTo>
                  <a:pt x="114300" y="303275"/>
                </a:moveTo>
                <a:lnTo>
                  <a:pt x="76200" y="303275"/>
                </a:lnTo>
                <a:lnTo>
                  <a:pt x="76200" y="322325"/>
                </a:lnTo>
                <a:lnTo>
                  <a:pt x="104775" y="322325"/>
                </a:lnTo>
                <a:lnTo>
                  <a:pt x="114300" y="3032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873246" y="2163317"/>
            <a:ext cx="114300" cy="417830"/>
          </a:xfrm>
          <a:custGeom>
            <a:avLst/>
            <a:gdLst/>
            <a:ahLst/>
            <a:cxnLst/>
            <a:rect l="l" t="t" r="r" b="b"/>
            <a:pathLst>
              <a:path w="114300" h="417830">
                <a:moveTo>
                  <a:pt x="76200" y="95250"/>
                </a:moveTo>
                <a:lnTo>
                  <a:pt x="38100" y="95250"/>
                </a:lnTo>
                <a:lnTo>
                  <a:pt x="38100" y="417575"/>
                </a:lnTo>
                <a:lnTo>
                  <a:pt x="76200" y="417575"/>
                </a:lnTo>
                <a:lnTo>
                  <a:pt x="76200" y="95250"/>
                </a:lnTo>
                <a:close/>
              </a:path>
              <a:path w="114300" h="417830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417830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93748" y="1853183"/>
            <a:ext cx="419100" cy="114300"/>
          </a:xfrm>
          <a:custGeom>
            <a:avLst/>
            <a:gdLst/>
            <a:ahLst/>
            <a:cxnLst/>
            <a:rect l="l" t="t" r="r" b="b"/>
            <a:pathLst>
              <a:path w="419100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50" y="76200"/>
                </a:lnTo>
                <a:lnTo>
                  <a:pt x="95250" y="38100"/>
                </a:lnTo>
                <a:lnTo>
                  <a:pt x="114300" y="38100"/>
                </a:lnTo>
                <a:lnTo>
                  <a:pt x="114300" y="0"/>
                </a:lnTo>
                <a:close/>
              </a:path>
              <a:path w="419100" h="114300">
                <a:moveTo>
                  <a:pt x="114300" y="38100"/>
                </a:moveTo>
                <a:lnTo>
                  <a:pt x="95250" y="38100"/>
                </a:lnTo>
                <a:lnTo>
                  <a:pt x="95250" y="76200"/>
                </a:lnTo>
                <a:lnTo>
                  <a:pt x="114300" y="76200"/>
                </a:lnTo>
                <a:lnTo>
                  <a:pt x="114300" y="38100"/>
                </a:lnTo>
                <a:close/>
              </a:path>
              <a:path w="419100" h="114300">
                <a:moveTo>
                  <a:pt x="419100" y="38100"/>
                </a:moveTo>
                <a:lnTo>
                  <a:pt x="114300" y="38100"/>
                </a:lnTo>
                <a:lnTo>
                  <a:pt x="114300" y="76200"/>
                </a:lnTo>
                <a:lnTo>
                  <a:pt x="419100" y="76200"/>
                </a:lnTo>
                <a:lnTo>
                  <a:pt x="41910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185163" y="1785873"/>
            <a:ext cx="3981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70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828800" y="2476500"/>
            <a:ext cx="837565" cy="313690"/>
          </a:xfrm>
          <a:custGeom>
            <a:avLst/>
            <a:gdLst/>
            <a:ahLst/>
            <a:cxnLst/>
            <a:rect l="l" t="t" r="r" b="b"/>
            <a:pathLst>
              <a:path w="837564" h="313689">
                <a:moveTo>
                  <a:pt x="0" y="313181"/>
                </a:moveTo>
                <a:lnTo>
                  <a:pt x="837438" y="313181"/>
                </a:lnTo>
                <a:lnTo>
                  <a:pt x="837438" y="0"/>
                </a:lnTo>
                <a:lnTo>
                  <a:pt x="0" y="0"/>
                </a:lnTo>
                <a:lnTo>
                  <a:pt x="0" y="31318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048510" y="2516631"/>
            <a:ext cx="3981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48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503676" y="2476500"/>
            <a:ext cx="836930" cy="313690"/>
          </a:xfrm>
          <a:custGeom>
            <a:avLst/>
            <a:gdLst/>
            <a:ahLst/>
            <a:cxnLst/>
            <a:rect l="l" t="t" r="r" b="b"/>
            <a:pathLst>
              <a:path w="836929" h="313689">
                <a:moveTo>
                  <a:pt x="0" y="313181"/>
                </a:moveTo>
                <a:lnTo>
                  <a:pt x="836676" y="313181"/>
                </a:lnTo>
                <a:lnTo>
                  <a:pt x="836676" y="0"/>
                </a:lnTo>
                <a:lnTo>
                  <a:pt x="0" y="0"/>
                </a:lnTo>
                <a:lnTo>
                  <a:pt x="0" y="31318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3722623" y="2516631"/>
            <a:ext cx="3981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72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267711" y="1754123"/>
            <a:ext cx="408940" cy="176530"/>
          </a:xfrm>
          <a:custGeom>
            <a:avLst/>
            <a:gdLst/>
            <a:ahLst/>
            <a:cxnLst/>
            <a:rect l="l" t="t" r="r" b="b"/>
            <a:pathLst>
              <a:path w="408939" h="176530">
                <a:moveTo>
                  <a:pt x="294620" y="36012"/>
                </a:moveTo>
                <a:lnTo>
                  <a:pt x="0" y="140207"/>
                </a:lnTo>
                <a:lnTo>
                  <a:pt x="12192" y="176022"/>
                </a:lnTo>
                <a:lnTo>
                  <a:pt x="307264" y="71921"/>
                </a:lnTo>
                <a:lnTo>
                  <a:pt x="294620" y="36012"/>
                </a:lnTo>
                <a:close/>
              </a:path>
              <a:path w="408939" h="176530">
                <a:moveTo>
                  <a:pt x="395282" y="29718"/>
                </a:moveTo>
                <a:lnTo>
                  <a:pt x="312419" y="29718"/>
                </a:lnTo>
                <a:lnTo>
                  <a:pt x="325374" y="65531"/>
                </a:lnTo>
                <a:lnTo>
                  <a:pt x="307264" y="71921"/>
                </a:lnTo>
                <a:lnTo>
                  <a:pt x="320039" y="108203"/>
                </a:lnTo>
                <a:lnTo>
                  <a:pt x="395282" y="29718"/>
                </a:lnTo>
                <a:close/>
              </a:path>
              <a:path w="408939" h="176530">
                <a:moveTo>
                  <a:pt x="312419" y="29718"/>
                </a:moveTo>
                <a:lnTo>
                  <a:pt x="294620" y="36012"/>
                </a:lnTo>
                <a:lnTo>
                  <a:pt x="307264" y="71921"/>
                </a:lnTo>
                <a:lnTo>
                  <a:pt x="325374" y="65531"/>
                </a:lnTo>
                <a:lnTo>
                  <a:pt x="312419" y="29718"/>
                </a:lnTo>
                <a:close/>
              </a:path>
              <a:path w="408939" h="176530">
                <a:moveTo>
                  <a:pt x="281939" y="0"/>
                </a:moveTo>
                <a:lnTo>
                  <a:pt x="294620" y="36012"/>
                </a:lnTo>
                <a:lnTo>
                  <a:pt x="312419" y="29718"/>
                </a:lnTo>
                <a:lnTo>
                  <a:pt x="395282" y="29718"/>
                </a:lnTo>
                <a:lnTo>
                  <a:pt x="408431" y="16001"/>
                </a:lnTo>
                <a:lnTo>
                  <a:pt x="2819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399538" y="1862327"/>
            <a:ext cx="402590" cy="114300"/>
          </a:xfrm>
          <a:custGeom>
            <a:avLst/>
            <a:gdLst/>
            <a:ahLst/>
            <a:cxnLst/>
            <a:rect l="l" t="t" r="r" b="b"/>
            <a:pathLst>
              <a:path w="402589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50" y="76200"/>
                </a:lnTo>
                <a:lnTo>
                  <a:pt x="95250" y="38100"/>
                </a:lnTo>
                <a:lnTo>
                  <a:pt x="114300" y="38100"/>
                </a:lnTo>
                <a:lnTo>
                  <a:pt x="114300" y="0"/>
                </a:lnTo>
                <a:close/>
              </a:path>
              <a:path w="402589" h="114300">
                <a:moveTo>
                  <a:pt x="114300" y="38100"/>
                </a:moveTo>
                <a:lnTo>
                  <a:pt x="95250" y="38100"/>
                </a:lnTo>
                <a:lnTo>
                  <a:pt x="95250" y="76200"/>
                </a:lnTo>
                <a:lnTo>
                  <a:pt x="114300" y="76200"/>
                </a:lnTo>
                <a:lnTo>
                  <a:pt x="114300" y="38100"/>
                </a:lnTo>
                <a:close/>
              </a:path>
              <a:path w="402589" h="114300">
                <a:moveTo>
                  <a:pt x="402336" y="38100"/>
                </a:moveTo>
                <a:lnTo>
                  <a:pt x="114300" y="38100"/>
                </a:lnTo>
                <a:lnTo>
                  <a:pt x="114300" y="76200"/>
                </a:lnTo>
                <a:lnTo>
                  <a:pt x="402336" y="76200"/>
                </a:lnTo>
                <a:lnTo>
                  <a:pt x="402336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978402" y="1374647"/>
            <a:ext cx="408940" cy="175260"/>
          </a:xfrm>
          <a:custGeom>
            <a:avLst/>
            <a:gdLst/>
            <a:ahLst/>
            <a:cxnLst/>
            <a:rect l="l" t="t" r="r" b="b"/>
            <a:pathLst>
              <a:path w="408939" h="175259">
                <a:moveTo>
                  <a:pt x="294686" y="139313"/>
                </a:moveTo>
                <a:lnTo>
                  <a:pt x="281939" y="175259"/>
                </a:lnTo>
                <a:lnTo>
                  <a:pt x="408432" y="159257"/>
                </a:lnTo>
                <a:lnTo>
                  <a:pt x="395173" y="145542"/>
                </a:lnTo>
                <a:lnTo>
                  <a:pt x="312420" y="145542"/>
                </a:lnTo>
                <a:lnTo>
                  <a:pt x="294686" y="139313"/>
                </a:lnTo>
                <a:close/>
              </a:path>
              <a:path w="408939" h="175259">
                <a:moveTo>
                  <a:pt x="307410" y="103434"/>
                </a:moveTo>
                <a:lnTo>
                  <a:pt x="294686" y="139313"/>
                </a:lnTo>
                <a:lnTo>
                  <a:pt x="312420" y="145542"/>
                </a:lnTo>
                <a:lnTo>
                  <a:pt x="325374" y="109727"/>
                </a:lnTo>
                <a:lnTo>
                  <a:pt x="307410" y="103434"/>
                </a:lnTo>
                <a:close/>
              </a:path>
              <a:path w="408939" h="175259">
                <a:moveTo>
                  <a:pt x="320039" y="67818"/>
                </a:moveTo>
                <a:lnTo>
                  <a:pt x="307410" y="103434"/>
                </a:lnTo>
                <a:lnTo>
                  <a:pt x="325374" y="109727"/>
                </a:lnTo>
                <a:lnTo>
                  <a:pt x="312420" y="145542"/>
                </a:lnTo>
                <a:lnTo>
                  <a:pt x="395173" y="145542"/>
                </a:lnTo>
                <a:lnTo>
                  <a:pt x="320039" y="67818"/>
                </a:lnTo>
                <a:close/>
              </a:path>
              <a:path w="408939" h="175259">
                <a:moveTo>
                  <a:pt x="12192" y="0"/>
                </a:moveTo>
                <a:lnTo>
                  <a:pt x="0" y="35813"/>
                </a:lnTo>
                <a:lnTo>
                  <a:pt x="294686" y="139313"/>
                </a:lnTo>
                <a:lnTo>
                  <a:pt x="307410" y="103434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481578" y="1374647"/>
            <a:ext cx="409575" cy="175260"/>
          </a:xfrm>
          <a:custGeom>
            <a:avLst/>
            <a:gdLst/>
            <a:ahLst/>
            <a:cxnLst/>
            <a:rect l="l" t="t" r="r" b="b"/>
            <a:pathLst>
              <a:path w="409575" h="175259">
                <a:moveTo>
                  <a:pt x="89154" y="67818"/>
                </a:moveTo>
                <a:lnTo>
                  <a:pt x="0" y="159257"/>
                </a:lnTo>
                <a:lnTo>
                  <a:pt x="127254" y="175259"/>
                </a:lnTo>
                <a:lnTo>
                  <a:pt x="116715" y="145542"/>
                </a:lnTo>
                <a:lnTo>
                  <a:pt x="96012" y="145542"/>
                </a:lnTo>
                <a:lnTo>
                  <a:pt x="83820" y="109727"/>
                </a:lnTo>
                <a:lnTo>
                  <a:pt x="101778" y="103420"/>
                </a:lnTo>
                <a:lnTo>
                  <a:pt x="89154" y="67818"/>
                </a:lnTo>
                <a:close/>
              </a:path>
              <a:path w="409575" h="175259">
                <a:moveTo>
                  <a:pt x="101778" y="103420"/>
                </a:moveTo>
                <a:lnTo>
                  <a:pt x="83820" y="109727"/>
                </a:lnTo>
                <a:lnTo>
                  <a:pt x="96012" y="145542"/>
                </a:lnTo>
                <a:lnTo>
                  <a:pt x="114427" y="139089"/>
                </a:lnTo>
                <a:lnTo>
                  <a:pt x="101778" y="103420"/>
                </a:lnTo>
                <a:close/>
              </a:path>
              <a:path w="409575" h="175259">
                <a:moveTo>
                  <a:pt x="114427" y="139089"/>
                </a:moveTo>
                <a:lnTo>
                  <a:pt x="96012" y="145542"/>
                </a:lnTo>
                <a:lnTo>
                  <a:pt x="116715" y="145542"/>
                </a:lnTo>
                <a:lnTo>
                  <a:pt x="114427" y="139089"/>
                </a:lnTo>
                <a:close/>
              </a:path>
              <a:path w="409575" h="175259">
                <a:moveTo>
                  <a:pt x="396239" y="0"/>
                </a:moveTo>
                <a:lnTo>
                  <a:pt x="101778" y="103420"/>
                </a:lnTo>
                <a:lnTo>
                  <a:pt x="114427" y="139089"/>
                </a:lnTo>
                <a:lnTo>
                  <a:pt x="409194" y="35813"/>
                </a:lnTo>
                <a:lnTo>
                  <a:pt x="396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192267" y="1754123"/>
            <a:ext cx="409575" cy="176530"/>
          </a:xfrm>
          <a:custGeom>
            <a:avLst/>
            <a:gdLst/>
            <a:ahLst/>
            <a:cxnLst/>
            <a:rect l="l" t="t" r="r" b="b"/>
            <a:pathLst>
              <a:path w="409575" h="176530">
                <a:moveTo>
                  <a:pt x="114493" y="36238"/>
                </a:moveTo>
                <a:lnTo>
                  <a:pt x="101924" y="71934"/>
                </a:lnTo>
                <a:lnTo>
                  <a:pt x="396240" y="176022"/>
                </a:lnTo>
                <a:lnTo>
                  <a:pt x="409194" y="140207"/>
                </a:lnTo>
                <a:lnTo>
                  <a:pt x="114493" y="36238"/>
                </a:lnTo>
                <a:close/>
              </a:path>
              <a:path w="409575" h="176530">
                <a:moveTo>
                  <a:pt x="127254" y="0"/>
                </a:moveTo>
                <a:lnTo>
                  <a:pt x="0" y="16001"/>
                </a:lnTo>
                <a:lnTo>
                  <a:pt x="89154" y="108203"/>
                </a:lnTo>
                <a:lnTo>
                  <a:pt x="101924" y="71934"/>
                </a:lnTo>
                <a:lnTo>
                  <a:pt x="83820" y="65531"/>
                </a:lnTo>
                <a:lnTo>
                  <a:pt x="96012" y="29718"/>
                </a:lnTo>
                <a:lnTo>
                  <a:pt x="116789" y="29718"/>
                </a:lnTo>
                <a:lnTo>
                  <a:pt x="127254" y="0"/>
                </a:lnTo>
                <a:close/>
              </a:path>
              <a:path w="409575" h="176530">
                <a:moveTo>
                  <a:pt x="96012" y="29718"/>
                </a:moveTo>
                <a:lnTo>
                  <a:pt x="83820" y="65531"/>
                </a:lnTo>
                <a:lnTo>
                  <a:pt x="101924" y="71934"/>
                </a:lnTo>
                <a:lnTo>
                  <a:pt x="114493" y="36238"/>
                </a:lnTo>
                <a:lnTo>
                  <a:pt x="96012" y="29718"/>
                </a:lnTo>
                <a:close/>
              </a:path>
              <a:path w="409575" h="176530">
                <a:moveTo>
                  <a:pt x="116789" y="29718"/>
                </a:moveTo>
                <a:lnTo>
                  <a:pt x="96012" y="29718"/>
                </a:lnTo>
                <a:lnTo>
                  <a:pt x="114493" y="36238"/>
                </a:lnTo>
                <a:lnTo>
                  <a:pt x="116789" y="2971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860291" y="1392174"/>
            <a:ext cx="114300" cy="189230"/>
          </a:xfrm>
          <a:custGeom>
            <a:avLst/>
            <a:gdLst/>
            <a:ahLst/>
            <a:cxnLst/>
            <a:rect l="l" t="t" r="r" b="b"/>
            <a:pathLst>
              <a:path w="114300" h="189230">
                <a:moveTo>
                  <a:pt x="76200" y="95250"/>
                </a:moveTo>
                <a:lnTo>
                  <a:pt x="38100" y="95250"/>
                </a:lnTo>
                <a:lnTo>
                  <a:pt x="38100" y="188975"/>
                </a:lnTo>
                <a:lnTo>
                  <a:pt x="76200" y="188975"/>
                </a:lnTo>
                <a:lnTo>
                  <a:pt x="76200" y="95250"/>
                </a:lnTo>
                <a:close/>
              </a:path>
              <a:path w="114300" h="189230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189230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925823" y="1846326"/>
            <a:ext cx="403225" cy="114300"/>
          </a:xfrm>
          <a:custGeom>
            <a:avLst/>
            <a:gdLst/>
            <a:ahLst/>
            <a:cxnLst/>
            <a:rect l="l" t="t" r="r" b="b"/>
            <a:pathLst>
              <a:path w="403225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50" y="76200"/>
                </a:lnTo>
                <a:lnTo>
                  <a:pt x="95250" y="38100"/>
                </a:lnTo>
                <a:lnTo>
                  <a:pt x="114300" y="38100"/>
                </a:lnTo>
                <a:lnTo>
                  <a:pt x="114300" y="0"/>
                </a:lnTo>
                <a:close/>
              </a:path>
              <a:path w="403225" h="114300">
                <a:moveTo>
                  <a:pt x="114300" y="38100"/>
                </a:moveTo>
                <a:lnTo>
                  <a:pt x="95250" y="38100"/>
                </a:lnTo>
                <a:lnTo>
                  <a:pt x="95250" y="76200"/>
                </a:lnTo>
                <a:lnTo>
                  <a:pt x="114300" y="76200"/>
                </a:lnTo>
                <a:lnTo>
                  <a:pt x="114300" y="38100"/>
                </a:lnTo>
                <a:close/>
              </a:path>
              <a:path w="403225" h="114300">
                <a:moveTo>
                  <a:pt x="403098" y="38100"/>
                </a:moveTo>
                <a:lnTo>
                  <a:pt x="114300" y="38100"/>
                </a:lnTo>
                <a:lnTo>
                  <a:pt x="114300" y="76200"/>
                </a:lnTo>
                <a:lnTo>
                  <a:pt x="403098" y="76200"/>
                </a:lnTo>
                <a:lnTo>
                  <a:pt x="403098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06723" y="1846326"/>
            <a:ext cx="402590" cy="114300"/>
          </a:xfrm>
          <a:custGeom>
            <a:avLst/>
            <a:gdLst/>
            <a:ahLst/>
            <a:cxnLst/>
            <a:rect l="l" t="t" r="r" b="b"/>
            <a:pathLst>
              <a:path w="402589" h="114300">
                <a:moveTo>
                  <a:pt x="288036" y="0"/>
                </a:moveTo>
                <a:lnTo>
                  <a:pt x="288036" y="114300"/>
                </a:lnTo>
                <a:lnTo>
                  <a:pt x="364236" y="76200"/>
                </a:lnTo>
                <a:lnTo>
                  <a:pt x="307086" y="76200"/>
                </a:lnTo>
                <a:lnTo>
                  <a:pt x="307086" y="38100"/>
                </a:lnTo>
                <a:lnTo>
                  <a:pt x="364236" y="38100"/>
                </a:lnTo>
                <a:lnTo>
                  <a:pt x="288036" y="0"/>
                </a:lnTo>
                <a:close/>
              </a:path>
              <a:path w="402589" h="114300">
                <a:moveTo>
                  <a:pt x="288036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288036" y="76200"/>
                </a:lnTo>
                <a:lnTo>
                  <a:pt x="288036" y="38100"/>
                </a:lnTo>
                <a:close/>
              </a:path>
              <a:path w="402589" h="114300">
                <a:moveTo>
                  <a:pt x="364236" y="38100"/>
                </a:moveTo>
                <a:lnTo>
                  <a:pt x="307086" y="38100"/>
                </a:lnTo>
                <a:lnTo>
                  <a:pt x="307086" y="76200"/>
                </a:lnTo>
                <a:lnTo>
                  <a:pt x="364236" y="76200"/>
                </a:lnTo>
                <a:lnTo>
                  <a:pt x="402336" y="57150"/>
                </a:lnTo>
                <a:lnTo>
                  <a:pt x="364236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141214" y="1838705"/>
            <a:ext cx="403225" cy="114300"/>
          </a:xfrm>
          <a:custGeom>
            <a:avLst/>
            <a:gdLst/>
            <a:ahLst/>
            <a:cxnLst/>
            <a:rect l="l" t="t" r="r" b="b"/>
            <a:pathLst>
              <a:path w="403225" h="114300">
                <a:moveTo>
                  <a:pt x="288798" y="0"/>
                </a:moveTo>
                <a:lnTo>
                  <a:pt x="288798" y="114300"/>
                </a:lnTo>
                <a:lnTo>
                  <a:pt x="364998" y="76200"/>
                </a:lnTo>
                <a:lnTo>
                  <a:pt x="307848" y="76200"/>
                </a:lnTo>
                <a:lnTo>
                  <a:pt x="307848" y="38100"/>
                </a:lnTo>
                <a:lnTo>
                  <a:pt x="364998" y="38100"/>
                </a:lnTo>
                <a:lnTo>
                  <a:pt x="288798" y="0"/>
                </a:lnTo>
                <a:close/>
              </a:path>
              <a:path w="403225" h="114300">
                <a:moveTo>
                  <a:pt x="288798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288798" y="76200"/>
                </a:lnTo>
                <a:lnTo>
                  <a:pt x="288798" y="38100"/>
                </a:lnTo>
                <a:close/>
              </a:path>
              <a:path w="403225" h="114300">
                <a:moveTo>
                  <a:pt x="364998" y="38100"/>
                </a:moveTo>
                <a:lnTo>
                  <a:pt x="307848" y="38100"/>
                </a:lnTo>
                <a:lnTo>
                  <a:pt x="307848" y="76200"/>
                </a:lnTo>
                <a:lnTo>
                  <a:pt x="364998" y="76200"/>
                </a:lnTo>
                <a:lnTo>
                  <a:pt x="403098" y="57150"/>
                </a:lnTo>
                <a:lnTo>
                  <a:pt x="364998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868673" y="1699260"/>
            <a:ext cx="114300" cy="188595"/>
          </a:xfrm>
          <a:custGeom>
            <a:avLst/>
            <a:gdLst/>
            <a:ahLst/>
            <a:cxnLst/>
            <a:rect l="l" t="t" r="r" b="b"/>
            <a:pathLst>
              <a:path w="114300" h="188594">
                <a:moveTo>
                  <a:pt x="38100" y="73914"/>
                </a:moveTo>
                <a:lnTo>
                  <a:pt x="0" y="73914"/>
                </a:lnTo>
                <a:lnTo>
                  <a:pt x="57150" y="188214"/>
                </a:lnTo>
                <a:lnTo>
                  <a:pt x="104775" y="92964"/>
                </a:lnTo>
                <a:lnTo>
                  <a:pt x="38100" y="92964"/>
                </a:lnTo>
                <a:lnTo>
                  <a:pt x="38100" y="73914"/>
                </a:lnTo>
                <a:close/>
              </a:path>
              <a:path w="114300" h="188594">
                <a:moveTo>
                  <a:pt x="76200" y="0"/>
                </a:moveTo>
                <a:lnTo>
                  <a:pt x="38100" y="0"/>
                </a:lnTo>
                <a:lnTo>
                  <a:pt x="38100" y="92964"/>
                </a:lnTo>
                <a:lnTo>
                  <a:pt x="76200" y="92964"/>
                </a:lnTo>
                <a:lnTo>
                  <a:pt x="76200" y="0"/>
                </a:lnTo>
                <a:close/>
              </a:path>
              <a:path w="114300" h="188594">
                <a:moveTo>
                  <a:pt x="114300" y="73914"/>
                </a:moveTo>
                <a:lnTo>
                  <a:pt x="76200" y="73914"/>
                </a:lnTo>
                <a:lnTo>
                  <a:pt x="76200" y="92964"/>
                </a:lnTo>
                <a:lnTo>
                  <a:pt x="104775" y="92964"/>
                </a:lnTo>
                <a:lnTo>
                  <a:pt x="114300" y="739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78073" y="1486661"/>
            <a:ext cx="502920" cy="283845"/>
          </a:xfrm>
          <a:custGeom>
            <a:avLst/>
            <a:gdLst/>
            <a:ahLst/>
            <a:cxnLst/>
            <a:rect l="l" t="t" r="r" b="b"/>
            <a:pathLst>
              <a:path w="502920" h="283844">
                <a:moveTo>
                  <a:pt x="0" y="283464"/>
                </a:moveTo>
                <a:lnTo>
                  <a:pt x="502920" y="283464"/>
                </a:lnTo>
                <a:lnTo>
                  <a:pt x="502920" y="0"/>
                </a:lnTo>
                <a:lnTo>
                  <a:pt x="0" y="0"/>
                </a:lnTo>
                <a:lnTo>
                  <a:pt x="0" y="2834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3000248" y="1526031"/>
            <a:ext cx="259079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148</a:t>
            </a:r>
            <a:endParaRPr sz="11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2878073" y="1770126"/>
            <a:ext cx="402590" cy="283845"/>
          </a:xfrm>
          <a:custGeom>
            <a:avLst/>
            <a:gdLst/>
            <a:ahLst/>
            <a:cxnLst/>
            <a:rect l="l" t="t" r="r" b="b"/>
            <a:pathLst>
              <a:path w="402589" h="283844">
                <a:moveTo>
                  <a:pt x="0" y="283464"/>
                </a:moveTo>
                <a:lnTo>
                  <a:pt x="402336" y="283464"/>
                </a:lnTo>
                <a:lnTo>
                  <a:pt x="402336" y="0"/>
                </a:lnTo>
                <a:lnTo>
                  <a:pt x="0" y="0"/>
                </a:lnTo>
                <a:lnTo>
                  <a:pt x="0" y="2834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988817" y="1809495"/>
            <a:ext cx="1809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70</a:t>
            </a:r>
            <a:endParaRPr sz="11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4588764" y="1770126"/>
            <a:ext cx="402590" cy="283845"/>
          </a:xfrm>
          <a:custGeom>
            <a:avLst/>
            <a:gdLst/>
            <a:ahLst/>
            <a:cxnLst/>
            <a:rect l="l" t="t" r="r" b="b"/>
            <a:pathLst>
              <a:path w="402589" h="283844">
                <a:moveTo>
                  <a:pt x="0" y="283464"/>
                </a:moveTo>
                <a:lnTo>
                  <a:pt x="402336" y="283464"/>
                </a:lnTo>
                <a:lnTo>
                  <a:pt x="402336" y="0"/>
                </a:lnTo>
                <a:lnTo>
                  <a:pt x="0" y="0"/>
                </a:lnTo>
                <a:lnTo>
                  <a:pt x="0" y="2834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4699508" y="1809495"/>
            <a:ext cx="1809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70</a:t>
            </a:r>
            <a:endParaRPr sz="110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4588764" y="1486661"/>
            <a:ext cx="402590" cy="283845"/>
          </a:xfrm>
          <a:custGeom>
            <a:avLst/>
            <a:gdLst/>
            <a:ahLst/>
            <a:cxnLst/>
            <a:rect l="l" t="t" r="r" b="b"/>
            <a:pathLst>
              <a:path w="402589" h="283844">
                <a:moveTo>
                  <a:pt x="0" y="283464"/>
                </a:moveTo>
                <a:lnTo>
                  <a:pt x="402336" y="283464"/>
                </a:lnTo>
                <a:lnTo>
                  <a:pt x="402336" y="0"/>
                </a:lnTo>
                <a:lnTo>
                  <a:pt x="0" y="0"/>
                </a:lnTo>
                <a:lnTo>
                  <a:pt x="0" y="2834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4699508" y="1526031"/>
            <a:ext cx="1809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74</a:t>
            </a:r>
            <a:endParaRPr sz="11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3984497" y="1557527"/>
            <a:ext cx="302260" cy="283845"/>
          </a:xfrm>
          <a:custGeom>
            <a:avLst/>
            <a:gdLst/>
            <a:ahLst/>
            <a:cxnLst/>
            <a:rect l="l" t="t" r="r" b="b"/>
            <a:pathLst>
              <a:path w="302260" h="283844">
                <a:moveTo>
                  <a:pt x="0" y="283464"/>
                </a:moveTo>
                <a:lnTo>
                  <a:pt x="301751" y="283464"/>
                </a:lnTo>
                <a:lnTo>
                  <a:pt x="301751" y="0"/>
                </a:lnTo>
                <a:lnTo>
                  <a:pt x="0" y="0"/>
                </a:lnTo>
                <a:lnTo>
                  <a:pt x="0" y="2834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4063238" y="1593850"/>
            <a:ext cx="10350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</a:t>
            </a:r>
            <a:endParaRPr sz="11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023616" y="3986784"/>
            <a:ext cx="1485900" cy="24193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461003" y="4851653"/>
            <a:ext cx="114300" cy="356870"/>
          </a:xfrm>
          <a:custGeom>
            <a:avLst/>
            <a:gdLst/>
            <a:ahLst/>
            <a:cxnLst/>
            <a:rect l="l" t="t" r="r" b="b"/>
            <a:pathLst>
              <a:path w="114300" h="356870">
                <a:moveTo>
                  <a:pt x="38100" y="242316"/>
                </a:moveTo>
                <a:lnTo>
                  <a:pt x="0" y="242316"/>
                </a:lnTo>
                <a:lnTo>
                  <a:pt x="57150" y="356616"/>
                </a:lnTo>
                <a:lnTo>
                  <a:pt x="104775" y="261365"/>
                </a:lnTo>
                <a:lnTo>
                  <a:pt x="38100" y="261365"/>
                </a:lnTo>
                <a:lnTo>
                  <a:pt x="38100" y="242316"/>
                </a:lnTo>
                <a:close/>
              </a:path>
              <a:path w="114300" h="356870">
                <a:moveTo>
                  <a:pt x="76200" y="0"/>
                </a:moveTo>
                <a:lnTo>
                  <a:pt x="38100" y="0"/>
                </a:lnTo>
                <a:lnTo>
                  <a:pt x="38100" y="261365"/>
                </a:lnTo>
                <a:lnTo>
                  <a:pt x="76200" y="261365"/>
                </a:lnTo>
                <a:lnTo>
                  <a:pt x="76200" y="0"/>
                </a:lnTo>
                <a:close/>
              </a:path>
              <a:path w="114300" h="356870">
                <a:moveTo>
                  <a:pt x="114300" y="242316"/>
                </a:moveTo>
                <a:lnTo>
                  <a:pt x="76200" y="242316"/>
                </a:lnTo>
                <a:lnTo>
                  <a:pt x="76200" y="261365"/>
                </a:lnTo>
                <a:lnTo>
                  <a:pt x="104775" y="261365"/>
                </a:lnTo>
                <a:lnTo>
                  <a:pt x="114300" y="2423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249167" y="5196078"/>
            <a:ext cx="452755" cy="220345"/>
          </a:xfrm>
          <a:custGeom>
            <a:avLst/>
            <a:gdLst/>
            <a:ahLst/>
            <a:cxnLst/>
            <a:rect l="l" t="t" r="r" b="b"/>
            <a:pathLst>
              <a:path w="452754" h="220345">
                <a:moveTo>
                  <a:pt x="0" y="220217"/>
                </a:moveTo>
                <a:lnTo>
                  <a:pt x="452628" y="220217"/>
                </a:lnTo>
                <a:lnTo>
                  <a:pt x="452628" y="0"/>
                </a:lnTo>
                <a:lnTo>
                  <a:pt x="0" y="0"/>
                </a:lnTo>
                <a:lnTo>
                  <a:pt x="0" y="22021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3346196" y="5232400"/>
            <a:ext cx="259079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105</a:t>
            </a:r>
            <a:endParaRPr sz="11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808984" y="10034980"/>
            <a:ext cx="260985" cy="20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41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0566" y="1254252"/>
            <a:ext cx="20955" cy="11430"/>
          </a:xfrm>
          <a:custGeom>
            <a:avLst/>
            <a:gdLst/>
            <a:ahLst/>
            <a:cxnLst/>
            <a:rect l="l" t="t" r="r" b="b"/>
            <a:pathLst>
              <a:path w="20955" h="11430">
                <a:moveTo>
                  <a:pt x="0" y="11429"/>
                </a:moveTo>
                <a:lnTo>
                  <a:pt x="20574" y="0"/>
                </a:lnTo>
              </a:path>
            </a:pathLst>
          </a:custGeom>
          <a:ln w="66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01139" y="1257300"/>
            <a:ext cx="29845" cy="75565"/>
          </a:xfrm>
          <a:custGeom>
            <a:avLst/>
            <a:gdLst/>
            <a:ahLst/>
            <a:cxnLst/>
            <a:rect l="l" t="t" r="r" b="b"/>
            <a:pathLst>
              <a:path w="29844" h="75565">
                <a:moveTo>
                  <a:pt x="0" y="0"/>
                </a:moveTo>
                <a:lnTo>
                  <a:pt x="29718" y="75438"/>
                </a:lnTo>
              </a:path>
            </a:pathLst>
          </a:custGeom>
          <a:ln w="133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34667" y="1116330"/>
            <a:ext cx="39370" cy="216535"/>
          </a:xfrm>
          <a:custGeom>
            <a:avLst/>
            <a:gdLst/>
            <a:ahLst/>
            <a:cxnLst/>
            <a:rect l="l" t="t" r="r" b="b"/>
            <a:pathLst>
              <a:path w="39369" h="216534">
                <a:moveTo>
                  <a:pt x="0" y="216408"/>
                </a:moveTo>
                <a:lnTo>
                  <a:pt x="38862" y="0"/>
                </a:lnTo>
              </a:path>
            </a:pathLst>
          </a:custGeom>
          <a:ln w="66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73530" y="1116330"/>
            <a:ext cx="834390" cy="0"/>
          </a:xfrm>
          <a:custGeom>
            <a:avLst/>
            <a:gdLst/>
            <a:ahLst/>
            <a:cxnLst/>
            <a:rect l="l" t="t" r="r" b="b"/>
            <a:pathLst>
              <a:path w="834389">
                <a:moveTo>
                  <a:pt x="0" y="0"/>
                </a:moveTo>
                <a:lnTo>
                  <a:pt x="834389" y="0"/>
                </a:lnTo>
              </a:path>
            </a:pathLst>
          </a:custGeom>
          <a:ln w="66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22475" y="1561338"/>
            <a:ext cx="21590" cy="12700"/>
          </a:xfrm>
          <a:custGeom>
            <a:avLst/>
            <a:gdLst/>
            <a:ahLst/>
            <a:cxnLst/>
            <a:rect l="l" t="t" r="r" b="b"/>
            <a:pathLst>
              <a:path w="21590" h="12700">
                <a:moveTo>
                  <a:pt x="0" y="12191"/>
                </a:moveTo>
                <a:lnTo>
                  <a:pt x="21336" y="0"/>
                </a:lnTo>
              </a:path>
            </a:pathLst>
          </a:custGeom>
          <a:ln w="71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43811" y="1564386"/>
            <a:ext cx="32384" cy="81280"/>
          </a:xfrm>
          <a:custGeom>
            <a:avLst/>
            <a:gdLst/>
            <a:ahLst/>
            <a:cxnLst/>
            <a:rect l="l" t="t" r="r" b="b"/>
            <a:pathLst>
              <a:path w="32384" h="81280">
                <a:moveTo>
                  <a:pt x="0" y="0"/>
                </a:moveTo>
                <a:lnTo>
                  <a:pt x="32003" y="80772"/>
                </a:lnTo>
              </a:path>
            </a:pathLst>
          </a:custGeom>
          <a:ln w="142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79625" y="1415033"/>
            <a:ext cx="41910" cy="230504"/>
          </a:xfrm>
          <a:custGeom>
            <a:avLst/>
            <a:gdLst/>
            <a:ahLst/>
            <a:cxnLst/>
            <a:rect l="l" t="t" r="r" b="b"/>
            <a:pathLst>
              <a:path w="41909" h="230505">
                <a:moveTo>
                  <a:pt x="0" y="230124"/>
                </a:moveTo>
                <a:lnTo>
                  <a:pt x="41910" y="0"/>
                </a:lnTo>
              </a:path>
            </a:pathLst>
          </a:custGeom>
          <a:ln w="71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21536" y="1415033"/>
            <a:ext cx="719455" cy="0"/>
          </a:xfrm>
          <a:custGeom>
            <a:avLst/>
            <a:gdLst/>
            <a:ahLst/>
            <a:cxnLst/>
            <a:rect l="l" t="t" r="r" b="b"/>
            <a:pathLst>
              <a:path w="719455">
                <a:moveTo>
                  <a:pt x="0" y="0"/>
                </a:moveTo>
                <a:lnTo>
                  <a:pt x="719327" y="0"/>
                </a:lnTo>
              </a:path>
            </a:pathLst>
          </a:custGeom>
          <a:ln w="71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67816" y="445769"/>
            <a:ext cx="5786755" cy="12007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Arial"/>
                <a:cs typeface="Arial"/>
              </a:rPr>
              <a:t>Panjang batang miring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  <a:p>
            <a:pPr marL="48895">
              <a:lnSpc>
                <a:spcPct val="100000"/>
              </a:lnSpc>
              <a:spcBef>
                <a:spcPts val="470"/>
              </a:spcBef>
              <a:tabLst>
                <a:tab pos="513080" algn="l"/>
              </a:tabLst>
            </a:pPr>
            <a:r>
              <a:rPr sz="1250" i="1" spc="10" dirty="0">
                <a:latin typeface="Times New Roman"/>
                <a:cs typeface="Times New Roman"/>
              </a:rPr>
              <a:t>AB</a:t>
            </a:r>
            <a:r>
              <a:rPr sz="1250" i="1" spc="-25" dirty="0">
                <a:latin typeface="Times New Roman"/>
                <a:cs typeface="Times New Roman"/>
              </a:rPr>
              <a:t> </a:t>
            </a:r>
            <a:r>
              <a:rPr sz="1250" spc="5" dirty="0">
                <a:latin typeface="Symbol"/>
                <a:cs typeface="Symbol"/>
              </a:rPr>
              <a:t></a:t>
            </a:r>
            <a:r>
              <a:rPr sz="1250" spc="5" dirty="0">
                <a:latin typeface="Times New Roman"/>
                <a:cs typeface="Times New Roman"/>
              </a:rPr>
              <a:t>	</a:t>
            </a:r>
            <a:r>
              <a:rPr sz="1250" spc="-5" dirty="0">
                <a:latin typeface="Times New Roman"/>
                <a:cs typeface="Times New Roman"/>
              </a:rPr>
              <a:t>(3)</a:t>
            </a:r>
            <a:r>
              <a:rPr sz="1050" spc="-7" baseline="43650" dirty="0">
                <a:latin typeface="Times New Roman"/>
                <a:cs typeface="Times New Roman"/>
              </a:rPr>
              <a:t>2 </a:t>
            </a:r>
            <a:r>
              <a:rPr sz="1250" spc="5" dirty="0">
                <a:latin typeface="Symbol"/>
                <a:cs typeface="Symbol"/>
              </a:rPr>
              <a:t></a:t>
            </a:r>
            <a:r>
              <a:rPr sz="1250" spc="5" dirty="0">
                <a:latin typeface="Times New Roman"/>
                <a:cs typeface="Times New Roman"/>
              </a:rPr>
              <a:t> </a:t>
            </a:r>
            <a:r>
              <a:rPr sz="1250" spc="-25" dirty="0">
                <a:latin typeface="Times New Roman"/>
                <a:cs typeface="Times New Roman"/>
              </a:rPr>
              <a:t>(1,25)</a:t>
            </a:r>
            <a:r>
              <a:rPr sz="1050" spc="-37" baseline="43650" dirty="0">
                <a:latin typeface="Times New Roman"/>
                <a:cs typeface="Times New Roman"/>
              </a:rPr>
              <a:t>2 </a:t>
            </a:r>
            <a:r>
              <a:rPr sz="1250" spc="5" dirty="0">
                <a:latin typeface="Symbol"/>
                <a:cs typeface="Symbol"/>
              </a:rPr>
              <a:t></a:t>
            </a:r>
            <a:r>
              <a:rPr sz="1250" spc="5" dirty="0">
                <a:latin typeface="Times New Roman"/>
                <a:cs typeface="Times New Roman"/>
              </a:rPr>
              <a:t> </a:t>
            </a:r>
            <a:r>
              <a:rPr sz="1250" spc="-5" dirty="0">
                <a:latin typeface="Times New Roman"/>
                <a:cs typeface="Times New Roman"/>
              </a:rPr>
              <a:t>3,25</a:t>
            </a:r>
            <a:r>
              <a:rPr sz="1250" spc="-135" dirty="0">
                <a:latin typeface="Times New Roman"/>
                <a:cs typeface="Times New Roman"/>
              </a:rPr>
              <a:t> </a:t>
            </a:r>
            <a:r>
              <a:rPr sz="1250" i="1" spc="10" dirty="0">
                <a:latin typeface="Times New Roman"/>
                <a:cs typeface="Times New Roman"/>
              </a:rPr>
              <a:t>m</a:t>
            </a:r>
            <a:endParaRPr sz="1250" dirty="0">
              <a:latin typeface="Times New Roman"/>
              <a:cs typeface="Times New Roman"/>
            </a:endParaRPr>
          </a:p>
          <a:p>
            <a:pPr marL="43815">
              <a:lnSpc>
                <a:spcPct val="100000"/>
              </a:lnSpc>
              <a:spcBef>
                <a:spcPts val="835"/>
              </a:spcBef>
              <a:tabLst>
                <a:tab pos="560705" algn="l"/>
              </a:tabLst>
            </a:pPr>
            <a:r>
              <a:rPr sz="1350" i="1" dirty="0">
                <a:latin typeface="Times New Roman"/>
                <a:cs typeface="Times New Roman"/>
              </a:rPr>
              <a:t>BC</a:t>
            </a:r>
            <a:r>
              <a:rPr sz="1350" i="1" spc="50" dirty="0">
                <a:latin typeface="Times New Roman"/>
                <a:cs typeface="Times New Roman"/>
              </a:rPr>
              <a:t> </a:t>
            </a:r>
            <a:r>
              <a:rPr sz="1350" spc="-5" dirty="0">
                <a:latin typeface="Symbol"/>
                <a:cs typeface="Symbol"/>
              </a:rPr>
              <a:t></a:t>
            </a:r>
            <a:r>
              <a:rPr sz="1350" spc="-5" dirty="0">
                <a:latin typeface="Times New Roman"/>
                <a:cs typeface="Times New Roman"/>
              </a:rPr>
              <a:t>	</a:t>
            </a:r>
            <a:r>
              <a:rPr sz="1350" dirty="0">
                <a:latin typeface="Times New Roman"/>
                <a:cs typeface="Times New Roman"/>
              </a:rPr>
              <a:t>(3)</a:t>
            </a:r>
            <a:r>
              <a:rPr sz="1125" baseline="44444" dirty="0">
                <a:latin typeface="Times New Roman"/>
                <a:cs typeface="Times New Roman"/>
              </a:rPr>
              <a:t>2 </a:t>
            </a:r>
            <a:r>
              <a:rPr sz="1350" spc="-5" dirty="0">
                <a:latin typeface="Symbol"/>
                <a:cs typeface="Symbol"/>
              </a:rPr>
              <a:t></a:t>
            </a:r>
            <a:r>
              <a:rPr sz="1350" spc="-5" dirty="0">
                <a:latin typeface="Times New Roman"/>
                <a:cs typeface="Times New Roman"/>
              </a:rPr>
              <a:t> </a:t>
            </a:r>
            <a:r>
              <a:rPr sz="1350" spc="25" dirty="0">
                <a:latin typeface="Times New Roman"/>
                <a:cs typeface="Times New Roman"/>
              </a:rPr>
              <a:t>(4)</a:t>
            </a:r>
            <a:r>
              <a:rPr sz="1125" spc="37" baseline="44444" dirty="0">
                <a:latin typeface="Times New Roman"/>
                <a:cs typeface="Times New Roman"/>
              </a:rPr>
              <a:t>2 </a:t>
            </a:r>
            <a:r>
              <a:rPr sz="1350" spc="-5" dirty="0">
                <a:latin typeface="Symbol"/>
                <a:cs typeface="Symbol"/>
              </a:rPr>
              <a:t></a:t>
            </a:r>
            <a:r>
              <a:rPr sz="1350" spc="-5" dirty="0">
                <a:latin typeface="Times New Roman"/>
                <a:cs typeface="Times New Roman"/>
              </a:rPr>
              <a:t> </a:t>
            </a:r>
            <a:r>
              <a:rPr sz="1350" dirty="0">
                <a:latin typeface="Times New Roman"/>
                <a:cs typeface="Times New Roman"/>
              </a:rPr>
              <a:t>5</a:t>
            </a:r>
            <a:r>
              <a:rPr sz="1350" spc="-110" dirty="0">
                <a:latin typeface="Times New Roman"/>
                <a:cs typeface="Times New Roman"/>
              </a:rPr>
              <a:t> </a:t>
            </a:r>
            <a:r>
              <a:rPr sz="1350" i="1" dirty="0">
                <a:latin typeface="Times New Roman"/>
                <a:cs typeface="Times New Roman"/>
              </a:rPr>
              <a:t>m</a:t>
            </a:r>
            <a:endParaRPr sz="135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984248" y="2445257"/>
            <a:ext cx="293370" cy="0"/>
          </a:xfrm>
          <a:custGeom>
            <a:avLst/>
            <a:gdLst/>
            <a:ahLst/>
            <a:cxnLst/>
            <a:rect l="l" t="t" r="r" b="b"/>
            <a:pathLst>
              <a:path w="293369">
                <a:moveTo>
                  <a:pt x="0" y="0"/>
                </a:moveTo>
                <a:lnTo>
                  <a:pt x="293369" y="0"/>
                </a:lnTo>
              </a:path>
            </a:pathLst>
          </a:custGeom>
          <a:ln w="69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067816" y="1861566"/>
            <a:ext cx="1121410" cy="567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Simpul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  <a:p>
            <a:pPr marR="5080" algn="r">
              <a:lnSpc>
                <a:spcPts val="140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R="5715" algn="r">
              <a:lnSpc>
                <a:spcPts val="1555"/>
              </a:lnSpc>
            </a:pPr>
            <a:r>
              <a:rPr sz="1300" spc="5" dirty="0">
                <a:latin typeface="Times New Roman"/>
                <a:cs typeface="Times New Roman"/>
              </a:rPr>
              <a:t>3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39376" y="2339593"/>
            <a:ext cx="1181100" cy="322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20"/>
              </a:lnSpc>
              <a:tabLst>
                <a:tab pos="674370" algn="l"/>
              </a:tabLst>
            </a:pPr>
            <a:r>
              <a:rPr sz="1200" spc="-5" dirty="0">
                <a:latin typeface="Arial"/>
                <a:cs typeface="Arial"/>
              </a:rPr>
              <a:t>60</a:t>
            </a:r>
            <a:r>
              <a:rPr sz="1200" dirty="0">
                <a:latin typeface="Arial"/>
                <a:cs typeface="Arial"/>
              </a:rPr>
              <a:t> -	</a:t>
            </a:r>
            <a:r>
              <a:rPr sz="1950" i="1" baseline="6410" dirty="0">
                <a:latin typeface="Times New Roman"/>
                <a:cs typeface="Times New Roman"/>
              </a:rPr>
              <a:t>F</a:t>
            </a:r>
            <a:r>
              <a:rPr sz="1125" i="1" baseline="-14814" dirty="0">
                <a:latin typeface="Times New Roman"/>
                <a:cs typeface="Times New Roman"/>
              </a:rPr>
              <a:t>AB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0520">
              <a:lnSpc>
                <a:spcPts val="1220"/>
              </a:lnSpc>
            </a:pPr>
            <a:r>
              <a:rPr sz="1300" spc="-10" dirty="0">
                <a:latin typeface="Times New Roman"/>
                <a:cs typeface="Times New Roman"/>
              </a:rPr>
              <a:t>3,25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25016" y="2670809"/>
            <a:ext cx="2016760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AB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65 kN (tarik di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simpul)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950720" y="3400044"/>
            <a:ext cx="251460" cy="0"/>
          </a:xfrm>
          <a:custGeom>
            <a:avLst/>
            <a:gdLst/>
            <a:ahLst/>
            <a:cxnLst/>
            <a:rect l="l" t="t" r="r" b="b"/>
            <a:pathLst>
              <a:path w="251460">
                <a:moveTo>
                  <a:pt x="0" y="0"/>
                </a:moveTo>
                <a:lnTo>
                  <a:pt x="251460" y="0"/>
                </a:lnTo>
              </a:path>
            </a:pathLst>
          </a:custGeom>
          <a:ln w="59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301494" y="3389121"/>
            <a:ext cx="128270" cy="111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i="1" spc="5" dirty="0">
                <a:latin typeface="Times New Roman"/>
                <a:cs typeface="Times New Roman"/>
              </a:rPr>
              <a:t>AB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943354" y="3408171"/>
            <a:ext cx="271780" cy="180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0" dirty="0">
                <a:latin typeface="Times New Roman"/>
                <a:cs typeface="Times New Roman"/>
              </a:rPr>
              <a:t>3</a:t>
            </a:r>
            <a:r>
              <a:rPr sz="1100" spc="20" dirty="0">
                <a:latin typeface="Times New Roman"/>
                <a:cs typeface="Times New Roman"/>
              </a:rPr>
              <a:t>,</a:t>
            </a:r>
            <a:r>
              <a:rPr sz="1100" spc="15" dirty="0">
                <a:latin typeface="Times New Roman"/>
                <a:cs typeface="Times New Roman"/>
              </a:rPr>
              <a:t>25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25016" y="3283457"/>
            <a:ext cx="803910" cy="193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7" baseline="4629" dirty="0">
                <a:latin typeface="Arial"/>
                <a:cs typeface="Arial"/>
              </a:rPr>
              <a:t>105 </a:t>
            </a:r>
            <a:r>
              <a:rPr sz="1800" baseline="4629" dirty="0">
                <a:latin typeface="Arial"/>
                <a:cs typeface="Arial"/>
              </a:rPr>
              <a:t>- </a:t>
            </a:r>
            <a:r>
              <a:rPr sz="1650" spc="-22" baseline="35353" dirty="0">
                <a:latin typeface="Times New Roman"/>
                <a:cs typeface="Times New Roman"/>
              </a:rPr>
              <a:t>1,25</a:t>
            </a:r>
            <a:r>
              <a:rPr sz="1650" spc="187" baseline="35353" dirty="0">
                <a:latin typeface="Times New Roman"/>
                <a:cs typeface="Times New Roman"/>
              </a:rPr>
              <a:t> </a:t>
            </a:r>
            <a:r>
              <a:rPr sz="1100" i="1" spc="15" dirty="0">
                <a:latin typeface="Times New Roman"/>
                <a:cs typeface="Times New Roman"/>
              </a:rPr>
              <a:t>F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77546" y="3273552"/>
            <a:ext cx="68580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HAC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67816" y="3592068"/>
            <a:ext cx="2595245" cy="914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105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25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HAC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1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5842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HAC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80 kN  (tarik di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simpul)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Simpul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639376" y="4586478"/>
            <a:ext cx="37338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105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-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065782" y="4706873"/>
            <a:ext cx="260985" cy="0"/>
          </a:xfrm>
          <a:custGeom>
            <a:avLst/>
            <a:gdLst/>
            <a:ahLst/>
            <a:cxnLst/>
            <a:rect l="l" t="t" r="r" b="b"/>
            <a:pathLst>
              <a:path w="260985">
                <a:moveTo>
                  <a:pt x="0" y="0"/>
                </a:moveTo>
                <a:lnTo>
                  <a:pt x="260604" y="0"/>
                </a:lnTo>
              </a:path>
            </a:pathLst>
          </a:custGeom>
          <a:ln w="612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058416" y="4713223"/>
            <a:ext cx="278765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55" dirty="0">
                <a:latin typeface="Times New Roman"/>
                <a:cs typeface="Times New Roman"/>
              </a:rPr>
              <a:t>3</a:t>
            </a:r>
            <a:r>
              <a:rPr sz="1150" spc="15" dirty="0">
                <a:latin typeface="Times New Roman"/>
                <a:cs typeface="Times New Roman"/>
              </a:rPr>
              <a:t>,</a:t>
            </a:r>
            <a:r>
              <a:rPr sz="1150" spc="5" dirty="0">
                <a:latin typeface="Times New Roman"/>
                <a:cs typeface="Times New Roman"/>
              </a:rPr>
              <a:t>25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056129" y="4505959"/>
            <a:ext cx="271780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110" dirty="0">
                <a:latin typeface="Times New Roman"/>
                <a:cs typeface="Times New Roman"/>
              </a:rPr>
              <a:t>1</a:t>
            </a:r>
            <a:r>
              <a:rPr sz="1150" spc="15" dirty="0">
                <a:latin typeface="Times New Roman"/>
                <a:cs typeface="Times New Roman"/>
              </a:rPr>
              <a:t>,</a:t>
            </a:r>
            <a:r>
              <a:rPr sz="1150" spc="5" dirty="0">
                <a:latin typeface="Times New Roman"/>
                <a:cs typeface="Times New Roman"/>
              </a:rPr>
              <a:t>25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39594" y="4628388"/>
            <a:ext cx="333375" cy="182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0"/>
              </a:lnSpc>
            </a:pPr>
            <a:r>
              <a:rPr sz="1725" i="1" spc="-7" baseline="14492" dirty="0">
                <a:latin typeface="Times New Roman"/>
                <a:cs typeface="Times New Roman"/>
              </a:rPr>
              <a:t>F</a:t>
            </a:r>
            <a:r>
              <a:rPr sz="650" i="1" spc="-5" dirty="0">
                <a:latin typeface="Times New Roman"/>
                <a:cs typeface="Times New Roman"/>
              </a:rPr>
              <a:t>BA</a:t>
            </a:r>
            <a:r>
              <a:rPr sz="650" i="1" spc="45" dirty="0">
                <a:latin typeface="Times New Roman"/>
                <a:cs typeface="Times New Roman"/>
              </a:rPr>
              <a:t> </a:t>
            </a:r>
            <a:r>
              <a:rPr sz="1800" baseline="16203" dirty="0">
                <a:latin typeface="Arial"/>
                <a:cs typeface="Arial"/>
              </a:rPr>
              <a:t>-</a:t>
            </a:r>
            <a:endParaRPr sz="1800" baseline="16203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727960" y="4696967"/>
            <a:ext cx="94615" cy="0"/>
          </a:xfrm>
          <a:custGeom>
            <a:avLst/>
            <a:gdLst/>
            <a:ahLst/>
            <a:cxnLst/>
            <a:rect l="l" t="t" r="r" b="b"/>
            <a:pathLst>
              <a:path w="94614">
                <a:moveTo>
                  <a:pt x="0" y="0"/>
                </a:moveTo>
                <a:lnTo>
                  <a:pt x="94487" y="0"/>
                </a:lnTo>
              </a:path>
            </a:pathLst>
          </a:custGeom>
          <a:ln w="647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725166" y="4485881"/>
            <a:ext cx="104139" cy="414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1200" spc="1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1200" spc="10" dirty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843276" y="4586478"/>
            <a:ext cx="521334" cy="219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i="1" spc="-5" dirty="0">
                <a:latin typeface="Times New Roman"/>
                <a:cs typeface="Times New Roman"/>
              </a:rPr>
              <a:t>F</a:t>
            </a:r>
            <a:r>
              <a:rPr sz="1050" i="1" spc="-7" baseline="-23809" dirty="0">
                <a:latin typeface="Times New Roman"/>
                <a:cs typeface="Times New Roman"/>
              </a:rPr>
              <a:t>BC 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068829" y="5157215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59" y="0"/>
                </a:lnTo>
              </a:path>
            </a:pathLst>
          </a:custGeom>
          <a:ln w="67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062226" y="5166105"/>
            <a:ext cx="30670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50" dirty="0">
                <a:latin typeface="Times New Roman"/>
                <a:cs typeface="Times New Roman"/>
              </a:rPr>
              <a:t>3</a:t>
            </a:r>
            <a:r>
              <a:rPr sz="1250" spc="20" dirty="0">
                <a:latin typeface="Times New Roman"/>
                <a:cs typeface="Times New Roman"/>
              </a:rPr>
              <a:t>,</a:t>
            </a:r>
            <a:r>
              <a:rPr sz="1250" spc="15" dirty="0">
                <a:latin typeface="Times New Roman"/>
                <a:cs typeface="Times New Roman"/>
              </a:rPr>
              <a:t>25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2845307" y="5147309"/>
            <a:ext cx="105410" cy="0"/>
          </a:xfrm>
          <a:custGeom>
            <a:avLst/>
            <a:gdLst/>
            <a:ahLst/>
            <a:cxnLst/>
            <a:rect l="l" t="t" r="r" b="b"/>
            <a:pathLst>
              <a:path w="105410">
                <a:moveTo>
                  <a:pt x="0" y="0"/>
                </a:moveTo>
                <a:lnTo>
                  <a:pt x="105156" y="0"/>
                </a:lnTo>
              </a:path>
            </a:pathLst>
          </a:custGeom>
          <a:ln w="72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2843263" y="5062728"/>
            <a:ext cx="384810" cy="308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3510">
              <a:lnSpc>
                <a:spcPts val="1165"/>
              </a:lnSpc>
            </a:pPr>
            <a:r>
              <a:rPr sz="2025" i="1" spc="-75" baseline="14403" dirty="0">
                <a:latin typeface="Times New Roman"/>
                <a:cs typeface="Times New Roman"/>
              </a:rPr>
              <a:t>F</a:t>
            </a:r>
            <a:r>
              <a:rPr sz="800" i="1" spc="-5" dirty="0">
                <a:latin typeface="Times New Roman"/>
                <a:cs typeface="Times New Roman"/>
              </a:rPr>
              <a:t>BC</a:t>
            </a:r>
            <a:endParaRPr sz="800">
              <a:latin typeface="Times New Roman"/>
              <a:cs typeface="Times New Roman"/>
            </a:endParaRPr>
          </a:p>
          <a:p>
            <a:pPr marL="12700">
              <a:lnSpc>
                <a:spcPts val="1165"/>
              </a:lnSpc>
            </a:pPr>
            <a:r>
              <a:rPr sz="1350" spc="5" dirty="0">
                <a:latin typeface="Times New Roman"/>
                <a:cs typeface="Times New Roman"/>
              </a:rPr>
              <a:t>5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639376" y="4924044"/>
            <a:ext cx="1316990" cy="328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32434">
              <a:lnSpc>
                <a:spcPts val="1315"/>
              </a:lnSpc>
              <a:tabLst>
                <a:tab pos="1217295" algn="l"/>
              </a:tabLst>
            </a:pPr>
            <a:r>
              <a:rPr sz="1250" spc="-110" dirty="0">
                <a:latin typeface="Times New Roman"/>
                <a:cs typeface="Times New Roman"/>
              </a:rPr>
              <a:t>1</a:t>
            </a:r>
            <a:r>
              <a:rPr sz="1250" spc="20" dirty="0">
                <a:latin typeface="Times New Roman"/>
                <a:cs typeface="Times New Roman"/>
              </a:rPr>
              <a:t>,</a:t>
            </a:r>
            <a:r>
              <a:rPr sz="1250" spc="15" dirty="0">
                <a:latin typeface="Times New Roman"/>
                <a:cs typeface="Times New Roman"/>
              </a:rPr>
              <a:t>25</a:t>
            </a:r>
            <a:r>
              <a:rPr sz="1250" dirty="0">
                <a:latin typeface="Times New Roman"/>
                <a:cs typeface="Times New Roman"/>
              </a:rPr>
              <a:t>	</a:t>
            </a:r>
            <a:r>
              <a:rPr sz="2025" spc="7" baseline="4115" dirty="0">
                <a:latin typeface="Times New Roman"/>
                <a:cs typeface="Times New Roman"/>
              </a:rPr>
              <a:t>4</a:t>
            </a:r>
            <a:endParaRPr sz="2025" baseline="4115">
              <a:latin typeface="Times New Roman"/>
              <a:cs typeface="Times New Roman"/>
            </a:endParaRPr>
          </a:p>
          <a:p>
            <a:pPr marL="12700">
              <a:lnSpc>
                <a:spcPts val="1195"/>
              </a:lnSpc>
              <a:tabLst>
                <a:tab pos="747395" algn="l"/>
              </a:tabLst>
            </a:pPr>
            <a:r>
              <a:rPr sz="1200" spc="-5" dirty="0">
                <a:latin typeface="Arial"/>
                <a:cs typeface="Arial"/>
              </a:rPr>
              <a:t>105</a:t>
            </a:r>
            <a:r>
              <a:rPr sz="1200" dirty="0">
                <a:latin typeface="Arial"/>
                <a:cs typeface="Arial"/>
              </a:rPr>
              <a:t> -	</a:t>
            </a:r>
            <a:r>
              <a:rPr sz="1875" spc="15" baseline="4444" dirty="0">
                <a:latin typeface="Times New Roman"/>
                <a:cs typeface="Times New Roman"/>
              </a:rPr>
              <a:t>(65)</a:t>
            </a:r>
            <a:r>
              <a:rPr sz="1875" spc="150" baseline="444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Arial"/>
                <a:cs typeface="Arial"/>
              </a:rPr>
              <a:t>-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280313" y="5058917"/>
            <a:ext cx="2419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639346" y="5378196"/>
            <a:ext cx="207772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BC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100 kN (tekan di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simpul)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639376" y="6269735"/>
            <a:ext cx="28892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60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-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987295" y="6345173"/>
            <a:ext cx="101600" cy="0"/>
          </a:xfrm>
          <a:custGeom>
            <a:avLst/>
            <a:gdLst/>
            <a:ahLst/>
            <a:cxnLst/>
            <a:rect l="l" t="t" r="r" b="b"/>
            <a:pathLst>
              <a:path w="101600">
                <a:moveTo>
                  <a:pt x="0" y="0"/>
                </a:moveTo>
                <a:lnTo>
                  <a:pt x="101346" y="0"/>
                </a:lnTo>
              </a:path>
            </a:pathLst>
          </a:custGeom>
          <a:ln w="75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1981479" y="6349238"/>
            <a:ext cx="117475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5" dirty="0">
                <a:latin typeface="Times New Roman"/>
                <a:cs typeface="Times New Roman"/>
              </a:rPr>
              <a:t>5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067816" y="5740146"/>
            <a:ext cx="1127125" cy="585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Simpul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C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5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R="100330" algn="r">
              <a:lnSpc>
                <a:spcPts val="1725"/>
              </a:lnSpc>
            </a:pPr>
            <a:r>
              <a:rPr sz="1450" spc="-5" dirty="0">
                <a:latin typeface="Times New Roman"/>
                <a:cs typeface="Times New Roman"/>
              </a:rPr>
              <a:t>3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107958" y="6206744"/>
            <a:ext cx="699135" cy="257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35" dirty="0">
                <a:latin typeface="Times New Roman"/>
                <a:cs typeface="Times New Roman"/>
              </a:rPr>
              <a:t>(100)  </a:t>
            </a:r>
            <a:r>
              <a:rPr sz="1800" baseline="-11574" dirty="0">
                <a:latin typeface="Arial"/>
                <a:cs typeface="Arial"/>
              </a:rPr>
              <a:t>=</a:t>
            </a:r>
            <a:r>
              <a:rPr sz="1800" spc="-202" baseline="-11574" dirty="0">
                <a:latin typeface="Arial"/>
                <a:cs typeface="Arial"/>
              </a:rPr>
              <a:t> </a:t>
            </a:r>
            <a:r>
              <a:rPr sz="1800" baseline="-11574" dirty="0">
                <a:latin typeface="Arial"/>
                <a:cs typeface="Arial"/>
              </a:rPr>
              <a:t>0</a:t>
            </a:r>
            <a:endParaRPr sz="1800" baseline="-11574">
              <a:latin typeface="Arial"/>
              <a:cs typeface="Arial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1987295" y="7344156"/>
            <a:ext cx="110489" cy="0"/>
          </a:xfrm>
          <a:custGeom>
            <a:avLst/>
            <a:gdLst/>
            <a:ahLst/>
            <a:cxnLst/>
            <a:rect l="l" t="t" r="r" b="b"/>
            <a:pathLst>
              <a:path w="110489">
                <a:moveTo>
                  <a:pt x="0" y="0"/>
                </a:moveTo>
                <a:lnTo>
                  <a:pt x="110490" y="0"/>
                </a:lnTo>
              </a:path>
            </a:pathLst>
          </a:custGeom>
          <a:ln w="75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1986038" y="7348219"/>
            <a:ext cx="117475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5" dirty="0">
                <a:latin typeface="Times New Roman"/>
                <a:cs typeface="Times New Roman"/>
              </a:rPr>
              <a:t>5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525016" y="6913626"/>
            <a:ext cx="676275" cy="410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2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R="101600" algn="r">
              <a:lnSpc>
                <a:spcPts val="1720"/>
              </a:lnSpc>
            </a:pPr>
            <a:r>
              <a:rPr sz="1450" spc="-5" dirty="0">
                <a:latin typeface="Times New Roman"/>
                <a:cs typeface="Times New Roman"/>
              </a:rPr>
              <a:t>4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117102" y="7205726"/>
            <a:ext cx="689610" cy="257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35" dirty="0">
                <a:latin typeface="Times New Roman"/>
                <a:cs typeface="Times New Roman"/>
              </a:rPr>
              <a:t>(100) </a:t>
            </a:r>
            <a:r>
              <a:rPr sz="1800" baseline="-11574" dirty="0">
                <a:latin typeface="Arial"/>
                <a:cs typeface="Arial"/>
              </a:rPr>
              <a:t>=</a:t>
            </a:r>
            <a:r>
              <a:rPr sz="1800" spc="179" baseline="-11574" dirty="0">
                <a:latin typeface="Arial"/>
                <a:cs typeface="Arial"/>
              </a:rPr>
              <a:t> </a:t>
            </a:r>
            <a:r>
              <a:rPr sz="1800" baseline="-11574" dirty="0">
                <a:latin typeface="Arial"/>
                <a:cs typeface="Arial"/>
              </a:rPr>
              <a:t>0</a:t>
            </a:r>
            <a:endParaRPr sz="1800" baseline="-11574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639346" y="7268717"/>
            <a:ext cx="368935" cy="4876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80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-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200" dirty="0">
                <a:latin typeface="Arial"/>
                <a:cs typeface="Arial"/>
              </a:rPr>
              <a:t>0 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067816" y="8001000"/>
            <a:ext cx="915669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Hasil Akhir</a:t>
            </a:r>
            <a:r>
              <a:rPr sz="1200" b="1" u="heavy" spc="-105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3137916" y="6249923"/>
            <a:ext cx="2426970" cy="31089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888485" y="7362443"/>
            <a:ext cx="114300" cy="457200"/>
          </a:xfrm>
          <a:custGeom>
            <a:avLst/>
            <a:gdLst/>
            <a:ahLst/>
            <a:cxnLst/>
            <a:rect l="l" t="t" r="r" b="b"/>
            <a:pathLst>
              <a:path w="114300" h="457200">
                <a:moveTo>
                  <a:pt x="38100" y="342899"/>
                </a:moveTo>
                <a:lnTo>
                  <a:pt x="0" y="342899"/>
                </a:lnTo>
                <a:lnTo>
                  <a:pt x="57150" y="457199"/>
                </a:lnTo>
                <a:lnTo>
                  <a:pt x="104775" y="361950"/>
                </a:lnTo>
                <a:lnTo>
                  <a:pt x="38100" y="361950"/>
                </a:lnTo>
                <a:lnTo>
                  <a:pt x="38100" y="342899"/>
                </a:lnTo>
                <a:close/>
              </a:path>
              <a:path w="114300" h="457200">
                <a:moveTo>
                  <a:pt x="76200" y="0"/>
                </a:moveTo>
                <a:lnTo>
                  <a:pt x="38100" y="0"/>
                </a:lnTo>
                <a:lnTo>
                  <a:pt x="38100" y="361950"/>
                </a:lnTo>
                <a:lnTo>
                  <a:pt x="76200" y="361950"/>
                </a:lnTo>
                <a:lnTo>
                  <a:pt x="76200" y="0"/>
                </a:lnTo>
                <a:close/>
              </a:path>
              <a:path w="114300" h="457200">
                <a:moveTo>
                  <a:pt x="114300" y="342899"/>
                </a:moveTo>
                <a:lnTo>
                  <a:pt x="76200" y="342899"/>
                </a:lnTo>
                <a:lnTo>
                  <a:pt x="76200" y="361950"/>
                </a:lnTo>
                <a:lnTo>
                  <a:pt x="104775" y="361950"/>
                </a:lnTo>
                <a:lnTo>
                  <a:pt x="114300" y="3428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507485" y="7804404"/>
            <a:ext cx="738505" cy="283210"/>
          </a:xfrm>
          <a:custGeom>
            <a:avLst/>
            <a:gdLst/>
            <a:ahLst/>
            <a:cxnLst/>
            <a:rect l="l" t="t" r="r" b="b"/>
            <a:pathLst>
              <a:path w="738504" h="283209">
                <a:moveTo>
                  <a:pt x="0" y="282702"/>
                </a:moveTo>
                <a:lnTo>
                  <a:pt x="738377" y="282702"/>
                </a:lnTo>
                <a:lnTo>
                  <a:pt x="738377" y="0"/>
                </a:lnTo>
                <a:lnTo>
                  <a:pt x="0" y="0"/>
                </a:lnTo>
                <a:lnTo>
                  <a:pt x="0" y="28270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3638803" y="7843773"/>
            <a:ext cx="47625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105</a:t>
            </a:r>
            <a:r>
              <a:rPr sz="1100" b="1" spc="-85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5161788" y="6450329"/>
            <a:ext cx="171450" cy="401955"/>
          </a:xfrm>
          <a:custGeom>
            <a:avLst/>
            <a:gdLst/>
            <a:ahLst/>
            <a:cxnLst/>
            <a:rect l="l" t="t" r="r" b="b"/>
            <a:pathLst>
              <a:path w="171450" h="401954">
                <a:moveTo>
                  <a:pt x="114300" y="142494"/>
                </a:moveTo>
                <a:lnTo>
                  <a:pt x="57150" y="142494"/>
                </a:lnTo>
                <a:lnTo>
                  <a:pt x="57150" y="401574"/>
                </a:lnTo>
                <a:lnTo>
                  <a:pt x="114300" y="401574"/>
                </a:lnTo>
                <a:lnTo>
                  <a:pt x="114300" y="142494"/>
                </a:lnTo>
                <a:close/>
              </a:path>
              <a:path w="171450" h="401954">
                <a:moveTo>
                  <a:pt x="86106" y="0"/>
                </a:moveTo>
                <a:lnTo>
                  <a:pt x="0" y="171450"/>
                </a:lnTo>
                <a:lnTo>
                  <a:pt x="57150" y="171450"/>
                </a:lnTo>
                <a:lnTo>
                  <a:pt x="57150" y="142494"/>
                </a:lnTo>
                <a:lnTo>
                  <a:pt x="157036" y="142494"/>
                </a:lnTo>
                <a:lnTo>
                  <a:pt x="86106" y="0"/>
                </a:lnTo>
                <a:close/>
              </a:path>
              <a:path w="171450" h="401954">
                <a:moveTo>
                  <a:pt x="157036" y="142494"/>
                </a:moveTo>
                <a:lnTo>
                  <a:pt x="114300" y="142494"/>
                </a:lnTo>
                <a:lnTo>
                  <a:pt x="114300" y="171450"/>
                </a:lnTo>
                <a:lnTo>
                  <a:pt x="171450" y="171450"/>
                </a:lnTo>
                <a:lnTo>
                  <a:pt x="157036" y="14249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396484" y="9042654"/>
            <a:ext cx="633730" cy="114300"/>
          </a:xfrm>
          <a:custGeom>
            <a:avLst/>
            <a:gdLst/>
            <a:ahLst/>
            <a:cxnLst/>
            <a:rect l="l" t="t" r="r" b="b"/>
            <a:pathLst>
              <a:path w="633729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50" y="76200"/>
                </a:lnTo>
                <a:lnTo>
                  <a:pt x="95250" y="38100"/>
                </a:lnTo>
                <a:lnTo>
                  <a:pt x="114300" y="38100"/>
                </a:lnTo>
                <a:lnTo>
                  <a:pt x="114300" y="0"/>
                </a:lnTo>
                <a:close/>
              </a:path>
              <a:path w="633729" h="114300">
                <a:moveTo>
                  <a:pt x="114300" y="38100"/>
                </a:moveTo>
                <a:lnTo>
                  <a:pt x="95250" y="38100"/>
                </a:lnTo>
                <a:lnTo>
                  <a:pt x="95250" y="76200"/>
                </a:lnTo>
                <a:lnTo>
                  <a:pt x="114300" y="76200"/>
                </a:lnTo>
                <a:lnTo>
                  <a:pt x="114300" y="38100"/>
                </a:lnTo>
                <a:close/>
              </a:path>
              <a:path w="633729" h="114300">
                <a:moveTo>
                  <a:pt x="633222" y="38100"/>
                </a:moveTo>
                <a:lnTo>
                  <a:pt x="114300" y="38100"/>
                </a:lnTo>
                <a:lnTo>
                  <a:pt x="114300" y="76200"/>
                </a:lnTo>
                <a:lnTo>
                  <a:pt x="633222" y="76200"/>
                </a:lnTo>
                <a:lnTo>
                  <a:pt x="633222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141976" y="6794754"/>
            <a:ext cx="633730" cy="114300"/>
          </a:xfrm>
          <a:custGeom>
            <a:avLst/>
            <a:gdLst/>
            <a:ahLst/>
            <a:cxnLst/>
            <a:rect l="l" t="t" r="r" b="b"/>
            <a:pathLst>
              <a:path w="633729" h="114300">
                <a:moveTo>
                  <a:pt x="518922" y="0"/>
                </a:moveTo>
                <a:lnTo>
                  <a:pt x="518922" y="114300"/>
                </a:lnTo>
                <a:lnTo>
                  <a:pt x="595122" y="76200"/>
                </a:lnTo>
                <a:lnTo>
                  <a:pt x="537972" y="76200"/>
                </a:lnTo>
                <a:lnTo>
                  <a:pt x="537972" y="38100"/>
                </a:lnTo>
                <a:lnTo>
                  <a:pt x="595122" y="38100"/>
                </a:lnTo>
                <a:lnTo>
                  <a:pt x="518922" y="0"/>
                </a:lnTo>
                <a:close/>
              </a:path>
              <a:path w="633729" h="114300">
                <a:moveTo>
                  <a:pt x="518922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518922" y="76200"/>
                </a:lnTo>
                <a:lnTo>
                  <a:pt x="518922" y="38100"/>
                </a:lnTo>
                <a:close/>
              </a:path>
              <a:path w="633729" h="114300">
                <a:moveTo>
                  <a:pt x="595122" y="38100"/>
                </a:moveTo>
                <a:lnTo>
                  <a:pt x="537972" y="38100"/>
                </a:lnTo>
                <a:lnTo>
                  <a:pt x="537972" y="76200"/>
                </a:lnTo>
                <a:lnTo>
                  <a:pt x="595122" y="76200"/>
                </a:lnTo>
                <a:lnTo>
                  <a:pt x="633222" y="57150"/>
                </a:lnTo>
                <a:lnTo>
                  <a:pt x="595122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161788" y="6851904"/>
            <a:ext cx="171450" cy="400050"/>
          </a:xfrm>
          <a:custGeom>
            <a:avLst/>
            <a:gdLst/>
            <a:ahLst/>
            <a:cxnLst/>
            <a:rect l="l" t="t" r="r" b="b"/>
            <a:pathLst>
              <a:path w="171450" h="400050">
                <a:moveTo>
                  <a:pt x="57150" y="228600"/>
                </a:moveTo>
                <a:lnTo>
                  <a:pt x="0" y="228600"/>
                </a:lnTo>
                <a:lnTo>
                  <a:pt x="86106" y="400050"/>
                </a:lnTo>
                <a:lnTo>
                  <a:pt x="157036" y="257556"/>
                </a:lnTo>
                <a:lnTo>
                  <a:pt x="57150" y="257556"/>
                </a:lnTo>
                <a:lnTo>
                  <a:pt x="57150" y="228600"/>
                </a:lnTo>
                <a:close/>
              </a:path>
              <a:path w="171450" h="400050">
                <a:moveTo>
                  <a:pt x="114300" y="0"/>
                </a:moveTo>
                <a:lnTo>
                  <a:pt x="57150" y="0"/>
                </a:lnTo>
                <a:lnTo>
                  <a:pt x="57150" y="257556"/>
                </a:lnTo>
                <a:lnTo>
                  <a:pt x="114300" y="257556"/>
                </a:lnTo>
                <a:lnTo>
                  <a:pt x="114300" y="0"/>
                </a:lnTo>
                <a:close/>
              </a:path>
              <a:path w="171450" h="400050">
                <a:moveTo>
                  <a:pt x="171450" y="228600"/>
                </a:moveTo>
                <a:lnTo>
                  <a:pt x="114300" y="228600"/>
                </a:lnTo>
                <a:lnTo>
                  <a:pt x="114300" y="257556"/>
                </a:lnTo>
                <a:lnTo>
                  <a:pt x="157036" y="257556"/>
                </a:lnTo>
                <a:lnTo>
                  <a:pt x="171450" y="228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975097" y="6158484"/>
            <a:ext cx="528320" cy="300990"/>
          </a:xfrm>
          <a:custGeom>
            <a:avLst/>
            <a:gdLst/>
            <a:ahLst/>
            <a:cxnLst/>
            <a:rect l="l" t="t" r="r" b="b"/>
            <a:pathLst>
              <a:path w="528320" h="300989">
                <a:moveTo>
                  <a:pt x="0" y="300989"/>
                </a:moveTo>
                <a:lnTo>
                  <a:pt x="528065" y="300989"/>
                </a:lnTo>
                <a:lnTo>
                  <a:pt x="528065" y="0"/>
                </a:lnTo>
                <a:lnTo>
                  <a:pt x="0" y="0"/>
                </a:lnTo>
                <a:lnTo>
                  <a:pt x="0" y="3009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5109464" y="6198615"/>
            <a:ext cx="259079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105</a:t>
            </a:r>
            <a:endParaRPr sz="1100">
              <a:latin typeface="Arial"/>
              <a:cs typeface="Arial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4966715" y="7728966"/>
            <a:ext cx="527685" cy="300990"/>
          </a:xfrm>
          <a:custGeom>
            <a:avLst/>
            <a:gdLst/>
            <a:ahLst/>
            <a:cxnLst/>
            <a:rect l="l" t="t" r="r" b="b"/>
            <a:pathLst>
              <a:path w="527685" h="300990">
                <a:moveTo>
                  <a:pt x="0" y="300989"/>
                </a:moveTo>
                <a:lnTo>
                  <a:pt x="527303" y="300989"/>
                </a:lnTo>
                <a:lnTo>
                  <a:pt x="527303" y="0"/>
                </a:lnTo>
                <a:lnTo>
                  <a:pt x="0" y="0"/>
                </a:lnTo>
                <a:lnTo>
                  <a:pt x="0" y="3009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5139944" y="7768335"/>
            <a:ext cx="1809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80</a:t>
            </a:r>
            <a:endParaRPr sz="110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5144261" y="8682228"/>
            <a:ext cx="171450" cy="401955"/>
          </a:xfrm>
          <a:custGeom>
            <a:avLst/>
            <a:gdLst/>
            <a:ahLst/>
            <a:cxnLst/>
            <a:rect l="l" t="t" r="r" b="b"/>
            <a:pathLst>
              <a:path w="171450" h="401954">
                <a:moveTo>
                  <a:pt x="114300" y="143256"/>
                </a:moveTo>
                <a:lnTo>
                  <a:pt x="57150" y="143256"/>
                </a:lnTo>
                <a:lnTo>
                  <a:pt x="57150" y="401574"/>
                </a:lnTo>
                <a:lnTo>
                  <a:pt x="114300" y="401574"/>
                </a:lnTo>
                <a:lnTo>
                  <a:pt x="114300" y="143256"/>
                </a:lnTo>
                <a:close/>
              </a:path>
              <a:path w="171450" h="401954">
                <a:moveTo>
                  <a:pt x="85343" y="0"/>
                </a:moveTo>
                <a:lnTo>
                  <a:pt x="0" y="171450"/>
                </a:lnTo>
                <a:lnTo>
                  <a:pt x="57150" y="171450"/>
                </a:lnTo>
                <a:lnTo>
                  <a:pt x="57150" y="143256"/>
                </a:lnTo>
                <a:lnTo>
                  <a:pt x="157290" y="143256"/>
                </a:lnTo>
                <a:lnTo>
                  <a:pt x="85343" y="0"/>
                </a:lnTo>
                <a:close/>
              </a:path>
              <a:path w="171450" h="401954">
                <a:moveTo>
                  <a:pt x="157290" y="143256"/>
                </a:moveTo>
                <a:lnTo>
                  <a:pt x="114300" y="143256"/>
                </a:lnTo>
                <a:lnTo>
                  <a:pt x="114300" y="171450"/>
                </a:lnTo>
                <a:lnTo>
                  <a:pt x="171450" y="171450"/>
                </a:lnTo>
                <a:lnTo>
                  <a:pt x="157290" y="1432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810250" y="8932926"/>
            <a:ext cx="528320" cy="300990"/>
          </a:xfrm>
          <a:custGeom>
            <a:avLst/>
            <a:gdLst/>
            <a:ahLst/>
            <a:cxnLst/>
            <a:rect l="l" t="t" r="r" b="b"/>
            <a:pathLst>
              <a:path w="528320" h="300990">
                <a:moveTo>
                  <a:pt x="0" y="300990"/>
                </a:moveTo>
                <a:lnTo>
                  <a:pt x="528065" y="300990"/>
                </a:lnTo>
                <a:lnTo>
                  <a:pt x="528065" y="0"/>
                </a:lnTo>
                <a:lnTo>
                  <a:pt x="0" y="0"/>
                </a:lnTo>
                <a:lnTo>
                  <a:pt x="0" y="3009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5983478" y="8972295"/>
            <a:ext cx="1809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60</a:t>
            </a:r>
            <a:endParaRPr sz="110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639376" y="6563106"/>
            <a:ext cx="449008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85"/>
              </a:lnSpc>
            </a:pPr>
            <a:r>
              <a:rPr sz="1200" dirty="0">
                <a:latin typeface="Arial"/>
                <a:cs typeface="Arial"/>
              </a:rPr>
              <a:t>0 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R="5080" algn="r">
              <a:lnSpc>
                <a:spcPts val="1265"/>
              </a:lnSpc>
            </a:pPr>
            <a:r>
              <a:rPr sz="1100" b="1" spc="-5" dirty="0">
                <a:latin typeface="Arial"/>
                <a:cs typeface="Arial"/>
              </a:rPr>
              <a:t>60</a:t>
            </a:r>
            <a:endParaRPr sz="1100">
              <a:latin typeface="Arial"/>
              <a:cs typeface="Aria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4824984" y="6809231"/>
            <a:ext cx="456565" cy="217170"/>
          </a:xfrm>
          <a:custGeom>
            <a:avLst/>
            <a:gdLst/>
            <a:ahLst/>
            <a:cxnLst/>
            <a:rect l="l" t="t" r="r" b="b"/>
            <a:pathLst>
              <a:path w="456564" h="217170">
                <a:moveTo>
                  <a:pt x="83057" y="112775"/>
                </a:moveTo>
                <a:lnTo>
                  <a:pt x="0" y="210311"/>
                </a:lnTo>
                <a:lnTo>
                  <a:pt x="128015" y="217169"/>
                </a:lnTo>
                <a:lnTo>
                  <a:pt x="116202" y="189737"/>
                </a:lnTo>
                <a:lnTo>
                  <a:pt x="95250" y="189737"/>
                </a:lnTo>
                <a:lnTo>
                  <a:pt x="80771" y="154685"/>
                </a:lnTo>
                <a:lnTo>
                  <a:pt x="97940" y="147333"/>
                </a:lnTo>
                <a:lnTo>
                  <a:pt x="83057" y="112775"/>
                </a:lnTo>
                <a:close/>
              </a:path>
              <a:path w="456564" h="217170">
                <a:moveTo>
                  <a:pt x="97940" y="147333"/>
                </a:moveTo>
                <a:lnTo>
                  <a:pt x="80771" y="154685"/>
                </a:lnTo>
                <a:lnTo>
                  <a:pt x="95250" y="189737"/>
                </a:lnTo>
                <a:lnTo>
                  <a:pt x="112939" y="182162"/>
                </a:lnTo>
                <a:lnTo>
                  <a:pt x="97940" y="147333"/>
                </a:lnTo>
                <a:close/>
              </a:path>
              <a:path w="456564" h="217170">
                <a:moveTo>
                  <a:pt x="112939" y="182162"/>
                </a:moveTo>
                <a:lnTo>
                  <a:pt x="95250" y="189737"/>
                </a:lnTo>
                <a:lnTo>
                  <a:pt x="116202" y="189737"/>
                </a:lnTo>
                <a:lnTo>
                  <a:pt x="112939" y="182162"/>
                </a:lnTo>
                <a:close/>
              </a:path>
              <a:path w="456564" h="217170">
                <a:moveTo>
                  <a:pt x="441960" y="0"/>
                </a:moveTo>
                <a:lnTo>
                  <a:pt x="97940" y="147333"/>
                </a:lnTo>
                <a:lnTo>
                  <a:pt x="112939" y="182162"/>
                </a:lnTo>
                <a:lnTo>
                  <a:pt x="456438" y="35051"/>
                </a:lnTo>
                <a:lnTo>
                  <a:pt x="4419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921252" y="7178802"/>
            <a:ext cx="455930" cy="217170"/>
          </a:xfrm>
          <a:custGeom>
            <a:avLst/>
            <a:gdLst/>
            <a:ahLst/>
            <a:cxnLst/>
            <a:rect l="l" t="t" r="r" b="b"/>
            <a:pathLst>
              <a:path w="455929" h="217170">
                <a:moveTo>
                  <a:pt x="343293" y="34784"/>
                </a:moveTo>
                <a:lnTo>
                  <a:pt x="0" y="182118"/>
                </a:lnTo>
                <a:lnTo>
                  <a:pt x="15239" y="217170"/>
                </a:lnTo>
                <a:lnTo>
                  <a:pt x="358319" y="69928"/>
                </a:lnTo>
                <a:lnTo>
                  <a:pt x="343293" y="34784"/>
                </a:lnTo>
                <a:close/>
              </a:path>
              <a:path w="455929" h="217170">
                <a:moveTo>
                  <a:pt x="438959" y="27432"/>
                </a:moveTo>
                <a:lnTo>
                  <a:pt x="360425" y="27432"/>
                </a:lnTo>
                <a:lnTo>
                  <a:pt x="375665" y="62484"/>
                </a:lnTo>
                <a:lnTo>
                  <a:pt x="358319" y="69928"/>
                </a:lnTo>
                <a:lnTo>
                  <a:pt x="373380" y="105156"/>
                </a:lnTo>
                <a:lnTo>
                  <a:pt x="438959" y="27432"/>
                </a:lnTo>
                <a:close/>
              </a:path>
              <a:path w="455929" h="217170">
                <a:moveTo>
                  <a:pt x="360425" y="27432"/>
                </a:moveTo>
                <a:lnTo>
                  <a:pt x="343293" y="34784"/>
                </a:lnTo>
                <a:lnTo>
                  <a:pt x="358319" y="69928"/>
                </a:lnTo>
                <a:lnTo>
                  <a:pt x="375665" y="62484"/>
                </a:lnTo>
                <a:lnTo>
                  <a:pt x="360425" y="27432"/>
                </a:lnTo>
                <a:close/>
              </a:path>
              <a:path w="455929" h="217170">
                <a:moveTo>
                  <a:pt x="328422" y="0"/>
                </a:moveTo>
                <a:lnTo>
                  <a:pt x="343293" y="34784"/>
                </a:lnTo>
                <a:lnTo>
                  <a:pt x="360425" y="27432"/>
                </a:lnTo>
                <a:lnTo>
                  <a:pt x="438959" y="27432"/>
                </a:lnTo>
                <a:lnTo>
                  <a:pt x="455675" y="7620"/>
                </a:lnTo>
                <a:lnTo>
                  <a:pt x="32842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403597" y="6927342"/>
            <a:ext cx="422275" cy="300990"/>
          </a:xfrm>
          <a:custGeom>
            <a:avLst/>
            <a:gdLst/>
            <a:ahLst/>
            <a:cxnLst/>
            <a:rect l="l" t="t" r="r" b="b"/>
            <a:pathLst>
              <a:path w="422275" h="300990">
                <a:moveTo>
                  <a:pt x="0" y="300989"/>
                </a:moveTo>
                <a:lnTo>
                  <a:pt x="422148" y="300989"/>
                </a:lnTo>
                <a:lnTo>
                  <a:pt x="422148" y="0"/>
                </a:lnTo>
                <a:lnTo>
                  <a:pt x="0" y="0"/>
                </a:lnTo>
                <a:lnTo>
                  <a:pt x="0" y="3009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4523485" y="6967473"/>
            <a:ext cx="1809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65</a:t>
            </a:r>
            <a:endParaRPr sz="1100">
              <a:latin typeface="Arial"/>
              <a:cs typeface="Arial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3955541" y="7378445"/>
            <a:ext cx="330835" cy="413384"/>
          </a:xfrm>
          <a:custGeom>
            <a:avLst/>
            <a:gdLst/>
            <a:ahLst/>
            <a:cxnLst/>
            <a:rect l="l" t="t" r="r" b="b"/>
            <a:pathLst>
              <a:path w="330835" h="413384">
                <a:moveTo>
                  <a:pt x="85890" y="78455"/>
                </a:moveTo>
                <a:lnTo>
                  <a:pt x="56074" y="101954"/>
                </a:lnTo>
                <a:lnTo>
                  <a:pt x="300990" y="413003"/>
                </a:lnTo>
                <a:lnTo>
                  <a:pt x="330708" y="389381"/>
                </a:lnTo>
                <a:lnTo>
                  <a:pt x="85890" y="78455"/>
                </a:lnTo>
                <a:close/>
              </a:path>
              <a:path w="330835" h="413384">
                <a:moveTo>
                  <a:pt x="0" y="0"/>
                </a:moveTo>
                <a:lnTo>
                  <a:pt x="25908" y="125729"/>
                </a:lnTo>
                <a:lnTo>
                  <a:pt x="56074" y="101954"/>
                </a:lnTo>
                <a:lnTo>
                  <a:pt x="44196" y="86867"/>
                </a:lnTo>
                <a:lnTo>
                  <a:pt x="73913" y="63245"/>
                </a:lnTo>
                <a:lnTo>
                  <a:pt x="105188" y="63245"/>
                </a:lnTo>
                <a:lnTo>
                  <a:pt x="115824" y="54863"/>
                </a:lnTo>
                <a:lnTo>
                  <a:pt x="0" y="0"/>
                </a:lnTo>
                <a:close/>
              </a:path>
              <a:path w="330835" h="413384">
                <a:moveTo>
                  <a:pt x="73913" y="63245"/>
                </a:moveTo>
                <a:lnTo>
                  <a:pt x="44196" y="86867"/>
                </a:lnTo>
                <a:lnTo>
                  <a:pt x="56074" y="101954"/>
                </a:lnTo>
                <a:lnTo>
                  <a:pt x="85890" y="78455"/>
                </a:lnTo>
                <a:lnTo>
                  <a:pt x="73913" y="63245"/>
                </a:lnTo>
                <a:close/>
              </a:path>
              <a:path w="330835" h="413384">
                <a:moveTo>
                  <a:pt x="105188" y="63245"/>
                </a:moveTo>
                <a:lnTo>
                  <a:pt x="73913" y="63245"/>
                </a:lnTo>
                <a:lnTo>
                  <a:pt x="85890" y="78455"/>
                </a:lnTo>
                <a:lnTo>
                  <a:pt x="105188" y="6324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837176" y="8594597"/>
            <a:ext cx="330835" cy="414020"/>
          </a:xfrm>
          <a:custGeom>
            <a:avLst/>
            <a:gdLst/>
            <a:ahLst/>
            <a:cxnLst/>
            <a:rect l="l" t="t" r="r" b="b"/>
            <a:pathLst>
              <a:path w="330835" h="414020">
                <a:moveTo>
                  <a:pt x="245126" y="335667"/>
                </a:moveTo>
                <a:lnTo>
                  <a:pt x="215646" y="358901"/>
                </a:lnTo>
                <a:lnTo>
                  <a:pt x="330708" y="413765"/>
                </a:lnTo>
                <a:lnTo>
                  <a:pt x="318058" y="350519"/>
                </a:lnTo>
                <a:lnTo>
                  <a:pt x="256794" y="350519"/>
                </a:lnTo>
                <a:lnTo>
                  <a:pt x="245126" y="335667"/>
                </a:lnTo>
                <a:close/>
              </a:path>
              <a:path w="330835" h="414020">
                <a:moveTo>
                  <a:pt x="275390" y="311815"/>
                </a:moveTo>
                <a:lnTo>
                  <a:pt x="245126" y="335667"/>
                </a:lnTo>
                <a:lnTo>
                  <a:pt x="256794" y="350519"/>
                </a:lnTo>
                <a:lnTo>
                  <a:pt x="287274" y="326897"/>
                </a:lnTo>
                <a:lnTo>
                  <a:pt x="275390" y="311815"/>
                </a:lnTo>
                <a:close/>
              </a:path>
              <a:path w="330835" h="414020">
                <a:moveTo>
                  <a:pt x="305562" y="288035"/>
                </a:moveTo>
                <a:lnTo>
                  <a:pt x="275390" y="311815"/>
                </a:lnTo>
                <a:lnTo>
                  <a:pt x="287274" y="326897"/>
                </a:lnTo>
                <a:lnTo>
                  <a:pt x="256794" y="350519"/>
                </a:lnTo>
                <a:lnTo>
                  <a:pt x="318058" y="350519"/>
                </a:lnTo>
                <a:lnTo>
                  <a:pt x="305562" y="288035"/>
                </a:lnTo>
                <a:close/>
              </a:path>
              <a:path w="330835" h="414020">
                <a:moveTo>
                  <a:pt x="29718" y="0"/>
                </a:moveTo>
                <a:lnTo>
                  <a:pt x="0" y="23621"/>
                </a:lnTo>
                <a:lnTo>
                  <a:pt x="245126" y="335667"/>
                </a:lnTo>
                <a:lnTo>
                  <a:pt x="275390" y="311815"/>
                </a:lnTo>
                <a:lnTo>
                  <a:pt x="2971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298441" y="8029956"/>
            <a:ext cx="527685" cy="300990"/>
          </a:xfrm>
          <a:custGeom>
            <a:avLst/>
            <a:gdLst/>
            <a:ahLst/>
            <a:cxnLst/>
            <a:rect l="l" t="t" r="r" b="b"/>
            <a:pathLst>
              <a:path w="527685" h="300990">
                <a:moveTo>
                  <a:pt x="0" y="300990"/>
                </a:moveTo>
                <a:lnTo>
                  <a:pt x="527303" y="300990"/>
                </a:lnTo>
                <a:lnTo>
                  <a:pt x="527303" y="0"/>
                </a:lnTo>
                <a:lnTo>
                  <a:pt x="0" y="0"/>
                </a:lnTo>
                <a:lnTo>
                  <a:pt x="0" y="3009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4432808" y="8069326"/>
            <a:ext cx="259079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100</a:t>
            </a:r>
            <a:endParaRPr sz="11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3808984" y="10034980"/>
            <a:ext cx="260985" cy="20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42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10054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3</a:t>
            </a:r>
            <a:endParaRPr sz="1200" dirty="0">
              <a:latin typeface="Arial"/>
              <a:cs typeface="Arial"/>
            </a:endParaRPr>
          </a:p>
          <a:p>
            <a:pPr marL="12700" marR="635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Hitung gaya reaksi di tumpuan dan gaya </a:t>
            </a:r>
            <a:r>
              <a:rPr sz="1200" dirty="0">
                <a:latin typeface="Arial"/>
                <a:cs typeface="Arial"/>
              </a:rPr>
              <a:t>tiap </a:t>
            </a:r>
            <a:r>
              <a:rPr sz="1200" spc="-5" dirty="0">
                <a:latin typeface="Arial"/>
                <a:cs typeface="Arial"/>
              </a:rPr>
              <a:t>batang. Berikan </a:t>
            </a:r>
            <a:r>
              <a:rPr sz="1200" dirty="0">
                <a:latin typeface="Arial"/>
                <a:cs typeface="Arial"/>
              </a:rPr>
              <a:t>tanda </a:t>
            </a:r>
            <a:r>
              <a:rPr sz="1200" spc="-5" dirty="0">
                <a:latin typeface="Arial"/>
                <a:cs typeface="Arial"/>
              </a:rPr>
              <a:t>pada batang  </a:t>
            </a:r>
            <a:r>
              <a:rPr sz="1200" dirty="0">
                <a:latin typeface="Arial"/>
                <a:cs typeface="Arial"/>
              </a:rPr>
              <a:t>tersebut </a:t>
            </a:r>
            <a:r>
              <a:rPr sz="1200" spc="-5" dirty="0">
                <a:latin typeface="Arial"/>
                <a:cs typeface="Arial"/>
              </a:rPr>
              <a:t>gaya </a:t>
            </a:r>
            <a:r>
              <a:rPr sz="1200" dirty="0">
                <a:latin typeface="Arial"/>
                <a:cs typeface="Arial"/>
              </a:rPr>
              <a:t>tarik </a:t>
            </a:r>
            <a:r>
              <a:rPr sz="1200" spc="-5" dirty="0">
                <a:latin typeface="Arial"/>
                <a:cs typeface="Arial"/>
              </a:rPr>
              <a:t>atau gaya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tekan.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7816" y="3693414"/>
            <a:ext cx="58547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Jawab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7816" y="3890772"/>
            <a:ext cx="1822450" cy="708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ts val="138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Pengecekan stabilitas </a:t>
            </a:r>
            <a:r>
              <a:rPr sz="1200" dirty="0">
                <a:latin typeface="Arial"/>
                <a:cs typeface="Arial"/>
              </a:rPr>
              <a:t>:  </a:t>
            </a:r>
            <a:r>
              <a:rPr sz="1200" spc="-5" dirty="0">
                <a:latin typeface="Arial"/>
                <a:cs typeface="Arial"/>
              </a:rPr>
              <a:t>Jumlah simpul (S)  Jumlah batang (B)  Jumlah reaksi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(R)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96829" y="4053840"/>
            <a:ext cx="242570" cy="54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6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9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96416" y="4754879"/>
            <a:ext cx="197548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2S </a:t>
            </a:r>
            <a:r>
              <a:rPr sz="1200" dirty="0">
                <a:latin typeface="Arial"/>
                <a:cs typeface="Arial"/>
              </a:rPr>
              <a:t>– B – R = </a:t>
            </a:r>
            <a:r>
              <a:rPr sz="1200" spc="-5" dirty="0">
                <a:latin typeface="Arial"/>
                <a:cs typeface="Arial"/>
              </a:rPr>
              <a:t>2(6) </a:t>
            </a:r>
            <a:r>
              <a:rPr sz="1200" dirty="0">
                <a:latin typeface="Arial"/>
                <a:cs typeface="Arial"/>
              </a:rPr>
              <a:t>– 9 – 3 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11930" y="4754879"/>
            <a:ext cx="14566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Rangka batang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stabil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917954" y="7872221"/>
            <a:ext cx="21590" cy="12700"/>
          </a:xfrm>
          <a:custGeom>
            <a:avLst/>
            <a:gdLst/>
            <a:ahLst/>
            <a:cxnLst/>
            <a:rect l="l" t="t" r="r" b="b"/>
            <a:pathLst>
              <a:path w="21589" h="12700">
                <a:moveTo>
                  <a:pt x="0" y="12191"/>
                </a:moveTo>
                <a:lnTo>
                  <a:pt x="21335" y="0"/>
                </a:lnTo>
              </a:path>
            </a:pathLst>
          </a:custGeom>
          <a:ln w="69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39289" y="7876031"/>
            <a:ext cx="31750" cy="78105"/>
          </a:xfrm>
          <a:custGeom>
            <a:avLst/>
            <a:gdLst/>
            <a:ahLst/>
            <a:cxnLst/>
            <a:rect l="l" t="t" r="r" b="b"/>
            <a:pathLst>
              <a:path w="31750" h="78104">
                <a:moveTo>
                  <a:pt x="0" y="0"/>
                </a:moveTo>
                <a:lnTo>
                  <a:pt x="31242" y="77724"/>
                </a:lnTo>
              </a:path>
            </a:pathLst>
          </a:custGeom>
          <a:ln w="139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73579" y="7729728"/>
            <a:ext cx="41275" cy="224154"/>
          </a:xfrm>
          <a:custGeom>
            <a:avLst/>
            <a:gdLst/>
            <a:ahLst/>
            <a:cxnLst/>
            <a:rect l="l" t="t" r="r" b="b"/>
            <a:pathLst>
              <a:path w="41275" h="224154">
                <a:moveTo>
                  <a:pt x="0" y="224028"/>
                </a:moveTo>
                <a:lnTo>
                  <a:pt x="41147" y="0"/>
                </a:lnTo>
              </a:path>
            </a:pathLst>
          </a:custGeom>
          <a:ln w="69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014727" y="7729728"/>
            <a:ext cx="917575" cy="0"/>
          </a:xfrm>
          <a:custGeom>
            <a:avLst/>
            <a:gdLst/>
            <a:ahLst/>
            <a:cxnLst/>
            <a:rect l="l" t="t" r="r" b="b"/>
            <a:pathLst>
              <a:path w="917575">
                <a:moveTo>
                  <a:pt x="0" y="0"/>
                </a:moveTo>
                <a:lnTo>
                  <a:pt x="917448" y="0"/>
                </a:lnTo>
              </a:path>
            </a:pathLst>
          </a:custGeom>
          <a:ln w="69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067816" y="5116067"/>
            <a:ext cx="2620645" cy="4318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D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508000" indent="-635">
              <a:lnSpc>
                <a:spcPts val="1380"/>
              </a:lnSpc>
              <a:spcBef>
                <a:spcPts val="60"/>
              </a:spcBef>
              <a:tabLst>
                <a:tab pos="127762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VF </a:t>
            </a:r>
            <a:r>
              <a:rPr sz="1200" spc="-5" dirty="0">
                <a:latin typeface="Arial"/>
                <a:cs typeface="Arial"/>
              </a:rPr>
              <a:t>(3)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7(3)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24 (1,5)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19 kN	</a:t>
            </a:r>
            <a:r>
              <a:rPr sz="1200" spc="-5" dirty="0">
                <a:latin typeface="Arial"/>
                <a:cs typeface="Arial"/>
              </a:rPr>
              <a:t>(↑)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410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F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marR="497205" indent="-635">
              <a:lnSpc>
                <a:spcPts val="1380"/>
              </a:lnSpc>
              <a:spcBef>
                <a:spcPts val="65"/>
              </a:spcBef>
              <a:tabLst>
                <a:tab pos="127762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VD </a:t>
            </a:r>
            <a:r>
              <a:rPr sz="1200" spc="-5" dirty="0">
                <a:latin typeface="Arial"/>
                <a:cs typeface="Arial"/>
              </a:rPr>
              <a:t>(3)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7(3)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24 (1,5)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VC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19 kN	</a:t>
            </a:r>
            <a:r>
              <a:rPr sz="1200" spc="-5" dirty="0">
                <a:latin typeface="Arial"/>
                <a:cs typeface="Arial"/>
              </a:rPr>
              <a:t>(↑)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15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Pengecekan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  <a:spcBef>
                <a:spcPts val="630"/>
              </a:spcBef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7 + </a:t>
            </a:r>
            <a:r>
              <a:rPr sz="1200" spc="-5" dirty="0">
                <a:latin typeface="Arial"/>
                <a:cs typeface="Arial"/>
              </a:rPr>
              <a:t>24 </a:t>
            </a:r>
            <a:r>
              <a:rPr sz="1200" dirty="0">
                <a:latin typeface="Arial"/>
                <a:cs typeface="Arial"/>
              </a:rPr>
              <a:t>+ 7 – </a:t>
            </a:r>
            <a:r>
              <a:rPr sz="1200" spc="-5" dirty="0">
                <a:latin typeface="Arial"/>
                <a:cs typeface="Arial"/>
              </a:rPr>
              <a:t>19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19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0 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Panjang batang miring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3180">
              <a:lnSpc>
                <a:spcPct val="100000"/>
              </a:lnSpc>
              <a:spcBef>
                <a:spcPts val="475"/>
              </a:spcBef>
              <a:tabLst>
                <a:tab pos="955040" algn="l"/>
              </a:tabLst>
            </a:pPr>
            <a:r>
              <a:rPr sz="1300" i="1" spc="10" dirty="0">
                <a:latin typeface="Times New Roman"/>
                <a:cs typeface="Times New Roman"/>
              </a:rPr>
              <a:t>BD </a:t>
            </a:r>
            <a:r>
              <a:rPr sz="1300" spc="5" dirty="0">
                <a:latin typeface="Symbol"/>
                <a:cs typeface="Symbol"/>
              </a:rPr>
              <a:t></a:t>
            </a:r>
            <a:r>
              <a:rPr sz="1300" spc="60" dirty="0">
                <a:latin typeface="Times New Roman"/>
                <a:cs typeface="Times New Roman"/>
              </a:rPr>
              <a:t> </a:t>
            </a:r>
            <a:r>
              <a:rPr sz="1300" i="1" spc="5" dirty="0">
                <a:latin typeface="Times New Roman"/>
                <a:cs typeface="Times New Roman"/>
              </a:rPr>
              <a:t>BF</a:t>
            </a:r>
            <a:r>
              <a:rPr sz="1300" i="1" spc="130" dirty="0">
                <a:latin typeface="Times New Roman"/>
                <a:cs typeface="Times New Roman"/>
              </a:rPr>
              <a:t> </a:t>
            </a:r>
            <a:r>
              <a:rPr sz="1300" spc="5" dirty="0">
                <a:latin typeface="Symbol"/>
                <a:cs typeface="Symbol"/>
              </a:rPr>
              <a:t></a:t>
            </a:r>
            <a:r>
              <a:rPr sz="1300" spc="5" dirty="0">
                <a:latin typeface="Times New Roman"/>
                <a:cs typeface="Times New Roman"/>
              </a:rPr>
              <a:t>	</a:t>
            </a:r>
            <a:r>
              <a:rPr sz="1300" spc="-35" dirty="0">
                <a:latin typeface="Times New Roman"/>
                <a:cs typeface="Times New Roman"/>
              </a:rPr>
              <a:t>(1,5)</a:t>
            </a:r>
            <a:r>
              <a:rPr sz="1125" spc="-52" baseline="44444" dirty="0">
                <a:latin typeface="Times New Roman"/>
                <a:cs typeface="Times New Roman"/>
              </a:rPr>
              <a:t>2 </a:t>
            </a:r>
            <a:r>
              <a:rPr sz="1300" spc="5" dirty="0">
                <a:latin typeface="Symbol"/>
                <a:cs typeface="Symbol"/>
              </a:rPr>
              <a:t></a:t>
            </a:r>
            <a:r>
              <a:rPr sz="1300" spc="5" dirty="0">
                <a:latin typeface="Times New Roman"/>
                <a:cs typeface="Times New Roman"/>
              </a:rPr>
              <a:t> </a:t>
            </a:r>
            <a:r>
              <a:rPr sz="1300" dirty="0">
                <a:latin typeface="Times New Roman"/>
                <a:cs typeface="Times New Roman"/>
              </a:rPr>
              <a:t>(0,8)</a:t>
            </a:r>
            <a:r>
              <a:rPr sz="1125" baseline="44444" dirty="0">
                <a:latin typeface="Times New Roman"/>
                <a:cs typeface="Times New Roman"/>
              </a:rPr>
              <a:t>2 </a:t>
            </a:r>
            <a:r>
              <a:rPr sz="1300" spc="5" dirty="0">
                <a:latin typeface="Symbol"/>
                <a:cs typeface="Symbol"/>
              </a:rPr>
              <a:t></a:t>
            </a:r>
            <a:r>
              <a:rPr sz="1300" spc="5" dirty="0">
                <a:latin typeface="Times New Roman"/>
                <a:cs typeface="Times New Roman"/>
              </a:rPr>
              <a:t> </a:t>
            </a:r>
            <a:r>
              <a:rPr sz="1300" spc="-40" dirty="0">
                <a:latin typeface="Times New Roman"/>
                <a:cs typeface="Times New Roman"/>
              </a:rPr>
              <a:t>1,7 </a:t>
            </a:r>
            <a:r>
              <a:rPr sz="1300" i="1" spc="10" dirty="0">
                <a:latin typeface="Times New Roman"/>
                <a:cs typeface="Times New Roman"/>
              </a:rPr>
              <a:t>m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550">
              <a:latin typeface="Times New Roman"/>
              <a:cs typeface="Times New Roman"/>
            </a:endParaRPr>
          </a:p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Simpul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7 –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VDA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VDA </a:t>
            </a:r>
            <a:r>
              <a:rPr sz="1200" dirty="0">
                <a:latin typeface="Arial"/>
                <a:cs typeface="Arial"/>
              </a:rPr>
              <a:t>= 7 </a:t>
            </a:r>
            <a:r>
              <a:rPr sz="1200" spc="-5" dirty="0">
                <a:latin typeface="Arial"/>
                <a:cs typeface="Arial"/>
              </a:rPr>
              <a:t>kN </a:t>
            </a:r>
            <a:r>
              <a:rPr sz="1200" dirty="0">
                <a:latin typeface="Arial"/>
                <a:cs typeface="Arial"/>
              </a:rPr>
              <a:t>( tekan </a:t>
            </a:r>
            <a:r>
              <a:rPr sz="1200" spc="-5" dirty="0">
                <a:latin typeface="Arial"/>
                <a:cs typeface="Arial"/>
              </a:rPr>
              <a:t>di simpul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241300" indent="-228600">
              <a:lnSpc>
                <a:spcPts val="1405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Simpul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VD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236470" y="9617202"/>
            <a:ext cx="189865" cy="0"/>
          </a:xfrm>
          <a:custGeom>
            <a:avLst/>
            <a:gdLst/>
            <a:ahLst/>
            <a:cxnLst/>
            <a:rect l="l" t="t" r="r" b="b"/>
            <a:pathLst>
              <a:path w="189864">
                <a:moveTo>
                  <a:pt x="0" y="0"/>
                </a:moveTo>
                <a:lnTo>
                  <a:pt x="189737" y="0"/>
                </a:lnTo>
              </a:path>
            </a:pathLst>
          </a:custGeom>
          <a:ln w="61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225294" y="9625077"/>
            <a:ext cx="198120" cy="188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105" dirty="0">
                <a:latin typeface="Times New Roman"/>
                <a:cs typeface="Times New Roman"/>
              </a:rPr>
              <a:t>1</a:t>
            </a:r>
            <a:r>
              <a:rPr sz="1150" dirty="0">
                <a:latin typeface="Times New Roman"/>
                <a:cs typeface="Times New Roman"/>
              </a:rPr>
              <a:t>,</a:t>
            </a:r>
            <a:r>
              <a:rPr sz="1150" spc="10" dirty="0">
                <a:latin typeface="Times New Roman"/>
                <a:cs typeface="Times New Roman"/>
              </a:rPr>
              <a:t>7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31389" y="9414758"/>
            <a:ext cx="205104" cy="188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15" dirty="0">
                <a:latin typeface="Times New Roman"/>
                <a:cs typeface="Times New Roman"/>
              </a:rPr>
              <a:t>0</a:t>
            </a:r>
            <a:r>
              <a:rPr sz="1150" spc="-35" dirty="0">
                <a:latin typeface="Times New Roman"/>
                <a:cs typeface="Times New Roman"/>
              </a:rPr>
              <a:t>,</a:t>
            </a:r>
            <a:r>
              <a:rPr sz="1150" spc="10" dirty="0">
                <a:latin typeface="Times New Roman"/>
                <a:cs typeface="Times New Roman"/>
              </a:rPr>
              <a:t>8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39376" y="9502136"/>
            <a:ext cx="1299845" cy="219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13435" algn="l"/>
              </a:tabLst>
            </a:pPr>
            <a:r>
              <a:rPr sz="1200" spc="-5" dirty="0">
                <a:latin typeface="Arial"/>
                <a:cs typeface="Arial"/>
              </a:rPr>
              <a:t>19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7 -	</a:t>
            </a:r>
            <a:r>
              <a:rPr sz="1150" i="1" spc="5" dirty="0">
                <a:latin typeface="Times New Roman"/>
                <a:cs typeface="Times New Roman"/>
              </a:rPr>
              <a:t>F</a:t>
            </a:r>
            <a:r>
              <a:rPr sz="975" i="1" spc="7" baseline="-25641" dirty="0">
                <a:latin typeface="Times New Roman"/>
                <a:cs typeface="Times New Roman"/>
              </a:rPr>
              <a:t>BD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759457" y="1922526"/>
            <a:ext cx="3435096" cy="14927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060448" y="1853183"/>
            <a:ext cx="114300" cy="254635"/>
          </a:xfrm>
          <a:custGeom>
            <a:avLst/>
            <a:gdLst/>
            <a:ahLst/>
            <a:cxnLst/>
            <a:rect l="l" t="t" r="r" b="b"/>
            <a:pathLst>
              <a:path w="114300" h="254635">
                <a:moveTo>
                  <a:pt x="38100" y="140208"/>
                </a:moveTo>
                <a:lnTo>
                  <a:pt x="0" y="140208"/>
                </a:lnTo>
                <a:lnTo>
                  <a:pt x="57150" y="254508"/>
                </a:lnTo>
                <a:lnTo>
                  <a:pt x="104775" y="159257"/>
                </a:lnTo>
                <a:lnTo>
                  <a:pt x="38100" y="159257"/>
                </a:lnTo>
                <a:lnTo>
                  <a:pt x="38100" y="140208"/>
                </a:lnTo>
                <a:close/>
              </a:path>
              <a:path w="114300" h="254635">
                <a:moveTo>
                  <a:pt x="76200" y="0"/>
                </a:moveTo>
                <a:lnTo>
                  <a:pt x="38100" y="0"/>
                </a:lnTo>
                <a:lnTo>
                  <a:pt x="38100" y="159257"/>
                </a:lnTo>
                <a:lnTo>
                  <a:pt x="76200" y="159257"/>
                </a:lnTo>
                <a:lnTo>
                  <a:pt x="76200" y="0"/>
                </a:lnTo>
                <a:close/>
              </a:path>
              <a:path w="114300" h="254635">
                <a:moveTo>
                  <a:pt x="114300" y="140208"/>
                </a:moveTo>
                <a:lnTo>
                  <a:pt x="76200" y="140208"/>
                </a:lnTo>
                <a:lnTo>
                  <a:pt x="76200" y="159257"/>
                </a:lnTo>
                <a:lnTo>
                  <a:pt x="104775" y="159257"/>
                </a:lnTo>
                <a:lnTo>
                  <a:pt x="114300" y="1402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44595" y="1868423"/>
            <a:ext cx="114300" cy="255270"/>
          </a:xfrm>
          <a:custGeom>
            <a:avLst/>
            <a:gdLst/>
            <a:ahLst/>
            <a:cxnLst/>
            <a:rect l="l" t="t" r="r" b="b"/>
            <a:pathLst>
              <a:path w="114300" h="255269">
                <a:moveTo>
                  <a:pt x="38100" y="140970"/>
                </a:moveTo>
                <a:lnTo>
                  <a:pt x="0" y="140970"/>
                </a:lnTo>
                <a:lnTo>
                  <a:pt x="57150" y="255270"/>
                </a:lnTo>
                <a:lnTo>
                  <a:pt x="104775" y="160020"/>
                </a:lnTo>
                <a:lnTo>
                  <a:pt x="38100" y="160020"/>
                </a:lnTo>
                <a:lnTo>
                  <a:pt x="38100" y="140970"/>
                </a:lnTo>
                <a:close/>
              </a:path>
              <a:path w="114300" h="255269">
                <a:moveTo>
                  <a:pt x="76200" y="0"/>
                </a:moveTo>
                <a:lnTo>
                  <a:pt x="38100" y="0"/>
                </a:lnTo>
                <a:lnTo>
                  <a:pt x="38100" y="160020"/>
                </a:lnTo>
                <a:lnTo>
                  <a:pt x="76200" y="160020"/>
                </a:lnTo>
                <a:lnTo>
                  <a:pt x="76200" y="0"/>
                </a:lnTo>
                <a:close/>
              </a:path>
              <a:path w="114300" h="255269">
                <a:moveTo>
                  <a:pt x="114300" y="140970"/>
                </a:moveTo>
                <a:lnTo>
                  <a:pt x="76200" y="140970"/>
                </a:lnTo>
                <a:lnTo>
                  <a:pt x="76200" y="160020"/>
                </a:lnTo>
                <a:lnTo>
                  <a:pt x="104775" y="160020"/>
                </a:lnTo>
                <a:lnTo>
                  <a:pt x="114300" y="1409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428744" y="1879854"/>
            <a:ext cx="114300" cy="254635"/>
          </a:xfrm>
          <a:custGeom>
            <a:avLst/>
            <a:gdLst/>
            <a:ahLst/>
            <a:cxnLst/>
            <a:rect l="l" t="t" r="r" b="b"/>
            <a:pathLst>
              <a:path w="114300" h="254635">
                <a:moveTo>
                  <a:pt x="38100" y="140207"/>
                </a:moveTo>
                <a:lnTo>
                  <a:pt x="0" y="140207"/>
                </a:lnTo>
                <a:lnTo>
                  <a:pt x="57150" y="254507"/>
                </a:lnTo>
                <a:lnTo>
                  <a:pt x="104775" y="159257"/>
                </a:lnTo>
                <a:lnTo>
                  <a:pt x="38100" y="159257"/>
                </a:lnTo>
                <a:lnTo>
                  <a:pt x="38100" y="140207"/>
                </a:lnTo>
                <a:close/>
              </a:path>
              <a:path w="114300" h="254635">
                <a:moveTo>
                  <a:pt x="76200" y="0"/>
                </a:moveTo>
                <a:lnTo>
                  <a:pt x="38100" y="0"/>
                </a:lnTo>
                <a:lnTo>
                  <a:pt x="38100" y="159257"/>
                </a:lnTo>
                <a:lnTo>
                  <a:pt x="76200" y="159257"/>
                </a:lnTo>
                <a:lnTo>
                  <a:pt x="76200" y="0"/>
                </a:lnTo>
                <a:close/>
              </a:path>
              <a:path w="114300" h="254635">
                <a:moveTo>
                  <a:pt x="114300" y="140207"/>
                </a:moveTo>
                <a:lnTo>
                  <a:pt x="76200" y="140207"/>
                </a:lnTo>
                <a:lnTo>
                  <a:pt x="76200" y="159257"/>
                </a:lnTo>
                <a:lnTo>
                  <a:pt x="104775" y="159257"/>
                </a:lnTo>
                <a:lnTo>
                  <a:pt x="114300" y="14020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059177" y="1676907"/>
            <a:ext cx="10350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</a:t>
            </a:r>
            <a:endParaRPr sz="11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205226" y="1703578"/>
            <a:ext cx="1809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24</a:t>
            </a:r>
            <a:endParaRPr sz="11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427473" y="1698243"/>
            <a:ext cx="10350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</a:t>
            </a:r>
            <a:endParaRPr sz="11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747266" y="2033016"/>
            <a:ext cx="312420" cy="191770"/>
          </a:xfrm>
          <a:custGeom>
            <a:avLst/>
            <a:gdLst/>
            <a:ahLst/>
            <a:cxnLst/>
            <a:rect l="l" t="t" r="r" b="b"/>
            <a:pathLst>
              <a:path w="312419" h="191769">
                <a:moveTo>
                  <a:pt x="0" y="191261"/>
                </a:moveTo>
                <a:lnTo>
                  <a:pt x="312419" y="191261"/>
                </a:lnTo>
                <a:lnTo>
                  <a:pt x="312419" y="0"/>
                </a:lnTo>
                <a:lnTo>
                  <a:pt x="0" y="0"/>
                </a:lnTo>
                <a:lnTo>
                  <a:pt x="0" y="19126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47266" y="2500122"/>
            <a:ext cx="312420" cy="190500"/>
          </a:xfrm>
          <a:custGeom>
            <a:avLst/>
            <a:gdLst/>
            <a:ahLst/>
            <a:cxnLst/>
            <a:rect l="l" t="t" r="r" b="b"/>
            <a:pathLst>
              <a:path w="312419" h="190500">
                <a:moveTo>
                  <a:pt x="0" y="190500"/>
                </a:moveTo>
                <a:lnTo>
                  <a:pt x="312419" y="190500"/>
                </a:lnTo>
                <a:lnTo>
                  <a:pt x="312419" y="0"/>
                </a:lnTo>
                <a:lnTo>
                  <a:pt x="0" y="0"/>
                </a:lnTo>
                <a:lnTo>
                  <a:pt x="0" y="1905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840483" y="2069338"/>
            <a:ext cx="126364" cy="646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808984" y="10034980"/>
            <a:ext cx="260985" cy="20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43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39346" y="445769"/>
            <a:ext cx="5215255" cy="647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31265">
              <a:lnSpc>
                <a:spcPct val="100000"/>
              </a:lnSpc>
            </a:pPr>
            <a:endParaRPr sz="1200" dirty="0" smtClean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 smtClean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spc="-5" dirty="0" smtClean="0">
                <a:latin typeface="Arial"/>
                <a:cs typeface="Arial"/>
              </a:rPr>
              <a:t>F</a:t>
            </a:r>
            <a:r>
              <a:rPr sz="1200" spc="-7" baseline="-10416" dirty="0" smtClean="0">
                <a:latin typeface="Arial"/>
                <a:cs typeface="Arial"/>
              </a:rPr>
              <a:t>BD </a:t>
            </a:r>
            <a:r>
              <a:rPr sz="1200" dirty="0" smtClean="0">
                <a:latin typeface="Arial"/>
                <a:cs typeface="Arial"/>
              </a:rPr>
              <a:t>= </a:t>
            </a:r>
            <a:r>
              <a:rPr sz="1200" spc="-5" dirty="0" smtClean="0">
                <a:latin typeface="Arial"/>
                <a:cs typeface="Arial"/>
              </a:rPr>
              <a:t>25,5 </a:t>
            </a:r>
            <a:r>
              <a:rPr sz="1200" spc="-5" dirty="0" err="1" smtClean="0">
                <a:latin typeface="Arial"/>
                <a:cs typeface="Arial"/>
              </a:rPr>
              <a:t>kN</a:t>
            </a:r>
            <a:r>
              <a:rPr sz="1200" spc="-5" dirty="0" smtClean="0">
                <a:latin typeface="Arial"/>
                <a:cs typeface="Arial"/>
              </a:rPr>
              <a:t> (</a:t>
            </a:r>
            <a:r>
              <a:rPr sz="1200" spc="-5" dirty="0" err="1" smtClean="0">
                <a:latin typeface="Arial"/>
                <a:cs typeface="Arial"/>
              </a:rPr>
              <a:t>tekan</a:t>
            </a:r>
            <a:r>
              <a:rPr sz="1200" spc="-5" dirty="0" smtClean="0">
                <a:latin typeface="Arial"/>
                <a:cs typeface="Arial"/>
              </a:rPr>
              <a:t> di </a:t>
            </a:r>
            <a:r>
              <a:rPr sz="1200" spc="-5" dirty="0" err="1" smtClean="0">
                <a:latin typeface="Arial"/>
                <a:cs typeface="Arial"/>
              </a:rPr>
              <a:t>simpul</a:t>
            </a:r>
            <a:r>
              <a:rPr sz="1200" spc="-45" dirty="0" smtClean="0">
                <a:latin typeface="Arial"/>
                <a:cs typeface="Arial"/>
              </a:rPr>
              <a:t> </a:t>
            </a:r>
            <a:r>
              <a:rPr sz="1200" spc="-5" dirty="0" smtClean="0">
                <a:latin typeface="Arial"/>
                <a:cs typeface="Arial"/>
              </a:rPr>
              <a:t>D)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23110" y="1655826"/>
            <a:ext cx="196850" cy="0"/>
          </a:xfrm>
          <a:custGeom>
            <a:avLst/>
            <a:gdLst/>
            <a:ahLst/>
            <a:cxnLst/>
            <a:rect l="l" t="t" r="r" b="b"/>
            <a:pathLst>
              <a:path w="196850">
                <a:moveTo>
                  <a:pt x="0" y="0"/>
                </a:moveTo>
                <a:lnTo>
                  <a:pt x="196595" y="0"/>
                </a:lnTo>
              </a:path>
            </a:pathLst>
          </a:custGeom>
          <a:ln w="70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07374" y="1420368"/>
            <a:ext cx="219710" cy="218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spc="-150" dirty="0">
                <a:latin typeface="Times New Roman"/>
                <a:cs typeface="Times New Roman"/>
              </a:rPr>
              <a:t>1</a:t>
            </a:r>
            <a:r>
              <a:rPr sz="1350" spc="-30" dirty="0">
                <a:latin typeface="Times New Roman"/>
                <a:cs typeface="Times New Roman"/>
              </a:rPr>
              <a:t>,</a:t>
            </a:r>
            <a:r>
              <a:rPr sz="1350" dirty="0">
                <a:latin typeface="Times New Roman"/>
                <a:cs typeface="Times New Roman"/>
              </a:rPr>
              <a:t>5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25016" y="1239773"/>
            <a:ext cx="2261235" cy="852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HD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sz="1800" spc="-7" baseline="-9259" dirty="0">
                <a:latin typeface="Arial"/>
                <a:cs typeface="Arial"/>
              </a:rPr>
              <a:t>F</a:t>
            </a:r>
            <a:r>
              <a:rPr sz="1200" spc="-7" baseline="-24305" dirty="0">
                <a:latin typeface="Arial"/>
                <a:cs typeface="Arial"/>
              </a:rPr>
              <a:t>HDE </a:t>
            </a:r>
            <a:r>
              <a:rPr sz="1800" baseline="-9259" dirty="0">
                <a:latin typeface="Arial"/>
                <a:cs typeface="Arial"/>
              </a:rPr>
              <a:t>- </a:t>
            </a:r>
            <a:r>
              <a:rPr sz="2025" spc="-75" baseline="-43209" dirty="0">
                <a:latin typeface="Times New Roman"/>
                <a:cs typeface="Times New Roman"/>
              </a:rPr>
              <a:t>1,7 </a:t>
            </a:r>
            <a:r>
              <a:rPr sz="1350" spc="-20" dirty="0">
                <a:latin typeface="Times New Roman"/>
                <a:cs typeface="Times New Roman"/>
              </a:rPr>
              <a:t>(25,5) </a:t>
            </a:r>
            <a:r>
              <a:rPr sz="1800" baseline="-9259" dirty="0">
                <a:latin typeface="Arial"/>
                <a:cs typeface="Arial"/>
              </a:rPr>
              <a:t>=</a:t>
            </a:r>
            <a:r>
              <a:rPr sz="1800" spc="-89" baseline="-9259" dirty="0">
                <a:latin typeface="Arial"/>
                <a:cs typeface="Arial"/>
              </a:rPr>
              <a:t> </a:t>
            </a:r>
            <a:r>
              <a:rPr sz="1800" baseline="-9259" dirty="0">
                <a:latin typeface="Arial"/>
                <a:cs typeface="Arial"/>
              </a:rPr>
              <a:t>0</a:t>
            </a:r>
            <a:endParaRPr sz="1800" baseline="-9259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HDE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22,5 </a:t>
            </a:r>
            <a:r>
              <a:rPr sz="1200" dirty="0">
                <a:latin typeface="Arial"/>
                <a:cs typeface="Arial"/>
              </a:rPr>
              <a:t>kN (tarik di simpul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D)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7816" y="2262377"/>
            <a:ext cx="5786120" cy="1079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ts val="138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Karena bentuk rangka batang </a:t>
            </a:r>
            <a:r>
              <a:rPr sz="1200" dirty="0">
                <a:latin typeface="Arial"/>
                <a:cs typeface="Arial"/>
              </a:rPr>
              <a:t>simetri, maka </a:t>
            </a:r>
            <a:r>
              <a:rPr sz="1200" spc="-5" dirty="0">
                <a:latin typeface="Arial"/>
                <a:cs typeface="Arial"/>
              </a:rPr>
              <a:t>perhitungan simpul </a:t>
            </a:r>
            <a:r>
              <a:rPr sz="1200" dirty="0">
                <a:latin typeface="Arial"/>
                <a:cs typeface="Arial"/>
              </a:rPr>
              <a:t>C = </a:t>
            </a:r>
            <a:r>
              <a:rPr sz="1200" spc="-5" dirty="0">
                <a:latin typeface="Arial"/>
                <a:cs typeface="Arial"/>
              </a:rPr>
              <a:t>simpul </a:t>
            </a:r>
            <a:r>
              <a:rPr sz="1200" dirty="0">
                <a:latin typeface="Arial"/>
                <a:cs typeface="Arial"/>
              </a:rPr>
              <a:t>A </a:t>
            </a:r>
            <a:r>
              <a:rPr sz="1200" spc="-5" dirty="0">
                <a:latin typeface="Arial"/>
                <a:cs typeface="Arial"/>
              </a:rPr>
              <a:t>dan  simpul </a:t>
            </a:r>
            <a:r>
              <a:rPr sz="1200" dirty="0">
                <a:latin typeface="Arial"/>
                <a:cs typeface="Arial"/>
              </a:rPr>
              <a:t>F = </a:t>
            </a:r>
            <a:r>
              <a:rPr sz="1200" spc="-5" dirty="0">
                <a:latin typeface="Arial"/>
                <a:cs typeface="Arial"/>
              </a:rPr>
              <a:t>simpul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D.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ts val="1395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dirty="0">
                <a:latin typeface="Arial"/>
                <a:cs typeface="Arial"/>
              </a:rPr>
              <a:t>Batang  AB,  BC,  dan  BE  merupakan  </a:t>
            </a:r>
            <a:r>
              <a:rPr sz="1200" b="1" dirty="0">
                <a:latin typeface="Arial"/>
                <a:cs typeface="Arial"/>
              </a:rPr>
              <a:t>batang  tanpa  </a:t>
            </a:r>
            <a:r>
              <a:rPr sz="1200" b="1" spc="-5" dirty="0">
                <a:latin typeface="Arial"/>
                <a:cs typeface="Arial"/>
              </a:rPr>
              <a:t>gaya,  </a:t>
            </a:r>
            <a:r>
              <a:rPr sz="1200" spc="-5" dirty="0">
                <a:latin typeface="Arial"/>
                <a:cs typeface="Arial"/>
              </a:rPr>
              <a:t>yang  </a:t>
            </a:r>
            <a:r>
              <a:rPr sz="1200" spc="3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merupakan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05"/>
              </a:lnSpc>
            </a:pPr>
            <a:r>
              <a:rPr sz="1200" b="1" dirty="0">
                <a:latin typeface="Arial"/>
                <a:cs typeface="Arial"/>
              </a:rPr>
              <a:t>batang</a:t>
            </a:r>
            <a:r>
              <a:rPr sz="1200" b="1" spc="-5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penyeimbang</a:t>
            </a:r>
            <a:r>
              <a:rPr sz="1200" spc="-5" dirty="0"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u="heavy" dirty="0">
                <a:latin typeface="Arial"/>
                <a:cs typeface="Arial"/>
              </a:rPr>
              <a:t>Hasil Akhir</a:t>
            </a:r>
            <a:r>
              <a:rPr sz="1200" b="1" u="heavy" spc="-105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7816" y="6477000"/>
            <a:ext cx="5784850" cy="807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Soal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Latihan</a:t>
            </a:r>
            <a:endParaRPr sz="1200">
              <a:latin typeface="Arial"/>
              <a:cs typeface="Arial"/>
            </a:endParaRPr>
          </a:p>
          <a:p>
            <a:pPr marL="12700" marR="5080" algn="just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Hitung reaksi di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dari setiap rangka batang berikut, disertai analisis gaya  batang beserta sifat gaya </a:t>
            </a:r>
            <a:r>
              <a:rPr sz="1200" dirty="0">
                <a:latin typeface="Arial"/>
                <a:cs typeface="Arial"/>
              </a:rPr>
              <a:t>tarik </a:t>
            </a:r>
            <a:r>
              <a:rPr sz="1200" spc="-5" dirty="0">
                <a:latin typeface="Arial"/>
                <a:cs typeface="Arial"/>
              </a:rPr>
              <a:t>atau tekan. </a:t>
            </a:r>
            <a:r>
              <a:rPr sz="1200" dirty="0">
                <a:latin typeface="Arial"/>
                <a:cs typeface="Arial"/>
              </a:rPr>
              <a:t>Gunakan </a:t>
            </a:r>
            <a:r>
              <a:rPr sz="1200" spc="-5" dirty="0">
                <a:latin typeface="Arial"/>
                <a:cs typeface="Arial"/>
              </a:rPr>
              <a:t>metode keseimbangan </a:t>
            </a:r>
            <a:r>
              <a:rPr sz="1200" dirty="0">
                <a:latin typeface="Arial"/>
                <a:cs typeface="Arial"/>
              </a:rPr>
              <a:t>titik  </a:t>
            </a:r>
            <a:r>
              <a:rPr sz="1200" spc="-5" dirty="0">
                <a:latin typeface="Arial"/>
                <a:cs typeface="Arial"/>
              </a:rPr>
              <a:t>simpul.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7816" y="7440930"/>
            <a:ext cx="51689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1.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668017" y="3954779"/>
            <a:ext cx="4345685" cy="22593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063495" y="3849623"/>
            <a:ext cx="114300" cy="386080"/>
          </a:xfrm>
          <a:custGeom>
            <a:avLst/>
            <a:gdLst/>
            <a:ahLst/>
            <a:cxnLst/>
            <a:rect l="l" t="t" r="r" b="b"/>
            <a:pathLst>
              <a:path w="114300" h="386079">
                <a:moveTo>
                  <a:pt x="38100" y="271272"/>
                </a:moveTo>
                <a:lnTo>
                  <a:pt x="0" y="271272"/>
                </a:lnTo>
                <a:lnTo>
                  <a:pt x="57150" y="385572"/>
                </a:lnTo>
                <a:lnTo>
                  <a:pt x="104775" y="290322"/>
                </a:lnTo>
                <a:lnTo>
                  <a:pt x="38100" y="290322"/>
                </a:lnTo>
                <a:lnTo>
                  <a:pt x="38100" y="271272"/>
                </a:lnTo>
                <a:close/>
              </a:path>
              <a:path w="114300" h="386079">
                <a:moveTo>
                  <a:pt x="76200" y="0"/>
                </a:moveTo>
                <a:lnTo>
                  <a:pt x="38100" y="0"/>
                </a:lnTo>
                <a:lnTo>
                  <a:pt x="38100" y="290322"/>
                </a:lnTo>
                <a:lnTo>
                  <a:pt x="76200" y="290322"/>
                </a:lnTo>
                <a:lnTo>
                  <a:pt x="76200" y="0"/>
                </a:lnTo>
                <a:close/>
              </a:path>
              <a:path w="114300" h="386079">
                <a:moveTo>
                  <a:pt x="114300" y="271272"/>
                </a:moveTo>
                <a:lnTo>
                  <a:pt x="76200" y="271272"/>
                </a:lnTo>
                <a:lnTo>
                  <a:pt x="76200" y="290322"/>
                </a:lnTo>
                <a:lnTo>
                  <a:pt x="104775" y="290322"/>
                </a:lnTo>
                <a:lnTo>
                  <a:pt x="114300" y="2712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61588" y="3874008"/>
            <a:ext cx="114300" cy="386080"/>
          </a:xfrm>
          <a:custGeom>
            <a:avLst/>
            <a:gdLst/>
            <a:ahLst/>
            <a:cxnLst/>
            <a:rect l="l" t="t" r="r" b="b"/>
            <a:pathLst>
              <a:path w="114300" h="386079">
                <a:moveTo>
                  <a:pt x="38100" y="271272"/>
                </a:moveTo>
                <a:lnTo>
                  <a:pt x="0" y="271272"/>
                </a:lnTo>
                <a:lnTo>
                  <a:pt x="57150" y="385572"/>
                </a:lnTo>
                <a:lnTo>
                  <a:pt x="104775" y="290322"/>
                </a:lnTo>
                <a:lnTo>
                  <a:pt x="38100" y="290322"/>
                </a:lnTo>
                <a:lnTo>
                  <a:pt x="38100" y="271272"/>
                </a:lnTo>
                <a:close/>
              </a:path>
              <a:path w="114300" h="386079">
                <a:moveTo>
                  <a:pt x="76200" y="0"/>
                </a:moveTo>
                <a:lnTo>
                  <a:pt x="38100" y="0"/>
                </a:lnTo>
                <a:lnTo>
                  <a:pt x="38100" y="290322"/>
                </a:lnTo>
                <a:lnTo>
                  <a:pt x="76200" y="290322"/>
                </a:lnTo>
                <a:lnTo>
                  <a:pt x="76200" y="0"/>
                </a:lnTo>
                <a:close/>
              </a:path>
              <a:path w="114300" h="386079">
                <a:moveTo>
                  <a:pt x="114300" y="271272"/>
                </a:moveTo>
                <a:lnTo>
                  <a:pt x="76200" y="271272"/>
                </a:lnTo>
                <a:lnTo>
                  <a:pt x="76200" y="290322"/>
                </a:lnTo>
                <a:lnTo>
                  <a:pt x="104775" y="290322"/>
                </a:lnTo>
                <a:lnTo>
                  <a:pt x="114300" y="2712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59679" y="3890771"/>
            <a:ext cx="114300" cy="384810"/>
          </a:xfrm>
          <a:custGeom>
            <a:avLst/>
            <a:gdLst/>
            <a:ahLst/>
            <a:cxnLst/>
            <a:rect l="l" t="t" r="r" b="b"/>
            <a:pathLst>
              <a:path w="114300" h="384810">
                <a:moveTo>
                  <a:pt x="38100" y="270509"/>
                </a:moveTo>
                <a:lnTo>
                  <a:pt x="0" y="270509"/>
                </a:lnTo>
                <a:lnTo>
                  <a:pt x="57150" y="384810"/>
                </a:lnTo>
                <a:lnTo>
                  <a:pt x="104775" y="289559"/>
                </a:lnTo>
                <a:lnTo>
                  <a:pt x="38100" y="289559"/>
                </a:lnTo>
                <a:lnTo>
                  <a:pt x="38100" y="270509"/>
                </a:lnTo>
                <a:close/>
              </a:path>
              <a:path w="114300" h="384810">
                <a:moveTo>
                  <a:pt x="76200" y="0"/>
                </a:moveTo>
                <a:lnTo>
                  <a:pt x="38100" y="0"/>
                </a:lnTo>
                <a:lnTo>
                  <a:pt x="38100" y="289559"/>
                </a:lnTo>
                <a:lnTo>
                  <a:pt x="76200" y="289559"/>
                </a:lnTo>
                <a:lnTo>
                  <a:pt x="76200" y="0"/>
                </a:lnTo>
                <a:close/>
              </a:path>
              <a:path w="114300" h="384810">
                <a:moveTo>
                  <a:pt x="114300" y="270509"/>
                </a:moveTo>
                <a:lnTo>
                  <a:pt x="76200" y="270509"/>
                </a:lnTo>
                <a:lnTo>
                  <a:pt x="76200" y="289559"/>
                </a:lnTo>
                <a:lnTo>
                  <a:pt x="104775" y="289559"/>
                </a:lnTo>
                <a:lnTo>
                  <a:pt x="114300" y="2705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951735" y="3569716"/>
            <a:ext cx="3206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10965" y="3608578"/>
            <a:ext cx="39814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24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48682" y="3600957"/>
            <a:ext cx="3206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652016" y="4123182"/>
            <a:ext cx="394970" cy="288925"/>
          </a:xfrm>
          <a:custGeom>
            <a:avLst/>
            <a:gdLst/>
            <a:ahLst/>
            <a:cxnLst/>
            <a:rect l="l" t="t" r="r" b="b"/>
            <a:pathLst>
              <a:path w="394969" h="288925">
                <a:moveTo>
                  <a:pt x="0" y="288798"/>
                </a:moveTo>
                <a:lnTo>
                  <a:pt x="394716" y="288798"/>
                </a:lnTo>
                <a:lnTo>
                  <a:pt x="394716" y="0"/>
                </a:lnTo>
                <a:lnTo>
                  <a:pt x="0" y="0"/>
                </a:lnTo>
                <a:lnTo>
                  <a:pt x="0" y="28879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786382" y="4163314"/>
            <a:ext cx="126364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652016" y="4829555"/>
            <a:ext cx="394970" cy="288925"/>
          </a:xfrm>
          <a:custGeom>
            <a:avLst/>
            <a:gdLst/>
            <a:ahLst/>
            <a:cxnLst/>
            <a:rect l="l" t="t" r="r" b="b"/>
            <a:pathLst>
              <a:path w="394969" h="288925">
                <a:moveTo>
                  <a:pt x="0" y="288798"/>
                </a:moveTo>
                <a:lnTo>
                  <a:pt x="394716" y="288798"/>
                </a:lnTo>
                <a:lnTo>
                  <a:pt x="394716" y="0"/>
                </a:lnTo>
                <a:lnTo>
                  <a:pt x="0" y="0"/>
                </a:lnTo>
                <a:lnTo>
                  <a:pt x="0" y="28879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786382" y="4869688"/>
            <a:ext cx="126364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063495" y="5280659"/>
            <a:ext cx="114300" cy="386080"/>
          </a:xfrm>
          <a:custGeom>
            <a:avLst/>
            <a:gdLst/>
            <a:ahLst/>
            <a:cxnLst/>
            <a:rect l="l" t="t" r="r" b="b"/>
            <a:pathLst>
              <a:path w="114300" h="386079">
                <a:moveTo>
                  <a:pt x="76200" y="95250"/>
                </a:moveTo>
                <a:lnTo>
                  <a:pt x="38100" y="95250"/>
                </a:lnTo>
                <a:lnTo>
                  <a:pt x="38100" y="385572"/>
                </a:lnTo>
                <a:lnTo>
                  <a:pt x="76200" y="385572"/>
                </a:lnTo>
                <a:lnTo>
                  <a:pt x="76200" y="95250"/>
                </a:lnTo>
                <a:close/>
              </a:path>
              <a:path w="114300" h="386079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386079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059679" y="5256276"/>
            <a:ext cx="114300" cy="386080"/>
          </a:xfrm>
          <a:custGeom>
            <a:avLst/>
            <a:gdLst/>
            <a:ahLst/>
            <a:cxnLst/>
            <a:rect l="l" t="t" r="r" b="b"/>
            <a:pathLst>
              <a:path w="114300" h="386079">
                <a:moveTo>
                  <a:pt x="76200" y="95250"/>
                </a:moveTo>
                <a:lnTo>
                  <a:pt x="38100" y="95250"/>
                </a:lnTo>
                <a:lnTo>
                  <a:pt x="38100" y="385572"/>
                </a:lnTo>
                <a:lnTo>
                  <a:pt x="76200" y="385572"/>
                </a:lnTo>
                <a:lnTo>
                  <a:pt x="76200" y="95250"/>
                </a:lnTo>
                <a:close/>
              </a:path>
              <a:path w="114300" h="386079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386079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919471" y="5649467"/>
            <a:ext cx="394335" cy="288925"/>
          </a:xfrm>
          <a:custGeom>
            <a:avLst/>
            <a:gdLst/>
            <a:ahLst/>
            <a:cxnLst/>
            <a:rect l="l" t="t" r="r" b="b"/>
            <a:pathLst>
              <a:path w="394335" h="288925">
                <a:moveTo>
                  <a:pt x="0" y="288798"/>
                </a:moveTo>
                <a:lnTo>
                  <a:pt x="393953" y="288798"/>
                </a:lnTo>
                <a:lnTo>
                  <a:pt x="393953" y="0"/>
                </a:lnTo>
                <a:lnTo>
                  <a:pt x="0" y="0"/>
                </a:lnTo>
                <a:lnTo>
                  <a:pt x="0" y="28879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025644" y="5688838"/>
            <a:ext cx="1809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19</a:t>
            </a:r>
            <a:endParaRPr sz="11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914905" y="5625846"/>
            <a:ext cx="394970" cy="288925"/>
          </a:xfrm>
          <a:custGeom>
            <a:avLst/>
            <a:gdLst/>
            <a:ahLst/>
            <a:cxnLst/>
            <a:rect l="l" t="t" r="r" b="b"/>
            <a:pathLst>
              <a:path w="394969" h="288925">
                <a:moveTo>
                  <a:pt x="0" y="288798"/>
                </a:moveTo>
                <a:lnTo>
                  <a:pt x="394716" y="288798"/>
                </a:lnTo>
                <a:lnTo>
                  <a:pt x="394716" y="0"/>
                </a:lnTo>
                <a:lnTo>
                  <a:pt x="0" y="0"/>
                </a:lnTo>
                <a:lnTo>
                  <a:pt x="0" y="28879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021077" y="5665978"/>
            <a:ext cx="1809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19</a:t>
            </a:r>
            <a:endParaRPr sz="11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235707" y="4782311"/>
            <a:ext cx="403225" cy="211454"/>
          </a:xfrm>
          <a:custGeom>
            <a:avLst/>
            <a:gdLst/>
            <a:ahLst/>
            <a:cxnLst/>
            <a:rect l="l" t="t" r="r" b="b"/>
            <a:pathLst>
              <a:path w="403225" h="211454">
                <a:moveTo>
                  <a:pt x="77724" y="108203"/>
                </a:moveTo>
                <a:lnTo>
                  <a:pt x="0" y="209550"/>
                </a:lnTo>
                <a:lnTo>
                  <a:pt x="128016" y="211074"/>
                </a:lnTo>
                <a:lnTo>
                  <a:pt x="115349" y="185165"/>
                </a:lnTo>
                <a:lnTo>
                  <a:pt x="93725" y="185165"/>
                </a:lnTo>
                <a:lnTo>
                  <a:pt x="77724" y="150875"/>
                </a:lnTo>
                <a:lnTo>
                  <a:pt x="94569" y="142660"/>
                </a:lnTo>
                <a:lnTo>
                  <a:pt x="77724" y="108203"/>
                </a:lnTo>
                <a:close/>
              </a:path>
              <a:path w="403225" h="211454">
                <a:moveTo>
                  <a:pt x="94569" y="142660"/>
                </a:moveTo>
                <a:lnTo>
                  <a:pt x="77724" y="150875"/>
                </a:lnTo>
                <a:lnTo>
                  <a:pt x="93725" y="185165"/>
                </a:lnTo>
                <a:lnTo>
                  <a:pt x="111186" y="176650"/>
                </a:lnTo>
                <a:lnTo>
                  <a:pt x="94569" y="142660"/>
                </a:lnTo>
                <a:close/>
              </a:path>
              <a:path w="403225" h="211454">
                <a:moveTo>
                  <a:pt x="111186" y="176650"/>
                </a:moveTo>
                <a:lnTo>
                  <a:pt x="93725" y="185165"/>
                </a:lnTo>
                <a:lnTo>
                  <a:pt x="115349" y="185165"/>
                </a:lnTo>
                <a:lnTo>
                  <a:pt x="111186" y="176650"/>
                </a:lnTo>
                <a:close/>
              </a:path>
              <a:path w="403225" h="211454">
                <a:moveTo>
                  <a:pt x="387096" y="0"/>
                </a:moveTo>
                <a:lnTo>
                  <a:pt x="94569" y="142660"/>
                </a:lnTo>
                <a:lnTo>
                  <a:pt x="111186" y="176650"/>
                </a:lnTo>
                <a:lnTo>
                  <a:pt x="403098" y="34289"/>
                </a:lnTo>
                <a:lnTo>
                  <a:pt x="387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108198" y="4341114"/>
            <a:ext cx="403225" cy="210820"/>
          </a:xfrm>
          <a:custGeom>
            <a:avLst/>
            <a:gdLst/>
            <a:ahLst/>
            <a:cxnLst/>
            <a:rect l="l" t="t" r="r" b="b"/>
            <a:pathLst>
              <a:path w="403225" h="210820">
                <a:moveTo>
                  <a:pt x="292404" y="34140"/>
                </a:moveTo>
                <a:lnTo>
                  <a:pt x="0" y="176022"/>
                </a:lnTo>
                <a:lnTo>
                  <a:pt x="16763" y="210312"/>
                </a:lnTo>
                <a:lnTo>
                  <a:pt x="309062" y="68482"/>
                </a:lnTo>
                <a:lnTo>
                  <a:pt x="292404" y="34140"/>
                </a:lnTo>
                <a:close/>
              </a:path>
              <a:path w="403225" h="210820">
                <a:moveTo>
                  <a:pt x="383813" y="25908"/>
                </a:moveTo>
                <a:lnTo>
                  <a:pt x="309372" y="25908"/>
                </a:lnTo>
                <a:lnTo>
                  <a:pt x="326136" y="60198"/>
                </a:lnTo>
                <a:lnTo>
                  <a:pt x="309062" y="68482"/>
                </a:lnTo>
                <a:lnTo>
                  <a:pt x="325374" y="102108"/>
                </a:lnTo>
                <a:lnTo>
                  <a:pt x="383813" y="25908"/>
                </a:lnTo>
                <a:close/>
              </a:path>
              <a:path w="403225" h="210820">
                <a:moveTo>
                  <a:pt x="309372" y="25908"/>
                </a:moveTo>
                <a:lnTo>
                  <a:pt x="292404" y="34140"/>
                </a:lnTo>
                <a:lnTo>
                  <a:pt x="309062" y="68482"/>
                </a:lnTo>
                <a:lnTo>
                  <a:pt x="326136" y="60198"/>
                </a:lnTo>
                <a:lnTo>
                  <a:pt x="309372" y="25908"/>
                </a:lnTo>
                <a:close/>
              </a:path>
              <a:path w="403225" h="210820">
                <a:moveTo>
                  <a:pt x="275843" y="0"/>
                </a:moveTo>
                <a:lnTo>
                  <a:pt x="292404" y="34140"/>
                </a:lnTo>
                <a:lnTo>
                  <a:pt x="309372" y="25908"/>
                </a:lnTo>
                <a:lnTo>
                  <a:pt x="383813" y="25908"/>
                </a:lnTo>
                <a:lnTo>
                  <a:pt x="403098" y="762"/>
                </a:lnTo>
                <a:lnTo>
                  <a:pt x="2758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643121" y="5014721"/>
            <a:ext cx="296545" cy="114300"/>
          </a:xfrm>
          <a:custGeom>
            <a:avLst/>
            <a:gdLst/>
            <a:ahLst/>
            <a:cxnLst/>
            <a:rect l="l" t="t" r="r" b="b"/>
            <a:pathLst>
              <a:path w="296545" h="114300">
                <a:moveTo>
                  <a:pt x="182117" y="0"/>
                </a:moveTo>
                <a:lnTo>
                  <a:pt x="182117" y="114300"/>
                </a:lnTo>
                <a:lnTo>
                  <a:pt x="258317" y="76200"/>
                </a:lnTo>
                <a:lnTo>
                  <a:pt x="201167" y="76200"/>
                </a:lnTo>
                <a:lnTo>
                  <a:pt x="201167" y="38100"/>
                </a:lnTo>
                <a:lnTo>
                  <a:pt x="258317" y="38100"/>
                </a:lnTo>
                <a:lnTo>
                  <a:pt x="182117" y="0"/>
                </a:lnTo>
                <a:close/>
              </a:path>
              <a:path w="296545" h="114300">
                <a:moveTo>
                  <a:pt x="182117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182117" y="76200"/>
                </a:lnTo>
                <a:lnTo>
                  <a:pt x="182117" y="38100"/>
                </a:lnTo>
                <a:close/>
              </a:path>
              <a:path w="296545" h="114300">
                <a:moveTo>
                  <a:pt x="258317" y="38100"/>
                </a:moveTo>
                <a:lnTo>
                  <a:pt x="201167" y="38100"/>
                </a:lnTo>
                <a:lnTo>
                  <a:pt x="201167" y="76200"/>
                </a:lnTo>
                <a:lnTo>
                  <a:pt x="258317" y="76200"/>
                </a:lnTo>
                <a:lnTo>
                  <a:pt x="296417" y="57150"/>
                </a:lnTo>
                <a:lnTo>
                  <a:pt x="258317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812029" y="5030723"/>
            <a:ext cx="295910" cy="114300"/>
          </a:xfrm>
          <a:custGeom>
            <a:avLst/>
            <a:gdLst/>
            <a:ahLst/>
            <a:cxnLst/>
            <a:rect l="l" t="t" r="r" b="b"/>
            <a:pathLst>
              <a:path w="295910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50" y="76200"/>
                </a:lnTo>
                <a:lnTo>
                  <a:pt x="95250" y="38100"/>
                </a:lnTo>
                <a:lnTo>
                  <a:pt x="114300" y="38100"/>
                </a:lnTo>
                <a:lnTo>
                  <a:pt x="114300" y="0"/>
                </a:lnTo>
                <a:close/>
              </a:path>
              <a:path w="295910" h="114300">
                <a:moveTo>
                  <a:pt x="114300" y="38100"/>
                </a:moveTo>
                <a:lnTo>
                  <a:pt x="95250" y="38100"/>
                </a:lnTo>
                <a:lnTo>
                  <a:pt x="95250" y="76200"/>
                </a:lnTo>
                <a:lnTo>
                  <a:pt x="114300" y="76200"/>
                </a:lnTo>
                <a:lnTo>
                  <a:pt x="114300" y="38100"/>
                </a:lnTo>
                <a:close/>
              </a:path>
              <a:path w="295910" h="114300">
                <a:moveTo>
                  <a:pt x="295655" y="38100"/>
                </a:moveTo>
                <a:lnTo>
                  <a:pt x="114300" y="38100"/>
                </a:lnTo>
                <a:lnTo>
                  <a:pt x="114300" y="76200"/>
                </a:lnTo>
                <a:lnTo>
                  <a:pt x="295655" y="76200"/>
                </a:lnTo>
                <a:lnTo>
                  <a:pt x="295655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297173" y="5014721"/>
            <a:ext cx="296545" cy="114300"/>
          </a:xfrm>
          <a:custGeom>
            <a:avLst/>
            <a:gdLst/>
            <a:ahLst/>
            <a:cxnLst/>
            <a:rect l="l" t="t" r="r" b="b"/>
            <a:pathLst>
              <a:path w="296545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50" y="76200"/>
                </a:lnTo>
                <a:lnTo>
                  <a:pt x="95250" y="38100"/>
                </a:lnTo>
                <a:lnTo>
                  <a:pt x="114300" y="38100"/>
                </a:lnTo>
                <a:lnTo>
                  <a:pt x="114300" y="0"/>
                </a:lnTo>
                <a:close/>
              </a:path>
              <a:path w="296545" h="114300">
                <a:moveTo>
                  <a:pt x="114300" y="38100"/>
                </a:moveTo>
                <a:lnTo>
                  <a:pt x="95250" y="38100"/>
                </a:lnTo>
                <a:lnTo>
                  <a:pt x="95250" y="76200"/>
                </a:lnTo>
                <a:lnTo>
                  <a:pt x="114300" y="76200"/>
                </a:lnTo>
                <a:lnTo>
                  <a:pt x="114300" y="38100"/>
                </a:lnTo>
                <a:close/>
              </a:path>
              <a:path w="296545" h="114300">
                <a:moveTo>
                  <a:pt x="296417" y="38100"/>
                </a:moveTo>
                <a:lnTo>
                  <a:pt x="114300" y="38100"/>
                </a:lnTo>
                <a:lnTo>
                  <a:pt x="114300" y="76200"/>
                </a:lnTo>
                <a:lnTo>
                  <a:pt x="296417" y="76200"/>
                </a:lnTo>
                <a:lnTo>
                  <a:pt x="296417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57272" y="4494276"/>
            <a:ext cx="592455" cy="289560"/>
          </a:xfrm>
          <a:custGeom>
            <a:avLst/>
            <a:gdLst/>
            <a:ahLst/>
            <a:cxnLst/>
            <a:rect l="l" t="t" r="r" b="b"/>
            <a:pathLst>
              <a:path w="592455" h="289560">
                <a:moveTo>
                  <a:pt x="0" y="289560"/>
                </a:moveTo>
                <a:lnTo>
                  <a:pt x="592074" y="289560"/>
                </a:lnTo>
                <a:lnTo>
                  <a:pt x="592074" y="0"/>
                </a:lnTo>
                <a:lnTo>
                  <a:pt x="0" y="0"/>
                </a:lnTo>
                <a:lnTo>
                  <a:pt x="0" y="2895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2704592" y="4532884"/>
            <a:ext cx="29781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25,5</a:t>
            </a:r>
            <a:endParaRPr sz="11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564892" y="4911090"/>
            <a:ext cx="592455" cy="289560"/>
          </a:xfrm>
          <a:custGeom>
            <a:avLst/>
            <a:gdLst/>
            <a:ahLst/>
            <a:cxnLst/>
            <a:rect l="l" t="t" r="r" b="b"/>
            <a:pathLst>
              <a:path w="592455" h="289560">
                <a:moveTo>
                  <a:pt x="0" y="289560"/>
                </a:moveTo>
                <a:lnTo>
                  <a:pt x="592074" y="289560"/>
                </a:lnTo>
                <a:lnTo>
                  <a:pt x="592074" y="0"/>
                </a:lnTo>
                <a:lnTo>
                  <a:pt x="0" y="0"/>
                </a:lnTo>
                <a:lnTo>
                  <a:pt x="0" y="2895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2712211" y="4951221"/>
            <a:ext cx="29781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22,5</a:t>
            </a:r>
            <a:endParaRPr sz="11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046982" y="4943855"/>
            <a:ext cx="592455" cy="288925"/>
          </a:xfrm>
          <a:custGeom>
            <a:avLst/>
            <a:gdLst/>
            <a:ahLst/>
            <a:cxnLst/>
            <a:rect l="l" t="t" r="r" b="b"/>
            <a:pathLst>
              <a:path w="592454" h="288925">
                <a:moveTo>
                  <a:pt x="0" y="288798"/>
                </a:moveTo>
                <a:lnTo>
                  <a:pt x="592074" y="288798"/>
                </a:lnTo>
                <a:lnTo>
                  <a:pt x="592074" y="0"/>
                </a:lnTo>
                <a:lnTo>
                  <a:pt x="0" y="0"/>
                </a:lnTo>
                <a:lnTo>
                  <a:pt x="0" y="28879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4194302" y="4983988"/>
            <a:ext cx="29781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22,5</a:t>
            </a:r>
            <a:endParaRPr sz="11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038600" y="4501896"/>
            <a:ext cx="593090" cy="289560"/>
          </a:xfrm>
          <a:custGeom>
            <a:avLst/>
            <a:gdLst/>
            <a:ahLst/>
            <a:cxnLst/>
            <a:rect l="l" t="t" r="r" b="b"/>
            <a:pathLst>
              <a:path w="593089" h="289560">
                <a:moveTo>
                  <a:pt x="0" y="289560"/>
                </a:moveTo>
                <a:lnTo>
                  <a:pt x="592836" y="289560"/>
                </a:lnTo>
                <a:lnTo>
                  <a:pt x="592836" y="0"/>
                </a:lnTo>
                <a:lnTo>
                  <a:pt x="0" y="0"/>
                </a:lnTo>
                <a:lnTo>
                  <a:pt x="0" y="2895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4185920" y="4541265"/>
            <a:ext cx="29781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25,5</a:t>
            </a:r>
            <a:endParaRPr sz="110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3750564" y="4348734"/>
            <a:ext cx="403225" cy="211454"/>
          </a:xfrm>
          <a:custGeom>
            <a:avLst/>
            <a:gdLst/>
            <a:ahLst/>
            <a:cxnLst/>
            <a:rect l="l" t="t" r="r" b="b"/>
            <a:pathLst>
              <a:path w="403225" h="211454">
                <a:moveTo>
                  <a:pt x="110571" y="34123"/>
                </a:moveTo>
                <a:lnTo>
                  <a:pt x="93807" y="68413"/>
                </a:lnTo>
                <a:lnTo>
                  <a:pt x="386334" y="211074"/>
                </a:lnTo>
                <a:lnTo>
                  <a:pt x="403098" y="176783"/>
                </a:lnTo>
                <a:lnTo>
                  <a:pt x="110571" y="34123"/>
                </a:lnTo>
                <a:close/>
              </a:path>
              <a:path w="403225" h="211454">
                <a:moveTo>
                  <a:pt x="127253" y="0"/>
                </a:moveTo>
                <a:lnTo>
                  <a:pt x="0" y="762"/>
                </a:lnTo>
                <a:lnTo>
                  <a:pt x="76962" y="102869"/>
                </a:lnTo>
                <a:lnTo>
                  <a:pt x="93807" y="68413"/>
                </a:lnTo>
                <a:lnTo>
                  <a:pt x="76962" y="60198"/>
                </a:lnTo>
                <a:lnTo>
                  <a:pt x="93725" y="25907"/>
                </a:lnTo>
                <a:lnTo>
                  <a:pt x="114587" y="25907"/>
                </a:lnTo>
                <a:lnTo>
                  <a:pt x="127253" y="0"/>
                </a:lnTo>
                <a:close/>
              </a:path>
              <a:path w="403225" h="211454">
                <a:moveTo>
                  <a:pt x="93725" y="25907"/>
                </a:moveTo>
                <a:lnTo>
                  <a:pt x="76962" y="60198"/>
                </a:lnTo>
                <a:lnTo>
                  <a:pt x="93807" y="68413"/>
                </a:lnTo>
                <a:lnTo>
                  <a:pt x="110571" y="34123"/>
                </a:lnTo>
                <a:lnTo>
                  <a:pt x="93725" y="25907"/>
                </a:lnTo>
                <a:close/>
              </a:path>
              <a:path w="403225" h="211454">
                <a:moveTo>
                  <a:pt x="114587" y="25907"/>
                </a:moveTo>
                <a:lnTo>
                  <a:pt x="93725" y="25907"/>
                </a:lnTo>
                <a:lnTo>
                  <a:pt x="110571" y="34123"/>
                </a:lnTo>
                <a:lnTo>
                  <a:pt x="114587" y="2590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622291" y="4814315"/>
            <a:ext cx="403860" cy="211454"/>
          </a:xfrm>
          <a:custGeom>
            <a:avLst/>
            <a:gdLst/>
            <a:ahLst/>
            <a:cxnLst/>
            <a:rect l="l" t="t" r="r" b="b"/>
            <a:pathLst>
              <a:path w="403860" h="211454">
                <a:moveTo>
                  <a:pt x="292681" y="176632"/>
                </a:moveTo>
                <a:lnTo>
                  <a:pt x="275844" y="211074"/>
                </a:lnTo>
                <a:lnTo>
                  <a:pt x="403860" y="209550"/>
                </a:lnTo>
                <a:lnTo>
                  <a:pt x="385159" y="185166"/>
                </a:lnTo>
                <a:lnTo>
                  <a:pt x="310134" y="185166"/>
                </a:lnTo>
                <a:lnTo>
                  <a:pt x="292681" y="176632"/>
                </a:lnTo>
                <a:close/>
              </a:path>
              <a:path w="403860" h="211454">
                <a:moveTo>
                  <a:pt x="309290" y="142660"/>
                </a:moveTo>
                <a:lnTo>
                  <a:pt x="292681" y="176632"/>
                </a:lnTo>
                <a:lnTo>
                  <a:pt x="310134" y="185166"/>
                </a:lnTo>
                <a:lnTo>
                  <a:pt x="326136" y="150875"/>
                </a:lnTo>
                <a:lnTo>
                  <a:pt x="309290" y="142660"/>
                </a:lnTo>
                <a:close/>
              </a:path>
              <a:path w="403860" h="211454">
                <a:moveTo>
                  <a:pt x="326136" y="108204"/>
                </a:moveTo>
                <a:lnTo>
                  <a:pt x="309290" y="142660"/>
                </a:lnTo>
                <a:lnTo>
                  <a:pt x="326136" y="150875"/>
                </a:lnTo>
                <a:lnTo>
                  <a:pt x="310134" y="185166"/>
                </a:lnTo>
                <a:lnTo>
                  <a:pt x="385159" y="185166"/>
                </a:lnTo>
                <a:lnTo>
                  <a:pt x="326136" y="108204"/>
                </a:lnTo>
                <a:close/>
              </a:path>
              <a:path w="403860" h="211454">
                <a:moveTo>
                  <a:pt x="16763" y="0"/>
                </a:moveTo>
                <a:lnTo>
                  <a:pt x="0" y="33528"/>
                </a:lnTo>
                <a:lnTo>
                  <a:pt x="292681" y="176632"/>
                </a:lnTo>
                <a:lnTo>
                  <a:pt x="309290" y="142660"/>
                </a:lnTo>
                <a:lnTo>
                  <a:pt x="1676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063495" y="4815078"/>
            <a:ext cx="114300" cy="193040"/>
          </a:xfrm>
          <a:custGeom>
            <a:avLst/>
            <a:gdLst/>
            <a:ahLst/>
            <a:cxnLst/>
            <a:rect l="l" t="t" r="r" b="b"/>
            <a:pathLst>
              <a:path w="114300" h="193039">
                <a:moveTo>
                  <a:pt x="38100" y="78486"/>
                </a:moveTo>
                <a:lnTo>
                  <a:pt x="0" y="78486"/>
                </a:lnTo>
                <a:lnTo>
                  <a:pt x="57150" y="192786"/>
                </a:lnTo>
                <a:lnTo>
                  <a:pt x="104775" y="97536"/>
                </a:lnTo>
                <a:lnTo>
                  <a:pt x="38100" y="97536"/>
                </a:lnTo>
                <a:lnTo>
                  <a:pt x="38100" y="78486"/>
                </a:lnTo>
                <a:close/>
              </a:path>
              <a:path w="114300" h="193039">
                <a:moveTo>
                  <a:pt x="76200" y="0"/>
                </a:moveTo>
                <a:lnTo>
                  <a:pt x="38100" y="0"/>
                </a:lnTo>
                <a:lnTo>
                  <a:pt x="38100" y="97536"/>
                </a:lnTo>
                <a:lnTo>
                  <a:pt x="76200" y="97536"/>
                </a:lnTo>
                <a:lnTo>
                  <a:pt x="76200" y="0"/>
                </a:lnTo>
                <a:close/>
              </a:path>
              <a:path w="114300" h="193039">
                <a:moveTo>
                  <a:pt x="114300" y="78486"/>
                </a:moveTo>
                <a:lnTo>
                  <a:pt x="76200" y="78486"/>
                </a:lnTo>
                <a:lnTo>
                  <a:pt x="76200" y="97536"/>
                </a:lnTo>
                <a:lnTo>
                  <a:pt x="104775" y="97536"/>
                </a:lnTo>
                <a:lnTo>
                  <a:pt x="114300" y="7848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079498" y="4302252"/>
            <a:ext cx="114300" cy="191770"/>
          </a:xfrm>
          <a:custGeom>
            <a:avLst/>
            <a:gdLst/>
            <a:ahLst/>
            <a:cxnLst/>
            <a:rect l="l" t="t" r="r" b="b"/>
            <a:pathLst>
              <a:path w="114300" h="191770">
                <a:moveTo>
                  <a:pt x="76200" y="95250"/>
                </a:moveTo>
                <a:lnTo>
                  <a:pt x="38100" y="95250"/>
                </a:lnTo>
                <a:lnTo>
                  <a:pt x="38100" y="191262"/>
                </a:lnTo>
                <a:lnTo>
                  <a:pt x="76200" y="191262"/>
                </a:lnTo>
                <a:lnTo>
                  <a:pt x="76200" y="95250"/>
                </a:lnTo>
                <a:close/>
              </a:path>
              <a:path w="114300" h="191770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191770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930907" y="4494276"/>
            <a:ext cx="395605" cy="289560"/>
          </a:xfrm>
          <a:custGeom>
            <a:avLst/>
            <a:gdLst/>
            <a:ahLst/>
            <a:cxnLst/>
            <a:rect l="l" t="t" r="r" b="b"/>
            <a:pathLst>
              <a:path w="395605" h="289560">
                <a:moveTo>
                  <a:pt x="0" y="289560"/>
                </a:moveTo>
                <a:lnTo>
                  <a:pt x="395478" y="289560"/>
                </a:lnTo>
                <a:lnTo>
                  <a:pt x="395478" y="0"/>
                </a:lnTo>
                <a:lnTo>
                  <a:pt x="0" y="0"/>
                </a:lnTo>
                <a:lnTo>
                  <a:pt x="0" y="2895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2076704" y="4532884"/>
            <a:ext cx="10350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</a:t>
            </a:r>
            <a:endParaRPr sz="11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5068061" y="4302252"/>
            <a:ext cx="114300" cy="191770"/>
          </a:xfrm>
          <a:custGeom>
            <a:avLst/>
            <a:gdLst/>
            <a:ahLst/>
            <a:cxnLst/>
            <a:rect l="l" t="t" r="r" b="b"/>
            <a:pathLst>
              <a:path w="114300" h="191770">
                <a:moveTo>
                  <a:pt x="76200" y="95250"/>
                </a:moveTo>
                <a:lnTo>
                  <a:pt x="38100" y="95250"/>
                </a:lnTo>
                <a:lnTo>
                  <a:pt x="38100" y="191262"/>
                </a:lnTo>
                <a:lnTo>
                  <a:pt x="76200" y="191262"/>
                </a:lnTo>
                <a:lnTo>
                  <a:pt x="76200" y="95250"/>
                </a:lnTo>
                <a:close/>
              </a:path>
              <a:path w="114300" h="191770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191770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068061" y="4879085"/>
            <a:ext cx="114300" cy="193040"/>
          </a:xfrm>
          <a:custGeom>
            <a:avLst/>
            <a:gdLst/>
            <a:ahLst/>
            <a:cxnLst/>
            <a:rect l="l" t="t" r="r" b="b"/>
            <a:pathLst>
              <a:path w="114300" h="193039">
                <a:moveTo>
                  <a:pt x="38100" y="78486"/>
                </a:moveTo>
                <a:lnTo>
                  <a:pt x="0" y="78486"/>
                </a:lnTo>
                <a:lnTo>
                  <a:pt x="57150" y="192786"/>
                </a:lnTo>
                <a:lnTo>
                  <a:pt x="104775" y="97536"/>
                </a:lnTo>
                <a:lnTo>
                  <a:pt x="38100" y="97536"/>
                </a:lnTo>
                <a:lnTo>
                  <a:pt x="38100" y="78486"/>
                </a:lnTo>
                <a:close/>
              </a:path>
              <a:path w="114300" h="193039">
                <a:moveTo>
                  <a:pt x="76200" y="0"/>
                </a:moveTo>
                <a:lnTo>
                  <a:pt x="38100" y="0"/>
                </a:lnTo>
                <a:lnTo>
                  <a:pt x="38100" y="97536"/>
                </a:lnTo>
                <a:lnTo>
                  <a:pt x="76200" y="97536"/>
                </a:lnTo>
                <a:lnTo>
                  <a:pt x="76200" y="0"/>
                </a:lnTo>
                <a:close/>
              </a:path>
              <a:path w="114300" h="193039">
                <a:moveTo>
                  <a:pt x="114300" y="78486"/>
                </a:moveTo>
                <a:lnTo>
                  <a:pt x="76200" y="78486"/>
                </a:lnTo>
                <a:lnTo>
                  <a:pt x="76200" y="97536"/>
                </a:lnTo>
                <a:lnTo>
                  <a:pt x="104775" y="97536"/>
                </a:lnTo>
                <a:lnTo>
                  <a:pt x="114300" y="7848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927091" y="4494276"/>
            <a:ext cx="395605" cy="289560"/>
          </a:xfrm>
          <a:custGeom>
            <a:avLst/>
            <a:gdLst/>
            <a:ahLst/>
            <a:cxnLst/>
            <a:rect l="l" t="t" r="r" b="b"/>
            <a:pathLst>
              <a:path w="395604" h="289560">
                <a:moveTo>
                  <a:pt x="0" y="289560"/>
                </a:moveTo>
                <a:lnTo>
                  <a:pt x="395477" y="289560"/>
                </a:lnTo>
                <a:lnTo>
                  <a:pt x="395477" y="0"/>
                </a:lnTo>
                <a:lnTo>
                  <a:pt x="0" y="0"/>
                </a:lnTo>
                <a:lnTo>
                  <a:pt x="0" y="2895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5072888" y="4532884"/>
            <a:ext cx="10350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7</a:t>
            </a:r>
            <a:endParaRPr sz="11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2152650" y="4994147"/>
            <a:ext cx="295910" cy="114300"/>
          </a:xfrm>
          <a:custGeom>
            <a:avLst/>
            <a:gdLst/>
            <a:ahLst/>
            <a:cxnLst/>
            <a:rect l="l" t="t" r="r" b="b"/>
            <a:pathLst>
              <a:path w="295910" h="114300">
                <a:moveTo>
                  <a:pt x="181356" y="0"/>
                </a:moveTo>
                <a:lnTo>
                  <a:pt x="181356" y="114300"/>
                </a:lnTo>
                <a:lnTo>
                  <a:pt x="257556" y="76200"/>
                </a:lnTo>
                <a:lnTo>
                  <a:pt x="200406" y="76200"/>
                </a:lnTo>
                <a:lnTo>
                  <a:pt x="200406" y="38100"/>
                </a:lnTo>
                <a:lnTo>
                  <a:pt x="257556" y="38100"/>
                </a:lnTo>
                <a:lnTo>
                  <a:pt x="181356" y="0"/>
                </a:lnTo>
                <a:close/>
              </a:path>
              <a:path w="295910" h="114300">
                <a:moveTo>
                  <a:pt x="181356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181356" y="76200"/>
                </a:lnTo>
                <a:lnTo>
                  <a:pt x="181356" y="38100"/>
                </a:lnTo>
                <a:close/>
              </a:path>
              <a:path w="295910" h="114300">
                <a:moveTo>
                  <a:pt x="257556" y="38100"/>
                </a:moveTo>
                <a:lnTo>
                  <a:pt x="200406" y="38100"/>
                </a:lnTo>
                <a:lnTo>
                  <a:pt x="200406" y="76200"/>
                </a:lnTo>
                <a:lnTo>
                  <a:pt x="257556" y="76200"/>
                </a:lnTo>
                <a:lnTo>
                  <a:pt x="295656" y="57150"/>
                </a:lnTo>
                <a:lnTo>
                  <a:pt x="257556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880616" y="7684769"/>
            <a:ext cx="3550157" cy="16680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981450" y="7504176"/>
            <a:ext cx="114300" cy="379095"/>
          </a:xfrm>
          <a:custGeom>
            <a:avLst/>
            <a:gdLst/>
            <a:ahLst/>
            <a:cxnLst/>
            <a:rect l="l" t="t" r="r" b="b"/>
            <a:pathLst>
              <a:path w="114300" h="379095">
                <a:moveTo>
                  <a:pt x="38100" y="264413"/>
                </a:moveTo>
                <a:lnTo>
                  <a:pt x="0" y="264413"/>
                </a:lnTo>
                <a:lnTo>
                  <a:pt x="57150" y="378713"/>
                </a:lnTo>
                <a:lnTo>
                  <a:pt x="104775" y="283463"/>
                </a:lnTo>
                <a:lnTo>
                  <a:pt x="38100" y="283463"/>
                </a:lnTo>
                <a:lnTo>
                  <a:pt x="38100" y="264413"/>
                </a:lnTo>
                <a:close/>
              </a:path>
              <a:path w="114300" h="379095">
                <a:moveTo>
                  <a:pt x="76200" y="0"/>
                </a:moveTo>
                <a:lnTo>
                  <a:pt x="38100" y="0"/>
                </a:lnTo>
                <a:lnTo>
                  <a:pt x="38100" y="283463"/>
                </a:lnTo>
                <a:lnTo>
                  <a:pt x="76200" y="283463"/>
                </a:lnTo>
                <a:lnTo>
                  <a:pt x="76200" y="0"/>
                </a:lnTo>
                <a:close/>
              </a:path>
              <a:path w="114300" h="379095">
                <a:moveTo>
                  <a:pt x="114300" y="264413"/>
                </a:moveTo>
                <a:lnTo>
                  <a:pt x="76200" y="264413"/>
                </a:lnTo>
                <a:lnTo>
                  <a:pt x="76200" y="283463"/>
                </a:lnTo>
                <a:lnTo>
                  <a:pt x="104775" y="283463"/>
                </a:lnTo>
                <a:lnTo>
                  <a:pt x="114300" y="26441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134355" y="8315706"/>
            <a:ext cx="114300" cy="379095"/>
          </a:xfrm>
          <a:custGeom>
            <a:avLst/>
            <a:gdLst/>
            <a:ahLst/>
            <a:cxnLst/>
            <a:rect l="l" t="t" r="r" b="b"/>
            <a:pathLst>
              <a:path w="114300" h="379095">
                <a:moveTo>
                  <a:pt x="38100" y="264414"/>
                </a:moveTo>
                <a:lnTo>
                  <a:pt x="0" y="264414"/>
                </a:lnTo>
                <a:lnTo>
                  <a:pt x="57150" y="378714"/>
                </a:lnTo>
                <a:lnTo>
                  <a:pt x="104775" y="283464"/>
                </a:lnTo>
                <a:lnTo>
                  <a:pt x="38100" y="283464"/>
                </a:lnTo>
                <a:lnTo>
                  <a:pt x="38100" y="264414"/>
                </a:lnTo>
                <a:close/>
              </a:path>
              <a:path w="114300" h="379095">
                <a:moveTo>
                  <a:pt x="76200" y="0"/>
                </a:moveTo>
                <a:lnTo>
                  <a:pt x="38100" y="0"/>
                </a:lnTo>
                <a:lnTo>
                  <a:pt x="38100" y="283464"/>
                </a:lnTo>
                <a:lnTo>
                  <a:pt x="76200" y="283464"/>
                </a:lnTo>
                <a:lnTo>
                  <a:pt x="76200" y="0"/>
                </a:lnTo>
                <a:close/>
              </a:path>
              <a:path w="114300" h="379095">
                <a:moveTo>
                  <a:pt x="114300" y="264414"/>
                </a:moveTo>
                <a:lnTo>
                  <a:pt x="76200" y="264414"/>
                </a:lnTo>
                <a:lnTo>
                  <a:pt x="76200" y="283464"/>
                </a:lnTo>
                <a:lnTo>
                  <a:pt x="104775" y="283464"/>
                </a:lnTo>
                <a:lnTo>
                  <a:pt x="114300" y="2644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692652" y="7301483"/>
            <a:ext cx="692150" cy="270510"/>
          </a:xfrm>
          <a:custGeom>
            <a:avLst/>
            <a:gdLst/>
            <a:ahLst/>
            <a:cxnLst/>
            <a:rect l="l" t="t" r="r" b="b"/>
            <a:pathLst>
              <a:path w="692150" h="270509">
                <a:moveTo>
                  <a:pt x="0" y="270509"/>
                </a:moveTo>
                <a:lnTo>
                  <a:pt x="691896" y="270509"/>
                </a:lnTo>
                <a:lnTo>
                  <a:pt x="691896" y="0"/>
                </a:lnTo>
                <a:lnTo>
                  <a:pt x="0" y="0"/>
                </a:lnTo>
                <a:lnTo>
                  <a:pt x="0" y="2705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3878071" y="7341616"/>
            <a:ext cx="3206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6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4845558" y="8045195"/>
            <a:ext cx="692785" cy="270510"/>
          </a:xfrm>
          <a:custGeom>
            <a:avLst/>
            <a:gdLst/>
            <a:ahLst/>
            <a:cxnLst/>
            <a:rect l="l" t="t" r="r" b="b"/>
            <a:pathLst>
              <a:path w="692785" h="270509">
                <a:moveTo>
                  <a:pt x="0" y="270509"/>
                </a:moveTo>
                <a:lnTo>
                  <a:pt x="692658" y="270509"/>
                </a:lnTo>
                <a:lnTo>
                  <a:pt x="692658" y="0"/>
                </a:lnTo>
                <a:lnTo>
                  <a:pt x="0" y="0"/>
                </a:lnTo>
                <a:lnTo>
                  <a:pt x="0" y="2705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5030978" y="8084566"/>
            <a:ext cx="32067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3</a:t>
            </a:r>
            <a:r>
              <a:rPr sz="1100" b="1" spc="-9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2657094" y="8573261"/>
            <a:ext cx="91440" cy="81915"/>
          </a:xfrm>
          <a:custGeom>
            <a:avLst/>
            <a:gdLst/>
            <a:ahLst/>
            <a:cxnLst/>
            <a:rect l="l" t="t" r="r" b="b"/>
            <a:pathLst>
              <a:path w="91439" h="81915">
                <a:moveTo>
                  <a:pt x="45719" y="0"/>
                </a:moveTo>
                <a:lnTo>
                  <a:pt x="27967" y="3214"/>
                </a:lnTo>
                <a:lnTo>
                  <a:pt x="13430" y="12001"/>
                </a:lnTo>
                <a:lnTo>
                  <a:pt x="3607" y="25074"/>
                </a:lnTo>
                <a:lnTo>
                  <a:pt x="0" y="41148"/>
                </a:lnTo>
                <a:lnTo>
                  <a:pt x="3607" y="56780"/>
                </a:lnTo>
                <a:lnTo>
                  <a:pt x="13430" y="69627"/>
                </a:lnTo>
                <a:lnTo>
                  <a:pt x="27967" y="78331"/>
                </a:lnTo>
                <a:lnTo>
                  <a:pt x="45719" y="81534"/>
                </a:lnTo>
                <a:lnTo>
                  <a:pt x="63793" y="78331"/>
                </a:lnTo>
                <a:lnTo>
                  <a:pt x="78295" y="69627"/>
                </a:lnTo>
                <a:lnTo>
                  <a:pt x="87939" y="56780"/>
                </a:lnTo>
                <a:lnTo>
                  <a:pt x="91439" y="41148"/>
                </a:lnTo>
                <a:lnTo>
                  <a:pt x="87939" y="25074"/>
                </a:lnTo>
                <a:lnTo>
                  <a:pt x="78295" y="12001"/>
                </a:lnTo>
                <a:lnTo>
                  <a:pt x="63793" y="3214"/>
                </a:lnTo>
                <a:lnTo>
                  <a:pt x="4571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657094" y="8573261"/>
            <a:ext cx="91440" cy="81915"/>
          </a:xfrm>
          <a:custGeom>
            <a:avLst/>
            <a:gdLst/>
            <a:ahLst/>
            <a:cxnLst/>
            <a:rect l="l" t="t" r="r" b="b"/>
            <a:pathLst>
              <a:path w="91439" h="81915">
                <a:moveTo>
                  <a:pt x="45719" y="0"/>
                </a:moveTo>
                <a:lnTo>
                  <a:pt x="27967" y="3214"/>
                </a:lnTo>
                <a:lnTo>
                  <a:pt x="13430" y="12001"/>
                </a:lnTo>
                <a:lnTo>
                  <a:pt x="3607" y="25074"/>
                </a:lnTo>
                <a:lnTo>
                  <a:pt x="0" y="41148"/>
                </a:lnTo>
                <a:lnTo>
                  <a:pt x="3607" y="56780"/>
                </a:lnTo>
                <a:lnTo>
                  <a:pt x="13430" y="69627"/>
                </a:lnTo>
                <a:lnTo>
                  <a:pt x="27967" y="78331"/>
                </a:lnTo>
                <a:lnTo>
                  <a:pt x="45719" y="81534"/>
                </a:lnTo>
                <a:lnTo>
                  <a:pt x="63793" y="78331"/>
                </a:lnTo>
                <a:lnTo>
                  <a:pt x="78295" y="69627"/>
                </a:lnTo>
                <a:lnTo>
                  <a:pt x="87939" y="56780"/>
                </a:lnTo>
                <a:lnTo>
                  <a:pt x="91439" y="41148"/>
                </a:lnTo>
                <a:lnTo>
                  <a:pt x="87939" y="25074"/>
                </a:lnTo>
                <a:lnTo>
                  <a:pt x="78295" y="12001"/>
                </a:lnTo>
                <a:lnTo>
                  <a:pt x="63793" y="3214"/>
                </a:lnTo>
                <a:lnTo>
                  <a:pt x="45719" y="0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657094" y="8669273"/>
            <a:ext cx="91440" cy="81915"/>
          </a:xfrm>
          <a:custGeom>
            <a:avLst/>
            <a:gdLst/>
            <a:ahLst/>
            <a:cxnLst/>
            <a:rect l="l" t="t" r="r" b="b"/>
            <a:pathLst>
              <a:path w="91439" h="81915">
                <a:moveTo>
                  <a:pt x="45719" y="0"/>
                </a:moveTo>
                <a:lnTo>
                  <a:pt x="27967" y="3202"/>
                </a:lnTo>
                <a:lnTo>
                  <a:pt x="13430" y="11906"/>
                </a:lnTo>
                <a:lnTo>
                  <a:pt x="3607" y="24753"/>
                </a:lnTo>
                <a:lnTo>
                  <a:pt x="0" y="40386"/>
                </a:lnTo>
                <a:lnTo>
                  <a:pt x="3607" y="56459"/>
                </a:lnTo>
                <a:lnTo>
                  <a:pt x="13430" y="69532"/>
                </a:lnTo>
                <a:lnTo>
                  <a:pt x="27967" y="78319"/>
                </a:lnTo>
                <a:lnTo>
                  <a:pt x="45719" y="81533"/>
                </a:lnTo>
                <a:lnTo>
                  <a:pt x="63793" y="78319"/>
                </a:lnTo>
                <a:lnTo>
                  <a:pt x="78295" y="69532"/>
                </a:lnTo>
                <a:lnTo>
                  <a:pt x="87939" y="56459"/>
                </a:lnTo>
                <a:lnTo>
                  <a:pt x="91439" y="40386"/>
                </a:lnTo>
                <a:lnTo>
                  <a:pt x="87939" y="24753"/>
                </a:lnTo>
                <a:lnTo>
                  <a:pt x="78295" y="11906"/>
                </a:lnTo>
                <a:lnTo>
                  <a:pt x="63793" y="3202"/>
                </a:lnTo>
                <a:lnTo>
                  <a:pt x="4571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657094" y="8669273"/>
            <a:ext cx="91440" cy="81915"/>
          </a:xfrm>
          <a:custGeom>
            <a:avLst/>
            <a:gdLst/>
            <a:ahLst/>
            <a:cxnLst/>
            <a:rect l="l" t="t" r="r" b="b"/>
            <a:pathLst>
              <a:path w="91439" h="81915">
                <a:moveTo>
                  <a:pt x="45719" y="0"/>
                </a:moveTo>
                <a:lnTo>
                  <a:pt x="27967" y="3202"/>
                </a:lnTo>
                <a:lnTo>
                  <a:pt x="13430" y="11906"/>
                </a:lnTo>
                <a:lnTo>
                  <a:pt x="3607" y="24753"/>
                </a:lnTo>
                <a:lnTo>
                  <a:pt x="0" y="40386"/>
                </a:lnTo>
                <a:lnTo>
                  <a:pt x="3607" y="56459"/>
                </a:lnTo>
                <a:lnTo>
                  <a:pt x="13430" y="69532"/>
                </a:lnTo>
                <a:lnTo>
                  <a:pt x="27967" y="78319"/>
                </a:lnTo>
                <a:lnTo>
                  <a:pt x="45719" y="81533"/>
                </a:lnTo>
                <a:lnTo>
                  <a:pt x="63793" y="78319"/>
                </a:lnTo>
                <a:lnTo>
                  <a:pt x="78295" y="69532"/>
                </a:lnTo>
                <a:lnTo>
                  <a:pt x="87939" y="56459"/>
                </a:lnTo>
                <a:lnTo>
                  <a:pt x="91439" y="40386"/>
                </a:lnTo>
                <a:lnTo>
                  <a:pt x="87939" y="24753"/>
                </a:lnTo>
                <a:lnTo>
                  <a:pt x="78295" y="11906"/>
                </a:lnTo>
                <a:lnTo>
                  <a:pt x="63793" y="3202"/>
                </a:lnTo>
                <a:lnTo>
                  <a:pt x="45719" y="0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57094" y="8511540"/>
            <a:ext cx="0" cy="304165"/>
          </a:xfrm>
          <a:custGeom>
            <a:avLst/>
            <a:gdLst/>
            <a:ahLst/>
            <a:cxnLst/>
            <a:rect l="l" t="t" r="r" b="b"/>
            <a:pathLst>
              <a:path h="304165">
                <a:moveTo>
                  <a:pt x="0" y="0"/>
                </a:moveTo>
                <a:lnTo>
                  <a:pt x="0" y="304037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3808984" y="10034980"/>
            <a:ext cx="260985" cy="20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44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638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Soal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2.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7724393"/>
            <a:ext cx="47498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u="heavy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55876" y="900683"/>
            <a:ext cx="3824478" cy="18897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85416" y="1392174"/>
            <a:ext cx="114300" cy="410209"/>
          </a:xfrm>
          <a:custGeom>
            <a:avLst/>
            <a:gdLst/>
            <a:ahLst/>
            <a:cxnLst/>
            <a:rect l="l" t="t" r="r" b="b"/>
            <a:pathLst>
              <a:path w="114300" h="410210">
                <a:moveTo>
                  <a:pt x="38100" y="295655"/>
                </a:moveTo>
                <a:lnTo>
                  <a:pt x="0" y="295655"/>
                </a:lnTo>
                <a:lnTo>
                  <a:pt x="57150" y="409955"/>
                </a:lnTo>
                <a:lnTo>
                  <a:pt x="104775" y="314705"/>
                </a:lnTo>
                <a:lnTo>
                  <a:pt x="38100" y="314705"/>
                </a:lnTo>
                <a:lnTo>
                  <a:pt x="38100" y="295655"/>
                </a:lnTo>
                <a:close/>
              </a:path>
              <a:path w="114300" h="410210">
                <a:moveTo>
                  <a:pt x="76200" y="0"/>
                </a:moveTo>
                <a:lnTo>
                  <a:pt x="38100" y="0"/>
                </a:lnTo>
                <a:lnTo>
                  <a:pt x="38100" y="314705"/>
                </a:lnTo>
                <a:lnTo>
                  <a:pt x="76200" y="314705"/>
                </a:lnTo>
                <a:lnTo>
                  <a:pt x="76200" y="0"/>
                </a:lnTo>
                <a:close/>
              </a:path>
              <a:path w="114300" h="410210">
                <a:moveTo>
                  <a:pt x="114300" y="295655"/>
                </a:moveTo>
                <a:lnTo>
                  <a:pt x="76200" y="295655"/>
                </a:lnTo>
                <a:lnTo>
                  <a:pt x="76200" y="314705"/>
                </a:lnTo>
                <a:lnTo>
                  <a:pt x="104775" y="314705"/>
                </a:lnTo>
                <a:lnTo>
                  <a:pt x="114300" y="2956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71877" y="1337310"/>
            <a:ext cx="116839" cy="471805"/>
          </a:xfrm>
          <a:custGeom>
            <a:avLst/>
            <a:gdLst/>
            <a:ahLst/>
            <a:cxnLst/>
            <a:rect l="l" t="t" r="r" b="b"/>
            <a:pathLst>
              <a:path w="116839" h="471805">
                <a:moveTo>
                  <a:pt x="0" y="471678"/>
                </a:moveTo>
                <a:lnTo>
                  <a:pt x="116586" y="471678"/>
                </a:lnTo>
                <a:lnTo>
                  <a:pt x="116586" y="0"/>
                </a:lnTo>
                <a:lnTo>
                  <a:pt x="0" y="0"/>
                </a:lnTo>
                <a:lnTo>
                  <a:pt x="0" y="4716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23466" y="1808988"/>
            <a:ext cx="839469" cy="246379"/>
          </a:xfrm>
          <a:custGeom>
            <a:avLst/>
            <a:gdLst/>
            <a:ahLst/>
            <a:cxnLst/>
            <a:rect l="l" t="t" r="r" b="b"/>
            <a:pathLst>
              <a:path w="839469" h="246380">
                <a:moveTo>
                  <a:pt x="0" y="246125"/>
                </a:moveTo>
                <a:lnTo>
                  <a:pt x="838962" y="246125"/>
                </a:lnTo>
                <a:lnTo>
                  <a:pt x="838962" y="0"/>
                </a:lnTo>
                <a:lnTo>
                  <a:pt x="0" y="0"/>
                </a:lnTo>
                <a:lnTo>
                  <a:pt x="0" y="2461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024888" y="1845309"/>
            <a:ext cx="43688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1,6</a:t>
            </a:r>
            <a:r>
              <a:rPr sz="1100" b="1" spc="-85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691634" y="2724150"/>
            <a:ext cx="373380" cy="246379"/>
          </a:xfrm>
          <a:custGeom>
            <a:avLst/>
            <a:gdLst/>
            <a:ahLst/>
            <a:cxnLst/>
            <a:rect l="l" t="t" r="r" b="b"/>
            <a:pathLst>
              <a:path w="373379" h="246380">
                <a:moveTo>
                  <a:pt x="0" y="246125"/>
                </a:moveTo>
                <a:lnTo>
                  <a:pt x="373379" y="246125"/>
                </a:lnTo>
                <a:lnTo>
                  <a:pt x="373379" y="0"/>
                </a:lnTo>
                <a:lnTo>
                  <a:pt x="0" y="0"/>
                </a:lnTo>
                <a:lnTo>
                  <a:pt x="0" y="2461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67816" y="2760471"/>
            <a:ext cx="3918585" cy="601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F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3.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994916" y="3072383"/>
            <a:ext cx="4114800" cy="19507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943605" y="4567428"/>
            <a:ext cx="475615" cy="195580"/>
          </a:xfrm>
          <a:custGeom>
            <a:avLst/>
            <a:gdLst/>
            <a:ahLst/>
            <a:cxnLst/>
            <a:rect l="l" t="t" r="r" b="b"/>
            <a:pathLst>
              <a:path w="475614" h="195579">
                <a:moveTo>
                  <a:pt x="0" y="195072"/>
                </a:moveTo>
                <a:lnTo>
                  <a:pt x="475488" y="195072"/>
                </a:lnTo>
                <a:lnTo>
                  <a:pt x="475488" y="0"/>
                </a:lnTo>
                <a:lnTo>
                  <a:pt x="0" y="0"/>
                </a:lnTo>
                <a:lnTo>
                  <a:pt x="0" y="19507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34228" y="4632959"/>
            <a:ext cx="475615" cy="195580"/>
          </a:xfrm>
          <a:custGeom>
            <a:avLst/>
            <a:gdLst/>
            <a:ahLst/>
            <a:cxnLst/>
            <a:rect l="l" t="t" r="r" b="b"/>
            <a:pathLst>
              <a:path w="475614" h="195579">
                <a:moveTo>
                  <a:pt x="0" y="195072"/>
                </a:moveTo>
                <a:lnTo>
                  <a:pt x="475488" y="195072"/>
                </a:lnTo>
                <a:lnTo>
                  <a:pt x="475488" y="0"/>
                </a:lnTo>
                <a:lnTo>
                  <a:pt x="0" y="0"/>
                </a:lnTo>
                <a:lnTo>
                  <a:pt x="0" y="19507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31898" y="4178046"/>
            <a:ext cx="316230" cy="129539"/>
          </a:xfrm>
          <a:custGeom>
            <a:avLst/>
            <a:gdLst/>
            <a:ahLst/>
            <a:cxnLst/>
            <a:rect l="l" t="t" r="r" b="b"/>
            <a:pathLst>
              <a:path w="316230" h="129539">
                <a:moveTo>
                  <a:pt x="0" y="129539"/>
                </a:moveTo>
                <a:lnTo>
                  <a:pt x="316230" y="129539"/>
                </a:lnTo>
                <a:lnTo>
                  <a:pt x="316230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994916" y="5440679"/>
            <a:ext cx="4343400" cy="1720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394204" y="6922007"/>
            <a:ext cx="542925" cy="238760"/>
          </a:xfrm>
          <a:custGeom>
            <a:avLst/>
            <a:gdLst/>
            <a:ahLst/>
            <a:cxnLst/>
            <a:rect l="l" t="t" r="r" b="b"/>
            <a:pathLst>
              <a:path w="542925" h="238759">
                <a:moveTo>
                  <a:pt x="0" y="238506"/>
                </a:moveTo>
                <a:lnTo>
                  <a:pt x="542544" y="238506"/>
                </a:lnTo>
                <a:lnTo>
                  <a:pt x="542544" y="0"/>
                </a:lnTo>
                <a:lnTo>
                  <a:pt x="0" y="0"/>
                </a:lnTo>
                <a:lnTo>
                  <a:pt x="0" y="23850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490470" y="6958838"/>
            <a:ext cx="350520" cy="163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5" dirty="0">
                <a:latin typeface="Arial"/>
                <a:cs typeface="Arial"/>
              </a:rPr>
              <a:t>1,5</a:t>
            </a:r>
            <a:r>
              <a:rPr sz="1000" b="1" spc="-10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m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985259" y="6948678"/>
            <a:ext cx="543560" cy="238760"/>
          </a:xfrm>
          <a:custGeom>
            <a:avLst/>
            <a:gdLst/>
            <a:ahLst/>
            <a:cxnLst/>
            <a:rect l="l" t="t" r="r" b="b"/>
            <a:pathLst>
              <a:path w="543560" h="238759">
                <a:moveTo>
                  <a:pt x="0" y="238506"/>
                </a:moveTo>
                <a:lnTo>
                  <a:pt x="543306" y="238506"/>
                </a:lnTo>
                <a:lnTo>
                  <a:pt x="543306" y="0"/>
                </a:lnTo>
                <a:lnTo>
                  <a:pt x="0" y="0"/>
                </a:lnTo>
                <a:lnTo>
                  <a:pt x="0" y="23850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081526" y="6985508"/>
            <a:ext cx="350520" cy="163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5" dirty="0">
                <a:latin typeface="Arial"/>
                <a:cs typeface="Arial"/>
              </a:rPr>
              <a:t>4,8</a:t>
            </a:r>
            <a:r>
              <a:rPr sz="1000" b="1" spc="-10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m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750052" y="6009894"/>
            <a:ext cx="542925" cy="238125"/>
          </a:xfrm>
          <a:custGeom>
            <a:avLst/>
            <a:gdLst/>
            <a:ahLst/>
            <a:cxnLst/>
            <a:rect l="l" t="t" r="r" b="b"/>
            <a:pathLst>
              <a:path w="542925" h="238125">
                <a:moveTo>
                  <a:pt x="0" y="237743"/>
                </a:moveTo>
                <a:lnTo>
                  <a:pt x="542544" y="237743"/>
                </a:lnTo>
                <a:lnTo>
                  <a:pt x="542544" y="0"/>
                </a:lnTo>
                <a:lnTo>
                  <a:pt x="0" y="0"/>
                </a:lnTo>
                <a:lnTo>
                  <a:pt x="0" y="23774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602223" y="5314950"/>
            <a:ext cx="114300" cy="318135"/>
          </a:xfrm>
          <a:custGeom>
            <a:avLst/>
            <a:gdLst/>
            <a:ahLst/>
            <a:cxnLst/>
            <a:rect l="l" t="t" r="r" b="b"/>
            <a:pathLst>
              <a:path w="114300" h="318135">
                <a:moveTo>
                  <a:pt x="38100" y="203453"/>
                </a:moveTo>
                <a:lnTo>
                  <a:pt x="0" y="203453"/>
                </a:lnTo>
                <a:lnTo>
                  <a:pt x="57150" y="317753"/>
                </a:lnTo>
                <a:lnTo>
                  <a:pt x="104775" y="222503"/>
                </a:lnTo>
                <a:lnTo>
                  <a:pt x="38100" y="222503"/>
                </a:lnTo>
                <a:lnTo>
                  <a:pt x="38100" y="203453"/>
                </a:lnTo>
                <a:close/>
              </a:path>
              <a:path w="114300" h="318135">
                <a:moveTo>
                  <a:pt x="76200" y="0"/>
                </a:moveTo>
                <a:lnTo>
                  <a:pt x="38100" y="0"/>
                </a:lnTo>
                <a:lnTo>
                  <a:pt x="38100" y="222503"/>
                </a:lnTo>
                <a:lnTo>
                  <a:pt x="76200" y="222503"/>
                </a:lnTo>
                <a:lnTo>
                  <a:pt x="76200" y="0"/>
                </a:lnTo>
                <a:close/>
              </a:path>
              <a:path w="114300" h="318135">
                <a:moveTo>
                  <a:pt x="114300" y="203453"/>
                </a:moveTo>
                <a:lnTo>
                  <a:pt x="76200" y="203453"/>
                </a:lnTo>
                <a:lnTo>
                  <a:pt x="76200" y="222503"/>
                </a:lnTo>
                <a:lnTo>
                  <a:pt x="104775" y="222503"/>
                </a:lnTo>
                <a:lnTo>
                  <a:pt x="114300" y="203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388102" y="5129784"/>
            <a:ext cx="542925" cy="238125"/>
          </a:xfrm>
          <a:custGeom>
            <a:avLst/>
            <a:gdLst/>
            <a:ahLst/>
            <a:cxnLst/>
            <a:rect l="l" t="t" r="r" b="b"/>
            <a:pathLst>
              <a:path w="542925" h="238125">
                <a:moveTo>
                  <a:pt x="0" y="237744"/>
                </a:moveTo>
                <a:lnTo>
                  <a:pt x="542544" y="237744"/>
                </a:lnTo>
                <a:lnTo>
                  <a:pt x="542544" y="0"/>
                </a:lnTo>
                <a:lnTo>
                  <a:pt x="0" y="0"/>
                </a:lnTo>
                <a:lnTo>
                  <a:pt x="0" y="2377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067816" y="5166614"/>
            <a:ext cx="5076190" cy="1043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57065">
              <a:lnSpc>
                <a:spcPct val="100000"/>
              </a:lnSpc>
            </a:pPr>
            <a:r>
              <a:rPr sz="1000" b="1" dirty="0">
                <a:latin typeface="Arial"/>
                <a:cs typeface="Arial"/>
              </a:rPr>
              <a:t>3</a:t>
            </a:r>
            <a:r>
              <a:rPr sz="1000" b="1" spc="-10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kN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4.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000" b="1" dirty="0">
                <a:latin typeface="Arial"/>
                <a:cs typeface="Arial"/>
              </a:rPr>
              <a:t>2</a:t>
            </a:r>
            <a:r>
              <a:rPr sz="1000" b="1" spc="-10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m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994916" y="7415779"/>
            <a:ext cx="3882389" cy="202920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3808984" y="10034980"/>
            <a:ext cx="260985" cy="20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45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56220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 dirty="0" smtClean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 marL="2233295" marR="2182495" indent="430530">
              <a:lnSpc>
                <a:spcPts val="1380"/>
              </a:lnSpc>
              <a:spcBef>
                <a:spcPts val="775"/>
              </a:spcBef>
            </a:pPr>
            <a:r>
              <a:rPr sz="1200" b="1" spc="-5" dirty="0">
                <a:latin typeface="Arial"/>
                <a:cs typeface="Arial"/>
              </a:rPr>
              <a:t>BAB 7  RANGKA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BATANG</a:t>
            </a:r>
            <a:endParaRPr sz="1200" dirty="0">
              <a:latin typeface="Arial"/>
              <a:cs typeface="Arial"/>
            </a:endParaRPr>
          </a:p>
          <a:p>
            <a:pPr marL="1525905">
              <a:lnSpc>
                <a:spcPts val="1345"/>
              </a:lnSpc>
            </a:pPr>
            <a:r>
              <a:rPr sz="1200" b="1" spc="-5" dirty="0">
                <a:latin typeface="Arial"/>
                <a:cs typeface="Arial"/>
              </a:rPr>
              <a:t>(METODE PEMBAGIAN </a:t>
            </a:r>
            <a:r>
              <a:rPr sz="1200" b="1" dirty="0">
                <a:latin typeface="Arial"/>
                <a:cs typeface="Arial"/>
              </a:rPr>
              <a:t>/</a:t>
            </a:r>
            <a:r>
              <a:rPr sz="1200" b="1" spc="-8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POTONGAN)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 dirty="0">
              <a:latin typeface="Times New Roman"/>
              <a:cs typeface="Times New Roman"/>
            </a:endParaRPr>
          </a:p>
          <a:p>
            <a:pPr marL="241300" marR="6985" indent="-228600">
              <a:lnSpc>
                <a:spcPts val="1370"/>
              </a:lnSpc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Metode ini digunakan jika dihendaki untuk menghitung besarnya gaya pada  batang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tertentu.</a:t>
            </a:r>
          </a:p>
          <a:p>
            <a:pPr>
              <a:lnSpc>
                <a:spcPct val="100000"/>
              </a:lnSpc>
              <a:spcBef>
                <a:spcPts val="50"/>
              </a:spcBef>
              <a:buFont typeface="Symbol"/>
              <a:buChar char=""/>
            </a:pPr>
            <a:endParaRPr sz="1150" dirty="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1200" b="1" spc="-5" dirty="0">
                <a:latin typeface="Arial"/>
                <a:cs typeface="Arial"/>
              </a:rPr>
              <a:t>Prinsip Dasar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 dirty="0">
              <a:latin typeface="Arial"/>
              <a:cs typeface="Arial"/>
            </a:endParaRPr>
          </a:p>
          <a:p>
            <a:pPr marL="479425" marR="6350" lvl="1" indent="-238125" algn="just">
              <a:lnSpc>
                <a:spcPts val="1380"/>
              </a:lnSpc>
              <a:spcBef>
                <a:spcPts val="715"/>
              </a:spcBef>
              <a:buAutoNum type="arabicParenR"/>
              <a:tabLst>
                <a:tab pos="480059" algn="l"/>
              </a:tabLst>
            </a:pPr>
            <a:r>
              <a:rPr sz="1200" dirty="0">
                <a:latin typeface="Arial"/>
                <a:cs typeface="Arial"/>
              </a:rPr>
              <a:t>Seluruh </a:t>
            </a:r>
            <a:r>
              <a:rPr sz="1200" spc="-5" dirty="0">
                <a:latin typeface="Arial"/>
                <a:cs typeface="Arial"/>
              </a:rPr>
              <a:t>gaya </a:t>
            </a:r>
            <a:r>
              <a:rPr sz="1200" dirty="0">
                <a:latin typeface="Arial"/>
                <a:cs typeface="Arial"/>
              </a:rPr>
              <a:t>yang </a:t>
            </a:r>
            <a:r>
              <a:rPr sz="1200" spc="-5" dirty="0">
                <a:latin typeface="Arial"/>
                <a:cs typeface="Arial"/>
              </a:rPr>
              <a:t>bekerja pada potongan (bagian kiri atau kanan struktur  yang </a:t>
            </a:r>
            <a:r>
              <a:rPr sz="1200" dirty="0">
                <a:latin typeface="Arial"/>
                <a:cs typeface="Arial"/>
              </a:rPr>
              <a:t>terpotong), </a:t>
            </a:r>
            <a:r>
              <a:rPr sz="1200" spc="-5" dirty="0">
                <a:latin typeface="Arial"/>
                <a:cs typeface="Arial"/>
              </a:rPr>
              <a:t>harus memenuhi persamaan keseimbangan statis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  <a:p>
            <a:pPr marL="1384300">
              <a:lnSpc>
                <a:spcPts val="1315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13843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13843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∑ </a:t>
            </a:r>
            <a:r>
              <a:rPr sz="1200" dirty="0">
                <a:latin typeface="Arial"/>
                <a:cs typeface="Arial"/>
              </a:rPr>
              <a:t>M =</a:t>
            </a:r>
            <a:r>
              <a:rPr sz="1200" spc="-1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 dirty="0">
              <a:latin typeface="Times New Roman"/>
              <a:cs typeface="Times New Roman"/>
            </a:endParaRPr>
          </a:p>
          <a:p>
            <a:pPr marL="479425" marR="5715" lvl="1" indent="-238125" algn="just">
              <a:lnSpc>
                <a:spcPts val="1380"/>
              </a:lnSpc>
              <a:buAutoNum type="arabicParenR" startAt="2"/>
              <a:tabLst>
                <a:tab pos="480059" algn="l"/>
              </a:tabLst>
            </a:pPr>
            <a:r>
              <a:rPr sz="1200" spc="-5" dirty="0">
                <a:latin typeface="Arial"/>
                <a:cs typeface="Arial"/>
              </a:rPr>
              <a:t>Perhitungan gaya batang tidak harus dimulai </a:t>
            </a:r>
            <a:r>
              <a:rPr sz="1200" dirty="0">
                <a:latin typeface="Arial"/>
                <a:cs typeface="Arial"/>
              </a:rPr>
              <a:t>secara </a:t>
            </a:r>
            <a:r>
              <a:rPr sz="1200" spc="-5" dirty="0">
                <a:latin typeface="Arial"/>
                <a:cs typeface="Arial"/>
              </a:rPr>
              <a:t>berurutan, </a:t>
            </a:r>
            <a:r>
              <a:rPr sz="1200" dirty="0">
                <a:latin typeface="Arial"/>
                <a:cs typeface="Arial"/>
              </a:rPr>
              <a:t>tetapi </a:t>
            </a:r>
            <a:r>
              <a:rPr sz="1200" spc="-5" dirty="0">
                <a:latin typeface="Arial"/>
                <a:cs typeface="Arial"/>
              </a:rPr>
              <a:t>dapat  langsung pada batang yang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diinginkan.</a:t>
            </a:r>
            <a:endParaRPr sz="12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arenR" startAt="2"/>
            </a:pPr>
            <a:endParaRPr sz="1200" dirty="0">
              <a:latin typeface="Times New Roman"/>
              <a:cs typeface="Times New Roman"/>
            </a:endParaRPr>
          </a:p>
          <a:p>
            <a:pPr marL="479425" marR="7620" lvl="1" indent="-238125" algn="just">
              <a:lnSpc>
                <a:spcPts val="1380"/>
              </a:lnSpc>
              <a:buAutoNum type="arabicParenR" startAt="2"/>
              <a:tabLst>
                <a:tab pos="480059" algn="l"/>
              </a:tabLst>
            </a:pPr>
            <a:r>
              <a:rPr sz="1200" spc="-5" dirty="0">
                <a:latin typeface="Arial"/>
                <a:cs typeface="Arial"/>
              </a:rPr>
              <a:t>Potongan harus melalui/memotong batang yang akan dihitung gayanya,  sehingga dapat digambarkan diagram benda bebasnya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(DBB).</a:t>
            </a:r>
            <a:endParaRPr sz="12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arenR" startAt="2"/>
            </a:pPr>
            <a:endParaRPr sz="1200" dirty="0">
              <a:latin typeface="Times New Roman"/>
              <a:cs typeface="Times New Roman"/>
            </a:endParaRPr>
          </a:p>
          <a:p>
            <a:pPr marL="479425" marR="6350" lvl="1" indent="-238125" algn="just">
              <a:lnSpc>
                <a:spcPts val="1380"/>
              </a:lnSpc>
              <a:buAutoNum type="arabicParenR" startAt="2"/>
              <a:tabLst>
                <a:tab pos="480059" algn="l"/>
              </a:tabLst>
            </a:pPr>
            <a:r>
              <a:rPr sz="1200" spc="-5" dirty="0">
                <a:latin typeface="Arial"/>
                <a:cs typeface="Arial"/>
              </a:rPr>
              <a:t>Batang yang akan dihitung gaya batangnya dianggap mengalami tarikan dan  diberi nilai positif </a:t>
            </a:r>
            <a:r>
              <a:rPr sz="1200" dirty="0">
                <a:latin typeface="Arial"/>
                <a:cs typeface="Arial"/>
              </a:rPr>
              <a:t>(+). </a:t>
            </a:r>
            <a:r>
              <a:rPr sz="1200" spc="-5" dirty="0">
                <a:latin typeface="Arial"/>
                <a:cs typeface="Arial"/>
              </a:rPr>
              <a:t>Hal ini dimaksudkan sebagai </a:t>
            </a:r>
            <a:r>
              <a:rPr sz="1200" b="1" spc="-5" dirty="0">
                <a:latin typeface="Arial"/>
                <a:cs typeface="Arial"/>
              </a:rPr>
              <a:t>asumsi </a:t>
            </a:r>
            <a:r>
              <a:rPr sz="1200" b="1" dirty="0">
                <a:latin typeface="Arial"/>
                <a:cs typeface="Arial"/>
              </a:rPr>
              <a:t>awal </a:t>
            </a:r>
            <a:r>
              <a:rPr sz="1200" spc="-5" dirty="0">
                <a:latin typeface="Arial"/>
                <a:cs typeface="Arial"/>
              </a:rPr>
              <a:t>untuk  mempermudah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analisis.</a:t>
            </a:r>
            <a:endParaRPr sz="1200" dirty="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"/>
              <a:buAutoNum type="arabicParenR" startAt="2"/>
            </a:pPr>
            <a:endParaRPr sz="1100" dirty="0">
              <a:latin typeface="Times New Roman"/>
              <a:cs typeface="Times New Roman"/>
            </a:endParaRPr>
          </a:p>
          <a:p>
            <a:pPr marL="479425" lvl="1" indent="-238125">
              <a:lnSpc>
                <a:spcPct val="100000"/>
              </a:lnSpc>
              <a:spcBef>
                <a:spcPts val="5"/>
              </a:spcBef>
              <a:buAutoNum type="arabicParenR" startAt="2"/>
              <a:tabLst>
                <a:tab pos="480059" algn="l"/>
              </a:tabLst>
            </a:pPr>
            <a:r>
              <a:rPr sz="1200" spc="-5" dirty="0">
                <a:latin typeface="Arial"/>
                <a:cs typeface="Arial"/>
              </a:rPr>
              <a:t>Maksimum jumlah batang yang dapat/boleh dipotong adalah </a:t>
            </a:r>
            <a:r>
              <a:rPr sz="1200" dirty="0">
                <a:latin typeface="Arial"/>
                <a:cs typeface="Arial"/>
              </a:rPr>
              <a:t>: </a:t>
            </a:r>
            <a:r>
              <a:rPr sz="1200" b="1" spc="-5" dirty="0">
                <a:latin typeface="Arial"/>
                <a:cs typeface="Arial"/>
              </a:rPr>
              <a:t>3</a:t>
            </a:r>
            <a:r>
              <a:rPr sz="1200" b="1" spc="-2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batang.</a:t>
            </a:r>
            <a:endParaRPr sz="1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Contoh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7816" y="8545068"/>
            <a:ext cx="5784850" cy="357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Jika </a:t>
            </a:r>
            <a:r>
              <a:rPr sz="1200" spc="-5" dirty="0">
                <a:latin typeface="Arial"/>
                <a:cs typeface="Arial"/>
              </a:rPr>
              <a:t>diinginkan untuk </a:t>
            </a:r>
            <a:r>
              <a:rPr sz="1200" dirty="0">
                <a:latin typeface="Arial"/>
                <a:cs typeface="Arial"/>
              </a:rPr>
              <a:t>mencari </a:t>
            </a:r>
            <a:r>
              <a:rPr sz="1200" spc="-5" dirty="0">
                <a:latin typeface="Arial"/>
                <a:cs typeface="Arial"/>
              </a:rPr>
              <a:t>harga gaya pada batang </a:t>
            </a:r>
            <a:r>
              <a:rPr sz="1200" dirty="0">
                <a:latin typeface="Arial"/>
                <a:cs typeface="Arial"/>
              </a:rPr>
              <a:t>BD, BE, BC maka </a:t>
            </a:r>
            <a:r>
              <a:rPr sz="1200" spc="-5" dirty="0">
                <a:latin typeface="Arial"/>
                <a:cs typeface="Arial"/>
              </a:rPr>
              <a:t>dapat  dilakukan pemotongan pada </a:t>
            </a:r>
            <a:r>
              <a:rPr sz="1200" dirty="0">
                <a:latin typeface="Arial"/>
                <a:cs typeface="Arial"/>
              </a:rPr>
              <a:t>tersebut </a:t>
            </a:r>
            <a:r>
              <a:rPr sz="1200" spc="-5" dirty="0">
                <a:latin typeface="Arial"/>
                <a:cs typeface="Arial"/>
              </a:rPr>
              <a:t>ditunjukkan dengan garis (n </a:t>
            </a:r>
            <a:r>
              <a:rPr sz="1200" dirty="0">
                <a:latin typeface="Arial"/>
                <a:cs typeface="Arial"/>
              </a:rPr>
              <a:t>– n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59201" y="6511290"/>
            <a:ext cx="2838450" cy="13152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731514" y="6408420"/>
            <a:ext cx="114300" cy="351790"/>
          </a:xfrm>
          <a:custGeom>
            <a:avLst/>
            <a:gdLst/>
            <a:ahLst/>
            <a:cxnLst/>
            <a:rect l="l" t="t" r="r" b="b"/>
            <a:pathLst>
              <a:path w="114300" h="351790">
                <a:moveTo>
                  <a:pt x="38100" y="236981"/>
                </a:moveTo>
                <a:lnTo>
                  <a:pt x="0" y="236981"/>
                </a:lnTo>
                <a:lnTo>
                  <a:pt x="57150" y="351281"/>
                </a:lnTo>
                <a:lnTo>
                  <a:pt x="104774" y="256032"/>
                </a:lnTo>
                <a:lnTo>
                  <a:pt x="38100" y="256032"/>
                </a:lnTo>
                <a:lnTo>
                  <a:pt x="38100" y="236981"/>
                </a:lnTo>
                <a:close/>
              </a:path>
              <a:path w="114300" h="351790">
                <a:moveTo>
                  <a:pt x="76200" y="0"/>
                </a:moveTo>
                <a:lnTo>
                  <a:pt x="38100" y="0"/>
                </a:lnTo>
                <a:lnTo>
                  <a:pt x="38100" y="256032"/>
                </a:lnTo>
                <a:lnTo>
                  <a:pt x="76200" y="256032"/>
                </a:lnTo>
                <a:lnTo>
                  <a:pt x="76200" y="0"/>
                </a:lnTo>
                <a:close/>
              </a:path>
              <a:path w="114300" h="351790">
                <a:moveTo>
                  <a:pt x="114300" y="236981"/>
                </a:moveTo>
                <a:lnTo>
                  <a:pt x="76200" y="236981"/>
                </a:lnTo>
                <a:lnTo>
                  <a:pt x="76200" y="256032"/>
                </a:lnTo>
                <a:lnTo>
                  <a:pt x="104774" y="256032"/>
                </a:lnTo>
                <a:lnTo>
                  <a:pt x="114300" y="2369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17897" y="6401561"/>
            <a:ext cx="114300" cy="350520"/>
          </a:xfrm>
          <a:custGeom>
            <a:avLst/>
            <a:gdLst/>
            <a:ahLst/>
            <a:cxnLst/>
            <a:rect l="l" t="t" r="r" b="b"/>
            <a:pathLst>
              <a:path w="114300" h="350520">
                <a:moveTo>
                  <a:pt x="38100" y="236220"/>
                </a:moveTo>
                <a:lnTo>
                  <a:pt x="0" y="236220"/>
                </a:lnTo>
                <a:lnTo>
                  <a:pt x="57150" y="350520"/>
                </a:lnTo>
                <a:lnTo>
                  <a:pt x="104775" y="255270"/>
                </a:lnTo>
                <a:lnTo>
                  <a:pt x="38100" y="255270"/>
                </a:lnTo>
                <a:lnTo>
                  <a:pt x="38100" y="236220"/>
                </a:lnTo>
                <a:close/>
              </a:path>
              <a:path w="114300" h="350520">
                <a:moveTo>
                  <a:pt x="76200" y="0"/>
                </a:moveTo>
                <a:lnTo>
                  <a:pt x="38100" y="0"/>
                </a:lnTo>
                <a:lnTo>
                  <a:pt x="38100" y="255270"/>
                </a:lnTo>
                <a:lnTo>
                  <a:pt x="76200" y="255270"/>
                </a:lnTo>
                <a:lnTo>
                  <a:pt x="76200" y="0"/>
                </a:lnTo>
                <a:close/>
              </a:path>
              <a:path w="114300" h="350520">
                <a:moveTo>
                  <a:pt x="114300" y="236220"/>
                </a:moveTo>
                <a:lnTo>
                  <a:pt x="76200" y="236220"/>
                </a:lnTo>
                <a:lnTo>
                  <a:pt x="76200" y="255270"/>
                </a:lnTo>
                <a:lnTo>
                  <a:pt x="104775" y="255270"/>
                </a:lnTo>
                <a:lnTo>
                  <a:pt x="114300" y="2362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178046" y="6715506"/>
            <a:ext cx="0" cy="963930"/>
          </a:xfrm>
          <a:custGeom>
            <a:avLst/>
            <a:gdLst/>
            <a:ahLst/>
            <a:cxnLst/>
            <a:rect l="l" t="t" r="r" b="b"/>
            <a:pathLst>
              <a:path h="963929">
                <a:moveTo>
                  <a:pt x="0" y="0"/>
                </a:moveTo>
                <a:lnTo>
                  <a:pt x="0" y="963930"/>
                </a:lnTo>
              </a:path>
            </a:pathLst>
          </a:custGeom>
          <a:ln w="19050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583685" y="6160008"/>
            <a:ext cx="365760" cy="262890"/>
          </a:xfrm>
          <a:custGeom>
            <a:avLst/>
            <a:gdLst/>
            <a:ahLst/>
            <a:cxnLst/>
            <a:rect l="l" t="t" r="r" b="b"/>
            <a:pathLst>
              <a:path w="365760" h="262889">
                <a:moveTo>
                  <a:pt x="0" y="262889"/>
                </a:moveTo>
                <a:lnTo>
                  <a:pt x="365760" y="262889"/>
                </a:lnTo>
                <a:lnTo>
                  <a:pt x="365760" y="0"/>
                </a:lnTo>
                <a:lnTo>
                  <a:pt x="0" y="0"/>
                </a:lnTo>
                <a:lnTo>
                  <a:pt x="0" y="2628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692144" y="6192265"/>
            <a:ext cx="14986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latin typeface="Arial"/>
                <a:cs typeface="Arial"/>
              </a:rPr>
              <a:t>F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390644" y="6152388"/>
            <a:ext cx="367030" cy="262890"/>
          </a:xfrm>
          <a:custGeom>
            <a:avLst/>
            <a:gdLst/>
            <a:ahLst/>
            <a:cxnLst/>
            <a:rect l="l" t="t" r="r" b="b"/>
            <a:pathLst>
              <a:path w="367029" h="262889">
                <a:moveTo>
                  <a:pt x="0" y="262889"/>
                </a:moveTo>
                <a:lnTo>
                  <a:pt x="366522" y="262889"/>
                </a:lnTo>
                <a:lnTo>
                  <a:pt x="366522" y="0"/>
                </a:lnTo>
                <a:lnTo>
                  <a:pt x="0" y="0"/>
                </a:lnTo>
                <a:lnTo>
                  <a:pt x="0" y="2628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499102" y="6184646"/>
            <a:ext cx="14986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latin typeface="Arial"/>
                <a:cs typeface="Arial"/>
              </a:rPr>
              <a:t>F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986021" y="6452615"/>
            <a:ext cx="367030" cy="262890"/>
          </a:xfrm>
          <a:custGeom>
            <a:avLst/>
            <a:gdLst/>
            <a:ahLst/>
            <a:cxnLst/>
            <a:rect l="l" t="t" r="r" b="b"/>
            <a:pathLst>
              <a:path w="367029" h="262890">
                <a:moveTo>
                  <a:pt x="0" y="262889"/>
                </a:moveTo>
                <a:lnTo>
                  <a:pt x="366522" y="262889"/>
                </a:lnTo>
                <a:lnTo>
                  <a:pt x="366522" y="0"/>
                </a:lnTo>
                <a:lnTo>
                  <a:pt x="0" y="0"/>
                </a:lnTo>
                <a:lnTo>
                  <a:pt x="0" y="2628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094479" y="6484111"/>
            <a:ext cx="14986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986021" y="7679435"/>
            <a:ext cx="367030" cy="262890"/>
          </a:xfrm>
          <a:custGeom>
            <a:avLst/>
            <a:gdLst/>
            <a:ahLst/>
            <a:cxnLst/>
            <a:rect l="l" t="t" r="r" b="b"/>
            <a:pathLst>
              <a:path w="367029" h="262890">
                <a:moveTo>
                  <a:pt x="0" y="262889"/>
                </a:moveTo>
                <a:lnTo>
                  <a:pt x="366522" y="262889"/>
                </a:lnTo>
                <a:lnTo>
                  <a:pt x="366522" y="0"/>
                </a:lnTo>
                <a:lnTo>
                  <a:pt x="0" y="0"/>
                </a:lnTo>
                <a:lnTo>
                  <a:pt x="0" y="2628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094479" y="7711693"/>
            <a:ext cx="14986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936748" y="6408420"/>
            <a:ext cx="114300" cy="350520"/>
          </a:xfrm>
          <a:custGeom>
            <a:avLst/>
            <a:gdLst/>
            <a:ahLst/>
            <a:cxnLst/>
            <a:rect l="l" t="t" r="r" b="b"/>
            <a:pathLst>
              <a:path w="114300" h="350520">
                <a:moveTo>
                  <a:pt x="38100" y="236219"/>
                </a:moveTo>
                <a:lnTo>
                  <a:pt x="0" y="236219"/>
                </a:lnTo>
                <a:lnTo>
                  <a:pt x="57150" y="350519"/>
                </a:lnTo>
                <a:lnTo>
                  <a:pt x="104774" y="255270"/>
                </a:lnTo>
                <a:lnTo>
                  <a:pt x="38100" y="255270"/>
                </a:lnTo>
                <a:lnTo>
                  <a:pt x="38100" y="236219"/>
                </a:lnTo>
                <a:close/>
              </a:path>
              <a:path w="114300" h="350520">
                <a:moveTo>
                  <a:pt x="76200" y="0"/>
                </a:moveTo>
                <a:lnTo>
                  <a:pt x="38100" y="0"/>
                </a:lnTo>
                <a:lnTo>
                  <a:pt x="38100" y="255270"/>
                </a:lnTo>
                <a:lnTo>
                  <a:pt x="76200" y="255270"/>
                </a:lnTo>
                <a:lnTo>
                  <a:pt x="76200" y="0"/>
                </a:lnTo>
                <a:close/>
              </a:path>
              <a:path w="114300" h="350520">
                <a:moveTo>
                  <a:pt x="114300" y="236219"/>
                </a:moveTo>
                <a:lnTo>
                  <a:pt x="76200" y="236219"/>
                </a:lnTo>
                <a:lnTo>
                  <a:pt x="76200" y="255270"/>
                </a:lnTo>
                <a:lnTo>
                  <a:pt x="104774" y="255270"/>
                </a:lnTo>
                <a:lnTo>
                  <a:pt x="114300" y="23621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918714" y="6184646"/>
            <a:ext cx="14986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latin typeface="Arial"/>
                <a:cs typeface="Arial"/>
              </a:rPr>
              <a:t>F</a:t>
            </a:r>
            <a:endParaRPr sz="16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808984" y="10034980"/>
            <a:ext cx="260985" cy="20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46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67816" y="809914"/>
            <a:ext cx="1567180" cy="537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43800"/>
              </a:lnSpc>
            </a:pPr>
            <a:r>
              <a:rPr sz="1200" b="1" spc="-5" dirty="0">
                <a:latin typeface="Arial"/>
                <a:cs typeface="Arial"/>
              </a:rPr>
              <a:t>Hasil potongan </a:t>
            </a:r>
            <a:r>
              <a:rPr sz="1200" b="1" dirty="0">
                <a:latin typeface="Arial"/>
                <a:cs typeface="Arial"/>
              </a:rPr>
              <a:t>n </a:t>
            </a:r>
            <a:r>
              <a:rPr sz="1200" b="1" spc="-5" dirty="0">
                <a:latin typeface="Arial"/>
                <a:cs typeface="Arial"/>
              </a:rPr>
              <a:t>– </a:t>
            </a:r>
            <a:r>
              <a:rPr sz="1200" b="1" dirty="0">
                <a:latin typeface="Arial"/>
                <a:cs typeface="Arial"/>
              </a:rPr>
              <a:t>n  </a:t>
            </a:r>
            <a:r>
              <a:rPr sz="1200" b="1" spc="-5" dirty="0">
                <a:latin typeface="Arial"/>
                <a:cs typeface="Arial"/>
              </a:rPr>
              <a:t>Sisi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kiri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26178" y="1152906"/>
            <a:ext cx="77978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Sisi</a:t>
            </a:r>
            <a:r>
              <a:rPr sz="1200" b="1" spc="-9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kanan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7940802"/>
            <a:ext cx="2914650" cy="1362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Jawab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70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Potongan  </a:t>
            </a:r>
            <a:r>
              <a:rPr sz="1200" dirty="0">
                <a:latin typeface="Arial"/>
                <a:cs typeface="Arial"/>
              </a:rPr>
              <a:t>n – n </a:t>
            </a:r>
            <a:r>
              <a:rPr sz="1200" spc="-5" dirty="0">
                <a:latin typeface="Arial"/>
                <a:cs typeface="Arial"/>
              </a:rPr>
              <a:t>untuk mencari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EF</a:t>
            </a:r>
            <a:endParaRPr sz="1200" baseline="-10416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Potongan  </a:t>
            </a:r>
            <a:r>
              <a:rPr sz="1200" dirty="0">
                <a:latin typeface="Arial"/>
                <a:cs typeface="Arial"/>
              </a:rPr>
              <a:t>m – m  </a:t>
            </a:r>
            <a:r>
              <a:rPr sz="1200" spc="-5" dirty="0">
                <a:latin typeface="Arial"/>
                <a:cs typeface="Arial"/>
              </a:rPr>
              <a:t>untuk mencari</a:t>
            </a:r>
            <a:r>
              <a:rPr sz="1200" spc="27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F</a:t>
            </a:r>
            <a:r>
              <a:rPr sz="1200" spc="-15" baseline="-10416" dirty="0">
                <a:latin typeface="Arial"/>
                <a:cs typeface="Arial"/>
              </a:rPr>
              <a:t>GI</a:t>
            </a:r>
            <a:endParaRPr sz="1200" baseline="-10416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ts val="1410"/>
              </a:lnSpc>
              <a:tabLst>
                <a:tab pos="354965" algn="l"/>
              </a:tabLst>
            </a:pPr>
            <a:r>
              <a:rPr sz="1200" dirty="0">
                <a:latin typeface="Arial"/>
                <a:cs typeface="Arial"/>
              </a:rPr>
              <a:t>(i)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 marR="5080" indent="-635">
              <a:lnSpc>
                <a:spcPts val="1380"/>
              </a:lnSpc>
              <a:spcBef>
                <a:spcPts val="65"/>
              </a:spcBef>
              <a:tabLst>
                <a:tab pos="1325880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VJ </a:t>
            </a:r>
            <a:r>
              <a:rPr sz="1200" dirty="0">
                <a:latin typeface="Arial"/>
                <a:cs typeface="Arial"/>
              </a:rPr>
              <a:t>(32) – </a:t>
            </a:r>
            <a:r>
              <a:rPr sz="1200" spc="-5" dirty="0">
                <a:latin typeface="Arial"/>
                <a:cs typeface="Arial"/>
              </a:rPr>
              <a:t>28(8)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28(24)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16(10)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VJ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33 </a:t>
            </a:r>
            <a:r>
              <a:rPr sz="1200" spc="-5" dirty="0">
                <a:latin typeface="Arial"/>
                <a:cs typeface="Arial"/>
              </a:rPr>
              <a:t>kN	</a:t>
            </a:r>
            <a:r>
              <a:rPr sz="1200" dirty="0">
                <a:latin typeface="Arial"/>
                <a:cs typeface="Arial"/>
              </a:rPr>
              <a:t>( ↑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677161" y="1830323"/>
            <a:ext cx="1485900" cy="14965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734055" y="1712976"/>
            <a:ext cx="114300" cy="399415"/>
          </a:xfrm>
          <a:custGeom>
            <a:avLst/>
            <a:gdLst/>
            <a:ahLst/>
            <a:cxnLst/>
            <a:rect l="l" t="t" r="r" b="b"/>
            <a:pathLst>
              <a:path w="114300" h="399414">
                <a:moveTo>
                  <a:pt x="38100" y="284988"/>
                </a:moveTo>
                <a:lnTo>
                  <a:pt x="0" y="284988"/>
                </a:lnTo>
                <a:lnTo>
                  <a:pt x="57150" y="399288"/>
                </a:lnTo>
                <a:lnTo>
                  <a:pt x="104775" y="304038"/>
                </a:lnTo>
                <a:lnTo>
                  <a:pt x="38100" y="304038"/>
                </a:lnTo>
                <a:lnTo>
                  <a:pt x="38100" y="284988"/>
                </a:lnTo>
                <a:close/>
              </a:path>
              <a:path w="114300" h="399414">
                <a:moveTo>
                  <a:pt x="76200" y="0"/>
                </a:moveTo>
                <a:lnTo>
                  <a:pt x="38100" y="0"/>
                </a:lnTo>
                <a:lnTo>
                  <a:pt x="38100" y="304038"/>
                </a:lnTo>
                <a:lnTo>
                  <a:pt x="76200" y="304038"/>
                </a:lnTo>
                <a:lnTo>
                  <a:pt x="76200" y="0"/>
                </a:lnTo>
                <a:close/>
              </a:path>
              <a:path w="114300" h="399414">
                <a:moveTo>
                  <a:pt x="114300" y="284988"/>
                </a:moveTo>
                <a:lnTo>
                  <a:pt x="76200" y="284988"/>
                </a:lnTo>
                <a:lnTo>
                  <a:pt x="76200" y="304038"/>
                </a:lnTo>
                <a:lnTo>
                  <a:pt x="104775" y="304038"/>
                </a:lnTo>
                <a:lnTo>
                  <a:pt x="114300" y="2849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865882" y="2079498"/>
            <a:ext cx="396240" cy="114300"/>
          </a:xfrm>
          <a:custGeom>
            <a:avLst/>
            <a:gdLst/>
            <a:ahLst/>
            <a:cxnLst/>
            <a:rect l="l" t="t" r="r" b="b"/>
            <a:pathLst>
              <a:path w="396239" h="114300">
                <a:moveTo>
                  <a:pt x="281940" y="0"/>
                </a:moveTo>
                <a:lnTo>
                  <a:pt x="281940" y="114300"/>
                </a:lnTo>
                <a:lnTo>
                  <a:pt x="358140" y="76200"/>
                </a:lnTo>
                <a:lnTo>
                  <a:pt x="300989" y="76200"/>
                </a:lnTo>
                <a:lnTo>
                  <a:pt x="300989" y="38100"/>
                </a:lnTo>
                <a:lnTo>
                  <a:pt x="358140" y="38100"/>
                </a:lnTo>
                <a:lnTo>
                  <a:pt x="281940" y="0"/>
                </a:lnTo>
                <a:close/>
              </a:path>
              <a:path w="396239" h="114300">
                <a:moveTo>
                  <a:pt x="281940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281940" y="76200"/>
                </a:lnTo>
                <a:lnTo>
                  <a:pt x="281940" y="38100"/>
                </a:lnTo>
                <a:close/>
              </a:path>
              <a:path w="396239" h="114300">
                <a:moveTo>
                  <a:pt x="358140" y="38100"/>
                </a:moveTo>
                <a:lnTo>
                  <a:pt x="300989" y="38100"/>
                </a:lnTo>
                <a:lnTo>
                  <a:pt x="300989" y="76200"/>
                </a:lnTo>
                <a:lnTo>
                  <a:pt x="358140" y="76200"/>
                </a:lnTo>
                <a:lnTo>
                  <a:pt x="396240" y="57150"/>
                </a:lnTo>
                <a:lnTo>
                  <a:pt x="35814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568701" y="1431036"/>
            <a:ext cx="396240" cy="299085"/>
          </a:xfrm>
          <a:custGeom>
            <a:avLst/>
            <a:gdLst/>
            <a:ahLst/>
            <a:cxnLst/>
            <a:rect l="l" t="t" r="r" b="b"/>
            <a:pathLst>
              <a:path w="396239" h="299085">
                <a:moveTo>
                  <a:pt x="0" y="298703"/>
                </a:moveTo>
                <a:lnTo>
                  <a:pt x="396239" y="298703"/>
                </a:lnTo>
                <a:lnTo>
                  <a:pt x="396239" y="0"/>
                </a:lnTo>
                <a:lnTo>
                  <a:pt x="0" y="0"/>
                </a:lnTo>
                <a:lnTo>
                  <a:pt x="0" y="29870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655061" y="1463293"/>
            <a:ext cx="224154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F</a:t>
            </a:r>
            <a:r>
              <a:rPr sz="1575" b="1" spc="-7" baseline="-10582" dirty="0">
                <a:latin typeface="Arial"/>
                <a:cs typeface="Arial"/>
              </a:rPr>
              <a:t>2</a:t>
            </a:r>
            <a:endParaRPr sz="1575" baseline="-10582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873757" y="1712214"/>
            <a:ext cx="114300" cy="400050"/>
          </a:xfrm>
          <a:custGeom>
            <a:avLst/>
            <a:gdLst/>
            <a:ahLst/>
            <a:cxnLst/>
            <a:rect l="l" t="t" r="r" b="b"/>
            <a:pathLst>
              <a:path w="114300" h="400050">
                <a:moveTo>
                  <a:pt x="38100" y="285750"/>
                </a:moveTo>
                <a:lnTo>
                  <a:pt x="0" y="285750"/>
                </a:lnTo>
                <a:lnTo>
                  <a:pt x="57150" y="400050"/>
                </a:lnTo>
                <a:lnTo>
                  <a:pt x="104775" y="304800"/>
                </a:lnTo>
                <a:lnTo>
                  <a:pt x="38100" y="304800"/>
                </a:lnTo>
                <a:lnTo>
                  <a:pt x="38100" y="285750"/>
                </a:lnTo>
                <a:close/>
              </a:path>
              <a:path w="114300" h="400050">
                <a:moveTo>
                  <a:pt x="76200" y="0"/>
                </a:moveTo>
                <a:lnTo>
                  <a:pt x="38100" y="0"/>
                </a:lnTo>
                <a:lnTo>
                  <a:pt x="38100" y="304800"/>
                </a:lnTo>
                <a:lnTo>
                  <a:pt x="76200" y="304800"/>
                </a:lnTo>
                <a:lnTo>
                  <a:pt x="76200" y="0"/>
                </a:lnTo>
                <a:close/>
              </a:path>
              <a:path w="114300" h="400050">
                <a:moveTo>
                  <a:pt x="114300" y="285750"/>
                </a:moveTo>
                <a:lnTo>
                  <a:pt x="76200" y="285750"/>
                </a:lnTo>
                <a:lnTo>
                  <a:pt x="76200" y="304800"/>
                </a:lnTo>
                <a:lnTo>
                  <a:pt x="104775" y="304800"/>
                </a:lnTo>
                <a:lnTo>
                  <a:pt x="114300" y="285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19148" y="1454150"/>
            <a:ext cx="224154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F</a:t>
            </a:r>
            <a:r>
              <a:rPr sz="1575" b="1" spc="-7" baseline="-10582" dirty="0">
                <a:latin typeface="Arial"/>
                <a:cs typeface="Arial"/>
              </a:rPr>
              <a:t>1</a:t>
            </a:r>
            <a:endParaRPr sz="1575" baseline="-10582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852166" y="2215133"/>
            <a:ext cx="311150" cy="312420"/>
          </a:xfrm>
          <a:custGeom>
            <a:avLst/>
            <a:gdLst/>
            <a:ahLst/>
            <a:cxnLst/>
            <a:rect l="l" t="t" r="r" b="b"/>
            <a:pathLst>
              <a:path w="311150" h="312419">
                <a:moveTo>
                  <a:pt x="216833" y="244938"/>
                </a:moveTo>
                <a:lnTo>
                  <a:pt x="189737" y="272034"/>
                </a:lnTo>
                <a:lnTo>
                  <a:pt x="310895" y="312420"/>
                </a:lnTo>
                <a:lnTo>
                  <a:pt x="292861" y="258318"/>
                </a:lnTo>
                <a:lnTo>
                  <a:pt x="230123" y="258318"/>
                </a:lnTo>
                <a:lnTo>
                  <a:pt x="216833" y="244938"/>
                </a:lnTo>
                <a:close/>
              </a:path>
              <a:path w="311150" h="312419">
                <a:moveTo>
                  <a:pt x="243885" y="217886"/>
                </a:moveTo>
                <a:lnTo>
                  <a:pt x="216833" y="244938"/>
                </a:lnTo>
                <a:lnTo>
                  <a:pt x="230123" y="258318"/>
                </a:lnTo>
                <a:lnTo>
                  <a:pt x="257556" y="231648"/>
                </a:lnTo>
                <a:lnTo>
                  <a:pt x="243885" y="217886"/>
                </a:lnTo>
                <a:close/>
              </a:path>
              <a:path w="311150" h="312419">
                <a:moveTo>
                  <a:pt x="270509" y="191262"/>
                </a:moveTo>
                <a:lnTo>
                  <a:pt x="243885" y="217886"/>
                </a:lnTo>
                <a:lnTo>
                  <a:pt x="257556" y="231648"/>
                </a:lnTo>
                <a:lnTo>
                  <a:pt x="230123" y="258318"/>
                </a:lnTo>
                <a:lnTo>
                  <a:pt x="292861" y="258318"/>
                </a:lnTo>
                <a:lnTo>
                  <a:pt x="270509" y="191262"/>
                </a:lnTo>
                <a:close/>
              </a:path>
              <a:path w="311150" h="312419">
                <a:moveTo>
                  <a:pt x="27431" y="0"/>
                </a:moveTo>
                <a:lnTo>
                  <a:pt x="0" y="26670"/>
                </a:lnTo>
                <a:lnTo>
                  <a:pt x="216833" y="244938"/>
                </a:lnTo>
                <a:lnTo>
                  <a:pt x="243885" y="217886"/>
                </a:lnTo>
                <a:lnTo>
                  <a:pt x="274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65882" y="2969514"/>
            <a:ext cx="396240" cy="114300"/>
          </a:xfrm>
          <a:custGeom>
            <a:avLst/>
            <a:gdLst/>
            <a:ahLst/>
            <a:cxnLst/>
            <a:rect l="l" t="t" r="r" b="b"/>
            <a:pathLst>
              <a:path w="396239" h="114300">
                <a:moveTo>
                  <a:pt x="281940" y="0"/>
                </a:moveTo>
                <a:lnTo>
                  <a:pt x="281940" y="114300"/>
                </a:lnTo>
                <a:lnTo>
                  <a:pt x="358140" y="76200"/>
                </a:lnTo>
                <a:lnTo>
                  <a:pt x="300989" y="76200"/>
                </a:lnTo>
                <a:lnTo>
                  <a:pt x="300989" y="38100"/>
                </a:lnTo>
                <a:lnTo>
                  <a:pt x="358140" y="38100"/>
                </a:lnTo>
                <a:lnTo>
                  <a:pt x="281940" y="0"/>
                </a:lnTo>
                <a:close/>
              </a:path>
              <a:path w="396239" h="114300">
                <a:moveTo>
                  <a:pt x="281940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281940" y="76200"/>
                </a:lnTo>
                <a:lnTo>
                  <a:pt x="281940" y="38100"/>
                </a:lnTo>
                <a:close/>
              </a:path>
              <a:path w="396239" h="114300">
                <a:moveTo>
                  <a:pt x="358140" y="38100"/>
                </a:moveTo>
                <a:lnTo>
                  <a:pt x="300989" y="38100"/>
                </a:lnTo>
                <a:lnTo>
                  <a:pt x="300989" y="76200"/>
                </a:lnTo>
                <a:lnTo>
                  <a:pt x="358140" y="76200"/>
                </a:lnTo>
                <a:lnTo>
                  <a:pt x="396240" y="57150"/>
                </a:lnTo>
                <a:lnTo>
                  <a:pt x="35814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2121" y="3019044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53" y="0"/>
                </a:lnTo>
              </a:path>
            </a:pathLst>
          </a:custGeom>
          <a:ln w="12700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36976" y="2595372"/>
            <a:ext cx="495300" cy="431800"/>
          </a:xfrm>
          <a:custGeom>
            <a:avLst/>
            <a:gdLst/>
            <a:ahLst/>
            <a:cxnLst/>
            <a:rect l="l" t="t" r="r" b="b"/>
            <a:pathLst>
              <a:path w="495300" h="431800">
                <a:moveTo>
                  <a:pt x="0" y="0"/>
                </a:moveTo>
                <a:lnTo>
                  <a:pt x="495300" y="431292"/>
                </a:lnTo>
              </a:path>
            </a:pathLst>
          </a:custGeom>
          <a:ln w="12700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386582" y="1994407"/>
            <a:ext cx="246379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F</a:t>
            </a:r>
            <a:r>
              <a:rPr sz="1575" b="1" spc="-7" baseline="-10582" dirty="0">
                <a:latin typeface="Arial"/>
                <a:cs typeface="Arial"/>
              </a:rPr>
              <a:t>B</a:t>
            </a:r>
            <a:endParaRPr sz="1575" baseline="-10582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220973" y="2337054"/>
            <a:ext cx="495300" cy="299085"/>
          </a:xfrm>
          <a:custGeom>
            <a:avLst/>
            <a:gdLst/>
            <a:ahLst/>
            <a:cxnLst/>
            <a:rect l="l" t="t" r="r" b="b"/>
            <a:pathLst>
              <a:path w="495300" h="299085">
                <a:moveTo>
                  <a:pt x="0" y="298703"/>
                </a:moveTo>
                <a:lnTo>
                  <a:pt x="495300" y="298703"/>
                </a:lnTo>
                <a:lnTo>
                  <a:pt x="495300" y="0"/>
                </a:lnTo>
                <a:lnTo>
                  <a:pt x="0" y="0"/>
                </a:lnTo>
                <a:lnTo>
                  <a:pt x="0" y="29870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301238" y="2394457"/>
            <a:ext cx="334645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900"/>
              </a:lnSpc>
            </a:pPr>
            <a:r>
              <a:rPr sz="2400" b="1" spc="-7" baseline="6944" dirty="0">
                <a:latin typeface="Arial"/>
                <a:cs typeface="Arial"/>
              </a:rPr>
              <a:t>F</a:t>
            </a:r>
            <a:r>
              <a:rPr sz="1050" b="1" spc="-5" dirty="0">
                <a:latin typeface="Arial"/>
                <a:cs typeface="Arial"/>
              </a:rPr>
              <a:t>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064001" y="3093720"/>
            <a:ext cx="495300" cy="299720"/>
          </a:xfrm>
          <a:custGeom>
            <a:avLst/>
            <a:gdLst/>
            <a:ahLst/>
            <a:cxnLst/>
            <a:rect l="l" t="t" r="r" b="b"/>
            <a:pathLst>
              <a:path w="495300" h="299720">
                <a:moveTo>
                  <a:pt x="0" y="299466"/>
                </a:moveTo>
                <a:lnTo>
                  <a:pt x="495300" y="299466"/>
                </a:lnTo>
                <a:lnTo>
                  <a:pt x="495300" y="0"/>
                </a:lnTo>
                <a:lnTo>
                  <a:pt x="0" y="0"/>
                </a:lnTo>
                <a:lnTo>
                  <a:pt x="0" y="29946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144266" y="3151123"/>
            <a:ext cx="334645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900"/>
              </a:lnSpc>
            </a:pPr>
            <a:r>
              <a:rPr sz="2400" b="1" spc="-7" baseline="6944" dirty="0">
                <a:latin typeface="Arial"/>
                <a:cs typeface="Arial"/>
              </a:rPr>
              <a:t>F</a:t>
            </a:r>
            <a:r>
              <a:rPr sz="1050" b="1" spc="-10" dirty="0">
                <a:latin typeface="Arial"/>
                <a:cs typeface="Arial"/>
              </a:rPr>
              <a:t>C</a:t>
            </a:r>
            <a:r>
              <a:rPr sz="1050" b="1" dirty="0">
                <a:latin typeface="Arial"/>
                <a:cs typeface="Arial"/>
              </a:rPr>
              <a:t>E</a:t>
            </a:r>
            <a:endParaRPr sz="10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811015" y="2942335"/>
            <a:ext cx="16129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286755" y="1780032"/>
            <a:ext cx="1436370" cy="15064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511546" y="1662683"/>
            <a:ext cx="114300" cy="401955"/>
          </a:xfrm>
          <a:custGeom>
            <a:avLst/>
            <a:gdLst/>
            <a:ahLst/>
            <a:cxnLst/>
            <a:rect l="l" t="t" r="r" b="b"/>
            <a:pathLst>
              <a:path w="114300" h="401955">
                <a:moveTo>
                  <a:pt x="38100" y="287274"/>
                </a:moveTo>
                <a:lnTo>
                  <a:pt x="0" y="287274"/>
                </a:lnTo>
                <a:lnTo>
                  <a:pt x="57150" y="401574"/>
                </a:lnTo>
                <a:lnTo>
                  <a:pt x="104775" y="306324"/>
                </a:lnTo>
                <a:lnTo>
                  <a:pt x="38100" y="306324"/>
                </a:lnTo>
                <a:lnTo>
                  <a:pt x="38100" y="287274"/>
                </a:lnTo>
                <a:close/>
              </a:path>
              <a:path w="114300" h="401955">
                <a:moveTo>
                  <a:pt x="76200" y="0"/>
                </a:moveTo>
                <a:lnTo>
                  <a:pt x="38100" y="0"/>
                </a:lnTo>
                <a:lnTo>
                  <a:pt x="38100" y="306324"/>
                </a:lnTo>
                <a:lnTo>
                  <a:pt x="76200" y="306324"/>
                </a:lnTo>
                <a:lnTo>
                  <a:pt x="76200" y="0"/>
                </a:lnTo>
                <a:close/>
              </a:path>
              <a:path w="114300" h="401955">
                <a:moveTo>
                  <a:pt x="114300" y="287274"/>
                </a:moveTo>
                <a:lnTo>
                  <a:pt x="76200" y="287274"/>
                </a:lnTo>
                <a:lnTo>
                  <a:pt x="76200" y="306324"/>
                </a:lnTo>
                <a:lnTo>
                  <a:pt x="104775" y="306324"/>
                </a:lnTo>
                <a:lnTo>
                  <a:pt x="114300" y="2872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448553" y="1377188"/>
            <a:ext cx="224154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F</a:t>
            </a:r>
            <a:r>
              <a:rPr sz="1575" b="1" spc="-7" baseline="-10582" dirty="0">
                <a:latin typeface="Arial"/>
                <a:cs typeface="Arial"/>
              </a:rPr>
              <a:t>3</a:t>
            </a:r>
            <a:endParaRPr sz="1575" baseline="-10582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671059" y="2081783"/>
            <a:ext cx="615950" cy="601980"/>
          </a:xfrm>
          <a:custGeom>
            <a:avLst/>
            <a:gdLst/>
            <a:ahLst/>
            <a:cxnLst/>
            <a:rect l="l" t="t" r="r" b="b"/>
            <a:pathLst>
              <a:path w="615950" h="601980">
                <a:moveTo>
                  <a:pt x="615695" y="601980"/>
                </a:move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705350" y="2089404"/>
            <a:ext cx="581660" cy="0"/>
          </a:xfrm>
          <a:custGeom>
            <a:avLst/>
            <a:gdLst/>
            <a:ahLst/>
            <a:cxnLst/>
            <a:rect l="l" t="t" r="r" b="b"/>
            <a:pathLst>
              <a:path w="581660">
                <a:moveTo>
                  <a:pt x="0" y="0"/>
                </a:moveTo>
                <a:lnTo>
                  <a:pt x="581405" y="0"/>
                </a:lnTo>
              </a:path>
            </a:pathLst>
          </a:custGeom>
          <a:ln w="12700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978908" y="2919222"/>
            <a:ext cx="410209" cy="114300"/>
          </a:xfrm>
          <a:custGeom>
            <a:avLst/>
            <a:gdLst/>
            <a:ahLst/>
            <a:cxnLst/>
            <a:rect l="l" t="t" r="r" b="b"/>
            <a:pathLst>
              <a:path w="410210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49" y="76200"/>
                </a:lnTo>
                <a:lnTo>
                  <a:pt x="95249" y="38100"/>
                </a:lnTo>
                <a:lnTo>
                  <a:pt x="114300" y="38100"/>
                </a:lnTo>
                <a:lnTo>
                  <a:pt x="114300" y="0"/>
                </a:lnTo>
                <a:close/>
              </a:path>
              <a:path w="410210" h="114300">
                <a:moveTo>
                  <a:pt x="114300" y="38100"/>
                </a:moveTo>
                <a:lnTo>
                  <a:pt x="95249" y="38100"/>
                </a:lnTo>
                <a:lnTo>
                  <a:pt x="95249" y="76200"/>
                </a:lnTo>
                <a:lnTo>
                  <a:pt x="114300" y="76200"/>
                </a:lnTo>
                <a:lnTo>
                  <a:pt x="114300" y="38100"/>
                </a:lnTo>
                <a:close/>
              </a:path>
              <a:path w="410210" h="114300">
                <a:moveTo>
                  <a:pt x="409955" y="38100"/>
                </a:moveTo>
                <a:lnTo>
                  <a:pt x="114300" y="38100"/>
                </a:lnTo>
                <a:lnTo>
                  <a:pt x="114300" y="76200"/>
                </a:lnTo>
                <a:lnTo>
                  <a:pt x="409955" y="76200"/>
                </a:lnTo>
                <a:lnTo>
                  <a:pt x="409955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065014" y="2032254"/>
            <a:ext cx="410209" cy="114300"/>
          </a:xfrm>
          <a:custGeom>
            <a:avLst/>
            <a:gdLst/>
            <a:ahLst/>
            <a:cxnLst/>
            <a:rect l="l" t="t" r="r" b="b"/>
            <a:pathLst>
              <a:path w="410210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50" y="76200"/>
                </a:lnTo>
                <a:lnTo>
                  <a:pt x="95250" y="38098"/>
                </a:lnTo>
                <a:lnTo>
                  <a:pt x="114300" y="38098"/>
                </a:lnTo>
                <a:lnTo>
                  <a:pt x="114300" y="0"/>
                </a:lnTo>
                <a:close/>
              </a:path>
              <a:path w="410210" h="114300">
                <a:moveTo>
                  <a:pt x="114300" y="38098"/>
                </a:moveTo>
                <a:lnTo>
                  <a:pt x="95250" y="38098"/>
                </a:lnTo>
                <a:lnTo>
                  <a:pt x="95250" y="76200"/>
                </a:lnTo>
                <a:lnTo>
                  <a:pt x="114300" y="76200"/>
                </a:lnTo>
                <a:lnTo>
                  <a:pt x="114300" y="38098"/>
                </a:lnTo>
                <a:close/>
              </a:path>
              <a:path w="410210" h="114300">
                <a:moveTo>
                  <a:pt x="409956" y="38098"/>
                </a:moveTo>
                <a:lnTo>
                  <a:pt x="114300" y="38098"/>
                </a:lnTo>
                <a:lnTo>
                  <a:pt x="114300" y="76200"/>
                </a:lnTo>
                <a:lnTo>
                  <a:pt x="409956" y="76200"/>
                </a:lnTo>
                <a:lnTo>
                  <a:pt x="409956" y="380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261609" y="2667000"/>
            <a:ext cx="321310" cy="314960"/>
          </a:xfrm>
          <a:custGeom>
            <a:avLst/>
            <a:gdLst/>
            <a:ahLst/>
            <a:cxnLst/>
            <a:rect l="l" t="t" r="r" b="b"/>
            <a:pathLst>
              <a:path w="321310" h="314960">
                <a:moveTo>
                  <a:pt x="95022" y="66527"/>
                </a:moveTo>
                <a:lnTo>
                  <a:pt x="68710" y="93591"/>
                </a:lnTo>
                <a:lnTo>
                  <a:pt x="294131" y="314705"/>
                </a:lnTo>
                <a:lnTo>
                  <a:pt x="320801" y="287274"/>
                </a:lnTo>
                <a:lnTo>
                  <a:pt x="95022" y="66527"/>
                </a:lnTo>
                <a:close/>
              </a:path>
              <a:path w="321310" h="314960">
                <a:moveTo>
                  <a:pt x="0" y="0"/>
                </a:moveTo>
                <a:lnTo>
                  <a:pt x="41910" y="121157"/>
                </a:lnTo>
                <a:lnTo>
                  <a:pt x="68710" y="93591"/>
                </a:lnTo>
                <a:lnTo>
                  <a:pt x="54863" y="80009"/>
                </a:lnTo>
                <a:lnTo>
                  <a:pt x="81534" y="53340"/>
                </a:lnTo>
                <a:lnTo>
                  <a:pt x="107844" y="53340"/>
                </a:lnTo>
                <a:lnTo>
                  <a:pt x="121919" y="38861"/>
                </a:lnTo>
                <a:lnTo>
                  <a:pt x="0" y="0"/>
                </a:lnTo>
                <a:close/>
              </a:path>
              <a:path w="321310" h="314960">
                <a:moveTo>
                  <a:pt x="81534" y="53340"/>
                </a:moveTo>
                <a:lnTo>
                  <a:pt x="54863" y="80009"/>
                </a:lnTo>
                <a:lnTo>
                  <a:pt x="68710" y="93591"/>
                </a:lnTo>
                <a:lnTo>
                  <a:pt x="95022" y="66527"/>
                </a:lnTo>
                <a:lnTo>
                  <a:pt x="81534" y="53340"/>
                </a:lnTo>
                <a:close/>
              </a:path>
              <a:path w="321310" h="314960">
                <a:moveTo>
                  <a:pt x="107844" y="53340"/>
                </a:moveTo>
                <a:lnTo>
                  <a:pt x="81534" y="53340"/>
                </a:lnTo>
                <a:lnTo>
                  <a:pt x="95022" y="66527"/>
                </a:lnTo>
                <a:lnTo>
                  <a:pt x="107844" y="533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295394" y="1930145"/>
            <a:ext cx="410209" cy="302260"/>
          </a:xfrm>
          <a:custGeom>
            <a:avLst/>
            <a:gdLst/>
            <a:ahLst/>
            <a:cxnLst/>
            <a:rect l="l" t="t" r="r" b="b"/>
            <a:pathLst>
              <a:path w="410210" h="302260">
                <a:moveTo>
                  <a:pt x="0" y="301751"/>
                </a:moveTo>
                <a:lnTo>
                  <a:pt x="409955" y="301751"/>
                </a:lnTo>
                <a:lnTo>
                  <a:pt x="409955" y="0"/>
                </a:lnTo>
                <a:lnTo>
                  <a:pt x="0" y="0"/>
                </a:lnTo>
                <a:lnTo>
                  <a:pt x="0" y="30175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4413758" y="1962404"/>
            <a:ext cx="17272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654296" y="2482595"/>
            <a:ext cx="513080" cy="300990"/>
          </a:xfrm>
          <a:custGeom>
            <a:avLst/>
            <a:gdLst/>
            <a:ahLst/>
            <a:cxnLst/>
            <a:rect l="l" t="t" r="r" b="b"/>
            <a:pathLst>
              <a:path w="513079" h="300989">
                <a:moveTo>
                  <a:pt x="0" y="300990"/>
                </a:moveTo>
                <a:lnTo>
                  <a:pt x="512825" y="300990"/>
                </a:lnTo>
                <a:lnTo>
                  <a:pt x="512825" y="0"/>
                </a:lnTo>
                <a:lnTo>
                  <a:pt x="0" y="0"/>
                </a:lnTo>
                <a:lnTo>
                  <a:pt x="0" y="3009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4742941" y="2540000"/>
            <a:ext cx="335280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900"/>
              </a:lnSpc>
            </a:pPr>
            <a:r>
              <a:rPr sz="2400" b="1" spc="-7" baseline="6944" dirty="0">
                <a:latin typeface="Arial"/>
                <a:cs typeface="Arial"/>
              </a:rPr>
              <a:t>F</a:t>
            </a:r>
            <a:r>
              <a:rPr sz="1050" b="1" dirty="0">
                <a:latin typeface="Arial"/>
                <a:cs typeface="Arial"/>
              </a:rPr>
              <a:t>EB</a:t>
            </a:r>
            <a:endParaRPr sz="105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825746" y="1721357"/>
            <a:ext cx="615315" cy="300990"/>
          </a:xfrm>
          <a:custGeom>
            <a:avLst/>
            <a:gdLst/>
            <a:ahLst/>
            <a:cxnLst/>
            <a:rect l="l" t="t" r="r" b="b"/>
            <a:pathLst>
              <a:path w="615314" h="300989">
                <a:moveTo>
                  <a:pt x="0" y="300990"/>
                </a:moveTo>
                <a:lnTo>
                  <a:pt x="614934" y="300990"/>
                </a:lnTo>
                <a:lnTo>
                  <a:pt x="614934" y="0"/>
                </a:lnTo>
                <a:lnTo>
                  <a:pt x="0" y="0"/>
                </a:lnTo>
                <a:lnTo>
                  <a:pt x="0" y="3009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4965446" y="1778761"/>
            <a:ext cx="334645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900"/>
              </a:lnSpc>
            </a:pPr>
            <a:r>
              <a:rPr sz="2400" b="1" spc="-7" baseline="6944" dirty="0">
                <a:latin typeface="Arial"/>
                <a:cs typeface="Arial"/>
              </a:rPr>
              <a:t>F</a:t>
            </a:r>
            <a:r>
              <a:rPr sz="1050" b="1" spc="-5" dirty="0">
                <a:latin typeface="Arial"/>
                <a:cs typeface="Arial"/>
              </a:rPr>
              <a:t>DE</a:t>
            </a:r>
            <a:endParaRPr sz="105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773929" y="3035045"/>
            <a:ext cx="615950" cy="300990"/>
          </a:xfrm>
          <a:custGeom>
            <a:avLst/>
            <a:gdLst/>
            <a:ahLst/>
            <a:cxnLst/>
            <a:rect l="l" t="t" r="r" b="b"/>
            <a:pathLst>
              <a:path w="615950" h="300989">
                <a:moveTo>
                  <a:pt x="0" y="300990"/>
                </a:moveTo>
                <a:lnTo>
                  <a:pt x="615696" y="300990"/>
                </a:lnTo>
                <a:lnTo>
                  <a:pt x="615696" y="0"/>
                </a:lnTo>
                <a:lnTo>
                  <a:pt x="0" y="0"/>
                </a:lnTo>
                <a:lnTo>
                  <a:pt x="0" y="3009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4914391" y="3092450"/>
            <a:ext cx="335280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900"/>
              </a:lnSpc>
            </a:pPr>
            <a:r>
              <a:rPr sz="2400" b="1" spc="-7" baseline="6944" dirty="0">
                <a:latin typeface="Arial"/>
                <a:cs typeface="Arial"/>
              </a:rPr>
              <a:t>F</a:t>
            </a:r>
            <a:r>
              <a:rPr sz="1050" b="1" dirty="0">
                <a:latin typeface="Arial"/>
                <a:cs typeface="Arial"/>
              </a:rPr>
              <a:t>E</a:t>
            </a:r>
            <a:r>
              <a:rPr sz="1050" b="1" spc="-5" dirty="0">
                <a:latin typeface="Arial"/>
                <a:cs typeface="Arial"/>
              </a:rPr>
              <a:t>C</a:t>
            </a:r>
            <a:endParaRPr sz="105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2469642" y="6327647"/>
            <a:ext cx="0" cy="833119"/>
          </a:xfrm>
          <a:custGeom>
            <a:avLst/>
            <a:gdLst/>
            <a:ahLst/>
            <a:cxnLst/>
            <a:rect l="l" t="t" r="r" b="b"/>
            <a:pathLst>
              <a:path h="833120">
                <a:moveTo>
                  <a:pt x="0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966715" y="6327647"/>
            <a:ext cx="624205" cy="833119"/>
          </a:xfrm>
          <a:custGeom>
            <a:avLst/>
            <a:gdLst/>
            <a:ahLst/>
            <a:cxnLst/>
            <a:rect l="l" t="t" r="r" b="b"/>
            <a:pathLst>
              <a:path w="624204" h="833120">
                <a:moveTo>
                  <a:pt x="624078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469642" y="6327647"/>
            <a:ext cx="3121660" cy="0"/>
          </a:xfrm>
          <a:custGeom>
            <a:avLst/>
            <a:gdLst/>
            <a:ahLst/>
            <a:cxnLst/>
            <a:rect l="l" t="t" r="r" b="b"/>
            <a:pathLst>
              <a:path w="3121660">
                <a:moveTo>
                  <a:pt x="0" y="0"/>
                </a:moveTo>
                <a:lnTo>
                  <a:pt x="3121152" y="0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966715" y="6327647"/>
            <a:ext cx="0" cy="833119"/>
          </a:xfrm>
          <a:custGeom>
            <a:avLst/>
            <a:gdLst/>
            <a:ahLst/>
            <a:cxnLst/>
            <a:rect l="l" t="t" r="r" b="b"/>
            <a:pathLst>
              <a:path h="833120">
                <a:moveTo>
                  <a:pt x="0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342638" y="6327647"/>
            <a:ext cx="0" cy="833119"/>
          </a:xfrm>
          <a:custGeom>
            <a:avLst/>
            <a:gdLst/>
            <a:ahLst/>
            <a:cxnLst/>
            <a:rect l="l" t="t" r="r" b="b"/>
            <a:pathLst>
              <a:path h="833120">
                <a:moveTo>
                  <a:pt x="0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717797" y="6327647"/>
            <a:ext cx="0" cy="833119"/>
          </a:xfrm>
          <a:custGeom>
            <a:avLst/>
            <a:gdLst/>
            <a:ahLst/>
            <a:cxnLst/>
            <a:rect l="l" t="t" r="r" b="b"/>
            <a:pathLst>
              <a:path h="833120">
                <a:moveTo>
                  <a:pt x="0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093720" y="6327647"/>
            <a:ext cx="0" cy="833119"/>
          </a:xfrm>
          <a:custGeom>
            <a:avLst/>
            <a:gdLst/>
            <a:ahLst/>
            <a:cxnLst/>
            <a:rect l="l" t="t" r="r" b="b"/>
            <a:pathLst>
              <a:path h="833120">
                <a:moveTo>
                  <a:pt x="0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469642" y="7160514"/>
            <a:ext cx="2497455" cy="0"/>
          </a:xfrm>
          <a:custGeom>
            <a:avLst/>
            <a:gdLst/>
            <a:ahLst/>
            <a:cxnLst/>
            <a:rect l="l" t="t" r="r" b="b"/>
            <a:pathLst>
              <a:path w="2497454">
                <a:moveTo>
                  <a:pt x="0" y="0"/>
                </a:moveTo>
                <a:lnTo>
                  <a:pt x="2497073" y="0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018538" y="7160514"/>
            <a:ext cx="589915" cy="0"/>
          </a:xfrm>
          <a:custGeom>
            <a:avLst/>
            <a:gdLst/>
            <a:ahLst/>
            <a:cxnLst/>
            <a:rect l="l" t="t" r="r" b="b"/>
            <a:pathLst>
              <a:path w="589914">
                <a:moveTo>
                  <a:pt x="0" y="0"/>
                </a:moveTo>
                <a:lnTo>
                  <a:pt x="589788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018538" y="6327647"/>
            <a:ext cx="589915" cy="0"/>
          </a:xfrm>
          <a:custGeom>
            <a:avLst/>
            <a:gdLst/>
            <a:ahLst/>
            <a:cxnLst/>
            <a:rect l="l" t="t" r="r" b="b"/>
            <a:pathLst>
              <a:path w="589914">
                <a:moveTo>
                  <a:pt x="0" y="0"/>
                </a:moveTo>
                <a:lnTo>
                  <a:pt x="589788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157222" y="6827519"/>
            <a:ext cx="0" cy="268605"/>
          </a:xfrm>
          <a:custGeom>
            <a:avLst/>
            <a:gdLst/>
            <a:ahLst/>
            <a:cxnLst/>
            <a:rect l="l" t="t" r="r" b="b"/>
            <a:pathLst>
              <a:path h="268604">
                <a:moveTo>
                  <a:pt x="0" y="0"/>
                </a:moveTo>
                <a:lnTo>
                  <a:pt x="0" y="26822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157222" y="6391655"/>
            <a:ext cx="0" cy="269240"/>
          </a:xfrm>
          <a:custGeom>
            <a:avLst/>
            <a:gdLst/>
            <a:ahLst/>
            <a:cxnLst/>
            <a:rect l="l" t="t" r="r" b="b"/>
            <a:pathLst>
              <a:path h="269240">
                <a:moveTo>
                  <a:pt x="0" y="0"/>
                </a:moveTo>
                <a:lnTo>
                  <a:pt x="0" y="2689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133600" y="7089647"/>
            <a:ext cx="47625" cy="71120"/>
          </a:xfrm>
          <a:custGeom>
            <a:avLst/>
            <a:gdLst/>
            <a:ahLst/>
            <a:cxnLst/>
            <a:rect l="l" t="t" r="r" b="b"/>
            <a:pathLst>
              <a:path w="47625" h="71120">
                <a:moveTo>
                  <a:pt x="47243" y="0"/>
                </a:moveTo>
                <a:lnTo>
                  <a:pt x="0" y="0"/>
                </a:lnTo>
                <a:lnTo>
                  <a:pt x="23622" y="70865"/>
                </a:lnTo>
                <a:lnTo>
                  <a:pt x="47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133600" y="6327647"/>
            <a:ext cx="47625" cy="70485"/>
          </a:xfrm>
          <a:custGeom>
            <a:avLst/>
            <a:gdLst/>
            <a:ahLst/>
            <a:cxnLst/>
            <a:rect l="l" t="t" r="r" b="b"/>
            <a:pathLst>
              <a:path w="47625" h="70485">
                <a:moveTo>
                  <a:pt x="23622" y="0"/>
                </a:moveTo>
                <a:lnTo>
                  <a:pt x="0" y="70103"/>
                </a:lnTo>
                <a:lnTo>
                  <a:pt x="47243" y="70103"/>
                </a:lnTo>
                <a:lnTo>
                  <a:pt x="2362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2005838" y="6645909"/>
            <a:ext cx="30353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10" dirty="0">
                <a:latin typeface="Arial"/>
                <a:cs typeface="Arial"/>
              </a:rPr>
              <a:t>1</a:t>
            </a:r>
            <a:r>
              <a:rPr sz="1100" b="1" spc="-5" dirty="0">
                <a:latin typeface="Arial"/>
                <a:cs typeface="Arial"/>
              </a:rPr>
              <a:t>0</a:t>
            </a:r>
            <a:r>
              <a:rPr sz="1100" b="1" spc="-10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2469642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093720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534411" y="7655052"/>
            <a:ext cx="146685" cy="0"/>
          </a:xfrm>
          <a:custGeom>
            <a:avLst/>
            <a:gdLst/>
            <a:ahLst/>
            <a:cxnLst/>
            <a:rect l="l" t="t" r="r" b="b"/>
            <a:pathLst>
              <a:path w="146685">
                <a:moveTo>
                  <a:pt x="0" y="0"/>
                </a:moveTo>
                <a:lnTo>
                  <a:pt x="1463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873501" y="7655052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469642" y="7631430"/>
            <a:ext cx="71120" cy="47625"/>
          </a:xfrm>
          <a:custGeom>
            <a:avLst/>
            <a:gdLst/>
            <a:ahLst/>
            <a:cxnLst/>
            <a:rect l="l" t="t" r="r" b="b"/>
            <a:pathLst>
              <a:path w="71119" h="47625">
                <a:moveTo>
                  <a:pt x="70865" y="0"/>
                </a:moveTo>
                <a:lnTo>
                  <a:pt x="0" y="23622"/>
                </a:lnTo>
                <a:lnTo>
                  <a:pt x="70865" y="47244"/>
                </a:lnTo>
                <a:lnTo>
                  <a:pt x="70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023616" y="7631430"/>
            <a:ext cx="70485" cy="47625"/>
          </a:xfrm>
          <a:custGeom>
            <a:avLst/>
            <a:gdLst/>
            <a:ahLst/>
            <a:cxnLst/>
            <a:rect l="l" t="t" r="r" b="b"/>
            <a:pathLst>
              <a:path w="70485" h="47625">
                <a:moveTo>
                  <a:pt x="0" y="0"/>
                </a:moveTo>
                <a:lnTo>
                  <a:pt x="0" y="47244"/>
                </a:lnTo>
                <a:lnTo>
                  <a:pt x="70103" y="236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 txBox="1"/>
          <p:nvPr/>
        </p:nvSpPr>
        <p:spPr>
          <a:xfrm>
            <a:off x="2672588" y="7556500"/>
            <a:ext cx="217804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0" dirty="0">
                <a:latin typeface="Arial"/>
                <a:cs typeface="Arial"/>
              </a:rPr>
              <a:t>8m</a:t>
            </a:r>
            <a:endParaRPr sz="1100">
              <a:latin typeface="Arial"/>
              <a:cs typeface="Arial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4966715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590794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031485" y="7655052"/>
            <a:ext cx="147320" cy="0"/>
          </a:xfrm>
          <a:custGeom>
            <a:avLst/>
            <a:gdLst/>
            <a:ahLst/>
            <a:cxnLst/>
            <a:rect l="l" t="t" r="r" b="b"/>
            <a:pathLst>
              <a:path w="147320">
                <a:moveTo>
                  <a:pt x="0" y="0"/>
                </a:moveTo>
                <a:lnTo>
                  <a:pt x="14706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370576" y="7655052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966715" y="7631430"/>
            <a:ext cx="71120" cy="47625"/>
          </a:xfrm>
          <a:custGeom>
            <a:avLst/>
            <a:gdLst/>
            <a:ahLst/>
            <a:cxnLst/>
            <a:rect l="l" t="t" r="r" b="b"/>
            <a:pathLst>
              <a:path w="71120" h="47625">
                <a:moveTo>
                  <a:pt x="70866" y="0"/>
                </a:moveTo>
                <a:lnTo>
                  <a:pt x="0" y="23622"/>
                </a:lnTo>
                <a:lnTo>
                  <a:pt x="70866" y="47244"/>
                </a:lnTo>
                <a:lnTo>
                  <a:pt x="7086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520690" y="7631430"/>
            <a:ext cx="70485" cy="47625"/>
          </a:xfrm>
          <a:custGeom>
            <a:avLst/>
            <a:gdLst/>
            <a:ahLst/>
            <a:cxnLst/>
            <a:rect l="l" t="t" r="r" b="b"/>
            <a:pathLst>
              <a:path w="70485" h="47625">
                <a:moveTo>
                  <a:pt x="0" y="0"/>
                </a:moveTo>
                <a:lnTo>
                  <a:pt x="0" y="47244"/>
                </a:lnTo>
                <a:lnTo>
                  <a:pt x="70104" y="236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5169661" y="7556500"/>
            <a:ext cx="21971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" dirty="0">
                <a:latin typeface="Arial"/>
                <a:cs typeface="Arial"/>
              </a:rPr>
              <a:t>8m</a:t>
            </a:r>
            <a:endParaRPr sz="1100">
              <a:latin typeface="Arial"/>
              <a:cs typeface="Arial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4342638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966715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407408" y="7655052"/>
            <a:ext cx="146685" cy="0"/>
          </a:xfrm>
          <a:custGeom>
            <a:avLst/>
            <a:gdLst/>
            <a:ahLst/>
            <a:cxnLst/>
            <a:rect l="l" t="t" r="r" b="b"/>
            <a:pathLst>
              <a:path w="146685">
                <a:moveTo>
                  <a:pt x="0" y="0"/>
                </a:moveTo>
                <a:lnTo>
                  <a:pt x="1463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746497" y="7655052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342638" y="7631430"/>
            <a:ext cx="71120" cy="47625"/>
          </a:xfrm>
          <a:custGeom>
            <a:avLst/>
            <a:gdLst/>
            <a:ahLst/>
            <a:cxnLst/>
            <a:rect l="l" t="t" r="r" b="b"/>
            <a:pathLst>
              <a:path w="71120" h="47625">
                <a:moveTo>
                  <a:pt x="70865" y="0"/>
                </a:moveTo>
                <a:lnTo>
                  <a:pt x="0" y="23622"/>
                </a:lnTo>
                <a:lnTo>
                  <a:pt x="70865" y="47244"/>
                </a:lnTo>
                <a:lnTo>
                  <a:pt x="708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896611" y="7631430"/>
            <a:ext cx="70485" cy="47625"/>
          </a:xfrm>
          <a:custGeom>
            <a:avLst/>
            <a:gdLst/>
            <a:ahLst/>
            <a:cxnLst/>
            <a:rect l="l" t="t" r="r" b="b"/>
            <a:pathLst>
              <a:path w="70485" h="47625">
                <a:moveTo>
                  <a:pt x="0" y="0"/>
                </a:moveTo>
                <a:lnTo>
                  <a:pt x="0" y="47244"/>
                </a:lnTo>
                <a:lnTo>
                  <a:pt x="70103" y="236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717797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342638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783329" y="7655052"/>
            <a:ext cx="146685" cy="0"/>
          </a:xfrm>
          <a:custGeom>
            <a:avLst/>
            <a:gdLst/>
            <a:ahLst/>
            <a:cxnLst/>
            <a:rect l="l" t="t" r="r" b="b"/>
            <a:pathLst>
              <a:path w="146685">
                <a:moveTo>
                  <a:pt x="0" y="0"/>
                </a:moveTo>
                <a:lnTo>
                  <a:pt x="1463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122420" y="7655052"/>
            <a:ext cx="154940" cy="0"/>
          </a:xfrm>
          <a:custGeom>
            <a:avLst/>
            <a:gdLst/>
            <a:ahLst/>
            <a:cxnLst/>
            <a:rect l="l" t="t" r="r" b="b"/>
            <a:pathLst>
              <a:path w="154939">
                <a:moveTo>
                  <a:pt x="0" y="0"/>
                </a:moveTo>
                <a:lnTo>
                  <a:pt x="15468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717797" y="7631430"/>
            <a:ext cx="71755" cy="47625"/>
          </a:xfrm>
          <a:custGeom>
            <a:avLst/>
            <a:gdLst/>
            <a:ahLst/>
            <a:cxnLst/>
            <a:rect l="l" t="t" r="r" b="b"/>
            <a:pathLst>
              <a:path w="71754" h="47625">
                <a:moveTo>
                  <a:pt x="71627" y="0"/>
                </a:moveTo>
                <a:lnTo>
                  <a:pt x="0" y="23622"/>
                </a:lnTo>
                <a:lnTo>
                  <a:pt x="71627" y="47244"/>
                </a:lnTo>
                <a:lnTo>
                  <a:pt x="716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272534" y="7631430"/>
            <a:ext cx="70485" cy="47625"/>
          </a:xfrm>
          <a:custGeom>
            <a:avLst/>
            <a:gdLst/>
            <a:ahLst/>
            <a:cxnLst/>
            <a:rect l="l" t="t" r="r" b="b"/>
            <a:pathLst>
              <a:path w="70485" h="47625">
                <a:moveTo>
                  <a:pt x="0" y="0"/>
                </a:moveTo>
                <a:lnTo>
                  <a:pt x="0" y="47244"/>
                </a:lnTo>
                <a:lnTo>
                  <a:pt x="70103" y="236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 txBox="1"/>
          <p:nvPr/>
        </p:nvSpPr>
        <p:spPr>
          <a:xfrm>
            <a:off x="3921505" y="7556500"/>
            <a:ext cx="217804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0" dirty="0">
                <a:latin typeface="Arial"/>
                <a:cs typeface="Arial"/>
              </a:rPr>
              <a:t>8m</a:t>
            </a:r>
            <a:endParaRPr sz="1100">
              <a:latin typeface="Arial"/>
              <a:cs typeface="Arial"/>
            </a:endParaRPr>
          </a:p>
        </p:txBody>
      </p:sp>
      <p:sp>
        <p:nvSpPr>
          <p:cNvPr id="81" name="object 81"/>
          <p:cNvSpPr/>
          <p:nvPr/>
        </p:nvSpPr>
        <p:spPr>
          <a:xfrm>
            <a:off x="3093720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717797" y="7516368"/>
            <a:ext cx="0" cy="277495"/>
          </a:xfrm>
          <a:custGeom>
            <a:avLst/>
            <a:gdLst/>
            <a:ahLst/>
            <a:cxnLst/>
            <a:rect l="l" t="t" r="r" b="b"/>
            <a:pathLst>
              <a:path h="277495">
                <a:moveTo>
                  <a:pt x="0" y="0"/>
                </a:moveTo>
                <a:lnTo>
                  <a:pt x="0" y="277367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158489" y="7655052"/>
            <a:ext cx="147320" cy="0"/>
          </a:xfrm>
          <a:custGeom>
            <a:avLst/>
            <a:gdLst/>
            <a:ahLst/>
            <a:cxnLst/>
            <a:rect l="l" t="t" r="r" b="b"/>
            <a:pathLst>
              <a:path w="147320">
                <a:moveTo>
                  <a:pt x="0" y="0"/>
                </a:moveTo>
                <a:lnTo>
                  <a:pt x="14706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497579" y="7655052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44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093720" y="7631430"/>
            <a:ext cx="71120" cy="47625"/>
          </a:xfrm>
          <a:custGeom>
            <a:avLst/>
            <a:gdLst/>
            <a:ahLst/>
            <a:cxnLst/>
            <a:rect l="l" t="t" r="r" b="b"/>
            <a:pathLst>
              <a:path w="71119" h="47625">
                <a:moveTo>
                  <a:pt x="70866" y="0"/>
                </a:moveTo>
                <a:lnTo>
                  <a:pt x="0" y="23622"/>
                </a:lnTo>
                <a:lnTo>
                  <a:pt x="70866" y="47244"/>
                </a:lnTo>
                <a:lnTo>
                  <a:pt x="7086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3647694" y="7631430"/>
            <a:ext cx="70485" cy="47625"/>
          </a:xfrm>
          <a:custGeom>
            <a:avLst/>
            <a:gdLst/>
            <a:ahLst/>
            <a:cxnLst/>
            <a:rect l="l" t="t" r="r" b="b"/>
            <a:pathLst>
              <a:path w="70485" h="47625">
                <a:moveTo>
                  <a:pt x="0" y="0"/>
                </a:moveTo>
                <a:lnTo>
                  <a:pt x="0" y="47244"/>
                </a:lnTo>
                <a:lnTo>
                  <a:pt x="70103" y="236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 txBox="1"/>
          <p:nvPr/>
        </p:nvSpPr>
        <p:spPr>
          <a:xfrm>
            <a:off x="3296665" y="7556500"/>
            <a:ext cx="21971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" dirty="0">
                <a:latin typeface="Arial"/>
                <a:cs typeface="Arial"/>
              </a:rPr>
              <a:t>8m</a:t>
            </a:r>
            <a:endParaRPr sz="1100">
              <a:latin typeface="Arial"/>
              <a:cs typeface="Arial"/>
            </a:endParaRPr>
          </a:p>
        </p:txBody>
      </p:sp>
      <p:sp>
        <p:nvSpPr>
          <p:cNvPr id="88" name="object 88"/>
          <p:cNvSpPr/>
          <p:nvPr/>
        </p:nvSpPr>
        <p:spPr>
          <a:xfrm>
            <a:off x="2469642" y="6327647"/>
            <a:ext cx="624205" cy="833119"/>
          </a:xfrm>
          <a:custGeom>
            <a:avLst/>
            <a:gdLst/>
            <a:ahLst/>
            <a:cxnLst/>
            <a:rect l="l" t="t" r="r" b="b"/>
            <a:pathLst>
              <a:path w="624205" h="833120">
                <a:moveTo>
                  <a:pt x="624077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590794" y="6327647"/>
            <a:ext cx="237490" cy="0"/>
          </a:xfrm>
          <a:custGeom>
            <a:avLst/>
            <a:gdLst/>
            <a:ahLst/>
            <a:cxnLst/>
            <a:rect l="l" t="t" r="r" b="b"/>
            <a:pathLst>
              <a:path w="237489">
                <a:moveTo>
                  <a:pt x="236981" y="0"/>
                </a:moveTo>
                <a:lnTo>
                  <a:pt x="0" y="0"/>
                </a:lnTo>
              </a:path>
            </a:pathLst>
          </a:custGeom>
          <a:ln w="3638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812535" y="6262878"/>
            <a:ext cx="195580" cy="129539"/>
          </a:xfrm>
          <a:custGeom>
            <a:avLst/>
            <a:gdLst/>
            <a:ahLst/>
            <a:cxnLst/>
            <a:rect l="l" t="t" r="r" b="b"/>
            <a:pathLst>
              <a:path w="195579" h="129539">
                <a:moveTo>
                  <a:pt x="0" y="0"/>
                </a:moveTo>
                <a:lnTo>
                  <a:pt x="0" y="129539"/>
                </a:lnTo>
                <a:lnTo>
                  <a:pt x="195072" y="64770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342638" y="6327647"/>
            <a:ext cx="624205" cy="833119"/>
          </a:xfrm>
          <a:custGeom>
            <a:avLst/>
            <a:gdLst/>
            <a:ahLst/>
            <a:cxnLst/>
            <a:rect l="l" t="t" r="r" b="b"/>
            <a:pathLst>
              <a:path w="624204" h="833120">
                <a:moveTo>
                  <a:pt x="624077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3717797" y="6327647"/>
            <a:ext cx="624840" cy="833119"/>
          </a:xfrm>
          <a:custGeom>
            <a:avLst/>
            <a:gdLst/>
            <a:ahLst/>
            <a:cxnLst/>
            <a:rect l="l" t="t" r="r" b="b"/>
            <a:pathLst>
              <a:path w="624839" h="833120">
                <a:moveTo>
                  <a:pt x="624839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3093720" y="6327647"/>
            <a:ext cx="624205" cy="833119"/>
          </a:xfrm>
          <a:custGeom>
            <a:avLst/>
            <a:gdLst/>
            <a:ahLst/>
            <a:cxnLst/>
            <a:rect l="l" t="t" r="r" b="b"/>
            <a:pathLst>
              <a:path w="624204" h="833120">
                <a:moveTo>
                  <a:pt x="624078" y="0"/>
                </a:moveTo>
                <a:lnTo>
                  <a:pt x="0" y="832865"/>
                </a:lnTo>
              </a:path>
            </a:pathLst>
          </a:custGeom>
          <a:ln w="2512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3093720" y="5911596"/>
            <a:ext cx="0" cy="236220"/>
          </a:xfrm>
          <a:custGeom>
            <a:avLst/>
            <a:gdLst/>
            <a:ahLst/>
            <a:cxnLst/>
            <a:rect l="l" t="t" r="r" b="b"/>
            <a:pathLst>
              <a:path h="236220">
                <a:moveTo>
                  <a:pt x="0" y="236219"/>
                </a:moveTo>
                <a:lnTo>
                  <a:pt x="0" y="0"/>
                </a:lnTo>
              </a:path>
            </a:pathLst>
          </a:custGeom>
          <a:ln w="3638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028950" y="6131814"/>
            <a:ext cx="129539" cy="196215"/>
          </a:xfrm>
          <a:custGeom>
            <a:avLst/>
            <a:gdLst/>
            <a:ahLst/>
            <a:cxnLst/>
            <a:rect l="l" t="t" r="r" b="b"/>
            <a:pathLst>
              <a:path w="129539" h="196214">
                <a:moveTo>
                  <a:pt x="129539" y="0"/>
                </a:moveTo>
                <a:lnTo>
                  <a:pt x="0" y="0"/>
                </a:lnTo>
                <a:lnTo>
                  <a:pt x="64769" y="195834"/>
                </a:lnTo>
                <a:lnTo>
                  <a:pt x="12953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342638" y="5911596"/>
            <a:ext cx="0" cy="236220"/>
          </a:xfrm>
          <a:custGeom>
            <a:avLst/>
            <a:gdLst/>
            <a:ahLst/>
            <a:cxnLst/>
            <a:rect l="l" t="t" r="r" b="b"/>
            <a:pathLst>
              <a:path h="236220">
                <a:moveTo>
                  <a:pt x="0" y="236219"/>
                </a:moveTo>
                <a:lnTo>
                  <a:pt x="0" y="0"/>
                </a:lnTo>
              </a:path>
            </a:pathLst>
          </a:custGeom>
          <a:ln w="3638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277105" y="6131814"/>
            <a:ext cx="130810" cy="196215"/>
          </a:xfrm>
          <a:custGeom>
            <a:avLst/>
            <a:gdLst/>
            <a:ahLst/>
            <a:cxnLst/>
            <a:rect l="l" t="t" r="r" b="b"/>
            <a:pathLst>
              <a:path w="130810" h="196214">
                <a:moveTo>
                  <a:pt x="130302" y="0"/>
                </a:moveTo>
                <a:lnTo>
                  <a:pt x="0" y="0"/>
                </a:lnTo>
                <a:lnTo>
                  <a:pt x="65532" y="195834"/>
                </a:lnTo>
                <a:lnTo>
                  <a:pt x="130302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 txBox="1"/>
          <p:nvPr/>
        </p:nvSpPr>
        <p:spPr>
          <a:xfrm>
            <a:off x="1067816" y="3605021"/>
            <a:ext cx="5785485" cy="2283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BE  </a:t>
            </a:r>
            <a:r>
              <a:rPr sz="1200" spc="-5" dirty="0">
                <a:latin typeface="Arial"/>
                <a:cs typeface="Arial"/>
              </a:rPr>
              <a:t>dapat diuraikan arah  </a:t>
            </a:r>
            <a:r>
              <a:rPr sz="1200" dirty="0">
                <a:latin typeface="Arial"/>
                <a:cs typeface="Arial"/>
              </a:rPr>
              <a:t>x  </a:t>
            </a:r>
            <a:r>
              <a:rPr sz="1200" spc="-5" dirty="0">
                <a:latin typeface="Arial"/>
                <a:cs typeface="Arial"/>
              </a:rPr>
              <a:t>dan  </a:t>
            </a:r>
            <a:r>
              <a:rPr sz="1200" dirty="0">
                <a:latin typeface="Arial"/>
                <a:cs typeface="Arial"/>
              </a:rPr>
              <a:t>y  </a:t>
            </a:r>
            <a:r>
              <a:rPr sz="1200" spc="-5" dirty="0">
                <a:latin typeface="Arial"/>
                <a:cs typeface="Arial"/>
              </a:rPr>
              <a:t>(vertikal dan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horisontal)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Untuk menyelesaikan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BD </a:t>
            </a:r>
            <a:r>
              <a:rPr sz="1200" spc="-5" dirty="0">
                <a:latin typeface="Arial"/>
                <a:cs typeface="Arial"/>
              </a:rPr>
              <a:t>dengan  ∑ M</a:t>
            </a:r>
            <a:r>
              <a:rPr sz="1200" spc="-7" baseline="-10416" dirty="0">
                <a:latin typeface="Arial"/>
                <a:cs typeface="Arial"/>
              </a:rPr>
              <a:t>E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CE </a:t>
            </a:r>
            <a:r>
              <a:rPr sz="1200" spc="-5" dirty="0">
                <a:latin typeface="Arial"/>
                <a:cs typeface="Arial"/>
              </a:rPr>
              <a:t>dengan  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BE </a:t>
            </a:r>
            <a:r>
              <a:rPr sz="1200" dirty="0">
                <a:latin typeface="Arial"/>
                <a:cs typeface="Arial"/>
              </a:rPr>
              <a:t>dengan  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240665" algn="l"/>
                <a:tab pos="241935" algn="l"/>
              </a:tabLst>
            </a:pPr>
            <a:r>
              <a:rPr sz="1200" spc="-5" dirty="0">
                <a:latin typeface="Arial"/>
                <a:cs typeface="Arial"/>
              </a:rPr>
              <a:t>Di cek dengan  ∑ 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 0 ,  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 0 ,  </a:t>
            </a:r>
            <a:r>
              <a:rPr sz="1200" spc="-5" dirty="0">
                <a:latin typeface="Arial"/>
                <a:cs typeface="Arial"/>
              </a:rPr>
              <a:t>∑ </a:t>
            </a:r>
            <a:r>
              <a:rPr sz="1200" dirty="0">
                <a:latin typeface="Arial"/>
                <a:cs typeface="Arial"/>
              </a:rPr>
              <a:t>M =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720"/>
              </a:spcBef>
            </a:pPr>
            <a:r>
              <a:rPr sz="1200" spc="-5" dirty="0">
                <a:latin typeface="Arial"/>
                <a:cs typeface="Arial"/>
              </a:rPr>
              <a:t>Cari gaya pada bagian EF dan </a:t>
            </a:r>
            <a:r>
              <a:rPr sz="1200" dirty="0">
                <a:latin typeface="Arial"/>
                <a:cs typeface="Arial"/>
              </a:rPr>
              <a:t>GI </a:t>
            </a:r>
            <a:r>
              <a:rPr sz="1200" spc="-5" dirty="0">
                <a:latin typeface="Arial"/>
                <a:cs typeface="Arial"/>
              </a:rPr>
              <a:t>pada rangka batang berikut. </a:t>
            </a:r>
            <a:r>
              <a:rPr sz="1200" dirty="0">
                <a:latin typeface="Arial"/>
                <a:cs typeface="Arial"/>
              </a:rPr>
              <a:t>Apakah rangka  </a:t>
            </a:r>
            <a:r>
              <a:rPr sz="1200" spc="-5" dirty="0">
                <a:latin typeface="Arial"/>
                <a:cs typeface="Arial"/>
              </a:rPr>
              <a:t>batang seimbang/stabil </a:t>
            </a:r>
            <a:r>
              <a:rPr sz="1200" dirty="0">
                <a:latin typeface="Arial"/>
                <a:cs typeface="Arial"/>
              </a:rPr>
              <a:t>? </a:t>
            </a:r>
            <a:r>
              <a:rPr sz="1200" spc="-5" dirty="0">
                <a:latin typeface="Arial"/>
                <a:cs typeface="Arial"/>
              </a:rPr>
              <a:t>Gunakan metode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potongan.</a:t>
            </a:r>
            <a:endParaRPr sz="1200">
              <a:latin typeface="Arial"/>
              <a:cs typeface="Arial"/>
            </a:endParaRPr>
          </a:p>
          <a:p>
            <a:pPr marL="1841500">
              <a:lnSpc>
                <a:spcPct val="100000"/>
              </a:lnSpc>
              <a:spcBef>
                <a:spcPts val="280"/>
              </a:spcBef>
              <a:tabLst>
                <a:tab pos="3089275" algn="l"/>
              </a:tabLst>
            </a:pPr>
            <a:r>
              <a:rPr sz="1100" b="1" spc="-10" dirty="0">
                <a:latin typeface="Arial"/>
                <a:cs typeface="Arial"/>
              </a:rPr>
              <a:t>28 </a:t>
            </a:r>
            <a:r>
              <a:rPr sz="1100" b="1" spc="-5" dirty="0">
                <a:latin typeface="Arial"/>
                <a:cs typeface="Arial"/>
              </a:rPr>
              <a:t>kN	28</a:t>
            </a:r>
            <a:r>
              <a:rPr sz="1100" b="1" spc="-110" dirty="0">
                <a:latin typeface="Arial"/>
                <a:cs typeface="Arial"/>
              </a:rPr>
              <a:t> </a:t>
            </a:r>
            <a:r>
              <a:rPr sz="1100" b="1" spc="-10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6017780" y="6229858"/>
            <a:ext cx="39560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16</a:t>
            </a:r>
            <a:r>
              <a:rPr sz="1100" b="1" spc="-105" dirty="0">
                <a:latin typeface="Arial"/>
                <a:cs typeface="Arial"/>
              </a:rPr>
              <a:t> </a:t>
            </a:r>
            <a:r>
              <a:rPr sz="1100" b="1" spc="-10" dirty="0">
                <a:latin typeface="Arial"/>
                <a:cs typeface="Arial"/>
              </a:rPr>
              <a:t>kN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4545584" y="7374382"/>
            <a:ext cx="217804" cy="361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34925">
              <a:lnSpc>
                <a:spcPct val="100000"/>
              </a:lnSpc>
            </a:pPr>
            <a:r>
              <a:rPr sz="1100" b="1" spc="-10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100" spc="-10" dirty="0">
                <a:latin typeface="Arial"/>
                <a:cs typeface="Arial"/>
              </a:rPr>
              <a:t>8m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4279671" y="7166356"/>
            <a:ext cx="12573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10" dirty="0">
                <a:latin typeface="Arial"/>
                <a:cs typeface="Arial"/>
              </a:rPr>
              <a:t>H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3663213" y="7166356"/>
            <a:ext cx="110489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F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3030753" y="7166356"/>
            <a:ext cx="12573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10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2588793" y="7166356"/>
            <a:ext cx="12573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10" dirty="0"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2406662" y="6125464"/>
            <a:ext cx="324739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32130" algn="l"/>
                <a:tab pos="1264920" algn="l"/>
                <a:tab pos="2011680" algn="l"/>
                <a:tab pos="2540635" algn="l"/>
                <a:tab pos="3133725" algn="l"/>
              </a:tabLst>
            </a:pPr>
            <a:r>
              <a:rPr sz="1100" b="1" spc="-10" dirty="0">
                <a:latin typeface="Arial"/>
                <a:cs typeface="Arial"/>
              </a:rPr>
              <a:t>A	C	</a:t>
            </a:r>
            <a:r>
              <a:rPr sz="1100" b="1" spc="-5" dirty="0">
                <a:latin typeface="Arial"/>
                <a:cs typeface="Arial"/>
              </a:rPr>
              <a:t>E	</a:t>
            </a:r>
            <a:r>
              <a:rPr sz="1100" b="1" spc="-10" dirty="0">
                <a:latin typeface="Arial"/>
                <a:cs typeface="Arial"/>
              </a:rPr>
              <a:t>G	</a:t>
            </a:r>
            <a:r>
              <a:rPr sz="1100" b="1" spc="-5" dirty="0">
                <a:latin typeface="Arial"/>
                <a:cs typeface="Arial"/>
              </a:rPr>
              <a:t>I	</a:t>
            </a:r>
            <a:r>
              <a:rPr sz="1100" b="1" spc="-10" dirty="0">
                <a:latin typeface="Arial"/>
                <a:cs typeface="Arial"/>
              </a:rPr>
              <a:t>K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5202453" y="7166356"/>
            <a:ext cx="102870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J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7" name="object 107"/>
          <p:cNvSpPr/>
          <p:nvPr/>
        </p:nvSpPr>
        <p:spPr>
          <a:xfrm>
            <a:off x="3191255" y="6164579"/>
            <a:ext cx="951865" cy="1263650"/>
          </a:xfrm>
          <a:custGeom>
            <a:avLst/>
            <a:gdLst/>
            <a:ahLst/>
            <a:cxnLst/>
            <a:rect l="l" t="t" r="r" b="b"/>
            <a:pathLst>
              <a:path w="951864" h="1263650">
                <a:moveTo>
                  <a:pt x="946404" y="0"/>
                </a:moveTo>
                <a:lnTo>
                  <a:pt x="940307" y="0"/>
                </a:lnTo>
                <a:lnTo>
                  <a:pt x="938783" y="1524"/>
                </a:lnTo>
                <a:lnTo>
                  <a:pt x="938021" y="3048"/>
                </a:lnTo>
                <a:lnTo>
                  <a:pt x="779526" y="213360"/>
                </a:lnTo>
                <a:lnTo>
                  <a:pt x="778002" y="214122"/>
                </a:lnTo>
                <a:lnTo>
                  <a:pt x="778002" y="220218"/>
                </a:lnTo>
                <a:lnTo>
                  <a:pt x="779526" y="220980"/>
                </a:lnTo>
                <a:lnTo>
                  <a:pt x="780288" y="222504"/>
                </a:lnTo>
                <a:lnTo>
                  <a:pt x="781811" y="224028"/>
                </a:lnTo>
                <a:lnTo>
                  <a:pt x="783335" y="224790"/>
                </a:lnTo>
                <a:lnTo>
                  <a:pt x="786383" y="224790"/>
                </a:lnTo>
                <a:lnTo>
                  <a:pt x="787145" y="224028"/>
                </a:lnTo>
                <a:lnTo>
                  <a:pt x="788669" y="224028"/>
                </a:lnTo>
                <a:lnTo>
                  <a:pt x="790194" y="222504"/>
                </a:lnTo>
                <a:lnTo>
                  <a:pt x="949452" y="11430"/>
                </a:lnTo>
                <a:lnTo>
                  <a:pt x="950341" y="5194"/>
                </a:lnTo>
                <a:lnTo>
                  <a:pt x="951466" y="5194"/>
                </a:lnTo>
                <a:lnTo>
                  <a:pt x="946404" y="0"/>
                </a:lnTo>
                <a:close/>
              </a:path>
              <a:path w="951864" h="1263650">
                <a:moveTo>
                  <a:pt x="951466" y="5194"/>
                </a:moveTo>
                <a:lnTo>
                  <a:pt x="950341" y="5194"/>
                </a:lnTo>
                <a:lnTo>
                  <a:pt x="951750" y="5486"/>
                </a:lnTo>
                <a:lnTo>
                  <a:pt x="951466" y="5194"/>
                </a:lnTo>
                <a:close/>
              </a:path>
              <a:path w="951864" h="1263650">
                <a:moveTo>
                  <a:pt x="745235" y="266700"/>
                </a:moveTo>
                <a:lnTo>
                  <a:pt x="740664" y="266700"/>
                </a:lnTo>
                <a:lnTo>
                  <a:pt x="739902" y="267462"/>
                </a:lnTo>
                <a:lnTo>
                  <a:pt x="738378" y="268224"/>
                </a:lnTo>
                <a:lnTo>
                  <a:pt x="737616" y="268986"/>
                </a:lnTo>
                <a:lnTo>
                  <a:pt x="679704" y="346710"/>
                </a:lnTo>
                <a:lnTo>
                  <a:pt x="678942" y="348234"/>
                </a:lnTo>
                <a:lnTo>
                  <a:pt x="678942" y="349758"/>
                </a:lnTo>
                <a:lnTo>
                  <a:pt x="677418" y="350520"/>
                </a:lnTo>
                <a:lnTo>
                  <a:pt x="678942" y="352044"/>
                </a:lnTo>
                <a:lnTo>
                  <a:pt x="678942" y="352806"/>
                </a:lnTo>
                <a:lnTo>
                  <a:pt x="679704" y="355092"/>
                </a:lnTo>
                <a:lnTo>
                  <a:pt x="679704" y="355854"/>
                </a:lnTo>
                <a:lnTo>
                  <a:pt x="681228" y="356616"/>
                </a:lnTo>
                <a:lnTo>
                  <a:pt x="681990" y="357378"/>
                </a:lnTo>
                <a:lnTo>
                  <a:pt x="687323" y="357378"/>
                </a:lnTo>
                <a:lnTo>
                  <a:pt x="688847" y="356616"/>
                </a:lnTo>
                <a:lnTo>
                  <a:pt x="690371" y="355092"/>
                </a:lnTo>
                <a:lnTo>
                  <a:pt x="749045" y="277368"/>
                </a:lnTo>
                <a:lnTo>
                  <a:pt x="749807" y="275844"/>
                </a:lnTo>
                <a:lnTo>
                  <a:pt x="749807" y="275082"/>
                </a:lnTo>
                <a:lnTo>
                  <a:pt x="750569" y="273558"/>
                </a:lnTo>
                <a:lnTo>
                  <a:pt x="750569" y="272796"/>
                </a:lnTo>
                <a:lnTo>
                  <a:pt x="749807" y="270510"/>
                </a:lnTo>
                <a:lnTo>
                  <a:pt x="749807" y="269748"/>
                </a:lnTo>
                <a:lnTo>
                  <a:pt x="748283" y="268224"/>
                </a:lnTo>
                <a:lnTo>
                  <a:pt x="745997" y="267462"/>
                </a:lnTo>
                <a:lnTo>
                  <a:pt x="745235" y="266700"/>
                </a:lnTo>
                <a:close/>
              </a:path>
              <a:path w="951864" h="1263650">
                <a:moveTo>
                  <a:pt x="487680" y="624078"/>
                </a:moveTo>
                <a:lnTo>
                  <a:pt x="483869" y="624078"/>
                </a:lnTo>
                <a:lnTo>
                  <a:pt x="485394" y="624840"/>
                </a:lnTo>
                <a:lnTo>
                  <a:pt x="486156" y="624840"/>
                </a:lnTo>
                <a:lnTo>
                  <a:pt x="487680" y="624078"/>
                </a:lnTo>
                <a:close/>
              </a:path>
              <a:path w="951864" h="1263650">
                <a:moveTo>
                  <a:pt x="643890" y="399288"/>
                </a:moveTo>
                <a:lnTo>
                  <a:pt x="642366" y="400050"/>
                </a:lnTo>
                <a:lnTo>
                  <a:pt x="641604" y="400050"/>
                </a:lnTo>
                <a:lnTo>
                  <a:pt x="639318" y="400812"/>
                </a:lnTo>
                <a:lnTo>
                  <a:pt x="638556" y="400812"/>
                </a:lnTo>
                <a:lnTo>
                  <a:pt x="637794" y="402336"/>
                </a:lnTo>
                <a:lnTo>
                  <a:pt x="480059" y="613410"/>
                </a:lnTo>
                <a:lnTo>
                  <a:pt x="479297" y="614172"/>
                </a:lnTo>
                <a:lnTo>
                  <a:pt x="478535" y="615696"/>
                </a:lnTo>
                <a:lnTo>
                  <a:pt x="478535" y="618744"/>
                </a:lnTo>
                <a:lnTo>
                  <a:pt x="479297" y="619506"/>
                </a:lnTo>
                <a:lnTo>
                  <a:pt x="479297" y="621030"/>
                </a:lnTo>
                <a:lnTo>
                  <a:pt x="482345" y="624078"/>
                </a:lnTo>
                <a:lnTo>
                  <a:pt x="488442" y="624078"/>
                </a:lnTo>
                <a:lnTo>
                  <a:pt x="489204" y="622554"/>
                </a:lnTo>
                <a:lnTo>
                  <a:pt x="491490" y="621792"/>
                </a:lnTo>
                <a:lnTo>
                  <a:pt x="649223" y="410718"/>
                </a:lnTo>
                <a:lnTo>
                  <a:pt x="649985" y="409194"/>
                </a:lnTo>
                <a:lnTo>
                  <a:pt x="649985" y="404622"/>
                </a:lnTo>
                <a:lnTo>
                  <a:pt x="649223" y="402336"/>
                </a:lnTo>
                <a:lnTo>
                  <a:pt x="648579" y="401612"/>
                </a:lnTo>
                <a:lnTo>
                  <a:pt x="645566" y="401612"/>
                </a:lnTo>
                <a:lnTo>
                  <a:pt x="643890" y="399288"/>
                </a:lnTo>
                <a:close/>
              </a:path>
              <a:path w="951864" h="1263650">
                <a:moveTo>
                  <a:pt x="645325" y="397954"/>
                </a:moveTo>
                <a:lnTo>
                  <a:pt x="645566" y="401612"/>
                </a:lnTo>
                <a:lnTo>
                  <a:pt x="648579" y="401612"/>
                </a:lnTo>
                <a:lnTo>
                  <a:pt x="645325" y="397954"/>
                </a:lnTo>
                <a:close/>
              </a:path>
              <a:path w="951864" h="1263650">
                <a:moveTo>
                  <a:pt x="447294" y="665988"/>
                </a:moveTo>
                <a:lnTo>
                  <a:pt x="441197" y="665988"/>
                </a:lnTo>
                <a:lnTo>
                  <a:pt x="438149" y="669036"/>
                </a:lnTo>
                <a:lnTo>
                  <a:pt x="380238" y="746760"/>
                </a:lnTo>
                <a:lnTo>
                  <a:pt x="378714" y="748284"/>
                </a:lnTo>
                <a:lnTo>
                  <a:pt x="378714" y="752856"/>
                </a:lnTo>
                <a:lnTo>
                  <a:pt x="379476" y="753618"/>
                </a:lnTo>
                <a:lnTo>
                  <a:pt x="380238" y="755904"/>
                </a:lnTo>
                <a:lnTo>
                  <a:pt x="380999" y="756666"/>
                </a:lnTo>
                <a:lnTo>
                  <a:pt x="382523" y="756666"/>
                </a:lnTo>
                <a:lnTo>
                  <a:pt x="384047" y="757428"/>
                </a:lnTo>
                <a:lnTo>
                  <a:pt x="387857" y="757428"/>
                </a:lnTo>
                <a:lnTo>
                  <a:pt x="388619" y="756666"/>
                </a:lnTo>
                <a:lnTo>
                  <a:pt x="390144" y="755904"/>
                </a:lnTo>
                <a:lnTo>
                  <a:pt x="390906" y="754380"/>
                </a:lnTo>
                <a:lnTo>
                  <a:pt x="449580" y="677418"/>
                </a:lnTo>
                <a:lnTo>
                  <a:pt x="449580" y="675894"/>
                </a:lnTo>
                <a:lnTo>
                  <a:pt x="450342" y="675132"/>
                </a:lnTo>
                <a:lnTo>
                  <a:pt x="450342" y="670560"/>
                </a:lnTo>
                <a:lnTo>
                  <a:pt x="449580" y="669798"/>
                </a:lnTo>
                <a:lnTo>
                  <a:pt x="448056" y="666750"/>
                </a:lnTo>
                <a:lnTo>
                  <a:pt x="447294" y="665988"/>
                </a:lnTo>
                <a:close/>
              </a:path>
              <a:path w="951864" h="1263650">
                <a:moveTo>
                  <a:pt x="181914" y="1023200"/>
                </a:moveTo>
                <a:lnTo>
                  <a:pt x="184480" y="1024191"/>
                </a:lnTo>
                <a:lnTo>
                  <a:pt x="182564" y="1023223"/>
                </a:lnTo>
                <a:lnTo>
                  <a:pt x="181914" y="1023200"/>
                </a:lnTo>
                <a:close/>
              </a:path>
              <a:path w="951864" h="1263650">
                <a:moveTo>
                  <a:pt x="346709" y="800100"/>
                </a:moveTo>
                <a:lnTo>
                  <a:pt x="340614" y="800100"/>
                </a:lnTo>
                <a:lnTo>
                  <a:pt x="338328" y="802386"/>
                </a:lnTo>
                <a:lnTo>
                  <a:pt x="179831" y="1013460"/>
                </a:lnTo>
                <a:lnTo>
                  <a:pt x="179069" y="1014222"/>
                </a:lnTo>
                <a:lnTo>
                  <a:pt x="179069" y="1015746"/>
                </a:lnTo>
                <a:lnTo>
                  <a:pt x="178307" y="1016508"/>
                </a:lnTo>
                <a:lnTo>
                  <a:pt x="179069" y="1018794"/>
                </a:lnTo>
                <a:lnTo>
                  <a:pt x="179069" y="1019556"/>
                </a:lnTo>
                <a:lnTo>
                  <a:pt x="179831" y="1021080"/>
                </a:lnTo>
                <a:lnTo>
                  <a:pt x="179831" y="1021842"/>
                </a:lnTo>
                <a:lnTo>
                  <a:pt x="182564" y="1023223"/>
                </a:lnTo>
                <a:lnTo>
                  <a:pt x="186690" y="1023366"/>
                </a:lnTo>
                <a:lnTo>
                  <a:pt x="187452" y="1023366"/>
                </a:lnTo>
                <a:lnTo>
                  <a:pt x="189738" y="1022604"/>
                </a:lnTo>
                <a:lnTo>
                  <a:pt x="191261" y="1021080"/>
                </a:lnTo>
                <a:lnTo>
                  <a:pt x="348995" y="810006"/>
                </a:lnTo>
                <a:lnTo>
                  <a:pt x="349757" y="809244"/>
                </a:lnTo>
                <a:lnTo>
                  <a:pt x="350519" y="807720"/>
                </a:lnTo>
                <a:lnTo>
                  <a:pt x="350519" y="804672"/>
                </a:lnTo>
                <a:lnTo>
                  <a:pt x="349757" y="803910"/>
                </a:lnTo>
                <a:lnTo>
                  <a:pt x="349757" y="802386"/>
                </a:lnTo>
                <a:lnTo>
                  <a:pt x="348233" y="800862"/>
                </a:lnTo>
                <a:lnTo>
                  <a:pt x="346709" y="800100"/>
                </a:lnTo>
                <a:close/>
              </a:path>
              <a:path w="951864" h="1263650">
                <a:moveTo>
                  <a:pt x="343661" y="799338"/>
                </a:moveTo>
                <a:lnTo>
                  <a:pt x="342899" y="799338"/>
                </a:lnTo>
                <a:lnTo>
                  <a:pt x="341376" y="800100"/>
                </a:lnTo>
                <a:lnTo>
                  <a:pt x="345947" y="800100"/>
                </a:lnTo>
                <a:lnTo>
                  <a:pt x="343661" y="799338"/>
                </a:lnTo>
                <a:close/>
              </a:path>
              <a:path w="951864" h="1263650">
                <a:moveTo>
                  <a:pt x="147066" y="1066038"/>
                </a:moveTo>
                <a:lnTo>
                  <a:pt x="141731" y="1066038"/>
                </a:lnTo>
                <a:lnTo>
                  <a:pt x="140207" y="1066800"/>
                </a:lnTo>
                <a:lnTo>
                  <a:pt x="139445" y="1066800"/>
                </a:lnTo>
                <a:lnTo>
                  <a:pt x="138683" y="1069086"/>
                </a:lnTo>
                <a:lnTo>
                  <a:pt x="80009" y="1146048"/>
                </a:lnTo>
                <a:lnTo>
                  <a:pt x="79247" y="1147572"/>
                </a:lnTo>
                <a:lnTo>
                  <a:pt x="79247" y="1148334"/>
                </a:lnTo>
                <a:lnTo>
                  <a:pt x="78485" y="1150620"/>
                </a:lnTo>
                <a:lnTo>
                  <a:pt x="78485" y="1151382"/>
                </a:lnTo>
                <a:lnTo>
                  <a:pt x="79247" y="1152906"/>
                </a:lnTo>
                <a:lnTo>
                  <a:pt x="79247" y="1153668"/>
                </a:lnTo>
                <a:lnTo>
                  <a:pt x="82295" y="1156716"/>
                </a:lnTo>
                <a:lnTo>
                  <a:pt x="83057" y="1156716"/>
                </a:lnTo>
                <a:lnTo>
                  <a:pt x="83819" y="1157478"/>
                </a:lnTo>
                <a:lnTo>
                  <a:pt x="88392" y="1157478"/>
                </a:lnTo>
                <a:lnTo>
                  <a:pt x="91440" y="1154430"/>
                </a:lnTo>
                <a:lnTo>
                  <a:pt x="149352" y="1076706"/>
                </a:lnTo>
                <a:lnTo>
                  <a:pt x="150876" y="1075944"/>
                </a:lnTo>
                <a:lnTo>
                  <a:pt x="150876" y="1070610"/>
                </a:lnTo>
                <a:lnTo>
                  <a:pt x="149352" y="1069086"/>
                </a:lnTo>
                <a:lnTo>
                  <a:pt x="148590" y="1067562"/>
                </a:lnTo>
                <a:lnTo>
                  <a:pt x="147066" y="1066038"/>
                </a:lnTo>
                <a:close/>
              </a:path>
              <a:path w="951864" h="1263650">
                <a:moveTo>
                  <a:pt x="144780" y="1065276"/>
                </a:moveTo>
                <a:lnTo>
                  <a:pt x="142494" y="1066038"/>
                </a:lnTo>
                <a:lnTo>
                  <a:pt x="145542" y="1066038"/>
                </a:lnTo>
                <a:lnTo>
                  <a:pt x="144780" y="1065276"/>
                </a:lnTo>
                <a:close/>
              </a:path>
              <a:path w="951864" h="1263650">
                <a:moveTo>
                  <a:pt x="9143" y="1261872"/>
                </a:moveTo>
                <a:lnTo>
                  <a:pt x="4571" y="1261872"/>
                </a:lnTo>
                <a:lnTo>
                  <a:pt x="6857" y="1263396"/>
                </a:lnTo>
                <a:lnTo>
                  <a:pt x="7619" y="1263396"/>
                </a:lnTo>
                <a:lnTo>
                  <a:pt x="9143" y="1261872"/>
                </a:lnTo>
                <a:close/>
              </a:path>
              <a:path w="951864" h="1263650">
                <a:moveTo>
                  <a:pt x="45719" y="1198626"/>
                </a:moveTo>
                <a:lnTo>
                  <a:pt x="42671" y="1198626"/>
                </a:lnTo>
                <a:lnTo>
                  <a:pt x="41910" y="1199388"/>
                </a:lnTo>
                <a:lnTo>
                  <a:pt x="40386" y="1199388"/>
                </a:lnTo>
                <a:lnTo>
                  <a:pt x="30886" y="1213257"/>
                </a:lnTo>
                <a:lnTo>
                  <a:pt x="9499" y="1240382"/>
                </a:lnTo>
                <a:lnTo>
                  <a:pt x="0" y="1254252"/>
                </a:lnTo>
                <a:lnTo>
                  <a:pt x="0" y="1257300"/>
                </a:lnTo>
                <a:lnTo>
                  <a:pt x="762" y="1258062"/>
                </a:lnTo>
                <a:lnTo>
                  <a:pt x="762" y="1259586"/>
                </a:lnTo>
                <a:lnTo>
                  <a:pt x="2286" y="1261110"/>
                </a:lnTo>
                <a:lnTo>
                  <a:pt x="3810" y="1261872"/>
                </a:lnTo>
                <a:lnTo>
                  <a:pt x="9906" y="1261872"/>
                </a:lnTo>
                <a:lnTo>
                  <a:pt x="10668" y="1261110"/>
                </a:lnTo>
                <a:lnTo>
                  <a:pt x="12954" y="1260348"/>
                </a:lnTo>
                <a:lnTo>
                  <a:pt x="50292" y="1210056"/>
                </a:lnTo>
                <a:lnTo>
                  <a:pt x="51054" y="1209294"/>
                </a:lnTo>
                <a:lnTo>
                  <a:pt x="51054" y="1203198"/>
                </a:lnTo>
                <a:lnTo>
                  <a:pt x="50292" y="1202436"/>
                </a:lnTo>
                <a:lnTo>
                  <a:pt x="48768" y="1201674"/>
                </a:lnTo>
                <a:lnTo>
                  <a:pt x="48006" y="1200912"/>
                </a:lnTo>
                <a:lnTo>
                  <a:pt x="47243" y="1199388"/>
                </a:lnTo>
                <a:lnTo>
                  <a:pt x="45719" y="1198626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3969258" y="6164579"/>
            <a:ext cx="173990" cy="224790"/>
          </a:xfrm>
          <a:custGeom>
            <a:avLst/>
            <a:gdLst/>
            <a:ahLst/>
            <a:cxnLst/>
            <a:rect l="l" t="t" r="r" b="b"/>
            <a:pathLst>
              <a:path w="173989" h="224789">
                <a:moveTo>
                  <a:pt x="171450" y="11430"/>
                </a:moveTo>
                <a:lnTo>
                  <a:pt x="12191" y="222504"/>
                </a:lnTo>
                <a:lnTo>
                  <a:pt x="10667" y="224028"/>
                </a:lnTo>
                <a:lnTo>
                  <a:pt x="9143" y="224028"/>
                </a:lnTo>
                <a:lnTo>
                  <a:pt x="8381" y="224790"/>
                </a:lnTo>
                <a:lnTo>
                  <a:pt x="5333" y="224790"/>
                </a:lnTo>
                <a:lnTo>
                  <a:pt x="3809" y="224028"/>
                </a:lnTo>
                <a:lnTo>
                  <a:pt x="2286" y="222504"/>
                </a:lnTo>
                <a:lnTo>
                  <a:pt x="1524" y="220980"/>
                </a:lnTo>
                <a:lnTo>
                  <a:pt x="0" y="220218"/>
                </a:lnTo>
                <a:lnTo>
                  <a:pt x="0" y="214122"/>
                </a:lnTo>
                <a:lnTo>
                  <a:pt x="1524" y="213360"/>
                </a:lnTo>
                <a:lnTo>
                  <a:pt x="160019" y="3048"/>
                </a:lnTo>
                <a:lnTo>
                  <a:pt x="160781" y="1524"/>
                </a:lnTo>
                <a:lnTo>
                  <a:pt x="162305" y="0"/>
                </a:lnTo>
                <a:lnTo>
                  <a:pt x="168401" y="0"/>
                </a:lnTo>
                <a:lnTo>
                  <a:pt x="173748" y="5486"/>
                </a:lnTo>
                <a:lnTo>
                  <a:pt x="172338" y="5194"/>
                </a:lnTo>
                <a:lnTo>
                  <a:pt x="171450" y="1143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868673" y="6431279"/>
            <a:ext cx="73660" cy="90805"/>
          </a:xfrm>
          <a:custGeom>
            <a:avLst/>
            <a:gdLst/>
            <a:ahLst/>
            <a:cxnLst/>
            <a:rect l="l" t="t" r="r" b="b"/>
            <a:pathLst>
              <a:path w="73660" h="90804">
                <a:moveTo>
                  <a:pt x="71627" y="10668"/>
                </a:moveTo>
                <a:lnTo>
                  <a:pt x="12953" y="88392"/>
                </a:lnTo>
                <a:lnTo>
                  <a:pt x="11429" y="89916"/>
                </a:lnTo>
                <a:lnTo>
                  <a:pt x="9905" y="90678"/>
                </a:lnTo>
                <a:lnTo>
                  <a:pt x="4572" y="90678"/>
                </a:lnTo>
                <a:lnTo>
                  <a:pt x="3810" y="89916"/>
                </a:lnTo>
                <a:lnTo>
                  <a:pt x="2286" y="89154"/>
                </a:lnTo>
                <a:lnTo>
                  <a:pt x="2286" y="88392"/>
                </a:lnTo>
                <a:lnTo>
                  <a:pt x="1524" y="86106"/>
                </a:lnTo>
                <a:lnTo>
                  <a:pt x="1524" y="85344"/>
                </a:lnTo>
                <a:lnTo>
                  <a:pt x="0" y="83820"/>
                </a:lnTo>
                <a:lnTo>
                  <a:pt x="1524" y="83058"/>
                </a:lnTo>
                <a:lnTo>
                  <a:pt x="1524" y="81534"/>
                </a:lnTo>
                <a:lnTo>
                  <a:pt x="2286" y="80010"/>
                </a:lnTo>
                <a:lnTo>
                  <a:pt x="60198" y="2286"/>
                </a:lnTo>
                <a:lnTo>
                  <a:pt x="60960" y="1524"/>
                </a:lnTo>
                <a:lnTo>
                  <a:pt x="62484" y="762"/>
                </a:lnTo>
                <a:lnTo>
                  <a:pt x="63246" y="0"/>
                </a:lnTo>
                <a:lnTo>
                  <a:pt x="67817" y="0"/>
                </a:lnTo>
                <a:lnTo>
                  <a:pt x="68579" y="762"/>
                </a:lnTo>
                <a:lnTo>
                  <a:pt x="70865" y="1524"/>
                </a:lnTo>
                <a:lnTo>
                  <a:pt x="72389" y="3048"/>
                </a:lnTo>
                <a:lnTo>
                  <a:pt x="72389" y="3810"/>
                </a:lnTo>
                <a:lnTo>
                  <a:pt x="73151" y="6096"/>
                </a:lnTo>
                <a:lnTo>
                  <a:pt x="73151" y="6858"/>
                </a:lnTo>
                <a:lnTo>
                  <a:pt x="72389" y="8382"/>
                </a:lnTo>
                <a:lnTo>
                  <a:pt x="72389" y="9144"/>
                </a:lnTo>
                <a:lnTo>
                  <a:pt x="71627" y="10668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669791" y="6562534"/>
            <a:ext cx="171450" cy="227329"/>
          </a:xfrm>
          <a:custGeom>
            <a:avLst/>
            <a:gdLst/>
            <a:ahLst/>
            <a:cxnLst/>
            <a:rect l="l" t="t" r="r" b="b"/>
            <a:pathLst>
              <a:path w="171450" h="227329">
                <a:moveTo>
                  <a:pt x="170687" y="12763"/>
                </a:moveTo>
                <a:lnTo>
                  <a:pt x="12954" y="223837"/>
                </a:lnTo>
                <a:lnTo>
                  <a:pt x="10668" y="224599"/>
                </a:lnTo>
                <a:lnTo>
                  <a:pt x="9906" y="226123"/>
                </a:lnTo>
                <a:lnTo>
                  <a:pt x="9144" y="226123"/>
                </a:lnTo>
                <a:lnTo>
                  <a:pt x="7620" y="226885"/>
                </a:lnTo>
                <a:lnTo>
                  <a:pt x="6858" y="226885"/>
                </a:lnTo>
                <a:lnTo>
                  <a:pt x="5334" y="226123"/>
                </a:lnTo>
                <a:lnTo>
                  <a:pt x="3810" y="226123"/>
                </a:lnTo>
                <a:lnTo>
                  <a:pt x="762" y="223075"/>
                </a:lnTo>
                <a:lnTo>
                  <a:pt x="762" y="221551"/>
                </a:lnTo>
                <a:lnTo>
                  <a:pt x="0" y="220789"/>
                </a:lnTo>
                <a:lnTo>
                  <a:pt x="0" y="217741"/>
                </a:lnTo>
                <a:lnTo>
                  <a:pt x="762" y="216217"/>
                </a:lnTo>
                <a:lnTo>
                  <a:pt x="1524" y="215455"/>
                </a:lnTo>
                <a:lnTo>
                  <a:pt x="159258" y="4381"/>
                </a:lnTo>
                <a:lnTo>
                  <a:pt x="160020" y="2857"/>
                </a:lnTo>
                <a:lnTo>
                  <a:pt x="160782" y="2857"/>
                </a:lnTo>
                <a:lnTo>
                  <a:pt x="163068" y="2095"/>
                </a:lnTo>
                <a:lnTo>
                  <a:pt x="163830" y="2095"/>
                </a:lnTo>
                <a:lnTo>
                  <a:pt x="165354" y="1333"/>
                </a:lnTo>
                <a:lnTo>
                  <a:pt x="167030" y="3657"/>
                </a:lnTo>
                <a:lnTo>
                  <a:pt x="166789" y="0"/>
                </a:lnTo>
                <a:lnTo>
                  <a:pt x="170687" y="4381"/>
                </a:lnTo>
                <a:lnTo>
                  <a:pt x="171450" y="6667"/>
                </a:lnTo>
                <a:lnTo>
                  <a:pt x="171450" y="11239"/>
                </a:lnTo>
                <a:lnTo>
                  <a:pt x="170687" y="12763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569970" y="6830568"/>
            <a:ext cx="71755" cy="91440"/>
          </a:xfrm>
          <a:custGeom>
            <a:avLst/>
            <a:gdLst/>
            <a:ahLst/>
            <a:cxnLst/>
            <a:rect l="l" t="t" r="r" b="b"/>
            <a:pathLst>
              <a:path w="71754" h="91440">
                <a:moveTo>
                  <a:pt x="70865" y="11430"/>
                </a:moveTo>
                <a:lnTo>
                  <a:pt x="12191" y="88392"/>
                </a:lnTo>
                <a:lnTo>
                  <a:pt x="11429" y="89916"/>
                </a:lnTo>
                <a:lnTo>
                  <a:pt x="9905" y="90678"/>
                </a:lnTo>
                <a:lnTo>
                  <a:pt x="9143" y="91440"/>
                </a:lnTo>
                <a:lnTo>
                  <a:pt x="5333" y="91440"/>
                </a:lnTo>
                <a:lnTo>
                  <a:pt x="3809" y="90678"/>
                </a:lnTo>
                <a:lnTo>
                  <a:pt x="2285" y="90678"/>
                </a:lnTo>
                <a:lnTo>
                  <a:pt x="1524" y="89916"/>
                </a:lnTo>
                <a:lnTo>
                  <a:pt x="762" y="87630"/>
                </a:lnTo>
                <a:lnTo>
                  <a:pt x="0" y="86868"/>
                </a:lnTo>
                <a:lnTo>
                  <a:pt x="0" y="82296"/>
                </a:lnTo>
                <a:lnTo>
                  <a:pt x="1524" y="80772"/>
                </a:lnTo>
                <a:lnTo>
                  <a:pt x="59435" y="3048"/>
                </a:lnTo>
                <a:lnTo>
                  <a:pt x="61721" y="762"/>
                </a:lnTo>
                <a:lnTo>
                  <a:pt x="62483" y="0"/>
                </a:lnTo>
                <a:lnTo>
                  <a:pt x="68579" y="0"/>
                </a:lnTo>
                <a:lnTo>
                  <a:pt x="69341" y="762"/>
                </a:lnTo>
                <a:lnTo>
                  <a:pt x="70865" y="3810"/>
                </a:lnTo>
                <a:lnTo>
                  <a:pt x="71627" y="4572"/>
                </a:lnTo>
                <a:lnTo>
                  <a:pt x="71627" y="9144"/>
                </a:lnTo>
                <a:lnTo>
                  <a:pt x="70865" y="9906"/>
                </a:lnTo>
                <a:lnTo>
                  <a:pt x="70865" y="1143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3369564" y="6963918"/>
            <a:ext cx="172720" cy="225425"/>
          </a:xfrm>
          <a:custGeom>
            <a:avLst/>
            <a:gdLst/>
            <a:ahLst/>
            <a:cxnLst/>
            <a:rect l="l" t="t" r="r" b="b"/>
            <a:pathLst>
              <a:path w="172720" h="225425">
                <a:moveTo>
                  <a:pt x="170687" y="10668"/>
                </a:moveTo>
                <a:lnTo>
                  <a:pt x="12953" y="221742"/>
                </a:lnTo>
                <a:lnTo>
                  <a:pt x="11430" y="223266"/>
                </a:lnTo>
                <a:lnTo>
                  <a:pt x="9144" y="224028"/>
                </a:lnTo>
                <a:lnTo>
                  <a:pt x="8382" y="224028"/>
                </a:lnTo>
                <a:lnTo>
                  <a:pt x="3606" y="223862"/>
                </a:lnTo>
                <a:lnTo>
                  <a:pt x="6172" y="224853"/>
                </a:lnTo>
                <a:lnTo>
                  <a:pt x="1524" y="222504"/>
                </a:lnTo>
                <a:lnTo>
                  <a:pt x="1524" y="221742"/>
                </a:lnTo>
                <a:lnTo>
                  <a:pt x="762" y="220218"/>
                </a:lnTo>
                <a:lnTo>
                  <a:pt x="762" y="219456"/>
                </a:lnTo>
                <a:lnTo>
                  <a:pt x="0" y="217170"/>
                </a:lnTo>
                <a:lnTo>
                  <a:pt x="762" y="216408"/>
                </a:lnTo>
                <a:lnTo>
                  <a:pt x="762" y="214884"/>
                </a:lnTo>
                <a:lnTo>
                  <a:pt x="1524" y="214122"/>
                </a:lnTo>
                <a:lnTo>
                  <a:pt x="160020" y="3048"/>
                </a:lnTo>
                <a:lnTo>
                  <a:pt x="162306" y="762"/>
                </a:lnTo>
                <a:lnTo>
                  <a:pt x="163068" y="762"/>
                </a:lnTo>
                <a:lnTo>
                  <a:pt x="164591" y="0"/>
                </a:lnTo>
                <a:lnTo>
                  <a:pt x="165353" y="0"/>
                </a:lnTo>
                <a:lnTo>
                  <a:pt x="167639" y="762"/>
                </a:lnTo>
                <a:lnTo>
                  <a:pt x="168401" y="762"/>
                </a:lnTo>
                <a:lnTo>
                  <a:pt x="169925" y="1524"/>
                </a:lnTo>
                <a:lnTo>
                  <a:pt x="171450" y="3048"/>
                </a:lnTo>
                <a:lnTo>
                  <a:pt x="171450" y="4572"/>
                </a:lnTo>
                <a:lnTo>
                  <a:pt x="172212" y="5334"/>
                </a:lnTo>
                <a:lnTo>
                  <a:pt x="172212" y="8382"/>
                </a:lnTo>
                <a:lnTo>
                  <a:pt x="171450" y="9906"/>
                </a:lnTo>
                <a:lnTo>
                  <a:pt x="170687" y="10668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269741" y="7229856"/>
            <a:ext cx="72390" cy="92710"/>
          </a:xfrm>
          <a:custGeom>
            <a:avLst/>
            <a:gdLst/>
            <a:ahLst/>
            <a:cxnLst/>
            <a:rect l="l" t="t" r="r" b="b"/>
            <a:pathLst>
              <a:path w="72389" h="92709">
                <a:moveTo>
                  <a:pt x="70866" y="11430"/>
                </a:moveTo>
                <a:lnTo>
                  <a:pt x="12954" y="89154"/>
                </a:lnTo>
                <a:lnTo>
                  <a:pt x="9906" y="92202"/>
                </a:lnTo>
                <a:lnTo>
                  <a:pt x="5334" y="92202"/>
                </a:lnTo>
                <a:lnTo>
                  <a:pt x="4572" y="91440"/>
                </a:lnTo>
                <a:lnTo>
                  <a:pt x="3810" y="91440"/>
                </a:lnTo>
                <a:lnTo>
                  <a:pt x="1524" y="89154"/>
                </a:lnTo>
                <a:lnTo>
                  <a:pt x="762" y="88392"/>
                </a:lnTo>
                <a:lnTo>
                  <a:pt x="762" y="87630"/>
                </a:lnTo>
                <a:lnTo>
                  <a:pt x="0" y="86106"/>
                </a:lnTo>
                <a:lnTo>
                  <a:pt x="0" y="85344"/>
                </a:lnTo>
                <a:lnTo>
                  <a:pt x="762" y="83058"/>
                </a:lnTo>
                <a:lnTo>
                  <a:pt x="762" y="82296"/>
                </a:lnTo>
                <a:lnTo>
                  <a:pt x="1524" y="80772"/>
                </a:lnTo>
                <a:lnTo>
                  <a:pt x="60198" y="3810"/>
                </a:lnTo>
                <a:lnTo>
                  <a:pt x="60960" y="1524"/>
                </a:lnTo>
                <a:lnTo>
                  <a:pt x="61722" y="1524"/>
                </a:lnTo>
                <a:lnTo>
                  <a:pt x="63246" y="762"/>
                </a:lnTo>
                <a:lnTo>
                  <a:pt x="64008" y="762"/>
                </a:lnTo>
                <a:lnTo>
                  <a:pt x="66294" y="0"/>
                </a:lnTo>
                <a:lnTo>
                  <a:pt x="67056" y="762"/>
                </a:lnTo>
                <a:lnTo>
                  <a:pt x="68580" y="762"/>
                </a:lnTo>
                <a:lnTo>
                  <a:pt x="70104" y="2286"/>
                </a:lnTo>
                <a:lnTo>
                  <a:pt x="70866" y="3810"/>
                </a:lnTo>
                <a:lnTo>
                  <a:pt x="72390" y="5334"/>
                </a:lnTo>
                <a:lnTo>
                  <a:pt x="72390" y="10668"/>
                </a:lnTo>
                <a:lnTo>
                  <a:pt x="70866" y="1143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3191255" y="7363206"/>
            <a:ext cx="51435" cy="64769"/>
          </a:xfrm>
          <a:custGeom>
            <a:avLst/>
            <a:gdLst/>
            <a:ahLst/>
            <a:cxnLst/>
            <a:rect l="l" t="t" r="r" b="b"/>
            <a:pathLst>
              <a:path w="51435" h="64770">
                <a:moveTo>
                  <a:pt x="50292" y="11430"/>
                </a:moveTo>
                <a:lnTo>
                  <a:pt x="12954" y="61722"/>
                </a:lnTo>
                <a:lnTo>
                  <a:pt x="10668" y="62484"/>
                </a:lnTo>
                <a:lnTo>
                  <a:pt x="9906" y="63246"/>
                </a:lnTo>
                <a:lnTo>
                  <a:pt x="9143" y="63246"/>
                </a:lnTo>
                <a:lnTo>
                  <a:pt x="7619" y="64770"/>
                </a:lnTo>
                <a:lnTo>
                  <a:pt x="6857" y="64770"/>
                </a:lnTo>
                <a:lnTo>
                  <a:pt x="4571" y="63246"/>
                </a:lnTo>
                <a:lnTo>
                  <a:pt x="3810" y="63246"/>
                </a:lnTo>
                <a:lnTo>
                  <a:pt x="2286" y="62484"/>
                </a:lnTo>
                <a:lnTo>
                  <a:pt x="762" y="60960"/>
                </a:lnTo>
                <a:lnTo>
                  <a:pt x="762" y="59436"/>
                </a:lnTo>
                <a:lnTo>
                  <a:pt x="0" y="58674"/>
                </a:lnTo>
                <a:lnTo>
                  <a:pt x="0" y="55626"/>
                </a:lnTo>
                <a:lnTo>
                  <a:pt x="9499" y="41756"/>
                </a:lnTo>
                <a:lnTo>
                  <a:pt x="20193" y="28194"/>
                </a:lnTo>
                <a:lnTo>
                  <a:pt x="30886" y="14631"/>
                </a:lnTo>
                <a:lnTo>
                  <a:pt x="40386" y="762"/>
                </a:lnTo>
                <a:lnTo>
                  <a:pt x="41910" y="762"/>
                </a:lnTo>
                <a:lnTo>
                  <a:pt x="42671" y="0"/>
                </a:lnTo>
                <a:lnTo>
                  <a:pt x="45719" y="0"/>
                </a:lnTo>
                <a:lnTo>
                  <a:pt x="47243" y="762"/>
                </a:lnTo>
                <a:lnTo>
                  <a:pt x="48006" y="2286"/>
                </a:lnTo>
                <a:lnTo>
                  <a:pt x="48768" y="3048"/>
                </a:lnTo>
                <a:lnTo>
                  <a:pt x="50292" y="3810"/>
                </a:lnTo>
                <a:lnTo>
                  <a:pt x="51054" y="4572"/>
                </a:lnTo>
                <a:lnTo>
                  <a:pt x="51054" y="10668"/>
                </a:lnTo>
                <a:lnTo>
                  <a:pt x="50292" y="1143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647438" y="6112090"/>
            <a:ext cx="14604" cy="1277620"/>
          </a:xfrm>
          <a:custGeom>
            <a:avLst/>
            <a:gdLst/>
            <a:ahLst/>
            <a:cxnLst/>
            <a:rect l="l" t="t" r="r" b="b"/>
            <a:pathLst>
              <a:path w="14604" h="1277620">
                <a:moveTo>
                  <a:pt x="9144" y="277279"/>
                </a:moveTo>
                <a:lnTo>
                  <a:pt x="6096" y="277279"/>
                </a:lnTo>
                <a:lnTo>
                  <a:pt x="6858" y="278041"/>
                </a:lnTo>
                <a:lnTo>
                  <a:pt x="9144" y="277279"/>
                </a:lnTo>
                <a:close/>
              </a:path>
              <a:path w="14604" h="1277620">
                <a:moveTo>
                  <a:pt x="9906" y="673"/>
                </a:moveTo>
                <a:lnTo>
                  <a:pt x="5944" y="702"/>
                </a:lnTo>
                <a:lnTo>
                  <a:pt x="762" y="2959"/>
                </a:lnTo>
                <a:lnTo>
                  <a:pt x="762" y="4483"/>
                </a:lnTo>
                <a:lnTo>
                  <a:pt x="0" y="6007"/>
                </a:lnTo>
                <a:lnTo>
                  <a:pt x="0" y="271945"/>
                </a:lnTo>
                <a:lnTo>
                  <a:pt x="762" y="273469"/>
                </a:lnTo>
                <a:lnTo>
                  <a:pt x="762" y="274993"/>
                </a:lnTo>
                <a:lnTo>
                  <a:pt x="3810" y="276517"/>
                </a:lnTo>
                <a:lnTo>
                  <a:pt x="4572" y="277279"/>
                </a:lnTo>
                <a:lnTo>
                  <a:pt x="9906" y="277279"/>
                </a:lnTo>
                <a:lnTo>
                  <a:pt x="11429" y="276517"/>
                </a:lnTo>
                <a:lnTo>
                  <a:pt x="14477" y="273469"/>
                </a:lnTo>
                <a:lnTo>
                  <a:pt x="14477" y="4483"/>
                </a:lnTo>
                <a:lnTo>
                  <a:pt x="11429" y="1435"/>
                </a:lnTo>
                <a:lnTo>
                  <a:pt x="9906" y="673"/>
                </a:lnTo>
                <a:close/>
              </a:path>
              <a:path w="14604" h="1277620">
                <a:moveTo>
                  <a:pt x="7556" y="0"/>
                </a:moveTo>
                <a:lnTo>
                  <a:pt x="1219" y="736"/>
                </a:lnTo>
                <a:lnTo>
                  <a:pt x="5944" y="702"/>
                </a:lnTo>
                <a:lnTo>
                  <a:pt x="7556" y="0"/>
                </a:lnTo>
                <a:close/>
              </a:path>
              <a:path w="14604" h="1277620">
                <a:moveTo>
                  <a:pt x="9144" y="443395"/>
                </a:moveTo>
                <a:lnTo>
                  <a:pt x="6096" y="443395"/>
                </a:lnTo>
                <a:lnTo>
                  <a:pt x="6858" y="444919"/>
                </a:lnTo>
                <a:lnTo>
                  <a:pt x="9144" y="443395"/>
                </a:lnTo>
                <a:close/>
              </a:path>
              <a:path w="14604" h="1277620">
                <a:moveTo>
                  <a:pt x="9906" y="333667"/>
                </a:moveTo>
                <a:lnTo>
                  <a:pt x="5954" y="333695"/>
                </a:lnTo>
                <a:lnTo>
                  <a:pt x="762" y="335953"/>
                </a:lnTo>
                <a:lnTo>
                  <a:pt x="762" y="338239"/>
                </a:lnTo>
                <a:lnTo>
                  <a:pt x="0" y="339001"/>
                </a:lnTo>
                <a:lnTo>
                  <a:pt x="0" y="438823"/>
                </a:lnTo>
                <a:lnTo>
                  <a:pt x="762" y="440347"/>
                </a:lnTo>
                <a:lnTo>
                  <a:pt x="762" y="441109"/>
                </a:lnTo>
                <a:lnTo>
                  <a:pt x="3810" y="442633"/>
                </a:lnTo>
                <a:lnTo>
                  <a:pt x="4572" y="443395"/>
                </a:lnTo>
                <a:lnTo>
                  <a:pt x="9906" y="443395"/>
                </a:lnTo>
                <a:lnTo>
                  <a:pt x="11429" y="442633"/>
                </a:lnTo>
                <a:lnTo>
                  <a:pt x="12953" y="441109"/>
                </a:lnTo>
                <a:lnTo>
                  <a:pt x="14477" y="440347"/>
                </a:lnTo>
                <a:lnTo>
                  <a:pt x="14477" y="338239"/>
                </a:lnTo>
                <a:lnTo>
                  <a:pt x="12953" y="335953"/>
                </a:lnTo>
                <a:lnTo>
                  <a:pt x="11429" y="334429"/>
                </a:lnTo>
                <a:lnTo>
                  <a:pt x="9906" y="333667"/>
                </a:lnTo>
                <a:close/>
              </a:path>
              <a:path w="14604" h="1277620">
                <a:moveTo>
                  <a:pt x="7569" y="332994"/>
                </a:moveTo>
                <a:lnTo>
                  <a:pt x="1219" y="333730"/>
                </a:lnTo>
                <a:lnTo>
                  <a:pt x="5954" y="333695"/>
                </a:lnTo>
                <a:lnTo>
                  <a:pt x="7569" y="332994"/>
                </a:lnTo>
                <a:close/>
              </a:path>
              <a:path w="14604" h="1277620">
                <a:moveTo>
                  <a:pt x="9906" y="499783"/>
                </a:moveTo>
                <a:lnTo>
                  <a:pt x="4572" y="499783"/>
                </a:lnTo>
                <a:lnTo>
                  <a:pt x="3810" y="501307"/>
                </a:lnTo>
                <a:lnTo>
                  <a:pt x="762" y="502831"/>
                </a:lnTo>
                <a:lnTo>
                  <a:pt x="762" y="504355"/>
                </a:lnTo>
                <a:lnTo>
                  <a:pt x="0" y="505117"/>
                </a:lnTo>
                <a:lnTo>
                  <a:pt x="0" y="771817"/>
                </a:lnTo>
                <a:lnTo>
                  <a:pt x="762" y="773341"/>
                </a:lnTo>
                <a:lnTo>
                  <a:pt x="762" y="774103"/>
                </a:lnTo>
                <a:lnTo>
                  <a:pt x="3810" y="775627"/>
                </a:lnTo>
                <a:lnTo>
                  <a:pt x="4572" y="777151"/>
                </a:lnTo>
                <a:lnTo>
                  <a:pt x="6096" y="777151"/>
                </a:lnTo>
                <a:lnTo>
                  <a:pt x="6858" y="777913"/>
                </a:lnTo>
                <a:lnTo>
                  <a:pt x="12649" y="776820"/>
                </a:lnTo>
                <a:lnTo>
                  <a:pt x="10375" y="775030"/>
                </a:lnTo>
                <a:lnTo>
                  <a:pt x="14477" y="773341"/>
                </a:lnTo>
                <a:lnTo>
                  <a:pt x="14477" y="504355"/>
                </a:lnTo>
                <a:lnTo>
                  <a:pt x="9906" y="499783"/>
                </a:lnTo>
                <a:close/>
              </a:path>
              <a:path w="14604" h="1277620">
                <a:moveTo>
                  <a:pt x="9906" y="833539"/>
                </a:moveTo>
                <a:lnTo>
                  <a:pt x="5944" y="833568"/>
                </a:lnTo>
                <a:lnTo>
                  <a:pt x="762" y="835825"/>
                </a:lnTo>
                <a:lnTo>
                  <a:pt x="762" y="837349"/>
                </a:lnTo>
                <a:lnTo>
                  <a:pt x="0" y="838111"/>
                </a:lnTo>
                <a:lnTo>
                  <a:pt x="0" y="937933"/>
                </a:lnTo>
                <a:lnTo>
                  <a:pt x="762" y="940219"/>
                </a:lnTo>
                <a:lnTo>
                  <a:pt x="762" y="940981"/>
                </a:lnTo>
                <a:lnTo>
                  <a:pt x="3810" y="942505"/>
                </a:lnTo>
                <a:lnTo>
                  <a:pt x="4572" y="943267"/>
                </a:lnTo>
                <a:lnTo>
                  <a:pt x="6096" y="943267"/>
                </a:lnTo>
                <a:lnTo>
                  <a:pt x="6858" y="944029"/>
                </a:lnTo>
                <a:lnTo>
                  <a:pt x="13055" y="942479"/>
                </a:lnTo>
                <a:lnTo>
                  <a:pt x="9969" y="942479"/>
                </a:lnTo>
                <a:lnTo>
                  <a:pt x="14477" y="940219"/>
                </a:lnTo>
                <a:lnTo>
                  <a:pt x="14477" y="837349"/>
                </a:lnTo>
                <a:lnTo>
                  <a:pt x="11429" y="834301"/>
                </a:lnTo>
                <a:lnTo>
                  <a:pt x="9906" y="833539"/>
                </a:lnTo>
                <a:close/>
              </a:path>
              <a:path w="14604" h="1277620">
                <a:moveTo>
                  <a:pt x="13868" y="942276"/>
                </a:moveTo>
                <a:lnTo>
                  <a:pt x="9969" y="942479"/>
                </a:lnTo>
                <a:lnTo>
                  <a:pt x="13055" y="942479"/>
                </a:lnTo>
                <a:lnTo>
                  <a:pt x="13868" y="942276"/>
                </a:lnTo>
                <a:close/>
              </a:path>
              <a:path w="14604" h="1277620">
                <a:moveTo>
                  <a:pt x="7556" y="832865"/>
                </a:moveTo>
                <a:lnTo>
                  <a:pt x="1219" y="833602"/>
                </a:lnTo>
                <a:lnTo>
                  <a:pt x="5944" y="833568"/>
                </a:lnTo>
                <a:lnTo>
                  <a:pt x="7556" y="832865"/>
                </a:lnTo>
                <a:close/>
              </a:path>
              <a:path w="14604" h="1277620">
                <a:moveTo>
                  <a:pt x="9906" y="999655"/>
                </a:moveTo>
                <a:lnTo>
                  <a:pt x="4572" y="999655"/>
                </a:lnTo>
                <a:lnTo>
                  <a:pt x="3810" y="1000417"/>
                </a:lnTo>
                <a:lnTo>
                  <a:pt x="2286" y="1001179"/>
                </a:lnTo>
                <a:lnTo>
                  <a:pt x="762" y="1002703"/>
                </a:lnTo>
                <a:lnTo>
                  <a:pt x="762" y="1004227"/>
                </a:lnTo>
                <a:lnTo>
                  <a:pt x="0" y="1004989"/>
                </a:lnTo>
                <a:lnTo>
                  <a:pt x="0" y="1270927"/>
                </a:lnTo>
                <a:lnTo>
                  <a:pt x="762" y="1273213"/>
                </a:lnTo>
                <a:lnTo>
                  <a:pt x="762" y="1273975"/>
                </a:lnTo>
                <a:lnTo>
                  <a:pt x="3810" y="1275499"/>
                </a:lnTo>
                <a:lnTo>
                  <a:pt x="4572" y="1276261"/>
                </a:lnTo>
                <a:lnTo>
                  <a:pt x="6096" y="1276261"/>
                </a:lnTo>
                <a:lnTo>
                  <a:pt x="6858" y="1277023"/>
                </a:lnTo>
                <a:lnTo>
                  <a:pt x="13055" y="1275473"/>
                </a:lnTo>
                <a:lnTo>
                  <a:pt x="9969" y="1275473"/>
                </a:lnTo>
                <a:lnTo>
                  <a:pt x="14477" y="1273213"/>
                </a:lnTo>
                <a:lnTo>
                  <a:pt x="14477" y="1004227"/>
                </a:lnTo>
                <a:lnTo>
                  <a:pt x="12953" y="1002703"/>
                </a:lnTo>
                <a:lnTo>
                  <a:pt x="12191" y="1001179"/>
                </a:lnTo>
                <a:lnTo>
                  <a:pt x="11429" y="1000417"/>
                </a:lnTo>
                <a:lnTo>
                  <a:pt x="9906" y="999655"/>
                </a:lnTo>
                <a:close/>
              </a:path>
              <a:path w="14604" h="1277620">
                <a:moveTo>
                  <a:pt x="13868" y="1275270"/>
                </a:moveTo>
                <a:lnTo>
                  <a:pt x="9969" y="1275473"/>
                </a:lnTo>
                <a:lnTo>
                  <a:pt x="13055" y="1275473"/>
                </a:lnTo>
                <a:lnTo>
                  <a:pt x="13868" y="127527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647438" y="6112090"/>
            <a:ext cx="14604" cy="278130"/>
          </a:xfrm>
          <a:custGeom>
            <a:avLst/>
            <a:gdLst/>
            <a:ahLst/>
            <a:cxnLst/>
            <a:rect l="l" t="t" r="r" b="b"/>
            <a:pathLst>
              <a:path w="14604" h="278129">
                <a:moveTo>
                  <a:pt x="14477" y="7531"/>
                </a:moveTo>
                <a:lnTo>
                  <a:pt x="14477" y="273469"/>
                </a:lnTo>
                <a:lnTo>
                  <a:pt x="11429" y="276517"/>
                </a:lnTo>
                <a:lnTo>
                  <a:pt x="9906" y="277279"/>
                </a:lnTo>
                <a:lnTo>
                  <a:pt x="9144" y="277279"/>
                </a:lnTo>
                <a:lnTo>
                  <a:pt x="6858" y="278041"/>
                </a:lnTo>
                <a:lnTo>
                  <a:pt x="6096" y="277279"/>
                </a:lnTo>
                <a:lnTo>
                  <a:pt x="4572" y="277279"/>
                </a:lnTo>
                <a:lnTo>
                  <a:pt x="3810" y="276517"/>
                </a:lnTo>
                <a:lnTo>
                  <a:pt x="762" y="274993"/>
                </a:lnTo>
                <a:lnTo>
                  <a:pt x="762" y="273469"/>
                </a:lnTo>
                <a:lnTo>
                  <a:pt x="0" y="271945"/>
                </a:lnTo>
                <a:lnTo>
                  <a:pt x="0" y="6007"/>
                </a:lnTo>
                <a:lnTo>
                  <a:pt x="762" y="4483"/>
                </a:lnTo>
                <a:lnTo>
                  <a:pt x="762" y="2959"/>
                </a:lnTo>
                <a:lnTo>
                  <a:pt x="7556" y="0"/>
                </a:lnTo>
                <a:lnTo>
                  <a:pt x="1219" y="736"/>
                </a:lnTo>
                <a:lnTo>
                  <a:pt x="9144" y="673"/>
                </a:lnTo>
                <a:lnTo>
                  <a:pt x="9906" y="673"/>
                </a:lnTo>
                <a:lnTo>
                  <a:pt x="11429" y="1435"/>
                </a:lnTo>
                <a:lnTo>
                  <a:pt x="12191" y="2197"/>
                </a:lnTo>
                <a:lnTo>
                  <a:pt x="14477" y="4483"/>
                </a:lnTo>
                <a:lnTo>
                  <a:pt x="14477" y="7531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647438" y="6445084"/>
            <a:ext cx="14604" cy="112395"/>
          </a:xfrm>
          <a:custGeom>
            <a:avLst/>
            <a:gdLst/>
            <a:ahLst/>
            <a:cxnLst/>
            <a:rect l="l" t="t" r="r" b="b"/>
            <a:pathLst>
              <a:path w="14604" h="112395">
                <a:moveTo>
                  <a:pt x="14477" y="7531"/>
                </a:moveTo>
                <a:lnTo>
                  <a:pt x="14477" y="107353"/>
                </a:lnTo>
                <a:lnTo>
                  <a:pt x="12953" y="108115"/>
                </a:lnTo>
                <a:lnTo>
                  <a:pt x="12191" y="108877"/>
                </a:lnTo>
                <a:lnTo>
                  <a:pt x="11429" y="109639"/>
                </a:lnTo>
                <a:lnTo>
                  <a:pt x="9906" y="110401"/>
                </a:lnTo>
                <a:lnTo>
                  <a:pt x="9144" y="110401"/>
                </a:lnTo>
                <a:lnTo>
                  <a:pt x="6858" y="111925"/>
                </a:lnTo>
                <a:lnTo>
                  <a:pt x="6096" y="110401"/>
                </a:lnTo>
                <a:lnTo>
                  <a:pt x="4572" y="110401"/>
                </a:lnTo>
                <a:lnTo>
                  <a:pt x="3810" y="109639"/>
                </a:lnTo>
                <a:lnTo>
                  <a:pt x="762" y="108115"/>
                </a:lnTo>
                <a:lnTo>
                  <a:pt x="762" y="107353"/>
                </a:lnTo>
                <a:lnTo>
                  <a:pt x="0" y="105829"/>
                </a:lnTo>
                <a:lnTo>
                  <a:pt x="0" y="6007"/>
                </a:lnTo>
                <a:lnTo>
                  <a:pt x="762" y="5245"/>
                </a:lnTo>
                <a:lnTo>
                  <a:pt x="762" y="2959"/>
                </a:lnTo>
                <a:lnTo>
                  <a:pt x="7569" y="0"/>
                </a:lnTo>
                <a:lnTo>
                  <a:pt x="1219" y="736"/>
                </a:lnTo>
                <a:lnTo>
                  <a:pt x="9144" y="673"/>
                </a:lnTo>
                <a:lnTo>
                  <a:pt x="9906" y="673"/>
                </a:lnTo>
                <a:lnTo>
                  <a:pt x="11429" y="1435"/>
                </a:lnTo>
                <a:lnTo>
                  <a:pt x="12953" y="2959"/>
                </a:lnTo>
                <a:lnTo>
                  <a:pt x="14477" y="5245"/>
                </a:lnTo>
                <a:lnTo>
                  <a:pt x="14477" y="7531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647438" y="6611873"/>
            <a:ext cx="14604" cy="278130"/>
          </a:xfrm>
          <a:custGeom>
            <a:avLst/>
            <a:gdLst/>
            <a:ahLst/>
            <a:cxnLst/>
            <a:rect l="l" t="t" r="r" b="b"/>
            <a:pathLst>
              <a:path w="14604" h="278129">
                <a:moveTo>
                  <a:pt x="14477" y="7620"/>
                </a:moveTo>
                <a:lnTo>
                  <a:pt x="14477" y="273558"/>
                </a:lnTo>
                <a:lnTo>
                  <a:pt x="10375" y="275247"/>
                </a:lnTo>
                <a:lnTo>
                  <a:pt x="12649" y="277037"/>
                </a:lnTo>
                <a:lnTo>
                  <a:pt x="6858" y="278129"/>
                </a:lnTo>
                <a:lnTo>
                  <a:pt x="6096" y="277367"/>
                </a:lnTo>
                <a:lnTo>
                  <a:pt x="4572" y="277367"/>
                </a:lnTo>
                <a:lnTo>
                  <a:pt x="3810" y="275843"/>
                </a:lnTo>
                <a:lnTo>
                  <a:pt x="762" y="274320"/>
                </a:lnTo>
                <a:lnTo>
                  <a:pt x="762" y="273558"/>
                </a:lnTo>
                <a:lnTo>
                  <a:pt x="0" y="272034"/>
                </a:lnTo>
                <a:lnTo>
                  <a:pt x="0" y="5334"/>
                </a:lnTo>
                <a:lnTo>
                  <a:pt x="762" y="4572"/>
                </a:lnTo>
                <a:lnTo>
                  <a:pt x="762" y="3048"/>
                </a:lnTo>
                <a:lnTo>
                  <a:pt x="3810" y="1524"/>
                </a:lnTo>
                <a:lnTo>
                  <a:pt x="4572" y="0"/>
                </a:lnTo>
                <a:lnTo>
                  <a:pt x="9906" y="0"/>
                </a:lnTo>
                <a:lnTo>
                  <a:pt x="14477" y="4572"/>
                </a:lnTo>
                <a:lnTo>
                  <a:pt x="14477" y="7620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647438" y="6944956"/>
            <a:ext cx="14604" cy="111760"/>
          </a:xfrm>
          <a:custGeom>
            <a:avLst/>
            <a:gdLst/>
            <a:ahLst/>
            <a:cxnLst/>
            <a:rect l="l" t="t" r="r" b="b"/>
            <a:pathLst>
              <a:path w="14604" h="111759">
                <a:moveTo>
                  <a:pt x="14477" y="7531"/>
                </a:moveTo>
                <a:lnTo>
                  <a:pt x="14477" y="107353"/>
                </a:lnTo>
                <a:lnTo>
                  <a:pt x="9969" y="109613"/>
                </a:lnTo>
                <a:lnTo>
                  <a:pt x="13868" y="109410"/>
                </a:lnTo>
                <a:lnTo>
                  <a:pt x="6858" y="111163"/>
                </a:lnTo>
                <a:lnTo>
                  <a:pt x="6096" y="110401"/>
                </a:lnTo>
                <a:lnTo>
                  <a:pt x="4572" y="110401"/>
                </a:lnTo>
                <a:lnTo>
                  <a:pt x="3810" y="109639"/>
                </a:lnTo>
                <a:lnTo>
                  <a:pt x="762" y="108115"/>
                </a:lnTo>
                <a:lnTo>
                  <a:pt x="762" y="107353"/>
                </a:lnTo>
                <a:lnTo>
                  <a:pt x="0" y="105067"/>
                </a:lnTo>
                <a:lnTo>
                  <a:pt x="0" y="5245"/>
                </a:lnTo>
                <a:lnTo>
                  <a:pt x="762" y="4483"/>
                </a:lnTo>
                <a:lnTo>
                  <a:pt x="762" y="2959"/>
                </a:lnTo>
                <a:lnTo>
                  <a:pt x="7556" y="0"/>
                </a:lnTo>
                <a:lnTo>
                  <a:pt x="1219" y="736"/>
                </a:lnTo>
                <a:lnTo>
                  <a:pt x="9144" y="673"/>
                </a:lnTo>
                <a:lnTo>
                  <a:pt x="9906" y="673"/>
                </a:lnTo>
                <a:lnTo>
                  <a:pt x="11429" y="1435"/>
                </a:lnTo>
                <a:lnTo>
                  <a:pt x="14477" y="4483"/>
                </a:lnTo>
                <a:lnTo>
                  <a:pt x="14477" y="7531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647438" y="7111745"/>
            <a:ext cx="14604" cy="277495"/>
          </a:xfrm>
          <a:custGeom>
            <a:avLst/>
            <a:gdLst/>
            <a:ahLst/>
            <a:cxnLst/>
            <a:rect l="l" t="t" r="r" b="b"/>
            <a:pathLst>
              <a:path w="14604" h="277495">
                <a:moveTo>
                  <a:pt x="14477" y="6857"/>
                </a:moveTo>
                <a:lnTo>
                  <a:pt x="14477" y="273557"/>
                </a:lnTo>
                <a:lnTo>
                  <a:pt x="9969" y="275818"/>
                </a:lnTo>
                <a:lnTo>
                  <a:pt x="13868" y="275615"/>
                </a:lnTo>
                <a:lnTo>
                  <a:pt x="6858" y="277367"/>
                </a:lnTo>
                <a:lnTo>
                  <a:pt x="6096" y="276605"/>
                </a:lnTo>
                <a:lnTo>
                  <a:pt x="4572" y="276605"/>
                </a:lnTo>
                <a:lnTo>
                  <a:pt x="3810" y="275843"/>
                </a:lnTo>
                <a:lnTo>
                  <a:pt x="762" y="274319"/>
                </a:lnTo>
                <a:lnTo>
                  <a:pt x="762" y="273557"/>
                </a:lnTo>
                <a:lnTo>
                  <a:pt x="0" y="271271"/>
                </a:lnTo>
                <a:lnTo>
                  <a:pt x="0" y="5333"/>
                </a:lnTo>
                <a:lnTo>
                  <a:pt x="762" y="4571"/>
                </a:lnTo>
                <a:lnTo>
                  <a:pt x="762" y="3048"/>
                </a:lnTo>
                <a:lnTo>
                  <a:pt x="2286" y="1524"/>
                </a:lnTo>
                <a:lnTo>
                  <a:pt x="3810" y="762"/>
                </a:lnTo>
                <a:lnTo>
                  <a:pt x="4572" y="0"/>
                </a:lnTo>
                <a:lnTo>
                  <a:pt x="9906" y="0"/>
                </a:lnTo>
                <a:lnTo>
                  <a:pt x="11429" y="762"/>
                </a:lnTo>
                <a:lnTo>
                  <a:pt x="12191" y="1524"/>
                </a:lnTo>
                <a:lnTo>
                  <a:pt x="12953" y="3048"/>
                </a:lnTo>
                <a:lnTo>
                  <a:pt x="14477" y="4571"/>
                </a:lnTo>
                <a:lnTo>
                  <a:pt x="14477" y="6857"/>
                </a:lnTo>
                <a:close/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 txBox="1"/>
          <p:nvPr/>
        </p:nvSpPr>
        <p:spPr>
          <a:xfrm>
            <a:off x="4079240" y="6021832"/>
            <a:ext cx="110489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3116833" y="7374382"/>
            <a:ext cx="110489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4580635" y="5917438"/>
            <a:ext cx="149225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10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4" name="object 124"/>
          <p:cNvSpPr/>
          <p:nvPr/>
        </p:nvSpPr>
        <p:spPr>
          <a:xfrm>
            <a:off x="2365248" y="7160514"/>
            <a:ext cx="208279" cy="208279"/>
          </a:xfrm>
          <a:custGeom>
            <a:avLst/>
            <a:gdLst/>
            <a:ahLst/>
            <a:cxnLst/>
            <a:rect l="l" t="t" r="r" b="b"/>
            <a:pathLst>
              <a:path w="208280" h="208279">
                <a:moveTo>
                  <a:pt x="104393" y="0"/>
                </a:moveTo>
                <a:lnTo>
                  <a:pt x="0" y="208026"/>
                </a:lnTo>
                <a:lnTo>
                  <a:pt x="208025" y="208026"/>
                </a:lnTo>
                <a:lnTo>
                  <a:pt x="1043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365248" y="7160514"/>
            <a:ext cx="208279" cy="208279"/>
          </a:xfrm>
          <a:custGeom>
            <a:avLst/>
            <a:gdLst/>
            <a:ahLst/>
            <a:cxnLst/>
            <a:rect l="l" t="t" r="r" b="b"/>
            <a:pathLst>
              <a:path w="208280" h="208279">
                <a:moveTo>
                  <a:pt x="208025" y="208026"/>
                </a:moveTo>
                <a:lnTo>
                  <a:pt x="104393" y="0"/>
                </a:lnTo>
                <a:lnTo>
                  <a:pt x="0" y="208026"/>
                </a:lnTo>
              </a:path>
            </a:pathLst>
          </a:custGeom>
          <a:ln w="86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448305" y="7290816"/>
            <a:ext cx="41910" cy="0"/>
          </a:xfrm>
          <a:custGeom>
            <a:avLst/>
            <a:gdLst/>
            <a:ahLst/>
            <a:cxnLst/>
            <a:rect l="l" t="t" r="r" b="b"/>
            <a:pathLst>
              <a:path w="41910">
                <a:moveTo>
                  <a:pt x="41910" y="0"/>
                </a:moveTo>
                <a:lnTo>
                  <a:pt x="0" y="0"/>
                </a:lnTo>
              </a:path>
            </a:pathLst>
          </a:custGeom>
          <a:ln w="86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469642" y="7269480"/>
            <a:ext cx="0" cy="41910"/>
          </a:xfrm>
          <a:custGeom>
            <a:avLst/>
            <a:gdLst/>
            <a:ahLst/>
            <a:cxnLst/>
            <a:rect l="l" t="t" r="r" b="b"/>
            <a:pathLst>
              <a:path h="41909">
                <a:moveTo>
                  <a:pt x="0" y="0"/>
                </a:moveTo>
                <a:lnTo>
                  <a:pt x="0" y="41910"/>
                </a:lnTo>
              </a:path>
            </a:pathLst>
          </a:custGeom>
          <a:ln w="86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313432" y="7368540"/>
            <a:ext cx="312420" cy="0"/>
          </a:xfrm>
          <a:custGeom>
            <a:avLst/>
            <a:gdLst/>
            <a:ahLst/>
            <a:cxnLst/>
            <a:rect l="l" t="t" r="r" b="b"/>
            <a:pathLst>
              <a:path w="312419">
                <a:moveTo>
                  <a:pt x="0" y="0"/>
                </a:moveTo>
                <a:lnTo>
                  <a:pt x="312419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863084" y="7186421"/>
            <a:ext cx="208279" cy="208279"/>
          </a:xfrm>
          <a:custGeom>
            <a:avLst/>
            <a:gdLst/>
            <a:ahLst/>
            <a:cxnLst/>
            <a:rect l="l" t="t" r="r" b="b"/>
            <a:pathLst>
              <a:path w="208279" h="208279">
                <a:moveTo>
                  <a:pt x="208025" y="208025"/>
                </a:moveTo>
                <a:lnTo>
                  <a:pt x="103631" y="0"/>
                </a:lnTo>
                <a:lnTo>
                  <a:pt x="0" y="208025"/>
                </a:lnTo>
              </a:path>
            </a:pathLst>
          </a:custGeom>
          <a:ln w="86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946141" y="7316723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41148" y="0"/>
                </a:moveTo>
                <a:lnTo>
                  <a:pt x="0" y="0"/>
                </a:lnTo>
              </a:path>
            </a:pathLst>
          </a:custGeom>
          <a:ln w="86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966715" y="7296150"/>
            <a:ext cx="0" cy="41275"/>
          </a:xfrm>
          <a:custGeom>
            <a:avLst/>
            <a:gdLst/>
            <a:ahLst/>
            <a:cxnLst/>
            <a:rect l="l" t="t" r="r" b="b"/>
            <a:pathLst>
              <a:path h="41275">
                <a:moveTo>
                  <a:pt x="0" y="0"/>
                </a:moveTo>
                <a:lnTo>
                  <a:pt x="0" y="41148"/>
                </a:lnTo>
              </a:path>
            </a:pathLst>
          </a:custGeom>
          <a:ln w="86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4810505" y="7394447"/>
            <a:ext cx="312420" cy="0"/>
          </a:xfrm>
          <a:custGeom>
            <a:avLst/>
            <a:gdLst/>
            <a:ahLst/>
            <a:cxnLst/>
            <a:rect l="l" t="t" r="r" b="b"/>
            <a:pathLst>
              <a:path w="312420">
                <a:moveTo>
                  <a:pt x="0" y="0"/>
                </a:moveTo>
                <a:lnTo>
                  <a:pt x="312420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4914900" y="7370541"/>
            <a:ext cx="104139" cy="99695"/>
          </a:xfrm>
          <a:custGeom>
            <a:avLst/>
            <a:gdLst/>
            <a:ahLst/>
            <a:cxnLst/>
            <a:rect l="l" t="t" r="r" b="b"/>
            <a:pathLst>
              <a:path w="104139" h="99695">
                <a:moveTo>
                  <a:pt x="66930" y="0"/>
                </a:moveTo>
                <a:lnTo>
                  <a:pt x="36847" y="87"/>
                </a:lnTo>
                <a:lnTo>
                  <a:pt x="11419" y="16721"/>
                </a:lnTo>
                <a:lnTo>
                  <a:pt x="0" y="49814"/>
                </a:lnTo>
                <a:lnTo>
                  <a:pt x="11422" y="82657"/>
                </a:lnTo>
                <a:lnTo>
                  <a:pt x="36703" y="99331"/>
                </a:lnTo>
                <a:lnTo>
                  <a:pt x="66635" y="99583"/>
                </a:lnTo>
                <a:lnTo>
                  <a:pt x="92014" y="83162"/>
                </a:lnTo>
                <a:lnTo>
                  <a:pt x="103632" y="49814"/>
                </a:lnTo>
                <a:lnTo>
                  <a:pt x="92310" y="16546"/>
                </a:lnTo>
                <a:lnTo>
                  <a:pt x="66930" y="0"/>
                </a:lnTo>
                <a:close/>
              </a:path>
            </a:pathLst>
          </a:custGeom>
          <a:solidFill>
            <a:srgbClr val="E8EE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4914900" y="7370541"/>
            <a:ext cx="104139" cy="99695"/>
          </a:xfrm>
          <a:custGeom>
            <a:avLst/>
            <a:gdLst/>
            <a:ahLst/>
            <a:cxnLst/>
            <a:rect l="l" t="t" r="r" b="b"/>
            <a:pathLst>
              <a:path w="104139" h="99695">
                <a:moveTo>
                  <a:pt x="0" y="49814"/>
                </a:moveTo>
                <a:lnTo>
                  <a:pt x="11419" y="16721"/>
                </a:lnTo>
                <a:lnTo>
                  <a:pt x="36847" y="87"/>
                </a:lnTo>
                <a:lnTo>
                  <a:pt x="66930" y="0"/>
                </a:lnTo>
                <a:lnTo>
                  <a:pt x="92310" y="16546"/>
                </a:lnTo>
                <a:lnTo>
                  <a:pt x="103632" y="49814"/>
                </a:lnTo>
                <a:lnTo>
                  <a:pt x="92014" y="83162"/>
                </a:lnTo>
                <a:lnTo>
                  <a:pt x="66635" y="99583"/>
                </a:lnTo>
                <a:lnTo>
                  <a:pt x="36703" y="99331"/>
                </a:lnTo>
                <a:lnTo>
                  <a:pt x="11422" y="82657"/>
                </a:lnTo>
                <a:lnTo>
                  <a:pt x="0" y="4981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863084" y="7472933"/>
            <a:ext cx="208279" cy="0"/>
          </a:xfrm>
          <a:custGeom>
            <a:avLst/>
            <a:gdLst/>
            <a:ahLst/>
            <a:cxnLst/>
            <a:rect l="l" t="t" r="r" b="b"/>
            <a:pathLst>
              <a:path w="208279">
                <a:moveTo>
                  <a:pt x="0" y="0"/>
                </a:moveTo>
                <a:lnTo>
                  <a:pt x="208025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 txBox="1"/>
          <p:nvPr/>
        </p:nvSpPr>
        <p:spPr>
          <a:xfrm>
            <a:off x="3808984" y="10034980"/>
            <a:ext cx="260985" cy="20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47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68215" y="7636002"/>
            <a:ext cx="2022475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H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GI </a:t>
            </a:r>
            <a:r>
              <a:rPr sz="1200" spc="-5" dirty="0">
                <a:latin typeface="Arial"/>
                <a:cs typeface="Arial"/>
              </a:rPr>
              <a:t>(10)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33 (8)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(10)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  <a:tabLst>
                <a:tab pos="117538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GI </a:t>
            </a:r>
            <a:r>
              <a:rPr sz="1200" dirty="0">
                <a:latin typeface="Arial"/>
                <a:cs typeface="Arial"/>
              </a:rPr>
              <a:t>= -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10,4 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	(tekan)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37608" y="2996438"/>
            <a:ext cx="294640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Arial"/>
                <a:cs typeface="Arial"/>
              </a:rPr>
              <a:t>F</a:t>
            </a:r>
            <a:r>
              <a:rPr sz="1000" b="1" spc="-220" dirty="0">
                <a:latin typeface="Arial"/>
                <a:cs typeface="Arial"/>
              </a:rPr>
              <a:t> </a:t>
            </a:r>
            <a:r>
              <a:rPr sz="750" b="1" spc="65" dirty="0">
                <a:latin typeface="Arial"/>
                <a:cs typeface="Arial"/>
              </a:rPr>
              <a:t>EG</a:t>
            </a:r>
            <a:r>
              <a:rPr sz="750" b="1" spc="-85" dirty="0">
                <a:latin typeface="Arial"/>
                <a:cs typeface="Arial"/>
              </a:rPr>
              <a:t> </a:t>
            </a:r>
            <a:endParaRPr sz="7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79946" y="3104384"/>
            <a:ext cx="0" cy="772160"/>
          </a:xfrm>
          <a:custGeom>
            <a:avLst/>
            <a:gdLst/>
            <a:ahLst/>
            <a:cxnLst/>
            <a:rect l="l" t="t" r="r" b="b"/>
            <a:pathLst>
              <a:path h="772160">
                <a:moveTo>
                  <a:pt x="0" y="0"/>
                </a:moveTo>
                <a:lnTo>
                  <a:pt x="0" y="771907"/>
                </a:lnTo>
              </a:path>
            </a:pathLst>
          </a:custGeom>
          <a:ln w="2901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679946" y="3104384"/>
            <a:ext cx="1752600" cy="0"/>
          </a:xfrm>
          <a:custGeom>
            <a:avLst/>
            <a:gdLst/>
            <a:ahLst/>
            <a:cxnLst/>
            <a:rect l="l" t="t" r="r" b="b"/>
            <a:pathLst>
              <a:path w="1752600">
                <a:moveTo>
                  <a:pt x="0" y="0"/>
                </a:moveTo>
                <a:lnTo>
                  <a:pt x="1752594" y="0"/>
                </a:lnTo>
              </a:path>
            </a:pathLst>
          </a:custGeom>
          <a:ln w="23314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416552" y="3053333"/>
            <a:ext cx="187960" cy="100965"/>
          </a:xfrm>
          <a:custGeom>
            <a:avLst/>
            <a:gdLst/>
            <a:ahLst/>
            <a:cxnLst/>
            <a:rect l="l" t="t" r="r" b="b"/>
            <a:pathLst>
              <a:path w="187960" h="100964">
                <a:moveTo>
                  <a:pt x="0" y="0"/>
                </a:moveTo>
                <a:lnTo>
                  <a:pt x="0" y="100584"/>
                </a:lnTo>
                <a:lnTo>
                  <a:pt x="187451" y="51054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118592" y="3104384"/>
            <a:ext cx="5080" cy="325120"/>
          </a:xfrm>
          <a:custGeom>
            <a:avLst/>
            <a:gdLst/>
            <a:ahLst/>
            <a:cxnLst/>
            <a:rect l="l" t="t" r="r" b="b"/>
            <a:pathLst>
              <a:path w="5079" h="325120">
                <a:moveTo>
                  <a:pt x="4576" y="0"/>
                </a:moveTo>
                <a:lnTo>
                  <a:pt x="0" y="324616"/>
                </a:lnTo>
              </a:path>
            </a:pathLst>
          </a:custGeom>
          <a:ln w="29014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56888" y="3416046"/>
            <a:ext cx="124460" cy="151130"/>
          </a:xfrm>
          <a:custGeom>
            <a:avLst/>
            <a:gdLst/>
            <a:ahLst/>
            <a:cxnLst/>
            <a:rect l="l" t="t" r="r" b="b"/>
            <a:pathLst>
              <a:path w="124460" h="151129">
                <a:moveTo>
                  <a:pt x="0" y="0"/>
                </a:moveTo>
                <a:lnTo>
                  <a:pt x="60198" y="150875"/>
                </a:lnTo>
                <a:lnTo>
                  <a:pt x="124206" y="761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01550" y="3104384"/>
            <a:ext cx="0" cy="772160"/>
          </a:xfrm>
          <a:custGeom>
            <a:avLst/>
            <a:gdLst/>
            <a:ahLst/>
            <a:cxnLst/>
            <a:rect l="l" t="t" r="r" b="b"/>
            <a:pathLst>
              <a:path h="772160">
                <a:moveTo>
                  <a:pt x="0" y="0"/>
                </a:moveTo>
                <a:lnTo>
                  <a:pt x="0" y="771907"/>
                </a:lnTo>
              </a:path>
            </a:pathLst>
          </a:custGeom>
          <a:ln w="2901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679946" y="3876292"/>
            <a:ext cx="1120140" cy="0"/>
          </a:xfrm>
          <a:custGeom>
            <a:avLst/>
            <a:gdLst/>
            <a:ahLst/>
            <a:cxnLst/>
            <a:rect l="l" t="t" r="r" b="b"/>
            <a:pathLst>
              <a:path w="1120139">
                <a:moveTo>
                  <a:pt x="0" y="0"/>
                </a:moveTo>
                <a:lnTo>
                  <a:pt x="1120135" y="0"/>
                </a:lnTo>
              </a:path>
            </a:pathLst>
          </a:custGeom>
          <a:ln w="23314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85615" y="3825240"/>
            <a:ext cx="186690" cy="100965"/>
          </a:xfrm>
          <a:custGeom>
            <a:avLst/>
            <a:gdLst/>
            <a:ahLst/>
            <a:cxnLst/>
            <a:rect l="l" t="t" r="r" b="b"/>
            <a:pathLst>
              <a:path w="186689" h="100964">
                <a:moveTo>
                  <a:pt x="0" y="0"/>
                </a:moveTo>
                <a:lnTo>
                  <a:pt x="0" y="100583"/>
                </a:lnTo>
                <a:lnTo>
                  <a:pt x="186689" y="51053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158734" y="3876292"/>
            <a:ext cx="681355" cy="0"/>
          </a:xfrm>
          <a:custGeom>
            <a:avLst/>
            <a:gdLst/>
            <a:ahLst/>
            <a:cxnLst/>
            <a:rect l="l" t="t" r="r" b="b"/>
            <a:pathLst>
              <a:path w="681355">
                <a:moveTo>
                  <a:pt x="0" y="0"/>
                </a:moveTo>
                <a:lnTo>
                  <a:pt x="68122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158734" y="3104384"/>
            <a:ext cx="681355" cy="0"/>
          </a:xfrm>
          <a:custGeom>
            <a:avLst/>
            <a:gdLst/>
            <a:ahLst/>
            <a:cxnLst/>
            <a:rect l="l" t="t" r="r" b="b"/>
            <a:pathLst>
              <a:path w="681355">
                <a:moveTo>
                  <a:pt x="0" y="0"/>
                </a:moveTo>
                <a:lnTo>
                  <a:pt x="681225" y="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318761" y="3566922"/>
            <a:ext cx="0" cy="248920"/>
          </a:xfrm>
          <a:custGeom>
            <a:avLst/>
            <a:gdLst/>
            <a:ahLst/>
            <a:cxnLst/>
            <a:rect l="l" t="t" r="r" b="b"/>
            <a:pathLst>
              <a:path h="248920">
                <a:moveTo>
                  <a:pt x="0" y="24840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318761" y="3163820"/>
            <a:ext cx="0" cy="249554"/>
          </a:xfrm>
          <a:custGeom>
            <a:avLst/>
            <a:gdLst/>
            <a:ahLst/>
            <a:cxnLst/>
            <a:rect l="l" t="t" r="r" b="b"/>
            <a:pathLst>
              <a:path h="249554">
                <a:moveTo>
                  <a:pt x="0" y="24917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292095" y="3810000"/>
            <a:ext cx="54610" cy="66675"/>
          </a:xfrm>
          <a:custGeom>
            <a:avLst/>
            <a:gdLst/>
            <a:ahLst/>
            <a:cxnLst/>
            <a:rect l="l" t="t" r="r" b="b"/>
            <a:pathLst>
              <a:path w="54610" h="66675">
                <a:moveTo>
                  <a:pt x="54102" y="0"/>
                </a:moveTo>
                <a:lnTo>
                  <a:pt x="0" y="0"/>
                </a:lnTo>
                <a:lnTo>
                  <a:pt x="26670" y="66294"/>
                </a:lnTo>
                <a:lnTo>
                  <a:pt x="5410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92095" y="3104388"/>
            <a:ext cx="54610" cy="64769"/>
          </a:xfrm>
          <a:custGeom>
            <a:avLst/>
            <a:gdLst/>
            <a:ahLst/>
            <a:cxnLst/>
            <a:rect l="l" t="t" r="r" b="b"/>
            <a:pathLst>
              <a:path w="54610" h="64769">
                <a:moveTo>
                  <a:pt x="26670" y="0"/>
                </a:moveTo>
                <a:lnTo>
                  <a:pt x="0" y="64769"/>
                </a:lnTo>
                <a:lnTo>
                  <a:pt x="54102" y="64769"/>
                </a:lnTo>
                <a:lnTo>
                  <a:pt x="266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146045" y="3401821"/>
            <a:ext cx="33591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95" dirty="0">
                <a:latin typeface="Arial"/>
                <a:cs typeface="Arial"/>
              </a:rPr>
              <a:t>10m</a:t>
            </a:r>
            <a:r>
              <a:rPr sz="1000" b="1" spc="-140" dirty="0"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679946" y="4205473"/>
            <a:ext cx="0" cy="257810"/>
          </a:xfrm>
          <a:custGeom>
            <a:avLst/>
            <a:gdLst/>
            <a:ahLst/>
            <a:cxnLst/>
            <a:rect l="l" t="t" r="r" b="b"/>
            <a:pathLst>
              <a:path h="257810">
                <a:moveTo>
                  <a:pt x="0" y="0"/>
                </a:moveTo>
                <a:lnTo>
                  <a:pt x="0" y="25756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401550" y="4205473"/>
            <a:ext cx="0" cy="257810"/>
          </a:xfrm>
          <a:custGeom>
            <a:avLst/>
            <a:gdLst/>
            <a:ahLst/>
            <a:cxnLst/>
            <a:rect l="l" t="t" r="r" b="b"/>
            <a:pathLst>
              <a:path h="257810">
                <a:moveTo>
                  <a:pt x="0" y="0"/>
                </a:moveTo>
                <a:lnTo>
                  <a:pt x="0" y="25756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754626" y="4334250"/>
            <a:ext cx="170180" cy="0"/>
          </a:xfrm>
          <a:custGeom>
            <a:avLst/>
            <a:gdLst/>
            <a:ahLst/>
            <a:cxnLst/>
            <a:rect l="l" t="t" r="r" b="b"/>
            <a:pathLst>
              <a:path w="170180">
                <a:moveTo>
                  <a:pt x="0" y="0"/>
                </a:moveTo>
                <a:lnTo>
                  <a:pt x="16992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147060" y="4334250"/>
            <a:ext cx="179070" cy="0"/>
          </a:xfrm>
          <a:custGeom>
            <a:avLst/>
            <a:gdLst/>
            <a:ahLst/>
            <a:cxnLst/>
            <a:rect l="l" t="t" r="r" b="b"/>
            <a:pathLst>
              <a:path w="179070">
                <a:moveTo>
                  <a:pt x="0" y="0"/>
                </a:moveTo>
                <a:lnTo>
                  <a:pt x="1790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679954" y="4312158"/>
            <a:ext cx="82550" cy="43815"/>
          </a:xfrm>
          <a:custGeom>
            <a:avLst/>
            <a:gdLst/>
            <a:ahLst/>
            <a:cxnLst/>
            <a:rect l="l" t="t" r="r" b="b"/>
            <a:pathLst>
              <a:path w="82550" h="43814">
                <a:moveTo>
                  <a:pt x="82295" y="0"/>
                </a:moveTo>
                <a:lnTo>
                  <a:pt x="0" y="22097"/>
                </a:lnTo>
                <a:lnTo>
                  <a:pt x="82295" y="43433"/>
                </a:lnTo>
                <a:lnTo>
                  <a:pt x="822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320034" y="4312158"/>
            <a:ext cx="81915" cy="43815"/>
          </a:xfrm>
          <a:custGeom>
            <a:avLst/>
            <a:gdLst/>
            <a:ahLst/>
            <a:cxnLst/>
            <a:rect l="l" t="t" r="r" b="b"/>
            <a:pathLst>
              <a:path w="81914" h="43814">
                <a:moveTo>
                  <a:pt x="0" y="0"/>
                </a:moveTo>
                <a:lnTo>
                  <a:pt x="0" y="43433"/>
                </a:lnTo>
                <a:lnTo>
                  <a:pt x="81533" y="220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916427" y="4245355"/>
            <a:ext cx="23939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75" dirty="0">
                <a:latin typeface="Arial"/>
                <a:cs typeface="Arial"/>
              </a:rPr>
              <a:t>8m</a:t>
            </a:r>
            <a:r>
              <a:rPr sz="1000" spc="-140" dirty="0"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401550" y="4205473"/>
            <a:ext cx="0" cy="257810"/>
          </a:xfrm>
          <a:custGeom>
            <a:avLst/>
            <a:gdLst/>
            <a:ahLst/>
            <a:cxnLst/>
            <a:rect l="l" t="t" r="r" b="b"/>
            <a:pathLst>
              <a:path h="257810">
                <a:moveTo>
                  <a:pt x="0" y="0"/>
                </a:moveTo>
                <a:lnTo>
                  <a:pt x="0" y="25756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123169" y="4205473"/>
            <a:ext cx="0" cy="257810"/>
          </a:xfrm>
          <a:custGeom>
            <a:avLst/>
            <a:gdLst/>
            <a:ahLst/>
            <a:cxnLst/>
            <a:rect l="l" t="t" r="r" b="b"/>
            <a:pathLst>
              <a:path h="257810">
                <a:moveTo>
                  <a:pt x="0" y="0"/>
                </a:moveTo>
                <a:lnTo>
                  <a:pt x="0" y="25756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476230" y="4334250"/>
            <a:ext cx="170180" cy="0"/>
          </a:xfrm>
          <a:custGeom>
            <a:avLst/>
            <a:gdLst/>
            <a:ahLst/>
            <a:cxnLst/>
            <a:rect l="l" t="t" r="r" b="b"/>
            <a:pathLst>
              <a:path w="170179">
                <a:moveTo>
                  <a:pt x="0" y="0"/>
                </a:moveTo>
                <a:lnTo>
                  <a:pt x="1699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868673" y="4334250"/>
            <a:ext cx="179070" cy="0"/>
          </a:xfrm>
          <a:custGeom>
            <a:avLst/>
            <a:gdLst/>
            <a:ahLst/>
            <a:cxnLst/>
            <a:rect l="l" t="t" r="r" b="b"/>
            <a:pathLst>
              <a:path w="179070">
                <a:moveTo>
                  <a:pt x="0" y="0"/>
                </a:moveTo>
                <a:lnTo>
                  <a:pt x="17905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401567" y="4312158"/>
            <a:ext cx="82550" cy="43815"/>
          </a:xfrm>
          <a:custGeom>
            <a:avLst/>
            <a:gdLst/>
            <a:ahLst/>
            <a:cxnLst/>
            <a:rect l="l" t="t" r="r" b="b"/>
            <a:pathLst>
              <a:path w="82550" h="43814">
                <a:moveTo>
                  <a:pt x="82296" y="0"/>
                </a:moveTo>
                <a:lnTo>
                  <a:pt x="0" y="22097"/>
                </a:lnTo>
                <a:lnTo>
                  <a:pt x="82296" y="43433"/>
                </a:lnTo>
                <a:lnTo>
                  <a:pt x="822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041647" y="4312158"/>
            <a:ext cx="81915" cy="43815"/>
          </a:xfrm>
          <a:custGeom>
            <a:avLst/>
            <a:gdLst/>
            <a:ahLst/>
            <a:cxnLst/>
            <a:rect l="l" t="t" r="r" b="b"/>
            <a:pathLst>
              <a:path w="81914" h="43814">
                <a:moveTo>
                  <a:pt x="0" y="0"/>
                </a:moveTo>
                <a:lnTo>
                  <a:pt x="0" y="43433"/>
                </a:lnTo>
                <a:lnTo>
                  <a:pt x="81534" y="220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638041" y="4245355"/>
            <a:ext cx="23939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75" dirty="0">
                <a:latin typeface="Arial"/>
                <a:cs typeface="Arial"/>
              </a:rPr>
              <a:t>8m</a:t>
            </a:r>
            <a:r>
              <a:rPr sz="1000" spc="-140" dirty="0"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679946" y="3104384"/>
            <a:ext cx="721995" cy="772160"/>
          </a:xfrm>
          <a:custGeom>
            <a:avLst/>
            <a:gdLst/>
            <a:ahLst/>
            <a:cxnLst/>
            <a:rect l="l" t="t" r="r" b="b"/>
            <a:pathLst>
              <a:path w="721995" h="772160">
                <a:moveTo>
                  <a:pt x="721604" y="0"/>
                </a:moveTo>
                <a:lnTo>
                  <a:pt x="0" y="771907"/>
                </a:lnTo>
              </a:path>
            </a:pathLst>
          </a:custGeom>
          <a:ln w="2635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401550" y="3104384"/>
            <a:ext cx="721995" cy="772160"/>
          </a:xfrm>
          <a:custGeom>
            <a:avLst/>
            <a:gdLst/>
            <a:ahLst/>
            <a:cxnLst/>
            <a:rect l="l" t="t" r="r" b="b"/>
            <a:pathLst>
              <a:path w="721995" h="772160">
                <a:moveTo>
                  <a:pt x="721618" y="0"/>
                </a:moveTo>
                <a:lnTo>
                  <a:pt x="0" y="771907"/>
                </a:lnTo>
              </a:path>
            </a:pathLst>
          </a:custGeom>
          <a:ln w="26357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401550" y="2718817"/>
            <a:ext cx="0" cy="219710"/>
          </a:xfrm>
          <a:custGeom>
            <a:avLst/>
            <a:gdLst/>
            <a:ahLst/>
            <a:cxnLst/>
            <a:rect l="l" t="t" r="r" b="b"/>
            <a:pathLst>
              <a:path h="219710">
                <a:moveTo>
                  <a:pt x="0" y="219450"/>
                </a:moveTo>
                <a:lnTo>
                  <a:pt x="0" y="0"/>
                </a:lnTo>
              </a:path>
            </a:pathLst>
          </a:custGeom>
          <a:ln w="4202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326129" y="2923032"/>
            <a:ext cx="150495" cy="181610"/>
          </a:xfrm>
          <a:custGeom>
            <a:avLst/>
            <a:gdLst/>
            <a:ahLst/>
            <a:cxnLst/>
            <a:rect l="l" t="t" r="r" b="b"/>
            <a:pathLst>
              <a:path w="150495" h="181610">
                <a:moveTo>
                  <a:pt x="150114" y="0"/>
                </a:moveTo>
                <a:lnTo>
                  <a:pt x="0" y="0"/>
                </a:lnTo>
                <a:lnTo>
                  <a:pt x="75437" y="181356"/>
                </a:lnTo>
                <a:lnTo>
                  <a:pt x="15011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1067816" y="445769"/>
            <a:ext cx="5786755" cy="2298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355600" indent="-342900">
              <a:lnSpc>
                <a:spcPts val="1410"/>
              </a:lnSpc>
              <a:spcBef>
                <a:spcPts val="5"/>
              </a:spcBef>
              <a:buAutoNum type="romanLcParenBoth" startAt="2"/>
              <a:tabLst>
                <a:tab pos="354965" algn="l"/>
                <a:tab pos="355600" algn="l"/>
              </a:tabLst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J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355600" marR="2729230">
              <a:lnSpc>
                <a:spcPts val="1380"/>
              </a:lnSpc>
              <a:spcBef>
                <a:spcPts val="65"/>
              </a:spcBef>
              <a:tabLst>
                <a:tab pos="142811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</a:t>
            </a:r>
            <a:r>
              <a:rPr sz="1200" spc="-5" dirty="0">
                <a:latin typeface="Arial"/>
                <a:cs typeface="Arial"/>
              </a:rPr>
              <a:t>(32)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16 (10)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28 (24)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28 (8)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VB 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23 kN	( ↑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355600" indent="-342900">
              <a:lnSpc>
                <a:spcPts val="1410"/>
              </a:lnSpc>
              <a:spcBef>
                <a:spcPts val="5"/>
              </a:spcBef>
              <a:buAutoNum type="romanLcParenBoth" startAt="3"/>
              <a:tabLst>
                <a:tab pos="354965" algn="l"/>
                <a:tab pos="355600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3556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</a:p>
          <a:p>
            <a:pPr marL="355600">
              <a:lnSpc>
                <a:spcPts val="1410"/>
              </a:lnSpc>
              <a:tabLst>
                <a:tab pos="1433195" algn="l"/>
              </a:tabLst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HB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16 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	</a:t>
            </a:r>
            <a:r>
              <a:rPr sz="1200" dirty="0">
                <a:latin typeface="Arial"/>
                <a:cs typeface="Arial"/>
              </a:rPr>
              <a:t>( ←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Mencari  F</a:t>
            </a:r>
            <a:r>
              <a:rPr sz="1200" spc="-7" baseline="-10416" dirty="0">
                <a:latin typeface="Arial"/>
                <a:cs typeface="Arial"/>
              </a:rPr>
              <a:t>EF  </a:t>
            </a:r>
            <a:r>
              <a:rPr sz="1200" dirty="0">
                <a:latin typeface="Arial"/>
                <a:cs typeface="Arial"/>
              </a:rPr>
              <a:t>/ 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DF  </a:t>
            </a:r>
            <a:r>
              <a:rPr sz="1200" dirty="0">
                <a:latin typeface="Arial"/>
                <a:cs typeface="Arial"/>
              </a:rPr>
              <a:t>/</a:t>
            </a:r>
            <a:r>
              <a:rPr sz="1200" spc="2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EG</a:t>
            </a:r>
            <a:endParaRPr sz="1200" baseline="-10416" dirty="0">
              <a:latin typeface="Arial"/>
              <a:cs typeface="Arial"/>
            </a:endParaRPr>
          </a:p>
          <a:p>
            <a:pPr marR="1115695" algn="ctr">
              <a:lnSpc>
                <a:spcPct val="100000"/>
              </a:lnSpc>
              <a:spcBef>
                <a:spcPts val="470"/>
              </a:spcBef>
            </a:pPr>
            <a:r>
              <a:rPr sz="1000" b="1" spc="70" dirty="0">
                <a:latin typeface="Arial"/>
                <a:cs typeface="Arial"/>
              </a:rPr>
              <a:t>28</a:t>
            </a:r>
            <a:r>
              <a:rPr sz="1000" b="1" spc="114" dirty="0">
                <a:latin typeface="Arial"/>
                <a:cs typeface="Arial"/>
              </a:rPr>
              <a:t> </a:t>
            </a:r>
            <a:r>
              <a:rPr sz="1000" b="1" spc="75" dirty="0">
                <a:latin typeface="Arial"/>
                <a:cs typeface="Arial"/>
              </a:rPr>
              <a:t>kN</a:t>
            </a:r>
            <a:r>
              <a:rPr sz="1000" b="1" spc="-140" dirty="0">
                <a:latin typeface="Arial"/>
                <a:cs typeface="Arial"/>
              </a:rPr>
              <a:t> 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609342" y="2919476"/>
            <a:ext cx="11874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926827" y="3884168"/>
            <a:ext cx="287020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Arial"/>
                <a:cs typeface="Arial"/>
              </a:rPr>
              <a:t>F</a:t>
            </a:r>
            <a:r>
              <a:rPr sz="1000" b="1" spc="-215" dirty="0">
                <a:latin typeface="Arial"/>
                <a:cs typeface="Arial"/>
              </a:rPr>
              <a:t> </a:t>
            </a:r>
            <a:r>
              <a:rPr sz="750" b="1" spc="70" dirty="0">
                <a:latin typeface="Arial"/>
                <a:cs typeface="Arial"/>
              </a:rPr>
              <a:t>DF</a:t>
            </a:r>
            <a:r>
              <a:rPr sz="750" b="1" spc="-75" dirty="0">
                <a:latin typeface="Arial"/>
                <a:cs typeface="Arial"/>
              </a:rPr>
              <a:t> </a:t>
            </a:r>
            <a:endParaRPr sz="7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330194" y="3884168"/>
            <a:ext cx="11874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Arial"/>
                <a:cs typeface="Arial"/>
              </a:rPr>
              <a:t>D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819654" y="3884168"/>
            <a:ext cx="11874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Arial"/>
                <a:cs typeface="Arial"/>
              </a:rPr>
              <a:t>B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210560" y="2919476"/>
            <a:ext cx="11874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Arial"/>
                <a:cs typeface="Arial"/>
              </a:rPr>
              <a:t>C</a:t>
            </a:r>
            <a:endParaRPr sz="1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057117" y="2919476"/>
            <a:ext cx="111760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559557" y="3876294"/>
            <a:ext cx="241300" cy="193040"/>
          </a:xfrm>
          <a:custGeom>
            <a:avLst/>
            <a:gdLst/>
            <a:ahLst/>
            <a:cxnLst/>
            <a:rect l="l" t="t" r="r" b="b"/>
            <a:pathLst>
              <a:path w="241300" h="193039">
                <a:moveTo>
                  <a:pt x="120396" y="0"/>
                </a:moveTo>
                <a:lnTo>
                  <a:pt x="0" y="192785"/>
                </a:lnTo>
                <a:lnTo>
                  <a:pt x="240792" y="192785"/>
                </a:lnTo>
                <a:lnTo>
                  <a:pt x="1203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559547" y="3876292"/>
            <a:ext cx="241300" cy="193040"/>
          </a:xfrm>
          <a:custGeom>
            <a:avLst/>
            <a:gdLst/>
            <a:ahLst/>
            <a:cxnLst/>
            <a:rect l="l" t="t" r="r" b="b"/>
            <a:pathLst>
              <a:path w="241300" h="193039">
                <a:moveTo>
                  <a:pt x="240799" y="192789"/>
                </a:moveTo>
                <a:lnTo>
                  <a:pt x="120399" y="0"/>
                </a:lnTo>
                <a:lnTo>
                  <a:pt x="0" y="192789"/>
                </a:lnTo>
              </a:path>
            </a:pathLst>
          </a:custGeom>
          <a:ln w="880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655563" y="3996690"/>
            <a:ext cx="48260" cy="0"/>
          </a:xfrm>
          <a:custGeom>
            <a:avLst/>
            <a:gdLst/>
            <a:ahLst/>
            <a:cxnLst/>
            <a:rect l="l" t="t" r="r" b="b"/>
            <a:pathLst>
              <a:path w="48260">
                <a:moveTo>
                  <a:pt x="48001" y="0"/>
                </a:moveTo>
                <a:lnTo>
                  <a:pt x="0" y="0"/>
                </a:lnTo>
              </a:path>
            </a:pathLst>
          </a:custGeom>
          <a:ln w="80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679946" y="3976882"/>
            <a:ext cx="0" cy="39370"/>
          </a:xfrm>
          <a:custGeom>
            <a:avLst/>
            <a:gdLst/>
            <a:ahLst/>
            <a:cxnLst/>
            <a:rect l="l" t="t" r="r" b="b"/>
            <a:pathLst>
              <a:path h="39370">
                <a:moveTo>
                  <a:pt x="0" y="0"/>
                </a:moveTo>
                <a:lnTo>
                  <a:pt x="0" y="38853"/>
                </a:lnTo>
              </a:path>
            </a:pathLst>
          </a:custGeom>
          <a:ln w="100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99347" y="4069081"/>
            <a:ext cx="361315" cy="0"/>
          </a:xfrm>
          <a:custGeom>
            <a:avLst/>
            <a:gdLst/>
            <a:ahLst/>
            <a:cxnLst/>
            <a:rect l="l" t="t" r="r" b="b"/>
            <a:pathLst>
              <a:path w="361314">
                <a:moveTo>
                  <a:pt x="0" y="0"/>
                </a:moveTo>
                <a:lnTo>
                  <a:pt x="361184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4146296" y="3526790"/>
            <a:ext cx="27876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Arial"/>
                <a:cs typeface="Arial"/>
              </a:rPr>
              <a:t>F</a:t>
            </a:r>
            <a:r>
              <a:rPr sz="1000" b="1" spc="-220" dirty="0">
                <a:latin typeface="Arial"/>
                <a:cs typeface="Arial"/>
              </a:rPr>
              <a:t> </a:t>
            </a:r>
            <a:r>
              <a:rPr sz="750" b="1" spc="65" dirty="0">
                <a:latin typeface="Arial"/>
                <a:cs typeface="Arial"/>
              </a:rPr>
              <a:t>EF</a:t>
            </a:r>
            <a:r>
              <a:rPr sz="750" b="1" spc="-85" dirty="0">
                <a:latin typeface="Arial"/>
                <a:cs typeface="Arial"/>
              </a:rPr>
              <a:t> </a:t>
            </a:r>
            <a:endParaRPr sz="75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2679946" y="4187191"/>
            <a:ext cx="0" cy="248920"/>
          </a:xfrm>
          <a:custGeom>
            <a:avLst/>
            <a:gdLst/>
            <a:ahLst/>
            <a:cxnLst/>
            <a:rect l="l" t="t" r="r" b="b"/>
            <a:pathLst>
              <a:path h="248920">
                <a:moveTo>
                  <a:pt x="0" y="0"/>
                </a:moveTo>
                <a:lnTo>
                  <a:pt x="0" y="248411"/>
                </a:lnTo>
              </a:path>
            </a:pathLst>
          </a:custGeom>
          <a:ln w="2901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617470" y="4049267"/>
            <a:ext cx="125730" cy="151130"/>
          </a:xfrm>
          <a:custGeom>
            <a:avLst/>
            <a:gdLst/>
            <a:ahLst/>
            <a:cxnLst/>
            <a:rect l="l" t="t" r="r" b="b"/>
            <a:pathLst>
              <a:path w="125730" h="151129">
                <a:moveTo>
                  <a:pt x="62484" y="0"/>
                </a:moveTo>
                <a:lnTo>
                  <a:pt x="0" y="150875"/>
                </a:lnTo>
                <a:lnTo>
                  <a:pt x="125730" y="150875"/>
                </a:lnTo>
                <a:lnTo>
                  <a:pt x="6248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1067816" y="4491482"/>
            <a:ext cx="2393315" cy="3086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2730">
              <a:lnSpc>
                <a:spcPct val="100000"/>
              </a:lnSpc>
            </a:pPr>
            <a:r>
              <a:rPr sz="1000" b="1" spc="70" dirty="0">
                <a:latin typeface="Arial"/>
                <a:cs typeface="Arial"/>
              </a:rPr>
              <a:t>23</a:t>
            </a:r>
            <a:r>
              <a:rPr sz="1000" b="1" spc="-140" dirty="0"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  <a:spcBef>
                <a:spcPts val="790"/>
              </a:spcBef>
            </a:pPr>
            <a:r>
              <a:rPr sz="1200" spc="-5" dirty="0">
                <a:latin typeface="Arial"/>
                <a:cs typeface="Arial"/>
              </a:rPr>
              <a:t>Asumsikan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EG </a:t>
            </a:r>
            <a:r>
              <a:rPr sz="1200" dirty="0">
                <a:latin typeface="Arial"/>
                <a:cs typeface="Arial"/>
              </a:rPr>
              <a:t>, 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EF </a:t>
            </a:r>
            <a:r>
              <a:rPr sz="1200" dirty="0">
                <a:latin typeface="Arial"/>
                <a:cs typeface="Arial"/>
              </a:rPr>
              <a:t>, 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DF 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gaya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tarik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233679" indent="-220979">
              <a:lnSpc>
                <a:spcPts val="1410"/>
              </a:lnSpc>
              <a:buAutoNum type="alphaLcParenR"/>
              <a:tabLst>
                <a:tab pos="233679" algn="l"/>
              </a:tabLst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EF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28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23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EF </a:t>
            </a:r>
            <a:r>
              <a:rPr sz="1200" dirty="0">
                <a:latin typeface="Arial"/>
                <a:cs typeface="Arial"/>
              </a:rPr>
              <a:t>= - 5 </a:t>
            </a:r>
            <a:r>
              <a:rPr sz="1200" spc="-5" dirty="0">
                <a:latin typeface="Arial"/>
                <a:cs typeface="Arial"/>
              </a:rPr>
              <a:t>kN</a:t>
            </a:r>
            <a:r>
              <a:rPr sz="1200" spc="2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(tekan)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233679" indent="-220979">
              <a:lnSpc>
                <a:spcPts val="1410"/>
              </a:lnSpc>
              <a:buAutoNum type="alphaLcParenR" startAt="2"/>
              <a:tabLst>
                <a:tab pos="233679" algn="l"/>
              </a:tabLst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E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DF </a:t>
            </a:r>
            <a:r>
              <a:rPr sz="1200" spc="-5" dirty="0">
                <a:latin typeface="Arial"/>
                <a:cs typeface="Arial"/>
              </a:rPr>
              <a:t>(10)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28 (8)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(10)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410"/>
              </a:lnSpc>
              <a:tabLst>
                <a:tab pos="141922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DF </a:t>
            </a:r>
            <a:r>
              <a:rPr sz="1200" dirty="0">
                <a:latin typeface="Arial"/>
                <a:cs typeface="Arial"/>
              </a:rPr>
              <a:t>= - 6,4 kN	(tekan)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224154" indent="-211454">
              <a:lnSpc>
                <a:spcPts val="1410"/>
              </a:lnSpc>
              <a:buAutoNum type="alphaLcParenR" startAt="3"/>
              <a:tabLst>
                <a:tab pos="224790" algn="l"/>
              </a:tabLst>
            </a:pP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X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EG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16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6,4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410"/>
              </a:lnSpc>
              <a:tabLst>
                <a:tab pos="1507490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EG </a:t>
            </a:r>
            <a:r>
              <a:rPr sz="1200" dirty="0">
                <a:latin typeface="Arial"/>
                <a:cs typeface="Arial"/>
              </a:rPr>
              <a:t>= 22,4 kN	(tarik)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dirty="0">
                <a:latin typeface="Arial"/>
                <a:cs typeface="Arial"/>
              </a:rPr>
              <a:t>Mencari</a:t>
            </a:r>
            <a:r>
              <a:rPr sz="1200" b="1" spc="-9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F</a:t>
            </a:r>
            <a:r>
              <a:rPr sz="1200" b="1" spc="-15" baseline="-10416" dirty="0">
                <a:latin typeface="Arial"/>
                <a:cs typeface="Arial"/>
              </a:rPr>
              <a:t>GI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2253992" y="7954515"/>
            <a:ext cx="754380" cy="780415"/>
          </a:xfrm>
          <a:custGeom>
            <a:avLst/>
            <a:gdLst/>
            <a:ahLst/>
            <a:cxnLst/>
            <a:rect l="l" t="t" r="r" b="b"/>
            <a:pathLst>
              <a:path w="754380" h="780415">
                <a:moveTo>
                  <a:pt x="754384" y="0"/>
                </a:moveTo>
                <a:lnTo>
                  <a:pt x="0" y="780284"/>
                </a:lnTo>
              </a:path>
            </a:pathLst>
          </a:custGeom>
          <a:ln w="27046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805938" y="7954515"/>
            <a:ext cx="1202690" cy="0"/>
          </a:xfrm>
          <a:custGeom>
            <a:avLst/>
            <a:gdLst/>
            <a:ahLst/>
            <a:cxnLst/>
            <a:rect l="l" t="t" r="r" b="b"/>
            <a:pathLst>
              <a:path w="1202689">
                <a:moveTo>
                  <a:pt x="0" y="0"/>
                </a:moveTo>
                <a:lnTo>
                  <a:pt x="1202437" y="0"/>
                </a:lnTo>
              </a:path>
            </a:pathLst>
          </a:custGeom>
          <a:ln w="2356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625346" y="7903464"/>
            <a:ext cx="196215" cy="101600"/>
          </a:xfrm>
          <a:custGeom>
            <a:avLst/>
            <a:gdLst/>
            <a:ahLst/>
            <a:cxnLst/>
            <a:rect l="l" t="t" r="r" b="b"/>
            <a:pathLst>
              <a:path w="196214" h="101600">
                <a:moveTo>
                  <a:pt x="195834" y="0"/>
                </a:moveTo>
                <a:lnTo>
                  <a:pt x="0" y="51054"/>
                </a:lnTo>
                <a:lnTo>
                  <a:pt x="195834" y="101346"/>
                </a:lnTo>
                <a:lnTo>
                  <a:pt x="19583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253992" y="7954515"/>
            <a:ext cx="0" cy="780415"/>
          </a:xfrm>
          <a:custGeom>
            <a:avLst/>
            <a:gdLst/>
            <a:ahLst/>
            <a:cxnLst/>
            <a:rect l="l" t="t" r="r" b="b"/>
            <a:pathLst>
              <a:path h="780415">
                <a:moveTo>
                  <a:pt x="0" y="0"/>
                </a:moveTo>
                <a:lnTo>
                  <a:pt x="0" y="780284"/>
                </a:lnTo>
              </a:path>
            </a:pathLst>
          </a:custGeom>
          <a:ln w="30303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680203" y="8722604"/>
            <a:ext cx="574040" cy="0"/>
          </a:xfrm>
          <a:custGeom>
            <a:avLst/>
            <a:gdLst/>
            <a:ahLst/>
            <a:cxnLst/>
            <a:rect l="l" t="t" r="r" b="b"/>
            <a:pathLst>
              <a:path w="574039">
                <a:moveTo>
                  <a:pt x="0" y="0"/>
                </a:moveTo>
                <a:lnTo>
                  <a:pt x="573788" y="0"/>
                </a:lnTo>
              </a:path>
            </a:pathLst>
          </a:custGeom>
          <a:ln w="23561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499616" y="8671559"/>
            <a:ext cx="196215" cy="102235"/>
          </a:xfrm>
          <a:custGeom>
            <a:avLst/>
            <a:gdLst/>
            <a:ahLst/>
            <a:cxnLst/>
            <a:rect l="l" t="t" r="r" b="b"/>
            <a:pathLst>
              <a:path w="196214" h="102234">
                <a:moveTo>
                  <a:pt x="195834" y="0"/>
                </a:moveTo>
                <a:lnTo>
                  <a:pt x="0" y="51054"/>
                </a:lnTo>
                <a:lnTo>
                  <a:pt x="195834" y="102108"/>
                </a:lnTo>
                <a:lnTo>
                  <a:pt x="195834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253992" y="9068562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5984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008376" y="9068562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5984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332486" y="9198857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4">
                <a:moveTo>
                  <a:pt x="0" y="0"/>
                </a:moveTo>
                <a:lnTo>
                  <a:pt x="1767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742438" y="9198857"/>
            <a:ext cx="187960" cy="0"/>
          </a:xfrm>
          <a:custGeom>
            <a:avLst/>
            <a:gdLst/>
            <a:ahLst/>
            <a:cxnLst/>
            <a:rect l="l" t="t" r="r" b="b"/>
            <a:pathLst>
              <a:path w="187960">
                <a:moveTo>
                  <a:pt x="0" y="0"/>
                </a:moveTo>
                <a:lnTo>
                  <a:pt x="18744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253995" y="9176766"/>
            <a:ext cx="86360" cy="43815"/>
          </a:xfrm>
          <a:custGeom>
            <a:avLst/>
            <a:gdLst/>
            <a:ahLst/>
            <a:cxnLst/>
            <a:rect l="l" t="t" r="r" b="b"/>
            <a:pathLst>
              <a:path w="86360" h="43815">
                <a:moveTo>
                  <a:pt x="86106" y="0"/>
                </a:moveTo>
                <a:lnTo>
                  <a:pt x="0" y="22097"/>
                </a:lnTo>
                <a:lnTo>
                  <a:pt x="86106" y="43433"/>
                </a:lnTo>
                <a:lnTo>
                  <a:pt x="8610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923032" y="9176766"/>
            <a:ext cx="85725" cy="43815"/>
          </a:xfrm>
          <a:custGeom>
            <a:avLst/>
            <a:gdLst/>
            <a:ahLst/>
            <a:cxnLst/>
            <a:rect l="l" t="t" r="r" b="b"/>
            <a:pathLst>
              <a:path w="85725" h="43815">
                <a:moveTo>
                  <a:pt x="0" y="0"/>
                </a:moveTo>
                <a:lnTo>
                  <a:pt x="0" y="43433"/>
                </a:lnTo>
                <a:lnTo>
                  <a:pt x="85343" y="220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2501900" y="9110726"/>
            <a:ext cx="248920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95" dirty="0">
                <a:latin typeface="Arial"/>
                <a:cs typeface="Arial"/>
              </a:rPr>
              <a:t>8m</a:t>
            </a:r>
            <a:r>
              <a:rPr sz="1000" spc="-110" dirty="0"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1499608" y="9068562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5984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53992" y="9068562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59840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578102" y="9198857"/>
            <a:ext cx="177800" cy="0"/>
          </a:xfrm>
          <a:custGeom>
            <a:avLst/>
            <a:gdLst/>
            <a:ahLst/>
            <a:cxnLst/>
            <a:rect l="l" t="t" r="r" b="b"/>
            <a:pathLst>
              <a:path w="177800">
                <a:moveTo>
                  <a:pt x="0" y="0"/>
                </a:moveTo>
                <a:lnTo>
                  <a:pt x="1775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988057" y="9198857"/>
            <a:ext cx="187960" cy="0"/>
          </a:xfrm>
          <a:custGeom>
            <a:avLst/>
            <a:gdLst/>
            <a:ahLst/>
            <a:cxnLst/>
            <a:rect l="l" t="t" r="r" b="b"/>
            <a:pathLst>
              <a:path w="187960">
                <a:moveTo>
                  <a:pt x="0" y="0"/>
                </a:moveTo>
                <a:lnTo>
                  <a:pt x="18745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1499616" y="9176766"/>
            <a:ext cx="86360" cy="43815"/>
          </a:xfrm>
          <a:custGeom>
            <a:avLst/>
            <a:gdLst/>
            <a:ahLst/>
            <a:cxnLst/>
            <a:rect l="l" t="t" r="r" b="b"/>
            <a:pathLst>
              <a:path w="86359" h="43815">
                <a:moveTo>
                  <a:pt x="86106" y="0"/>
                </a:moveTo>
                <a:lnTo>
                  <a:pt x="0" y="22097"/>
                </a:lnTo>
                <a:lnTo>
                  <a:pt x="86106" y="43433"/>
                </a:lnTo>
                <a:lnTo>
                  <a:pt x="8610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169414" y="9176766"/>
            <a:ext cx="85090" cy="43815"/>
          </a:xfrm>
          <a:custGeom>
            <a:avLst/>
            <a:gdLst/>
            <a:ahLst/>
            <a:cxnLst/>
            <a:rect l="l" t="t" r="r" b="b"/>
            <a:pathLst>
              <a:path w="85089" h="43815">
                <a:moveTo>
                  <a:pt x="0" y="0"/>
                </a:moveTo>
                <a:lnTo>
                  <a:pt x="0" y="43433"/>
                </a:lnTo>
                <a:lnTo>
                  <a:pt x="84581" y="2209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1747520" y="9110726"/>
            <a:ext cx="248920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95" dirty="0">
                <a:latin typeface="Arial"/>
                <a:cs typeface="Arial"/>
              </a:rPr>
              <a:t>8m</a:t>
            </a:r>
            <a:r>
              <a:rPr sz="1000" spc="-110" dirty="0"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3008376" y="7954515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285749" y="0"/>
                </a:moveTo>
                <a:lnTo>
                  <a:pt x="0" y="0"/>
                </a:lnTo>
              </a:path>
            </a:pathLst>
          </a:custGeom>
          <a:ln w="34110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275076" y="7893557"/>
            <a:ext cx="236220" cy="121920"/>
          </a:xfrm>
          <a:custGeom>
            <a:avLst/>
            <a:gdLst/>
            <a:ahLst/>
            <a:cxnLst/>
            <a:rect l="l" t="t" r="r" b="b"/>
            <a:pathLst>
              <a:path w="236220" h="121920">
                <a:moveTo>
                  <a:pt x="0" y="0"/>
                </a:moveTo>
                <a:lnTo>
                  <a:pt x="0" y="121920"/>
                </a:lnTo>
                <a:lnTo>
                  <a:pt x="236220" y="60960"/>
                </a:lnTo>
                <a:lnTo>
                  <a:pt x="0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978151" y="7954515"/>
            <a:ext cx="276225" cy="311785"/>
          </a:xfrm>
          <a:custGeom>
            <a:avLst/>
            <a:gdLst/>
            <a:ahLst/>
            <a:cxnLst/>
            <a:rect l="l" t="t" r="r" b="b"/>
            <a:pathLst>
              <a:path w="276225" h="311784">
                <a:moveTo>
                  <a:pt x="275840" y="0"/>
                </a:moveTo>
                <a:lnTo>
                  <a:pt x="0" y="311656"/>
                </a:lnTo>
              </a:path>
            </a:pathLst>
          </a:custGeom>
          <a:ln w="27342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876805" y="8227314"/>
            <a:ext cx="165735" cy="154305"/>
          </a:xfrm>
          <a:custGeom>
            <a:avLst/>
            <a:gdLst/>
            <a:ahLst/>
            <a:cxnLst/>
            <a:rect l="l" t="t" r="r" b="b"/>
            <a:pathLst>
              <a:path w="165735" h="154304">
                <a:moveTo>
                  <a:pt x="57912" y="0"/>
                </a:moveTo>
                <a:lnTo>
                  <a:pt x="0" y="153924"/>
                </a:lnTo>
                <a:lnTo>
                  <a:pt x="165354" y="57150"/>
                </a:lnTo>
                <a:lnTo>
                  <a:pt x="57912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 txBox="1"/>
          <p:nvPr/>
        </p:nvSpPr>
        <p:spPr>
          <a:xfrm>
            <a:off x="3526790" y="7866380"/>
            <a:ext cx="46545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90" dirty="0">
                <a:latin typeface="Arial"/>
                <a:cs typeface="Arial"/>
              </a:rPr>
              <a:t>16</a:t>
            </a:r>
            <a:r>
              <a:rPr sz="1000" b="1" spc="155" dirty="0">
                <a:latin typeface="Arial"/>
                <a:cs typeface="Arial"/>
              </a:rPr>
              <a:t> </a:t>
            </a:r>
            <a:r>
              <a:rPr sz="1000" b="1" spc="95" dirty="0">
                <a:latin typeface="Arial"/>
                <a:cs typeface="Arial"/>
              </a:rPr>
              <a:t>kN</a:t>
            </a:r>
            <a:r>
              <a:rPr sz="1000" b="1" spc="-120" dirty="0"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1198125" y="8635224"/>
            <a:ext cx="285750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15" dirty="0">
                <a:latin typeface="Arial"/>
                <a:cs typeface="Arial"/>
              </a:rPr>
              <a:t>F</a:t>
            </a:r>
            <a:r>
              <a:rPr sz="1000" b="1" spc="-200" dirty="0">
                <a:latin typeface="Arial"/>
                <a:cs typeface="Arial"/>
              </a:rPr>
              <a:t> </a:t>
            </a:r>
            <a:r>
              <a:rPr sz="750" b="1" spc="75" dirty="0">
                <a:latin typeface="Arial"/>
                <a:cs typeface="Arial"/>
              </a:rPr>
              <a:t>JH</a:t>
            </a:r>
            <a:r>
              <a:rPr sz="750" b="1" spc="-80" dirty="0">
                <a:latin typeface="Arial"/>
                <a:cs typeface="Arial"/>
              </a:rPr>
              <a:t> </a:t>
            </a:r>
            <a:endParaRPr sz="75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2218435" y="7768843"/>
            <a:ext cx="61594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2934739" y="7768843"/>
            <a:ext cx="119380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15" dirty="0">
                <a:latin typeface="Arial"/>
                <a:cs typeface="Arial"/>
              </a:rPr>
              <a:t>K</a:t>
            </a:r>
            <a:endParaRPr sz="1000">
              <a:latin typeface="Arial"/>
              <a:cs typeface="Arial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2540761" y="8744966"/>
            <a:ext cx="97790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10" dirty="0">
                <a:latin typeface="Arial"/>
                <a:cs typeface="Arial"/>
              </a:rPr>
              <a:t>J</a:t>
            </a:r>
            <a:endParaRPr sz="1000">
              <a:latin typeface="Arial"/>
              <a:cs typeface="Arial"/>
            </a:endParaRPr>
          </a:p>
        </p:txBody>
      </p:sp>
      <p:sp>
        <p:nvSpPr>
          <p:cNvPr id="82" name="object 82"/>
          <p:cNvSpPr/>
          <p:nvPr/>
        </p:nvSpPr>
        <p:spPr>
          <a:xfrm>
            <a:off x="2128271" y="8759190"/>
            <a:ext cx="251460" cy="195580"/>
          </a:xfrm>
          <a:custGeom>
            <a:avLst/>
            <a:gdLst/>
            <a:ahLst/>
            <a:cxnLst/>
            <a:rect l="l" t="t" r="r" b="b"/>
            <a:pathLst>
              <a:path w="251460" h="195579">
                <a:moveTo>
                  <a:pt x="251456" y="195068"/>
                </a:moveTo>
                <a:lnTo>
                  <a:pt x="125721" y="0"/>
                </a:lnTo>
                <a:lnTo>
                  <a:pt x="0" y="195068"/>
                </a:lnTo>
              </a:path>
            </a:pathLst>
          </a:custGeom>
          <a:ln w="89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228844" y="8881109"/>
            <a:ext cx="50800" cy="0"/>
          </a:xfrm>
          <a:custGeom>
            <a:avLst/>
            <a:gdLst/>
            <a:ahLst/>
            <a:cxnLst/>
            <a:rect l="l" t="t" r="r" b="b"/>
            <a:pathLst>
              <a:path w="50800">
                <a:moveTo>
                  <a:pt x="50294" y="0"/>
                </a:moveTo>
                <a:lnTo>
                  <a:pt x="0" y="0"/>
                </a:lnTo>
              </a:path>
            </a:pathLst>
          </a:custGeom>
          <a:ln w="81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253992" y="8862060"/>
            <a:ext cx="0" cy="39370"/>
          </a:xfrm>
          <a:custGeom>
            <a:avLst/>
            <a:gdLst/>
            <a:ahLst/>
            <a:cxnLst/>
            <a:rect l="l" t="t" r="r" b="b"/>
            <a:pathLst>
              <a:path h="39370">
                <a:moveTo>
                  <a:pt x="0" y="0"/>
                </a:moveTo>
                <a:lnTo>
                  <a:pt x="0" y="38859"/>
                </a:lnTo>
              </a:path>
            </a:pathLst>
          </a:custGeom>
          <a:ln w="104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065014" y="8954258"/>
            <a:ext cx="377190" cy="0"/>
          </a:xfrm>
          <a:custGeom>
            <a:avLst/>
            <a:gdLst/>
            <a:ahLst/>
            <a:cxnLst/>
            <a:rect l="l" t="t" r="r" b="b"/>
            <a:pathLst>
              <a:path w="377189">
                <a:moveTo>
                  <a:pt x="0" y="0"/>
                </a:moveTo>
                <a:lnTo>
                  <a:pt x="377192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190750" y="8931974"/>
            <a:ext cx="125730" cy="93980"/>
          </a:xfrm>
          <a:custGeom>
            <a:avLst/>
            <a:gdLst/>
            <a:ahLst/>
            <a:cxnLst/>
            <a:rect l="l" t="t" r="r" b="b"/>
            <a:pathLst>
              <a:path w="125730" h="93979">
                <a:moveTo>
                  <a:pt x="81398" y="0"/>
                </a:moveTo>
                <a:lnTo>
                  <a:pt x="45191" y="135"/>
                </a:lnTo>
                <a:lnTo>
                  <a:pt x="14371" y="15991"/>
                </a:lnTo>
                <a:lnTo>
                  <a:pt x="0" y="47433"/>
                </a:lnTo>
                <a:lnTo>
                  <a:pt x="14910" y="78007"/>
                </a:lnTo>
                <a:lnTo>
                  <a:pt x="45445" y="93444"/>
                </a:lnTo>
                <a:lnTo>
                  <a:pt x="81098" y="93594"/>
                </a:lnTo>
                <a:lnTo>
                  <a:pt x="111361" y="78307"/>
                </a:lnTo>
                <a:lnTo>
                  <a:pt x="125730" y="47433"/>
                </a:lnTo>
                <a:lnTo>
                  <a:pt x="111931" y="15720"/>
                </a:lnTo>
                <a:lnTo>
                  <a:pt x="81398" y="0"/>
                </a:lnTo>
                <a:close/>
              </a:path>
            </a:pathLst>
          </a:custGeom>
          <a:solidFill>
            <a:srgbClr val="E8EE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190749" y="8932036"/>
            <a:ext cx="125730" cy="93980"/>
          </a:xfrm>
          <a:custGeom>
            <a:avLst/>
            <a:gdLst/>
            <a:ahLst/>
            <a:cxnLst/>
            <a:rect l="l" t="t" r="r" b="b"/>
            <a:pathLst>
              <a:path w="125730" h="93979">
                <a:moveTo>
                  <a:pt x="0" y="47361"/>
                </a:moveTo>
                <a:lnTo>
                  <a:pt x="14467" y="15830"/>
                </a:lnTo>
                <a:lnTo>
                  <a:pt x="45351" y="32"/>
                </a:lnTo>
                <a:lnTo>
                  <a:pt x="81576" y="0"/>
                </a:lnTo>
                <a:lnTo>
                  <a:pt x="112063" y="15765"/>
                </a:lnTo>
                <a:lnTo>
                  <a:pt x="125735" y="47361"/>
                </a:lnTo>
                <a:lnTo>
                  <a:pt x="111880" y="77844"/>
                </a:lnTo>
                <a:lnTo>
                  <a:pt x="81754" y="93285"/>
                </a:lnTo>
                <a:lnTo>
                  <a:pt x="45982" y="93485"/>
                </a:lnTo>
                <a:lnTo>
                  <a:pt x="15189" y="78244"/>
                </a:lnTo>
                <a:lnTo>
                  <a:pt x="0" y="4736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128271" y="9028169"/>
            <a:ext cx="251460" cy="0"/>
          </a:xfrm>
          <a:custGeom>
            <a:avLst/>
            <a:gdLst/>
            <a:ahLst/>
            <a:cxnLst/>
            <a:rect l="l" t="t" r="r" b="b"/>
            <a:pathLst>
              <a:path w="251460">
                <a:moveTo>
                  <a:pt x="0" y="0"/>
                </a:moveTo>
                <a:lnTo>
                  <a:pt x="251456" y="0"/>
                </a:lnTo>
              </a:path>
            </a:pathLst>
          </a:custGeom>
          <a:ln w="3175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 txBox="1"/>
          <p:nvPr/>
        </p:nvSpPr>
        <p:spPr>
          <a:xfrm>
            <a:off x="1307083" y="7854188"/>
            <a:ext cx="24701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15" dirty="0">
                <a:latin typeface="Arial"/>
                <a:cs typeface="Arial"/>
              </a:rPr>
              <a:t>F</a:t>
            </a:r>
            <a:r>
              <a:rPr sz="1000" b="1" spc="-195" dirty="0">
                <a:latin typeface="Arial"/>
                <a:cs typeface="Arial"/>
              </a:rPr>
              <a:t> </a:t>
            </a:r>
            <a:r>
              <a:rPr sz="750" b="1" spc="65" dirty="0">
                <a:latin typeface="Arial"/>
                <a:cs typeface="Arial"/>
              </a:rPr>
              <a:t>IG</a:t>
            </a:r>
            <a:endParaRPr sz="750">
              <a:latin typeface="Arial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624075" y="8342630"/>
            <a:ext cx="240665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15" dirty="0">
                <a:latin typeface="Arial"/>
                <a:cs typeface="Arial"/>
              </a:rPr>
              <a:t>F</a:t>
            </a:r>
            <a:r>
              <a:rPr sz="1000" b="1" spc="-190" dirty="0">
                <a:latin typeface="Arial"/>
                <a:cs typeface="Arial"/>
              </a:rPr>
              <a:t> </a:t>
            </a:r>
            <a:r>
              <a:rPr sz="750" b="1" spc="60" dirty="0">
                <a:latin typeface="Arial"/>
                <a:cs typeface="Arial"/>
              </a:rPr>
              <a:t>IH</a:t>
            </a:r>
            <a:endParaRPr sz="750">
              <a:latin typeface="Arial"/>
              <a:cs typeface="Arial"/>
            </a:endParaRPr>
          </a:p>
        </p:txBody>
      </p:sp>
      <p:sp>
        <p:nvSpPr>
          <p:cNvPr id="91" name="object 91"/>
          <p:cNvSpPr/>
          <p:nvPr/>
        </p:nvSpPr>
        <p:spPr>
          <a:xfrm>
            <a:off x="2253992" y="9093703"/>
            <a:ext cx="0" cy="234950"/>
          </a:xfrm>
          <a:custGeom>
            <a:avLst/>
            <a:gdLst/>
            <a:ahLst/>
            <a:cxnLst/>
            <a:rect l="l" t="t" r="r" b="b"/>
            <a:pathLst>
              <a:path h="234950">
                <a:moveTo>
                  <a:pt x="0" y="0"/>
                </a:moveTo>
                <a:lnTo>
                  <a:pt x="0" y="234700"/>
                </a:lnTo>
              </a:path>
            </a:pathLst>
          </a:custGeom>
          <a:ln w="30303">
            <a:solidFill>
              <a:srgbClr val="4677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2189226" y="8954261"/>
            <a:ext cx="131445" cy="152400"/>
          </a:xfrm>
          <a:custGeom>
            <a:avLst/>
            <a:gdLst/>
            <a:ahLst/>
            <a:cxnLst/>
            <a:rect l="l" t="t" r="r" b="b"/>
            <a:pathLst>
              <a:path w="131444" h="152400">
                <a:moveTo>
                  <a:pt x="64769" y="0"/>
                </a:moveTo>
                <a:lnTo>
                  <a:pt x="0" y="152400"/>
                </a:lnTo>
                <a:lnTo>
                  <a:pt x="131063" y="152400"/>
                </a:lnTo>
                <a:lnTo>
                  <a:pt x="64769" y="0"/>
                </a:lnTo>
                <a:close/>
              </a:path>
            </a:pathLst>
          </a:custGeom>
          <a:solidFill>
            <a:srgbClr val="4677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 txBox="1"/>
          <p:nvPr/>
        </p:nvSpPr>
        <p:spPr>
          <a:xfrm>
            <a:off x="2148332" y="9366753"/>
            <a:ext cx="211454" cy="164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90" dirty="0">
                <a:latin typeface="Arial"/>
                <a:cs typeface="Arial"/>
              </a:rPr>
              <a:t>33</a:t>
            </a:r>
            <a:r>
              <a:rPr sz="1000" b="1" spc="-120" dirty="0"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3808984" y="10034980"/>
            <a:ext cx="260985" cy="20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48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10054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</a:pPr>
            <a:r>
              <a:rPr sz="1200" b="1" u="heavy" spc="-5" dirty="0">
                <a:latin typeface="Arial"/>
                <a:cs typeface="Arial"/>
              </a:rPr>
              <a:t>Kasus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2</a:t>
            </a:r>
            <a:endParaRPr sz="1200" dirty="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Diketahui struktur dengan dimensi dan beban seperti gambar. Hitunglah gaya-gaya  di batang no. 2, 6, 9, dengan metode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potongan.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3342131"/>
            <a:ext cx="3601720" cy="1245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Jawab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69900" marR="5080" indent="-457200">
              <a:lnSpc>
                <a:spcPts val="1380"/>
              </a:lnSpc>
              <a:spcBef>
                <a:spcPts val="65"/>
              </a:spcBef>
              <a:buAutoNum type="romanLcParenBoth"/>
              <a:tabLst>
                <a:tab pos="274955" algn="l"/>
                <a:tab pos="275590" algn="l"/>
              </a:tabLst>
            </a:pPr>
            <a:r>
              <a:rPr sz="1200" spc="-5" dirty="0">
                <a:latin typeface="Arial"/>
                <a:cs typeface="Arial"/>
              </a:rPr>
              <a:t>Pemeriksaan stabilitas </a:t>
            </a:r>
            <a:r>
              <a:rPr sz="1200" dirty="0">
                <a:latin typeface="Arial"/>
                <a:cs typeface="Arial"/>
              </a:rPr>
              <a:t>konstruksi rangka batang:  </a:t>
            </a:r>
            <a:r>
              <a:rPr sz="1200" spc="-5" dirty="0">
                <a:latin typeface="Arial"/>
                <a:cs typeface="Arial"/>
              </a:rPr>
              <a:t>2S </a:t>
            </a:r>
            <a:r>
              <a:rPr sz="1200" dirty="0">
                <a:latin typeface="Arial"/>
                <a:cs typeface="Arial"/>
              </a:rPr>
              <a:t>– B – R =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15"/>
              </a:lnSpc>
            </a:pPr>
            <a:r>
              <a:rPr sz="1200" dirty="0">
                <a:latin typeface="Arial"/>
                <a:cs typeface="Arial"/>
              </a:rPr>
              <a:t>S = </a:t>
            </a:r>
            <a:r>
              <a:rPr sz="1200" spc="-5" dirty="0">
                <a:latin typeface="Arial"/>
                <a:cs typeface="Arial"/>
              </a:rPr>
              <a:t>6, </a:t>
            </a:r>
            <a:r>
              <a:rPr sz="1200" dirty="0">
                <a:latin typeface="Arial"/>
                <a:cs typeface="Arial"/>
              </a:rPr>
              <a:t>B = </a:t>
            </a:r>
            <a:r>
              <a:rPr sz="1200" spc="-5" dirty="0">
                <a:latin typeface="Arial"/>
                <a:cs typeface="Arial"/>
              </a:rPr>
              <a:t>9, </a:t>
            </a:r>
            <a:r>
              <a:rPr sz="1200" dirty="0">
                <a:latin typeface="Arial"/>
                <a:cs typeface="Arial"/>
              </a:rPr>
              <a:t>R  =</a:t>
            </a:r>
            <a:r>
              <a:rPr sz="1200" spc="1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2(6) </a:t>
            </a:r>
            <a:r>
              <a:rPr sz="1200" dirty="0">
                <a:latin typeface="Arial"/>
                <a:cs typeface="Arial"/>
              </a:rPr>
              <a:t>– 9 – 3 = 0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(stabil)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266700" indent="-254000">
              <a:lnSpc>
                <a:spcPct val="100000"/>
              </a:lnSpc>
              <a:buAutoNum type="romanLcParenBoth" startAt="2"/>
              <a:tabLst>
                <a:tab pos="267335" algn="l"/>
              </a:tabLst>
            </a:pPr>
            <a:r>
              <a:rPr sz="1200" spc="-5" dirty="0">
                <a:latin typeface="Arial"/>
                <a:cs typeface="Arial"/>
              </a:rPr>
              <a:t>Mencari reaksi di tumpuan </a:t>
            </a:r>
            <a:r>
              <a:rPr sz="1200" dirty="0">
                <a:latin typeface="Arial"/>
                <a:cs typeface="Arial"/>
              </a:rPr>
              <a:t>D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114550" y="5330952"/>
            <a:ext cx="237490" cy="0"/>
          </a:xfrm>
          <a:custGeom>
            <a:avLst/>
            <a:gdLst/>
            <a:ahLst/>
            <a:cxnLst/>
            <a:rect l="l" t="t" r="r" b="b"/>
            <a:pathLst>
              <a:path w="237489">
                <a:moveTo>
                  <a:pt x="0" y="0"/>
                </a:moveTo>
                <a:lnTo>
                  <a:pt x="236981" y="0"/>
                </a:lnTo>
              </a:path>
            </a:pathLst>
          </a:custGeom>
          <a:ln w="661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81098" y="5336794"/>
            <a:ext cx="1060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5" dirty="0">
                <a:latin typeface="Times New Roman"/>
                <a:cs typeface="Times New Roman"/>
              </a:rPr>
              <a:t>8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96416" y="4579620"/>
            <a:ext cx="2790825" cy="735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F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VD </a:t>
            </a:r>
            <a:r>
              <a:rPr sz="1200" dirty="0">
                <a:latin typeface="Arial"/>
                <a:cs typeface="Arial"/>
              </a:rPr>
              <a:t>(8) + </a:t>
            </a:r>
            <a:r>
              <a:rPr sz="1200" spc="-10" dirty="0">
                <a:latin typeface="Arial"/>
                <a:cs typeface="Arial"/>
              </a:rPr>
              <a:t>P</a:t>
            </a:r>
            <a:r>
              <a:rPr sz="1200" spc="-15" baseline="-10416" dirty="0">
                <a:latin typeface="Arial"/>
                <a:cs typeface="Arial"/>
              </a:rPr>
              <a:t>2 </a:t>
            </a:r>
            <a:r>
              <a:rPr sz="1200" dirty="0">
                <a:latin typeface="Arial"/>
                <a:cs typeface="Arial"/>
              </a:rPr>
              <a:t>(8) +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spc="-5" dirty="0">
                <a:latin typeface="Arial"/>
                <a:cs typeface="Arial"/>
              </a:rPr>
              <a:t>(16)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10" dirty="0">
                <a:latin typeface="Arial"/>
                <a:cs typeface="Arial"/>
              </a:rPr>
              <a:t>P</a:t>
            </a:r>
            <a:r>
              <a:rPr sz="1200" spc="-15" baseline="-10416" dirty="0">
                <a:latin typeface="Arial"/>
                <a:cs typeface="Arial"/>
              </a:rPr>
              <a:t>4 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0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VD </a:t>
            </a:r>
            <a:r>
              <a:rPr sz="1200" dirty="0">
                <a:latin typeface="Arial"/>
                <a:cs typeface="Arial"/>
              </a:rPr>
              <a:t>(8) +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(8) + 10 (16) – 10 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810895">
              <a:lnSpc>
                <a:spcPts val="1495"/>
              </a:lnSpc>
            </a:pPr>
            <a:r>
              <a:rPr sz="1250" spc="5" dirty="0">
                <a:latin typeface="Times New Roman"/>
                <a:cs typeface="Times New Roman"/>
              </a:rPr>
              <a:t>160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53972" y="5211826"/>
            <a:ext cx="513715" cy="2305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i="1" spc="-15" dirty="0">
                <a:latin typeface="Times New Roman"/>
                <a:cs typeface="Times New Roman"/>
              </a:rPr>
              <a:t>R</a:t>
            </a:r>
            <a:r>
              <a:rPr sz="1050" i="1" spc="-22" baseline="-23809" dirty="0">
                <a:latin typeface="Times New Roman"/>
                <a:cs typeface="Times New Roman"/>
              </a:rPr>
              <a:t>VD </a:t>
            </a:r>
            <a:r>
              <a:rPr sz="1250" spc="5" dirty="0">
                <a:latin typeface="Symbol"/>
                <a:cs typeface="Symbol"/>
              </a:rPr>
              <a:t></a:t>
            </a:r>
            <a:r>
              <a:rPr sz="1250" spc="30" dirty="0">
                <a:latin typeface="Times New Roman"/>
                <a:cs typeface="Times New Roman"/>
              </a:rPr>
              <a:t> </a:t>
            </a:r>
            <a:r>
              <a:rPr sz="1250" spc="5" dirty="0">
                <a:latin typeface="Symbol"/>
                <a:cs typeface="Symbol"/>
              </a:rPr>
              <a:t></a:t>
            </a:r>
            <a:endParaRPr sz="125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02090" y="5220208"/>
            <a:ext cx="1240155" cy="200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63930" algn="l"/>
              </a:tabLst>
            </a:pPr>
            <a:r>
              <a:rPr sz="1875" spc="7" baseline="2222" dirty="0">
                <a:latin typeface="Symbol"/>
                <a:cs typeface="Symbol"/>
              </a:rPr>
              <a:t></a:t>
            </a:r>
            <a:r>
              <a:rPr sz="1875" spc="7" baseline="2222" dirty="0">
                <a:latin typeface="Times New Roman"/>
                <a:cs typeface="Times New Roman"/>
              </a:rPr>
              <a:t> </a:t>
            </a:r>
            <a:r>
              <a:rPr sz="1875" spc="7" baseline="2222" dirty="0">
                <a:latin typeface="Symbol"/>
                <a:cs typeface="Symbol"/>
              </a:rPr>
              <a:t></a:t>
            </a:r>
            <a:r>
              <a:rPr sz="1875" spc="412" baseline="2222" dirty="0">
                <a:latin typeface="Times New Roman"/>
                <a:cs typeface="Times New Roman"/>
              </a:rPr>
              <a:t> </a:t>
            </a:r>
            <a:r>
              <a:rPr sz="1875" spc="7" baseline="2222" dirty="0">
                <a:latin typeface="Times New Roman"/>
                <a:cs typeface="Times New Roman"/>
              </a:rPr>
              <a:t>20</a:t>
            </a:r>
            <a:r>
              <a:rPr sz="1875" spc="165" baseline="2222" dirty="0">
                <a:latin typeface="Times New Roman"/>
                <a:cs typeface="Times New Roman"/>
              </a:rPr>
              <a:t> </a:t>
            </a:r>
            <a:r>
              <a:rPr sz="1875" i="1" spc="7" baseline="2222" dirty="0">
                <a:latin typeface="Times New Roman"/>
                <a:cs typeface="Times New Roman"/>
              </a:rPr>
              <a:t>kN	</a:t>
            </a:r>
            <a:r>
              <a:rPr sz="1200" dirty="0">
                <a:latin typeface="Arial"/>
                <a:cs typeface="Arial"/>
              </a:rPr>
              <a:t>( ↓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6416" y="5705855"/>
            <a:ext cx="2854325" cy="553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  <a:tabLst>
                <a:tab pos="240665" algn="l"/>
              </a:tabLst>
            </a:pPr>
            <a:r>
              <a:rPr sz="1200" spc="-5" dirty="0">
                <a:latin typeface="Symbol"/>
                <a:cs typeface="Symbol"/>
              </a:rPr>
              <a:t></a:t>
            </a:r>
            <a:r>
              <a:rPr sz="1200" spc="-5" dirty="0">
                <a:latin typeface="Times New Roman"/>
                <a:cs typeface="Times New Roman"/>
              </a:rPr>
              <a:t>	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D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VF </a:t>
            </a:r>
            <a:r>
              <a:rPr sz="1200" dirty="0">
                <a:latin typeface="Arial"/>
                <a:cs typeface="Arial"/>
              </a:rPr>
              <a:t>(8) –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3 </a:t>
            </a:r>
            <a:r>
              <a:rPr sz="1200" dirty="0">
                <a:latin typeface="Arial"/>
                <a:cs typeface="Arial"/>
              </a:rPr>
              <a:t>(8) –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(16)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10" dirty="0">
                <a:latin typeface="Arial"/>
                <a:cs typeface="Arial"/>
              </a:rPr>
              <a:t>P</a:t>
            </a:r>
            <a:r>
              <a:rPr sz="1200" spc="-15" baseline="-10416" dirty="0">
                <a:latin typeface="Arial"/>
                <a:cs typeface="Arial"/>
              </a:rPr>
              <a:t>1 </a:t>
            </a:r>
            <a:r>
              <a:rPr sz="1200" spc="-5" dirty="0">
                <a:latin typeface="Arial"/>
                <a:cs typeface="Arial"/>
              </a:rPr>
              <a:t>(24)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413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VF 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(8)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(16)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(24)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52244" y="6448805"/>
            <a:ext cx="902335" cy="0"/>
          </a:xfrm>
          <a:custGeom>
            <a:avLst/>
            <a:gdLst/>
            <a:ahLst/>
            <a:cxnLst/>
            <a:rect l="l" t="t" r="r" b="b"/>
            <a:pathLst>
              <a:path w="902335">
                <a:moveTo>
                  <a:pt x="0" y="0"/>
                </a:moveTo>
                <a:lnTo>
                  <a:pt x="902207" y="0"/>
                </a:lnTo>
              </a:path>
            </a:pathLst>
          </a:custGeom>
          <a:ln w="6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352548" y="6455664"/>
            <a:ext cx="102870" cy="195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5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42604" y="6238494"/>
            <a:ext cx="921385" cy="195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5" dirty="0">
                <a:latin typeface="Times New Roman"/>
                <a:cs typeface="Times New Roman"/>
              </a:rPr>
              <a:t>80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</a:t>
            </a:r>
            <a:r>
              <a:rPr sz="1200" spc="-18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160</a:t>
            </a:r>
            <a:r>
              <a:rPr sz="1200" spc="-95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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240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53197" y="6335267"/>
            <a:ext cx="369570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i="1" spc="-20" dirty="0">
                <a:latin typeface="Times New Roman"/>
                <a:cs typeface="Times New Roman"/>
              </a:rPr>
              <a:t>R</a:t>
            </a:r>
            <a:r>
              <a:rPr sz="1050" i="1" spc="-30" baseline="-23809" dirty="0">
                <a:latin typeface="Times New Roman"/>
                <a:cs typeface="Times New Roman"/>
              </a:rPr>
              <a:t>VF</a:t>
            </a:r>
            <a:r>
              <a:rPr sz="1050" i="1" spc="37" baseline="-23809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Symbol"/>
                <a:cs typeface="Symbol"/>
              </a:rPr>
              <a:t>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03486" y="6337553"/>
            <a:ext cx="101981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44220" algn="l"/>
              </a:tabLst>
            </a:pPr>
            <a:r>
              <a:rPr sz="1200" spc="5" dirty="0">
                <a:latin typeface="Symbol"/>
                <a:cs typeface="Symbol"/>
              </a:rPr>
              <a:t></a:t>
            </a:r>
            <a:r>
              <a:rPr sz="1200" spc="114" dirty="0">
                <a:latin typeface="Times New Roman"/>
                <a:cs typeface="Times New Roman"/>
              </a:rPr>
              <a:t> </a:t>
            </a:r>
            <a:r>
              <a:rPr sz="1200" spc="5" dirty="0">
                <a:latin typeface="Times New Roman"/>
                <a:cs typeface="Times New Roman"/>
              </a:rPr>
              <a:t>60</a:t>
            </a:r>
            <a:r>
              <a:rPr sz="1200" spc="110" dirty="0">
                <a:latin typeface="Times New Roman"/>
                <a:cs typeface="Times New Roman"/>
              </a:rPr>
              <a:t> </a:t>
            </a:r>
            <a:r>
              <a:rPr sz="1200" i="1" spc="10" dirty="0">
                <a:latin typeface="Times New Roman"/>
                <a:cs typeface="Times New Roman"/>
              </a:rPr>
              <a:t>kN	</a:t>
            </a:r>
            <a:r>
              <a:rPr sz="1200" dirty="0">
                <a:latin typeface="Arial"/>
                <a:cs typeface="Arial"/>
              </a:rPr>
              <a:t>( ↑</a:t>
            </a:r>
            <a:r>
              <a:rPr sz="1200" spc="-10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67816" y="6816852"/>
            <a:ext cx="2695575" cy="1069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 indent="-228600">
              <a:lnSpc>
                <a:spcPts val="1405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sz="1200" spc="-5" dirty="0">
                <a:latin typeface="Arial"/>
                <a:cs typeface="Arial"/>
              </a:rPr>
              <a:t>Pemeriksaan hasil perhitungan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469900">
              <a:lnSpc>
                <a:spcPts val="1375"/>
              </a:lnSpc>
            </a:pP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 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25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469900" marR="5080">
              <a:lnSpc>
                <a:spcPts val="1380"/>
              </a:lnSpc>
              <a:spcBef>
                <a:spcPts val="65"/>
              </a:spcBef>
            </a:pP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10" dirty="0">
                <a:latin typeface="Arial"/>
                <a:cs typeface="Arial"/>
              </a:rPr>
              <a:t>P</a:t>
            </a:r>
            <a:r>
              <a:rPr sz="1200" spc="-15" baseline="-10416" dirty="0">
                <a:latin typeface="Arial"/>
                <a:cs typeface="Arial"/>
              </a:rPr>
              <a:t>3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4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VF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R</a:t>
            </a:r>
            <a:r>
              <a:rPr sz="1200" spc="-7" baseline="-10416" dirty="0">
                <a:latin typeface="Arial"/>
                <a:cs typeface="Arial"/>
              </a:rPr>
              <a:t>VD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- </a:t>
            </a:r>
            <a:r>
              <a:rPr sz="1200" spc="-5" dirty="0">
                <a:latin typeface="Arial"/>
                <a:cs typeface="Arial"/>
              </a:rPr>
              <a:t>60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20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Arial"/>
                <a:cs typeface="Arial"/>
              </a:rPr>
              <a:t>(iii)  Potongan  </a:t>
            </a:r>
            <a:r>
              <a:rPr sz="1200" dirty="0">
                <a:latin typeface="Arial"/>
                <a:cs typeface="Arial"/>
              </a:rPr>
              <a:t>n – n  :  </a:t>
            </a:r>
            <a:r>
              <a:rPr sz="1200" spc="-5" dirty="0">
                <a:latin typeface="Arial"/>
                <a:cs typeface="Arial"/>
              </a:rPr>
              <a:t>sisi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kiri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994916" y="1517903"/>
            <a:ext cx="3150108" cy="16504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536953" y="8004805"/>
            <a:ext cx="4760214" cy="15864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808984" y="10034980"/>
            <a:ext cx="260985" cy="20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49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7816" y="445769"/>
            <a:ext cx="5786755" cy="647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3400">
              <a:lnSpc>
                <a:spcPct val="100000"/>
              </a:lnSpc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BC</a:t>
            </a:r>
            <a:r>
              <a:rPr sz="1200" spc="-5" dirty="0">
                <a:latin typeface="Arial"/>
                <a:cs typeface="Arial"/>
              </a:rPr>
              <a:t>, </a:t>
            </a:r>
            <a:r>
              <a:rPr sz="1200" spc="-10" dirty="0">
                <a:latin typeface="Arial"/>
                <a:cs typeface="Arial"/>
              </a:rPr>
              <a:t>F</a:t>
            </a:r>
            <a:r>
              <a:rPr sz="1200" spc="-15" baseline="-10416" dirty="0">
                <a:latin typeface="Arial"/>
                <a:cs typeface="Arial"/>
              </a:rPr>
              <a:t>6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BF </a:t>
            </a:r>
            <a:r>
              <a:rPr sz="1200" dirty="0">
                <a:latin typeface="Arial"/>
                <a:cs typeface="Arial"/>
              </a:rPr>
              <a:t>,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9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EF</a:t>
            </a:r>
            <a:endParaRPr sz="1200" baseline="-10416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7816" y="1064514"/>
            <a:ext cx="17526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25016" y="1064514"/>
            <a:ext cx="165608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terdiri </a:t>
            </a:r>
            <a:r>
              <a:rPr sz="1200" spc="-5" dirty="0">
                <a:latin typeface="Arial"/>
                <a:cs typeface="Arial"/>
              </a:rPr>
              <a:t>dari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6H </a:t>
            </a:r>
            <a:r>
              <a:rPr sz="1200" spc="-5" dirty="0">
                <a:latin typeface="Arial"/>
                <a:cs typeface="Arial"/>
              </a:rPr>
              <a:t>dan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6V</a:t>
            </a:r>
            <a:endParaRPr sz="1200" baseline="-10416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7816" y="1415033"/>
            <a:ext cx="1684655" cy="1099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Sudut θ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45º</a:t>
            </a:r>
            <a:endParaRPr sz="1200">
              <a:latin typeface="Arial"/>
              <a:cs typeface="Arial"/>
            </a:endParaRPr>
          </a:p>
          <a:p>
            <a:pPr marL="584200" indent="-3429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534670" algn="l"/>
                <a:tab pos="58483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6H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 </a:t>
            </a:r>
            <a:r>
              <a:rPr sz="1200" spc="-5" dirty="0">
                <a:latin typeface="Arial"/>
                <a:cs typeface="Arial"/>
              </a:rPr>
              <a:t>sin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45º</a:t>
            </a:r>
            <a:endParaRPr sz="1200">
              <a:latin typeface="Arial"/>
              <a:cs typeface="Arial"/>
            </a:endParaRPr>
          </a:p>
          <a:p>
            <a:pPr marL="584200" indent="-3429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570865" algn="l"/>
                <a:tab pos="58483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6V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 </a:t>
            </a:r>
            <a:r>
              <a:rPr sz="1200" spc="-5" dirty="0">
                <a:latin typeface="Arial"/>
                <a:cs typeface="Arial"/>
              </a:rPr>
              <a:t>cos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45º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ts val="1410"/>
              </a:lnSpc>
              <a:spcBef>
                <a:spcPts val="5"/>
              </a:spcBef>
              <a:tabLst>
                <a:tab pos="354965" algn="l"/>
              </a:tabLst>
            </a:pPr>
            <a:r>
              <a:rPr sz="1200" spc="-5" dirty="0">
                <a:latin typeface="Arial"/>
                <a:cs typeface="Arial"/>
              </a:rPr>
              <a:t>a)	∑ M</a:t>
            </a:r>
            <a:r>
              <a:rPr sz="1200" spc="-7" baseline="-10416" dirty="0">
                <a:latin typeface="Arial"/>
                <a:cs typeface="Arial"/>
              </a:rPr>
              <a:t>B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223520" algn="ctr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9 </a:t>
            </a:r>
            <a:r>
              <a:rPr sz="1200" dirty="0">
                <a:latin typeface="Arial"/>
                <a:cs typeface="Arial"/>
              </a:rPr>
              <a:t>(8) +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08810" y="2722626"/>
            <a:ext cx="296545" cy="0"/>
          </a:xfrm>
          <a:custGeom>
            <a:avLst/>
            <a:gdLst/>
            <a:ahLst/>
            <a:cxnLst/>
            <a:rect l="l" t="t" r="r" b="b"/>
            <a:pathLst>
              <a:path w="296544">
                <a:moveTo>
                  <a:pt x="0" y="0"/>
                </a:moveTo>
                <a:lnTo>
                  <a:pt x="296417" y="0"/>
                </a:lnTo>
              </a:path>
            </a:pathLst>
          </a:custGeom>
          <a:ln w="69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43555" y="2722626"/>
            <a:ext cx="309880" cy="0"/>
          </a:xfrm>
          <a:custGeom>
            <a:avLst/>
            <a:gdLst/>
            <a:ahLst/>
            <a:cxnLst/>
            <a:rect l="l" t="t" r="r" b="b"/>
            <a:pathLst>
              <a:path w="309880">
                <a:moveTo>
                  <a:pt x="0" y="0"/>
                </a:moveTo>
                <a:lnTo>
                  <a:pt x="309371" y="0"/>
                </a:lnTo>
              </a:path>
            </a:pathLst>
          </a:custGeom>
          <a:ln w="69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23972" y="2494280"/>
            <a:ext cx="339090" cy="21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10" dirty="0">
                <a:latin typeface="Times New Roman"/>
                <a:cs typeface="Times New Roman"/>
              </a:rPr>
              <a:t>1</a:t>
            </a:r>
            <a:r>
              <a:rPr sz="1300" spc="95" dirty="0">
                <a:latin typeface="Times New Roman"/>
                <a:cs typeface="Times New Roman"/>
              </a:rPr>
              <a:t>0</a:t>
            </a:r>
            <a:r>
              <a:rPr sz="1300" spc="60" dirty="0">
                <a:latin typeface="Times New Roman"/>
                <a:cs typeface="Times New Roman"/>
              </a:rPr>
              <a:t>.</a:t>
            </a:r>
            <a:r>
              <a:rPr sz="1300" spc="10" dirty="0">
                <a:latin typeface="Times New Roman"/>
                <a:cs typeface="Times New Roman"/>
              </a:rPr>
              <a:t>8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02764" y="2730500"/>
            <a:ext cx="750570" cy="21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53415" algn="l"/>
              </a:tabLst>
            </a:pPr>
            <a:r>
              <a:rPr sz="1300" spc="10" dirty="0">
                <a:latin typeface="Times New Roman"/>
                <a:cs typeface="Times New Roman"/>
              </a:rPr>
              <a:t>8	8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63009" y="2599435"/>
            <a:ext cx="441959" cy="21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10" dirty="0">
                <a:latin typeface="Times New Roman"/>
                <a:cs typeface="Times New Roman"/>
              </a:rPr>
              <a:t>teka</a:t>
            </a:r>
            <a:r>
              <a:rPr sz="1300" i="1" spc="-25" dirty="0">
                <a:latin typeface="Times New Roman"/>
                <a:cs typeface="Times New Roman"/>
              </a:rPr>
              <a:t>n</a:t>
            </a:r>
            <a:r>
              <a:rPr sz="1300" spc="5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12111" y="2493505"/>
            <a:ext cx="304165" cy="239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-254" dirty="0">
                <a:latin typeface="Times New Roman"/>
                <a:cs typeface="Times New Roman"/>
              </a:rPr>
              <a:t>P</a:t>
            </a:r>
            <a:r>
              <a:rPr sz="1125" spc="15" baseline="-25925" dirty="0">
                <a:latin typeface="Times New Roman"/>
                <a:cs typeface="Times New Roman"/>
              </a:rPr>
              <a:t>1</a:t>
            </a:r>
            <a:r>
              <a:rPr sz="1125" spc="-104" baseline="-25925" dirty="0">
                <a:latin typeface="Times New Roman"/>
                <a:cs typeface="Times New Roman"/>
              </a:rPr>
              <a:t> </a:t>
            </a:r>
            <a:r>
              <a:rPr sz="1300" spc="65" dirty="0">
                <a:latin typeface="Times New Roman"/>
                <a:cs typeface="Times New Roman"/>
              </a:rPr>
              <a:t>.</a:t>
            </a:r>
            <a:r>
              <a:rPr sz="1300" spc="10" dirty="0">
                <a:latin typeface="Times New Roman"/>
                <a:cs typeface="Times New Roman"/>
              </a:rPr>
              <a:t>8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06509" y="2599435"/>
            <a:ext cx="885190" cy="21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10" dirty="0">
                <a:latin typeface="Symbol"/>
                <a:cs typeface="Symbol"/>
              </a:rPr>
              <a:t></a:t>
            </a:r>
            <a:r>
              <a:rPr sz="1300" spc="10" dirty="0">
                <a:latin typeface="Times New Roman"/>
                <a:cs typeface="Times New Roman"/>
              </a:rPr>
              <a:t> </a:t>
            </a:r>
            <a:r>
              <a:rPr sz="1300" spc="10" dirty="0">
                <a:latin typeface="Symbol"/>
                <a:cs typeface="Symbol"/>
              </a:rPr>
              <a:t></a:t>
            </a:r>
            <a:r>
              <a:rPr sz="1300" spc="10" dirty="0">
                <a:latin typeface="Times New Roman"/>
                <a:cs typeface="Times New Roman"/>
              </a:rPr>
              <a:t> 10 </a:t>
            </a:r>
            <a:r>
              <a:rPr sz="1300" i="1" spc="10" dirty="0">
                <a:latin typeface="Times New Roman"/>
                <a:cs typeface="Times New Roman"/>
              </a:rPr>
              <a:t>kN </a:t>
            </a:r>
            <a:r>
              <a:rPr sz="1300" i="1" spc="320" dirty="0">
                <a:latin typeface="Times New Roman"/>
                <a:cs typeface="Times New Roman"/>
              </a:rPr>
              <a:t> </a:t>
            </a:r>
            <a:r>
              <a:rPr sz="1300" spc="5" dirty="0">
                <a:latin typeface="Times New Roman"/>
                <a:cs typeface="Times New Roman"/>
              </a:rPr>
              <a:t>(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58796" y="2599435"/>
            <a:ext cx="270510" cy="2082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10" dirty="0">
                <a:latin typeface="Symbol"/>
                <a:cs typeface="Symbol"/>
              </a:rPr>
              <a:t></a:t>
            </a:r>
            <a:r>
              <a:rPr sz="1300" spc="50" dirty="0">
                <a:latin typeface="Times New Roman"/>
                <a:cs typeface="Times New Roman"/>
              </a:rPr>
              <a:t> </a:t>
            </a:r>
            <a:r>
              <a:rPr sz="1300" spc="10" dirty="0">
                <a:latin typeface="Symbol"/>
                <a:cs typeface="Symbol"/>
              </a:rPr>
              <a:t>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41945" y="2599435"/>
            <a:ext cx="451484" cy="239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-45" dirty="0">
                <a:latin typeface="Times New Roman"/>
                <a:cs typeface="Times New Roman"/>
              </a:rPr>
              <a:t>F</a:t>
            </a:r>
            <a:r>
              <a:rPr sz="1125" spc="-67" baseline="-25925" dirty="0">
                <a:latin typeface="Times New Roman"/>
                <a:cs typeface="Times New Roman"/>
              </a:rPr>
              <a:t>9  </a:t>
            </a:r>
            <a:r>
              <a:rPr sz="1300" spc="10" dirty="0">
                <a:latin typeface="Symbol"/>
                <a:cs typeface="Symbol"/>
              </a:rPr>
              <a:t></a:t>
            </a:r>
            <a:r>
              <a:rPr sz="1300" spc="-85" dirty="0">
                <a:latin typeface="Times New Roman"/>
                <a:cs typeface="Times New Roman"/>
              </a:rPr>
              <a:t> </a:t>
            </a:r>
            <a:r>
              <a:rPr sz="1300" spc="10" dirty="0">
                <a:latin typeface="Symbol"/>
                <a:cs typeface="Symbol"/>
              </a:rPr>
              <a:t></a:t>
            </a:r>
            <a:endParaRPr sz="13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67816" y="3096768"/>
            <a:ext cx="2226310" cy="729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Arial"/>
                <a:cs typeface="Arial"/>
              </a:rPr>
              <a:t>b)  </a:t>
            </a:r>
            <a:r>
              <a:rPr sz="1200" spc="-5" dirty="0">
                <a:latin typeface="Arial"/>
                <a:cs typeface="Arial"/>
              </a:rPr>
              <a:t>∑ M</a:t>
            </a:r>
            <a:r>
              <a:rPr sz="1200" spc="-7" baseline="-10416" dirty="0">
                <a:latin typeface="Arial"/>
                <a:cs typeface="Arial"/>
              </a:rPr>
              <a:t>F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dirty="0">
                <a:latin typeface="Arial"/>
                <a:cs typeface="Arial"/>
              </a:rPr>
              <a:t>(8) –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spc="-5" dirty="0">
                <a:latin typeface="Arial"/>
                <a:cs typeface="Arial"/>
              </a:rPr>
              <a:t>(16)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8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spc="-5" dirty="0">
                <a:latin typeface="Arial"/>
                <a:cs typeface="Arial"/>
              </a:rPr>
              <a:t>(8)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(16)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(8)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410"/>
              </a:lnSpc>
              <a:tabLst>
                <a:tab pos="120459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30</a:t>
            </a:r>
            <a:r>
              <a:rPr sz="12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	(tarik)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102999" y="4323588"/>
            <a:ext cx="499109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(tekan)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67816" y="3985260"/>
            <a:ext cx="2848610" cy="717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1344295" indent="-343535">
              <a:lnSpc>
                <a:spcPts val="1380"/>
              </a:lnSpc>
            </a:pPr>
            <a:r>
              <a:rPr sz="1200" dirty="0">
                <a:latin typeface="Arial"/>
                <a:cs typeface="Arial"/>
              </a:rPr>
              <a:t>c) 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V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∑ F</a:t>
            </a:r>
            <a:r>
              <a:rPr sz="1200" spc="-7" baseline="-10416" dirty="0">
                <a:latin typeface="Arial"/>
                <a:cs typeface="Arial"/>
              </a:rPr>
              <a:t>y </a:t>
            </a:r>
            <a:r>
              <a:rPr sz="1200" dirty="0">
                <a:latin typeface="Arial"/>
                <a:cs typeface="Arial"/>
              </a:rPr>
              <a:t>= 0 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6V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+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dirty="0">
                <a:latin typeface="Arial"/>
                <a:cs typeface="Arial"/>
              </a:rPr>
              <a:t>=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15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6V  </a:t>
            </a:r>
            <a:r>
              <a:rPr sz="1200" dirty="0">
                <a:latin typeface="Arial"/>
                <a:cs typeface="Arial"/>
              </a:rPr>
              <a:t>= -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1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P</a:t>
            </a:r>
            <a:r>
              <a:rPr sz="1200" spc="-7" baseline="-10416" dirty="0">
                <a:latin typeface="Arial"/>
                <a:cs typeface="Arial"/>
              </a:rPr>
              <a:t>2 </a:t>
            </a:r>
            <a:r>
              <a:rPr sz="1200" dirty="0">
                <a:latin typeface="Arial"/>
                <a:cs typeface="Arial"/>
              </a:rPr>
              <a:t>= -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– </a:t>
            </a:r>
            <a:r>
              <a:rPr sz="1200" spc="-5" dirty="0">
                <a:latin typeface="Arial"/>
                <a:cs typeface="Arial"/>
              </a:rPr>
              <a:t>10 </a:t>
            </a:r>
            <a:r>
              <a:rPr sz="1200" dirty="0">
                <a:latin typeface="Arial"/>
                <a:cs typeface="Arial"/>
              </a:rPr>
              <a:t>= - </a:t>
            </a:r>
            <a:r>
              <a:rPr sz="1200" spc="-5" dirty="0">
                <a:latin typeface="Arial"/>
                <a:cs typeface="Arial"/>
              </a:rPr>
              <a:t>20</a:t>
            </a:r>
            <a:r>
              <a:rPr sz="1200" spc="204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410"/>
              </a:lnSpc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6V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  </a:t>
            </a:r>
            <a:r>
              <a:rPr sz="1200" spc="-5" dirty="0">
                <a:latin typeface="Arial"/>
                <a:cs typeface="Arial"/>
              </a:rPr>
              <a:t>cos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45º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888235" y="4895088"/>
            <a:ext cx="471170" cy="0"/>
          </a:xfrm>
          <a:custGeom>
            <a:avLst/>
            <a:gdLst/>
            <a:ahLst/>
            <a:cxnLst/>
            <a:rect l="l" t="t" r="r" b="b"/>
            <a:pathLst>
              <a:path w="471169">
                <a:moveTo>
                  <a:pt x="0" y="0"/>
                </a:moveTo>
                <a:lnTo>
                  <a:pt x="470915" y="0"/>
                </a:lnTo>
              </a:path>
            </a:pathLst>
          </a:custGeom>
          <a:ln w="65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570226" y="4895088"/>
            <a:ext cx="470534" cy="0"/>
          </a:xfrm>
          <a:custGeom>
            <a:avLst/>
            <a:gdLst/>
            <a:ahLst/>
            <a:cxnLst/>
            <a:rect l="l" t="t" r="r" b="b"/>
            <a:pathLst>
              <a:path w="470535">
                <a:moveTo>
                  <a:pt x="0" y="0"/>
                </a:moveTo>
                <a:lnTo>
                  <a:pt x="470154" y="0"/>
                </a:lnTo>
              </a:path>
            </a:pathLst>
          </a:custGeom>
          <a:ln w="65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527302" y="4884673"/>
            <a:ext cx="71755" cy="1200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0" dirty="0">
                <a:latin typeface="Times New Roman"/>
                <a:cs typeface="Times New Roman"/>
              </a:rPr>
              <a:t>6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015994" y="4781550"/>
            <a:ext cx="473709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5" dirty="0">
                <a:latin typeface="Times New Roman"/>
                <a:cs typeface="Times New Roman"/>
              </a:rPr>
              <a:t>(</a:t>
            </a:r>
            <a:r>
              <a:rPr sz="1200" i="1" spc="15" dirty="0">
                <a:latin typeface="Times New Roman"/>
                <a:cs typeface="Times New Roman"/>
              </a:rPr>
              <a:t>teka</a:t>
            </a:r>
            <a:r>
              <a:rPr sz="1200" i="1" spc="40" dirty="0">
                <a:latin typeface="Times New Roman"/>
                <a:cs typeface="Times New Roman"/>
              </a:rPr>
              <a:t>n</a:t>
            </a:r>
            <a:r>
              <a:rPr sz="1200" spc="10" dirty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05076" y="4720590"/>
            <a:ext cx="212725" cy="183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i="1" spc="-82" baseline="13888" dirty="0">
                <a:latin typeface="Times New Roman"/>
                <a:cs typeface="Times New Roman"/>
              </a:rPr>
              <a:t>F</a:t>
            </a:r>
            <a:r>
              <a:rPr sz="700" spc="-5" dirty="0">
                <a:latin typeface="Times New Roman"/>
                <a:cs typeface="Times New Roman"/>
              </a:rPr>
              <a:t>6</a:t>
            </a:r>
            <a:r>
              <a:rPr sz="700" i="1" spc="10" dirty="0">
                <a:latin typeface="Times New Roman"/>
                <a:cs typeface="Times New Roman"/>
              </a:rPr>
              <a:t>V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659633" y="4684014"/>
            <a:ext cx="295275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15" dirty="0">
                <a:latin typeface="Symbol"/>
                <a:cs typeface="Symbol"/>
              </a:rPr>
              <a:t></a:t>
            </a:r>
            <a:r>
              <a:rPr sz="1200" spc="-18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Times New Roman"/>
                <a:cs typeface="Times New Roman"/>
              </a:rPr>
              <a:t>20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09698" y="4781550"/>
            <a:ext cx="1460500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94055" algn="l"/>
              </a:tabLst>
            </a:pP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	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</a:t>
            </a:r>
            <a:r>
              <a:rPr sz="1200" spc="1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28,3</a:t>
            </a:r>
            <a:r>
              <a:rPr sz="1200" spc="60" dirty="0">
                <a:latin typeface="Times New Roman"/>
                <a:cs typeface="Times New Roman"/>
              </a:rPr>
              <a:t> </a:t>
            </a:r>
            <a:r>
              <a:rPr sz="1200" i="1" spc="20" dirty="0">
                <a:latin typeface="Times New Roman"/>
                <a:cs typeface="Times New Roman"/>
              </a:rPr>
              <a:t>kN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883905" y="4903470"/>
            <a:ext cx="1165225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94055" algn="l"/>
              </a:tabLst>
            </a:pPr>
            <a:r>
              <a:rPr sz="1200" spc="15" dirty="0">
                <a:latin typeface="Times New Roman"/>
                <a:cs typeface="Times New Roman"/>
              </a:rPr>
              <a:t>cos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45</a:t>
            </a:r>
            <a:r>
              <a:rPr sz="1200" spc="20" dirty="0">
                <a:latin typeface="Symbol"/>
                <a:cs typeface="Symbol"/>
              </a:rPr>
              <a:t></a:t>
            </a:r>
            <a:r>
              <a:rPr sz="1200" spc="20" dirty="0">
                <a:latin typeface="Times New Roman"/>
                <a:cs typeface="Times New Roman"/>
              </a:rPr>
              <a:t>	</a:t>
            </a:r>
            <a:r>
              <a:rPr sz="1200" spc="15" dirty="0">
                <a:latin typeface="Times New Roman"/>
                <a:cs typeface="Times New Roman"/>
              </a:rPr>
              <a:t>cos</a:t>
            </a:r>
            <a:r>
              <a:rPr sz="1200" spc="-190" dirty="0">
                <a:latin typeface="Times New Roman"/>
                <a:cs typeface="Times New Roman"/>
              </a:rPr>
              <a:t> </a:t>
            </a:r>
            <a:r>
              <a:rPr sz="1200" spc="20" dirty="0">
                <a:latin typeface="Times New Roman"/>
                <a:cs typeface="Times New Roman"/>
              </a:rPr>
              <a:t>45</a:t>
            </a:r>
            <a:r>
              <a:rPr sz="1200" spc="20" dirty="0">
                <a:latin typeface="Symbol"/>
                <a:cs typeface="Symbol"/>
              </a:rPr>
              <a:t>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40446" y="4781550"/>
            <a:ext cx="432434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i="1" spc="20" dirty="0">
                <a:latin typeface="Times New Roman"/>
                <a:cs typeface="Times New Roman"/>
              </a:rPr>
              <a:t>F  </a:t>
            </a:r>
            <a:r>
              <a:rPr sz="1200" spc="15" dirty="0">
                <a:latin typeface="Symbol"/>
                <a:cs typeface="Symbol"/>
              </a:rPr>
              <a:t></a:t>
            </a:r>
            <a:r>
              <a:rPr sz="1200" spc="60" dirty="0">
                <a:latin typeface="Times New Roman"/>
                <a:cs typeface="Times New Roman"/>
              </a:rPr>
              <a:t> </a:t>
            </a:r>
            <a:r>
              <a:rPr sz="1200" spc="15" dirty="0">
                <a:latin typeface="Symbol"/>
                <a:cs typeface="Symbol"/>
              </a:rPr>
              <a:t></a:t>
            </a:r>
            <a:endParaRPr sz="120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067816" y="5294376"/>
            <a:ext cx="90741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Kesimpulan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331818" y="5732526"/>
            <a:ext cx="165290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16522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6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spc="-7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 - </a:t>
            </a:r>
            <a:r>
              <a:rPr sz="1200" spc="-5" dirty="0">
                <a:latin typeface="Arial"/>
                <a:cs typeface="Arial"/>
              </a:rPr>
              <a:t>28,</a:t>
            </a:r>
            <a:r>
              <a:rPr sz="1200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k</a:t>
            </a:r>
            <a:r>
              <a:rPr sz="1200" dirty="0">
                <a:latin typeface="Arial"/>
                <a:cs typeface="Arial"/>
              </a:rPr>
              <a:t>N	</a:t>
            </a:r>
            <a:r>
              <a:rPr sz="1200" spc="-5" dirty="0">
                <a:latin typeface="Arial"/>
                <a:cs typeface="Arial"/>
              </a:rPr>
              <a:t>(tekan)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067816" y="5569457"/>
            <a:ext cx="1695450" cy="532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80"/>
              </a:lnSpc>
              <a:tabLst>
                <a:tab pos="276225" algn="l"/>
                <a:tab pos="1293495" algn="l"/>
              </a:tabLst>
            </a:pPr>
            <a:r>
              <a:rPr sz="1200" dirty="0">
                <a:latin typeface="Arial"/>
                <a:cs typeface="Arial"/>
              </a:rPr>
              <a:t>a)	</a:t>
            </a: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baseline="-10416" dirty="0">
                <a:latin typeface="Arial"/>
                <a:cs typeface="Arial"/>
              </a:rPr>
              <a:t> </a:t>
            </a:r>
            <a:r>
              <a:rPr sz="1200" spc="-7" baseline="-10416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 </a:t>
            </a:r>
            <a:r>
              <a:rPr sz="1200" spc="-5" dirty="0">
                <a:latin typeface="Arial"/>
                <a:cs typeface="Arial"/>
              </a:rPr>
              <a:t> 3</a:t>
            </a:r>
            <a:r>
              <a:rPr sz="1200" dirty="0">
                <a:latin typeface="Arial"/>
                <a:cs typeface="Arial"/>
              </a:rPr>
              <a:t>0 kN	(t</a:t>
            </a:r>
            <a:r>
              <a:rPr sz="1200" spc="-10" dirty="0">
                <a:latin typeface="Arial"/>
                <a:cs typeface="Arial"/>
              </a:rPr>
              <a:t>a</a:t>
            </a:r>
            <a:r>
              <a:rPr sz="1200" dirty="0">
                <a:latin typeface="Arial"/>
                <a:cs typeface="Arial"/>
              </a:rPr>
              <a:t>r</a:t>
            </a:r>
            <a:r>
              <a:rPr sz="1200" spc="-5" dirty="0">
                <a:latin typeface="Arial"/>
                <a:cs typeface="Arial"/>
              </a:rPr>
              <a:t>ik)  </a:t>
            </a:r>
            <a:r>
              <a:rPr sz="1200" dirty="0">
                <a:latin typeface="Arial"/>
                <a:cs typeface="Arial"/>
              </a:rPr>
              <a:t>b)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45"/>
              </a:lnSpc>
            </a:pPr>
            <a:r>
              <a:rPr sz="1200" dirty="0">
                <a:latin typeface="Arial"/>
                <a:cs typeface="Arial"/>
              </a:rPr>
              <a:t>c)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322308" y="5907785"/>
            <a:ext cx="156908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081405" algn="l"/>
              </a:tabLst>
            </a:pPr>
            <a:r>
              <a:rPr sz="1200" spc="-5" dirty="0">
                <a:latin typeface="Arial"/>
                <a:cs typeface="Arial"/>
              </a:rPr>
              <a:t>F</a:t>
            </a:r>
            <a:r>
              <a:rPr sz="1200" spc="-7" baseline="-10416" dirty="0">
                <a:latin typeface="Arial"/>
                <a:cs typeface="Arial"/>
              </a:rPr>
              <a:t>9</a:t>
            </a:r>
            <a:r>
              <a:rPr sz="1200" baseline="-10416" dirty="0">
                <a:latin typeface="Arial"/>
                <a:cs typeface="Arial"/>
              </a:rPr>
              <a:t>  </a:t>
            </a:r>
            <a:r>
              <a:rPr sz="1200" dirty="0">
                <a:latin typeface="Arial"/>
                <a:cs typeface="Arial"/>
              </a:rPr>
              <a:t>=  - </a:t>
            </a:r>
            <a:r>
              <a:rPr sz="1200" spc="-5" dirty="0">
                <a:latin typeface="Arial"/>
                <a:cs typeface="Arial"/>
              </a:rPr>
              <a:t>1</a:t>
            </a:r>
            <a:r>
              <a:rPr sz="1200" dirty="0">
                <a:latin typeface="Arial"/>
                <a:cs typeface="Arial"/>
              </a:rPr>
              <a:t>0 </a:t>
            </a:r>
            <a:r>
              <a:rPr sz="1200" spc="-5" dirty="0">
                <a:latin typeface="Arial"/>
                <a:cs typeface="Arial"/>
              </a:rPr>
              <a:t>k</a:t>
            </a:r>
            <a:r>
              <a:rPr sz="1200" dirty="0">
                <a:latin typeface="Arial"/>
                <a:cs typeface="Arial"/>
              </a:rPr>
              <a:t>N	</a:t>
            </a:r>
            <a:r>
              <a:rPr sz="1200" spc="-5" dirty="0">
                <a:latin typeface="Arial"/>
                <a:cs typeface="Arial"/>
              </a:rPr>
              <a:t>(tekan)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732642" y="6784085"/>
            <a:ext cx="112014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dengan</a:t>
            </a:r>
            <a:r>
              <a:rPr sz="1200" spc="1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metode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67816" y="6266596"/>
            <a:ext cx="4534535" cy="8870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658235">
              <a:lnSpc>
                <a:spcPct val="143800"/>
              </a:lnSpc>
            </a:pPr>
            <a:r>
              <a:rPr sz="1200" b="1" dirty="0">
                <a:latin typeface="Arial"/>
                <a:cs typeface="Arial"/>
              </a:rPr>
              <a:t>Soal</a:t>
            </a:r>
            <a:r>
              <a:rPr sz="1200" b="1" spc="-70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latihan  </a:t>
            </a:r>
            <a:r>
              <a:rPr sz="1200" b="1" u="heavy" dirty="0">
                <a:latin typeface="Arial"/>
                <a:cs typeface="Arial"/>
              </a:rPr>
              <a:t>Soal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1.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30"/>
              </a:spcBef>
            </a:pPr>
            <a:r>
              <a:rPr sz="1200" spc="-5" dirty="0">
                <a:latin typeface="Arial"/>
                <a:cs typeface="Arial"/>
              </a:rPr>
              <a:t>Cari reaksi di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dan hitung gaya di batang CE dan CF  potongan.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067816" y="8537447"/>
            <a:ext cx="5786755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</a:pPr>
            <a:r>
              <a:rPr sz="1200" b="1" u="heavy" dirty="0">
                <a:latin typeface="Arial"/>
                <a:cs typeface="Arial"/>
              </a:rPr>
              <a:t>Soal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2.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Cari reaksi di tumpuan dan hitung gaya F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r>
              <a:rPr sz="1200" spc="-5" dirty="0">
                <a:latin typeface="Arial"/>
                <a:cs typeface="Arial"/>
              </a:rPr>
              <a:t>, F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, dan F</a:t>
            </a:r>
            <a:r>
              <a:rPr sz="1200" spc="-7" baseline="-10416" dirty="0">
                <a:latin typeface="Arial"/>
                <a:cs typeface="Arial"/>
              </a:rPr>
              <a:t>3 </a:t>
            </a:r>
            <a:r>
              <a:rPr sz="1200" spc="-5" dirty="0">
                <a:latin typeface="Arial"/>
                <a:cs typeface="Arial"/>
              </a:rPr>
              <a:t>di batang HI, HC, dan BC  dengan metode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potongan.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567939" y="7143750"/>
            <a:ext cx="2751582" cy="14417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3862832" y="10063936"/>
            <a:ext cx="1949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10"/>
              </a:lnSpc>
            </a:pPr>
            <a:r>
              <a:rPr sz="1200" spc="-5" dirty="0">
                <a:latin typeface="Arial"/>
                <a:cs typeface="Arial"/>
              </a:rPr>
              <a:t>50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748080" y="2991611"/>
            <a:ext cx="11055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latin typeface="Arial"/>
                <a:cs typeface="Arial"/>
              </a:rPr>
              <a:t>dengan</a:t>
            </a:r>
            <a:r>
              <a:rPr sz="1200" spc="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metode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7816" y="2817114"/>
            <a:ext cx="4580890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</a:pPr>
            <a:r>
              <a:rPr sz="1200" b="1" u="heavy" dirty="0">
                <a:latin typeface="Arial"/>
                <a:cs typeface="Arial"/>
              </a:rPr>
              <a:t>Soal</a:t>
            </a:r>
            <a:r>
              <a:rPr sz="1200" b="1" u="heavy" spc="-100" dirty="0">
                <a:latin typeface="Arial"/>
                <a:cs typeface="Arial"/>
              </a:rPr>
              <a:t> </a:t>
            </a:r>
            <a:r>
              <a:rPr sz="1200" b="1" u="heavy" dirty="0">
                <a:latin typeface="Arial"/>
                <a:cs typeface="Arial"/>
              </a:rPr>
              <a:t>3.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Cari reaksi di tumpuan dan hitung gaya di batang A</a:t>
            </a:r>
            <a:r>
              <a:rPr sz="1200" spc="-7" baseline="-10416" dirty="0">
                <a:latin typeface="Arial"/>
                <a:cs typeface="Arial"/>
              </a:rPr>
              <a:t>1</a:t>
            </a:r>
            <a:r>
              <a:rPr sz="1200" spc="-5" dirty="0">
                <a:latin typeface="Arial"/>
                <a:cs typeface="Arial"/>
              </a:rPr>
              <a:t>, D</a:t>
            </a:r>
            <a:r>
              <a:rPr sz="1200" spc="-7" baseline="-10416" dirty="0">
                <a:latin typeface="Arial"/>
                <a:cs typeface="Arial"/>
              </a:rPr>
              <a:t>2</a:t>
            </a:r>
            <a:r>
              <a:rPr sz="1200" spc="-5" dirty="0">
                <a:latin typeface="Arial"/>
                <a:cs typeface="Arial"/>
              </a:rPr>
              <a:t>, dan B</a:t>
            </a:r>
            <a:r>
              <a:rPr sz="1200" spc="-7" baseline="-10416" dirty="0">
                <a:latin typeface="Arial"/>
                <a:cs typeface="Arial"/>
              </a:rPr>
              <a:t>2  </a:t>
            </a:r>
            <a:r>
              <a:rPr sz="1200" spc="-5" dirty="0">
                <a:latin typeface="Arial"/>
                <a:cs typeface="Arial"/>
              </a:rPr>
              <a:t>potongan.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59023" y="5620511"/>
            <a:ext cx="109410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dengan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metode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7816" y="5446014"/>
            <a:ext cx="4612640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4.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Cari reaksi di </a:t>
            </a:r>
            <a:r>
              <a:rPr sz="1200" dirty="0">
                <a:latin typeface="Arial"/>
                <a:cs typeface="Arial"/>
              </a:rPr>
              <a:t>tumpuan </a:t>
            </a:r>
            <a:r>
              <a:rPr sz="1200" spc="-5" dirty="0">
                <a:latin typeface="Arial"/>
                <a:cs typeface="Arial"/>
              </a:rPr>
              <a:t>dan hitung gaya di batang CE, CD, dan BD  potongan.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523238" y="1025652"/>
            <a:ext cx="4229100" cy="15986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09116" y="3612641"/>
            <a:ext cx="4583430" cy="16367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794254" y="6115811"/>
            <a:ext cx="2245614" cy="27416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52415" y="6777228"/>
            <a:ext cx="281305" cy="284480"/>
          </a:xfrm>
          <a:custGeom>
            <a:avLst/>
            <a:gdLst/>
            <a:ahLst/>
            <a:cxnLst/>
            <a:rect l="l" t="t" r="r" b="b"/>
            <a:pathLst>
              <a:path w="281304" h="284479">
                <a:moveTo>
                  <a:pt x="0" y="284225"/>
                </a:moveTo>
                <a:lnTo>
                  <a:pt x="281177" y="284225"/>
                </a:lnTo>
                <a:lnTo>
                  <a:pt x="281177" y="0"/>
                </a:lnTo>
                <a:lnTo>
                  <a:pt x="0" y="0"/>
                </a:lnTo>
                <a:lnTo>
                  <a:pt x="0" y="2842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345179" y="6594347"/>
            <a:ext cx="280670" cy="283845"/>
          </a:xfrm>
          <a:custGeom>
            <a:avLst/>
            <a:gdLst/>
            <a:ahLst/>
            <a:cxnLst/>
            <a:rect l="l" t="t" r="r" b="b"/>
            <a:pathLst>
              <a:path w="280670" h="283845">
                <a:moveTo>
                  <a:pt x="0" y="283463"/>
                </a:moveTo>
                <a:lnTo>
                  <a:pt x="280415" y="283463"/>
                </a:lnTo>
                <a:lnTo>
                  <a:pt x="280415" y="0"/>
                </a:lnTo>
                <a:lnTo>
                  <a:pt x="0" y="0"/>
                </a:lnTo>
                <a:lnTo>
                  <a:pt x="0" y="2834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736847" y="7494269"/>
            <a:ext cx="281305" cy="283845"/>
          </a:xfrm>
          <a:custGeom>
            <a:avLst/>
            <a:gdLst/>
            <a:ahLst/>
            <a:cxnLst/>
            <a:rect l="l" t="t" r="r" b="b"/>
            <a:pathLst>
              <a:path w="281304" h="283845">
                <a:moveTo>
                  <a:pt x="0" y="283463"/>
                </a:moveTo>
                <a:lnTo>
                  <a:pt x="281177" y="283463"/>
                </a:lnTo>
                <a:lnTo>
                  <a:pt x="281177" y="0"/>
                </a:lnTo>
                <a:lnTo>
                  <a:pt x="0" y="0"/>
                </a:lnTo>
                <a:lnTo>
                  <a:pt x="0" y="2834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872990" y="7668006"/>
            <a:ext cx="280670" cy="284480"/>
          </a:xfrm>
          <a:custGeom>
            <a:avLst/>
            <a:gdLst/>
            <a:ahLst/>
            <a:cxnLst/>
            <a:rect l="l" t="t" r="r" b="b"/>
            <a:pathLst>
              <a:path w="280670" h="284479">
                <a:moveTo>
                  <a:pt x="0" y="284226"/>
                </a:moveTo>
                <a:lnTo>
                  <a:pt x="280415" y="284226"/>
                </a:lnTo>
                <a:lnTo>
                  <a:pt x="280415" y="0"/>
                </a:lnTo>
                <a:lnTo>
                  <a:pt x="0" y="0"/>
                </a:lnTo>
                <a:lnTo>
                  <a:pt x="0" y="28422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423920" y="6628384"/>
            <a:ext cx="1681480" cy="1297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60"/>
              </a:lnSpc>
            </a:pPr>
            <a:r>
              <a:rPr sz="1400" b="1" spc="-5" dirty="0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  <a:p>
            <a:pPr marL="1519555">
              <a:lnSpc>
                <a:spcPts val="1560"/>
              </a:lnSpc>
            </a:pPr>
            <a:r>
              <a:rPr sz="1400" b="1" spc="-5" dirty="0">
                <a:latin typeface="Arial"/>
                <a:cs typeface="Arial"/>
              </a:rPr>
              <a:t>F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000">
              <a:latin typeface="Times New Roman"/>
              <a:cs typeface="Times New Roman"/>
            </a:endParaRPr>
          </a:p>
          <a:p>
            <a:pPr marL="403860">
              <a:lnSpc>
                <a:spcPts val="1525"/>
              </a:lnSpc>
            </a:pPr>
            <a:r>
              <a:rPr sz="1400" b="1" spc="-5" dirty="0">
                <a:latin typeface="Arial"/>
                <a:cs typeface="Arial"/>
              </a:rPr>
              <a:t>C</a:t>
            </a:r>
            <a:endParaRPr sz="1400">
              <a:latin typeface="Arial"/>
              <a:cs typeface="Arial"/>
            </a:endParaRPr>
          </a:p>
          <a:p>
            <a:pPr marR="5080" algn="r">
              <a:lnSpc>
                <a:spcPts val="1525"/>
              </a:lnSpc>
            </a:pPr>
            <a:r>
              <a:rPr sz="1400" b="1" spc="-5" dirty="0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51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734852" y="1064514"/>
            <a:ext cx="11182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dengan</a:t>
            </a:r>
            <a:r>
              <a:rPr sz="1200" spc="1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metode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7816" y="890016"/>
            <a:ext cx="4537075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05"/>
              </a:lnSpc>
            </a:pPr>
            <a:r>
              <a:rPr sz="1200" b="1" u="heavy" spc="-5" dirty="0">
                <a:latin typeface="Arial"/>
                <a:cs typeface="Arial"/>
              </a:rPr>
              <a:t>Soal</a:t>
            </a:r>
            <a:r>
              <a:rPr sz="1200" b="1" u="heavy" spc="-95" dirty="0">
                <a:latin typeface="Arial"/>
                <a:cs typeface="Arial"/>
              </a:rPr>
              <a:t> </a:t>
            </a:r>
            <a:r>
              <a:rPr sz="1200" b="1" u="heavy" spc="-5" dirty="0">
                <a:latin typeface="Arial"/>
                <a:cs typeface="Arial"/>
              </a:rPr>
              <a:t>5.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80"/>
              </a:lnSpc>
              <a:spcBef>
                <a:spcPts val="60"/>
              </a:spcBef>
            </a:pPr>
            <a:r>
              <a:rPr sz="1200" spc="-5" dirty="0">
                <a:latin typeface="Arial"/>
                <a:cs typeface="Arial"/>
              </a:rPr>
              <a:t>Cari reaksi di tumpuan dan hitung gaya di batang BD dan DE  potongan.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751582" y="1633727"/>
            <a:ext cx="2106930" cy="2747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35045" y="2913888"/>
            <a:ext cx="501650" cy="251460"/>
          </a:xfrm>
          <a:custGeom>
            <a:avLst/>
            <a:gdLst/>
            <a:ahLst/>
            <a:cxnLst/>
            <a:rect l="l" t="t" r="r" b="b"/>
            <a:pathLst>
              <a:path w="501650" h="251460">
                <a:moveTo>
                  <a:pt x="0" y="251459"/>
                </a:moveTo>
                <a:lnTo>
                  <a:pt x="501395" y="251459"/>
                </a:lnTo>
                <a:lnTo>
                  <a:pt x="501395" y="0"/>
                </a:lnTo>
                <a:lnTo>
                  <a:pt x="0" y="0"/>
                </a:lnTo>
                <a:lnTo>
                  <a:pt x="0" y="2514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35045" y="2250185"/>
            <a:ext cx="501650" cy="251460"/>
          </a:xfrm>
          <a:custGeom>
            <a:avLst/>
            <a:gdLst/>
            <a:ahLst/>
            <a:cxnLst/>
            <a:rect l="l" t="t" r="r" b="b"/>
            <a:pathLst>
              <a:path w="501650" h="251460">
                <a:moveTo>
                  <a:pt x="0" y="251459"/>
                </a:moveTo>
                <a:lnTo>
                  <a:pt x="501395" y="251459"/>
                </a:lnTo>
                <a:lnTo>
                  <a:pt x="501395" y="0"/>
                </a:lnTo>
                <a:lnTo>
                  <a:pt x="0" y="0"/>
                </a:lnTo>
                <a:lnTo>
                  <a:pt x="0" y="2514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113785" y="2284221"/>
            <a:ext cx="223520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30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35045" y="1574291"/>
            <a:ext cx="501650" cy="251460"/>
          </a:xfrm>
          <a:custGeom>
            <a:avLst/>
            <a:gdLst/>
            <a:ahLst/>
            <a:cxnLst/>
            <a:rect l="l" t="t" r="r" b="b"/>
            <a:pathLst>
              <a:path w="501650" h="251460">
                <a:moveTo>
                  <a:pt x="0" y="251459"/>
                </a:moveTo>
                <a:lnTo>
                  <a:pt x="501395" y="251459"/>
                </a:lnTo>
                <a:lnTo>
                  <a:pt x="501395" y="0"/>
                </a:lnTo>
                <a:lnTo>
                  <a:pt x="0" y="0"/>
                </a:lnTo>
                <a:lnTo>
                  <a:pt x="0" y="2514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113785" y="1608328"/>
            <a:ext cx="223520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30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680716" y="2130551"/>
            <a:ext cx="354330" cy="251460"/>
          </a:xfrm>
          <a:custGeom>
            <a:avLst/>
            <a:gdLst/>
            <a:ahLst/>
            <a:cxnLst/>
            <a:rect l="l" t="t" r="r" b="b"/>
            <a:pathLst>
              <a:path w="354330" h="251460">
                <a:moveTo>
                  <a:pt x="0" y="251459"/>
                </a:moveTo>
                <a:lnTo>
                  <a:pt x="354330" y="251459"/>
                </a:lnTo>
                <a:lnTo>
                  <a:pt x="354330" y="0"/>
                </a:lnTo>
                <a:lnTo>
                  <a:pt x="0" y="0"/>
                </a:lnTo>
                <a:lnTo>
                  <a:pt x="0" y="2514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796032" y="2164588"/>
            <a:ext cx="124460" cy="22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680716" y="2721864"/>
            <a:ext cx="354330" cy="251460"/>
          </a:xfrm>
          <a:custGeom>
            <a:avLst/>
            <a:gdLst/>
            <a:ahLst/>
            <a:cxnLst/>
            <a:rect l="l" t="t" r="r" b="b"/>
            <a:pathLst>
              <a:path w="354330" h="251460">
                <a:moveTo>
                  <a:pt x="0" y="251459"/>
                </a:moveTo>
                <a:lnTo>
                  <a:pt x="354330" y="251459"/>
                </a:lnTo>
                <a:lnTo>
                  <a:pt x="354330" y="0"/>
                </a:lnTo>
                <a:lnTo>
                  <a:pt x="0" y="0"/>
                </a:lnTo>
                <a:lnTo>
                  <a:pt x="0" y="2514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680716" y="3386328"/>
            <a:ext cx="354330" cy="250825"/>
          </a:xfrm>
          <a:custGeom>
            <a:avLst/>
            <a:gdLst/>
            <a:ahLst/>
            <a:cxnLst/>
            <a:rect l="l" t="t" r="r" b="b"/>
            <a:pathLst>
              <a:path w="354330" h="250825">
                <a:moveTo>
                  <a:pt x="0" y="250698"/>
                </a:moveTo>
                <a:lnTo>
                  <a:pt x="354330" y="250698"/>
                </a:lnTo>
                <a:lnTo>
                  <a:pt x="354330" y="0"/>
                </a:lnTo>
                <a:lnTo>
                  <a:pt x="0" y="0"/>
                </a:lnTo>
                <a:lnTo>
                  <a:pt x="0" y="25069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796032" y="2755900"/>
            <a:ext cx="541655" cy="889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95"/>
              </a:lnSpc>
            </a:pPr>
            <a:r>
              <a:rPr sz="1400" b="1" spc="-5" dirty="0"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  <a:p>
            <a:pPr marL="330200">
              <a:lnSpc>
                <a:spcPts val="1595"/>
              </a:lnSpc>
            </a:pPr>
            <a:r>
              <a:rPr sz="1400" b="1" spc="-5" dirty="0">
                <a:latin typeface="Arial"/>
                <a:cs typeface="Arial"/>
              </a:rPr>
              <a:t>30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886961" y="4146041"/>
            <a:ext cx="425450" cy="251460"/>
          </a:xfrm>
          <a:custGeom>
            <a:avLst/>
            <a:gdLst/>
            <a:ahLst/>
            <a:cxnLst/>
            <a:rect l="l" t="t" r="r" b="b"/>
            <a:pathLst>
              <a:path w="425450" h="251460">
                <a:moveTo>
                  <a:pt x="0" y="251459"/>
                </a:moveTo>
                <a:lnTo>
                  <a:pt x="425196" y="251459"/>
                </a:lnTo>
                <a:lnTo>
                  <a:pt x="425196" y="0"/>
                </a:lnTo>
                <a:lnTo>
                  <a:pt x="0" y="0"/>
                </a:lnTo>
                <a:lnTo>
                  <a:pt x="0" y="25145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769867" y="4180078"/>
            <a:ext cx="441959" cy="582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0504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15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Arial"/>
                <a:cs typeface="Arial"/>
              </a:rPr>
              <a:t>******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10"/>
              </a:lnSpc>
            </a:pPr>
            <a:r>
              <a:rPr dirty="0"/>
              <a:t>52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781297" y="9890297"/>
            <a:ext cx="17780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05"/>
              </a:lnSpc>
            </a:pPr>
            <a:r>
              <a:rPr sz="1200" dirty="0">
                <a:latin typeface="Times New Roman"/>
                <a:cs typeface="Times New Roman"/>
              </a:rPr>
              <a:t>88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65530" y="1069847"/>
            <a:ext cx="5609590" cy="5119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00" b="1" spc="-5" dirty="0">
                <a:latin typeface="Arial"/>
                <a:cs typeface="Arial"/>
              </a:rPr>
              <a:t>DAFTAR</a:t>
            </a:r>
            <a:r>
              <a:rPr sz="1200" b="1" spc="-8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PUSTAKA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298450" marR="5080" indent="-285750">
              <a:lnSpc>
                <a:spcPts val="1380"/>
              </a:lnSpc>
              <a:spcBef>
                <a:spcPts val="1015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Beer, Ferdinand P. E. Russell Johnston, Jr. </a:t>
            </a:r>
            <a:r>
              <a:rPr sz="1200" i="1" spc="-5" dirty="0">
                <a:latin typeface="Arial"/>
                <a:cs typeface="Arial"/>
              </a:rPr>
              <a:t>Mechanics of Materials</a:t>
            </a:r>
            <a:r>
              <a:rPr sz="1200" spc="-5" dirty="0">
                <a:latin typeface="Arial"/>
                <a:cs typeface="Arial"/>
              </a:rPr>
              <a:t>. Second  Edition. McGraw-Hill Book Co. Singapore.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1985.</a:t>
            </a:r>
            <a:endParaRPr sz="1200">
              <a:latin typeface="Arial"/>
              <a:cs typeface="Arial"/>
            </a:endParaRPr>
          </a:p>
          <a:p>
            <a:pPr marL="298450" marR="698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Beer, Ferdinand P., E. Russell Johnston. </a:t>
            </a:r>
            <a:r>
              <a:rPr sz="1200" i="1" dirty="0">
                <a:latin typeface="Arial"/>
                <a:cs typeface="Arial"/>
              </a:rPr>
              <a:t>Vector </a:t>
            </a:r>
            <a:r>
              <a:rPr sz="1200" i="1" spc="-5" dirty="0">
                <a:latin typeface="Arial"/>
                <a:cs typeface="Arial"/>
              </a:rPr>
              <a:t>Mechanics </a:t>
            </a:r>
            <a:r>
              <a:rPr sz="1200" i="1" dirty="0">
                <a:latin typeface="Arial"/>
                <a:cs typeface="Arial"/>
              </a:rPr>
              <a:t>for </a:t>
            </a:r>
            <a:r>
              <a:rPr sz="1200" i="1" spc="-5" dirty="0">
                <a:latin typeface="Arial"/>
                <a:cs typeface="Arial"/>
              </a:rPr>
              <a:t>Engineers </a:t>
            </a:r>
            <a:r>
              <a:rPr sz="1200" i="1" dirty="0">
                <a:latin typeface="Arial"/>
                <a:cs typeface="Arial"/>
              </a:rPr>
              <a:t>:  </a:t>
            </a:r>
            <a:r>
              <a:rPr sz="1200" i="1" spc="-5" dirty="0">
                <a:latin typeface="Arial"/>
                <a:cs typeface="Arial"/>
              </a:rPr>
              <a:t>STATICS. </a:t>
            </a:r>
            <a:r>
              <a:rPr sz="1200" spc="-5" dirty="0">
                <a:latin typeface="Arial"/>
                <a:cs typeface="Arial"/>
              </a:rPr>
              <a:t>2</a:t>
            </a:r>
            <a:r>
              <a:rPr sz="1200" spc="-7" baseline="38194" dirty="0">
                <a:latin typeface="Arial"/>
                <a:cs typeface="Arial"/>
              </a:rPr>
              <a:t>nd  </a:t>
            </a:r>
            <a:r>
              <a:rPr sz="1200" spc="-5" dirty="0">
                <a:latin typeface="Arial"/>
                <a:cs typeface="Arial"/>
              </a:rPr>
              <a:t>edition. McGraw Hill. New York.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1994.</a:t>
            </a:r>
            <a:endParaRPr sz="1200">
              <a:latin typeface="Arial"/>
              <a:cs typeface="Arial"/>
            </a:endParaRPr>
          </a:p>
          <a:p>
            <a:pPr marL="298450" marR="7620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299720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El Nashie M. S. </a:t>
            </a:r>
            <a:r>
              <a:rPr sz="1200" i="1" spc="-5" dirty="0">
                <a:latin typeface="Arial"/>
                <a:cs typeface="Arial"/>
              </a:rPr>
              <a:t>Stress, Stability and Chaos in Structural Analysis: An Energy  Approach.  </a:t>
            </a:r>
            <a:r>
              <a:rPr sz="1200" spc="-5" dirty="0">
                <a:latin typeface="Arial"/>
                <a:cs typeface="Arial"/>
              </a:rPr>
              <a:t>McGraw-Hill Book Co. London.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1990.</a:t>
            </a:r>
            <a:endParaRPr sz="1200">
              <a:latin typeface="Arial"/>
              <a:cs typeface="Arial"/>
            </a:endParaRPr>
          </a:p>
          <a:p>
            <a:pPr marL="298450" marR="698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Ghali. A. M. Neville. </a:t>
            </a:r>
            <a:r>
              <a:rPr sz="1200" i="1" spc="-5" dirty="0">
                <a:latin typeface="Arial"/>
                <a:cs typeface="Arial"/>
              </a:rPr>
              <a:t>Structural Analysis. An Unified Classical and Matrix  Approach</a:t>
            </a:r>
            <a:r>
              <a:rPr sz="1200" spc="-5" dirty="0">
                <a:latin typeface="Arial"/>
                <a:cs typeface="Arial"/>
              </a:rPr>
              <a:t>. Third Edition. Chapman and Hall. New York. </a:t>
            </a:r>
            <a:r>
              <a:rPr sz="1200" spc="-10" dirty="0">
                <a:latin typeface="Arial"/>
                <a:cs typeface="Arial"/>
              </a:rPr>
              <a:t>1989.</a:t>
            </a:r>
            <a:endParaRPr sz="1200">
              <a:latin typeface="Arial"/>
              <a:cs typeface="Arial"/>
            </a:endParaRPr>
          </a:p>
          <a:p>
            <a:pPr marL="298450" marR="6350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spc="-5" dirty="0">
                <a:latin typeface="Arial"/>
                <a:cs typeface="Arial"/>
              </a:rPr>
              <a:t>Kamarwan, Sidharta S. </a:t>
            </a:r>
            <a:r>
              <a:rPr sz="1200" i="1" spc="-5" dirty="0">
                <a:latin typeface="Arial"/>
                <a:cs typeface="Arial"/>
              </a:rPr>
              <a:t>STATIKA Bagian Dari Mekanika Teknik. </a:t>
            </a:r>
            <a:r>
              <a:rPr sz="1200" spc="-5" dirty="0">
                <a:latin typeface="Arial"/>
                <a:cs typeface="Arial"/>
              </a:rPr>
              <a:t>edisi </a:t>
            </a:r>
            <a:r>
              <a:rPr sz="1200" dirty="0">
                <a:latin typeface="Arial"/>
                <a:cs typeface="Arial"/>
              </a:rPr>
              <a:t>ke-2.  </a:t>
            </a:r>
            <a:r>
              <a:rPr sz="1200" spc="-5" dirty="0">
                <a:latin typeface="Arial"/>
                <a:cs typeface="Arial"/>
              </a:rPr>
              <a:t>Penerbit Universitas Indonesia. Jakarta.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1995.</a:t>
            </a:r>
            <a:endParaRPr sz="1200">
              <a:latin typeface="Arial"/>
              <a:cs typeface="Arial"/>
            </a:endParaRPr>
          </a:p>
          <a:p>
            <a:pPr marL="298450" marR="6350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dirty="0">
                <a:latin typeface="Arial"/>
                <a:cs typeface="Arial"/>
              </a:rPr>
              <a:t>Khurmi, R.S. J.K. Gupta. </a:t>
            </a:r>
            <a:r>
              <a:rPr sz="1200" i="1" dirty="0">
                <a:latin typeface="Arial"/>
                <a:cs typeface="Arial"/>
              </a:rPr>
              <a:t>A </a:t>
            </a:r>
            <a:r>
              <a:rPr sz="1200" i="1" spc="-5" dirty="0">
                <a:latin typeface="Arial"/>
                <a:cs typeface="Arial"/>
              </a:rPr>
              <a:t>Textbook of Machine Design. </a:t>
            </a:r>
            <a:r>
              <a:rPr sz="1200" dirty="0">
                <a:latin typeface="Arial"/>
                <a:cs typeface="Arial"/>
              </a:rPr>
              <a:t>S.I. Units. </a:t>
            </a:r>
            <a:r>
              <a:rPr sz="1200" spc="-5" dirty="0">
                <a:latin typeface="Arial"/>
                <a:cs typeface="Arial"/>
              </a:rPr>
              <a:t>Eurasia  Publishing House (Pvt) Ltd. New Delhi.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2004.</a:t>
            </a:r>
            <a:endParaRPr sz="1200">
              <a:latin typeface="Arial"/>
              <a:cs typeface="Arial"/>
            </a:endParaRPr>
          </a:p>
          <a:p>
            <a:pPr marL="298450" marR="825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dirty="0">
                <a:latin typeface="Arial"/>
                <a:cs typeface="Arial"/>
              </a:rPr>
              <a:t>Khurmi, R.S. </a:t>
            </a:r>
            <a:r>
              <a:rPr sz="1200" i="1" dirty="0">
                <a:latin typeface="Arial"/>
                <a:cs typeface="Arial"/>
              </a:rPr>
              <a:t>Strenght Of </a:t>
            </a:r>
            <a:r>
              <a:rPr sz="1200" i="1" spc="-5" dirty="0">
                <a:latin typeface="Arial"/>
                <a:cs typeface="Arial"/>
              </a:rPr>
              <a:t>Materials. </a:t>
            </a:r>
            <a:r>
              <a:rPr sz="1200" spc="-5" dirty="0">
                <a:latin typeface="Arial"/>
                <a:cs typeface="Arial"/>
              </a:rPr>
              <a:t>S. Chand </a:t>
            </a:r>
            <a:r>
              <a:rPr sz="1200" dirty="0">
                <a:latin typeface="Arial"/>
                <a:cs typeface="Arial"/>
              </a:rPr>
              <a:t>&amp; </a:t>
            </a:r>
            <a:r>
              <a:rPr sz="1200" spc="-5" dirty="0">
                <a:latin typeface="Arial"/>
                <a:cs typeface="Arial"/>
              </a:rPr>
              <a:t>Company Ltd. New </a:t>
            </a:r>
            <a:r>
              <a:rPr sz="1200" spc="-10" dirty="0">
                <a:latin typeface="Arial"/>
                <a:cs typeface="Arial"/>
              </a:rPr>
              <a:t>Delhi.  2001.</a:t>
            </a:r>
            <a:endParaRPr sz="1200">
              <a:latin typeface="Arial"/>
              <a:cs typeface="Arial"/>
            </a:endParaRPr>
          </a:p>
          <a:p>
            <a:pPr marL="298450" marR="698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  <a:tab pos="3756025" algn="l"/>
              </a:tabLst>
            </a:pPr>
            <a:r>
              <a:rPr sz="1200" spc="-5" dirty="0">
                <a:latin typeface="Arial"/>
                <a:cs typeface="Arial"/>
              </a:rPr>
              <a:t>Popov,   E.P.   </a:t>
            </a:r>
            <a:r>
              <a:rPr sz="1200" i="1" spc="-5" dirty="0">
                <a:latin typeface="Arial"/>
                <a:cs typeface="Arial"/>
              </a:rPr>
              <a:t>Mekanika </a:t>
            </a:r>
            <a:r>
              <a:rPr sz="1200" i="1" spc="315" dirty="0">
                <a:latin typeface="Arial"/>
                <a:cs typeface="Arial"/>
              </a:rPr>
              <a:t> </a:t>
            </a:r>
            <a:r>
              <a:rPr sz="1200" i="1" spc="-5" dirty="0">
                <a:latin typeface="Arial"/>
                <a:cs typeface="Arial"/>
              </a:rPr>
              <a:t>Teknik</a:t>
            </a:r>
            <a:r>
              <a:rPr sz="1200" spc="-5" dirty="0">
                <a:latin typeface="Arial"/>
                <a:cs typeface="Arial"/>
              </a:rPr>
              <a:t>. </a:t>
            </a:r>
            <a:r>
              <a:rPr sz="1200" spc="3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Terjemahan	Zainul </a:t>
            </a:r>
            <a:r>
              <a:rPr sz="1200" spc="2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Astamar. </a:t>
            </a:r>
            <a:r>
              <a:rPr sz="1200" spc="2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Penerbit  Erlangga. Jakarta.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1984.</a:t>
            </a:r>
            <a:endParaRPr sz="1200">
              <a:latin typeface="Arial"/>
              <a:cs typeface="Arial"/>
            </a:endParaRPr>
          </a:p>
          <a:p>
            <a:pPr marL="298450" marR="571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355" algn="l"/>
                <a:tab pos="300990" algn="l"/>
              </a:tabLst>
            </a:pPr>
            <a:r>
              <a:rPr sz="1200" dirty="0">
                <a:latin typeface="Arial"/>
                <a:cs typeface="Arial"/>
              </a:rPr>
              <a:t>Shigly, </a:t>
            </a:r>
            <a:r>
              <a:rPr sz="1200" spc="-5" dirty="0">
                <a:latin typeface="Arial"/>
                <a:cs typeface="Arial"/>
              </a:rPr>
              <a:t>Joseph </a:t>
            </a:r>
            <a:r>
              <a:rPr sz="1200" dirty="0">
                <a:latin typeface="Arial"/>
                <a:cs typeface="Arial"/>
              </a:rPr>
              <a:t>Edward. </a:t>
            </a:r>
            <a:r>
              <a:rPr sz="1200" i="1" spc="-5" dirty="0">
                <a:latin typeface="Arial"/>
                <a:cs typeface="Arial"/>
              </a:rPr>
              <a:t>Mechanical Engineering Design. </a:t>
            </a:r>
            <a:r>
              <a:rPr sz="1200" spc="-5" dirty="0">
                <a:latin typeface="Arial"/>
                <a:cs typeface="Arial"/>
              </a:rPr>
              <a:t>Fifth Edition.  McGraw-Hill Book Co. Singapore.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1989.</a:t>
            </a:r>
            <a:endParaRPr sz="1200">
              <a:latin typeface="Arial"/>
              <a:cs typeface="Arial"/>
            </a:endParaRPr>
          </a:p>
          <a:p>
            <a:pPr marL="298450" marR="7620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990" algn="l"/>
              </a:tabLst>
            </a:pPr>
            <a:r>
              <a:rPr sz="1200" dirty="0">
                <a:latin typeface="Arial"/>
                <a:cs typeface="Arial"/>
              </a:rPr>
              <a:t>Singer, </a:t>
            </a:r>
            <a:r>
              <a:rPr sz="1200" spc="-5" dirty="0">
                <a:latin typeface="Arial"/>
                <a:cs typeface="Arial"/>
              </a:rPr>
              <a:t>Ferdinand </a:t>
            </a:r>
            <a:r>
              <a:rPr sz="1200" dirty="0">
                <a:latin typeface="Arial"/>
                <a:cs typeface="Arial"/>
              </a:rPr>
              <a:t>L. </a:t>
            </a:r>
            <a:r>
              <a:rPr sz="1200" i="1" spc="-5" dirty="0">
                <a:latin typeface="Arial"/>
                <a:cs typeface="Arial"/>
              </a:rPr>
              <a:t>Kekuatan Bahan</a:t>
            </a:r>
            <a:r>
              <a:rPr sz="1200" b="1" spc="-5" dirty="0">
                <a:latin typeface="Arial"/>
                <a:cs typeface="Arial"/>
              </a:rPr>
              <a:t>. </a:t>
            </a:r>
            <a:r>
              <a:rPr sz="1200" spc="-5" dirty="0">
                <a:latin typeface="Arial"/>
                <a:cs typeface="Arial"/>
              </a:rPr>
              <a:t>Terjemahan Darwin Sebayang.  Penerbit Erlangga. Jakarta.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1995.</a:t>
            </a:r>
            <a:endParaRPr sz="1200">
              <a:latin typeface="Arial"/>
              <a:cs typeface="Arial"/>
            </a:endParaRPr>
          </a:p>
          <a:p>
            <a:pPr marL="298450" marR="6350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990" algn="l"/>
                <a:tab pos="2244725" algn="l"/>
              </a:tabLst>
            </a:pPr>
            <a:r>
              <a:rPr sz="1200" spc="-5" dirty="0">
                <a:latin typeface="Arial"/>
                <a:cs typeface="Arial"/>
              </a:rPr>
              <a:t>Spiegel,</a:t>
            </a:r>
            <a:r>
              <a:rPr sz="1200" spc="2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Leonard,</a:t>
            </a:r>
            <a:r>
              <a:rPr sz="1200" spc="26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George	F. Limbrunner, </a:t>
            </a:r>
            <a:r>
              <a:rPr sz="1200" i="1" spc="-5" dirty="0">
                <a:latin typeface="Arial"/>
                <a:cs typeface="Arial"/>
              </a:rPr>
              <a:t>Applied </a:t>
            </a:r>
            <a:r>
              <a:rPr sz="1200" i="1" dirty="0">
                <a:latin typeface="Arial"/>
                <a:cs typeface="Arial"/>
              </a:rPr>
              <a:t>Statics </a:t>
            </a:r>
            <a:r>
              <a:rPr sz="1200" i="1" spc="-5" dirty="0">
                <a:latin typeface="Arial"/>
                <a:cs typeface="Arial"/>
              </a:rPr>
              <a:t>And   </a:t>
            </a:r>
            <a:r>
              <a:rPr sz="1200" i="1" spc="12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Strength</a:t>
            </a:r>
            <a:r>
              <a:rPr sz="1200" i="1" spc="215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Of  </a:t>
            </a:r>
            <a:r>
              <a:rPr sz="1200" i="1" spc="-5" dirty="0">
                <a:latin typeface="Arial"/>
                <a:cs typeface="Arial"/>
              </a:rPr>
              <a:t>Materials. </a:t>
            </a:r>
            <a:r>
              <a:rPr sz="1200" spc="-5" dirty="0">
                <a:latin typeface="Arial"/>
                <a:cs typeface="Arial"/>
              </a:rPr>
              <a:t>2</a:t>
            </a:r>
            <a:r>
              <a:rPr sz="1200" spc="-7" baseline="38194" dirty="0">
                <a:latin typeface="Arial"/>
                <a:cs typeface="Arial"/>
              </a:rPr>
              <a:t>nd  </a:t>
            </a:r>
            <a:r>
              <a:rPr sz="1200" spc="-5" dirty="0">
                <a:latin typeface="Arial"/>
                <a:cs typeface="Arial"/>
              </a:rPr>
              <a:t>edition. Merrill Publishing Company. New York.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1994.</a:t>
            </a:r>
            <a:endParaRPr sz="1200">
              <a:latin typeface="Arial"/>
              <a:cs typeface="Arial"/>
            </a:endParaRPr>
          </a:p>
          <a:p>
            <a:pPr marL="298450" marR="6985" indent="-285750">
              <a:lnSpc>
                <a:spcPts val="1380"/>
              </a:lnSpc>
              <a:spcBef>
                <a:spcPts val="300"/>
              </a:spcBef>
              <a:buAutoNum type="arabicPeriod"/>
              <a:tabLst>
                <a:tab pos="300990" algn="l"/>
                <a:tab pos="2545080" algn="l"/>
              </a:tabLst>
            </a:pPr>
            <a:r>
              <a:rPr sz="1200" spc="-5" dirty="0">
                <a:latin typeface="Arial"/>
                <a:cs typeface="Arial"/>
              </a:rPr>
              <a:t>Timoshenko, </a:t>
            </a:r>
            <a:r>
              <a:rPr sz="1200" spc="1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S.,D.H. </a:t>
            </a:r>
            <a:r>
              <a:rPr sz="1200" spc="12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Young.	</a:t>
            </a:r>
            <a:r>
              <a:rPr sz="1200" i="1" spc="-5" dirty="0">
                <a:latin typeface="Arial"/>
                <a:cs typeface="Arial"/>
              </a:rPr>
              <a:t>Mekanika  Teknik.  </a:t>
            </a:r>
            <a:r>
              <a:rPr sz="1200" spc="-5" dirty="0">
                <a:latin typeface="Arial"/>
                <a:cs typeface="Arial"/>
              </a:rPr>
              <a:t>Terjemahan, </a:t>
            </a:r>
            <a:r>
              <a:rPr sz="1200" spc="3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edisi 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ke-4,  Penerbit Erlangga. </a:t>
            </a:r>
            <a:r>
              <a:rPr sz="1200" dirty="0">
                <a:latin typeface="Arial"/>
                <a:cs typeface="Arial"/>
              </a:rPr>
              <a:t>Jakarta.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1996.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7402</Words>
  <Application>Microsoft Office PowerPoint</Application>
  <PresentationFormat>Custom</PresentationFormat>
  <Paragraphs>1803</Paragraphs>
  <Slides>58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5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Word - Kop Diktat_Rencana Pembelajaran Mekanika Teknik_ok</dc:title>
  <dc:creator>User</dc:creator>
  <cp:lastModifiedBy>Windows User</cp:lastModifiedBy>
  <cp:revision>8</cp:revision>
  <dcterms:created xsi:type="dcterms:W3CDTF">2016-09-05T04:58:57Z</dcterms:created>
  <dcterms:modified xsi:type="dcterms:W3CDTF">2018-09-08T07:44:46Z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2012-05-16T00:00:00Z</vt:filetime>
  </property>
  <property fmtid="{D5CDD505-2E9C-101B-9397-08002B2CF9AE}" pid="3" name="Creator">
    <vt:lpwstr>PScript5.dll Version 5.2</vt:lpwstr>
  </property>
  <property fmtid="{D5CDD505-2E9C-101B-9397-08002B2CF9AE}" pid="4" name="LastSaved">
    <vt:filetime>2016-09-05T00:00:00Z</vt:filetime>
  </property>
</Properties>
</file>