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260" r:id="rId2"/>
    <p:sldId id="286" r:id="rId3"/>
    <p:sldId id="261" r:id="rId4"/>
    <p:sldId id="262" r:id="rId5"/>
    <p:sldId id="263" r:id="rId6"/>
    <p:sldId id="264" r:id="rId7"/>
    <p:sldId id="287" r:id="rId8"/>
    <p:sldId id="265" r:id="rId9"/>
    <p:sldId id="267" r:id="rId10"/>
    <p:sldId id="269" r:id="rId11"/>
    <p:sldId id="309" r:id="rId12"/>
    <p:sldId id="298" r:id="rId13"/>
    <p:sldId id="299" r:id="rId14"/>
    <p:sldId id="307" r:id="rId15"/>
    <p:sldId id="300" r:id="rId16"/>
    <p:sldId id="301" r:id="rId17"/>
    <p:sldId id="311" r:id="rId18"/>
    <p:sldId id="302" r:id="rId19"/>
    <p:sldId id="303" r:id="rId20"/>
    <p:sldId id="304" r:id="rId21"/>
    <p:sldId id="305" r:id="rId22"/>
    <p:sldId id="306" r:id="rId23"/>
    <p:sldId id="313" r:id="rId24"/>
    <p:sldId id="268" r:id="rId25"/>
    <p:sldId id="270" r:id="rId26"/>
    <p:sldId id="271" r:id="rId27"/>
    <p:sldId id="272" r:id="rId28"/>
    <p:sldId id="273" r:id="rId29"/>
    <p:sldId id="275" r:id="rId30"/>
    <p:sldId id="277" r:id="rId31"/>
    <p:sldId id="278" r:id="rId32"/>
    <p:sldId id="279" r:id="rId33"/>
    <p:sldId id="280" r:id="rId34"/>
    <p:sldId id="281" r:id="rId35"/>
    <p:sldId id="282" r:id="rId36"/>
    <p:sldId id="283" r:id="rId37"/>
    <p:sldId id="284" r:id="rId38"/>
    <p:sldId id="285" r:id="rId39"/>
    <p:sldId id="288" r:id="rId40"/>
    <p:sldId id="290" r:id="rId41"/>
    <p:sldId id="291" r:id="rId42"/>
    <p:sldId id="293" r:id="rId43"/>
    <p:sldId id="295" r:id="rId44"/>
    <p:sldId id="296" r:id="rId45"/>
    <p:sldId id="297" r:id="rId46"/>
    <p:sldId id="312" r:id="rId47"/>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4375150"/>
            <a:ext cx="9144000" cy="2482850"/>
          </a:xfrm>
          <a:prstGeom prst="rect">
            <a:avLst/>
          </a:prstGeom>
        </p:spPr>
      </p:pic>
      <p:sp>
        <p:nvSpPr>
          <p:cNvPr id="2" name="Title 1"/>
          <p:cNvSpPr>
            <a:spLocks noGrp="1"/>
          </p:cNvSpPr>
          <p:nvPr>
            <p:ph type="ctrTitle"/>
          </p:nvPr>
        </p:nvSpPr>
        <p:spPr>
          <a:xfrm>
            <a:off x="1028700" y="1803405"/>
            <a:ext cx="70866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028700" y="3632201"/>
            <a:ext cx="70866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932171" y="4314328"/>
            <a:ext cx="2183130" cy="374642"/>
          </a:xfrm>
        </p:spPr>
        <p:txBody>
          <a:bodyPr/>
          <a:lstStyle/>
          <a:p>
            <a:fld id="{D48CA419-749F-4917-AAA0-0D16D5D96D92}" type="datetimeFigureOut">
              <a:rPr lang="id-ID" smtClean="0"/>
              <a:pPr/>
              <a:t>18/12/2018</a:t>
            </a:fld>
            <a:endParaRPr lang="id-ID"/>
          </a:p>
        </p:txBody>
      </p:sp>
      <p:sp>
        <p:nvSpPr>
          <p:cNvPr id="5" name="Footer Placeholder 4"/>
          <p:cNvSpPr>
            <a:spLocks noGrp="1"/>
          </p:cNvSpPr>
          <p:nvPr>
            <p:ph type="ftr" sz="quarter" idx="11"/>
          </p:nvPr>
        </p:nvSpPr>
        <p:spPr>
          <a:xfrm>
            <a:off x="1028700" y="4323846"/>
            <a:ext cx="4800600" cy="365125"/>
          </a:xfrm>
        </p:spPr>
        <p:txBody>
          <a:bodyPr/>
          <a:lstStyle/>
          <a:p>
            <a:endParaRPr lang="id-ID"/>
          </a:p>
        </p:txBody>
      </p:sp>
      <p:sp>
        <p:nvSpPr>
          <p:cNvPr id="6" name="Slide Number Placeholder 5"/>
          <p:cNvSpPr>
            <a:spLocks noGrp="1"/>
          </p:cNvSpPr>
          <p:nvPr>
            <p:ph type="sldNum" sz="quarter" idx="12"/>
          </p:nvPr>
        </p:nvSpPr>
        <p:spPr>
          <a:xfrm>
            <a:off x="6057900" y="1430867"/>
            <a:ext cx="2057400" cy="365125"/>
          </a:xfrm>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eader Bagian">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4375150"/>
            <a:ext cx="9144000" cy="2482850"/>
          </a:xfrm>
          <a:prstGeom prst="rect">
            <a:avLst/>
          </a:prstGeom>
        </p:spPr>
      </p:pic>
      <p:sp>
        <p:nvSpPr>
          <p:cNvPr id="2" name="Title 1"/>
          <p:cNvSpPr>
            <a:spLocks noGrp="1"/>
          </p:cNvSpPr>
          <p:nvPr>
            <p:ph type="title"/>
          </p:nvPr>
        </p:nvSpPr>
        <p:spPr>
          <a:xfrm>
            <a:off x="514351" y="753534"/>
            <a:ext cx="81152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768350" y="3641726"/>
            <a:ext cx="786765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860839" y="381001"/>
            <a:ext cx="2183130" cy="365125"/>
          </a:xfrm>
        </p:spPr>
        <p:txBody>
          <a:bodyPr/>
          <a:lstStyle>
            <a:lvl1pPr algn="r">
              <a:defRPr/>
            </a:lvl1pPr>
          </a:lstStyle>
          <a:p>
            <a:fld id="{D48CA419-749F-4917-AAA0-0D16D5D96D92}" type="datetimeFigureOut">
              <a:rPr lang="id-ID" smtClean="0"/>
              <a:pPr/>
              <a:t>18/12/2018</a:t>
            </a:fld>
            <a:endParaRPr lang="id-ID"/>
          </a:p>
        </p:txBody>
      </p:sp>
      <p:sp>
        <p:nvSpPr>
          <p:cNvPr id="5" name="Footer Placeholder 4"/>
          <p:cNvSpPr>
            <a:spLocks noGrp="1"/>
          </p:cNvSpPr>
          <p:nvPr>
            <p:ph type="ftr" sz="quarter" idx="11"/>
          </p:nvPr>
        </p:nvSpPr>
        <p:spPr>
          <a:xfrm>
            <a:off x="514350" y="381002"/>
            <a:ext cx="5243619" cy="364065"/>
          </a:xfrm>
        </p:spPr>
        <p:txBody>
          <a:bodyPr/>
          <a:lstStyle/>
          <a:p>
            <a:endParaRPr lang="id-ID"/>
          </a:p>
        </p:txBody>
      </p:sp>
      <p:sp>
        <p:nvSpPr>
          <p:cNvPr id="6" name="Slide Number Placeholder 5"/>
          <p:cNvSpPr>
            <a:spLocks noGrp="1"/>
          </p:cNvSpPr>
          <p:nvPr>
            <p:ph type="sldNum" sz="quarter" idx="12"/>
          </p:nvPr>
        </p:nvSpPr>
        <p:spPr>
          <a:xfrm>
            <a:off x="8146839" y="381001"/>
            <a:ext cx="482811" cy="365125"/>
          </a:xfrm>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4350" y="2194560"/>
            <a:ext cx="40005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2194560"/>
            <a:ext cx="40005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45795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85807" y="2183802"/>
            <a:ext cx="3809993"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14351" y="3132667"/>
            <a:ext cx="3983831"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00600" y="2183802"/>
            <a:ext cx="382905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3132667"/>
            <a:ext cx="40005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Title 1"/>
          <p:cNvSpPr>
            <a:spLocks noGrp="1"/>
          </p:cNvSpPr>
          <p:nvPr>
            <p:ph type="title"/>
          </p:nvPr>
        </p:nvSpPr>
        <p:spPr>
          <a:xfrm>
            <a:off x="514350" y="1524000"/>
            <a:ext cx="30861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3746686" y="746760"/>
            <a:ext cx="4882964"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14350" y="3124200"/>
            <a:ext cx="30861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Title 1"/>
          <p:cNvSpPr>
            <a:spLocks noGrp="1"/>
          </p:cNvSpPr>
          <p:nvPr>
            <p:ph type="title"/>
          </p:nvPr>
        </p:nvSpPr>
        <p:spPr>
          <a:xfrm>
            <a:off x="514350" y="1524000"/>
            <a:ext cx="515493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895928" y="751242"/>
            <a:ext cx="273372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14350" y="3124200"/>
            <a:ext cx="515493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Gambar Panorama dengan Keterangan">
    <p:spTree>
      <p:nvGrpSpPr>
        <p:cNvPr id="1" name=""/>
        <p:cNvGrpSpPr/>
        <p:nvPr/>
      </p:nvGrpSpPr>
      <p:grpSpPr>
        <a:xfrm>
          <a:off x="0" y="0"/>
          <a:ext cx="0" cy="0"/>
          <a:chOff x="0" y="0"/>
          <a:chExt cx="0" cy="0"/>
        </a:xfrm>
      </p:grpSpPr>
      <p:sp>
        <p:nvSpPr>
          <p:cNvPr id="2" name="Title 1"/>
          <p:cNvSpPr>
            <a:spLocks noGrp="1"/>
          </p:cNvSpPr>
          <p:nvPr>
            <p:ph type="title"/>
          </p:nvPr>
        </p:nvSpPr>
        <p:spPr>
          <a:xfrm>
            <a:off x="514333" y="4697361"/>
            <a:ext cx="8116526"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1295" y="941440"/>
            <a:ext cx="811638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14350" y="5516716"/>
            <a:ext cx="81153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Judul dan Keteranga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4375150"/>
            <a:ext cx="9144000" cy="2482850"/>
          </a:xfrm>
          <a:prstGeom prst="rect">
            <a:avLst/>
          </a:prstGeom>
        </p:spPr>
      </p:pic>
      <p:sp>
        <p:nvSpPr>
          <p:cNvPr id="2" name="Title 1"/>
          <p:cNvSpPr>
            <a:spLocks noGrp="1"/>
          </p:cNvSpPr>
          <p:nvPr>
            <p:ph type="title"/>
          </p:nvPr>
        </p:nvSpPr>
        <p:spPr>
          <a:xfrm>
            <a:off x="514350" y="753533"/>
            <a:ext cx="81153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768350" y="3649134"/>
            <a:ext cx="7597887"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860839" y="381001"/>
            <a:ext cx="2183130" cy="365125"/>
          </a:xfrm>
        </p:spPr>
        <p:txBody>
          <a:bodyPr/>
          <a:lstStyle>
            <a:lvl1pPr algn="r">
              <a:defRPr/>
            </a:lvl1pPr>
          </a:lstStyle>
          <a:p>
            <a:fld id="{D48CA419-749F-4917-AAA0-0D16D5D96D92}" type="datetimeFigureOut">
              <a:rPr lang="id-ID" smtClean="0"/>
              <a:pPr/>
              <a:t>18/12/2018</a:t>
            </a:fld>
            <a:endParaRPr lang="id-ID"/>
          </a:p>
        </p:txBody>
      </p:sp>
      <p:sp>
        <p:nvSpPr>
          <p:cNvPr id="6" name="Footer Placeholder 5"/>
          <p:cNvSpPr>
            <a:spLocks noGrp="1"/>
          </p:cNvSpPr>
          <p:nvPr>
            <p:ph type="ftr" sz="quarter" idx="11"/>
          </p:nvPr>
        </p:nvSpPr>
        <p:spPr>
          <a:xfrm>
            <a:off x="514350" y="379942"/>
            <a:ext cx="5243619" cy="365125"/>
          </a:xfrm>
        </p:spPr>
        <p:txBody>
          <a:bodyPr/>
          <a:lstStyle/>
          <a:p>
            <a:endParaRPr lang="id-ID"/>
          </a:p>
        </p:txBody>
      </p:sp>
      <p:sp>
        <p:nvSpPr>
          <p:cNvPr id="7" name="Slide Number Placeholder 6"/>
          <p:cNvSpPr>
            <a:spLocks noGrp="1"/>
          </p:cNvSpPr>
          <p:nvPr>
            <p:ph type="sldNum" sz="quarter" idx="12"/>
          </p:nvPr>
        </p:nvSpPr>
        <p:spPr>
          <a:xfrm>
            <a:off x="8146839" y="381001"/>
            <a:ext cx="482811" cy="365125"/>
          </a:xfrm>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Kutipan dengan Keteranga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4375150"/>
            <a:ext cx="9144000" cy="2482850"/>
          </a:xfrm>
          <a:prstGeom prst="rect">
            <a:avLst/>
          </a:prstGeom>
        </p:spPr>
      </p:pic>
      <p:sp>
        <p:nvSpPr>
          <p:cNvPr id="2" name="Title 1"/>
          <p:cNvSpPr>
            <a:spLocks noGrp="1"/>
          </p:cNvSpPr>
          <p:nvPr>
            <p:ph type="title"/>
          </p:nvPr>
        </p:nvSpPr>
        <p:spPr>
          <a:xfrm>
            <a:off x="768351" y="753534"/>
            <a:ext cx="7613650"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977899" y="3365557"/>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768351" y="3959863"/>
            <a:ext cx="7613650"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860839" y="381001"/>
            <a:ext cx="2183130" cy="365125"/>
          </a:xfrm>
        </p:spPr>
        <p:txBody>
          <a:bodyPr/>
          <a:lstStyle>
            <a:lvl1pPr algn="r">
              <a:defRPr/>
            </a:lvl1pPr>
          </a:lstStyle>
          <a:p>
            <a:fld id="{D48CA419-749F-4917-AAA0-0D16D5D96D92}" type="datetimeFigureOut">
              <a:rPr lang="id-ID" smtClean="0"/>
              <a:pPr/>
              <a:t>18/12/2018</a:t>
            </a:fld>
            <a:endParaRPr lang="id-ID"/>
          </a:p>
        </p:txBody>
      </p:sp>
      <p:sp>
        <p:nvSpPr>
          <p:cNvPr id="6" name="Footer Placeholder 5"/>
          <p:cNvSpPr>
            <a:spLocks noGrp="1"/>
          </p:cNvSpPr>
          <p:nvPr>
            <p:ph type="ftr" sz="quarter" idx="11"/>
          </p:nvPr>
        </p:nvSpPr>
        <p:spPr>
          <a:xfrm>
            <a:off x="514350" y="379942"/>
            <a:ext cx="5243619" cy="365125"/>
          </a:xfrm>
        </p:spPr>
        <p:txBody>
          <a:bodyPr/>
          <a:lstStyle/>
          <a:p>
            <a:endParaRPr lang="id-ID"/>
          </a:p>
        </p:txBody>
      </p:sp>
      <p:sp>
        <p:nvSpPr>
          <p:cNvPr id="7" name="Slide Number Placeholder 6"/>
          <p:cNvSpPr>
            <a:spLocks noGrp="1"/>
          </p:cNvSpPr>
          <p:nvPr>
            <p:ph type="sldNum" sz="quarter" idx="12"/>
          </p:nvPr>
        </p:nvSpPr>
        <p:spPr>
          <a:xfrm>
            <a:off x="8146839" y="381001"/>
            <a:ext cx="482811" cy="365125"/>
          </a:xfrm>
        </p:spPr>
        <p:txBody>
          <a:bodyPr/>
          <a:lstStyle/>
          <a:p>
            <a:fld id="{0CCD4F0C-690D-4A84-9AEC-B1AADF89AF84}" type="slidenum">
              <a:rPr lang="id-ID" smtClean="0"/>
              <a:pPr/>
              <a:t>‹#›</a:t>
            </a:fld>
            <a:endParaRPr lang="id-ID"/>
          </a:p>
        </p:txBody>
      </p:sp>
      <p:sp>
        <p:nvSpPr>
          <p:cNvPr id="9" name="TextBox 8"/>
          <p:cNvSpPr txBox="1"/>
          <p:nvPr/>
        </p:nvSpPr>
        <p:spPr>
          <a:xfrm>
            <a:off x="357188" y="93345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8238173" y="270129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Kartu Nama">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4375150"/>
            <a:ext cx="9144000" cy="2482850"/>
          </a:xfrm>
          <a:prstGeom prst="rect">
            <a:avLst/>
          </a:prstGeom>
        </p:spPr>
      </p:pic>
      <p:sp>
        <p:nvSpPr>
          <p:cNvPr id="2" name="Title 1"/>
          <p:cNvSpPr>
            <a:spLocks noGrp="1"/>
          </p:cNvSpPr>
          <p:nvPr>
            <p:ph type="title"/>
          </p:nvPr>
        </p:nvSpPr>
        <p:spPr>
          <a:xfrm>
            <a:off x="768371" y="1124702"/>
            <a:ext cx="7609640"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768350" y="3648316"/>
            <a:ext cx="7608491"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860839" y="378884"/>
            <a:ext cx="2183130" cy="365125"/>
          </a:xfrm>
        </p:spPr>
        <p:txBody>
          <a:bodyPr/>
          <a:lstStyle>
            <a:lvl1pPr algn="r">
              <a:defRPr/>
            </a:lvl1pPr>
          </a:lstStyle>
          <a:p>
            <a:fld id="{D48CA419-749F-4917-AAA0-0D16D5D96D92}" type="datetimeFigureOut">
              <a:rPr lang="id-ID" smtClean="0"/>
              <a:pPr/>
              <a:t>18/12/2018</a:t>
            </a:fld>
            <a:endParaRPr lang="id-ID"/>
          </a:p>
        </p:txBody>
      </p:sp>
      <p:sp>
        <p:nvSpPr>
          <p:cNvPr id="6" name="Footer Placeholder 5"/>
          <p:cNvSpPr>
            <a:spLocks noGrp="1"/>
          </p:cNvSpPr>
          <p:nvPr>
            <p:ph type="ftr" sz="quarter" idx="11"/>
          </p:nvPr>
        </p:nvSpPr>
        <p:spPr>
          <a:xfrm>
            <a:off x="514350" y="378884"/>
            <a:ext cx="5243619" cy="365125"/>
          </a:xfrm>
        </p:spPr>
        <p:txBody>
          <a:bodyPr/>
          <a:lstStyle/>
          <a:p>
            <a:endParaRPr lang="id-ID"/>
          </a:p>
        </p:txBody>
      </p:sp>
      <p:sp>
        <p:nvSpPr>
          <p:cNvPr id="7" name="Slide Number Placeholder 6"/>
          <p:cNvSpPr>
            <a:spLocks noGrp="1"/>
          </p:cNvSpPr>
          <p:nvPr>
            <p:ph type="sldNum" sz="quarter" idx="12"/>
          </p:nvPr>
        </p:nvSpPr>
        <p:spPr>
          <a:xfrm>
            <a:off x="8146839" y="381001"/>
            <a:ext cx="482811" cy="365125"/>
          </a:xfrm>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Kolom">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45794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514350" y="2202080"/>
            <a:ext cx="2592324"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514349" y="2904565"/>
            <a:ext cx="2592324"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276600" y="2201333"/>
            <a:ext cx="2592324"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275144" y="2904067"/>
            <a:ext cx="2592324"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6038850" y="2192866"/>
            <a:ext cx="2592324"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6038851" y="2904565"/>
            <a:ext cx="2592324"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Kolom Gambar">
    <p:spTree>
      <p:nvGrpSpPr>
        <p:cNvPr id="1" name=""/>
        <p:cNvGrpSpPr/>
        <p:nvPr/>
      </p:nvGrpSpPr>
      <p:grpSpPr>
        <a:xfrm>
          <a:off x="0" y="0"/>
          <a:ext cx="0" cy="0"/>
          <a:chOff x="0" y="0"/>
          <a:chExt cx="0" cy="0"/>
        </a:xfrm>
      </p:grpSpPr>
      <p:sp>
        <p:nvSpPr>
          <p:cNvPr id="30" name="Title 1"/>
          <p:cNvSpPr>
            <a:spLocks noGrp="1"/>
          </p:cNvSpPr>
          <p:nvPr>
            <p:ph type="title"/>
          </p:nvPr>
        </p:nvSpPr>
        <p:spPr>
          <a:xfrm>
            <a:off x="2171701" y="762000"/>
            <a:ext cx="645794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516463" y="4191001"/>
            <a:ext cx="2588687"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516463" y="2362200"/>
            <a:ext cx="2588687"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516463" y="4873765"/>
            <a:ext cx="2588687"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280698" y="4191001"/>
            <a:ext cx="2586701"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280697" y="2362200"/>
            <a:ext cx="258670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280699" y="4873764"/>
            <a:ext cx="2586701"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6037299" y="4191001"/>
            <a:ext cx="259235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6037391" y="2362200"/>
            <a:ext cx="2585909"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6037299" y="4873762"/>
            <a:ext cx="2589334"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4350" y="2194560"/>
            <a:ext cx="81153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8CA419-749F-4917-AAA0-0D16D5D96D92}" type="datetimeFigureOut">
              <a:rPr lang="id-ID" smtClean="0"/>
              <a:pPr/>
              <a:t>18/12/2018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Judul Vertikal dan Teks">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4375150"/>
            <a:ext cx="9144000" cy="2482850"/>
          </a:xfrm>
          <a:prstGeom prst="rect">
            <a:avLst/>
          </a:prstGeom>
        </p:spPr>
      </p:pic>
      <p:sp>
        <p:nvSpPr>
          <p:cNvPr id="2" name="Vertical Title 1"/>
          <p:cNvSpPr>
            <a:spLocks noGrp="1"/>
          </p:cNvSpPr>
          <p:nvPr>
            <p:ph type="title" orient="vert"/>
          </p:nvPr>
        </p:nvSpPr>
        <p:spPr>
          <a:xfrm>
            <a:off x="7086600" y="745067"/>
            <a:ext cx="154305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68350" y="745068"/>
            <a:ext cx="615315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5860839" y="379942"/>
            <a:ext cx="2183130" cy="365125"/>
          </a:xfrm>
        </p:spPr>
        <p:txBody>
          <a:bodyPr/>
          <a:lstStyle>
            <a:lvl1pPr algn="r">
              <a:defRPr/>
            </a:lvl1pPr>
          </a:lstStyle>
          <a:p>
            <a:fld id="{D48CA419-749F-4917-AAA0-0D16D5D96D92}" type="datetimeFigureOut">
              <a:rPr lang="id-ID" smtClean="0"/>
              <a:pPr/>
              <a:t>18/12/2018</a:t>
            </a:fld>
            <a:endParaRPr lang="id-ID"/>
          </a:p>
        </p:txBody>
      </p:sp>
      <p:sp>
        <p:nvSpPr>
          <p:cNvPr id="5" name="Footer Placeholder 4"/>
          <p:cNvSpPr>
            <a:spLocks noGrp="1"/>
          </p:cNvSpPr>
          <p:nvPr>
            <p:ph type="ftr" sz="quarter" idx="11"/>
          </p:nvPr>
        </p:nvSpPr>
        <p:spPr>
          <a:xfrm>
            <a:off x="514350" y="381001"/>
            <a:ext cx="5243619" cy="365125"/>
          </a:xfrm>
        </p:spPr>
        <p:txBody>
          <a:bodyPr/>
          <a:lstStyle/>
          <a:p>
            <a:endParaRPr lang="id-ID"/>
          </a:p>
        </p:txBody>
      </p:sp>
      <p:sp>
        <p:nvSpPr>
          <p:cNvPr id="6" name="Slide Number Placeholder 5"/>
          <p:cNvSpPr>
            <a:spLocks noGrp="1"/>
          </p:cNvSpPr>
          <p:nvPr>
            <p:ph type="sldNum" sz="quarter" idx="12"/>
          </p:nvPr>
        </p:nvSpPr>
        <p:spPr>
          <a:xfrm>
            <a:off x="8146839" y="381001"/>
            <a:ext cx="482811" cy="365125"/>
          </a:xfrm>
        </p:spPr>
        <p:txBody>
          <a:bodyPr/>
          <a:lstStyle/>
          <a:p>
            <a:fld id="{0CCD4F0C-690D-4A84-9AEC-B1AADF89AF84}" type="slidenum">
              <a:rPr lang="id-ID" smtClean="0"/>
              <a:pPr/>
              <a:t>‹#›</a:t>
            </a:fld>
            <a:endParaRPr lang="id-ID"/>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cstate="print">
            <a:extLst>
              <a:ext uri="{28A0092B-C50C-407E-A947-70E740481C1C}">
                <a14:useLocalDpi xmlns="" xmlns:a14="http://schemas.microsoft.com/office/drawing/2010/main" val="0"/>
              </a:ext>
            </a:extLst>
          </a:blip>
          <a:stretch>
            <a:fillRect/>
          </a:stretch>
        </p:blipFill>
        <p:spPr>
          <a:xfrm>
            <a:off x="0" y="0"/>
            <a:ext cx="9144000" cy="1441450"/>
          </a:xfrm>
          <a:prstGeom prst="rect">
            <a:avLst/>
          </a:prstGeom>
        </p:spPr>
      </p:pic>
      <p:sp>
        <p:nvSpPr>
          <p:cNvPr id="2" name="Title Placeholder 1"/>
          <p:cNvSpPr>
            <a:spLocks noGrp="1"/>
          </p:cNvSpPr>
          <p:nvPr>
            <p:ph type="title"/>
          </p:nvPr>
        </p:nvSpPr>
        <p:spPr>
          <a:xfrm>
            <a:off x="2171700" y="764373"/>
            <a:ext cx="6457950" cy="1293028"/>
          </a:xfrm>
          <a:prstGeom prst="rect">
            <a:avLst/>
          </a:prstGeom>
        </p:spPr>
        <p:txBody>
          <a:bodyPr vert="horz" lIns="91440" tIns="45720" rIns="91440" bIns="45720" rtlCol="0" anchor="ctr">
            <a:normAutofit/>
          </a:bodyPr>
          <a:lstStyle/>
          <a:p>
            <a:r>
              <a:rPr lang="id-ID" smtClean="0"/>
              <a:t>Klik untuk mengedit gaya judul Master</a:t>
            </a:r>
            <a:endParaRPr lang="en-US" dirty="0"/>
          </a:p>
        </p:txBody>
      </p:sp>
      <p:sp>
        <p:nvSpPr>
          <p:cNvPr id="3" name="Text Placeholder 2"/>
          <p:cNvSpPr>
            <a:spLocks noGrp="1"/>
          </p:cNvSpPr>
          <p:nvPr>
            <p:ph type="body" idx="1"/>
          </p:nvPr>
        </p:nvSpPr>
        <p:spPr>
          <a:xfrm>
            <a:off x="514350" y="2194561"/>
            <a:ext cx="8115300" cy="4024125"/>
          </a:xfrm>
          <a:prstGeom prst="rect">
            <a:avLst/>
          </a:prstGeom>
        </p:spPr>
        <p:txBody>
          <a:bodyPr vert="horz" lIns="91440" tIns="45720" rIns="91440" bIns="45720" rtlCol="0">
            <a:normAutofit/>
          </a:bodyPr>
          <a:lstStyle/>
          <a:p>
            <a:pPr lvl="0"/>
            <a:r>
              <a:rPr lang="id-ID" smtClean="0"/>
              <a:t>Klik untuk edit gaya teks Master</a:t>
            </a:r>
          </a:p>
          <a:p>
            <a:pPr lvl="1"/>
            <a:r>
              <a:rPr lang="id-ID" smtClean="0"/>
              <a:t>Tingkat kedua</a:t>
            </a:r>
          </a:p>
          <a:p>
            <a:pPr lvl="2"/>
            <a:r>
              <a:rPr lang="id-ID" smtClean="0"/>
              <a:t>Tingkat ketiga</a:t>
            </a:r>
          </a:p>
          <a:p>
            <a:pPr lvl="3"/>
            <a:r>
              <a:rPr lang="id-ID" smtClean="0"/>
              <a:t>Tingkat keempat</a:t>
            </a:r>
          </a:p>
          <a:p>
            <a:pPr lvl="4"/>
            <a:r>
              <a:rPr lang="id-ID" smtClean="0"/>
              <a:t>Tingkat kelima</a:t>
            </a:r>
            <a:endParaRPr lang="en-US" dirty="0"/>
          </a:p>
        </p:txBody>
      </p:sp>
      <p:sp>
        <p:nvSpPr>
          <p:cNvPr id="4" name="Date Placeholder 3"/>
          <p:cNvSpPr>
            <a:spLocks noGrp="1"/>
          </p:cNvSpPr>
          <p:nvPr>
            <p:ph type="dt" sz="half" idx="2"/>
          </p:nvPr>
        </p:nvSpPr>
        <p:spPr>
          <a:xfrm>
            <a:off x="6446520" y="6356351"/>
            <a:ext cx="218313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48CA419-749F-4917-AAA0-0D16D5D96D92}" type="datetimeFigureOut">
              <a:rPr lang="id-ID" smtClean="0"/>
              <a:pPr/>
              <a:t>18/12/2018</a:t>
            </a:fld>
            <a:endParaRPr lang="id-ID"/>
          </a:p>
        </p:txBody>
      </p:sp>
      <p:sp>
        <p:nvSpPr>
          <p:cNvPr id="5" name="Footer Placeholder 4"/>
          <p:cNvSpPr>
            <a:spLocks noGrp="1"/>
          </p:cNvSpPr>
          <p:nvPr>
            <p:ph type="ftr" sz="quarter" idx="3"/>
          </p:nvPr>
        </p:nvSpPr>
        <p:spPr>
          <a:xfrm>
            <a:off x="514350" y="6355846"/>
            <a:ext cx="58293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72250" y="381001"/>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CCD4F0C-690D-4A84-9AEC-B1AADF89AF84}" type="slidenum">
              <a:rPr lang="id-ID" smtClean="0"/>
              <a:pPr/>
              <a:t>‹#›</a:t>
            </a:fld>
            <a:endParaRPr lang="id-ID"/>
          </a:p>
        </p:txBody>
      </p:sp>
    </p:spTree>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52" r:id="rId12"/>
    <p:sldLayoutId id="2147483853" r:id="rId13"/>
    <p:sldLayoutId id="2147483854" r:id="rId14"/>
    <p:sldLayoutId id="2147483855" r:id="rId15"/>
    <p:sldLayoutId id="2147483856" r:id="rId16"/>
    <p:sldLayoutId id="2147483857" r:id="rId17"/>
  </p:sldLayoutIdLst>
  <p:transition>
    <p:fade/>
  </p:transition>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11560" y="404664"/>
            <a:ext cx="7704856" cy="2232248"/>
          </a:xfrm>
          <a:prstGeom prst="roundRect">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id-ID"/>
          </a:p>
        </p:txBody>
      </p:sp>
      <p:sp>
        <p:nvSpPr>
          <p:cNvPr id="2" name="Title 1"/>
          <p:cNvSpPr>
            <a:spLocks noGrp="1"/>
          </p:cNvSpPr>
          <p:nvPr>
            <p:ph type="ctrTitle"/>
          </p:nvPr>
        </p:nvSpPr>
        <p:spPr>
          <a:xfrm>
            <a:off x="827584" y="620688"/>
            <a:ext cx="7272808" cy="1440160"/>
          </a:xfrm>
        </p:spPr>
        <p:txBody>
          <a:bodyPr>
            <a:normAutofit/>
          </a:bodyPr>
          <a:lstStyle/>
          <a:p>
            <a:pPr algn="ctr"/>
            <a:r>
              <a:rPr lang="id-ID" sz="6600" b="1" dirty="0" smtClean="0">
                <a:latin typeface="Times New Roman" pitchFamily="18" charset="0"/>
                <a:cs typeface="Times New Roman" pitchFamily="18" charset="0"/>
              </a:rPr>
              <a:t>EKOLOGI</a:t>
            </a:r>
            <a:endParaRPr lang="id-ID" sz="6600" b="1" dirty="0">
              <a:latin typeface="Times New Roman" pitchFamily="18" charset="0"/>
              <a:cs typeface="Times New Roman" pitchFamily="18" charset="0"/>
            </a:endParaRPr>
          </a:p>
        </p:txBody>
      </p:sp>
      <p:sp>
        <p:nvSpPr>
          <p:cNvPr id="3" name="Subtitle 2"/>
          <p:cNvSpPr>
            <a:spLocks noGrp="1"/>
          </p:cNvSpPr>
          <p:nvPr>
            <p:ph type="subTitle" idx="1"/>
          </p:nvPr>
        </p:nvSpPr>
        <p:spPr>
          <a:xfrm>
            <a:off x="827584" y="2852936"/>
            <a:ext cx="7488832" cy="3456384"/>
          </a:xfrm>
        </p:spPr>
        <p:txBody>
          <a:bodyPr/>
          <a:lstStyle/>
          <a:p>
            <a:pPr algn="ctr"/>
            <a:r>
              <a:rPr lang="id-ID" dirty="0" smtClean="0">
                <a:latin typeface="Times New Roman" pitchFamily="18" charset="0"/>
                <a:cs typeface="Times New Roman" pitchFamily="18" charset="0"/>
              </a:rPr>
              <a:t>DOSEN PENGAMPU:</a:t>
            </a:r>
          </a:p>
          <a:p>
            <a:pPr algn="ctr"/>
            <a:r>
              <a:rPr lang="id-ID" dirty="0" smtClean="0">
                <a:latin typeface="Times New Roman" pitchFamily="18" charset="0"/>
                <a:cs typeface="Times New Roman" pitchFamily="18" charset="0"/>
              </a:rPr>
              <a:t>Dr. </a:t>
            </a:r>
            <a:r>
              <a:rPr lang="id-ID" dirty="0" smtClean="0">
                <a:latin typeface="Times New Roman" pitchFamily="18" charset="0"/>
                <a:cs typeface="Times New Roman" pitchFamily="18" charset="0"/>
              </a:rPr>
              <a:t>Rizky Muliani Dwi Ujianti S.Pi.,M.Pi.</a:t>
            </a:r>
          </a:p>
          <a:p>
            <a:endParaRPr lang="id-ID" dirty="0" smtClean="0">
              <a:latin typeface="Times New Roman" pitchFamily="18" charset="0"/>
              <a:cs typeface="Times New Roman" pitchFamily="18" charset="0"/>
            </a:endParaRPr>
          </a:p>
          <a:p>
            <a:r>
              <a:rPr lang="id-ID" dirty="0" smtClean="0">
                <a:latin typeface="Times New Roman" pitchFamily="18" charset="0"/>
                <a:cs typeface="Times New Roman" pitchFamily="18" charset="0"/>
              </a:rPr>
              <a:t>Disusun Oleh:</a:t>
            </a:r>
          </a:p>
          <a:p>
            <a:pPr marL="457200" indent="-457200">
              <a:buFont typeface="+mj-lt"/>
              <a:buAutoNum type="arabicPeriod"/>
            </a:pPr>
            <a:r>
              <a:rPr lang="id-ID" dirty="0" smtClean="0">
                <a:latin typeface="Times New Roman" pitchFamily="18" charset="0"/>
                <a:cs typeface="Times New Roman" pitchFamily="18" charset="0"/>
              </a:rPr>
              <a:t>Zenny Zanuba Arifah		(18690001)</a:t>
            </a:r>
          </a:p>
          <a:p>
            <a:pPr marL="457200" indent="-457200">
              <a:buFont typeface="+mj-lt"/>
              <a:buAutoNum type="arabicPeriod"/>
            </a:pPr>
            <a:r>
              <a:rPr lang="id-ID" dirty="0" smtClean="0">
                <a:latin typeface="Times New Roman" pitchFamily="18" charset="0"/>
                <a:cs typeface="Times New Roman" pitchFamily="18" charset="0"/>
              </a:rPr>
              <a:t>Farid Jabbar Al Alif		(18690002)</a:t>
            </a:r>
          </a:p>
          <a:p>
            <a:pPr marL="457200" indent="-457200">
              <a:buFont typeface="+mj-lt"/>
              <a:buAutoNum type="arabicPeriod"/>
            </a:pPr>
            <a:r>
              <a:rPr lang="id-ID" dirty="0" smtClean="0">
                <a:latin typeface="Times New Roman" pitchFamily="18" charset="0"/>
                <a:cs typeface="Times New Roman" pitchFamily="18" charset="0"/>
              </a:rPr>
              <a:t>Rima Arianti			(18690004)</a:t>
            </a:r>
          </a:p>
          <a:p>
            <a:pPr marL="457200" indent="-457200">
              <a:buFont typeface="+mj-lt"/>
              <a:buAutoNum type="arabicPeriod"/>
            </a:pPr>
            <a:r>
              <a:rPr lang="id-ID" dirty="0" smtClean="0">
                <a:latin typeface="Times New Roman" pitchFamily="18" charset="0"/>
                <a:cs typeface="Times New Roman" pitchFamily="18" charset="0"/>
              </a:rPr>
              <a:t>Rifky Ariola			(18690006)</a:t>
            </a: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043608" y="1988840"/>
            <a:ext cx="7128792" cy="3096344"/>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d-ID" sz="4800" b="1" dirty="0" smtClean="0">
                <a:latin typeface="Times New Roman" pitchFamily="18" charset="0"/>
                <a:cs typeface="Times New Roman" pitchFamily="18" charset="0"/>
              </a:rPr>
              <a:t>PENGERTIAN EKOLOGI</a:t>
            </a:r>
            <a:endParaRPr lang="id-ID" sz="4800" b="1"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556793"/>
            <a:ext cx="8115300" cy="4661894"/>
          </a:xfrm>
        </p:spPr>
        <p:txBody>
          <a:bodyPr>
            <a:noAutofit/>
          </a:bodyPr>
          <a:lstStyle/>
          <a:p>
            <a:r>
              <a:rPr lang="id-ID" sz="3200" dirty="0" smtClean="0">
                <a:latin typeface="Times New Roman" pitchFamily="18" charset="0"/>
                <a:cs typeface="Times New Roman" pitchFamily="18" charset="0"/>
              </a:rPr>
              <a:t>Ekologi berasal dari bahasa Yunani </a:t>
            </a:r>
            <a:r>
              <a:rPr lang="id-ID" sz="3200" i="1" dirty="0" smtClean="0">
                <a:latin typeface="Times New Roman" pitchFamily="18" charset="0"/>
                <a:cs typeface="Times New Roman" pitchFamily="18" charset="0"/>
              </a:rPr>
              <a:t>oikos</a:t>
            </a:r>
            <a:r>
              <a:rPr lang="id-ID" sz="3200" dirty="0" smtClean="0">
                <a:latin typeface="Times New Roman" pitchFamily="18" charset="0"/>
                <a:cs typeface="Times New Roman" pitchFamily="18" charset="0"/>
              </a:rPr>
              <a:t> (habitat) dan </a:t>
            </a:r>
            <a:r>
              <a:rPr lang="id-ID" sz="3200" i="1" dirty="0" smtClean="0">
                <a:latin typeface="Times New Roman" pitchFamily="18" charset="0"/>
                <a:cs typeface="Times New Roman" pitchFamily="18" charset="0"/>
              </a:rPr>
              <a:t>logos</a:t>
            </a:r>
            <a:r>
              <a:rPr lang="id-ID" sz="3200" dirty="0" smtClean="0">
                <a:latin typeface="Times New Roman" pitchFamily="18" charset="0"/>
                <a:cs typeface="Times New Roman" pitchFamily="18" charset="0"/>
              </a:rPr>
              <a:t> (ilmu). Ekologi merupakan ilmu yang mempelajari organisme dalam habitatnya atau dengan kata lain mempelajari hubungan timbal-balik antara organisme dengan lingkungannya.</a:t>
            </a: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340769"/>
            <a:ext cx="8115300" cy="4877918"/>
          </a:xfrm>
        </p:spPr>
        <p:txBody>
          <a:bodyPr>
            <a:noAutofit/>
          </a:bodyPr>
          <a:lstStyle/>
          <a:p>
            <a:r>
              <a:rPr lang="id-ID" sz="3200" dirty="0" smtClean="0">
                <a:latin typeface="Times New Roman" pitchFamily="18" charset="0"/>
                <a:cs typeface="Times New Roman" pitchFamily="18" charset="0"/>
              </a:rPr>
              <a:t>Istilah ekologi pertama kali dikemukakan oleh Ernst Haeckel (1834 – 1914). Dalam ekologi, makhluk hidup dipelajari sebagai kesatuan atau sistem dengan lingkungannya.</a:t>
            </a:r>
          </a:p>
          <a:p>
            <a:r>
              <a:rPr lang="id-ID" sz="3200" dirty="0" smtClean="0">
                <a:latin typeface="Times New Roman" pitchFamily="18" charset="0"/>
                <a:cs typeface="Times New Roman" pitchFamily="18" charset="0"/>
              </a:rPr>
              <a:t> Ekologi juga berhubungan erat dengan tingkatan-tingkatan organisasi makhluk hidup, yaitu populasi, komunitas, dan ekosistem yang saling memengaruhi dan merupakan suatu sistem yang menunjukkan kesatuan.</a:t>
            </a:r>
          </a:p>
          <a:p>
            <a:endParaRPr lang="id-ID" sz="32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5"/>
            <a:ext cx="8090098" cy="720080"/>
          </a:xfrm>
        </p:spPr>
        <p:txBody>
          <a:bodyPr>
            <a:normAutofit/>
          </a:bodyPr>
          <a:lstStyle/>
          <a:p>
            <a:pPr algn="l"/>
            <a:r>
              <a:rPr lang="id-ID" b="1" dirty="0" smtClean="0">
                <a:latin typeface="Times New Roman" pitchFamily="18" charset="0"/>
                <a:cs typeface="Times New Roman" pitchFamily="18" charset="0"/>
              </a:rPr>
              <a:t>Pembagian ekologi</a:t>
            </a:r>
            <a:endParaRPr lang="id-ID"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412777"/>
            <a:ext cx="8115300" cy="4805910"/>
          </a:xfrm>
        </p:spPr>
        <p:txBody>
          <a:bodyPr>
            <a:normAutofit/>
          </a:bodyPr>
          <a:lstStyle/>
          <a:p>
            <a:r>
              <a:rPr lang="id-ID" sz="3200" dirty="0" smtClean="0">
                <a:latin typeface="Times New Roman" pitchFamily="18" charset="0"/>
                <a:cs typeface="Times New Roman" pitchFamily="18" charset="0"/>
              </a:rPr>
              <a:t>Ekologi dapat dibagi menjadi autekologi dan sinekologi </a:t>
            </a:r>
          </a:p>
          <a:p>
            <a:pPr marL="514350" indent="-514350">
              <a:buAutoNum type="arabicPeriod"/>
            </a:pPr>
            <a:r>
              <a:rPr lang="id-ID" sz="3200" dirty="0" smtClean="0">
                <a:latin typeface="Times New Roman" pitchFamily="18" charset="0"/>
                <a:cs typeface="Times New Roman" pitchFamily="18" charset="0"/>
              </a:rPr>
              <a:t>Autekologi (Ekologi Spesies) membahas sejarah hidup dan pola adaptasi individu-individu organisme terhadap lingkungan .</a:t>
            </a:r>
          </a:p>
          <a:p>
            <a:pPr marL="514350" indent="-514350">
              <a:buNone/>
            </a:pPr>
            <a:r>
              <a:rPr lang="id-ID" sz="3200" dirty="0" smtClean="0">
                <a:latin typeface="Times New Roman" pitchFamily="18" charset="0"/>
                <a:cs typeface="Times New Roman" pitchFamily="18" charset="0"/>
              </a:rPr>
              <a:t>	Contoh : Misalnya mempelajari kemampuan adaptasi pohon merbau (</a:t>
            </a:r>
            <a:r>
              <a:rPr lang="id-ID" sz="3200" i="1" dirty="0" smtClean="0">
                <a:latin typeface="Times New Roman" pitchFamily="18" charset="0"/>
                <a:cs typeface="Times New Roman" pitchFamily="18" charset="0"/>
              </a:rPr>
              <a:t>Intsia palembanica</a:t>
            </a:r>
            <a:r>
              <a:rPr lang="id-ID" sz="3200" dirty="0" smtClean="0">
                <a:latin typeface="Times New Roman" pitchFamily="18" charset="0"/>
                <a:cs typeface="Times New Roman" pitchFamily="18" charset="0"/>
              </a:rPr>
              <a:t>) di padang alang-alang, dan lain sebagainya.</a:t>
            </a: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908720"/>
            <a:ext cx="8115300" cy="5309967"/>
          </a:xfrm>
        </p:spPr>
        <p:txBody>
          <a:bodyPr>
            <a:normAutofit/>
          </a:bodyPr>
          <a:lstStyle/>
          <a:p>
            <a:pPr marL="457200" indent="-457200">
              <a:buNone/>
            </a:pPr>
            <a:r>
              <a:rPr lang="id-ID" sz="3200" dirty="0" smtClean="0">
                <a:latin typeface="Times New Roman" pitchFamily="18" charset="0"/>
                <a:cs typeface="Times New Roman" pitchFamily="18" charset="0"/>
              </a:rPr>
              <a:t>2. 	Sinekologi (Ekologi komunitas )yaitu ekologi yang mempelajari kelompok organisme yang tergabung dalam satu kesatuan dan saling berinteraksi dalam daerah tertentu. </a:t>
            </a:r>
          </a:p>
          <a:p>
            <a:pPr marL="457200" indent="-457200">
              <a:buNone/>
            </a:pPr>
            <a:r>
              <a:rPr lang="id-ID" sz="3200" dirty="0" smtClean="0">
                <a:latin typeface="Times New Roman" pitchFamily="18" charset="0"/>
                <a:cs typeface="Times New Roman" pitchFamily="18" charset="0"/>
              </a:rPr>
              <a:t>	Contoh : Misalnya mempelajari struktur dan komposisi spesies tumbuhan di hutan rawa, hutan gambut, atau di hutan payau, mempelajari pola distribusi binatang liar di hutan alam, hutan wisata, suaka margasatwa, atau di taman nasional, dan lain sebagainya. </a:t>
            </a:r>
            <a:br>
              <a:rPr lang="id-ID" sz="3200" dirty="0" smtClean="0">
                <a:latin typeface="Times New Roman" pitchFamily="18" charset="0"/>
                <a:cs typeface="Times New Roman" pitchFamily="18" charset="0"/>
              </a:rPr>
            </a:br>
            <a:endParaRPr lang="id-ID" sz="32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99592" y="1916832"/>
            <a:ext cx="7344816" cy="2952328"/>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d-ID" sz="4800" b="1" dirty="0" smtClean="0">
                <a:latin typeface="Times New Roman" pitchFamily="18" charset="0"/>
                <a:cs typeface="Times New Roman" pitchFamily="18" charset="0"/>
              </a:rPr>
              <a:t>HUBUNGAN EKOLOGI DENGAN LINGKUNGAN HIDUP</a:t>
            </a:r>
            <a:endParaRPr lang="id-ID" sz="4800" b="1"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844825"/>
            <a:ext cx="8115300" cy="4373862"/>
          </a:xfrm>
        </p:spPr>
        <p:txBody>
          <a:bodyPr>
            <a:normAutofit/>
          </a:bodyPr>
          <a:lstStyle/>
          <a:p>
            <a:r>
              <a:rPr lang="id-ID" sz="3200" dirty="0" smtClean="0">
                <a:latin typeface="Times New Roman" pitchFamily="18" charset="0"/>
                <a:cs typeface="Times New Roman" pitchFamily="18" charset="0"/>
              </a:rPr>
              <a:t>Lingkungan hidup dan ekologi saling berkaitan karena sama-sama membahas tentang segala sesuatu yang ada di sekitar manusia dan terdapat campur tangan manusia terhadap tatanan ekosistem, sehingga lingkungan hidup dapat diartikan sebagai ekosistem dan </a:t>
            </a:r>
            <a:r>
              <a:rPr lang="id-ID" sz="3200" dirty="0" smtClean="0">
                <a:latin typeface="Times New Roman" pitchFamily="18" charset="0"/>
                <a:cs typeface="Times New Roman" pitchFamily="18" charset="0"/>
              </a:rPr>
              <a:t>mempunyai hubungan </a:t>
            </a:r>
            <a:r>
              <a:rPr lang="id-ID" sz="3200" dirty="0" smtClean="0">
                <a:latin typeface="Times New Roman" pitchFamily="18" charset="0"/>
                <a:cs typeface="Times New Roman" pitchFamily="18" charset="0"/>
              </a:rPr>
              <a:t>timbal balik antar organisme dan lingkungan. </a:t>
            </a:r>
            <a:endParaRPr lang="id-ID" sz="3200" b="1" dirty="0" smtClean="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3"/>
            <a:ext cx="8018090" cy="1080120"/>
          </a:xfrm>
        </p:spPr>
        <p:txBody>
          <a:bodyPr>
            <a:normAutofit/>
          </a:bodyPr>
          <a:lstStyle/>
          <a:p>
            <a:pPr algn="l"/>
            <a:r>
              <a:rPr lang="id-ID" sz="3500" b="1" dirty="0" smtClean="0">
                <a:latin typeface="Times New Roman" pitchFamily="18" charset="0"/>
                <a:cs typeface="Times New Roman" pitchFamily="18" charset="0"/>
              </a:rPr>
              <a:t>RUANG LINGKUP </a:t>
            </a:r>
            <a:r>
              <a:rPr lang="id-ID" sz="3500" b="1" dirty="0" smtClean="0">
                <a:latin typeface="Times New Roman" pitchFamily="18" charset="0"/>
                <a:cs typeface="Times New Roman" pitchFamily="18" charset="0"/>
              </a:rPr>
              <a:t>KAJIAN EKOLOGI LINGKUNGAN</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700809"/>
            <a:ext cx="8115300" cy="4517878"/>
          </a:xfrm>
        </p:spPr>
        <p:txBody>
          <a:bodyPr>
            <a:normAutofit/>
          </a:bodyPr>
          <a:lstStyle/>
          <a:p>
            <a:r>
              <a:rPr lang="id-ID" sz="3200" dirty="0" smtClean="0">
                <a:latin typeface="Times New Roman" pitchFamily="18" charset="0"/>
                <a:cs typeface="Times New Roman" pitchFamily="18" charset="0"/>
              </a:rPr>
              <a:t>Individu-individu yang sejenis akan berkelompok membentuk suatu kelompok dan menempati suatu tempat pada suatu waktu, kelompok ini yang disebut </a:t>
            </a:r>
            <a:r>
              <a:rPr lang="id-ID" sz="3200" b="1" dirty="0" smtClean="0">
                <a:latin typeface="Times New Roman" pitchFamily="18" charset="0"/>
                <a:cs typeface="Times New Roman" pitchFamily="18" charset="0"/>
              </a:rPr>
              <a:t>Populasi. </a:t>
            </a:r>
            <a:r>
              <a:rPr lang="id-ID" sz="3200" dirty="0" smtClean="0">
                <a:latin typeface="Times New Roman" pitchFamily="18" charset="0"/>
                <a:cs typeface="Times New Roman" pitchFamily="18" charset="0"/>
              </a:rPr>
              <a:t>Beberapa populasi akan mendiami suatu tampat secara bersama-sama, kumpulan ini disebut </a:t>
            </a:r>
            <a:r>
              <a:rPr lang="id-ID" sz="3200" b="1" dirty="0" smtClean="0">
                <a:latin typeface="Times New Roman" pitchFamily="18" charset="0"/>
                <a:cs typeface="Times New Roman" pitchFamily="18" charset="0"/>
              </a:rPr>
              <a:t>Komunitas. </a:t>
            </a:r>
            <a:r>
              <a:rPr lang="id-ID" sz="3200" dirty="0" smtClean="0">
                <a:latin typeface="Times New Roman" pitchFamily="18" charset="0"/>
                <a:cs typeface="Times New Roman" pitchFamily="18" charset="0"/>
              </a:rPr>
              <a:t>Komunitas akan saling berinteraksi secara timbal balik dengan komponen abiotiknya membentuk suatu sistem yang dikenal dengan </a:t>
            </a:r>
            <a:r>
              <a:rPr lang="id-ID" sz="3200" b="1" dirty="0" smtClean="0">
                <a:latin typeface="Times New Roman" pitchFamily="18" charset="0"/>
                <a:cs typeface="Times New Roman" pitchFamily="18" charset="0"/>
              </a:rPr>
              <a:t>Ekosistem.</a:t>
            </a:r>
            <a:endParaRPr lang="id-ID" sz="32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980728"/>
            <a:ext cx="8115300" cy="5453983"/>
          </a:xfrm>
        </p:spPr>
        <p:txBody>
          <a:bodyPr>
            <a:normAutofit/>
          </a:bodyPr>
          <a:lstStyle/>
          <a:p>
            <a:r>
              <a:rPr lang="id-ID" sz="3200" dirty="0" smtClean="0">
                <a:latin typeface="Times New Roman" pitchFamily="18" charset="0"/>
                <a:cs typeface="Times New Roman" pitchFamily="18" charset="0"/>
              </a:rPr>
              <a:t>Manusia hidup bukan secara pasif atau netral, melainkan sangat terkait, tanpa mereka </a:t>
            </a:r>
            <a:r>
              <a:rPr lang="id-ID" sz="3200" dirty="0" smtClean="0">
                <a:latin typeface="Times New Roman" pitchFamily="18" charset="0"/>
                <a:cs typeface="Times New Roman" pitchFamily="18" charset="0"/>
              </a:rPr>
              <a:t>manusia </a:t>
            </a:r>
            <a:r>
              <a:rPr lang="id-ID" sz="3200" dirty="0" smtClean="0">
                <a:latin typeface="Times New Roman" pitchFamily="18" charset="0"/>
                <a:cs typeface="Times New Roman" pitchFamily="18" charset="0"/>
              </a:rPr>
              <a:t>tidak dapat hidup. </a:t>
            </a:r>
          </a:p>
          <a:p>
            <a:r>
              <a:rPr lang="id-ID" sz="3200" dirty="0" smtClean="0">
                <a:latin typeface="Times New Roman" pitchFamily="18" charset="0"/>
                <a:cs typeface="Times New Roman" pitchFamily="18" charset="0"/>
              </a:rPr>
              <a:t>Contoh:</a:t>
            </a:r>
          </a:p>
          <a:p>
            <a:r>
              <a:rPr lang="id-ID" sz="3200" dirty="0" smtClean="0">
                <a:latin typeface="Times New Roman" pitchFamily="18" charset="0"/>
                <a:cs typeface="Times New Roman" pitchFamily="18" charset="0"/>
              </a:rPr>
              <a:t>Bagaimana bila di bumi tidak ada oksigen dan makanan? Dari tumbuhan dan hewan manusia mendapatkan energi. </a:t>
            </a:r>
            <a:r>
              <a:rPr lang="id-ID" sz="3200" dirty="0" smtClean="0">
                <a:latin typeface="Times New Roman" pitchFamily="18" charset="0"/>
                <a:cs typeface="Times New Roman" pitchFamily="18" charset="0"/>
              </a:rPr>
              <a:t>Jadi </a:t>
            </a:r>
            <a:r>
              <a:rPr lang="id-ID" sz="3200" dirty="0" smtClean="0">
                <a:latin typeface="Times New Roman" pitchFamily="18" charset="0"/>
                <a:cs typeface="Times New Roman" pitchFamily="18" charset="0"/>
              </a:rPr>
              <a:t>manusia </a:t>
            </a:r>
            <a:r>
              <a:rPr lang="id-ID" sz="3200" dirty="0" smtClean="0">
                <a:latin typeface="Times New Roman" pitchFamily="18" charset="0"/>
                <a:cs typeface="Times New Roman" pitchFamily="18" charset="0"/>
              </a:rPr>
              <a:t>membutuhkan makhluk hidup lain (tumbuhan, hewan, jasadrenik</a:t>
            </a:r>
            <a:r>
              <a:rPr lang="id-ID" sz="3200" dirty="0" smtClean="0">
                <a:latin typeface="Times New Roman" pitchFamily="18" charset="0"/>
                <a:cs typeface="Times New Roman" pitchFamily="18" charset="0"/>
              </a:rPr>
              <a:t>) untuk melangsungkan hidupnya.</a:t>
            </a:r>
            <a:endParaRPr lang="id-ID" sz="32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43608" y="1772816"/>
            <a:ext cx="7128792" cy="3168352"/>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d-ID" sz="4800" b="1" dirty="0" smtClean="0">
                <a:latin typeface="Times New Roman" pitchFamily="18" charset="0"/>
                <a:cs typeface="Times New Roman" pitchFamily="18" charset="0"/>
              </a:rPr>
              <a:t>SIKLUS EKOLOGI</a:t>
            </a:r>
            <a:endParaRPr lang="id-ID" sz="4800" b="1"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32656"/>
            <a:ext cx="6457950" cy="1008112"/>
          </a:xfrm>
        </p:spPr>
        <p:txBody>
          <a:bodyPr/>
          <a:lstStyle/>
          <a:p>
            <a:pPr algn="l"/>
            <a:r>
              <a:rPr lang="id-ID" b="1" dirty="0" smtClean="0">
                <a:latin typeface="Times New Roman" pitchFamily="18" charset="0"/>
                <a:cs typeface="Times New Roman" pitchFamily="18" charset="0"/>
              </a:rPr>
              <a:t>Siklus Ekologi</a:t>
            </a:r>
            <a:endParaRPr lang="id-ID" b="1" dirty="0">
              <a:latin typeface="Times New Roman" pitchFamily="18" charset="0"/>
              <a:cs typeface="Times New Roman" pitchFamily="18" charset="0"/>
            </a:endParaRPr>
          </a:p>
        </p:txBody>
      </p:sp>
      <p:sp>
        <p:nvSpPr>
          <p:cNvPr id="3" name="Content Placeholder 2"/>
          <p:cNvSpPr>
            <a:spLocks noGrp="1"/>
          </p:cNvSpPr>
          <p:nvPr>
            <p:ph idx="1"/>
          </p:nvPr>
        </p:nvSpPr>
        <p:spPr>
          <a:xfrm>
            <a:off x="539552" y="1700808"/>
            <a:ext cx="8115300" cy="4024125"/>
          </a:xfrm>
        </p:spPr>
        <p:txBody>
          <a:bodyPr>
            <a:normAutofit/>
          </a:bodyPr>
          <a:lstStyle/>
          <a:p>
            <a:pPr>
              <a:buNone/>
            </a:pPr>
            <a:r>
              <a:rPr lang="id-ID" sz="2400" dirty="0" smtClean="0">
                <a:latin typeface="Times New Roman" pitchFamily="18" charset="0"/>
                <a:cs typeface="Times New Roman" pitchFamily="18" charset="0"/>
              </a:rPr>
              <a:t>	Siklus ekologi atau daur biogekimia  adalah suatu pertukaran atau terjadinya perubahan yang berlangsung terus menerus anatara komponen abiotik dengan komponen biotik. Macam-macam daur biogeokimia </a:t>
            </a:r>
            <a:r>
              <a:rPr lang="id-ID" sz="2400" dirty="0" smtClean="0"/>
              <a:t>:</a:t>
            </a:r>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6457950" cy="1080120"/>
          </a:xfrm>
        </p:spPr>
        <p:txBody>
          <a:bodyPr>
            <a:normAutofit/>
          </a:bodyPr>
          <a:lstStyle/>
          <a:p>
            <a:pPr algn="l"/>
            <a:r>
              <a:rPr lang="id-ID" sz="3500" b="1" dirty="0" smtClean="0">
                <a:latin typeface="Times New Roman" pitchFamily="18" charset="0"/>
                <a:cs typeface="Times New Roman" pitchFamily="18" charset="0"/>
              </a:rPr>
              <a:t>Daur Fosfor</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844823"/>
            <a:ext cx="8115300" cy="4373863"/>
          </a:xfrm>
        </p:spPr>
        <p:txBody>
          <a:bodyPr/>
          <a:lstStyle/>
          <a:p>
            <a:pPr marL="457200" indent="-457200">
              <a:buNone/>
            </a:pPr>
            <a:r>
              <a:rPr lang="id-ID" sz="2000" dirty="0" smtClean="0"/>
              <a:t>	</a:t>
            </a:r>
            <a:r>
              <a:rPr lang="id-ID" sz="3200" dirty="0" smtClean="0">
                <a:latin typeface="Times New Roman" pitchFamily="18" charset="0"/>
                <a:cs typeface="Times New Roman" pitchFamily="18" charset="0"/>
              </a:rPr>
              <a:t>fosfor merupakan salah satu jenis elemen yang penting dalam kehidupan,sebap semua mahluk hidup membutuhkan fosfor  yang berbentuk ATP, yang berguna untuk sumber energi metabolisme pada sel. Fosfor berbentuk ion yaiti ion fosfat, yang terdapat dalam batuan.</a:t>
            </a:r>
          </a:p>
          <a:p>
            <a:pPr marL="457200" indent="-457200">
              <a:buNone/>
            </a:pPr>
            <a:endParaRPr lang="id-ID" dirty="0"/>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6457950" cy="1152128"/>
          </a:xfrm>
        </p:spPr>
        <p:txBody>
          <a:bodyPr>
            <a:normAutofit/>
          </a:bodyPr>
          <a:lstStyle/>
          <a:p>
            <a:pPr algn="l"/>
            <a:r>
              <a:rPr lang="id-ID" sz="3500" b="1" dirty="0" smtClean="0">
                <a:latin typeface="Times New Roman" pitchFamily="18" charset="0"/>
                <a:cs typeface="Times New Roman" pitchFamily="18" charset="0"/>
              </a:rPr>
              <a:t>Daur  air</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467544" y="1772816"/>
            <a:ext cx="8115300" cy="4024125"/>
          </a:xfrm>
        </p:spPr>
        <p:txBody>
          <a:bodyPr>
            <a:normAutofit/>
          </a:bodyPr>
          <a:lstStyle/>
          <a:p>
            <a:pPr marL="457200" indent="-457200">
              <a:buNone/>
            </a:pPr>
            <a:r>
              <a:rPr lang="id-ID" sz="3200" dirty="0" smtClean="0">
                <a:latin typeface="Times New Roman" pitchFamily="18" charset="0"/>
                <a:cs typeface="Times New Roman" pitchFamily="18" charset="0"/>
              </a:rPr>
              <a:t>	daur air ialah sirkulasi yang tidak pernah berhenti dari air yang di bumi dimana air mampu berpindah-pindah dari daratan, lalu ke udara lalu ke daratan lagi, dan airpun mampu tersimpan di dasar permukaan dengan 3 fase yaitu cair yang berbentuk air, padat yang berbentuk es, dan gas yang berbentuk udara.</a:t>
            </a:r>
          </a:p>
          <a:p>
            <a:endParaRPr lang="id-ID" sz="3200" dirty="0">
              <a:latin typeface="Times New Roman" pitchFamily="18" charset="0"/>
              <a:cs typeface="Times New Roman" pitchFamily="18" charset="0"/>
            </a:endParaRP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6457950" cy="936104"/>
          </a:xfrm>
        </p:spPr>
        <p:txBody>
          <a:bodyPr>
            <a:normAutofit/>
          </a:bodyPr>
          <a:lstStyle/>
          <a:p>
            <a:pPr algn="l"/>
            <a:r>
              <a:rPr lang="id-ID" sz="3500" b="1" dirty="0" smtClean="0">
                <a:latin typeface="Times New Roman" pitchFamily="18" charset="0"/>
                <a:cs typeface="Times New Roman" pitchFamily="18" charset="0"/>
              </a:rPr>
              <a:t>Daur Sulfur</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467544" y="1484784"/>
            <a:ext cx="8115300" cy="3869806"/>
          </a:xfrm>
        </p:spPr>
        <p:txBody>
          <a:bodyPr/>
          <a:lstStyle/>
          <a:p>
            <a:pPr marL="514350" indent="-514350">
              <a:buNone/>
            </a:pPr>
            <a:r>
              <a:rPr lang="id-ID" dirty="0" smtClean="0"/>
              <a:t>	</a:t>
            </a:r>
            <a:r>
              <a:rPr lang="id-ID" sz="3200" dirty="0" smtClean="0">
                <a:latin typeface="Times New Roman" pitchFamily="18" charset="0"/>
                <a:cs typeface="Times New Roman" pitchFamily="18" charset="0"/>
              </a:rPr>
              <a:t>sulfur hanya ada dalam sulfur anorganik, sulfur akan di reduksi menjadi sulfida oleh bakteri yang berbentuk sulfur dioksida atau berbentuk hidrogen sulfida.</a:t>
            </a:r>
          </a:p>
          <a:p>
            <a:endParaRPr lang="id-ID" dirty="0"/>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32656"/>
            <a:ext cx="6457950" cy="1080120"/>
          </a:xfrm>
        </p:spPr>
        <p:txBody>
          <a:bodyPr>
            <a:normAutofit/>
          </a:bodyPr>
          <a:lstStyle/>
          <a:p>
            <a:pPr algn="l"/>
            <a:r>
              <a:rPr lang="id-ID" sz="3500" b="1" dirty="0" smtClean="0">
                <a:latin typeface="Times New Roman" pitchFamily="18" charset="0"/>
                <a:cs typeface="Times New Roman" pitchFamily="18" charset="0"/>
              </a:rPr>
              <a:t>Daur nitrogen</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395536" y="1340768"/>
            <a:ext cx="8115300" cy="3869806"/>
          </a:xfrm>
        </p:spPr>
        <p:txBody>
          <a:bodyPr>
            <a:normAutofit lnSpcReduction="10000"/>
          </a:bodyPr>
          <a:lstStyle/>
          <a:p>
            <a:pPr marL="514350" indent="-514350">
              <a:buNone/>
            </a:pPr>
            <a:r>
              <a:rPr lang="id-ID" dirty="0" smtClean="0"/>
              <a:t>	</a:t>
            </a:r>
            <a:r>
              <a:rPr lang="id-ID" sz="3200" dirty="0" smtClean="0">
                <a:latin typeface="Times New Roman" pitchFamily="18" charset="0"/>
                <a:cs typeface="Times New Roman" pitchFamily="18" charset="0"/>
              </a:rPr>
              <a:t>tahap pertama daur nitrogen ialah proses transfer nitrogen dari atmosfer ke dalam tanah. Proses ini dilakukan oleh bakteri rhizobium yang akan bersimbiosis dengan bakteri azotobacter, clostridium dan polong-polongan. Tahap kedua dimana nitrat di peroleh dari  hasil fiksasi biologis yang di gunakan oleh produsen atau tanaman yang akan mengubahya menjadi protein.</a:t>
            </a:r>
          </a:p>
          <a:p>
            <a:pPr>
              <a:buNone/>
            </a:pPr>
            <a:endParaRPr lang="id-ID" dirty="0"/>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43608" y="1628800"/>
            <a:ext cx="6984776" cy="338437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id-ID" sz="4800" b="1" dirty="0" smtClean="0">
                <a:latin typeface="Times New Roman" pitchFamily="18" charset="0"/>
                <a:cs typeface="Times New Roman" pitchFamily="18" charset="0"/>
              </a:rPr>
              <a:t>KOMPONEN PENYUSUN EKOSISTEM</a:t>
            </a:r>
            <a:endParaRPr lang="id-ID" sz="4800" b="1" dirty="0">
              <a:latin typeface="Times New Roman" pitchFamily="18" charset="0"/>
              <a:cs typeface="Times New Roman" pitchFamily="18" charset="0"/>
            </a:endParaRPr>
          </a:p>
        </p:txBody>
      </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802066" cy="1293028"/>
          </a:xfrm>
        </p:spPr>
        <p:txBody>
          <a:bodyPr>
            <a:normAutofit/>
          </a:bodyPr>
          <a:lstStyle/>
          <a:p>
            <a:pPr algn="l"/>
            <a:r>
              <a:rPr lang="id-ID" sz="3500" b="1" dirty="0" smtClean="0">
                <a:latin typeface="Times New Roman" pitchFamily="18" charset="0"/>
                <a:cs typeface="Times New Roman" pitchFamily="18" charset="0"/>
              </a:rPr>
              <a:t>Komponen Penyusun Ekosistem</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700808"/>
            <a:ext cx="8115300" cy="4517879"/>
          </a:xfrm>
        </p:spPr>
        <p:txBody>
          <a:bodyPr>
            <a:noAutofit/>
          </a:bodyPr>
          <a:lstStyle/>
          <a:p>
            <a:pPr>
              <a:buNone/>
            </a:pPr>
            <a:r>
              <a:rPr lang="id-ID" sz="1800" dirty="0" smtClean="0">
                <a:latin typeface="Times New Roman" pitchFamily="18" charset="0"/>
                <a:cs typeface="Times New Roman" pitchFamily="18" charset="0"/>
              </a:rPr>
              <a:t> Secara garis besar ekosistem memiliki 2 komponen yaitu komponen abiotik (tak hidup) dan komponen biotik (hidup). </a:t>
            </a:r>
          </a:p>
          <a:p>
            <a:pPr marL="857250" lvl="1" indent="-457200">
              <a:buFont typeface="+mj-lt"/>
              <a:buAutoNum type="alphaUcPeriod"/>
            </a:pPr>
            <a:r>
              <a:rPr lang="id-ID" sz="1800" dirty="0" smtClean="0">
                <a:latin typeface="Times New Roman" pitchFamily="18" charset="0"/>
                <a:cs typeface="Times New Roman" pitchFamily="18" charset="0"/>
              </a:rPr>
              <a:t>Komponen Abiotik ( tak hidup )</a:t>
            </a:r>
          </a:p>
          <a:p>
            <a:pPr marL="857250" lvl="1" indent="-457200">
              <a:buNone/>
            </a:pPr>
            <a:r>
              <a:rPr lang="id-ID" sz="1800" dirty="0" smtClean="0">
                <a:latin typeface="Times New Roman" pitchFamily="18" charset="0"/>
                <a:cs typeface="Times New Roman" pitchFamily="18" charset="0"/>
              </a:rPr>
              <a:t>	Komponen atau faktor-faktor abiotik suatu ekosistem adalah seluruh benda yang tak hidup, yang menyangkut fenomena kebendaan dan fenomena kejadian, yang mempengaruhi ekosistem tersebut.</a:t>
            </a:r>
          </a:p>
          <a:p>
            <a:pPr lvl="2" fontAlgn="base"/>
            <a:r>
              <a:rPr lang="id-ID" dirty="0" smtClean="0">
                <a:latin typeface="Times New Roman" pitchFamily="18" charset="0"/>
                <a:cs typeface="Times New Roman" pitchFamily="18" charset="0"/>
              </a:rPr>
              <a:t>Cahaya Matahatri</a:t>
            </a:r>
          </a:p>
          <a:p>
            <a:pPr lvl="2" fontAlgn="base"/>
            <a:r>
              <a:rPr lang="id-ID" dirty="0" smtClean="0">
                <a:latin typeface="Times New Roman" pitchFamily="18" charset="0"/>
                <a:cs typeface="Times New Roman" pitchFamily="18" charset="0"/>
              </a:rPr>
              <a:t>Air</a:t>
            </a:r>
          </a:p>
          <a:p>
            <a:pPr lvl="2" fontAlgn="base"/>
            <a:r>
              <a:rPr lang="id-ID" dirty="0" smtClean="0">
                <a:latin typeface="Times New Roman" pitchFamily="18" charset="0"/>
                <a:cs typeface="Times New Roman" pitchFamily="18" charset="0"/>
              </a:rPr>
              <a:t>Suhu</a:t>
            </a:r>
          </a:p>
          <a:p>
            <a:pPr lvl="2" fontAlgn="base"/>
            <a:r>
              <a:rPr lang="id-ID" dirty="0" smtClean="0">
                <a:latin typeface="Times New Roman" pitchFamily="18" charset="0"/>
                <a:cs typeface="Times New Roman" pitchFamily="18" charset="0"/>
              </a:rPr>
              <a:t>Derajat keasaman (pH)</a:t>
            </a:r>
          </a:p>
          <a:p>
            <a:pPr lvl="2" fontAlgn="base"/>
            <a:r>
              <a:rPr lang="id-ID" dirty="0" smtClean="0">
                <a:latin typeface="Times New Roman" pitchFamily="18" charset="0"/>
                <a:cs typeface="Times New Roman" pitchFamily="18" charset="0"/>
              </a:rPr>
              <a:t>Kelembapan</a:t>
            </a:r>
          </a:p>
          <a:p>
            <a:pPr lvl="2" fontAlgn="base"/>
            <a:r>
              <a:rPr lang="id-ID" dirty="0" smtClean="0">
                <a:latin typeface="Times New Roman" pitchFamily="18" charset="0"/>
                <a:cs typeface="Times New Roman" pitchFamily="18" charset="0"/>
              </a:rPr>
              <a:t>Kadar garam</a:t>
            </a:r>
          </a:p>
          <a:p>
            <a:pPr lvl="2" fontAlgn="base"/>
            <a:r>
              <a:rPr lang="id-ID" dirty="0" smtClean="0">
                <a:latin typeface="Times New Roman" pitchFamily="18" charset="0"/>
                <a:cs typeface="Times New Roman" pitchFamily="18" charset="0"/>
              </a:rPr>
              <a:t>Mineral</a:t>
            </a:r>
          </a:p>
          <a:p>
            <a:pPr lvl="2" fontAlgn="base"/>
            <a:r>
              <a:rPr lang="id-ID" dirty="0" smtClean="0">
                <a:latin typeface="Times New Roman" pitchFamily="18" charset="0"/>
                <a:cs typeface="Times New Roman" pitchFamily="18" charset="0"/>
              </a:rPr>
              <a:t>Oksigen (O</a:t>
            </a:r>
            <a:r>
              <a:rPr lang="id-ID" baseline="-25000" dirty="0" smtClean="0">
                <a:latin typeface="Times New Roman" pitchFamily="18" charset="0"/>
                <a:cs typeface="Times New Roman" pitchFamily="18" charset="0"/>
              </a:rPr>
              <a:t>2</a:t>
            </a:r>
            <a:r>
              <a:rPr lang="id-ID" dirty="0" smtClean="0">
                <a:latin typeface="Times New Roman" pitchFamily="18" charset="0"/>
                <a:cs typeface="Times New Roman" pitchFamily="18" charset="0"/>
              </a:rPr>
              <a:t>)</a:t>
            </a:r>
          </a:p>
          <a:p>
            <a:pPr lvl="2" fontAlgn="base"/>
            <a:r>
              <a:rPr lang="id-ID" dirty="0" smtClean="0">
                <a:latin typeface="Times New Roman" pitchFamily="18" charset="0"/>
                <a:cs typeface="Times New Roman" pitchFamily="18" charset="0"/>
              </a:rPr>
              <a:t>Karbon dioksida (CO</a:t>
            </a:r>
            <a:r>
              <a:rPr lang="id-ID" baseline="-25000" dirty="0" smtClean="0">
                <a:latin typeface="Times New Roman" pitchFamily="18" charset="0"/>
                <a:cs typeface="Times New Roman" pitchFamily="18" charset="0"/>
              </a:rPr>
              <a:t>2</a:t>
            </a:r>
            <a:r>
              <a:rPr lang="id-ID" dirty="0" smtClean="0">
                <a:latin typeface="Times New Roman" pitchFamily="18" charset="0"/>
                <a:cs typeface="Times New Roman" pitchFamily="18" charset="0"/>
              </a:rPr>
              <a:t>)</a:t>
            </a:r>
          </a:p>
          <a:p>
            <a:pPr marL="857250" lvl="1" indent="-457200">
              <a:buNone/>
            </a:pPr>
            <a:r>
              <a:rPr lang="id-ID" sz="1800" dirty="0" smtClean="0">
                <a:latin typeface="Times New Roman" pitchFamily="18" charset="0"/>
                <a:cs typeface="Times New Roman" pitchFamily="18" charset="0"/>
              </a:rPr>
              <a:t>	</a:t>
            </a:r>
          </a:p>
          <a:p>
            <a:pPr>
              <a:buNone/>
            </a:pPr>
            <a:endParaRPr lang="id-ID" sz="18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260648"/>
            <a:ext cx="8115300" cy="5958039"/>
          </a:xfrm>
        </p:spPr>
        <p:txBody>
          <a:bodyPr/>
          <a:lstStyle/>
          <a:p>
            <a:pPr marL="514350" indent="-514350">
              <a:buNone/>
            </a:pPr>
            <a:r>
              <a:rPr lang="id-ID" dirty="0" smtClean="0">
                <a:latin typeface="Times New Roman" pitchFamily="18" charset="0"/>
                <a:cs typeface="Times New Roman" pitchFamily="18" charset="0"/>
              </a:rPr>
              <a:t>B. </a:t>
            </a:r>
            <a:r>
              <a:rPr lang="id-ID" sz="2800" dirty="0" smtClean="0">
                <a:latin typeface="Times New Roman" pitchFamily="18" charset="0"/>
                <a:cs typeface="Times New Roman" pitchFamily="18" charset="0"/>
              </a:rPr>
              <a:t>Komponen Biotik</a:t>
            </a:r>
          </a:p>
          <a:p>
            <a:pPr fontAlgn="base">
              <a:buNone/>
            </a:pPr>
            <a:r>
              <a:rPr lang="id-ID" dirty="0" smtClean="0">
                <a:latin typeface="Times New Roman" pitchFamily="18" charset="0"/>
                <a:cs typeface="Times New Roman" pitchFamily="18" charset="0"/>
              </a:rPr>
              <a:t>	</a:t>
            </a:r>
            <a:r>
              <a:rPr lang="id-ID" sz="2400" dirty="0" smtClean="0">
                <a:latin typeface="Times New Roman" pitchFamily="18" charset="0"/>
                <a:cs typeface="Times New Roman" pitchFamily="18" charset="0"/>
              </a:rPr>
              <a:t>Komponen atau faktor-faktor biotik suatu ekosistem terdiri atas semua makhluk hidup (organisme), seperti manusia, hewan, tumbuhan, dan mikroorganisme yang hidup di dalamnya. Berdasarkan fungsi atau peranannya dalam ekosistem, faktor-faktor </a:t>
            </a:r>
            <a:r>
              <a:rPr lang="id-ID" sz="2400" dirty="0" smtClean="0">
                <a:latin typeface="Times New Roman" pitchFamily="18" charset="0"/>
                <a:cs typeface="Times New Roman" pitchFamily="18" charset="0"/>
              </a:rPr>
              <a:t> biotik </a:t>
            </a:r>
            <a:r>
              <a:rPr lang="id-ID" sz="2400" dirty="0" smtClean="0">
                <a:latin typeface="Times New Roman" pitchFamily="18" charset="0"/>
                <a:cs typeface="Times New Roman" pitchFamily="18" charset="0"/>
              </a:rPr>
              <a:t>itu dapat dikelompokan </a:t>
            </a:r>
            <a:r>
              <a:rPr lang="id-ID" sz="2400" dirty="0" smtClean="0">
                <a:latin typeface="Times New Roman" pitchFamily="18" charset="0"/>
                <a:cs typeface="Times New Roman" pitchFamily="18" charset="0"/>
              </a:rPr>
              <a:t>menjadi produsen </a:t>
            </a:r>
            <a:r>
              <a:rPr lang="id-ID" sz="2400" dirty="0" smtClean="0">
                <a:latin typeface="Times New Roman" pitchFamily="18" charset="0"/>
                <a:cs typeface="Times New Roman" pitchFamily="18" charset="0"/>
              </a:rPr>
              <a:t>dan konsumen.</a:t>
            </a:r>
          </a:p>
          <a:p>
            <a:pPr fontAlgn="base">
              <a:buNone/>
            </a:pPr>
            <a:endParaRPr lang="id-ID" sz="2400" dirty="0" smtClean="0">
              <a:latin typeface="Times New Roman" pitchFamily="18" charset="0"/>
              <a:cs typeface="Times New Roman" pitchFamily="18" charset="0"/>
            </a:endParaRPr>
          </a:p>
          <a:p>
            <a:pPr marL="514350" indent="-514350">
              <a:buNone/>
            </a:pPr>
            <a:r>
              <a:rPr lang="id-ID" sz="2400" dirty="0" smtClean="0">
                <a:latin typeface="Times New Roman" pitchFamily="18" charset="0"/>
                <a:cs typeface="Times New Roman" pitchFamily="18" charset="0"/>
              </a:rPr>
              <a:t>	</a:t>
            </a:r>
          </a:p>
          <a:p>
            <a:pPr>
              <a:buNone/>
            </a:pPr>
            <a:endParaRPr lang="id-ID" dirty="0">
              <a:latin typeface="Times New Roman" pitchFamily="18" charset="0"/>
              <a:cs typeface="Times New Roman" pitchFamily="18" charset="0"/>
            </a:endParaRPr>
          </a:p>
        </p:txBody>
      </p:sp>
      <p:pic>
        <p:nvPicPr>
          <p:cNvPr id="4" name="Picture 3" descr="C:\Users\Zenny Zanuba\Documents\gambar-10-1-ekosistem-darat.jpg"/>
          <p:cNvPicPr>
            <a:picLocks noChangeAspect="1" noChangeArrowheads="1"/>
          </p:cNvPicPr>
          <p:nvPr/>
        </p:nvPicPr>
        <p:blipFill>
          <a:blip r:embed="rId2" cstate="print"/>
          <a:srcRect/>
          <a:stretch>
            <a:fillRect/>
          </a:stretch>
        </p:blipFill>
        <p:spPr bwMode="auto">
          <a:xfrm>
            <a:off x="1115616" y="3068960"/>
            <a:ext cx="6480720" cy="3168352"/>
          </a:xfrm>
          <a:prstGeom prst="rect">
            <a:avLst/>
          </a:prstGeom>
          <a:noFill/>
        </p:spPr>
      </p:pic>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332657"/>
            <a:ext cx="7802066" cy="1152127"/>
          </a:xfrm>
        </p:spPr>
        <p:txBody>
          <a:bodyPr>
            <a:normAutofit/>
          </a:bodyPr>
          <a:lstStyle/>
          <a:p>
            <a:pPr algn="l"/>
            <a:r>
              <a:rPr lang="id-ID" sz="3500" dirty="0" smtClean="0">
                <a:latin typeface="Times New Roman" pitchFamily="18" charset="0"/>
                <a:cs typeface="Times New Roman" pitchFamily="18" charset="0"/>
              </a:rPr>
              <a:t>produsen</a:t>
            </a:r>
            <a:endParaRPr lang="id-ID" sz="3500" dirty="0">
              <a:latin typeface="Times New Roman" pitchFamily="18" charset="0"/>
              <a:cs typeface="Times New Roman" pitchFamily="18" charset="0"/>
            </a:endParaRPr>
          </a:p>
        </p:txBody>
      </p:sp>
      <p:sp>
        <p:nvSpPr>
          <p:cNvPr id="5" name="Content Placeholder 4"/>
          <p:cNvSpPr>
            <a:spLocks noGrp="1"/>
          </p:cNvSpPr>
          <p:nvPr>
            <p:ph idx="1"/>
          </p:nvPr>
        </p:nvSpPr>
        <p:spPr>
          <a:xfrm>
            <a:off x="514350" y="1700809"/>
            <a:ext cx="8115300" cy="4517878"/>
          </a:xfrm>
        </p:spPr>
        <p:txBody>
          <a:bodyPr/>
          <a:lstStyle/>
          <a:p>
            <a:pPr>
              <a:buNone/>
            </a:pPr>
            <a:r>
              <a:rPr lang="id-ID" dirty="0" smtClean="0"/>
              <a:t>	</a:t>
            </a:r>
            <a:r>
              <a:rPr lang="id-ID" sz="3200" dirty="0" smtClean="0">
                <a:latin typeface="Times New Roman" pitchFamily="18" charset="0"/>
                <a:cs typeface="Times New Roman" pitchFamily="18" charset="0"/>
              </a:rPr>
              <a:t>Produsen adalah semua organisme yang mampu membuat zat organik yang dibutuhkannya dan zat anorganik. Oleh karena itu , produsen  termasuk organisme autotrof atau organisme yang mampu membuat makanan sendiri. Tumbuhan hijau dapat mengubah senyawa anorganik menjadi senyawa organik yang diperlukannya dengan bantuan energi cahaya melalui proses fotosintesis.</a:t>
            </a:r>
          </a:p>
          <a:p>
            <a:pPr>
              <a:buNone/>
            </a:pPr>
            <a:endParaRPr lang="id-ID" dirty="0"/>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332657"/>
            <a:ext cx="7802066" cy="1008111"/>
          </a:xfrm>
        </p:spPr>
        <p:txBody>
          <a:bodyPr>
            <a:normAutofit/>
          </a:bodyPr>
          <a:lstStyle/>
          <a:p>
            <a:pPr algn="l"/>
            <a:r>
              <a:rPr lang="id-ID" sz="3500" b="1" dirty="0" smtClean="0">
                <a:latin typeface="Times New Roman" pitchFamily="18" charset="0"/>
                <a:cs typeface="Times New Roman" pitchFamily="18" charset="0"/>
              </a:rPr>
              <a:t>konsumen</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700809"/>
            <a:ext cx="8115300" cy="4248471"/>
          </a:xfrm>
        </p:spPr>
        <p:txBody>
          <a:bodyPr>
            <a:normAutofit/>
          </a:bodyPr>
          <a:lstStyle/>
          <a:p>
            <a:r>
              <a:rPr lang="id-ID" sz="3200" dirty="0" smtClean="0">
                <a:latin typeface="Times New Roman" pitchFamily="18" charset="0"/>
                <a:cs typeface="Times New Roman" pitchFamily="18" charset="0"/>
              </a:rPr>
              <a:t>Terdiri atas hewan yang akan memakan produsen atau memakan hewan lainnya.</a:t>
            </a:r>
          </a:p>
          <a:p>
            <a:r>
              <a:rPr lang="id-ID" sz="3200" dirty="0" smtClean="0">
                <a:latin typeface="Times New Roman" pitchFamily="18" charset="0"/>
                <a:cs typeface="Times New Roman" pitchFamily="18" charset="0"/>
              </a:rPr>
              <a:t>Konsumen ini dapat berupa herbivora, karnovora atau omnivora </a:t>
            </a:r>
            <a:endParaRPr lang="id-ID" sz="3200" dirty="0" smtClean="0">
              <a:latin typeface="Times New Roman" pitchFamily="18" charset="0"/>
              <a:cs typeface="Times New Roman" pitchFamily="18" charset="0"/>
            </a:endParaRPr>
          </a:p>
          <a:p>
            <a:pPr>
              <a:buNone/>
            </a:pPr>
            <a:r>
              <a:rPr lang="id-ID" sz="2000" dirty="0" smtClean="0"/>
              <a:t>	</a:t>
            </a:r>
            <a:endParaRPr lang="id-ID" dirty="0"/>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76672"/>
            <a:ext cx="5040560" cy="720079"/>
          </a:xfrm>
        </p:spPr>
        <p:txBody>
          <a:bodyPr>
            <a:normAutofit/>
          </a:bodyPr>
          <a:lstStyle/>
          <a:p>
            <a:pPr algn="l"/>
            <a:r>
              <a:rPr lang="id-ID" sz="3500" b="1" dirty="0" smtClean="0">
                <a:latin typeface="Times New Roman" pitchFamily="18" charset="0"/>
                <a:cs typeface="Times New Roman" pitchFamily="18" charset="0"/>
              </a:rPr>
              <a:t>detritivor</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412777"/>
            <a:ext cx="8115300" cy="4805910"/>
          </a:xfrm>
        </p:spPr>
        <p:txBody>
          <a:bodyPr/>
          <a:lstStyle/>
          <a:p>
            <a:r>
              <a:rPr lang="id-ID" sz="3200" dirty="0" smtClean="0">
                <a:latin typeface="Times New Roman" pitchFamily="18" charset="0"/>
                <a:cs typeface="Times New Roman" pitchFamily="18" charset="0"/>
              </a:rPr>
              <a:t>Merupakan pemakan sampah makhluk hidup yang telah mati.</a:t>
            </a:r>
          </a:p>
          <a:p>
            <a:r>
              <a:rPr lang="id-ID" sz="3200" dirty="0" smtClean="0">
                <a:latin typeface="Times New Roman" pitchFamily="18" charset="0"/>
                <a:cs typeface="Times New Roman" pitchFamily="18" charset="0"/>
              </a:rPr>
              <a:t>C</a:t>
            </a:r>
            <a:r>
              <a:rPr lang="id-ID" sz="3200" dirty="0" smtClean="0">
                <a:latin typeface="Times New Roman" pitchFamily="18" charset="0"/>
                <a:cs typeface="Times New Roman" pitchFamily="18" charset="0"/>
              </a:rPr>
              <a:t>ontoh: cacing tanah, rayap, luwing, tripang dsb.</a:t>
            </a:r>
            <a:endParaRPr lang="id-ID" sz="3200" dirty="0" smtClean="0">
              <a:latin typeface="Times New Roman" pitchFamily="18" charset="0"/>
              <a:cs typeface="Times New Roman" pitchFamily="18" charset="0"/>
            </a:endParaRPr>
          </a:p>
          <a:p>
            <a:pPr>
              <a:buNone/>
            </a:pPr>
            <a:endParaRPr lang="id-ID" dirty="0"/>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9"/>
            <a:ext cx="5544616" cy="1152128"/>
          </a:xfrm>
        </p:spPr>
        <p:txBody>
          <a:bodyPr>
            <a:normAutofit/>
          </a:bodyPr>
          <a:lstStyle/>
          <a:p>
            <a:pPr algn="l"/>
            <a:r>
              <a:rPr lang="id-ID" sz="3500" b="1" dirty="0" smtClean="0">
                <a:latin typeface="Times New Roman" pitchFamily="18" charset="0"/>
                <a:cs typeface="Times New Roman" pitchFamily="18" charset="0"/>
              </a:rPr>
              <a:t>dekomposer</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628801"/>
            <a:ext cx="8115300" cy="4589886"/>
          </a:xfrm>
        </p:spPr>
        <p:txBody>
          <a:bodyPr/>
          <a:lstStyle/>
          <a:p>
            <a:r>
              <a:rPr lang="id-ID" sz="3200" dirty="0" smtClean="0">
                <a:latin typeface="Times New Roman" pitchFamily="18" charset="0"/>
                <a:cs typeface="Times New Roman" pitchFamily="18" charset="0"/>
              </a:rPr>
              <a:t>Merupakan pengurai yang bertugas menguraikan zat organik kompleks menjadi zat anorganik sederhana.</a:t>
            </a:r>
          </a:p>
          <a:p>
            <a:r>
              <a:rPr lang="id-ID" sz="3200" dirty="0" smtClean="0">
                <a:latin typeface="Times New Roman" pitchFamily="18" charset="0"/>
                <a:cs typeface="Times New Roman" pitchFamily="18" charset="0"/>
              </a:rPr>
              <a:t>Contoh: jamur dan bakteri</a:t>
            </a:r>
            <a:r>
              <a:rPr lang="id-ID" dirty="0" smtClean="0">
                <a:latin typeface="Times New Roman" pitchFamily="18" charset="0"/>
                <a:cs typeface="Times New Roman" pitchFamily="18" charset="0"/>
              </a:rPr>
              <a:t>.</a:t>
            </a:r>
            <a:endParaRPr lang="id-ID" dirty="0">
              <a:latin typeface="Times New Roman" pitchFamily="18" charset="0"/>
              <a:cs typeface="Times New Roman" pitchFamily="18" charset="0"/>
            </a:endParaRPr>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27584" y="1916832"/>
            <a:ext cx="7632848" cy="302433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id-ID"/>
          </a:p>
        </p:txBody>
      </p:sp>
      <p:sp>
        <p:nvSpPr>
          <p:cNvPr id="3" name="Content Placeholder 2"/>
          <p:cNvSpPr>
            <a:spLocks noGrp="1"/>
          </p:cNvSpPr>
          <p:nvPr>
            <p:ph idx="1"/>
          </p:nvPr>
        </p:nvSpPr>
        <p:spPr>
          <a:xfrm>
            <a:off x="514350" y="2420888"/>
            <a:ext cx="8115300" cy="2592288"/>
          </a:xfrm>
        </p:spPr>
        <p:txBody>
          <a:bodyPr>
            <a:normAutofit/>
          </a:bodyPr>
          <a:lstStyle/>
          <a:p>
            <a:pPr algn="ctr">
              <a:buNone/>
            </a:pPr>
            <a:r>
              <a:rPr lang="en-US" altLang="x-none" sz="4800" b="1" dirty="0" smtClean="0">
                <a:latin typeface="Times New Roman" pitchFamily="18" charset="0"/>
                <a:ea typeface="Calibri Light"/>
                <a:cs typeface="Times New Roman" pitchFamily="18" charset="0"/>
              </a:rPr>
              <a:t>RANTAI MAKANAN DAN JARING-JARING MAKANAN </a:t>
            </a:r>
            <a:endParaRPr lang="id-ID" sz="48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9"/>
            <a:ext cx="8064896" cy="864095"/>
          </a:xfrm>
        </p:spPr>
        <p:txBody>
          <a:bodyPr>
            <a:normAutofit/>
          </a:bodyPr>
          <a:lstStyle/>
          <a:p>
            <a:pPr algn="l"/>
            <a:r>
              <a:rPr lang="id-ID" sz="3500" b="1" dirty="0" smtClean="0">
                <a:latin typeface="Times New Roman" pitchFamily="18" charset="0"/>
                <a:cs typeface="Times New Roman" pitchFamily="18" charset="0"/>
              </a:rPr>
              <a:t>Rantai makanan</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980728"/>
            <a:ext cx="8115300" cy="5237959"/>
          </a:xfrm>
        </p:spPr>
        <p:txBody>
          <a:bodyPr>
            <a:noAutofit/>
          </a:bodyPr>
          <a:lstStyle/>
          <a:p>
            <a:r>
              <a:rPr lang="en-US" altLang="x-none" sz="2500" dirty="0" err="1" smtClean="0">
                <a:latin typeface="Times New Roman" pitchFamily="18" charset="0"/>
                <a:cs typeface="Times New Roman" pitchFamily="18" charset="0"/>
              </a:rPr>
              <a:t>Rantai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makanan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merupakan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proses</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pemindahan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energi</a:t>
            </a:r>
            <a:r>
              <a:rPr lang="en-US" altLang="x-none" sz="2500" dirty="0" smtClean="0">
                <a:latin typeface="Times New Roman" pitchFamily="18" charset="0"/>
                <a:cs typeface="Times New Roman" pitchFamily="18" charset="0"/>
              </a:rPr>
              <a:t> yang </a:t>
            </a:r>
            <a:r>
              <a:rPr lang="en-US" altLang="x-none" sz="2500" dirty="0" err="1" smtClean="0">
                <a:latin typeface="Times New Roman" pitchFamily="18" charset="0"/>
                <a:cs typeface="Times New Roman" pitchFamily="18" charset="0"/>
              </a:rPr>
              <a:t>berasal</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dari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satu</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organisme</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ke</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organisme</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lainnya</a:t>
            </a:r>
            <a:r>
              <a:rPr lang="en-US" altLang="x-none" sz="2500" dirty="0" smtClean="0">
                <a:latin typeface="Times New Roman" pitchFamily="18" charset="0"/>
                <a:cs typeface="Times New Roman" pitchFamily="18" charset="0"/>
              </a:rPr>
              <a:t>. </a:t>
            </a:r>
            <a:endParaRPr lang="id-ID" altLang="x-none" sz="2500" dirty="0" smtClean="0">
              <a:latin typeface="Times New Roman" pitchFamily="18" charset="0"/>
              <a:cs typeface="Times New Roman" pitchFamily="18" charset="0"/>
            </a:endParaRPr>
          </a:p>
          <a:p>
            <a:r>
              <a:rPr lang="en-US" altLang="x-none" sz="2500" dirty="0" err="1" smtClean="0">
                <a:latin typeface="Times New Roman" pitchFamily="18" charset="0"/>
                <a:cs typeface="Times New Roman" pitchFamily="18" charset="0"/>
              </a:rPr>
              <a:t>Urutan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dalam</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sebuah</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rantai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makanan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mempunyai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istilah</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trofik</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Berikut</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ini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pengertian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dari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trofik</a:t>
            </a:r>
            <a:r>
              <a:rPr lang="en-US" altLang="x-none" sz="2500" dirty="0" smtClean="0">
                <a:latin typeface="Times New Roman" pitchFamily="18" charset="0"/>
                <a:cs typeface="Times New Roman" pitchFamily="18" charset="0"/>
              </a:rPr>
              <a:t> :</a:t>
            </a:r>
            <a:endParaRPr lang="id-ID" altLang="x-none" sz="2500" dirty="0" smtClean="0">
              <a:latin typeface="Times New Roman" pitchFamily="18" charset="0"/>
              <a:cs typeface="Times New Roman" pitchFamily="18" charset="0"/>
            </a:endParaRPr>
          </a:p>
          <a:p>
            <a:r>
              <a:rPr lang="en-US" altLang="x-none" sz="2500" dirty="0" err="1" smtClean="0">
                <a:latin typeface="Times New Roman" pitchFamily="18" charset="0"/>
                <a:cs typeface="Times New Roman" pitchFamily="18" charset="0"/>
              </a:rPr>
              <a:t>Trofik</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tingkat</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pertama</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produsen</a:t>
            </a:r>
            <a:r>
              <a:rPr lang="en-US" altLang="x-none" sz="2500" dirty="0" smtClean="0">
                <a:latin typeface="Times New Roman" pitchFamily="18" charset="0"/>
                <a:cs typeface="Times New Roman" pitchFamily="18" charset="0"/>
              </a:rPr>
              <a:t>) : </a:t>
            </a:r>
            <a:r>
              <a:rPr lang="en-US" altLang="x-none" sz="2500" dirty="0" err="1" smtClean="0">
                <a:latin typeface="Times New Roman" pitchFamily="18" charset="0"/>
                <a:cs typeface="Times New Roman" pitchFamily="18" charset="0"/>
              </a:rPr>
              <a:t>adalah</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organisme</a:t>
            </a:r>
            <a:r>
              <a:rPr lang="en-US" altLang="x-none" sz="2500" dirty="0" smtClean="0">
                <a:latin typeface="Times New Roman" pitchFamily="18" charset="0"/>
                <a:cs typeface="Times New Roman" pitchFamily="18" charset="0"/>
              </a:rPr>
              <a:t> yang </a:t>
            </a:r>
            <a:r>
              <a:rPr lang="en-US" altLang="x-none" sz="2500" dirty="0" err="1" smtClean="0">
                <a:latin typeface="Times New Roman" pitchFamily="18" charset="0"/>
                <a:cs typeface="Times New Roman" pitchFamily="18" charset="0"/>
              </a:rPr>
              <a:t>mampu</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membuat</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makanannya</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sendiri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contohnya</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adalah</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tumbuhan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hijau</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Keberadaannya</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tidak</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bergantung</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pada</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ketersediaan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makanan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akan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tetapi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keseimbangan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alam</a:t>
            </a:r>
            <a:r>
              <a:rPr lang="en-US" altLang="x-none" sz="2500" dirty="0" smtClean="0">
                <a:latin typeface="Times New Roman" pitchFamily="18" charset="0"/>
                <a:cs typeface="Times New Roman" pitchFamily="18" charset="0"/>
              </a:rPr>
              <a:t>.</a:t>
            </a:r>
            <a:endParaRPr lang="id-ID" altLang="x-none" sz="2500" dirty="0" smtClean="0">
              <a:latin typeface="Times New Roman" pitchFamily="18" charset="0"/>
              <a:cs typeface="Times New Roman" pitchFamily="18" charset="0"/>
            </a:endParaRPr>
          </a:p>
          <a:p>
            <a:r>
              <a:rPr lang="en-US" altLang="x-none" sz="2500" dirty="0" err="1" smtClean="0">
                <a:latin typeface="Times New Roman" pitchFamily="18" charset="0"/>
                <a:cs typeface="Times New Roman" pitchFamily="18" charset="0"/>
              </a:rPr>
              <a:t>Trofik</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tingkat</a:t>
            </a:r>
            <a:r>
              <a:rPr lang="en-US" altLang="x-none" sz="2500" dirty="0" smtClean="0">
                <a:latin typeface="Times New Roman" pitchFamily="18" charset="0"/>
                <a:cs typeface="Times New Roman" pitchFamily="18" charset="0"/>
              </a:rPr>
              <a:t> ke-2 (</a:t>
            </a:r>
            <a:r>
              <a:rPr lang="en-US" altLang="x-none" sz="2500" dirty="0" err="1" smtClean="0">
                <a:latin typeface="Times New Roman" pitchFamily="18" charset="0"/>
                <a:cs typeface="Times New Roman" pitchFamily="18" charset="0"/>
              </a:rPr>
              <a:t>konsumen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tingkat</a:t>
            </a:r>
            <a:r>
              <a:rPr lang="en-US" altLang="x-none" sz="2500" dirty="0" smtClean="0">
                <a:latin typeface="Times New Roman" pitchFamily="18" charset="0"/>
                <a:cs typeface="Times New Roman" pitchFamily="18" charset="0"/>
              </a:rPr>
              <a:t> 1) : </a:t>
            </a:r>
            <a:r>
              <a:rPr lang="en-US" altLang="x-none" sz="2500" dirty="0" err="1" smtClean="0">
                <a:latin typeface="Times New Roman" pitchFamily="18" charset="0"/>
                <a:cs typeface="Times New Roman" pitchFamily="18" charset="0"/>
              </a:rPr>
              <a:t>adalah</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organisme</a:t>
            </a:r>
            <a:r>
              <a:rPr lang="en-US" altLang="x-none" sz="2500" dirty="0" smtClean="0">
                <a:latin typeface="Times New Roman" pitchFamily="18" charset="0"/>
                <a:cs typeface="Times New Roman" pitchFamily="18" charset="0"/>
              </a:rPr>
              <a:t> yang </a:t>
            </a:r>
            <a:r>
              <a:rPr lang="en-US" altLang="x-none" sz="2500" dirty="0" err="1" smtClean="0">
                <a:latin typeface="Times New Roman" pitchFamily="18" charset="0"/>
                <a:cs typeface="Times New Roman" pitchFamily="18" charset="0"/>
              </a:rPr>
              <a:t>mendapat</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makanan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secara</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langsung</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dengan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mengkonsumsi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organisme</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pada</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tingkat</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trofik</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pertama</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Trofik</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tingkat</a:t>
            </a:r>
            <a:r>
              <a:rPr lang="en-US" altLang="x-none" sz="2500" dirty="0" smtClean="0">
                <a:latin typeface="Times New Roman" pitchFamily="18" charset="0"/>
                <a:cs typeface="Times New Roman" pitchFamily="18" charset="0"/>
              </a:rPr>
              <a:t> ke-2 </a:t>
            </a:r>
            <a:r>
              <a:rPr lang="en-US" altLang="x-none" sz="2500" dirty="0" err="1" smtClean="0">
                <a:latin typeface="Times New Roman" pitchFamily="18" charset="0"/>
                <a:cs typeface="Times New Roman" pitchFamily="18" charset="0"/>
              </a:rPr>
              <a:t>ini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diisi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hewan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sejenis</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herbivora</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pemakan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tumbuhan</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seperti</a:t>
            </a:r>
            <a:r>
              <a:rPr lang="en-US" altLang="x-none" sz="2500" dirty="0" smtClean="0">
                <a:latin typeface="Times New Roman" pitchFamily="18" charset="0"/>
                <a:cs typeface="Times New Roman" pitchFamily="18" charset="0"/>
              </a:rPr>
              <a:t> </a:t>
            </a:r>
            <a:r>
              <a:rPr lang="en-US" altLang="x-none" sz="2500" dirty="0" err="1" smtClean="0">
                <a:latin typeface="Times New Roman" pitchFamily="18" charset="0"/>
                <a:cs typeface="Times New Roman" pitchFamily="18" charset="0"/>
              </a:rPr>
              <a:t>belalang</a:t>
            </a:r>
            <a:r>
              <a:rPr lang="en-US" altLang="x-none" sz="2500" dirty="0" smtClean="0">
                <a:latin typeface="Times New Roman" pitchFamily="18" charset="0"/>
                <a:cs typeface="Times New Roman" pitchFamily="18" charset="0"/>
              </a:rPr>
              <a:t>.</a:t>
            </a:r>
            <a:endParaRPr lang="id-ID" sz="25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1700" y="-675455"/>
            <a:ext cx="6457950" cy="432048"/>
          </a:xfrm>
        </p:spPr>
        <p:txBody>
          <a:bodyPr>
            <a:normAutofit fontScale="90000"/>
          </a:bodyPr>
          <a:lstStyle/>
          <a:p>
            <a:endParaRPr lang="id-ID" dirty="0"/>
          </a:p>
        </p:txBody>
      </p:sp>
      <p:sp>
        <p:nvSpPr>
          <p:cNvPr id="3" name="Content Placeholder 2"/>
          <p:cNvSpPr>
            <a:spLocks noGrp="1"/>
          </p:cNvSpPr>
          <p:nvPr>
            <p:ph idx="1"/>
          </p:nvPr>
        </p:nvSpPr>
        <p:spPr>
          <a:xfrm>
            <a:off x="514350" y="980729"/>
            <a:ext cx="8115300" cy="5237958"/>
          </a:xfrm>
        </p:spPr>
        <p:txBody>
          <a:bodyPr>
            <a:normAutofit/>
          </a:bodyPr>
          <a:lstStyle/>
          <a:p>
            <a:r>
              <a:rPr lang="x-none" sz="2600" smtClean="0">
                <a:latin typeface="Times New Roman" pitchFamily="18" charset="0"/>
                <a:cs typeface="Times New Roman" pitchFamily="18" charset="0"/>
              </a:rPr>
              <a:t>Trofik tingkat ke-3 (konsumen tingkat 2) : adalah organisme yang sumber makanannya dari tingkat trofik sebelumnya (trofik 2). Tingkatan ini diisi oleh hewan-hewan karnivora yang masih bisa dimangsa oleh hewan lain, contohnya adalah tikus.</a:t>
            </a:r>
            <a:endParaRPr lang="id-ID" sz="2600" dirty="0" smtClean="0">
              <a:latin typeface="Times New Roman" pitchFamily="18" charset="0"/>
              <a:cs typeface="Times New Roman" pitchFamily="18" charset="0"/>
            </a:endParaRPr>
          </a:p>
          <a:p>
            <a:r>
              <a:rPr lang="x-none" sz="2600" smtClean="0">
                <a:latin typeface="Times New Roman" pitchFamily="18" charset="0"/>
                <a:cs typeface="Times New Roman" pitchFamily="18" charset="0"/>
              </a:rPr>
              <a:t>Trofik tingkat 4 (konsumen puncak) : adalah organisme yang makanannya bersumber dari trofik sebelumnya dan tidak bisa dimakan lagi oleh organisme lainnya. Trofik tingkat ini terdiri dari hewan-hewan karnivora seperti singa, elang, dan harimau.</a:t>
            </a:r>
            <a:endParaRPr lang="id-ID" sz="2600" dirty="0" smtClean="0">
              <a:latin typeface="Times New Roman" pitchFamily="18" charset="0"/>
              <a:cs typeface="Times New Roman" pitchFamily="18" charset="0"/>
            </a:endParaRPr>
          </a:p>
          <a:p>
            <a:r>
              <a:rPr lang="en-US" altLang="x-none" sz="2600" dirty="0" smtClean="0">
                <a:latin typeface="Times New Roman" pitchFamily="18" charset="0"/>
                <a:cs typeface="Times New Roman" pitchFamily="18" charset="0"/>
              </a:rPr>
              <a:t>P</a:t>
            </a:r>
            <a:r>
              <a:rPr lang="x-none" sz="2600" smtClean="0">
                <a:latin typeface="Times New Roman" pitchFamily="18" charset="0"/>
                <a:cs typeface="Times New Roman" pitchFamily="18" charset="0"/>
              </a:rPr>
              <a:t>engurai (dekomposer) : adalah mahluk hidup yang tugasnya menguraikan jasad organisme yang sudah mati. Contohnya adalah jamur dan juga bakteri pembusuk.</a:t>
            </a:r>
            <a:endParaRPr lang="id-ID" sz="26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260649"/>
            <a:ext cx="7416824" cy="864095"/>
          </a:xfrm>
        </p:spPr>
        <p:txBody>
          <a:bodyPr>
            <a:normAutofit/>
          </a:bodyPr>
          <a:lstStyle/>
          <a:p>
            <a:pPr algn="l"/>
            <a:r>
              <a:rPr lang="id-ID" sz="3500" b="1" dirty="0" smtClean="0">
                <a:latin typeface="Times New Roman" pitchFamily="18" charset="0"/>
                <a:cs typeface="Times New Roman" pitchFamily="18" charset="0"/>
              </a:rPr>
              <a:t>Jaring-jaring makanan</a:t>
            </a:r>
            <a:endParaRPr lang="id-ID" sz="3500" b="1" dirty="0">
              <a:latin typeface="Times New Roman" pitchFamily="18" charset="0"/>
              <a:cs typeface="Times New Roman" pitchFamily="18" charset="0"/>
            </a:endParaRPr>
          </a:p>
        </p:txBody>
      </p:sp>
      <p:sp>
        <p:nvSpPr>
          <p:cNvPr id="9" name="Content Placeholder 8"/>
          <p:cNvSpPr>
            <a:spLocks noGrp="1"/>
          </p:cNvSpPr>
          <p:nvPr>
            <p:ph idx="1"/>
          </p:nvPr>
        </p:nvSpPr>
        <p:spPr>
          <a:xfrm>
            <a:off x="514350" y="1124744"/>
            <a:ext cx="8115300" cy="5093942"/>
          </a:xfrm>
        </p:spPr>
        <p:txBody>
          <a:bodyPr>
            <a:normAutofit/>
          </a:bodyPr>
          <a:lstStyle/>
          <a:p>
            <a:r>
              <a:rPr lang="en-US" altLang="x-none" sz="2400" dirty="0" err="1" smtClean="0">
                <a:latin typeface="Times New Roman" pitchFamily="18" charset="0"/>
                <a:cs typeface="Times New Roman" pitchFamily="18" charset="0"/>
              </a:rPr>
              <a:t>Jaring-jaring</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makanan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adalah</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gabungan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dari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rantai-rantai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makanan</a:t>
            </a:r>
            <a:r>
              <a:rPr lang="en-US" altLang="x-none" sz="2400" dirty="0" smtClean="0">
                <a:latin typeface="Times New Roman" pitchFamily="18" charset="0"/>
                <a:cs typeface="Times New Roman" pitchFamily="18" charset="0"/>
              </a:rPr>
              <a:t> yang </a:t>
            </a:r>
            <a:r>
              <a:rPr lang="en-US" altLang="x-none" sz="2400" dirty="0" err="1" smtClean="0">
                <a:latin typeface="Times New Roman" pitchFamily="18" charset="0"/>
                <a:cs typeface="Times New Roman" pitchFamily="18" charset="0"/>
              </a:rPr>
              <a:t>berhubungan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dikombinasikan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atau</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digabung</a:t>
            </a:r>
            <a:r>
              <a:rPr lang="en-US" altLang="x-none" sz="2400" dirty="0" smtClean="0">
                <a:latin typeface="Times New Roman" pitchFamily="18" charset="0"/>
                <a:cs typeface="Times New Roman" pitchFamily="18" charset="0"/>
              </a:rPr>
              <a:t>, yang </a:t>
            </a:r>
            <a:r>
              <a:rPr lang="en-US" altLang="x-none" sz="2400" dirty="0" err="1" smtClean="0">
                <a:latin typeface="Times New Roman" pitchFamily="18" charset="0"/>
                <a:cs typeface="Times New Roman" pitchFamily="18" charset="0"/>
              </a:rPr>
              <a:t>tumpang</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tindih</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dalam</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ekosistem</a:t>
            </a:r>
            <a:r>
              <a:rPr lang="id-ID" altLang="x-none" sz="2400" dirty="0" smtClean="0">
                <a:latin typeface="Times New Roman" pitchFamily="18" charset="0"/>
                <a:cs typeface="Times New Roman" pitchFamily="18" charset="0"/>
              </a:rPr>
              <a:t>.</a:t>
            </a:r>
            <a:endParaRPr lang="id-ID" sz="2400" dirty="0">
              <a:latin typeface="Times New Roman" pitchFamily="18" charset="0"/>
              <a:cs typeface="Times New Roman" pitchFamily="18" charset="0"/>
            </a:endParaRPr>
          </a:p>
        </p:txBody>
      </p:sp>
      <p:pic>
        <p:nvPicPr>
          <p:cNvPr id="11" name="Picture 10" descr="IMG-20181217-WA0017.jpg"/>
          <p:cNvPicPr>
            <a:picLocks noChangeAspect="1"/>
          </p:cNvPicPr>
          <p:nvPr/>
        </p:nvPicPr>
        <p:blipFill>
          <a:blip r:embed="rId2" cstate="print"/>
          <a:stretch>
            <a:fillRect/>
          </a:stretch>
        </p:blipFill>
        <p:spPr>
          <a:xfrm>
            <a:off x="827584" y="2348880"/>
            <a:ext cx="7475984" cy="3744416"/>
          </a:xfrm>
          <a:prstGeom prst="rect">
            <a:avLst/>
          </a:prstGeom>
        </p:spPr>
      </p:pic>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908721"/>
            <a:ext cx="8115300" cy="5309966"/>
          </a:xfrm>
        </p:spPr>
        <p:txBody>
          <a:bodyPr>
            <a:noAutofit/>
          </a:bodyPr>
          <a:lstStyle/>
          <a:p>
            <a:r>
              <a:rPr lang="x-none" smtClean="0">
                <a:latin typeface="Times New Roman" pitchFamily="18" charset="0"/>
                <a:cs typeface="Times New Roman" pitchFamily="18" charset="0"/>
              </a:rPr>
              <a:t>13 mahluk hidup yang terdapat dalam sebuah siklus jaring-jaring makanan</a:t>
            </a:r>
            <a:r>
              <a:rPr lang="en-US" altLang="x-none" dirty="0" smtClean="0">
                <a:latin typeface="Times New Roman" pitchFamily="18" charset="0"/>
                <a:cs typeface="Times New Roman" pitchFamily="18" charset="0"/>
              </a:rPr>
              <a:t> :</a:t>
            </a:r>
            <a:endParaRPr lang="x-none" altLang="x-none" smtClean="0">
              <a:latin typeface="Times New Roman" pitchFamily="18" charset="0"/>
              <a:cs typeface="Times New Roman" pitchFamily="18" charset="0"/>
            </a:endParaRPr>
          </a:p>
          <a:p>
            <a:r>
              <a:rPr lang="x-none" smtClean="0">
                <a:latin typeface="Times New Roman" pitchFamily="18" charset="0"/>
                <a:cs typeface="Times New Roman" pitchFamily="18" charset="0"/>
              </a:rPr>
              <a:t>Mahluk hidup tersebut adalah phytoplankton, zoopllankton, udang, ikan, burung camar, rumput laut, kepiting, gurita, pinguin, anjing laut, gajah laut, paus biru, dan paus pembunuh.</a:t>
            </a:r>
            <a:endParaRPr lang="id-ID" dirty="0" smtClean="0">
              <a:latin typeface="Times New Roman" pitchFamily="18" charset="0"/>
              <a:cs typeface="Times New Roman" pitchFamily="18" charset="0"/>
            </a:endParaRPr>
          </a:p>
          <a:p>
            <a:r>
              <a:rPr lang="x-none" altLang="x-none" smtClean="0">
                <a:latin typeface="Times New Roman" pitchFamily="18" charset="0"/>
                <a:cs typeface="Times New Roman" pitchFamily="18" charset="0"/>
              </a:rPr>
              <a:t>Organisme yang masuk ke dalam siklus jaring-jaring makanan tidak harus terlibat dalam seluruh rantai makanan yang terjadi.</a:t>
            </a:r>
            <a:endParaRPr lang="id-ID" altLang="x-none" dirty="0" smtClean="0">
              <a:latin typeface="Times New Roman" pitchFamily="18" charset="0"/>
              <a:cs typeface="Times New Roman" pitchFamily="18" charset="0"/>
            </a:endParaRPr>
          </a:p>
          <a:p>
            <a:r>
              <a:rPr lang="x-none" altLang="x-none" smtClean="0">
                <a:latin typeface="Times New Roman" pitchFamily="18" charset="0"/>
                <a:cs typeface="Times New Roman" pitchFamily="18" charset="0"/>
              </a:rPr>
              <a:t>Jaring-jaring makanan tersebut dibagi menjadi 2 kelompok berdasarkan produsen utamanya, yaitu phytoplankton dan rumput laut.</a:t>
            </a:r>
            <a:endParaRPr lang="id-ID" altLang="x-none" dirty="0" smtClean="0">
              <a:latin typeface="Times New Roman" pitchFamily="18" charset="0"/>
              <a:cs typeface="Times New Roman" pitchFamily="18" charset="0"/>
            </a:endParaRPr>
          </a:p>
          <a:p>
            <a:r>
              <a:rPr lang="x-none" altLang="x-none" smtClean="0">
                <a:latin typeface="Times New Roman" pitchFamily="18" charset="0"/>
                <a:cs typeface="Times New Roman" pitchFamily="18" charset="0"/>
              </a:rPr>
              <a:t>Dalam sebuah ekosistem, ketersediaan atau jumlah populasi organisme dalam sebuah jaring-jaring makanan akan mempengaruhi keseimbangan sebuah ekosistem. Contohnya adalah jika jumlah organisme yang menjadi produsen mengalami kepunahan, maka seluruh sistem jaring-jaring makanan pasti terganggu.</a:t>
            </a:r>
            <a:endParaRPr lang="id-ID"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043608" y="1844824"/>
            <a:ext cx="7128792" cy="3168352"/>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id-ID"/>
          </a:p>
        </p:txBody>
      </p:sp>
      <p:sp>
        <p:nvSpPr>
          <p:cNvPr id="2" name="Title 1"/>
          <p:cNvSpPr>
            <a:spLocks noGrp="1"/>
          </p:cNvSpPr>
          <p:nvPr>
            <p:ph type="title"/>
          </p:nvPr>
        </p:nvSpPr>
        <p:spPr>
          <a:xfrm>
            <a:off x="1475656" y="2636912"/>
            <a:ext cx="6457950" cy="1512168"/>
          </a:xfrm>
        </p:spPr>
        <p:txBody>
          <a:bodyPr>
            <a:noAutofit/>
          </a:bodyPr>
          <a:lstStyle/>
          <a:p>
            <a:pPr algn="ctr"/>
            <a:r>
              <a:rPr lang="en-US" altLang="x-none" sz="4800" b="1" dirty="0" smtClean="0">
                <a:latin typeface="Times New Roman" pitchFamily="18" charset="0"/>
                <a:cs typeface="Times New Roman" pitchFamily="18" charset="0"/>
              </a:rPr>
              <a:t>SISTEM EKOLOGI DI DARAT</a:t>
            </a:r>
            <a:endParaRPr lang="id-ID" sz="48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548681"/>
            <a:ext cx="6264696" cy="720079"/>
          </a:xfrm>
        </p:spPr>
        <p:txBody>
          <a:bodyPr>
            <a:noAutofit/>
          </a:bodyPr>
          <a:lstStyle/>
          <a:p>
            <a:pPr algn="l"/>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628799"/>
            <a:ext cx="8115300" cy="4589887"/>
          </a:xfrm>
        </p:spPr>
        <p:txBody>
          <a:bodyPr>
            <a:noAutofit/>
          </a:bodyPr>
          <a:lstStyle/>
          <a:p>
            <a:r>
              <a:rPr lang="en-US" altLang="x-none" sz="3000" dirty="0" err="1" smtClean="0">
                <a:latin typeface="Times New Roman" pitchFamily="18" charset="0"/>
                <a:cs typeface="Times New Roman" pitchFamily="18" charset="0"/>
              </a:rPr>
              <a:t>Ekologi</a:t>
            </a:r>
            <a:r>
              <a:rPr lang="en-US" altLang="x-none" sz="3000" dirty="0" smtClean="0">
                <a:latin typeface="Times New Roman" pitchFamily="18" charset="0"/>
                <a:cs typeface="Times New Roman" pitchFamily="18" charset="0"/>
              </a:rPr>
              <a:t> </a:t>
            </a:r>
            <a:r>
              <a:rPr lang="x-none" sz="3000" smtClean="0">
                <a:latin typeface="Times New Roman" pitchFamily="18" charset="0"/>
                <a:cs typeface="Times New Roman" pitchFamily="18" charset="0"/>
              </a:rPr>
              <a:t>darat merupakan kehidupan makhluk hidup dan lingkungannya yang ada di wilayah daratan.</a:t>
            </a:r>
            <a:endParaRPr lang="id-ID" sz="3000" dirty="0" smtClean="0">
              <a:latin typeface="Times New Roman" pitchFamily="18" charset="0"/>
              <a:cs typeface="Times New Roman" pitchFamily="18" charset="0"/>
            </a:endParaRPr>
          </a:p>
          <a:p>
            <a:r>
              <a:rPr lang="en-US" altLang="x-none" sz="3000" dirty="0" err="1" smtClean="0">
                <a:latin typeface="Times New Roman" pitchFamily="18" charset="0"/>
                <a:cs typeface="Times New Roman" pitchFamily="18" charset="0"/>
              </a:rPr>
              <a:t>Ekologi</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darat</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atau</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ekosistem</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darat</a:t>
            </a:r>
            <a:r>
              <a:rPr lang="en-US" altLang="x-none" sz="3000" dirty="0" smtClean="0">
                <a:latin typeface="Times New Roman" pitchFamily="18" charset="0"/>
                <a:cs typeface="Times New Roman" pitchFamily="18" charset="0"/>
              </a:rPr>
              <a:t>/</a:t>
            </a:r>
            <a:r>
              <a:rPr lang="en-US" altLang="x-none" sz="3000" dirty="0" err="1" smtClean="0">
                <a:latin typeface="Times New Roman" pitchFamily="18" charset="0"/>
                <a:cs typeface="Times New Roman" pitchFamily="18" charset="0"/>
              </a:rPr>
              <a:t>bioma</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dipengaruhi</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oleh</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iklan</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Sementara</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iklim</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sendiri</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juga</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sangat</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dipengaruhi</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oleh</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beberapa</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hal</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Yakni</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letak</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geografis</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meliputi</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ketinggian</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tempat</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suatu</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tempat</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terhadap</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permukaan</a:t>
            </a:r>
            <a:r>
              <a:rPr lang="en-US" altLang="x-none" sz="3000" dirty="0" smtClean="0">
                <a:latin typeface="Times New Roman" pitchFamily="18" charset="0"/>
                <a:cs typeface="Times New Roman" pitchFamily="18" charset="0"/>
              </a:rPr>
              <a:t> air </a:t>
            </a:r>
            <a:r>
              <a:rPr lang="en-US" altLang="x-none" sz="3000" dirty="0" err="1" smtClean="0">
                <a:latin typeface="Times New Roman" pitchFamily="18" charset="0"/>
                <a:cs typeface="Times New Roman" pitchFamily="18" charset="0"/>
              </a:rPr>
              <a:t>laut</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dan</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juga</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letak</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astronomis</a:t>
            </a:r>
            <a:r>
              <a:rPr lang="en-US" altLang="x-none" sz="3000" dirty="0" smtClean="0">
                <a:latin typeface="Times New Roman" pitchFamily="18" charset="0"/>
                <a:cs typeface="Times New Roman" pitchFamily="18" charset="0"/>
              </a:rPr>
              <a:t> (yang </a:t>
            </a:r>
            <a:r>
              <a:rPr lang="en-US" altLang="x-none" sz="3000" dirty="0" err="1" smtClean="0">
                <a:latin typeface="Times New Roman" pitchFamily="18" charset="0"/>
                <a:cs typeface="Times New Roman" pitchFamily="18" charset="0"/>
              </a:rPr>
              <a:t>meliputi</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garis</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lintang</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ataupun</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garis</a:t>
            </a:r>
            <a:r>
              <a:rPr lang="en-US" altLang="x-none" sz="3000" dirty="0" smtClean="0">
                <a:latin typeface="Times New Roman" pitchFamily="18" charset="0"/>
                <a:cs typeface="Times New Roman" pitchFamily="18" charset="0"/>
              </a:rPr>
              <a:t> </a:t>
            </a:r>
            <a:r>
              <a:rPr lang="en-US" altLang="x-none" sz="3000" dirty="0" err="1" smtClean="0">
                <a:latin typeface="Times New Roman" pitchFamily="18" charset="0"/>
                <a:cs typeface="Times New Roman" pitchFamily="18" charset="0"/>
              </a:rPr>
              <a:t>bujur</a:t>
            </a:r>
            <a:r>
              <a:rPr lang="en-US" altLang="x-none" sz="3000" dirty="0" smtClean="0">
                <a:latin typeface="Times New Roman" pitchFamily="18" charset="0"/>
                <a:cs typeface="Times New Roman" pitchFamily="18" charset="0"/>
              </a:rPr>
              <a:t>)</a:t>
            </a:r>
            <a:endParaRPr lang="id-ID" sz="30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6912768" cy="864096"/>
          </a:xfrm>
        </p:spPr>
        <p:txBody>
          <a:bodyPr>
            <a:normAutofit/>
          </a:bodyPr>
          <a:lstStyle/>
          <a:p>
            <a:pPr algn="l"/>
            <a:r>
              <a:rPr lang="id-ID" sz="3500" b="1" dirty="0" smtClean="0">
                <a:latin typeface="Times New Roman" pitchFamily="18" charset="0"/>
                <a:cs typeface="Times New Roman" pitchFamily="18" charset="0"/>
              </a:rPr>
              <a:t>Ciri-ciri ekosistem darat</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268759"/>
            <a:ext cx="8115300" cy="4949927"/>
          </a:xfrm>
        </p:spPr>
        <p:txBody>
          <a:bodyPr>
            <a:noAutofit/>
          </a:bodyPr>
          <a:lstStyle/>
          <a:p>
            <a:pPr marL="457200" indent="-457200">
              <a:buFont typeface="+mj-lt"/>
              <a:buAutoNum type="arabicPeriod"/>
            </a:pPr>
            <a:r>
              <a:rPr lang="x-none" altLang="x-none" sz="3200" smtClean="0">
                <a:latin typeface="Times New Roman" pitchFamily="18" charset="0"/>
                <a:cs typeface="Times New Roman" pitchFamily="18" charset="0"/>
              </a:rPr>
              <a:t>Ekosistem yang memiliki lingkungan fisik berupa daratan</a:t>
            </a:r>
            <a:r>
              <a:rPr lang="id-ID" altLang="x-none" sz="3200" dirty="0" smtClean="0">
                <a:latin typeface="Times New Roman" pitchFamily="18" charset="0"/>
                <a:cs typeface="Times New Roman" pitchFamily="18" charset="0"/>
              </a:rPr>
              <a:t>.</a:t>
            </a:r>
          </a:p>
          <a:p>
            <a:pPr marL="457200" indent="-457200">
              <a:buFont typeface="+mj-lt"/>
              <a:buAutoNum type="arabicPeriod"/>
            </a:pPr>
            <a:r>
              <a:rPr lang="en-US" altLang="x-none" sz="3200" dirty="0" err="1" smtClean="0">
                <a:latin typeface="Times New Roman" pitchFamily="18" charset="0"/>
                <a:cs typeface="Times New Roman" pitchFamily="18" charset="0"/>
              </a:rPr>
              <a:t>Memiliki</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tipe</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struktur</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vegetasi</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dominan</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dalam</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skala</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luas</a:t>
            </a:r>
            <a:r>
              <a:rPr lang="id-ID" altLang="x-none" sz="3200" dirty="0" smtClean="0">
                <a:latin typeface="Times New Roman" pitchFamily="18" charset="0"/>
                <a:cs typeface="Times New Roman" pitchFamily="18" charset="0"/>
              </a:rPr>
              <a:t>.</a:t>
            </a:r>
          </a:p>
          <a:p>
            <a:pPr marL="457200" indent="-457200">
              <a:buFont typeface="+mj-lt"/>
              <a:buAutoNum type="arabicPeriod"/>
            </a:pPr>
            <a:r>
              <a:rPr lang="en-US" altLang="x-none" sz="3200" dirty="0" err="1" smtClean="0">
                <a:latin typeface="Times New Roman" pitchFamily="18" charset="0"/>
                <a:cs typeface="Times New Roman" pitchFamily="18" charset="0"/>
              </a:rPr>
              <a:t>Jenis</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tumbuhan</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dan</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juga</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hewan</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beradaptasi</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pada</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lingkungan</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atau</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wilayah</a:t>
            </a:r>
            <a:r>
              <a:rPr lang="en-US" altLang="x-none" sz="3200" dirty="0" smtClean="0">
                <a:latin typeface="Times New Roman" pitchFamily="18" charset="0"/>
                <a:cs typeface="Times New Roman" pitchFamily="18" charset="0"/>
              </a:rPr>
              <a:t> </a:t>
            </a:r>
            <a:r>
              <a:rPr lang="en-US" altLang="x-none" sz="3200" dirty="0" err="1" smtClean="0">
                <a:latin typeface="Times New Roman" pitchFamily="18" charset="0"/>
                <a:cs typeface="Times New Roman" pitchFamily="18" charset="0"/>
              </a:rPr>
              <a:t>daratan</a:t>
            </a:r>
            <a:endParaRPr lang="id-ID" altLang="x-none" sz="3200" dirty="0" smtClean="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76673"/>
            <a:ext cx="8090098" cy="576063"/>
          </a:xfrm>
        </p:spPr>
        <p:txBody>
          <a:bodyPr>
            <a:normAutofit/>
          </a:bodyPr>
          <a:lstStyle/>
          <a:p>
            <a:pPr algn="l"/>
            <a:r>
              <a:rPr lang="id-ID" sz="3500" b="1" dirty="0" smtClean="0">
                <a:latin typeface="Times New Roman" pitchFamily="18" charset="0"/>
                <a:cs typeface="Times New Roman" pitchFamily="18" charset="0"/>
              </a:rPr>
              <a:t>jenis-jenis ekosistem darat</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340768"/>
            <a:ext cx="8115300" cy="4877919"/>
          </a:xfrm>
        </p:spPr>
        <p:txBody>
          <a:bodyPr>
            <a:noAutofit/>
          </a:bodyPr>
          <a:lstStyle/>
          <a:p>
            <a:pPr marL="457200" indent="-457200">
              <a:buFont typeface="+mj-lt"/>
              <a:buAutoNum type="arabicPeriod"/>
            </a:pP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Bioma</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hutan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gugur</a:t>
            </a:r>
            <a:endParaRPr lang="id-ID" altLang="x-none" dirty="0" smtClean="0">
              <a:latin typeface="Times New Roman" pitchFamily="18" charset="0"/>
              <a:cs typeface="Times New Roman" pitchFamily="18" charset="0"/>
            </a:endParaRPr>
          </a:p>
          <a:p>
            <a:pPr marL="457200" indent="-457200">
              <a:buNone/>
            </a:pPr>
            <a:r>
              <a:rPr lang="id-ID"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Terdapat</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daerah</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yeng</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mengalami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empat</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musim</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yakni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musim</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panas</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musim</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gugur</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musim</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dingin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dan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musim</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semi.Beberapa</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ciri</a:t>
            </a:r>
            <a:r>
              <a:rPr lang="en-US" altLang="x-none" dirty="0" smtClean="0">
                <a:latin typeface="Times New Roman" pitchFamily="18" charset="0"/>
                <a:cs typeface="Times New Roman" pitchFamily="18" charset="0"/>
              </a:rPr>
              <a:t> yang </a:t>
            </a:r>
            <a:r>
              <a:rPr lang="en-US" altLang="x-none" dirty="0" err="1" smtClean="0">
                <a:latin typeface="Times New Roman" pitchFamily="18" charset="0"/>
                <a:cs typeface="Times New Roman" pitchFamily="18" charset="0"/>
              </a:rPr>
              <a:t>dimiliki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oleh</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bioma</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hutan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gugur</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antara</a:t>
            </a:r>
            <a:r>
              <a:rPr lang="en-US" altLang="x-none" dirty="0" smtClean="0">
                <a:latin typeface="Times New Roman" pitchFamily="18" charset="0"/>
                <a:cs typeface="Times New Roman" pitchFamily="18" charset="0"/>
              </a:rPr>
              <a:t> lain:</a:t>
            </a:r>
            <a:endParaRPr lang="id-ID" altLang="x-none" dirty="0" smtClean="0">
              <a:latin typeface="Times New Roman" pitchFamily="18" charset="0"/>
              <a:cs typeface="Times New Roman" pitchFamily="18" charset="0"/>
            </a:endParaRPr>
          </a:p>
          <a:p>
            <a:pPr marL="457200" indent="-457200"/>
            <a:r>
              <a:rPr lang="en-US" altLang="x-none" dirty="0" err="1" smtClean="0">
                <a:latin typeface="Times New Roman" pitchFamily="18" charset="0"/>
                <a:cs typeface="Times New Roman" pitchFamily="18" charset="0"/>
              </a:rPr>
              <a:t>Memiliki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curah</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hujan</a:t>
            </a:r>
            <a:r>
              <a:rPr lang="en-US" altLang="x-none" dirty="0" smtClean="0">
                <a:latin typeface="Times New Roman" pitchFamily="18" charset="0"/>
                <a:cs typeface="Times New Roman" pitchFamily="18" charset="0"/>
              </a:rPr>
              <a:t> yang </a:t>
            </a:r>
            <a:r>
              <a:rPr lang="en-US" altLang="x-none" dirty="0" err="1" smtClean="0">
                <a:latin typeface="Times New Roman" pitchFamily="18" charset="0"/>
                <a:cs typeface="Times New Roman" pitchFamily="18" charset="0"/>
              </a:rPr>
              <a:t>merata</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sepanjang</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tahunnya</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yakni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sekitar</a:t>
            </a:r>
            <a:r>
              <a:rPr lang="en-US" altLang="x-none" dirty="0" smtClean="0">
                <a:latin typeface="Times New Roman" pitchFamily="18" charset="0"/>
                <a:cs typeface="Times New Roman" pitchFamily="18" charset="0"/>
              </a:rPr>
              <a:t> </a:t>
            </a:r>
            <a:r>
              <a:rPr lang="id-ID" altLang="x-none" dirty="0" smtClean="0">
                <a:latin typeface="Times New Roman" pitchFamily="18" charset="0"/>
                <a:cs typeface="Times New Roman" pitchFamily="18" charset="0"/>
              </a:rPr>
              <a:t>       </a:t>
            </a:r>
            <a:r>
              <a:rPr lang="en-US" altLang="x-none" dirty="0" smtClean="0">
                <a:latin typeface="Times New Roman" pitchFamily="18" charset="0"/>
                <a:cs typeface="Times New Roman" pitchFamily="18" charset="0"/>
              </a:rPr>
              <a:t>75 </a:t>
            </a:r>
            <a:r>
              <a:rPr lang="en-US" altLang="x-none" dirty="0" err="1" smtClean="0">
                <a:latin typeface="Times New Roman" pitchFamily="18" charset="0"/>
                <a:cs typeface="Times New Roman" pitchFamily="18" charset="0"/>
              </a:rPr>
              <a:t>hingga</a:t>
            </a:r>
            <a:r>
              <a:rPr lang="en-US" altLang="x-none" dirty="0" smtClean="0">
                <a:latin typeface="Times New Roman" pitchFamily="18" charset="0"/>
                <a:cs typeface="Times New Roman" pitchFamily="18" charset="0"/>
              </a:rPr>
              <a:t> 100 cm/ </a:t>
            </a:r>
            <a:r>
              <a:rPr lang="en-US" altLang="x-none" dirty="0" err="1" smtClean="0">
                <a:latin typeface="Times New Roman" pitchFamily="18" charset="0"/>
                <a:cs typeface="Times New Roman" pitchFamily="18" charset="0"/>
              </a:rPr>
              <a:t>tahun</a:t>
            </a:r>
            <a:r>
              <a:rPr lang="id-ID" altLang="x-none" dirty="0" smtClean="0">
                <a:latin typeface="Times New Roman" pitchFamily="18" charset="0"/>
                <a:cs typeface="Times New Roman" pitchFamily="18" charset="0"/>
              </a:rPr>
              <a:t>.</a:t>
            </a:r>
          </a:p>
          <a:p>
            <a:pPr marL="457200" indent="-457200"/>
            <a:r>
              <a:rPr lang="en-US" altLang="x-none" dirty="0" err="1" smtClean="0">
                <a:latin typeface="Times New Roman" pitchFamily="18" charset="0"/>
                <a:cs typeface="Times New Roman" pitchFamily="18" charset="0"/>
              </a:rPr>
              <a:t>Memiliki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daun</a:t>
            </a:r>
            <a:r>
              <a:rPr lang="en-US" altLang="x-none" dirty="0" smtClean="0">
                <a:latin typeface="Times New Roman" pitchFamily="18" charset="0"/>
                <a:cs typeface="Times New Roman" pitchFamily="18" charset="0"/>
              </a:rPr>
              <a:t> yang </a:t>
            </a:r>
            <a:r>
              <a:rPr lang="en-US" altLang="x-none" dirty="0" err="1" smtClean="0">
                <a:latin typeface="Times New Roman" pitchFamily="18" charset="0"/>
                <a:cs typeface="Times New Roman" pitchFamily="18" charset="0"/>
              </a:rPr>
              <a:t>lebar</a:t>
            </a:r>
            <a:endParaRPr lang="id-ID" altLang="x-none" dirty="0" smtClean="0">
              <a:latin typeface="Times New Roman" pitchFamily="18" charset="0"/>
              <a:cs typeface="Times New Roman" pitchFamily="18" charset="0"/>
            </a:endParaRPr>
          </a:p>
          <a:p>
            <a:pPr marL="457200" indent="-457200"/>
            <a:r>
              <a:rPr lang="en-US" altLang="x-none" dirty="0" err="1" smtClean="0">
                <a:latin typeface="Times New Roman" pitchFamily="18" charset="0"/>
                <a:cs typeface="Times New Roman" pitchFamily="18" charset="0"/>
              </a:rPr>
              <a:t>Tumbuhan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tidak</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melakukan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fotosintesis</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ketika</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musim</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dingin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karena</a:t>
            </a:r>
            <a:r>
              <a:rPr lang="en-US" altLang="x-none" dirty="0" smtClean="0">
                <a:latin typeface="Times New Roman" pitchFamily="18" charset="0"/>
                <a:cs typeface="Times New Roman" pitchFamily="18" charset="0"/>
              </a:rPr>
              <a:t> air </a:t>
            </a:r>
            <a:r>
              <a:rPr lang="en-US" altLang="x-none" dirty="0" err="1" smtClean="0">
                <a:latin typeface="Times New Roman" pitchFamily="18" charset="0"/>
                <a:cs typeface="Times New Roman" pitchFamily="18" charset="0"/>
              </a:rPr>
              <a:t>tidak</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dapat</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diserap</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dengan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baik</a:t>
            </a:r>
            <a:r>
              <a:rPr lang="id-ID" altLang="x-none" dirty="0" smtClean="0">
                <a:latin typeface="Times New Roman" pitchFamily="18" charset="0"/>
                <a:cs typeface="Times New Roman" pitchFamily="18" charset="0"/>
              </a:rPr>
              <a:t>.</a:t>
            </a:r>
          </a:p>
          <a:p>
            <a:pPr marL="457200" indent="-457200"/>
            <a:r>
              <a:rPr lang="en-US" altLang="x-none" dirty="0" err="1" smtClean="0">
                <a:latin typeface="Times New Roman" pitchFamily="18" charset="0"/>
                <a:cs typeface="Times New Roman" pitchFamily="18" charset="0"/>
              </a:rPr>
              <a:t>Berada</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wilayah</a:t>
            </a:r>
            <a:r>
              <a:rPr lang="en-US" altLang="x-none" dirty="0" smtClean="0">
                <a:latin typeface="Times New Roman" pitchFamily="18" charset="0"/>
                <a:cs typeface="Times New Roman" pitchFamily="18" charset="0"/>
              </a:rPr>
              <a:t> yang </a:t>
            </a:r>
            <a:r>
              <a:rPr lang="en-US" altLang="x-none" dirty="0" err="1" smtClean="0">
                <a:latin typeface="Times New Roman" pitchFamily="18" charset="0"/>
                <a:cs typeface="Times New Roman" pitchFamily="18" charset="0"/>
              </a:rPr>
              <a:t>mempunyai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iklim</a:t>
            </a:r>
            <a:r>
              <a:rPr lang="en-US" altLang="x-none" dirty="0" smtClean="0">
                <a:latin typeface="Times New Roman" pitchFamily="18" charset="0"/>
                <a:cs typeface="Times New Roman" pitchFamily="18" charset="0"/>
              </a:rPr>
              <a:t> sub </a:t>
            </a:r>
            <a:r>
              <a:rPr lang="en-US" altLang="x-none" dirty="0" err="1" smtClean="0">
                <a:latin typeface="Times New Roman" pitchFamily="18" charset="0"/>
                <a:cs typeface="Times New Roman" pitchFamily="18" charset="0"/>
              </a:rPr>
              <a:t>tropis</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yakni</a:t>
            </a:r>
            <a:r>
              <a:rPr lang="en-US" altLang="x-none" dirty="0" smtClean="0">
                <a:latin typeface="Times New Roman" pitchFamily="18" charset="0"/>
                <a:cs typeface="Times New Roman" pitchFamily="18" charset="0"/>
              </a:rPr>
              <a:t> yang </a:t>
            </a:r>
            <a:r>
              <a:rPr lang="en-US" altLang="x-none" dirty="0" err="1" smtClean="0">
                <a:latin typeface="Times New Roman" pitchFamily="18" charset="0"/>
                <a:cs typeface="Times New Roman" pitchFamily="18" charset="0"/>
              </a:rPr>
              <a:t>terletak</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di</a:t>
            </a:r>
            <a:r>
              <a:rPr lang="en-US" altLang="x-none" dirty="0" smtClean="0">
                <a:latin typeface="Times New Roman" pitchFamily="18" charset="0"/>
                <a:cs typeface="Times New Roman" pitchFamily="18" charset="0"/>
              </a:rPr>
              <a:t> 23,5ᵒ </a:t>
            </a:r>
            <a:r>
              <a:rPr lang="en-US" altLang="x-none" dirty="0" err="1" smtClean="0">
                <a:latin typeface="Times New Roman" pitchFamily="18" charset="0"/>
                <a:cs typeface="Times New Roman" pitchFamily="18" charset="0"/>
              </a:rPr>
              <a:t>garis</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lintang</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utara</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lintang</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selatan</a:t>
            </a:r>
            <a:r>
              <a:rPr lang="id-ID" altLang="x-none" dirty="0" smtClean="0">
                <a:latin typeface="Times New Roman" pitchFamily="18" charset="0"/>
                <a:cs typeface="Times New Roman" pitchFamily="18" charset="0"/>
              </a:rPr>
              <a:t>.</a:t>
            </a:r>
          </a:p>
          <a:p>
            <a:pPr marL="457200" indent="-457200"/>
            <a:r>
              <a:rPr lang="en-US" altLang="x-none" dirty="0" err="1" smtClean="0">
                <a:latin typeface="Times New Roman" pitchFamily="18" charset="0"/>
                <a:cs typeface="Times New Roman" pitchFamily="18" charset="0"/>
              </a:rPr>
              <a:t>Radiasi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sinar</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matahari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curah</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hujan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dan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kelembaban</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meninggi</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ketika</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musim</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panas</a:t>
            </a:r>
            <a:r>
              <a:rPr lang="en-US" altLang="x-none" dirty="0" smtClean="0">
                <a:latin typeface="Times New Roman" pitchFamily="18" charset="0"/>
                <a:cs typeface="Times New Roman" pitchFamily="18" charset="0"/>
              </a:rPr>
              <a:t> </a:t>
            </a:r>
            <a:r>
              <a:rPr lang="en-US" altLang="x-none" dirty="0" err="1" smtClean="0">
                <a:latin typeface="Times New Roman" pitchFamily="18" charset="0"/>
                <a:cs typeface="Times New Roman" pitchFamily="18" charset="0"/>
              </a:rPr>
              <a:t>tiba</a:t>
            </a:r>
            <a:r>
              <a:rPr lang="en-US" altLang="x-none" dirty="0" smtClean="0">
                <a:latin typeface="Times New Roman" pitchFamily="18" charset="0"/>
                <a:cs typeface="Times New Roman" pitchFamily="18" charset="0"/>
              </a:rPr>
              <a:t> </a:t>
            </a:r>
            <a:endParaRPr lang="id-ID"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908721"/>
            <a:ext cx="8115300" cy="5309966"/>
          </a:xfrm>
        </p:spPr>
        <p:txBody>
          <a:bodyPr>
            <a:noAutofit/>
          </a:bodyPr>
          <a:lstStyle/>
          <a:p>
            <a:pPr marL="457200" indent="-457200">
              <a:buAutoNum type="arabicPeriod" startAt="2"/>
            </a:pPr>
            <a:r>
              <a:rPr lang="en-US" altLang="x-none" sz="2800" dirty="0" err="1" smtClean="0">
                <a:latin typeface="Times New Roman" pitchFamily="18" charset="0"/>
                <a:cs typeface="Times New Roman" pitchFamily="18" charset="0"/>
              </a:rPr>
              <a:t>Bioma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Sabana</a:t>
            </a:r>
            <a:endParaRPr lang="id-ID" altLang="x-none" sz="2800" dirty="0" smtClean="0">
              <a:latin typeface="Times New Roman" pitchFamily="18" charset="0"/>
              <a:cs typeface="Times New Roman" pitchFamily="18" charset="0"/>
            </a:endParaRPr>
          </a:p>
          <a:p>
            <a:pPr marL="457200" indent="-457200">
              <a:buNone/>
            </a:pPr>
            <a:r>
              <a:rPr lang="id-ID"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Bioma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sabana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merupakan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ekosistem</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darat</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berupa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padang</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rumput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dengan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diselingi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oleh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beberapa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pohon.ciri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ciri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dari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bioma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ini</a:t>
            </a:r>
            <a:r>
              <a:rPr lang="en-US" altLang="x-none" sz="2800" dirty="0" smtClean="0">
                <a:latin typeface="Times New Roman" pitchFamily="18" charset="0"/>
                <a:cs typeface="Times New Roman" pitchFamily="18" charset="0"/>
              </a:rPr>
              <a:t>:</a:t>
            </a:r>
            <a:endParaRPr lang="id-ID" altLang="x-none" sz="2800" dirty="0" smtClean="0">
              <a:latin typeface="Times New Roman" pitchFamily="18" charset="0"/>
              <a:cs typeface="Times New Roman" pitchFamily="18" charset="0"/>
            </a:endParaRPr>
          </a:p>
          <a:p>
            <a:pPr marL="457200" indent="-457200"/>
            <a:r>
              <a:rPr lang="en-US" altLang="x-none" sz="2800" dirty="0" err="1" smtClean="0">
                <a:latin typeface="Times New Roman" pitchFamily="18" charset="0"/>
                <a:cs typeface="Times New Roman" pitchFamily="18" charset="0"/>
              </a:rPr>
              <a:t>Mempunyai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curah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hujan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antara</a:t>
            </a:r>
            <a:r>
              <a:rPr lang="en-US" altLang="x-none" sz="2800" dirty="0" smtClean="0">
                <a:latin typeface="Times New Roman" pitchFamily="18" charset="0"/>
                <a:cs typeface="Times New Roman" pitchFamily="18" charset="0"/>
              </a:rPr>
              <a:t> 90 – 150 cm/ </a:t>
            </a:r>
            <a:r>
              <a:rPr lang="en-US" altLang="x-none" sz="2800" dirty="0" err="1" smtClean="0">
                <a:latin typeface="Times New Roman" pitchFamily="18" charset="0"/>
                <a:cs typeface="Times New Roman" pitchFamily="18" charset="0"/>
              </a:rPr>
              <a:t>tahun</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Merupakan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padang</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rumput</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diselingi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oleh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beberapa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pohon</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Ditumbuhi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oleh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beberapa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jenis</a:t>
            </a:r>
            <a:r>
              <a:rPr lang="en-US" altLang="x-none" sz="2800" dirty="0" smtClean="0">
                <a:latin typeface="Times New Roman" pitchFamily="18" charset="0"/>
                <a:cs typeface="Times New Roman" pitchFamily="18" charset="0"/>
              </a:rPr>
              <a:t> flora, </a:t>
            </a:r>
            <a:r>
              <a:rPr lang="en-US" altLang="x-none" sz="2800" dirty="0" err="1" smtClean="0">
                <a:latin typeface="Times New Roman" pitchFamily="18" charset="0"/>
                <a:cs typeface="Times New Roman" pitchFamily="18" charset="0"/>
              </a:rPr>
              <a:t>seperti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tumbuhan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gerbang</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rumput</a:t>
            </a:r>
            <a:r>
              <a:rPr lang="en-US" altLang="x-none" sz="2800" dirty="0" smtClean="0">
                <a:latin typeface="Times New Roman" pitchFamily="18" charset="0"/>
                <a:cs typeface="Times New Roman" pitchFamily="18" charset="0"/>
              </a:rPr>
              <a:t>, Acacia, </a:t>
            </a:r>
            <a:r>
              <a:rPr lang="en-US" altLang="x-none" sz="2800" dirty="0" err="1" smtClean="0">
                <a:latin typeface="Times New Roman" pitchFamily="18" charset="0"/>
                <a:cs typeface="Times New Roman" pitchFamily="18" charset="0"/>
              </a:rPr>
              <a:t>Aucalyptus</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Dihuni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oleh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beberapa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jenis</a:t>
            </a:r>
            <a:r>
              <a:rPr lang="en-US" altLang="x-none" sz="2800" dirty="0" smtClean="0">
                <a:latin typeface="Times New Roman" pitchFamily="18" charset="0"/>
                <a:cs typeface="Times New Roman" pitchFamily="18" charset="0"/>
              </a:rPr>
              <a:t> fauna, </a:t>
            </a:r>
            <a:r>
              <a:rPr lang="en-US" altLang="x-none" sz="2800" dirty="0" err="1" smtClean="0">
                <a:latin typeface="Times New Roman" pitchFamily="18" charset="0"/>
                <a:cs typeface="Times New Roman" pitchFamily="18" charset="0"/>
              </a:rPr>
              <a:t>seperti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gajah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macan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tutul</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kijang</a:t>
            </a:r>
            <a:r>
              <a:rPr lang="en-US" altLang="x-none" sz="2800" dirty="0" smtClean="0">
                <a:latin typeface="Times New Roman" pitchFamily="18" charset="0"/>
                <a:cs typeface="Times New Roman" pitchFamily="18" charset="0"/>
              </a:rPr>
              <a:t>, zebra, </a:t>
            </a:r>
            <a:r>
              <a:rPr lang="en-US" altLang="x-none" sz="2800" dirty="0" err="1" smtClean="0">
                <a:latin typeface="Times New Roman" pitchFamily="18" charset="0"/>
                <a:cs typeface="Times New Roman" pitchFamily="18" charset="0"/>
              </a:rPr>
              <a:t>singa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kuda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beberapa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jenis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serangga</a:t>
            </a:r>
            <a:endParaRPr lang="id-ID" sz="28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268761"/>
            <a:ext cx="8115300" cy="4949926"/>
          </a:xfrm>
        </p:spPr>
        <p:txBody>
          <a:bodyPr>
            <a:normAutofit/>
          </a:bodyPr>
          <a:lstStyle/>
          <a:p>
            <a:pPr marL="457200" indent="-457200">
              <a:buAutoNum type="arabicPeriod" startAt="3"/>
            </a:pPr>
            <a:r>
              <a:rPr lang="en-US" altLang="x-none" sz="2800" dirty="0" err="1" smtClean="0">
                <a:latin typeface="Times New Roman" pitchFamily="18" charset="0"/>
                <a:cs typeface="Times New Roman" pitchFamily="18" charset="0"/>
              </a:rPr>
              <a:t>Bioma</a:t>
            </a:r>
            <a:r>
              <a:rPr lang="en-US" altLang="x-none" sz="2800" dirty="0" smtClean="0">
                <a:latin typeface="Times New Roman" pitchFamily="18" charset="0"/>
                <a:cs typeface="Times New Roman" pitchFamily="18" charset="0"/>
              </a:rPr>
              <a:t> Tundra</a:t>
            </a:r>
            <a:endParaRPr lang="id-ID" altLang="x-none" sz="2800" dirty="0" smtClean="0">
              <a:latin typeface="Times New Roman" pitchFamily="18" charset="0"/>
              <a:cs typeface="Times New Roman" pitchFamily="18" charset="0"/>
            </a:endParaRPr>
          </a:p>
          <a:p>
            <a:pPr marL="457200" indent="-457200">
              <a:buNone/>
            </a:pPr>
            <a:r>
              <a:rPr lang="id-ID"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Ciri-ciri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bioma</a:t>
            </a:r>
            <a:r>
              <a:rPr lang="en-US" altLang="x-none" sz="2800" dirty="0" smtClean="0">
                <a:latin typeface="Times New Roman" pitchFamily="18" charset="0"/>
                <a:cs typeface="Times New Roman" pitchFamily="18" charset="0"/>
              </a:rPr>
              <a:t> tundra :</a:t>
            </a:r>
            <a:endParaRPr lang="id-ID" altLang="x-none" sz="2800" dirty="0" smtClean="0">
              <a:latin typeface="Times New Roman" pitchFamily="18" charset="0"/>
              <a:cs typeface="Times New Roman" pitchFamily="18" charset="0"/>
            </a:endParaRPr>
          </a:p>
          <a:p>
            <a:pPr marL="457200" indent="-457200"/>
            <a:r>
              <a:rPr lang="en-US" altLang="x-none" sz="2800" dirty="0" err="1" smtClean="0">
                <a:latin typeface="Times New Roman" pitchFamily="18" charset="0"/>
                <a:cs typeface="Times New Roman" pitchFamily="18" charset="0"/>
              </a:rPr>
              <a:t>Mengalami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musim</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dingin</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sangat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panjang</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hingga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mencapai</a:t>
            </a:r>
            <a:r>
              <a:rPr lang="en-US" altLang="x-none" sz="2800" dirty="0" smtClean="0">
                <a:latin typeface="Times New Roman" pitchFamily="18" charset="0"/>
                <a:cs typeface="Times New Roman" pitchFamily="18" charset="0"/>
              </a:rPr>
              <a:t> 9 </a:t>
            </a:r>
            <a:r>
              <a:rPr lang="en-US" altLang="x-none" sz="2800" dirty="0" err="1" smtClean="0">
                <a:latin typeface="Times New Roman" pitchFamily="18" charset="0"/>
                <a:cs typeface="Times New Roman" pitchFamily="18" charset="0"/>
              </a:rPr>
              <a:t>bulan</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Mendapatkan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sangat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sedikit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radiasi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sinar</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matahari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ketuka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musim</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dingin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sehingga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terlihat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gelap</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Mengalami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musim</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panas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selama</a:t>
            </a:r>
            <a:r>
              <a:rPr lang="en-US" altLang="x-none" sz="2800" dirty="0" smtClean="0">
                <a:latin typeface="Times New Roman" pitchFamily="18" charset="0"/>
                <a:cs typeface="Times New Roman" pitchFamily="18" charset="0"/>
              </a:rPr>
              <a:t> 3 </a:t>
            </a:r>
            <a:r>
              <a:rPr lang="en-US" altLang="x-none" sz="2800" dirty="0" err="1" smtClean="0">
                <a:latin typeface="Times New Roman" pitchFamily="18" charset="0"/>
                <a:cs typeface="Times New Roman" pitchFamily="18" charset="0"/>
              </a:rPr>
              <a:t>bulan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saja</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Tumbuhan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tumbuhan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mulai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tumbuh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berkembang</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musim</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panas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ini</a:t>
            </a:r>
            <a:r>
              <a:rPr lang="en-US" altLang="x-none" sz="2800" dirty="0" smtClean="0">
                <a:latin typeface="Times New Roman" pitchFamily="18" charset="0"/>
                <a:cs typeface="Times New Roman" pitchFamily="18" charset="0"/>
              </a:rPr>
              <a:t> </a:t>
            </a:r>
            <a:endParaRPr lang="id-ID" sz="28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196753"/>
            <a:ext cx="8115300" cy="5021934"/>
          </a:xfrm>
        </p:spPr>
        <p:txBody>
          <a:bodyPr>
            <a:normAutofit/>
          </a:bodyPr>
          <a:lstStyle/>
          <a:p>
            <a:pPr marL="457200" indent="-457200">
              <a:buAutoNum type="arabicPeriod" startAt="4"/>
            </a:pPr>
            <a:r>
              <a:rPr lang="en-US" altLang="x-none" sz="2800" dirty="0" err="1" smtClean="0">
                <a:latin typeface="Times New Roman" pitchFamily="18" charset="0"/>
                <a:cs typeface="Times New Roman" pitchFamily="18" charset="0"/>
              </a:rPr>
              <a:t>Bioma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Gurun</a:t>
            </a:r>
            <a:endParaRPr lang="id-ID" altLang="x-none" sz="2800" dirty="0" smtClean="0">
              <a:latin typeface="Times New Roman" pitchFamily="18" charset="0"/>
              <a:cs typeface="Times New Roman" pitchFamily="18" charset="0"/>
            </a:endParaRPr>
          </a:p>
          <a:p>
            <a:pPr marL="457200" indent="-457200">
              <a:buNone/>
            </a:pPr>
            <a:r>
              <a:rPr lang="id-ID"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Gurun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merupakan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padang</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mempunyai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ukuran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sangat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luas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mempunyai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sifat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tandus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Ciri-ciri</a:t>
            </a:r>
            <a:r>
              <a:rPr lang="en-US" altLang="x-none" sz="2800" dirty="0" smtClean="0">
                <a:latin typeface="Times New Roman" pitchFamily="18" charset="0"/>
                <a:cs typeface="Times New Roman" pitchFamily="18" charset="0"/>
              </a:rPr>
              <a:t> :</a:t>
            </a:r>
            <a:endParaRPr lang="id-ID" altLang="x-none" sz="2800" dirty="0" smtClean="0">
              <a:latin typeface="Times New Roman" pitchFamily="18" charset="0"/>
              <a:cs typeface="Times New Roman" pitchFamily="18" charset="0"/>
            </a:endParaRPr>
          </a:p>
          <a:p>
            <a:pPr marL="457200" indent="-457200"/>
            <a:r>
              <a:rPr lang="en-US" altLang="x-none" sz="2800" dirty="0" err="1" smtClean="0">
                <a:latin typeface="Times New Roman" pitchFamily="18" charset="0"/>
                <a:cs typeface="Times New Roman" pitchFamily="18" charset="0"/>
              </a:rPr>
              <a:t>Mempunyai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curah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hujan</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sangat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rendah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yakni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kurang</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dari</a:t>
            </a:r>
            <a:r>
              <a:rPr lang="en-US" altLang="x-none" sz="2800" dirty="0" smtClean="0">
                <a:latin typeface="Times New Roman" pitchFamily="18" charset="0"/>
                <a:cs typeface="Times New Roman" pitchFamily="18" charset="0"/>
              </a:rPr>
              <a:t> 25 cm/ </a:t>
            </a:r>
            <a:r>
              <a:rPr lang="en-US" altLang="x-none" sz="2800" dirty="0" err="1" smtClean="0">
                <a:latin typeface="Times New Roman" pitchFamily="18" charset="0"/>
                <a:cs typeface="Times New Roman" pitchFamily="18" charset="0"/>
              </a:rPr>
              <a:t>tahun</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Keadaan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tanah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sangat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tandus</a:t>
            </a:r>
            <a:r>
              <a:rPr lang="id-ID" altLang="x-none" sz="2800" dirty="0" smtClean="0">
                <a:latin typeface="Times New Roman" pitchFamily="18" charset="0"/>
                <a:cs typeface="Times New Roman" pitchFamily="18" charset="0"/>
              </a:rPr>
              <a:t>.</a:t>
            </a:r>
          </a:p>
          <a:p>
            <a:pPr marL="457200" indent="-457200"/>
            <a:r>
              <a:rPr lang="en-US" altLang="x-none" sz="2800" dirty="0" smtClean="0">
                <a:latin typeface="Times New Roman" pitchFamily="18" charset="0"/>
                <a:cs typeface="Times New Roman" pitchFamily="18" charset="0"/>
              </a:rPr>
              <a:t>Tanah </a:t>
            </a:r>
            <a:r>
              <a:rPr lang="en-US" altLang="x-none" sz="2800" dirty="0" err="1" smtClean="0">
                <a:latin typeface="Times New Roman" pitchFamily="18" charset="0"/>
                <a:cs typeface="Times New Roman" pitchFamily="18" charset="0"/>
              </a:rPr>
              <a:t>tidak</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dapat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menyimpan</a:t>
            </a:r>
            <a:r>
              <a:rPr lang="en-US" altLang="x-none" sz="2800" dirty="0" smtClean="0">
                <a:latin typeface="Times New Roman" pitchFamily="18" charset="0"/>
                <a:cs typeface="Times New Roman" pitchFamily="18" charset="0"/>
              </a:rPr>
              <a:t> air</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Mempunyai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kecepatan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evaporasi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atau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tingkat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penguapan</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sangat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tinggi</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Memiliki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kelembapan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udara</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sangat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rendah</a:t>
            </a:r>
            <a:r>
              <a:rPr lang="en-US" altLang="x-none" dirty="0" smtClean="0">
                <a:latin typeface="Times New Roman" pitchFamily="18" charset="0"/>
                <a:cs typeface="Times New Roman" pitchFamily="18" charset="0"/>
              </a:rPr>
              <a:t/>
            </a:r>
            <a:br>
              <a:rPr lang="en-US" altLang="x-none" dirty="0" smtClean="0">
                <a:latin typeface="Times New Roman" pitchFamily="18" charset="0"/>
                <a:cs typeface="Times New Roman" pitchFamily="18" charset="0"/>
              </a:rPr>
            </a:br>
            <a:endParaRPr lang="id-ID"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196752"/>
            <a:ext cx="8115300" cy="5021934"/>
          </a:xfrm>
        </p:spPr>
        <p:txBody>
          <a:bodyPr>
            <a:normAutofit/>
          </a:bodyPr>
          <a:lstStyle/>
          <a:p>
            <a:pPr marL="457200" indent="-457200">
              <a:buAutoNum type="arabicPeriod" startAt="5"/>
            </a:pPr>
            <a:r>
              <a:rPr lang="en-US" altLang="x-none" sz="2800" dirty="0" err="1" smtClean="0">
                <a:latin typeface="Times New Roman" pitchFamily="18" charset="0"/>
                <a:cs typeface="Times New Roman" pitchFamily="18" charset="0"/>
              </a:rPr>
              <a:t>Bioma</a:t>
            </a:r>
            <a:r>
              <a:rPr lang="en-US" altLang="x-none" sz="2800" dirty="0" smtClean="0">
                <a:latin typeface="Times New Roman" pitchFamily="18" charset="0"/>
                <a:cs typeface="Times New Roman" pitchFamily="18" charset="0"/>
              </a:rPr>
              <a:t> Taiga</a:t>
            </a:r>
            <a:endParaRPr lang="id-ID" altLang="x-none" sz="2800" dirty="0" smtClean="0">
              <a:latin typeface="Times New Roman" pitchFamily="18" charset="0"/>
              <a:cs typeface="Times New Roman" pitchFamily="18" charset="0"/>
            </a:endParaRPr>
          </a:p>
          <a:p>
            <a:pPr marL="457200" indent="-457200">
              <a:buNone/>
            </a:pPr>
            <a:r>
              <a:rPr lang="id-ID" altLang="x-none" sz="2800" dirty="0" smtClean="0">
                <a:latin typeface="Times New Roman" pitchFamily="18" charset="0"/>
                <a:cs typeface="Times New Roman" pitchFamily="18" charset="0"/>
              </a:rPr>
              <a:t>	Ciri-Ciri:</a:t>
            </a:r>
          </a:p>
          <a:p>
            <a:pPr marL="457200" indent="-457200"/>
            <a:r>
              <a:rPr lang="en-US" altLang="x-none" sz="2800" dirty="0" err="1" smtClean="0">
                <a:latin typeface="Times New Roman" pitchFamily="18" charset="0"/>
                <a:cs typeface="Times New Roman" pitchFamily="18" charset="0"/>
              </a:rPr>
              <a:t>Terdapat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antara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daerah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iklim</a:t>
            </a:r>
            <a:r>
              <a:rPr lang="en-US" altLang="x-none" sz="2800" dirty="0" smtClean="0">
                <a:latin typeface="Times New Roman" pitchFamily="18" charset="0"/>
                <a:cs typeface="Times New Roman" pitchFamily="18" charset="0"/>
              </a:rPr>
              <a:t> sub </a:t>
            </a:r>
            <a:r>
              <a:rPr lang="en-US" altLang="x-none" sz="2800" dirty="0" err="1" smtClean="0">
                <a:latin typeface="Times New Roman" pitchFamily="18" charset="0"/>
                <a:cs typeface="Times New Roman" pitchFamily="18" charset="0"/>
              </a:rPr>
              <a:t>tropis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dengan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daerah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iklim</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kutub</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atau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daerah</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iklim</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dingin</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Terdapat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perbedaan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suhu</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sangat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mencolok</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antara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musim</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panas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juga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musim</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dingin</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Terjadi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pertumbuhan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tanaman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ketika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musim</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panas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yakni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selama</a:t>
            </a:r>
            <a:r>
              <a:rPr lang="en-US" altLang="x-none" sz="2800" dirty="0" smtClean="0">
                <a:latin typeface="Times New Roman" pitchFamily="18" charset="0"/>
                <a:cs typeface="Times New Roman" pitchFamily="18" charset="0"/>
              </a:rPr>
              <a:t> 3 </a:t>
            </a:r>
            <a:r>
              <a:rPr lang="en-US" altLang="x-none" sz="2800" dirty="0" err="1" smtClean="0">
                <a:latin typeface="Times New Roman" pitchFamily="18" charset="0"/>
                <a:cs typeface="Times New Roman" pitchFamily="18" charset="0"/>
              </a:rPr>
              <a:t>hingga</a:t>
            </a:r>
            <a:r>
              <a:rPr lang="en-US" altLang="x-none" sz="2800" dirty="0" smtClean="0">
                <a:latin typeface="Times New Roman" pitchFamily="18" charset="0"/>
                <a:cs typeface="Times New Roman" pitchFamily="18" charset="0"/>
              </a:rPr>
              <a:t> 6 </a:t>
            </a:r>
            <a:r>
              <a:rPr lang="en-US" altLang="x-none" sz="2800" dirty="0" err="1" smtClean="0">
                <a:latin typeface="Times New Roman" pitchFamily="18" charset="0"/>
                <a:cs typeface="Times New Roman" pitchFamily="18" charset="0"/>
              </a:rPr>
              <a:t>bulan</a:t>
            </a:r>
            <a:r>
              <a:rPr lang="id-ID" altLang="x-none" sz="2800" dirty="0" smtClean="0">
                <a:latin typeface="Times New Roman" pitchFamily="18" charset="0"/>
                <a:cs typeface="Times New Roman" pitchFamily="18" charset="0"/>
              </a:rPr>
              <a:t>.</a:t>
            </a:r>
          </a:p>
          <a:p>
            <a:pPr marL="457200" indent="-457200"/>
            <a:r>
              <a:rPr lang="en-US" altLang="x-none" sz="2800" dirty="0" err="1" smtClean="0">
                <a:latin typeface="Times New Roman" pitchFamily="18" charset="0"/>
                <a:cs typeface="Times New Roman" pitchFamily="18" charset="0"/>
              </a:rPr>
              <a:t>Memiliki</a:t>
            </a:r>
            <a:r>
              <a:rPr lang="en-US" altLang="x-none" sz="2800" dirty="0" smtClean="0">
                <a:latin typeface="Times New Roman" pitchFamily="18" charset="0"/>
                <a:cs typeface="Times New Roman" pitchFamily="18" charset="0"/>
              </a:rPr>
              <a:t> flora </a:t>
            </a:r>
            <a:r>
              <a:rPr lang="en-US" altLang="x-none" sz="2800" dirty="0" err="1" smtClean="0">
                <a:latin typeface="Times New Roman" pitchFamily="18" charset="0"/>
                <a:cs typeface="Times New Roman" pitchFamily="18" charset="0"/>
              </a:rPr>
              <a:t>atau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tumbuhan</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bersifat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homogen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atau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berseraga</a:t>
            </a:r>
            <a:r>
              <a:rPr lang="id-ID" altLang="x-none" sz="2800" dirty="0" smtClean="0">
                <a:latin typeface="Times New Roman" pitchFamily="18" charset="0"/>
                <a:cs typeface="Times New Roman" pitchFamily="18" charset="0"/>
              </a:rPr>
              <a:t>m</a:t>
            </a:r>
            <a:endParaRPr lang="id-ID" sz="28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340769"/>
            <a:ext cx="8115300" cy="4877918"/>
          </a:xfrm>
        </p:spPr>
        <p:txBody>
          <a:bodyPr/>
          <a:lstStyle/>
          <a:p>
            <a:pPr marL="457200" indent="-457200">
              <a:buNone/>
            </a:pPr>
            <a:r>
              <a:rPr lang="id-ID" altLang="x-none" sz="2400" dirty="0" smtClean="0">
                <a:latin typeface="Times New Roman" pitchFamily="18" charset="0"/>
                <a:cs typeface="Times New Roman" pitchFamily="18" charset="0"/>
              </a:rPr>
              <a:t>6.	</a:t>
            </a:r>
            <a:r>
              <a:rPr lang="en-US" altLang="x-none" sz="2400" dirty="0" err="1" smtClean="0">
                <a:latin typeface="Times New Roman" pitchFamily="18" charset="0"/>
                <a:cs typeface="Times New Roman" pitchFamily="18" charset="0"/>
              </a:rPr>
              <a:t>Hutan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Hujan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Tropi</a:t>
            </a:r>
            <a:r>
              <a:rPr lang="id-ID" altLang="x-none" sz="2400" dirty="0" smtClean="0">
                <a:latin typeface="Times New Roman" pitchFamily="18" charset="0"/>
                <a:cs typeface="Times New Roman" pitchFamily="18" charset="0"/>
              </a:rPr>
              <a:t>s</a:t>
            </a:r>
          </a:p>
          <a:p>
            <a:pPr marL="457200" indent="-457200">
              <a:buNone/>
            </a:pPr>
            <a:r>
              <a:rPr lang="id-ID"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Ciri-ciri</a:t>
            </a:r>
            <a:r>
              <a:rPr lang="en-US" altLang="x-none" sz="2400" dirty="0" smtClean="0">
                <a:latin typeface="Times New Roman" pitchFamily="18" charset="0"/>
                <a:cs typeface="Times New Roman" pitchFamily="18" charset="0"/>
              </a:rPr>
              <a:t> :</a:t>
            </a:r>
            <a:endParaRPr lang="id-ID" altLang="x-none" sz="2400" dirty="0" smtClean="0">
              <a:latin typeface="Times New Roman" pitchFamily="18" charset="0"/>
              <a:cs typeface="Times New Roman" pitchFamily="18" charset="0"/>
            </a:endParaRPr>
          </a:p>
          <a:p>
            <a:pPr marL="457200" indent="-457200"/>
            <a:r>
              <a:rPr lang="en-US" altLang="x-none" sz="2400" dirty="0" err="1" smtClean="0">
                <a:latin typeface="Times New Roman" pitchFamily="18" charset="0"/>
                <a:cs typeface="Times New Roman" pitchFamily="18" charset="0"/>
              </a:rPr>
              <a:t>Memiliki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tingkat</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curah</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hujan</a:t>
            </a:r>
            <a:r>
              <a:rPr lang="en-US" altLang="x-none" sz="2400" dirty="0" smtClean="0">
                <a:latin typeface="Times New Roman" pitchFamily="18" charset="0"/>
                <a:cs typeface="Times New Roman" pitchFamily="18" charset="0"/>
              </a:rPr>
              <a:t> yang </a:t>
            </a:r>
            <a:r>
              <a:rPr lang="en-US" altLang="x-none" sz="2400" dirty="0" err="1" smtClean="0">
                <a:latin typeface="Times New Roman" pitchFamily="18" charset="0"/>
                <a:cs typeface="Times New Roman" pitchFamily="18" charset="0"/>
              </a:rPr>
              <a:t>sangat</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tinggi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yakni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antara</a:t>
            </a:r>
            <a:r>
              <a:rPr lang="en-US" altLang="x-none" sz="2400" dirty="0" smtClean="0">
                <a:latin typeface="Times New Roman" pitchFamily="18" charset="0"/>
                <a:cs typeface="Times New Roman" pitchFamily="18" charset="0"/>
              </a:rPr>
              <a:t> 200 </a:t>
            </a:r>
            <a:r>
              <a:rPr lang="en-US" altLang="x-none" sz="2400" dirty="0" err="1" smtClean="0">
                <a:latin typeface="Times New Roman" pitchFamily="18" charset="0"/>
                <a:cs typeface="Times New Roman" pitchFamily="18" charset="0"/>
              </a:rPr>
              <a:t>hingga</a:t>
            </a:r>
            <a:r>
              <a:rPr lang="en-US" altLang="x-none" sz="2400" dirty="0" smtClean="0">
                <a:latin typeface="Times New Roman" pitchFamily="18" charset="0"/>
                <a:cs typeface="Times New Roman" pitchFamily="18" charset="0"/>
              </a:rPr>
              <a:t> 450 cm/ </a:t>
            </a:r>
            <a:r>
              <a:rPr lang="en-US" altLang="x-none" sz="2400" dirty="0" err="1" smtClean="0">
                <a:latin typeface="Times New Roman" pitchFamily="18" charset="0"/>
                <a:cs typeface="Times New Roman" pitchFamily="18" charset="0"/>
              </a:rPr>
              <a:t>tahun</a:t>
            </a:r>
            <a:r>
              <a:rPr lang="id-ID" altLang="x-none" sz="2400" dirty="0" smtClean="0">
                <a:latin typeface="Times New Roman" pitchFamily="18" charset="0"/>
                <a:cs typeface="Times New Roman" pitchFamily="18" charset="0"/>
              </a:rPr>
              <a:t>.</a:t>
            </a:r>
          </a:p>
          <a:p>
            <a:pPr marL="457200" indent="-457200"/>
            <a:r>
              <a:rPr lang="en-US" altLang="x-none" sz="2400" dirty="0" err="1" smtClean="0">
                <a:latin typeface="Times New Roman" pitchFamily="18" charset="0"/>
                <a:cs typeface="Times New Roman" pitchFamily="18" charset="0"/>
              </a:rPr>
              <a:t>Mendapatkan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sinar</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matahari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sepanjang</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tahun</a:t>
            </a:r>
            <a:r>
              <a:rPr lang="en-US" altLang="x-none" sz="2400" dirty="0" smtClean="0">
                <a:latin typeface="Times New Roman" pitchFamily="18" charset="0"/>
                <a:cs typeface="Times New Roman" pitchFamily="18" charset="0"/>
              </a:rPr>
              <a:t/>
            </a:r>
            <a:br>
              <a:rPr lang="en-US" altLang="x-none" sz="2400" dirty="0" smtClean="0">
                <a:latin typeface="Times New Roman" pitchFamily="18" charset="0"/>
                <a:cs typeface="Times New Roman" pitchFamily="18" charset="0"/>
              </a:rPr>
            </a:br>
            <a:r>
              <a:rPr lang="en-US" altLang="x-none" sz="2400" dirty="0" err="1" smtClean="0">
                <a:latin typeface="Times New Roman" pitchFamily="18" charset="0"/>
                <a:cs typeface="Times New Roman" pitchFamily="18" charset="0"/>
              </a:rPr>
              <a:t>Suhu</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lingkungan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antara</a:t>
            </a:r>
            <a:r>
              <a:rPr lang="en-US" altLang="x-none" sz="2400" dirty="0" smtClean="0">
                <a:latin typeface="Times New Roman" pitchFamily="18" charset="0"/>
                <a:cs typeface="Times New Roman" pitchFamily="18" charset="0"/>
              </a:rPr>
              <a:t> 21 </a:t>
            </a:r>
            <a:r>
              <a:rPr lang="en-US" altLang="x-none" sz="2400" dirty="0" err="1" smtClean="0">
                <a:latin typeface="Times New Roman" pitchFamily="18" charset="0"/>
                <a:cs typeface="Times New Roman" pitchFamily="18" charset="0"/>
              </a:rPr>
              <a:t>hingga</a:t>
            </a:r>
            <a:r>
              <a:rPr lang="en-US" altLang="x-none" sz="2400" dirty="0" smtClean="0">
                <a:latin typeface="Times New Roman" pitchFamily="18" charset="0"/>
                <a:cs typeface="Times New Roman" pitchFamily="18" charset="0"/>
              </a:rPr>
              <a:t> 30 </a:t>
            </a:r>
            <a:r>
              <a:rPr lang="en-US" altLang="x-none" sz="2400" dirty="0" err="1" smtClean="0">
                <a:latin typeface="Times New Roman" pitchFamily="18" charset="0"/>
                <a:cs typeface="Times New Roman" pitchFamily="18" charset="0"/>
              </a:rPr>
              <a:t>derajat</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Celcius</a:t>
            </a:r>
            <a:r>
              <a:rPr lang="id-ID" altLang="x-none" sz="2400" dirty="0" smtClean="0">
                <a:latin typeface="Times New Roman" pitchFamily="18" charset="0"/>
                <a:cs typeface="Times New Roman" pitchFamily="18" charset="0"/>
              </a:rPr>
              <a:t>.</a:t>
            </a:r>
          </a:p>
          <a:p>
            <a:pPr marL="457200" indent="-457200"/>
            <a:r>
              <a:rPr lang="en-US" altLang="x-none" sz="2400" dirty="0" err="1" smtClean="0">
                <a:latin typeface="Times New Roman" pitchFamily="18" charset="0"/>
                <a:cs typeface="Times New Roman" pitchFamily="18" charset="0"/>
              </a:rPr>
              <a:t>Pohon</a:t>
            </a:r>
            <a:r>
              <a:rPr lang="en-US" altLang="x-none" sz="2400" dirty="0" smtClean="0">
                <a:latin typeface="Times New Roman" pitchFamily="18" charset="0"/>
                <a:cs typeface="Times New Roman" pitchFamily="18" charset="0"/>
              </a:rPr>
              <a:t> yang </a:t>
            </a:r>
            <a:r>
              <a:rPr lang="en-US" altLang="x-none" sz="2400" dirty="0" err="1" smtClean="0">
                <a:latin typeface="Times New Roman" pitchFamily="18" charset="0"/>
                <a:cs typeface="Times New Roman" pitchFamily="18" charset="0"/>
              </a:rPr>
              <a:t>berada</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di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hutan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ini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tumbuh</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tinggi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hingga</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mencapai</a:t>
            </a:r>
            <a:r>
              <a:rPr lang="en-US" altLang="x-none" sz="2400" dirty="0" smtClean="0">
                <a:latin typeface="Times New Roman" pitchFamily="18" charset="0"/>
                <a:cs typeface="Times New Roman" pitchFamily="18" charset="0"/>
              </a:rPr>
              <a:t> 55 m, </a:t>
            </a:r>
            <a:r>
              <a:rPr lang="en-US" altLang="x-none" sz="2400" dirty="0" err="1" smtClean="0">
                <a:latin typeface="Times New Roman" pitchFamily="18" charset="0"/>
                <a:cs typeface="Times New Roman" pitchFamily="18" charset="0"/>
              </a:rPr>
              <a:t>dan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juga</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membentuk</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tudung</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atau</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kanopi</a:t>
            </a:r>
            <a:r>
              <a:rPr lang="en-US" altLang="x-none" sz="2400" dirty="0" smtClean="0">
                <a:latin typeface="Times New Roman" pitchFamily="18" charset="0"/>
                <a:cs typeface="Times New Roman" pitchFamily="18" charset="0"/>
              </a:rPr>
              <a:t>.</a:t>
            </a:r>
            <a:endParaRPr lang="id-ID" altLang="x-none" sz="2400" dirty="0" smtClean="0">
              <a:latin typeface="Times New Roman" pitchFamily="18" charset="0"/>
              <a:cs typeface="Times New Roman" pitchFamily="18" charset="0"/>
            </a:endParaRPr>
          </a:p>
          <a:p>
            <a:pPr marL="457200" indent="-457200"/>
            <a:r>
              <a:rPr lang="en-US" altLang="x-none" sz="2400" dirty="0" err="1" smtClean="0">
                <a:latin typeface="Times New Roman" pitchFamily="18" charset="0"/>
                <a:cs typeface="Times New Roman" pitchFamily="18" charset="0"/>
              </a:rPr>
              <a:t>Hutan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ini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juga</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ditumbuhi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beberapa</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tanaman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rambat</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seperti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rotan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dan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anggrek</a:t>
            </a:r>
            <a:r>
              <a:rPr lang="en-US" altLang="x-none" sz="2400" dirty="0" smtClean="0">
                <a:latin typeface="Times New Roman" pitchFamily="18" charset="0"/>
                <a:cs typeface="Times New Roman" pitchFamily="18" charset="0"/>
              </a:rPr>
              <a:t> yang </a:t>
            </a:r>
            <a:r>
              <a:rPr lang="en-US" altLang="x-none" sz="2400" dirty="0" err="1" smtClean="0">
                <a:latin typeface="Times New Roman" pitchFamily="18" charset="0"/>
                <a:cs typeface="Times New Roman" pitchFamily="18" charset="0"/>
              </a:rPr>
              <a:t>menempel</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di</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ponon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pohon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untuk</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mendapatkan</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sinar</a:t>
            </a:r>
            <a:r>
              <a:rPr lang="en-US" altLang="x-none" sz="2400" dirty="0" smtClean="0">
                <a:latin typeface="Times New Roman" pitchFamily="18" charset="0"/>
                <a:cs typeface="Times New Roman" pitchFamily="18" charset="0"/>
              </a:rPr>
              <a:t> </a:t>
            </a:r>
            <a:r>
              <a:rPr lang="en-US" altLang="x-none" sz="2400" dirty="0" err="1" smtClean="0">
                <a:latin typeface="Times New Roman" pitchFamily="18" charset="0"/>
                <a:cs typeface="Times New Roman" pitchFamily="18" charset="0"/>
              </a:rPr>
              <a:t>matahari</a:t>
            </a:r>
            <a:r>
              <a:rPr lang="en-US" altLang="x-none" sz="2000" dirty="0" smtClean="0"/>
              <a:t>.</a:t>
            </a:r>
            <a:endParaRPr lang="id-ID" dirty="0"/>
          </a:p>
        </p:txBody>
      </p:sp>
    </p:spTree>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971600" y="1916832"/>
            <a:ext cx="7200800" cy="302433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altLang="x-none" sz="4800" b="1" dirty="0" err="1" smtClean="0">
                <a:latin typeface="Times New Roman" pitchFamily="18" charset="0"/>
                <a:cs typeface="Times New Roman" pitchFamily="18" charset="0"/>
              </a:rPr>
              <a:t>Sistem</a:t>
            </a:r>
            <a:r>
              <a:rPr lang="en-US" altLang="x-none" sz="4800" b="1" dirty="0" smtClean="0">
                <a:latin typeface="Times New Roman" pitchFamily="18" charset="0"/>
                <a:cs typeface="Times New Roman" pitchFamily="18" charset="0"/>
              </a:rPr>
              <a:t> </a:t>
            </a:r>
            <a:r>
              <a:rPr lang="en-US" altLang="x-none" sz="4800" b="1" dirty="0" err="1" smtClean="0">
                <a:latin typeface="Times New Roman" pitchFamily="18" charset="0"/>
                <a:cs typeface="Times New Roman" pitchFamily="18" charset="0"/>
              </a:rPr>
              <a:t>Ekologi</a:t>
            </a:r>
            <a:r>
              <a:rPr lang="en-US" altLang="x-none" sz="4800" b="1" dirty="0" smtClean="0">
                <a:latin typeface="Times New Roman" pitchFamily="18" charset="0"/>
                <a:cs typeface="Times New Roman" pitchFamily="18" charset="0"/>
              </a:rPr>
              <a:t> </a:t>
            </a:r>
            <a:r>
              <a:rPr lang="en-US" altLang="x-none" sz="4800" b="1" dirty="0" err="1" smtClean="0">
                <a:latin typeface="Times New Roman" pitchFamily="18" charset="0"/>
                <a:cs typeface="Times New Roman" pitchFamily="18" charset="0"/>
              </a:rPr>
              <a:t>Perairan</a:t>
            </a:r>
            <a:endParaRPr lang="id-ID" sz="4800" b="1"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340769"/>
            <a:ext cx="8115300" cy="4877918"/>
          </a:xfrm>
        </p:spPr>
        <p:txBody>
          <a:bodyPr>
            <a:normAutofit/>
          </a:bodyPr>
          <a:lstStyle/>
          <a:p>
            <a:r>
              <a:rPr lang="en-US" altLang="zh-CN" sz="2800" dirty="0" err="1" smtClean="0">
                <a:latin typeface="Times New Roman" pitchFamily="18" charset="0"/>
                <a:cs typeface="Times New Roman" pitchFamily="18" charset="0"/>
              </a:rPr>
              <a:t>Ekologi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perairan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merupakan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cabang</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ilmu</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mengenai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lingkungan</a:t>
            </a:r>
            <a:r>
              <a:rPr lang="en-US" altLang="zh-CN" sz="2800" dirty="0" smtClean="0">
                <a:latin typeface="Times New Roman" pitchFamily="18" charset="0"/>
                <a:cs typeface="Times New Roman" pitchFamily="18" charset="0"/>
              </a:rPr>
              <a:t> yang </a:t>
            </a:r>
            <a:r>
              <a:rPr lang="en-US" altLang="zh-CN" sz="2800" dirty="0" err="1" smtClean="0">
                <a:latin typeface="Times New Roman" pitchFamily="18" charset="0"/>
                <a:cs typeface="Times New Roman" pitchFamily="18" charset="0"/>
              </a:rPr>
              <a:t>fokus</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mempelajari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interaksi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atau</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hubungan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timbal</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balik</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antara</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organisme</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di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perairan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dengan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lingkungannya</a:t>
            </a:r>
            <a:r>
              <a:rPr lang="en-US" altLang="zh-CN" sz="2800" dirty="0" smtClean="0">
                <a:latin typeface="Times New Roman" pitchFamily="18" charset="0"/>
                <a:cs typeface="Times New Roman" pitchFamily="18" charset="0"/>
              </a:rPr>
              <a:t>.</a:t>
            </a:r>
          </a:p>
          <a:p>
            <a:r>
              <a:rPr lang="en-US" altLang="zh-CN" sz="2800" dirty="0" err="1" smtClean="0">
                <a:latin typeface="Times New Roman" pitchFamily="18" charset="0"/>
                <a:cs typeface="Times New Roman" pitchFamily="18" charset="0"/>
              </a:rPr>
              <a:t>Ekologi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perairan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ini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mencakup</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banyak</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lingkup</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antara</a:t>
            </a:r>
            <a:r>
              <a:rPr lang="en-US" altLang="zh-CN" sz="2800" dirty="0" smtClean="0">
                <a:latin typeface="Times New Roman" pitchFamily="18" charset="0"/>
                <a:cs typeface="Times New Roman" pitchFamily="18" charset="0"/>
              </a:rPr>
              <a:t> lain </a:t>
            </a:r>
            <a:r>
              <a:rPr lang="en-US" altLang="zh-CN" sz="2800" dirty="0" err="1" smtClean="0">
                <a:latin typeface="Times New Roman" pitchFamily="18" charset="0"/>
                <a:cs typeface="Times New Roman" pitchFamily="18" charset="0"/>
              </a:rPr>
              <a:t>ekologi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perairan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tawar</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ekologi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perairan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laut</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ekologi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perairan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kolam</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ekologi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perairan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tambak</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dan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semua</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ekosistem</a:t>
            </a:r>
            <a:r>
              <a:rPr lang="en-US" altLang="zh-CN" sz="2800" dirty="0" smtClean="0">
                <a:latin typeface="Times New Roman" pitchFamily="18" charset="0"/>
                <a:cs typeface="Times New Roman" pitchFamily="18" charset="0"/>
              </a:rPr>
              <a:t> yang </a:t>
            </a:r>
            <a:r>
              <a:rPr lang="en-US" altLang="zh-CN" sz="2800" dirty="0" err="1" smtClean="0">
                <a:latin typeface="Times New Roman" pitchFamily="18" charset="0"/>
                <a:cs typeface="Times New Roman" pitchFamily="18" charset="0"/>
              </a:rPr>
              <a:t>melibatkan</a:t>
            </a:r>
            <a:r>
              <a:rPr lang="en-US" altLang="zh-CN" sz="2800" dirty="0" smtClean="0">
                <a:latin typeface="Times New Roman" pitchFamily="18" charset="0"/>
                <a:cs typeface="Times New Roman" pitchFamily="18" charset="0"/>
              </a:rPr>
              <a:t> air </a:t>
            </a:r>
            <a:r>
              <a:rPr lang="en-US" altLang="zh-CN" sz="2800" dirty="0" err="1" smtClean="0">
                <a:latin typeface="Times New Roman" pitchFamily="18" charset="0"/>
                <a:cs typeface="Times New Roman" pitchFamily="18" charset="0"/>
              </a:rPr>
              <a:t>sebagai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komponen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abiotik.Di</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dalam</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ekosistem</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perairan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baik</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itu</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tawar</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pesisir</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maupun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lautan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ada</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beragam</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jasad</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hidup</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atau</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biotik</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juga</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abiotik</a:t>
            </a:r>
            <a:r>
              <a:rPr lang="en-US" altLang="zh-CN" sz="2800" dirty="0" smtClean="0">
                <a:latin typeface="Times New Roman" pitchFamily="18" charset="0"/>
                <a:cs typeface="Times New Roman" pitchFamily="18" charset="0"/>
              </a:rPr>
              <a:t> yang </a:t>
            </a:r>
            <a:r>
              <a:rPr lang="en-US" altLang="zh-CN" sz="2800" dirty="0" err="1" smtClean="0">
                <a:latin typeface="Times New Roman" pitchFamily="18" charset="0"/>
                <a:cs typeface="Times New Roman" pitchFamily="18" charset="0"/>
              </a:rPr>
              <a:t>tak</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bisa</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dipisahkan</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satu</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sama</a:t>
            </a:r>
            <a:r>
              <a:rPr lang="en-US" altLang="zh-CN" sz="2800" dirty="0" smtClean="0">
                <a:latin typeface="Times New Roman" pitchFamily="18" charset="0"/>
                <a:cs typeface="Times New Roman" pitchFamily="18" charset="0"/>
              </a:rPr>
              <a:t> </a:t>
            </a:r>
            <a:r>
              <a:rPr lang="en-US" altLang="zh-CN" sz="2800" dirty="0" err="1" smtClean="0">
                <a:latin typeface="Times New Roman" pitchFamily="18" charset="0"/>
                <a:cs typeface="Times New Roman" pitchFamily="18" charset="0"/>
              </a:rPr>
              <a:t>lainnya</a:t>
            </a:r>
            <a:r>
              <a:rPr lang="en-US" altLang="zh-CN" sz="2800" dirty="0" smtClean="0">
                <a:latin typeface="Times New Roman" pitchFamily="18" charset="0"/>
                <a:cs typeface="Times New Roman" pitchFamily="18" charset="0"/>
              </a:rPr>
              <a:t>. </a:t>
            </a:r>
          </a:p>
          <a:p>
            <a:endParaRPr lang="id-ID" sz="28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548681"/>
            <a:ext cx="7874074" cy="864096"/>
          </a:xfrm>
        </p:spPr>
        <p:txBody>
          <a:bodyPr>
            <a:normAutofit/>
          </a:bodyPr>
          <a:lstStyle/>
          <a:p>
            <a:pPr algn="l"/>
            <a:r>
              <a:rPr lang="id-ID" sz="3500" b="1" dirty="0" smtClean="0">
                <a:latin typeface="Times New Roman" pitchFamily="18" charset="0"/>
                <a:cs typeface="Times New Roman" pitchFamily="18" charset="0"/>
              </a:rPr>
              <a:t>CONTOH EKOLOGI PERAIRAN</a:t>
            </a:r>
            <a:endParaRPr lang="id-ID" sz="3500" b="1" dirty="0">
              <a:latin typeface="Times New Roman" pitchFamily="18" charset="0"/>
              <a:cs typeface="Times New Roman" pitchFamily="18" charset="0"/>
            </a:endParaRPr>
          </a:p>
        </p:txBody>
      </p:sp>
      <p:sp>
        <p:nvSpPr>
          <p:cNvPr id="3" name="Content Placeholder 2"/>
          <p:cNvSpPr>
            <a:spLocks noGrp="1"/>
          </p:cNvSpPr>
          <p:nvPr>
            <p:ph idx="1"/>
          </p:nvPr>
        </p:nvSpPr>
        <p:spPr>
          <a:xfrm>
            <a:off x="514350" y="1484785"/>
            <a:ext cx="8115300" cy="4733902"/>
          </a:xfrm>
        </p:spPr>
        <p:txBody>
          <a:bodyPr/>
          <a:lstStyle/>
          <a:p>
            <a:pPr marL="457200" indent="-457200">
              <a:buFont typeface="+mj-lt"/>
              <a:buAutoNum type="arabicPeriod"/>
            </a:pPr>
            <a:r>
              <a:rPr lang="id-ID" sz="2600" dirty="0" smtClean="0">
                <a:latin typeface="Times New Roman" pitchFamily="18" charset="0"/>
                <a:cs typeface="Times New Roman" pitchFamily="18" charset="0"/>
              </a:rPr>
              <a:t>E</a:t>
            </a:r>
            <a:r>
              <a:rPr lang="en-US" sz="2600" dirty="0" err="1" smtClean="0">
                <a:latin typeface="Times New Roman" pitchFamily="18" charset="0"/>
                <a:cs typeface="Times New Roman" pitchFamily="18" charset="0"/>
              </a:rPr>
              <a:t>stuari</a:t>
            </a:r>
            <a:r>
              <a:rPr lang="en-US" sz="2600" dirty="0" smtClean="0">
                <a:latin typeface="Times New Roman" pitchFamily="18" charset="0"/>
                <a:cs typeface="Times New Roman" pitchFamily="18" charset="0"/>
              </a:rPr>
              <a:t>. </a:t>
            </a:r>
            <a:endParaRPr lang="id-ID" sz="2600" dirty="0" smtClean="0">
              <a:latin typeface="Times New Roman" pitchFamily="18" charset="0"/>
              <a:cs typeface="Times New Roman" pitchFamily="18" charset="0"/>
            </a:endParaRPr>
          </a:p>
          <a:p>
            <a:pPr marL="457200" indent="-457200">
              <a:buNone/>
            </a:pPr>
            <a:r>
              <a:rPr lang="id-ID"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Ekologi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estuari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merupakan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wilayah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atau</a:t>
            </a:r>
            <a:r>
              <a:rPr lang="en-US" sz="2600" dirty="0" smtClean="0">
                <a:latin typeface="Times New Roman" pitchFamily="18" charset="0"/>
                <a:cs typeface="Times New Roman" pitchFamily="18" charset="0"/>
              </a:rPr>
              <a:t> habitat </a:t>
            </a:r>
            <a:r>
              <a:rPr lang="en-US" sz="2600" dirty="0" err="1" smtClean="0">
                <a:latin typeface="Times New Roman" pitchFamily="18" charset="0"/>
                <a:cs typeface="Times New Roman" pitchFamily="18" charset="0"/>
              </a:rPr>
              <a:t>berupa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percampuran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antara</a:t>
            </a:r>
            <a:r>
              <a:rPr lang="en-US" sz="2600" dirty="0" smtClean="0">
                <a:latin typeface="Times New Roman" pitchFamily="18" charset="0"/>
                <a:cs typeface="Times New Roman" pitchFamily="18" charset="0"/>
              </a:rPr>
              <a:t> air </a:t>
            </a:r>
            <a:r>
              <a:rPr lang="en-US" sz="2600" dirty="0" err="1" smtClean="0">
                <a:latin typeface="Times New Roman" pitchFamily="18" charset="0"/>
                <a:cs typeface="Times New Roman" pitchFamily="18" charset="0"/>
              </a:rPr>
              <a:t>sungai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juga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lautan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Ia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juga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sering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dikenal</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dengan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nama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perairan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muara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Dengan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demikian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biasa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disimpulkan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bahwa</a:t>
            </a:r>
            <a:r>
              <a:rPr lang="en-US" sz="2600" dirty="0" smtClean="0">
                <a:latin typeface="Times New Roman" pitchFamily="18" charset="0"/>
                <a:cs typeface="Times New Roman" pitchFamily="18" charset="0"/>
              </a:rPr>
              <a:t> air yang </a:t>
            </a:r>
            <a:r>
              <a:rPr lang="en-US" sz="2600" dirty="0" err="1" smtClean="0">
                <a:latin typeface="Times New Roman" pitchFamily="18" charset="0"/>
                <a:cs typeface="Times New Roman" pitchFamily="18" charset="0"/>
              </a:rPr>
              <a:t>ada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wilayah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ini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memiliki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salinitas</a:t>
            </a:r>
            <a:r>
              <a:rPr lang="en-US" sz="2600" dirty="0" smtClean="0">
                <a:latin typeface="Times New Roman" pitchFamily="18" charset="0"/>
                <a:cs typeface="Times New Roman" pitchFamily="18" charset="0"/>
              </a:rPr>
              <a:t> yang </a:t>
            </a:r>
            <a:r>
              <a:rPr lang="en-US" sz="2600" dirty="0" err="1" smtClean="0">
                <a:latin typeface="Times New Roman" pitchFamily="18" charset="0"/>
                <a:cs typeface="Times New Roman" pitchFamily="18" charset="0"/>
              </a:rPr>
              <a:t>jauh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lebih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rendah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jika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dibandingkan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dengan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perairan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laut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terbuka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Perairan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estuari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didominasi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oleh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organisme</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baik</a:t>
            </a:r>
            <a:r>
              <a:rPr lang="en-US" sz="2600" dirty="0" smtClean="0">
                <a:latin typeface="Times New Roman" pitchFamily="18" charset="0"/>
                <a:cs typeface="Times New Roman" pitchFamily="18" charset="0"/>
              </a:rPr>
              <a:t> flora </a:t>
            </a:r>
            <a:r>
              <a:rPr lang="en-US" sz="2600" dirty="0" err="1" smtClean="0">
                <a:latin typeface="Times New Roman" pitchFamily="18" charset="0"/>
                <a:cs typeface="Times New Roman" pitchFamily="18" charset="0"/>
              </a:rPr>
              <a:t>maupun</a:t>
            </a:r>
            <a:r>
              <a:rPr lang="en-US" sz="2600" dirty="0" smtClean="0">
                <a:latin typeface="Times New Roman" pitchFamily="18" charset="0"/>
                <a:cs typeface="Times New Roman" pitchFamily="18" charset="0"/>
              </a:rPr>
              <a:t> fauna) yang </a:t>
            </a:r>
            <a:r>
              <a:rPr lang="en-US" sz="2600" dirty="0" err="1" smtClean="0">
                <a:latin typeface="Times New Roman" pitchFamily="18" charset="0"/>
                <a:cs typeface="Times New Roman" pitchFamily="18" charset="0"/>
              </a:rPr>
              <a:t>bisa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beradaptasi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dengan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kondisi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wilayah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tersebut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Estuari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ini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hanya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dihuni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oleh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beberapa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spesies</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dengan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demikian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tingkat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keanekaragamannya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sangat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rendah</a:t>
            </a:r>
            <a:r>
              <a:rPr lang="en-US" sz="2600" dirty="0" smtClean="0">
                <a:latin typeface="Times New Roman" pitchFamily="18" charset="0"/>
                <a:cs typeface="Times New Roman" pitchFamily="18" charset="0"/>
              </a:rPr>
              <a:t>. </a:t>
            </a:r>
          </a:p>
          <a:p>
            <a:endParaRPr lang="id-ID" dirty="0"/>
          </a:p>
        </p:txBody>
      </p:sp>
    </p:spTree>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124744"/>
            <a:ext cx="8115300" cy="5093942"/>
          </a:xfrm>
        </p:spPr>
        <p:txBody>
          <a:bodyPr>
            <a:normAutofit/>
          </a:bodyPr>
          <a:lstStyle/>
          <a:p>
            <a:pPr marL="457200" indent="-457200">
              <a:buFont typeface="+mj-lt"/>
              <a:buAutoNum type="arabicPeriod"/>
            </a:pPr>
            <a:r>
              <a:rPr lang="id-ID" sz="2800" dirty="0" smtClean="0">
                <a:latin typeface="Times New Roman" pitchFamily="18" charset="0"/>
                <a:cs typeface="Times New Roman" pitchFamily="18" charset="0"/>
              </a:rPr>
              <a:t>Ekologi Perairan Tawar</a:t>
            </a:r>
          </a:p>
          <a:p>
            <a:pPr marL="457200" indent="-457200">
              <a:buNone/>
            </a:pPr>
            <a:r>
              <a:rPr lang="id-ID" sz="2800" dirty="0" smtClean="0">
                <a:latin typeface="Times New Roman" pitchFamily="18" charset="0"/>
                <a:cs typeface="Times New Roman" pitchFamily="18" charset="0"/>
              </a:rPr>
              <a:t>	Salah satu bagian dari ekologi perairan adalah air tawar. Hanya sekitar 3% permukaan yang merupakan air tawar. Sebaian besar terdapat pada area yang beku di dalam glesier juga es yang tenggelam di dalam akuafer. Sementara perairan tawar didominasi oleh perairan pedalaman sisanya terdapat di wilyah danau, sungai, kolam, dan lainnya. Ciri ekologi air tawar adalah kadar garam yang sangat rendah. Dalam konteks ekosistem, perairan ini dibagi ke dalam 2 bagian yakni air tawar mengalir (lotik) dan air tawar diam (lentik)</a:t>
            </a:r>
            <a:endParaRPr lang="id-ID" sz="2800"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43608" y="1988840"/>
            <a:ext cx="7128792" cy="288032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altLang="x-none" sz="4800" b="1" dirty="0" smtClean="0">
                <a:latin typeface="Times New Roman" pitchFamily="18" charset="0"/>
                <a:cs typeface="Times New Roman" pitchFamily="18" charset="0"/>
              </a:rPr>
              <a:t>KASUS PENELITIAN EKOLOGI PERAIRAN </a:t>
            </a:r>
            <a:endParaRPr lang="id-ID" sz="4800" b="1" dirty="0">
              <a:latin typeface="Times New Roman" pitchFamily="18" charset="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052736"/>
            <a:ext cx="8115300" cy="5165951"/>
          </a:xfrm>
        </p:spPr>
        <p:txBody>
          <a:bodyPr>
            <a:normAutofit/>
          </a:bodyPr>
          <a:lstStyle/>
          <a:p>
            <a:pPr marL="342900" indent="-342900">
              <a:buFont typeface="Arial"/>
              <a:buChar char="•"/>
            </a:pPr>
            <a:r>
              <a:rPr lang="en-US" sz="2400" dirty="0" err="1" smtClean="0">
                <a:latin typeface="Times New Roman" pitchFamily="18" charset="0"/>
                <a:cs typeface="Times New Roman" pitchFamily="18" charset="0"/>
              </a:rPr>
              <a:t>Kajian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Konektivitas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Sedimentasi</a:t>
            </a:r>
            <a:r>
              <a:rPr lang="en-US" sz="2400" dirty="0" smtClean="0">
                <a:latin typeface="Times New Roman" pitchFamily="18" charset="0"/>
                <a:cs typeface="Times New Roman" pitchFamily="18" charset="0"/>
              </a:rPr>
              <a:t> Dan </a:t>
            </a:r>
            <a:r>
              <a:rPr lang="en-US" sz="2400" dirty="0" err="1" smtClean="0">
                <a:latin typeface="Times New Roman" pitchFamily="18" charset="0"/>
                <a:cs typeface="Times New Roman" pitchFamily="18" charset="0"/>
              </a:rPr>
              <a:t>Dampaknya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Terhadap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Sistem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Sosial-Ekologis</a:t>
            </a:r>
            <a:r>
              <a:rPr lang="en-US" sz="2400" dirty="0" smtClean="0">
                <a:latin typeface="Times New Roman" pitchFamily="18" charset="0"/>
                <a:cs typeface="Times New Roman" pitchFamily="18" charset="0"/>
              </a:rPr>
              <a:t> Laguna (</a:t>
            </a:r>
            <a:r>
              <a:rPr lang="en-US" sz="2400" dirty="0" err="1" smtClean="0">
                <a:latin typeface="Times New Roman" pitchFamily="18" charset="0"/>
                <a:cs typeface="Times New Roman" pitchFamily="18" charset="0"/>
              </a:rPr>
              <a:t>Studi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Kasus</a:t>
            </a:r>
            <a:r>
              <a:rPr lang="en-US" sz="2400" dirty="0" smtClean="0">
                <a:latin typeface="Times New Roman" pitchFamily="18" charset="0"/>
                <a:cs typeface="Times New Roman" pitchFamily="18" charset="0"/>
              </a:rPr>
              <a:t> Laguna </a:t>
            </a:r>
            <a:r>
              <a:rPr lang="en-US" sz="2400" dirty="0" err="1" smtClean="0">
                <a:latin typeface="Times New Roman" pitchFamily="18" charset="0"/>
                <a:cs typeface="Times New Roman" pitchFamily="18" charset="0"/>
              </a:rPr>
              <a:t>Segara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Anakan</a:t>
            </a:r>
            <a:r>
              <a:rPr lang="en-US" sz="2400" dirty="0" smtClean="0">
                <a:latin typeface="Times New Roman" pitchFamily="18" charset="0"/>
                <a:cs typeface="Times New Roman" pitchFamily="18" charset="0"/>
              </a:rPr>
              <a:t>).</a:t>
            </a:r>
            <a:endParaRPr lang="id-ID" sz="2400" dirty="0" smtClean="0">
              <a:latin typeface="Times New Roman" pitchFamily="18" charset="0"/>
              <a:cs typeface="Times New Roman" pitchFamily="18" charset="0"/>
            </a:endParaRPr>
          </a:p>
          <a:p>
            <a:pPr marL="342900" indent="-342900">
              <a:buFont typeface="Arial"/>
              <a:buChar char="•"/>
            </a:pPr>
            <a:r>
              <a:rPr lang="en-US" sz="2400" dirty="0" smtClean="0">
                <a:latin typeface="Times New Roman" pitchFamily="18" charset="0"/>
                <a:cs typeface="Times New Roman" pitchFamily="18" charset="0"/>
              </a:rPr>
              <a:t>Laguna </a:t>
            </a:r>
            <a:r>
              <a:rPr lang="en-US" sz="2400" dirty="0" err="1" smtClean="0">
                <a:latin typeface="Times New Roman" pitchFamily="18" charset="0"/>
                <a:cs typeface="Times New Roman" pitchFamily="18" charset="0"/>
              </a:rPr>
              <a:t>Segaran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Anakan</a:t>
            </a:r>
            <a:r>
              <a:rPr lang="en-US" sz="2400" dirty="0" smtClean="0">
                <a:latin typeface="Times New Roman" pitchFamily="18" charset="0"/>
                <a:cs typeface="Times New Roman" pitchFamily="18" charset="0"/>
              </a:rPr>
              <a:t> (LSA) </a:t>
            </a:r>
            <a:r>
              <a:rPr lang="en-US" sz="2400" dirty="0" err="1" smtClean="0">
                <a:latin typeface="Times New Roman" pitchFamily="18" charset="0"/>
                <a:cs typeface="Times New Roman" pitchFamily="18" charset="0"/>
              </a:rPr>
              <a:t>memiliki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potensi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ekonomi</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besar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sebagai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penyumbang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produksi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perikanan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tangkap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utamanya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udang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dengan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nilai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lebih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atau</a:t>
            </a:r>
            <a:r>
              <a:rPr lang="en-US" sz="2400" dirty="0" smtClean="0">
                <a:latin typeface="Times New Roman" pitchFamily="18" charset="0"/>
                <a:cs typeface="Times New Roman" pitchFamily="18" charset="0"/>
              </a:rPr>
              <a:t> US$ 11,7 </a:t>
            </a:r>
            <a:r>
              <a:rPr lang="en-US" sz="2400" dirty="0" err="1" smtClean="0">
                <a:latin typeface="Times New Roman" pitchFamily="18" charset="0"/>
                <a:cs typeface="Times New Roman" pitchFamily="18" charset="0"/>
              </a:rPr>
              <a:t>juta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atau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Rp</a:t>
            </a:r>
            <a:r>
              <a:rPr lang="en-US" sz="2400" dirty="0" smtClean="0">
                <a:latin typeface="Times New Roman" pitchFamily="18" charset="0"/>
                <a:cs typeface="Times New Roman" pitchFamily="18" charset="0"/>
              </a:rPr>
              <a:t>. 154 </a:t>
            </a:r>
            <a:r>
              <a:rPr lang="en-US" sz="2400" dirty="0" err="1" smtClean="0">
                <a:latin typeface="Times New Roman" pitchFamily="18" charset="0"/>
                <a:cs typeface="Times New Roman" pitchFamily="18" charset="0"/>
              </a:rPr>
              <a:t>Milyar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pertahun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Besarnya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manfaat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dipengaruhi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oleh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keberadaan</a:t>
            </a:r>
            <a:r>
              <a:rPr lang="en-US" sz="2400" dirty="0" smtClean="0">
                <a:latin typeface="Times New Roman" pitchFamily="18" charset="0"/>
                <a:cs typeface="Times New Roman" pitchFamily="18" charset="0"/>
              </a:rPr>
              <a:t> mangrove </a:t>
            </a:r>
            <a:r>
              <a:rPr lang="en-US" sz="2400" dirty="0" err="1" smtClean="0">
                <a:latin typeface="Times New Roman" pitchFamily="18" charset="0"/>
                <a:cs typeface="Times New Roman" pitchFamily="18" charset="0"/>
              </a:rPr>
              <a:t>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dalamnya</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menunjang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serta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mendukung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siklus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kehidupan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ikan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kepiting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kerang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udang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serta</a:t>
            </a:r>
            <a:r>
              <a:rPr lang="en-US" sz="2400" dirty="0" smtClean="0">
                <a:latin typeface="Times New Roman" pitchFamily="18" charset="0"/>
                <a:cs typeface="Times New Roman" pitchFamily="18" charset="0"/>
              </a:rPr>
              <a:t> fauna </a:t>
            </a:r>
            <a:r>
              <a:rPr lang="en-US" sz="2400" dirty="0" err="1" smtClean="0">
                <a:latin typeface="Times New Roman" pitchFamily="18" charset="0"/>
                <a:cs typeface="Times New Roman" pitchFamily="18" charset="0"/>
              </a:rPr>
              <a:t>lainnya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Selain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potensi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ekonomi</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dirasakan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masyarakat</a:t>
            </a:r>
            <a:r>
              <a:rPr lang="en-US" sz="2400" dirty="0" smtClean="0">
                <a:latin typeface="Times New Roman" pitchFamily="18" charset="0"/>
                <a:cs typeface="Times New Roman" pitchFamily="18" charset="0"/>
              </a:rPr>
              <a:t>, LSA </a:t>
            </a:r>
            <a:r>
              <a:rPr lang="en-US" sz="2400" dirty="0" err="1" smtClean="0">
                <a:latin typeface="Times New Roman" pitchFamily="18" charset="0"/>
                <a:cs typeface="Times New Roman" pitchFamily="18" charset="0"/>
              </a:rPr>
              <a:t>juga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berfungsi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secara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ekologis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sebagai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tempat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berkembang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biak</a:t>
            </a:r>
            <a:r>
              <a:rPr lang="en-US" sz="2400" dirty="0" smtClean="0">
                <a:latin typeface="Times New Roman" pitchFamily="18" charset="0"/>
                <a:cs typeface="Times New Roman" pitchFamily="18" charset="0"/>
              </a:rPr>
              <a:t> (spawning ground), </a:t>
            </a:r>
            <a:r>
              <a:rPr lang="en-US" sz="2400" dirty="0" err="1" smtClean="0">
                <a:latin typeface="Times New Roman" pitchFamily="18" charset="0"/>
                <a:cs typeface="Times New Roman" pitchFamily="18" charset="0"/>
              </a:rPr>
              <a:t>pengasuhan</a:t>
            </a:r>
            <a:r>
              <a:rPr lang="en-US" sz="2400" dirty="0" smtClean="0">
                <a:latin typeface="Times New Roman" pitchFamily="18" charset="0"/>
                <a:cs typeface="Times New Roman" pitchFamily="18" charset="0"/>
              </a:rPr>
              <a:t> (nursery ground), </a:t>
            </a:r>
            <a:r>
              <a:rPr lang="en-US" sz="2400" dirty="0" err="1" smtClean="0">
                <a:latin typeface="Times New Roman" pitchFamily="18" charset="0"/>
                <a:cs typeface="Times New Roman" pitchFamily="18" charset="0"/>
              </a:rPr>
              <a:t>serta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sumber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nutrisi</a:t>
            </a:r>
            <a:r>
              <a:rPr lang="en-US" sz="2400" dirty="0" smtClean="0">
                <a:latin typeface="Times New Roman" pitchFamily="18" charset="0"/>
                <a:cs typeface="Times New Roman" pitchFamily="18" charset="0"/>
              </a:rPr>
              <a:t> (feeding ground) </a:t>
            </a:r>
            <a:r>
              <a:rPr lang="en-US" sz="2400" dirty="0" err="1" smtClean="0">
                <a:latin typeface="Times New Roman" pitchFamily="18" charset="0"/>
                <a:cs typeface="Times New Roman" pitchFamily="18" charset="0"/>
              </a:rPr>
              <a:t>bagi</a:t>
            </a:r>
            <a:r>
              <a:rPr lang="en-US" sz="2400" dirty="0" smtClean="0">
                <a:latin typeface="Times New Roman" pitchFamily="18" charset="0"/>
                <a:cs typeface="Times New Roman" pitchFamily="18" charset="0"/>
              </a:rPr>
              <a:t> biota </a:t>
            </a:r>
            <a:r>
              <a:rPr lang="en-US" sz="2400" dirty="0" err="1" smtClean="0">
                <a:latin typeface="Times New Roman" pitchFamily="18" charset="0"/>
                <a:cs typeface="Times New Roman" pitchFamily="18" charset="0"/>
              </a:rPr>
              <a:t>perairan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serta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mendukung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lestarinya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ketersediaan</a:t>
            </a:r>
            <a:r>
              <a:rPr lang="en-US" sz="2400" dirty="0" smtClean="0">
                <a:latin typeface="Times New Roman" pitchFamily="18" charset="0"/>
                <a:cs typeface="Times New Roman" pitchFamily="18" charset="0"/>
              </a:rPr>
              <a:t> plasma </a:t>
            </a:r>
            <a:r>
              <a:rPr lang="en-US" sz="2400" dirty="0" err="1" smtClean="0">
                <a:latin typeface="Times New Roman" pitchFamily="18" charset="0"/>
                <a:cs typeface="Times New Roman" pitchFamily="18" charset="0"/>
              </a:rPr>
              <a:t>nutfah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serta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keanekaragaman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hayat</a:t>
            </a:r>
            <a:r>
              <a:rPr lang="en-US" altLang="x-none" sz="2400" dirty="0" err="1" smtClean="0">
                <a:latin typeface="Times New Roman" pitchFamily="18" charset="0"/>
                <a:cs typeface="Times New Roman" pitchFamily="18" charset="0"/>
              </a:rPr>
              <a:t>i</a:t>
            </a:r>
            <a:r>
              <a:rPr lang="en-US" altLang="x-none"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endParaRPr lang="id-ID" dirty="0"/>
          </a:p>
        </p:txBody>
      </p:sp>
    </p:spTree>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090098" cy="1944216"/>
          </a:xfrm>
        </p:spPr>
        <p:txBody>
          <a:bodyPr>
            <a:normAutofit fontScale="90000"/>
          </a:bodyPr>
          <a:lstStyle/>
          <a:p>
            <a:pPr algn="l"/>
            <a:r>
              <a:rPr lang="en-US" sz="3100" b="1" dirty="0" smtClean="0">
                <a:latin typeface="Times New Roman" pitchFamily="18" charset="0"/>
                <a:cs typeface="Times New Roman" pitchFamily="18" charset="0"/>
              </a:rPr>
              <a:t>DAYA DUKUNG EKOLOGI UNTUK BUDIDAYA IKAN KAKAP DALAM KERAMBA JARING APUNG, STUDI KASUS DI PERAIRAN BIAK-NUMFOR</a:t>
            </a:r>
            <a:r>
              <a:rPr lang="en-US" altLang="x-none" sz="3100" dirty="0" smtClean="0"/>
              <a:t>.</a:t>
            </a:r>
            <a:r>
              <a:rPr lang="en-US" sz="3600" dirty="0" smtClean="0"/>
              <a:t/>
            </a:r>
            <a:br>
              <a:rPr lang="en-US" sz="3600" dirty="0" smtClean="0"/>
            </a:br>
            <a:endParaRPr lang="id-ID" sz="3500" dirty="0"/>
          </a:p>
        </p:txBody>
      </p:sp>
      <p:sp>
        <p:nvSpPr>
          <p:cNvPr id="3" name="Content Placeholder 2"/>
          <p:cNvSpPr>
            <a:spLocks noGrp="1"/>
          </p:cNvSpPr>
          <p:nvPr>
            <p:ph idx="1"/>
          </p:nvPr>
        </p:nvSpPr>
        <p:spPr>
          <a:xfrm>
            <a:off x="514350" y="1988840"/>
            <a:ext cx="8115300" cy="4229846"/>
          </a:xfrm>
        </p:spPr>
        <p:txBody>
          <a:bodyPr>
            <a:normAutofit lnSpcReduction="10000"/>
          </a:bodyPr>
          <a:lstStyle/>
          <a:p>
            <a:r>
              <a:rPr lang="en-US" altLang="x-none" sz="2800" dirty="0" err="1" smtClean="0">
                <a:latin typeface="Times New Roman" pitchFamily="18" charset="0"/>
                <a:cs typeface="Times New Roman" pitchFamily="18" charset="0"/>
              </a:rPr>
              <a:t>Penelitian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ini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bertujuan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untuk</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mengkaji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kesesuaian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perairan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estimasi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daya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dukung</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lingkungan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ekologi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untuk</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pengembangan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budidaya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kakap</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Lates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calcarifer</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Kajian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ini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dilakukan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dua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lokasi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yaitu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Pulau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Nusi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Teluk</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Urfu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Pengumpulan</a:t>
            </a:r>
            <a:r>
              <a:rPr lang="en-US" altLang="x-none" sz="2800" dirty="0" smtClean="0">
                <a:latin typeface="Times New Roman" pitchFamily="18" charset="0"/>
                <a:cs typeface="Times New Roman" pitchFamily="18" charset="0"/>
              </a:rPr>
              <a:t> data primer </a:t>
            </a:r>
            <a:r>
              <a:rPr lang="en-US" altLang="x-none" sz="2800" dirty="0" err="1" smtClean="0">
                <a:latin typeface="Times New Roman" pitchFamily="18" charset="0"/>
                <a:cs typeface="Times New Roman" pitchFamily="18" charset="0"/>
              </a:rPr>
              <a:t>dilakukan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melalui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survai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lapangan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pengumpulan</a:t>
            </a:r>
            <a:r>
              <a:rPr lang="en-US" altLang="x-none" sz="2800" dirty="0" smtClean="0">
                <a:latin typeface="Times New Roman" pitchFamily="18" charset="0"/>
                <a:cs typeface="Times New Roman" pitchFamily="18" charset="0"/>
              </a:rPr>
              <a:t> data </a:t>
            </a:r>
            <a:r>
              <a:rPr lang="en-US" altLang="x-none" sz="2800" dirty="0" err="1" smtClean="0">
                <a:latin typeface="Times New Roman" pitchFamily="18" charset="0"/>
                <a:cs typeface="Times New Roman" pitchFamily="18" charset="0"/>
              </a:rPr>
              <a:t>sekunder</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melalui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Dinas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terkait</a:t>
            </a:r>
            <a:r>
              <a:rPr lang="en-US" altLang="x-none" sz="2800" dirty="0" smtClean="0">
                <a:latin typeface="Times New Roman" pitchFamily="18" charset="0"/>
                <a:cs typeface="Times New Roman" pitchFamily="18" charset="0"/>
              </a:rPr>
              <a:t>. Data </a:t>
            </a:r>
            <a:r>
              <a:rPr lang="en-US" altLang="x-none" sz="2800" dirty="0" err="1" smtClean="0">
                <a:latin typeface="Times New Roman" pitchFamily="18" charset="0"/>
                <a:cs typeface="Times New Roman" pitchFamily="18" charset="0"/>
              </a:rPr>
              <a:t>survai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lapangan</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dikumpulkan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meliputi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arus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kedalaman</a:t>
            </a:r>
            <a:r>
              <a:rPr lang="en-US" altLang="x-none" sz="2800" dirty="0" smtClean="0">
                <a:latin typeface="Times New Roman" pitchFamily="18" charset="0"/>
                <a:cs typeface="Times New Roman" pitchFamily="18" charset="0"/>
              </a:rPr>
              <a:t>, pH, </a:t>
            </a:r>
            <a:r>
              <a:rPr lang="en-US" altLang="x-none" sz="2800" dirty="0" err="1" smtClean="0">
                <a:latin typeface="Times New Roman" pitchFamily="18" charset="0"/>
                <a:cs typeface="Times New Roman" pitchFamily="18" charset="0"/>
              </a:rPr>
              <a:t>suhu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salinitas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dissoloved</a:t>
            </a:r>
            <a:r>
              <a:rPr lang="en-US" altLang="x-none" sz="2800" dirty="0" smtClean="0">
                <a:latin typeface="Times New Roman" pitchFamily="18" charset="0"/>
                <a:cs typeface="Times New Roman" pitchFamily="18" charset="0"/>
              </a:rPr>
              <a:t> oxygen (DO), </a:t>
            </a:r>
            <a:r>
              <a:rPr lang="en-US" altLang="x-none" sz="2800" dirty="0" err="1" smtClean="0">
                <a:latin typeface="Times New Roman" pitchFamily="18" charset="0"/>
                <a:cs typeface="Times New Roman" pitchFamily="18" charset="0"/>
              </a:rPr>
              <a:t>amonia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nitrit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nitrat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fosfat</a:t>
            </a:r>
            <a:r>
              <a:rPr lang="en-US" altLang="x-none" sz="2800" dirty="0" smtClean="0">
                <a:latin typeface="Times New Roman" pitchFamily="18" charset="0"/>
                <a:cs typeface="Times New Roman" pitchFamily="18" charset="0"/>
              </a:rPr>
              <a:t>, total suspended solid (TSS),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kecerahan</a:t>
            </a:r>
            <a:r>
              <a:rPr lang="en-US" altLang="x-none"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endParaRPr lang="id-ID" dirty="0"/>
          </a:p>
        </p:txBody>
      </p:sp>
    </p:spTree>
  </p:cSld>
  <p:clrMapOvr>
    <a:masterClrMapping/>
  </p:clrMapOvr>
  <p:transition>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8090098" cy="1296143"/>
          </a:xfrm>
        </p:spPr>
        <p:txBody>
          <a:bodyPr>
            <a:normAutofit fontScale="90000"/>
          </a:bodyPr>
          <a:lstStyle/>
          <a:p>
            <a:pPr algn="l"/>
            <a:r>
              <a:rPr lang="en-US" b="1" dirty="0" err="1" smtClean="0">
                <a:latin typeface="Times New Roman" pitchFamily="18" charset="0"/>
                <a:cs typeface="Times New Roman" pitchFamily="18" charset="0"/>
              </a:rPr>
              <a:t>Rumpon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Ganggu</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Ekologi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Kelautan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di</a:t>
            </a:r>
            <a:r>
              <a:rPr lang="en-US" b="1" dirty="0" smtClean="0">
                <a:latin typeface="Times New Roman" pitchFamily="18" charset="0"/>
                <a:cs typeface="Times New Roman" pitchFamily="18" charset="0"/>
              </a:rPr>
              <a:t> Indonesia</a:t>
            </a:r>
            <a:r>
              <a:rPr lang="en-US" altLang="x-none" b="1" dirty="0" smtClean="0">
                <a:latin typeface="Times New Roman" pitchFamily="18" charset="0"/>
                <a:cs typeface="Times New Roman" pitchFamily="18" charset="0"/>
              </a:rPr>
              <a:t>.</a:t>
            </a:r>
            <a:r>
              <a:rPr lang="en-US" dirty="0" smtClean="0"/>
              <a:t/>
            </a:r>
            <a:br>
              <a:rPr lang="en-US" dirty="0" smtClean="0"/>
            </a:br>
            <a:endParaRPr lang="id-ID" dirty="0"/>
          </a:p>
        </p:txBody>
      </p:sp>
      <p:sp>
        <p:nvSpPr>
          <p:cNvPr id="3" name="Content Placeholder 2"/>
          <p:cNvSpPr>
            <a:spLocks noGrp="1"/>
          </p:cNvSpPr>
          <p:nvPr>
            <p:ph idx="1"/>
          </p:nvPr>
        </p:nvSpPr>
        <p:spPr>
          <a:xfrm>
            <a:off x="514350" y="1700809"/>
            <a:ext cx="8115300" cy="4517878"/>
          </a:xfrm>
        </p:spPr>
        <p:txBody>
          <a:bodyPr/>
          <a:lstStyle/>
          <a:p>
            <a:r>
              <a:rPr lang="en-US" altLang="x-none" sz="2800" dirty="0" err="1" smtClean="0">
                <a:latin typeface="Times New Roman" pitchFamily="18" charset="0"/>
                <a:cs typeface="Times New Roman" pitchFamily="18" charset="0"/>
              </a:rPr>
              <a:t>Penelitian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ini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bertujuan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untuk</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mengkaji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kesesuaian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perairan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estimasi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daya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dukung</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lingkungan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ekologi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untuk</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pengembangan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budidaya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kakap</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Lates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calcarifer</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Kajian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ini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dilakukan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dua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lokasi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yaitu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Pulau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Nusi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Teluk</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Urfu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Pengumpulan</a:t>
            </a:r>
            <a:r>
              <a:rPr lang="en-US" altLang="x-none" sz="2800" dirty="0" smtClean="0">
                <a:latin typeface="Times New Roman" pitchFamily="18" charset="0"/>
                <a:cs typeface="Times New Roman" pitchFamily="18" charset="0"/>
              </a:rPr>
              <a:t> data primer </a:t>
            </a:r>
            <a:r>
              <a:rPr lang="en-US" altLang="x-none" sz="2800" dirty="0" err="1" smtClean="0">
                <a:latin typeface="Times New Roman" pitchFamily="18" charset="0"/>
                <a:cs typeface="Times New Roman" pitchFamily="18" charset="0"/>
              </a:rPr>
              <a:t>dilakukan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melalui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survai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lapangan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pengumpulan</a:t>
            </a:r>
            <a:r>
              <a:rPr lang="en-US" altLang="x-none" sz="2800" dirty="0" smtClean="0">
                <a:latin typeface="Times New Roman" pitchFamily="18" charset="0"/>
                <a:cs typeface="Times New Roman" pitchFamily="18" charset="0"/>
              </a:rPr>
              <a:t> data </a:t>
            </a:r>
            <a:r>
              <a:rPr lang="en-US" altLang="x-none" sz="2800" dirty="0" err="1" smtClean="0">
                <a:latin typeface="Times New Roman" pitchFamily="18" charset="0"/>
                <a:cs typeface="Times New Roman" pitchFamily="18" charset="0"/>
              </a:rPr>
              <a:t>sekunder</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melalui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Dinas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terkait</a:t>
            </a:r>
            <a:r>
              <a:rPr lang="en-US" altLang="x-none" sz="2800" dirty="0" smtClean="0">
                <a:latin typeface="Times New Roman" pitchFamily="18" charset="0"/>
                <a:cs typeface="Times New Roman" pitchFamily="18" charset="0"/>
              </a:rPr>
              <a:t>. Data </a:t>
            </a:r>
            <a:r>
              <a:rPr lang="en-US" altLang="x-none" sz="2800" dirty="0" err="1" smtClean="0">
                <a:latin typeface="Times New Roman" pitchFamily="18" charset="0"/>
                <a:cs typeface="Times New Roman" pitchFamily="18" charset="0"/>
              </a:rPr>
              <a:t>survai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lapangan</a:t>
            </a:r>
            <a:r>
              <a:rPr lang="en-US" altLang="x-none" sz="2800" dirty="0" smtClean="0">
                <a:latin typeface="Times New Roman" pitchFamily="18" charset="0"/>
                <a:cs typeface="Times New Roman" pitchFamily="18" charset="0"/>
              </a:rPr>
              <a:t> yang </a:t>
            </a:r>
            <a:r>
              <a:rPr lang="en-US" altLang="x-none" sz="2800" dirty="0" err="1" smtClean="0">
                <a:latin typeface="Times New Roman" pitchFamily="18" charset="0"/>
                <a:cs typeface="Times New Roman" pitchFamily="18" charset="0"/>
              </a:rPr>
              <a:t>dikumpulkan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meliputi</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arus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kedalaman</a:t>
            </a:r>
            <a:r>
              <a:rPr lang="en-US" altLang="x-none" sz="2800" dirty="0" smtClean="0">
                <a:latin typeface="Times New Roman" pitchFamily="18" charset="0"/>
                <a:cs typeface="Times New Roman" pitchFamily="18" charset="0"/>
              </a:rPr>
              <a:t>, pH, </a:t>
            </a:r>
            <a:r>
              <a:rPr lang="en-US" altLang="x-none" sz="2800" dirty="0" err="1" smtClean="0">
                <a:latin typeface="Times New Roman" pitchFamily="18" charset="0"/>
                <a:cs typeface="Times New Roman" pitchFamily="18" charset="0"/>
              </a:rPr>
              <a:t>suhu</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salinitas</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dissoloved</a:t>
            </a:r>
            <a:r>
              <a:rPr lang="en-US" altLang="x-none" sz="2800" dirty="0" smtClean="0">
                <a:latin typeface="Times New Roman" pitchFamily="18" charset="0"/>
                <a:cs typeface="Times New Roman" pitchFamily="18" charset="0"/>
              </a:rPr>
              <a:t> oxygen (DO), </a:t>
            </a:r>
            <a:r>
              <a:rPr lang="en-US" altLang="x-none" sz="2800" dirty="0" err="1" smtClean="0">
                <a:latin typeface="Times New Roman" pitchFamily="18" charset="0"/>
                <a:cs typeface="Times New Roman" pitchFamily="18" charset="0"/>
              </a:rPr>
              <a:t>amonia</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nitrit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nitrat</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fosfat</a:t>
            </a:r>
            <a:r>
              <a:rPr lang="en-US" altLang="x-none" sz="2800" dirty="0" smtClean="0">
                <a:latin typeface="Times New Roman" pitchFamily="18" charset="0"/>
                <a:cs typeface="Times New Roman" pitchFamily="18" charset="0"/>
              </a:rPr>
              <a:t>, total suspended solid (TSS), </a:t>
            </a:r>
            <a:r>
              <a:rPr lang="en-US" altLang="x-none" sz="2800" dirty="0" err="1" smtClean="0">
                <a:latin typeface="Times New Roman" pitchFamily="18" charset="0"/>
                <a:cs typeface="Times New Roman" pitchFamily="18" charset="0"/>
              </a:rPr>
              <a:t>dan</a:t>
            </a:r>
            <a:r>
              <a:rPr lang="en-US" altLang="x-none" sz="2800" dirty="0" smtClean="0">
                <a:latin typeface="Times New Roman" pitchFamily="18" charset="0"/>
                <a:cs typeface="Times New Roman" pitchFamily="18" charset="0"/>
              </a:rPr>
              <a:t> </a:t>
            </a:r>
            <a:r>
              <a:rPr lang="en-US" altLang="x-none" sz="2800" dirty="0" err="1" smtClean="0">
                <a:latin typeface="Times New Roman" pitchFamily="18" charset="0"/>
                <a:cs typeface="Times New Roman" pitchFamily="18" charset="0"/>
              </a:rPr>
              <a:t>kecerahan</a:t>
            </a:r>
            <a:r>
              <a:rPr lang="en-US" altLang="x-none"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endParaRPr lang="id-ID" dirty="0"/>
          </a:p>
        </p:txBody>
      </p:sp>
    </p:spTree>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276872"/>
            <a:ext cx="8018090" cy="2304257"/>
          </a:xfrm>
        </p:spPr>
        <p:txBody>
          <a:bodyPr>
            <a:normAutofit/>
          </a:bodyPr>
          <a:lstStyle/>
          <a:p>
            <a:pPr algn="ctr"/>
            <a:r>
              <a:rPr lang="id-ID" sz="5400" b="1" dirty="0" smtClean="0">
                <a:latin typeface="Times New Roman" pitchFamily="18" charset="0"/>
                <a:cs typeface="Times New Roman" pitchFamily="18" charset="0"/>
              </a:rPr>
              <a:t>TERIMAKASIH</a:t>
            </a:r>
            <a:endParaRPr lang="id-ID" sz="5400" b="1" dirty="0">
              <a:latin typeface="Times New Roman" pitchFamily="18" charset="0"/>
              <a:cs typeface="Times New Roman" pitchFamily="18" charset="0"/>
            </a:endParaRPr>
          </a:p>
        </p:txBody>
      </p:sp>
    </p:spTree>
  </p:cSld>
  <p:clrMapOvr>
    <a:masterClrMapping/>
  </p:clrMapOvr>
  <p:transition>
    <p:fade/>
  </p:transition>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TF00001028</Template>
  <TotalTime>598</TotalTime>
  <Words>1266</Words>
  <Application>Microsoft Office PowerPoint</Application>
  <PresentationFormat>On-screen Show (4:3)</PresentationFormat>
  <Paragraphs>146</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Vapor Trail</vt:lpstr>
      <vt:lpstr>EKOLOGI</vt:lpstr>
      <vt:lpstr>Slide 2</vt:lpstr>
      <vt:lpstr>Slide 3</vt:lpstr>
      <vt:lpstr>Slide 4</vt:lpstr>
      <vt:lpstr>Pembagian ekologi</vt:lpstr>
      <vt:lpstr>Slide 6</vt:lpstr>
      <vt:lpstr>Slide 7</vt:lpstr>
      <vt:lpstr>Slide 8</vt:lpstr>
      <vt:lpstr>RUANG LINGKUP KAJIAN EKOLOGI LINGKUNGAN</vt:lpstr>
      <vt:lpstr>Slide 10</vt:lpstr>
      <vt:lpstr>Slide 11</vt:lpstr>
      <vt:lpstr>Siklus Ekologi</vt:lpstr>
      <vt:lpstr>Daur Fosfor</vt:lpstr>
      <vt:lpstr>Daur  air</vt:lpstr>
      <vt:lpstr>Daur Sulfur</vt:lpstr>
      <vt:lpstr>Daur nitrogen</vt:lpstr>
      <vt:lpstr>Slide 17</vt:lpstr>
      <vt:lpstr>Komponen Penyusun Ekosistem</vt:lpstr>
      <vt:lpstr>Slide 19</vt:lpstr>
      <vt:lpstr>produsen</vt:lpstr>
      <vt:lpstr>konsumen</vt:lpstr>
      <vt:lpstr>detritivor</vt:lpstr>
      <vt:lpstr>dekomposer</vt:lpstr>
      <vt:lpstr>Slide 24</vt:lpstr>
      <vt:lpstr>Rantai makanan</vt:lpstr>
      <vt:lpstr>Slide 26</vt:lpstr>
      <vt:lpstr>Jaring-jaring makanan</vt:lpstr>
      <vt:lpstr>Slide 28</vt:lpstr>
      <vt:lpstr>SISTEM EKOLOGI DI DARAT</vt:lpstr>
      <vt:lpstr>Slide 30</vt:lpstr>
      <vt:lpstr>Ciri-ciri ekosistem darat</vt:lpstr>
      <vt:lpstr>jenis-jenis ekosistem darat</vt:lpstr>
      <vt:lpstr>Slide 33</vt:lpstr>
      <vt:lpstr>Slide 34</vt:lpstr>
      <vt:lpstr>Slide 35</vt:lpstr>
      <vt:lpstr>Slide 36</vt:lpstr>
      <vt:lpstr>Slide 37</vt:lpstr>
      <vt:lpstr>Slide 38</vt:lpstr>
      <vt:lpstr>Slide 39</vt:lpstr>
      <vt:lpstr>CONTOH EKOLOGI PERAIRAN</vt:lpstr>
      <vt:lpstr>Slide 41</vt:lpstr>
      <vt:lpstr>Slide 42</vt:lpstr>
      <vt:lpstr>Slide 43</vt:lpstr>
      <vt:lpstr>DAYA DUKUNG EKOLOGI UNTUK BUDIDAYA IKAN KAKAP DALAM KERAMBA JARING APUNG, STUDI KASUS DI PERAIRAN BIAK-NUMFOR. </vt:lpstr>
      <vt:lpstr>Rumpon Ganggu Ekologi Kelautan di Indonesia. </vt:lpstr>
      <vt:lpstr>TERIMAKASIH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EKOLOGI</dc:title>
  <dc:creator>Zenny Zanuba</dc:creator>
  <cp:lastModifiedBy>Zenny Zanuba</cp:lastModifiedBy>
  <cp:revision>15</cp:revision>
  <dcterms:created xsi:type="dcterms:W3CDTF">2018-12-13T13:54:01Z</dcterms:created>
  <dcterms:modified xsi:type="dcterms:W3CDTF">2018-12-18T04:22:03Z</dcterms:modified>
</cp:coreProperties>
</file>