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68" r:id="rId3"/>
    <p:sldId id="257" r:id="rId4"/>
    <p:sldId id="258" r:id="rId5"/>
    <p:sldId id="259" r:id="rId6"/>
    <p:sldId id="260" r:id="rId7"/>
    <p:sldId id="261" r:id="rId8"/>
    <p:sldId id="262" r:id="rId9"/>
    <p:sldId id="263" r:id="rId10"/>
    <p:sldId id="264" r:id="rId11"/>
    <p:sldId id="265" r:id="rId12"/>
    <p:sldId id="266" r:id="rId13"/>
    <p:sldId id="267" r:id="rId14"/>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65" d="100"/>
          <a:sy n="65" d="100"/>
        </p:scale>
        <p:origin x="-1440" y="-96"/>
      </p:cViewPr>
      <p:guideLst>
        <p:guide orient="horz" pos="2160"/>
        <p:guide pos="288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C03A9F71-CE03-4FC0-9FD7-AC718BA1694C}" type="datetimeFigureOut">
              <a:rPr lang="en-US" smtClean="0"/>
              <a:t>10/3/2019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1690815-A717-40CF-9AC4-5BC09D7BE945}"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C03A9F71-CE03-4FC0-9FD7-AC718BA1694C}" type="datetimeFigureOut">
              <a:rPr lang="en-US" smtClean="0"/>
              <a:t>10/3/2019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1690815-A717-40CF-9AC4-5BC09D7BE945}"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C03A9F71-CE03-4FC0-9FD7-AC718BA1694C}" type="datetimeFigureOut">
              <a:rPr lang="en-US" smtClean="0"/>
              <a:t>10/3/2019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1690815-A717-40CF-9AC4-5BC09D7BE945}"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C03A9F71-CE03-4FC0-9FD7-AC718BA1694C}" type="datetimeFigureOut">
              <a:rPr lang="en-US" smtClean="0"/>
              <a:t>10/3/2019</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1690815-A717-40CF-9AC4-5BC09D7BE945}"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C03A9F71-CE03-4FC0-9FD7-AC718BA1694C}" type="datetimeFigureOut">
              <a:rPr lang="en-US" smtClean="0"/>
              <a:t>10/3/2019</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21690815-A717-40CF-9AC4-5BC09D7BE945}"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C03A9F71-CE03-4FC0-9FD7-AC718BA1694C}" type="datetimeFigureOut">
              <a:rPr lang="en-US" smtClean="0"/>
              <a:t>10/3/2019</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21690815-A717-40CF-9AC4-5BC09D7BE945}"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03A9F71-CE03-4FC0-9FD7-AC718BA1694C}" type="datetimeFigureOut">
              <a:rPr lang="en-US" smtClean="0"/>
              <a:t>10/3/2019</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21690815-A717-40CF-9AC4-5BC09D7BE945}"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C03A9F71-CE03-4FC0-9FD7-AC718BA1694C}" type="datetimeFigureOut">
              <a:rPr lang="en-US" smtClean="0"/>
              <a:t>10/3/2019</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1690815-A717-40CF-9AC4-5BC09D7BE945}"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C03A9F71-CE03-4FC0-9FD7-AC718BA1694C}" type="datetimeFigureOut">
              <a:rPr lang="en-US" smtClean="0"/>
              <a:t>10/3/2019</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1690815-A717-40CF-9AC4-5BC09D7BE945}"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C03A9F71-CE03-4FC0-9FD7-AC718BA1694C}" type="datetimeFigureOut">
              <a:rPr lang="en-US" smtClean="0"/>
              <a:t>10/3/2019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1690815-A717-40CF-9AC4-5BC09D7BE945}"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C03A9F71-CE03-4FC0-9FD7-AC718BA1694C}" type="datetimeFigureOut">
              <a:rPr lang="en-US" smtClean="0"/>
              <a:t>10/3/2019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1690815-A717-40CF-9AC4-5BC09D7BE945}" type="slidenum">
              <a:rPr lang="en-US" smtClean="0"/>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t="-6000" b="-6000"/>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03A9F71-CE03-4FC0-9FD7-AC718BA1694C}" type="datetimeFigureOut">
              <a:rPr lang="en-US" smtClean="0"/>
              <a:t>10/3/2019</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1690815-A717-40CF-9AC4-5BC09D7BE945}"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hyperlink" Target="http://staff.uny.ac.id/sites/default/files/tmp/PPM%20di%20Giripurwo.pdf" TargetMode="External"/><Relationship Id="rId2" Type="http://schemas.openxmlformats.org/officeDocument/2006/relationships/hyperlink" Target="https://www.academia.edu/5623694/PENDIDIK_DAN_PESERTA_DIDIK_DALAM_PROSES_PEMBELAJARAN?auto=download"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2060575"/>
          </a:xfrm>
        </p:spPr>
        <p:txBody>
          <a:bodyPr>
            <a:normAutofit/>
          </a:bodyPr>
          <a:lstStyle/>
          <a:p>
            <a:pPr algn="l"/>
            <a:r>
              <a:rPr lang="id-ID" i="1" dirty="0">
                <a:latin typeface="Aparajita" panose="020B0604020202020204" pitchFamily="34" charset="0"/>
                <a:cs typeface="Aparajita" panose="020B0604020202020204" pitchFamily="34" charset="0"/>
              </a:rPr>
              <a:t>KEDUDUKAN ANAK </a:t>
            </a:r>
            <a:r>
              <a:rPr lang="id-ID" i="1" dirty="0" smtClean="0">
                <a:latin typeface="Aparajita" panose="020B0604020202020204" pitchFamily="34" charset="0"/>
                <a:cs typeface="Aparajita" panose="020B0604020202020204" pitchFamily="34" charset="0"/>
              </a:rPr>
              <a:t>DIDIK</a:t>
            </a:r>
            <a:endParaRPr lang="en-US" dirty="0">
              <a:latin typeface="Arabic Typesetting" panose="03020402040406030203" pitchFamily="66" charset="-78"/>
              <a:cs typeface="Arabic Typesetting" panose="03020402040406030203" pitchFamily="66" charset="-78"/>
            </a:endParaRPr>
          </a:p>
        </p:txBody>
      </p:sp>
    </p:spTree>
  </p:cSld>
  <p:clrMapOvr>
    <a:masterClrMapping/>
  </p:clrMapOvr>
  <p:transition>
    <p:dissolv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8" presetClass="entr" presetSubtype="16"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amond(in)">
                                      <p:cBhvr>
                                        <p:cTn id="7"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Judul 1"/>
          <p:cNvSpPr>
            <a:spLocks noGrp="1"/>
          </p:cNvSpPr>
          <p:nvPr>
            <p:ph type="title"/>
          </p:nvPr>
        </p:nvSpPr>
        <p:spPr/>
        <p:txBody>
          <a:bodyPr>
            <a:normAutofit fontScale="90000"/>
          </a:bodyPr>
          <a:lstStyle/>
          <a:p>
            <a:r>
              <a:rPr lang="id-ID" dirty="0"/>
              <a:t>KEDUDUKAN ANAK DIDIK</a:t>
            </a:r>
            <a:br>
              <a:rPr lang="id-ID" dirty="0"/>
            </a:br>
            <a:endParaRPr lang="id-ID" dirty="0"/>
          </a:p>
        </p:txBody>
      </p:sp>
      <p:sp>
        <p:nvSpPr>
          <p:cNvPr id="3" name="Tampungan Konten 2"/>
          <p:cNvSpPr>
            <a:spLocks noGrp="1"/>
          </p:cNvSpPr>
          <p:nvPr>
            <p:ph idx="1"/>
          </p:nvPr>
        </p:nvSpPr>
        <p:spPr/>
        <p:txBody>
          <a:bodyPr/>
          <a:lstStyle/>
          <a:p>
            <a:r>
              <a:rPr lang="id-ID" dirty="0"/>
              <a:t>kedudukan peserta didik merupakan subjek yang menjadi fokus utama dalam penyelenggaraan pendidikan dan pembelajaran. Yang perlu anda pahami sebagai guru kelas SD adalah pemahaman dan perlakukan terhadap peserta didik sebagai </a:t>
            </a:r>
            <a:r>
              <a:rPr lang="id-ID" dirty="0" err="1"/>
              <a:t>suatu</a:t>
            </a:r>
            <a:r>
              <a:rPr lang="id-ID" dirty="0"/>
              <a:t> totalitas atau kesatuan. </a:t>
            </a:r>
          </a:p>
        </p:txBody>
      </p:sp>
    </p:spTree>
    <p:extLst>
      <p:ext uri="{BB962C8B-B14F-4D97-AF65-F5344CB8AC3E}">
        <p14:creationId xmlns:p14="http://schemas.microsoft.com/office/powerpoint/2010/main" val="23811751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52400"/>
            <a:ext cx="8229600" cy="1447800"/>
          </a:xfrm>
        </p:spPr>
        <p:txBody>
          <a:bodyPr>
            <a:normAutofit fontScale="90000"/>
          </a:bodyPr>
          <a:lstStyle/>
          <a:p>
            <a:pPr algn="l"/>
            <a:r>
              <a:rPr lang="id-ID" sz="4000" dirty="0"/>
              <a:t>A. Anak didik sebagai pokok permasalahan</a:t>
            </a:r>
            <a:r>
              <a:rPr lang="en-US" dirty="0"/>
              <a:t/>
            </a:r>
            <a:br>
              <a:rPr lang="en-US" dirty="0"/>
            </a:br>
            <a:endParaRPr lang="en-US" dirty="0"/>
          </a:p>
        </p:txBody>
      </p:sp>
      <p:sp>
        <p:nvSpPr>
          <p:cNvPr id="3" name="Content Placeholder 2"/>
          <p:cNvSpPr>
            <a:spLocks noGrp="1"/>
          </p:cNvSpPr>
          <p:nvPr>
            <p:ph idx="1"/>
          </p:nvPr>
        </p:nvSpPr>
        <p:spPr>
          <a:xfrm>
            <a:off x="457200" y="1295400"/>
            <a:ext cx="8229600" cy="4830763"/>
          </a:xfrm>
        </p:spPr>
        <p:txBody>
          <a:bodyPr>
            <a:normAutofit fontScale="92500"/>
          </a:bodyPr>
          <a:lstStyle/>
          <a:p>
            <a:pPr>
              <a:buNone/>
            </a:pPr>
            <a:r>
              <a:rPr lang="en-US" dirty="0"/>
              <a:t>	</a:t>
            </a:r>
            <a:r>
              <a:rPr lang="en-US" dirty="0" smtClean="0"/>
              <a:t>	</a:t>
            </a:r>
            <a:r>
              <a:rPr lang="id-ID" dirty="0" smtClean="0"/>
              <a:t>Anak </a:t>
            </a:r>
            <a:r>
              <a:rPr lang="id-ID" dirty="0"/>
              <a:t>didik adalah setiap orang yang menerima pengaruh dari seseorang atau sekelompok orang yang menjalankan kegiatan pendidikan. Sebagai bahan pokok persoalan, anak didik memiliki kedudukan yang menempati posisi yang menentukan dalam sebuah interaksi. Guru tidak mempunyai arti apa-apa tanpa kehadiran anak didik sebagai subjek pembinaan, </a:t>
            </a:r>
            <a:r>
              <a:rPr lang="en-US" dirty="0" smtClean="0"/>
              <a:t>j</a:t>
            </a:r>
            <a:r>
              <a:rPr lang="id-ID" dirty="0" smtClean="0"/>
              <a:t>adi </a:t>
            </a:r>
            <a:r>
              <a:rPr lang="id-ID" dirty="0"/>
              <a:t>anak didik adalah kunci yang menentukan untuk terjadinya interaksi edukatif. </a:t>
            </a:r>
            <a:endParaRPr lang="en-US" dirty="0"/>
          </a:p>
          <a:p>
            <a:pPr>
              <a:buNone/>
            </a:pPr>
            <a:endParaRPr lang="en-US" dirty="0"/>
          </a:p>
        </p:txBody>
      </p:sp>
    </p:spTree>
  </p:cSld>
  <p:clrMapOvr>
    <a:masterClrMapping/>
  </p:clrMapOvr>
  <p:transition>
    <p:wipe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linds(horizontal)">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4" presetClass="entr" presetSubtype="16"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box(in)">
                                      <p:cBhvr>
                                        <p:cTn id="12" dur="5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l"/>
            <a:r>
              <a:rPr lang="en-US" dirty="0" smtClean="0"/>
              <a:t>K</a:t>
            </a:r>
            <a:r>
              <a:rPr lang="id-ID" dirty="0" smtClean="0"/>
              <a:t>arakteristik </a:t>
            </a:r>
            <a:r>
              <a:rPr lang="en-US" dirty="0" err="1" smtClean="0"/>
              <a:t>anak</a:t>
            </a:r>
            <a:r>
              <a:rPr lang="en-US" dirty="0" smtClean="0"/>
              <a:t> </a:t>
            </a:r>
            <a:r>
              <a:rPr lang="en-US" dirty="0" err="1" smtClean="0"/>
              <a:t>didik</a:t>
            </a:r>
            <a:endParaRPr lang="en-US" dirty="0"/>
          </a:p>
        </p:txBody>
      </p:sp>
      <p:sp>
        <p:nvSpPr>
          <p:cNvPr id="3" name="Content Placeholder 2"/>
          <p:cNvSpPr>
            <a:spLocks noGrp="1"/>
          </p:cNvSpPr>
          <p:nvPr>
            <p:ph idx="1"/>
          </p:nvPr>
        </p:nvSpPr>
        <p:spPr/>
        <p:txBody>
          <a:bodyPr/>
          <a:lstStyle/>
          <a:p>
            <a:pPr marL="514350" lvl="0" indent="-514350">
              <a:buFont typeface="+mj-lt"/>
              <a:buAutoNum type="arabicPeriod"/>
            </a:pPr>
            <a:r>
              <a:rPr lang="id-ID" dirty="0"/>
              <a:t>Belum memiliki pribadi dewasa susila sehingga masih menjadi tanggung jawab pendidik (guru) </a:t>
            </a:r>
            <a:endParaRPr lang="en-US" dirty="0"/>
          </a:p>
          <a:p>
            <a:pPr marL="514350" lvl="0" indent="-514350">
              <a:buFont typeface="+mj-lt"/>
              <a:buAutoNum type="arabicPeriod"/>
            </a:pPr>
            <a:r>
              <a:rPr lang="id-ID" dirty="0"/>
              <a:t>Masih menyempurnakan aspek tertentu dari kedewasaannya sehingga asih menjadi tanggung jawab pendidik</a:t>
            </a:r>
            <a:endParaRPr lang="en-US" dirty="0"/>
          </a:p>
          <a:p>
            <a:pPr marL="514350" indent="-514350">
              <a:buFont typeface="+mj-lt"/>
              <a:buAutoNum type="arabicPeriod"/>
            </a:pPr>
            <a:r>
              <a:rPr lang="id-ID" dirty="0"/>
              <a:t>Memiliki sifat-sifat dasar manusia yang sedang berkembang secara terpadu</a:t>
            </a:r>
            <a:endParaRPr lang="en-US" dirty="0"/>
          </a:p>
        </p:txBody>
      </p:sp>
    </p:spTree>
  </p:cSld>
  <p:clrMapOvr>
    <a:masterClrMapping/>
  </p:clrMapOvr>
  <p:transition>
    <p:wipe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2" presetClass="entr" presetSubtype="4" fill="hold" grpId="0" nodeType="clickEffect">
                                  <p:stCondLst>
                                    <p:cond delay="0"/>
                                  </p:stCondLst>
                                  <p:childTnLst>
                                    <p:set>
                                      <p:cBhvr>
                                        <p:cTn id="12" dur="1" fill="hold">
                                          <p:stCondLst>
                                            <p:cond delay="0"/>
                                          </p:stCondLst>
                                        </p:cTn>
                                        <p:tgtEl>
                                          <p:spTgt spid="3">
                                            <p:txEl>
                                              <p:pRg st="0" end="0"/>
                                            </p:txEl>
                                          </p:spTgt>
                                        </p:tgtEl>
                                        <p:attrNameLst>
                                          <p:attrName>style.visibility</p:attrName>
                                        </p:attrNameLst>
                                      </p:cBhvr>
                                      <p:to>
                                        <p:strVal val="visible"/>
                                      </p:to>
                                    </p:set>
                                    <p:animEffect transition="in" filter="slide(fromBottom)">
                                      <p:cBhvr>
                                        <p:cTn id="13" dur="500"/>
                                        <p:tgtEl>
                                          <p:spTgt spid="3">
                                            <p:txEl>
                                              <p:pRg st="0" end="0"/>
                                            </p:txEl>
                                          </p:spTgt>
                                        </p:tgtEl>
                                      </p:cBhvr>
                                    </p:animEffect>
                                  </p:childTnLst>
                                </p:cTn>
                              </p:par>
                            </p:childTnLst>
                          </p:cTn>
                        </p:par>
                      </p:childTnLst>
                    </p:cTn>
                  </p:par>
                  <p:par>
                    <p:cTn id="14" fill="hold">
                      <p:stCondLst>
                        <p:cond delay="indefinite"/>
                      </p:stCondLst>
                      <p:childTnLst>
                        <p:par>
                          <p:cTn id="15" fill="hold">
                            <p:stCondLst>
                              <p:cond delay="0"/>
                            </p:stCondLst>
                            <p:childTnLst>
                              <p:par>
                                <p:cTn id="16" presetID="12" presetClass="entr" presetSubtype="4" fill="hold" grpId="0" nodeType="clickEffect">
                                  <p:stCondLst>
                                    <p:cond delay="0"/>
                                  </p:stCondLst>
                                  <p:childTnLst>
                                    <p:set>
                                      <p:cBhvr>
                                        <p:cTn id="17" dur="1" fill="hold">
                                          <p:stCondLst>
                                            <p:cond delay="0"/>
                                          </p:stCondLst>
                                        </p:cTn>
                                        <p:tgtEl>
                                          <p:spTgt spid="3">
                                            <p:txEl>
                                              <p:pRg st="1" end="1"/>
                                            </p:txEl>
                                          </p:spTgt>
                                        </p:tgtEl>
                                        <p:attrNameLst>
                                          <p:attrName>style.visibility</p:attrName>
                                        </p:attrNameLst>
                                      </p:cBhvr>
                                      <p:to>
                                        <p:strVal val="visible"/>
                                      </p:to>
                                    </p:set>
                                    <p:animEffect transition="in" filter="slide(fromBottom)">
                                      <p:cBhvr>
                                        <p:cTn id="18" dur="500"/>
                                        <p:tgtEl>
                                          <p:spTgt spid="3">
                                            <p:txEl>
                                              <p:pRg st="1" end="1"/>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12" presetClass="entr" presetSubtype="4" fill="hold" grpId="0" nodeType="clickEffect">
                                  <p:stCondLst>
                                    <p:cond delay="0"/>
                                  </p:stCondLst>
                                  <p:childTnLst>
                                    <p:set>
                                      <p:cBhvr>
                                        <p:cTn id="22" dur="1" fill="hold">
                                          <p:stCondLst>
                                            <p:cond delay="0"/>
                                          </p:stCondLst>
                                        </p:cTn>
                                        <p:tgtEl>
                                          <p:spTgt spid="3">
                                            <p:txEl>
                                              <p:pRg st="2" end="2"/>
                                            </p:txEl>
                                          </p:spTgt>
                                        </p:tgtEl>
                                        <p:attrNameLst>
                                          <p:attrName>style.visibility</p:attrName>
                                        </p:attrNameLst>
                                      </p:cBhvr>
                                      <p:to>
                                        <p:strVal val="visible"/>
                                      </p:to>
                                    </p:set>
                                    <p:animEffect transition="in" filter="slide(fromBottom)">
                                      <p:cBhvr>
                                        <p:cTn id="23"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l"/>
            <a:r>
              <a:rPr lang="id-ID" sz="4000" dirty="0"/>
              <a:t>B. Pembawaan Dan Lingkungan Anak Didik</a:t>
            </a:r>
            <a:r>
              <a:rPr lang="en-US" dirty="0"/>
              <a:t/>
            </a:r>
            <a:br>
              <a:rPr lang="en-US" dirty="0"/>
            </a:br>
            <a:endParaRPr lang="en-US" dirty="0"/>
          </a:p>
        </p:txBody>
      </p:sp>
      <p:sp>
        <p:nvSpPr>
          <p:cNvPr id="3" name="Content Placeholder 2"/>
          <p:cNvSpPr>
            <a:spLocks noGrp="1"/>
          </p:cNvSpPr>
          <p:nvPr>
            <p:ph idx="1"/>
          </p:nvPr>
        </p:nvSpPr>
        <p:spPr/>
        <p:txBody>
          <a:bodyPr/>
          <a:lstStyle/>
          <a:p>
            <a:pPr>
              <a:buNone/>
            </a:pPr>
            <a:r>
              <a:rPr lang="en-US" dirty="0" smtClean="0"/>
              <a:t>		</a:t>
            </a:r>
            <a:r>
              <a:rPr lang="id-ID" dirty="0"/>
              <a:t>Perkembangan dan  kematangan jiwa seseorang anak dipengaruhi oleh faktor pembawaan dan lingkungan. Lingkungan dapat dijadikan tempat untuk kematangan jiwa seseorang. Dengan demikian, baik tidaknya sikap seseorang ditentukan oleh dua faktor tersebut. </a:t>
            </a:r>
            <a:endParaRPr lang="en-US" dirty="0"/>
          </a:p>
          <a:p>
            <a:pPr>
              <a:buNone/>
            </a:pPr>
            <a:endParaRPr lang="en-US" dirty="0"/>
          </a:p>
        </p:txBody>
      </p:sp>
    </p:spTree>
  </p:cSld>
  <p:clrMapOvr>
    <a:masterClrMapping/>
  </p:clrMapOvr>
  <p:transition>
    <p:wedg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down)">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5" presetClass="entr" presetSubtype="1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checkerboard(across)">
                                      <p:cBhvr>
                                        <p:cTn id="12" dur="5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l"/>
            <a:r>
              <a:rPr lang="id-ID" dirty="0"/>
              <a:t>C. Perbedaan Individual  Didik</a:t>
            </a:r>
            <a:r>
              <a:rPr lang="en-US" dirty="0"/>
              <a:t/>
            </a:r>
            <a:br>
              <a:rPr lang="en-US" dirty="0"/>
            </a:br>
            <a:endParaRPr lang="en-US" dirty="0"/>
          </a:p>
        </p:txBody>
      </p:sp>
      <p:sp>
        <p:nvSpPr>
          <p:cNvPr id="3" name="Content Placeholder 2"/>
          <p:cNvSpPr>
            <a:spLocks noGrp="1"/>
          </p:cNvSpPr>
          <p:nvPr>
            <p:ph idx="1"/>
          </p:nvPr>
        </p:nvSpPr>
        <p:spPr/>
        <p:txBody>
          <a:bodyPr/>
          <a:lstStyle/>
          <a:p>
            <a:pPr lvl="1">
              <a:buNone/>
            </a:pPr>
            <a:r>
              <a:rPr lang="en-US" dirty="0" smtClean="0"/>
              <a:t>			</a:t>
            </a:r>
            <a:r>
              <a:rPr lang="id-ID" dirty="0" smtClean="0"/>
              <a:t>Karena </a:t>
            </a:r>
            <a:r>
              <a:rPr lang="id-ID" dirty="0"/>
              <a:t>banyaknya perbedaan individual </a:t>
            </a:r>
            <a:r>
              <a:rPr lang="id-ID" dirty="0" smtClean="0"/>
              <a:t>anak</a:t>
            </a:r>
            <a:r>
              <a:rPr lang="en-US" dirty="0" smtClean="0"/>
              <a:t> </a:t>
            </a:r>
            <a:r>
              <a:rPr lang="id-ID" dirty="0" smtClean="0"/>
              <a:t>didik</a:t>
            </a:r>
            <a:r>
              <a:rPr lang="id-ID" dirty="0"/>
              <a:t>, maka dalam pembahasan ini akan diklasifikasikan menjadi tiga aspek, </a:t>
            </a:r>
            <a:r>
              <a:rPr lang="id-ID" dirty="0" smtClean="0"/>
              <a:t>yaitu</a:t>
            </a:r>
            <a:r>
              <a:rPr lang="en-US" dirty="0" smtClean="0"/>
              <a:t> </a:t>
            </a:r>
            <a:r>
              <a:rPr lang="id-ID" dirty="0" smtClean="0"/>
              <a:t>perbedaan </a:t>
            </a:r>
            <a:r>
              <a:rPr lang="id-ID" dirty="0"/>
              <a:t>biologis, intelektual, dan psikologis.</a:t>
            </a:r>
            <a:endParaRPr lang="en-US" dirty="0"/>
          </a:p>
          <a:p>
            <a:pPr lvl="1">
              <a:buNone/>
            </a:pPr>
            <a:endParaRPr lang="en-US" dirty="0"/>
          </a:p>
        </p:txBody>
      </p:sp>
    </p:spTree>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ssolve">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wipe(down)">
                                      <p:cBhvr>
                                        <p:cTn id="12" dur="5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304800"/>
            <a:ext cx="8229600" cy="5821363"/>
          </a:xfrm>
        </p:spPr>
        <p:txBody>
          <a:bodyPr/>
          <a:lstStyle/>
          <a:p>
            <a:pPr marL="514350" indent="-514350">
              <a:buFont typeface="+mj-lt"/>
              <a:buAutoNum type="arabicPeriod"/>
            </a:pPr>
            <a:r>
              <a:rPr lang="id-ID" dirty="0"/>
              <a:t>Perbedaan </a:t>
            </a:r>
            <a:r>
              <a:rPr lang="id-ID" dirty="0" smtClean="0"/>
              <a:t>Biologis</a:t>
            </a:r>
            <a:endParaRPr lang="en-US" dirty="0" smtClean="0"/>
          </a:p>
          <a:p>
            <a:pPr marL="514350" indent="-514350">
              <a:buNone/>
            </a:pPr>
            <a:r>
              <a:rPr lang="en-US" dirty="0"/>
              <a:t>	</a:t>
            </a:r>
            <a:r>
              <a:rPr lang="id-ID" dirty="0"/>
              <a:t>Anak kembar dari satu sel telur pun memiliki jasmani yang berlainan. Tidak heran bila seseorang yang mengatakan bahwa anak kembar itu serupa tapi tak sama. Artinya, dalam hal-hal tertentu anak kembar memiliki kesamaan dan perbedaan. Entar  itu jenis kelamin, bentuk tubuh, warna rambut, warna kulit, mata, dan sebagainya. Semua itu adalah ciri-ciri individu anak didik yang dibawa sejak lahir.</a:t>
            </a:r>
            <a:endParaRPr lang="en-US" dirty="0"/>
          </a:p>
          <a:p>
            <a:pPr marL="514350" indent="-514350">
              <a:buNone/>
            </a:pPr>
            <a:endParaRPr lang="en-US" dirty="0"/>
          </a:p>
        </p:txBody>
      </p:sp>
    </p:spTree>
  </p:cSld>
  <p:clrMapOvr>
    <a:masterClrMapping/>
  </p:clrMapOvr>
  <p:transition>
    <p:spli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l"/>
            <a:r>
              <a:rPr lang="id-ID" dirty="0" smtClean="0"/>
              <a:t>la</a:t>
            </a:r>
            <a:r>
              <a:rPr lang="en-US" dirty="0" err="1" smtClean="0"/>
              <a:t>njutan</a:t>
            </a:r>
            <a:endParaRPr lang="en-US" dirty="0"/>
          </a:p>
        </p:txBody>
      </p:sp>
      <p:sp>
        <p:nvSpPr>
          <p:cNvPr id="3" name="Content Placeholder 2"/>
          <p:cNvSpPr>
            <a:spLocks noGrp="1"/>
          </p:cNvSpPr>
          <p:nvPr>
            <p:ph idx="1"/>
          </p:nvPr>
        </p:nvSpPr>
        <p:spPr/>
        <p:txBody>
          <a:bodyPr/>
          <a:lstStyle/>
          <a:p>
            <a:pPr>
              <a:buNone/>
            </a:pPr>
            <a:r>
              <a:rPr lang="en-US" dirty="0" smtClean="0"/>
              <a:t>	</a:t>
            </a:r>
            <a:r>
              <a:rPr lang="id-ID" dirty="0" smtClean="0"/>
              <a:t>Aspek </a:t>
            </a:r>
            <a:r>
              <a:rPr lang="id-ID" dirty="0"/>
              <a:t>biologis lainnya adalah hal-hal yang menyangkut kesehatan anak didik, misalnya yang berhubungan dengan kesehatan mata dan telinga yang langsung berkaitan dengan penerimaan bahanpelajaran dikelas. Kedua aspek ini sangat penting dalam pendidikan. </a:t>
            </a:r>
            <a:endParaRPr lang="en-US" dirty="0"/>
          </a:p>
        </p:txBody>
      </p:sp>
    </p:spTree>
  </p:cSld>
  <p:clrMapOvr>
    <a:masterClrMapping/>
  </p:clrMapOvr>
  <p:transition>
    <p:wheel spokes="8"/>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 presetClass="entr" presetSubtype="16"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ox(in)">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8" presetClass="entr" presetSubtype="16"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diamond(in)">
                                      <p:cBhvr>
                                        <p:cTn id="12" dur="20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l"/>
            <a:r>
              <a:rPr lang="id-ID" dirty="0" smtClean="0"/>
              <a:t>la</a:t>
            </a:r>
            <a:r>
              <a:rPr lang="en-US" dirty="0" err="1" smtClean="0"/>
              <a:t>njutan</a:t>
            </a:r>
            <a:endParaRPr lang="en-US" dirty="0"/>
          </a:p>
        </p:txBody>
      </p:sp>
      <p:sp>
        <p:nvSpPr>
          <p:cNvPr id="3" name="Content Placeholder 2"/>
          <p:cNvSpPr>
            <a:spLocks noGrp="1"/>
          </p:cNvSpPr>
          <p:nvPr>
            <p:ph idx="1"/>
          </p:nvPr>
        </p:nvSpPr>
        <p:spPr>
          <a:xfrm>
            <a:off x="457200" y="1371600"/>
            <a:ext cx="8229600" cy="4754563"/>
          </a:xfrm>
        </p:spPr>
        <p:txBody>
          <a:bodyPr>
            <a:normAutofit fontScale="85000" lnSpcReduction="10000"/>
          </a:bodyPr>
          <a:lstStyle/>
          <a:p>
            <a:pPr>
              <a:buNone/>
            </a:pPr>
            <a:r>
              <a:rPr lang="en-US" dirty="0" smtClean="0"/>
              <a:t>	</a:t>
            </a:r>
            <a:r>
              <a:rPr lang="id-ID" sz="3500" dirty="0" smtClean="0"/>
              <a:t>Aspek </a:t>
            </a:r>
            <a:r>
              <a:rPr lang="id-ID" sz="3500" dirty="0"/>
              <a:t>biologis ini tidak bisa dianggap sebagai aspek yang tidak penting. Hal ini terkait dengan masalah pembangunan gedung sekolah, pengaturan jadwal pelajaran, pengaturan tempat duduk, pengelompokan anak didik dikelas, dan sebagainya. Pengelolaan pengajaran yang hanya memperhatikan aspek mental anak didik dengan mengabaikan aspek biologis akan menyebabkan suasana belajar dikelas menjadi kurang kondusif. Barangkali suasana belajar menjadi kaku, gaduh, dan merugikan anak didik.</a:t>
            </a:r>
            <a:endParaRPr lang="en-US" sz="3500" dirty="0"/>
          </a:p>
          <a:p>
            <a:pPr>
              <a:buNone/>
            </a:pPr>
            <a:endParaRPr lang="en-US" dirty="0"/>
          </a:p>
        </p:txBody>
      </p:sp>
    </p:spTree>
  </p:cSld>
  <p:clrMapOvr>
    <a:masterClrMapping/>
  </p:clrMapOvr>
  <p:transition>
    <p:strips dir="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slide(fromBottom)">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blinds(horizontal)">
                                      <p:cBhvr>
                                        <p:cTn id="12" dur="5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381000"/>
            <a:ext cx="8229600" cy="5745163"/>
          </a:xfrm>
        </p:spPr>
        <p:txBody>
          <a:bodyPr>
            <a:normAutofit lnSpcReduction="10000"/>
          </a:bodyPr>
          <a:lstStyle/>
          <a:p>
            <a:pPr>
              <a:buNone/>
            </a:pPr>
            <a:r>
              <a:rPr lang="en-US" dirty="0" smtClean="0"/>
              <a:t>2</a:t>
            </a:r>
            <a:r>
              <a:rPr lang="id-ID" dirty="0" smtClean="0"/>
              <a:t>.</a:t>
            </a:r>
            <a:r>
              <a:rPr lang="en-US" dirty="0" smtClean="0"/>
              <a:t> </a:t>
            </a:r>
            <a:r>
              <a:rPr lang="id-ID" dirty="0"/>
              <a:t>Perbedaan </a:t>
            </a:r>
            <a:r>
              <a:rPr lang="id-ID" dirty="0" smtClean="0"/>
              <a:t>Intelektual</a:t>
            </a:r>
            <a:endParaRPr lang="en-US" dirty="0" smtClean="0"/>
          </a:p>
          <a:p>
            <a:pPr>
              <a:buNone/>
            </a:pPr>
            <a:r>
              <a:rPr lang="en-US" dirty="0"/>
              <a:t>	 </a:t>
            </a:r>
            <a:r>
              <a:rPr lang="id-ID" dirty="0"/>
              <a:t>Menurut ahli psikologi, yakni William Stern, inteligensi merupakan daya untuk menyesuaikan diri secara mudah dengan keadaan baru dengan menggunakan bahan-bahan pikiran yang ada menurut tujuannya. (Suharsimi, 1990: 96. ) Whitherington (1984: 198) mengatakan, bahwa seseorang dikatakan inteligen apabila orang yang bersangkutan mempunyai kemampuan untuk menyesuaikan diri dengan cepat tanpa mengalami suatu masalah.</a:t>
            </a:r>
            <a:endParaRPr lang="en-US" dirty="0"/>
          </a:p>
        </p:txBody>
      </p:sp>
    </p:spTree>
  </p:cSld>
  <p:clrMapOvr>
    <a:masterClrMapping/>
  </p:clrMapOvr>
  <p:transition>
    <p:comb dir="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457200"/>
            <a:ext cx="8229600" cy="5668963"/>
          </a:xfrm>
        </p:spPr>
        <p:txBody>
          <a:bodyPr>
            <a:normAutofit lnSpcReduction="10000"/>
          </a:bodyPr>
          <a:lstStyle/>
          <a:p>
            <a:pPr>
              <a:buNone/>
            </a:pPr>
            <a:r>
              <a:rPr lang="id-ID" dirty="0"/>
              <a:t>3. Perbedaan Psikologis</a:t>
            </a:r>
            <a:endParaRPr lang="en-US" dirty="0"/>
          </a:p>
          <a:p>
            <a:pPr>
              <a:buNone/>
            </a:pPr>
            <a:r>
              <a:rPr lang="en-US" dirty="0" smtClean="0"/>
              <a:t>	</a:t>
            </a:r>
            <a:r>
              <a:rPr lang="id-ID" dirty="0"/>
              <a:t> Ahli psikologis dan pendidikan serta semua orang berpendapat bahwa setiap anak manusia berbeda secara lahir dan batin. Jangankan pada aspek biologis, pada aspek psikologis pun anak manusia berlainan. Coba lihat di lingkungan masyarakat, manusia terdiri dari pria dan wanita, dan orang dewasa. Secara psikologis mereka mempunyai perbedaan dengan karakteristik mereka masing-masing.</a:t>
            </a:r>
            <a:endParaRPr lang="en-US" dirty="0"/>
          </a:p>
          <a:p>
            <a:pPr>
              <a:buNone/>
            </a:pPr>
            <a:r>
              <a:rPr lang="en-US" dirty="0" smtClean="0"/>
              <a:t> </a:t>
            </a:r>
            <a:endParaRPr lang="en-US" dirty="0"/>
          </a:p>
        </p:txBody>
      </p:sp>
    </p:spTree>
  </p:cSld>
  <p:clrMapOvr>
    <a:masterClrMapping/>
  </p:clrMapOvr>
  <p:transition>
    <p:pull dir="l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ipe(down)">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wipe(down)">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wipe(down)">
                                      <p:cBhvr>
                                        <p:cTn id="17"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Judul 1"/>
          <p:cNvSpPr>
            <a:spLocks noGrp="1"/>
          </p:cNvSpPr>
          <p:nvPr>
            <p:ph type="title"/>
          </p:nvPr>
        </p:nvSpPr>
        <p:spPr/>
        <p:txBody>
          <a:bodyPr/>
          <a:lstStyle/>
          <a:p>
            <a:r>
              <a:rPr lang="id-ID" dirty="0" smtClean="0"/>
              <a:t>Masalah-masalah peserta didik</a:t>
            </a:r>
            <a:endParaRPr lang="id-ID" dirty="0"/>
          </a:p>
        </p:txBody>
      </p:sp>
      <p:sp>
        <p:nvSpPr>
          <p:cNvPr id="3" name="Tampungan Konten 2"/>
          <p:cNvSpPr>
            <a:spLocks noGrp="1"/>
          </p:cNvSpPr>
          <p:nvPr>
            <p:ph idx="1"/>
          </p:nvPr>
        </p:nvSpPr>
        <p:spPr/>
        <p:txBody>
          <a:bodyPr>
            <a:normAutofit fontScale="85000" lnSpcReduction="10000"/>
          </a:bodyPr>
          <a:lstStyle/>
          <a:p>
            <a:r>
              <a:rPr lang="id-ID" dirty="0"/>
              <a:t>A. Permasalahan Fisik Anak Usia taman </a:t>
            </a:r>
            <a:r>
              <a:rPr lang="id-ID" dirty="0" smtClean="0"/>
              <a:t>Kanak-Kanak</a:t>
            </a:r>
          </a:p>
          <a:p>
            <a:pPr marL="457200" lvl="1" indent="0">
              <a:buNone/>
            </a:pPr>
            <a:r>
              <a:rPr lang="id-ID" dirty="0" smtClean="0"/>
              <a:t>1</a:t>
            </a:r>
            <a:r>
              <a:rPr lang="id-ID" dirty="0"/>
              <a:t>. Masalah Motorik</a:t>
            </a:r>
          </a:p>
          <a:p>
            <a:pPr marL="457200" lvl="1" indent="0">
              <a:buNone/>
            </a:pPr>
            <a:r>
              <a:rPr lang="en-US" dirty="0"/>
              <a:t>2. </a:t>
            </a:r>
            <a:r>
              <a:rPr lang="en-US" dirty="0" err="1"/>
              <a:t>Masalah</a:t>
            </a:r>
            <a:r>
              <a:rPr lang="en-US" dirty="0"/>
              <a:t> </a:t>
            </a:r>
            <a:r>
              <a:rPr lang="en-US" dirty="0" err="1" smtClean="0"/>
              <a:t>Penglihatan</a:t>
            </a:r>
            <a:endParaRPr lang="id-ID" dirty="0"/>
          </a:p>
          <a:p>
            <a:pPr marL="457200" lvl="1" indent="0">
              <a:buNone/>
            </a:pPr>
            <a:r>
              <a:rPr lang="id-ID" dirty="0" smtClean="0"/>
              <a:t>3</a:t>
            </a:r>
            <a:r>
              <a:rPr lang="id-ID" dirty="0"/>
              <a:t>. Masalah </a:t>
            </a:r>
            <a:r>
              <a:rPr lang="id-ID" dirty="0" smtClean="0"/>
              <a:t>Pendengaran</a:t>
            </a:r>
          </a:p>
          <a:p>
            <a:pPr marL="457200" lvl="1" indent="0">
              <a:buNone/>
            </a:pPr>
            <a:r>
              <a:rPr lang="id-ID" dirty="0" smtClean="0"/>
              <a:t>4</a:t>
            </a:r>
            <a:r>
              <a:rPr lang="id-ID" dirty="0"/>
              <a:t>. Masalah </a:t>
            </a:r>
            <a:r>
              <a:rPr lang="id-ID" dirty="0" smtClean="0"/>
              <a:t>Berbahasa</a:t>
            </a:r>
          </a:p>
          <a:p>
            <a:r>
              <a:rPr lang="id-ID" dirty="0"/>
              <a:t>B. Permasalahan </a:t>
            </a:r>
            <a:r>
              <a:rPr lang="id-ID" dirty="0" err="1" smtClean="0"/>
              <a:t>Psiko-Sosial</a:t>
            </a:r>
            <a:endParaRPr lang="id-ID" dirty="0" smtClean="0"/>
          </a:p>
          <a:p>
            <a:pPr marL="0" indent="0">
              <a:buNone/>
            </a:pPr>
            <a:r>
              <a:rPr lang="id-ID" dirty="0"/>
              <a:t>	</a:t>
            </a:r>
            <a:r>
              <a:rPr lang="id-ID" dirty="0" smtClean="0"/>
              <a:t>a</a:t>
            </a:r>
            <a:r>
              <a:rPr lang="id-ID" dirty="0"/>
              <a:t>. Masalah </a:t>
            </a:r>
            <a:r>
              <a:rPr lang="id-ID" dirty="0" err="1"/>
              <a:t>Sosio-Emosional</a:t>
            </a:r>
            <a:r>
              <a:rPr lang="id-ID" dirty="0"/>
              <a:t> </a:t>
            </a:r>
            <a:r>
              <a:rPr lang="id-ID" dirty="0" smtClean="0"/>
              <a:t>anak</a:t>
            </a:r>
            <a:endParaRPr lang="id-ID" dirty="0"/>
          </a:p>
          <a:p>
            <a:pPr marL="0" indent="0">
              <a:buNone/>
            </a:pPr>
            <a:r>
              <a:rPr lang="id-ID" dirty="0"/>
              <a:t>	</a:t>
            </a:r>
            <a:r>
              <a:rPr lang="id-ID" dirty="0" smtClean="0"/>
              <a:t>b</a:t>
            </a:r>
            <a:r>
              <a:rPr lang="id-ID" dirty="0"/>
              <a:t>. Agresivitas</a:t>
            </a:r>
          </a:p>
          <a:p>
            <a:pPr marL="0" indent="0">
              <a:buNone/>
            </a:pPr>
            <a:r>
              <a:rPr lang="id-ID" dirty="0" smtClean="0"/>
              <a:t>	c</a:t>
            </a:r>
            <a:r>
              <a:rPr lang="id-ID" dirty="0"/>
              <a:t>. </a:t>
            </a:r>
            <a:r>
              <a:rPr lang="id-ID" dirty="0" smtClean="0"/>
              <a:t>Kecemasan</a:t>
            </a:r>
          </a:p>
          <a:p>
            <a:pPr marL="0" indent="0">
              <a:buNone/>
            </a:pPr>
            <a:r>
              <a:rPr lang="id-ID" dirty="0"/>
              <a:t>	</a:t>
            </a:r>
            <a:r>
              <a:rPr lang="id-ID" dirty="0" err="1" smtClean="0"/>
              <a:t>d.Keberbakatan</a:t>
            </a:r>
            <a:r>
              <a:rPr lang="id-ID" dirty="0" smtClean="0"/>
              <a:t> </a:t>
            </a:r>
            <a:r>
              <a:rPr lang="id-ID" dirty="0"/>
              <a:t>(</a:t>
            </a:r>
            <a:r>
              <a:rPr lang="id-ID" dirty="0" err="1"/>
              <a:t>Giftedness</a:t>
            </a:r>
            <a:r>
              <a:rPr lang="id-ID" dirty="0"/>
              <a:t>)</a:t>
            </a:r>
          </a:p>
          <a:p>
            <a:endParaRPr lang="id-ID" dirty="0"/>
          </a:p>
          <a:p>
            <a:endParaRPr lang="id-ID" dirty="0"/>
          </a:p>
        </p:txBody>
      </p:sp>
    </p:spTree>
    <p:extLst>
      <p:ext uri="{BB962C8B-B14F-4D97-AF65-F5344CB8AC3E}">
        <p14:creationId xmlns:p14="http://schemas.microsoft.com/office/powerpoint/2010/main" val="327812164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Judul 1"/>
          <p:cNvSpPr>
            <a:spLocks noGrp="1"/>
          </p:cNvSpPr>
          <p:nvPr>
            <p:ph type="title"/>
          </p:nvPr>
        </p:nvSpPr>
        <p:spPr/>
        <p:txBody>
          <a:bodyPr/>
          <a:lstStyle/>
          <a:p>
            <a:endParaRPr lang="id-ID"/>
          </a:p>
        </p:txBody>
      </p:sp>
      <p:sp>
        <p:nvSpPr>
          <p:cNvPr id="3" name="Tampungan Konten 2"/>
          <p:cNvSpPr>
            <a:spLocks noGrp="1"/>
          </p:cNvSpPr>
          <p:nvPr>
            <p:ph idx="1"/>
          </p:nvPr>
        </p:nvSpPr>
        <p:spPr/>
        <p:txBody>
          <a:bodyPr>
            <a:normAutofit/>
          </a:bodyPr>
          <a:lstStyle/>
          <a:p>
            <a:r>
              <a:rPr lang="id-ID" sz="2000" dirty="0" err="1"/>
              <a:t>Djamarah</a:t>
            </a:r>
            <a:r>
              <a:rPr lang="id-ID" sz="2000" dirty="0"/>
              <a:t>. Drs. Syaiful Bahri.2005. </a:t>
            </a:r>
            <a:r>
              <a:rPr lang="id-ID" sz="2000" i="1" dirty="0"/>
              <a:t>Guru Dan Anak Didik.</a:t>
            </a:r>
            <a:r>
              <a:rPr lang="id-ID" sz="2000" dirty="0"/>
              <a:t> Jakarta: </a:t>
            </a:r>
            <a:r>
              <a:rPr lang="id-ID" sz="2000" dirty="0" err="1"/>
              <a:t>Rineka</a:t>
            </a:r>
            <a:r>
              <a:rPr lang="id-ID" sz="2000" dirty="0"/>
              <a:t> Cipta.</a:t>
            </a:r>
          </a:p>
          <a:p>
            <a:r>
              <a:rPr lang="id-ID" sz="2000" u="sng" dirty="0">
                <a:hlinkClick r:id="rId2"/>
              </a:rPr>
              <a:t>https://www.academia.edu/5623694/PENDIDIK_DAN_PESERTA_DIDIK_DALAM_PROSES_PEMBELAJARAN?auto=download</a:t>
            </a:r>
            <a:endParaRPr lang="id-ID" sz="2000" dirty="0"/>
          </a:p>
          <a:p>
            <a:r>
              <a:rPr lang="id-ID" sz="2000" u="sng" dirty="0">
                <a:hlinkClick r:id="rId3"/>
              </a:rPr>
              <a:t>http://staff.uny.ac.id/sites/default/files/tmp/PPM%20di%20Giripurwo.pdf</a:t>
            </a:r>
            <a:endParaRPr lang="id-ID" sz="2000" dirty="0"/>
          </a:p>
          <a:p>
            <a:pPr algn="ctr"/>
            <a:endParaRPr lang="id-ID" sz="2000" dirty="0"/>
          </a:p>
        </p:txBody>
      </p:sp>
    </p:spTree>
    <p:extLst>
      <p:ext uri="{BB962C8B-B14F-4D97-AF65-F5344CB8AC3E}">
        <p14:creationId xmlns:p14="http://schemas.microsoft.com/office/powerpoint/2010/main" val="3753443543"/>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91</TotalTime>
  <Words>162</Words>
  <Application>Microsoft Office PowerPoint</Application>
  <PresentationFormat>On-screen Show (4:3)</PresentationFormat>
  <Paragraphs>38</Paragraphs>
  <Slides>13</Slides>
  <Notes>0</Notes>
  <HiddenSlides>0</HiddenSlides>
  <MMClips>0</MMClips>
  <ScaleCrop>false</ScaleCrop>
  <HeadingPairs>
    <vt:vector size="4" baseType="variant">
      <vt:variant>
        <vt:lpstr>Theme</vt:lpstr>
      </vt:variant>
      <vt:variant>
        <vt:i4>1</vt:i4>
      </vt:variant>
      <vt:variant>
        <vt:lpstr>Slide Titles</vt:lpstr>
      </vt:variant>
      <vt:variant>
        <vt:i4>13</vt:i4>
      </vt:variant>
    </vt:vector>
  </HeadingPairs>
  <TitlesOfParts>
    <vt:vector size="14" baseType="lpstr">
      <vt:lpstr>Office Theme</vt:lpstr>
      <vt:lpstr>KEDUDUKAN ANAK DIDIK</vt:lpstr>
      <vt:lpstr>KEDUDUKAN ANAK DIDIK </vt:lpstr>
      <vt:lpstr>A. Anak didik sebagai pokok permasalahan </vt:lpstr>
      <vt:lpstr>Karakteristik anak didik</vt:lpstr>
      <vt:lpstr>B. Pembawaan Dan Lingkungan Anak Didik </vt:lpstr>
      <vt:lpstr>C. Perbedaan Individual  Didik </vt:lpstr>
      <vt:lpstr>PowerPoint Presentation</vt:lpstr>
      <vt:lpstr>lanjutan</vt:lpstr>
      <vt:lpstr>lanjutan</vt:lpstr>
      <vt:lpstr>PowerPoint Presentation</vt:lpstr>
      <vt:lpstr>PowerPoint Presentation</vt:lpstr>
      <vt:lpstr>Masalah-masalah peserta didik</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KEDUDUKAN ANAK DIDIK</dc:title>
  <dc:creator>c40-w7</dc:creator>
  <cp:lastModifiedBy>asus</cp:lastModifiedBy>
  <cp:revision>14</cp:revision>
  <dcterms:created xsi:type="dcterms:W3CDTF">2011-02-17T08:34:31Z</dcterms:created>
  <dcterms:modified xsi:type="dcterms:W3CDTF">2019-10-03T01:15:17Z</dcterms:modified>
</cp:coreProperties>
</file>