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9/5/2021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chor="ctr">
            <a:normAutofit/>
          </a:bodyPr>
          <a:lstStyle/>
          <a:p>
            <a:pPr algn="ctr"/>
            <a:r>
              <a:rPr lang="id-ID" sz="4800" b="1" dirty="0" smtClean="0">
                <a:effectLst>
                  <a:outerShdw blurRad="38100" dist="38100" dir="2700000" algn="tl">
                    <a:srgbClr val="000000">
                      <a:alpha val="43137"/>
                    </a:srgbClr>
                  </a:outerShdw>
                </a:effectLst>
              </a:rPr>
              <a:t>PERENCANAAN JEMBATAN</a:t>
            </a:r>
            <a:endParaRPr lang="id-ID" sz="4800" b="1" dirty="0">
              <a:effectLst>
                <a:outerShdw blurRad="38100" dist="38100" dir="2700000" algn="tl">
                  <a:srgbClr val="000000">
                    <a:alpha val="43137"/>
                  </a:srgbClr>
                </a:outerShdw>
              </a:effectLst>
            </a:endParaRPr>
          </a:p>
        </p:txBody>
      </p:sp>
      <p:pic>
        <p:nvPicPr>
          <p:cNvPr id="9" name="Content Placeholder 8"/>
          <p:cNvPicPr>
            <a:picLocks noGrp="1" noChangeAspect="1"/>
          </p:cNvPicPr>
          <p:nvPr>
            <p:ph idx="1"/>
          </p:nvPr>
        </p:nvPicPr>
        <p:blipFill>
          <a:blip r:embed="rId2"/>
          <a:stretch>
            <a:fillRect/>
          </a:stretch>
        </p:blipFill>
        <p:spPr>
          <a:xfrm>
            <a:off x="2831953" y="2166826"/>
            <a:ext cx="3962422" cy="22296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p:cNvPicPr>
            <a:picLocks noChangeAspect="1"/>
          </p:cNvPicPr>
          <p:nvPr/>
        </p:nvPicPr>
        <p:blipFill>
          <a:blip r:embed="rId3"/>
          <a:stretch>
            <a:fillRect/>
          </a:stretch>
        </p:blipFill>
        <p:spPr>
          <a:xfrm>
            <a:off x="6944265" y="2717894"/>
            <a:ext cx="3952892" cy="29636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TextBox 10"/>
          <p:cNvSpPr txBox="1"/>
          <p:nvPr/>
        </p:nvSpPr>
        <p:spPr>
          <a:xfrm>
            <a:off x="1946365" y="4924758"/>
            <a:ext cx="6100354" cy="1569660"/>
          </a:xfrm>
          <a:prstGeom prst="rect">
            <a:avLst/>
          </a:prstGeom>
          <a:noFill/>
        </p:spPr>
        <p:txBody>
          <a:bodyPr wrap="square" rtlCol="0">
            <a:spAutoFit/>
          </a:bodyPr>
          <a:lstStyle/>
          <a:p>
            <a:r>
              <a:rPr lang="id-ID" sz="3200" b="1" dirty="0" smtClean="0">
                <a:effectLst>
                  <a:outerShdw blurRad="38100" dist="38100" dir="2700000" algn="tl">
                    <a:srgbClr val="000000">
                      <a:alpha val="43137"/>
                    </a:srgbClr>
                  </a:outerShdw>
                </a:effectLst>
              </a:rPr>
              <a:t>Oleh :</a:t>
            </a:r>
          </a:p>
          <a:p>
            <a:endParaRPr lang="id-ID" sz="3200" b="1" dirty="0">
              <a:effectLst>
                <a:outerShdw blurRad="38100" dist="38100" dir="2700000" algn="tl">
                  <a:srgbClr val="000000">
                    <a:alpha val="43137"/>
                  </a:srgbClr>
                </a:outerShdw>
              </a:effectLst>
            </a:endParaRPr>
          </a:p>
          <a:p>
            <a:r>
              <a:rPr lang="id-ID" sz="3200" b="1" dirty="0" smtClean="0">
                <a:effectLst>
                  <a:outerShdw blurRad="38100" dist="38100" dir="2700000" algn="tl">
                    <a:srgbClr val="000000">
                      <a:alpha val="43137"/>
                    </a:srgbClr>
                  </a:outerShdw>
                </a:effectLst>
              </a:rPr>
              <a:t>Slamet Budirahardjo, ST., MT.</a:t>
            </a:r>
            <a:endParaRPr lang="id-ID"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31179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63486" y="365760"/>
            <a:ext cx="10241280" cy="6309360"/>
          </a:xfrm>
          <a:solidFill>
            <a:schemeClr val="bg1"/>
          </a:solidFill>
        </p:spPr>
        <p:txBody>
          <a:bodyPr>
            <a:normAutofit/>
          </a:bodyPr>
          <a:lstStyle/>
          <a:p>
            <a:pPr marL="0" indent="0">
              <a:buNone/>
            </a:pPr>
            <a:r>
              <a:rPr lang="id-ID" b="1" dirty="0">
                <a:effectLst>
                  <a:outerShdw blurRad="38100" dist="38100" dir="2700000" algn="tl">
                    <a:srgbClr val="000000">
                      <a:alpha val="43137"/>
                    </a:srgbClr>
                  </a:outerShdw>
                </a:effectLst>
              </a:rPr>
              <a:t>APA ITU </a:t>
            </a:r>
            <a:r>
              <a:rPr lang="id-ID" b="1" dirty="0" smtClean="0">
                <a:effectLst>
                  <a:outerShdw blurRad="38100" dist="38100" dir="2700000" algn="tl">
                    <a:srgbClr val="000000">
                      <a:alpha val="43137"/>
                    </a:srgbClr>
                  </a:outerShdw>
                </a:effectLst>
              </a:rPr>
              <a:t>JEMBATAN........??? </a:t>
            </a:r>
            <a:endParaRPr lang="id-ID" b="1" dirty="0">
              <a:effectLst>
                <a:outerShdw blurRad="38100" dist="38100" dir="2700000" algn="tl">
                  <a:srgbClr val="000000">
                    <a:alpha val="43137"/>
                  </a:srgbClr>
                </a:outerShdw>
              </a:effectLst>
            </a:endParaRPr>
          </a:p>
          <a:p>
            <a:pPr marL="0" indent="0">
              <a:buNone/>
            </a:pPr>
            <a:r>
              <a:rPr lang="id-ID" b="1" i="1" dirty="0">
                <a:effectLst>
                  <a:outerShdw blurRad="38100" dist="38100" dir="2700000" algn="tl">
                    <a:srgbClr val="000000">
                      <a:alpha val="43137"/>
                    </a:srgbClr>
                  </a:outerShdw>
                </a:effectLst>
              </a:rPr>
              <a:t>Menurut </a:t>
            </a:r>
            <a:r>
              <a:rPr lang="id-ID" b="1" i="1" dirty="0" smtClean="0">
                <a:effectLst>
                  <a:outerShdw blurRad="38100" dist="38100" dir="2700000" algn="tl">
                    <a:srgbClr val="000000">
                      <a:alpha val="43137"/>
                    </a:srgbClr>
                  </a:outerShdw>
                </a:effectLst>
              </a:rPr>
              <a:t>KBBI (Kamus Besar Bahasa Indonesia) :</a:t>
            </a:r>
            <a:endParaRPr lang="id-ID" b="1" i="1" dirty="0">
              <a:effectLst>
                <a:outerShdw blurRad="38100" dist="38100" dir="2700000" algn="tl">
                  <a:srgbClr val="000000">
                    <a:alpha val="43137"/>
                  </a:srgbClr>
                </a:outerShdw>
              </a:effectLst>
            </a:endParaRPr>
          </a:p>
          <a:p>
            <a:pPr marL="0" indent="0" algn="just">
              <a:buNone/>
            </a:pPr>
            <a:r>
              <a:rPr lang="id-ID" dirty="0"/>
              <a:t>Jembatan adalah </a:t>
            </a:r>
            <a:r>
              <a:rPr lang="id-ID" i="1" dirty="0"/>
              <a:t>jalan (dari bambu, kayu, beton, dan sebagainya) yang direntangkan di atas </a:t>
            </a:r>
            <a:r>
              <a:rPr lang="id-ID" i="1" dirty="0" smtClean="0"/>
              <a:t>sungai (jurang</a:t>
            </a:r>
            <a:r>
              <a:rPr lang="id-ID" i="1" dirty="0"/>
              <a:t>, tepi pangkalan, dan sebagainya); </a:t>
            </a:r>
            <a:r>
              <a:rPr lang="id-ID" b="1" i="1" dirty="0"/>
              <a:t>titian </a:t>
            </a:r>
            <a:r>
              <a:rPr lang="id-ID" b="1" i="1" dirty="0" smtClean="0"/>
              <a:t>besar</a:t>
            </a:r>
          </a:p>
          <a:p>
            <a:pPr marL="0" indent="0" algn="just">
              <a:buNone/>
            </a:pPr>
            <a:endParaRPr lang="id-ID" b="1" i="1" dirty="0"/>
          </a:p>
          <a:p>
            <a:pPr marL="0" indent="0" algn="just">
              <a:buNone/>
            </a:pPr>
            <a:endParaRPr lang="id-ID" b="1" i="1" dirty="0"/>
          </a:p>
          <a:p>
            <a:pPr marL="0" indent="0">
              <a:buNone/>
            </a:pPr>
            <a:r>
              <a:rPr lang="id-ID" b="1" i="1" dirty="0">
                <a:effectLst>
                  <a:outerShdw blurRad="38100" dist="38100" dir="2700000" algn="tl">
                    <a:srgbClr val="000000">
                      <a:alpha val="43137"/>
                    </a:srgbClr>
                  </a:outerShdw>
                </a:effectLst>
              </a:rPr>
              <a:t>Tang, 2014:</a:t>
            </a:r>
          </a:p>
          <a:p>
            <a:pPr marL="0" indent="0" algn="just">
              <a:buNone/>
            </a:pPr>
            <a:r>
              <a:rPr lang="en-US" i="1" dirty="0"/>
              <a:t>The basic purpose of a bridge is to carry traffic over an opening or discontinuity in the </a:t>
            </a:r>
            <a:r>
              <a:rPr lang="en-US" i="1" dirty="0" smtClean="0"/>
              <a:t>landscape</a:t>
            </a:r>
            <a:r>
              <a:rPr lang="id-ID" i="1" dirty="0" smtClean="0"/>
              <a:t>. </a:t>
            </a:r>
            <a:r>
              <a:rPr lang="en-US" i="1" dirty="0" smtClean="0"/>
              <a:t>Various </a:t>
            </a:r>
            <a:r>
              <a:rPr lang="en-US" i="1" dirty="0"/>
              <a:t>type of bridge traffic can include pedestrians, vehicles, pipelines, cables, water and </a:t>
            </a:r>
            <a:r>
              <a:rPr lang="en-US" i="1" dirty="0" smtClean="0"/>
              <a:t>trains,</a:t>
            </a:r>
            <a:r>
              <a:rPr lang="id-ID" i="1" dirty="0" smtClean="0"/>
              <a:t> </a:t>
            </a:r>
            <a:r>
              <a:rPr lang="en-US" i="1" dirty="0" smtClean="0"/>
              <a:t>or </a:t>
            </a:r>
            <a:r>
              <a:rPr lang="en-US" i="1" dirty="0"/>
              <a:t>a combination thereof. An opening can occur over a highway, a river, a valley, or any other </a:t>
            </a:r>
            <a:r>
              <a:rPr lang="en-US" i="1" dirty="0" smtClean="0"/>
              <a:t>type</a:t>
            </a:r>
            <a:r>
              <a:rPr lang="id-ID" i="1" dirty="0" smtClean="0"/>
              <a:t> </a:t>
            </a:r>
            <a:r>
              <a:rPr lang="en-US" i="1" dirty="0" smtClean="0"/>
              <a:t>of </a:t>
            </a:r>
            <a:r>
              <a:rPr lang="en-US" i="1" dirty="0"/>
              <a:t>physical obstacle. The need to carry over such opening defines a function of a bridge</a:t>
            </a:r>
            <a:r>
              <a:rPr lang="en-US" i="1" dirty="0" smtClean="0"/>
              <a:t>.</a:t>
            </a:r>
            <a:endParaRPr lang="id-ID" i="1" dirty="0" smtClean="0"/>
          </a:p>
          <a:p>
            <a:pPr marL="0" indent="0" algn="just">
              <a:buNone/>
            </a:pPr>
            <a:r>
              <a:rPr lang="id-ID" i="1" dirty="0" smtClean="0"/>
              <a:t>(Tujuan dasar jembatan adalah untuk membuka kemacetan lalu lintas atau diskontinuitas pada daerah. Variasi jenis lalu lintas jembatan dapat terdiri dari pejalan kaki, kendaraan, jalur pipa, kabel, air dan kereta api, atau kombinasi darinya. Wilayah terbuka dapat terjadi diatas jalan raya, sungai, lembah, atau hambatan fisik lainnya. Kebutuhan untuk membawa lebih terbuka  tersebut merupakan fungsi jembatan)</a:t>
            </a:r>
          </a:p>
          <a:p>
            <a:pPr marL="0" indent="0" algn="just">
              <a:buNone/>
            </a:pPr>
            <a:endParaRPr lang="id-ID" dirty="0"/>
          </a:p>
        </p:txBody>
      </p:sp>
    </p:spTree>
    <p:extLst>
      <p:ext uri="{BB962C8B-B14F-4D97-AF65-F5344CB8AC3E}">
        <p14:creationId xmlns:p14="http://schemas.microsoft.com/office/powerpoint/2010/main" val="19480031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184264" y="1180012"/>
            <a:ext cx="8915400" cy="4825745"/>
          </a:xfrm>
          <a:prstGeom prst="rect">
            <a:avLst/>
          </a:prstGeom>
          <a:solidFill>
            <a:schemeClr val="bg1"/>
          </a:solidFill>
        </p:spPr>
        <p:txBody>
          <a:bodyPr wrap="square">
            <a:spAutoFit/>
          </a:bodyPr>
          <a:lstStyle/>
          <a:p>
            <a:pPr marL="0" marR="0" indent="0" algn="just">
              <a:lnSpc>
                <a:spcPct val="200000"/>
              </a:lnSpc>
              <a:buNone/>
            </a:pPr>
            <a:r>
              <a:rPr lang="en-US" sz="4000" b="1" dirty="0" err="1" smtClean="0">
                <a:solidFill>
                  <a:srgbClr val="000000"/>
                </a:solidFill>
                <a:effectLst>
                  <a:outerShdw blurRad="38100" dist="38100" dir="2700000" algn="tl">
                    <a:srgbClr val="000000">
                      <a:alpha val="43137"/>
                    </a:srgbClr>
                  </a:outerShdw>
                </a:effectLst>
                <a:latin typeface="Arial" panose="020B0604020202020204" pitchFamily="34" charset="0"/>
              </a:rPr>
              <a:t>Jembatan</a:t>
            </a:r>
            <a:r>
              <a:rPr lang="en-US" sz="4000" b="1" dirty="0" smtClean="0">
                <a:solidFill>
                  <a:srgbClr val="000000"/>
                </a:solidFill>
                <a:effectLst>
                  <a:outerShdw blurRad="38100" dist="38100" dir="2700000" algn="tl">
                    <a:srgbClr val="000000">
                      <a:alpha val="43137"/>
                    </a:srgbClr>
                  </a:outerShdw>
                </a:effectLst>
                <a:latin typeface="Arial" panose="020B0604020202020204" pitchFamily="34" charset="0"/>
              </a:rPr>
              <a:t> </a:t>
            </a:r>
            <a:r>
              <a:rPr lang="en-US" sz="4000" b="1" dirty="0" err="1">
                <a:solidFill>
                  <a:srgbClr val="000000"/>
                </a:solidFill>
                <a:effectLst>
                  <a:outerShdw blurRad="38100" dist="38100" dir="2700000" algn="tl">
                    <a:srgbClr val="000000">
                      <a:alpha val="43137"/>
                    </a:srgbClr>
                  </a:outerShdw>
                </a:effectLst>
                <a:latin typeface="Arial" panose="020B0604020202020204" pitchFamily="34" charset="0"/>
              </a:rPr>
              <a:t>mempunyai</a:t>
            </a:r>
            <a:r>
              <a:rPr lang="en-US" sz="4000" b="1" dirty="0">
                <a:solidFill>
                  <a:srgbClr val="000000"/>
                </a:solidFill>
                <a:effectLst>
                  <a:outerShdw blurRad="38100" dist="38100" dir="2700000" algn="tl">
                    <a:srgbClr val="000000">
                      <a:alpha val="43137"/>
                    </a:srgbClr>
                  </a:outerShdw>
                </a:effectLst>
                <a:latin typeface="Arial" panose="020B0604020202020204" pitchFamily="34" charset="0"/>
              </a:rPr>
              <a:t> </a:t>
            </a:r>
            <a:r>
              <a:rPr lang="en-US" sz="4000" b="1" i="1" dirty="0" err="1">
                <a:solidFill>
                  <a:srgbClr val="FF0000"/>
                </a:solidFill>
                <a:effectLst>
                  <a:outerShdw blurRad="38100" dist="38100" dir="2700000" algn="tl">
                    <a:srgbClr val="000000">
                      <a:alpha val="43137"/>
                    </a:srgbClr>
                  </a:outerShdw>
                </a:effectLst>
                <a:latin typeface="Arial" panose="020B0604020202020204" pitchFamily="34" charset="0"/>
              </a:rPr>
              <a:t>arti</a:t>
            </a:r>
            <a:r>
              <a:rPr lang="en-US" sz="4000" b="1" i="1" dirty="0">
                <a:solidFill>
                  <a:srgbClr val="FF0000"/>
                </a:solidFill>
                <a:effectLst>
                  <a:outerShdw blurRad="38100" dist="38100" dir="2700000" algn="tl">
                    <a:srgbClr val="000000">
                      <a:alpha val="43137"/>
                    </a:srgbClr>
                  </a:outerShdw>
                </a:effectLst>
                <a:latin typeface="Arial" panose="020B0604020202020204" pitchFamily="34" charset="0"/>
              </a:rPr>
              <a:t> </a:t>
            </a:r>
            <a:r>
              <a:rPr lang="en-US" sz="4000" b="1" i="1" dirty="0" err="1">
                <a:solidFill>
                  <a:srgbClr val="FF0000"/>
                </a:solidFill>
                <a:effectLst>
                  <a:outerShdw blurRad="38100" dist="38100" dir="2700000" algn="tl">
                    <a:srgbClr val="000000">
                      <a:alpha val="43137"/>
                    </a:srgbClr>
                  </a:outerShdw>
                </a:effectLst>
                <a:latin typeface="Arial" panose="020B0604020202020204" pitchFamily="34" charset="0"/>
              </a:rPr>
              <a:t>penting</a:t>
            </a:r>
            <a:r>
              <a:rPr lang="en-US" sz="4000" b="1" i="1" dirty="0">
                <a:solidFill>
                  <a:srgbClr val="FF0000"/>
                </a:solidFill>
                <a:effectLst>
                  <a:outerShdw blurRad="38100" dist="38100" dir="2700000" algn="tl">
                    <a:srgbClr val="000000">
                      <a:alpha val="43137"/>
                    </a:srgbClr>
                  </a:outerShdw>
                </a:effectLst>
                <a:latin typeface="Arial" panose="020B0604020202020204" pitchFamily="34" charset="0"/>
              </a:rPr>
              <a:t> </a:t>
            </a:r>
            <a:r>
              <a:rPr lang="en-US" sz="4000" b="1" dirty="0" err="1">
                <a:solidFill>
                  <a:srgbClr val="000000"/>
                </a:solidFill>
                <a:effectLst>
                  <a:outerShdw blurRad="38100" dist="38100" dir="2700000" algn="tl">
                    <a:srgbClr val="000000">
                      <a:alpha val="43137"/>
                    </a:srgbClr>
                  </a:outerShdw>
                </a:effectLst>
                <a:latin typeface="Arial" panose="020B0604020202020204" pitchFamily="34" charset="0"/>
              </a:rPr>
              <a:t>bagi</a:t>
            </a:r>
            <a:r>
              <a:rPr lang="en-US" sz="4000" b="1" dirty="0">
                <a:solidFill>
                  <a:srgbClr val="000000"/>
                </a:solidFill>
                <a:effectLst>
                  <a:outerShdw blurRad="38100" dist="38100" dir="2700000" algn="tl">
                    <a:srgbClr val="000000">
                      <a:alpha val="43137"/>
                    </a:srgbClr>
                  </a:outerShdw>
                </a:effectLst>
                <a:latin typeface="Arial" panose="020B0604020202020204" pitchFamily="34" charset="0"/>
              </a:rPr>
              <a:t> </a:t>
            </a:r>
            <a:r>
              <a:rPr lang="en-US" sz="4000" b="1" dirty="0" err="1">
                <a:solidFill>
                  <a:srgbClr val="000000"/>
                </a:solidFill>
                <a:effectLst>
                  <a:outerShdw blurRad="38100" dist="38100" dir="2700000" algn="tl">
                    <a:srgbClr val="000000">
                      <a:alpha val="43137"/>
                    </a:srgbClr>
                  </a:outerShdw>
                </a:effectLst>
                <a:latin typeface="Arial" panose="020B0604020202020204" pitchFamily="34" charset="0"/>
              </a:rPr>
              <a:t>setiap</a:t>
            </a:r>
            <a:r>
              <a:rPr lang="en-US" sz="4000" b="1" dirty="0">
                <a:solidFill>
                  <a:srgbClr val="000000"/>
                </a:solidFill>
                <a:effectLst>
                  <a:outerShdw blurRad="38100" dist="38100" dir="2700000" algn="tl">
                    <a:srgbClr val="000000">
                      <a:alpha val="43137"/>
                    </a:srgbClr>
                  </a:outerShdw>
                </a:effectLst>
                <a:latin typeface="Arial" panose="020B0604020202020204" pitchFamily="34" charset="0"/>
              </a:rPr>
              <a:t> orang. Akan </a:t>
            </a:r>
            <a:r>
              <a:rPr lang="en-US" sz="4000" b="1" dirty="0" err="1">
                <a:solidFill>
                  <a:srgbClr val="000000"/>
                </a:solidFill>
                <a:effectLst>
                  <a:outerShdw blurRad="38100" dist="38100" dir="2700000" algn="tl">
                    <a:srgbClr val="000000">
                      <a:alpha val="43137"/>
                    </a:srgbClr>
                  </a:outerShdw>
                </a:effectLst>
                <a:latin typeface="Arial" panose="020B0604020202020204" pitchFamily="34" charset="0"/>
              </a:rPr>
              <a:t>tetapi</a:t>
            </a:r>
            <a:r>
              <a:rPr lang="en-US" sz="4000" b="1" dirty="0">
                <a:solidFill>
                  <a:srgbClr val="000000"/>
                </a:solidFill>
                <a:effectLst>
                  <a:outerShdw blurRad="38100" dist="38100" dir="2700000" algn="tl">
                    <a:srgbClr val="000000">
                      <a:alpha val="43137"/>
                    </a:srgbClr>
                  </a:outerShdw>
                </a:effectLst>
                <a:latin typeface="Arial" panose="020B0604020202020204" pitchFamily="34" charset="0"/>
              </a:rPr>
              <a:t> </a:t>
            </a:r>
            <a:r>
              <a:rPr lang="en-US" sz="4000" b="1" i="1" dirty="0" err="1">
                <a:solidFill>
                  <a:srgbClr val="FF0000"/>
                </a:solidFill>
                <a:effectLst>
                  <a:outerShdw blurRad="38100" dist="38100" dir="2700000" algn="tl">
                    <a:srgbClr val="000000">
                      <a:alpha val="43137"/>
                    </a:srgbClr>
                  </a:outerShdw>
                </a:effectLst>
                <a:latin typeface="Arial" panose="020B0604020202020204" pitchFamily="34" charset="0"/>
              </a:rPr>
              <a:t>tingkat</a:t>
            </a:r>
            <a:r>
              <a:rPr lang="en-US" sz="4000" b="1" i="1" dirty="0">
                <a:solidFill>
                  <a:srgbClr val="FF0000"/>
                </a:solidFill>
                <a:effectLst>
                  <a:outerShdw blurRad="38100" dist="38100" dir="2700000" algn="tl">
                    <a:srgbClr val="000000">
                      <a:alpha val="43137"/>
                    </a:srgbClr>
                  </a:outerShdw>
                </a:effectLst>
                <a:latin typeface="Arial" panose="020B0604020202020204" pitchFamily="34" charset="0"/>
              </a:rPr>
              <a:t> </a:t>
            </a:r>
            <a:r>
              <a:rPr lang="en-US" sz="4000" b="1" i="1" dirty="0" err="1">
                <a:solidFill>
                  <a:srgbClr val="FF0000"/>
                </a:solidFill>
                <a:effectLst>
                  <a:outerShdw blurRad="38100" dist="38100" dir="2700000" algn="tl">
                    <a:srgbClr val="000000">
                      <a:alpha val="43137"/>
                    </a:srgbClr>
                  </a:outerShdw>
                </a:effectLst>
                <a:latin typeface="Arial" panose="020B0604020202020204" pitchFamily="34" charset="0"/>
              </a:rPr>
              <a:t>kepentingannya</a:t>
            </a:r>
            <a:r>
              <a:rPr lang="en-US" sz="4000" b="1" i="1" dirty="0">
                <a:solidFill>
                  <a:srgbClr val="FF0000"/>
                </a:solidFill>
                <a:effectLst>
                  <a:outerShdw blurRad="38100" dist="38100" dir="2700000" algn="tl">
                    <a:srgbClr val="000000">
                      <a:alpha val="43137"/>
                    </a:srgbClr>
                  </a:outerShdw>
                </a:effectLst>
                <a:latin typeface="Arial" panose="020B0604020202020204" pitchFamily="34" charset="0"/>
              </a:rPr>
              <a:t> </a:t>
            </a:r>
            <a:r>
              <a:rPr lang="en-US" sz="4000" b="1" dirty="0" err="1">
                <a:solidFill>
                  <a:srgbClr val="000000"/>
                </a:solidFill>
                <a:effectLst>
                  <a:outerShdw blurRad="38100" dist="38100" dir="2700000" algn="tl">
                    <a:srgbClr val="000000">
                      <a:alpha val="43137"/>
                    </a:srgbClr>
                  </a:outerShdw>
                </a:effectLst>
                <a:latin typeface="Arial" panose="020B0604020202020204" pitchFamily="34" charset="0"/>
              </a:rPr>
              <a:t>tidak</a:t>
            </a:r>
            <a:r>
              <a:rPr lang="en-US" sz="4000" b="1" dirty="0">
                <a:solidFill>
                  <a:srgbClr val="000000"/>
                </a:solidFill>
                <a:effectLst>
                  <a:outerShdw blurRad="38100" dist="38100" dir="2700000" algn="tl">
                    <a:srgbClr val="000000">
                      <a:alpha val="43137"/>
                    </a:srgbClr>
                  </a:outerShdw>
                </a:effectLst>
                <a:latin typeface="Arial" panose="020B0604020202020204" pitchFamily="34" charset="0"/>
              </a:rPr>
              <a:t> </a:t>
            </a:r>
            <a:r>
              <a:rPr lang="en-US" sz="4000" b="1" dirty="0" err="1">
                <a:solidFill>
                  <a:srgbClr val="000000"/>
                </a:solidFill>
                <a:effectLst>
                  <a:outerShdw blurRad="38100" dist="38100" dir="2700000" algn="tl">
                    <a:srgbClr val="000000">
                      <a:alpha val="43137"/>
                    </a:srgbClr>
                  </a:outerShdw>
                </a:effectLst>
                <a:latin typeface="Arial" panose="020B0604020202020204" pitchFamily="34" charset="0"/>
              </a:rPr>
              <a:t>sama</a:t>
            </a:r>
            <a:r>
              <a:rPr lang="en-US" sz="4000" b="1" dirty="0">
                <a:solidFill>
                  <a:srgbClr val="000000"/>
                </a:solidFill>
                <a:effectLst>
                  <a:outerShdw blurRad="38100" dist="38100" dir="2700000" algn="tl">
                    <a:srgbClr val="000000">
                      <a:alpha val="43137"/>
                    </a:srgbClr>
                  </a:outerShdw>
                </a:effectLst>
                <a:latin typeface="Arial" panose="020B0604020202020204" pitchFamily="34" charset="0"/>
              </a:rPr>
              <a:t> </a:t>
            </a:r>
            <a:r>
              <a:rPr lang="en-US" sz="4000" b="1" dirty="0" err="1">
                <a:solidFill>
                  <a:srgbClr val="000000"/>
                </a:solidFill>
                <a:effectLst>
                  <a:outerShdw blurRad="38100" dist="38100" dir="2700000" algn="tl">
                    <a:srgbClr val="000000">
                      <a:alpha val="43137"/>
                    </a:srgbClr>
                  </a:outerShdw>
                </a:effectLst>
                <a:latin typeface="Arial" panose="020B0604020202020204" pitchFamily="34" charset="0"/>
              </a:rPr>
              <a:t>bagi</a:t>
            </a:r>
            <a:r>
              <a:rPr lang="en-US" sz="4000" b="1" dirty="0">
                <a:solidFill>
                  <a:srgbClr val="000000"/>
                </a:solidFill>
                <a:effectLst>
                  <a:outerShdw blurRad="38100" dist="38100" dir="2700000" algn="tl">
                    <a:srgbClr val="000000">
                      <a:alpha val="43137"/>
                    </a:srgbClr>
                  </a:outerShdw>
                </a:effectLst>
                <a:latin typeface="Arial" panose="020B0604020202020204" pitchFamily="34" charset="0"/>
              </a:rPr>
              <a:t> </a:t>
            </a:r>
            <a:r>
              <a:rPr lang="en-US" sz="4000" b="1" dirty="0" err="1">
                <a:solidFill>
                  <a:srgbClr val="000000"/>
                </a:solidFill>
                <a:effectLst>
                  <a:outerShdw blurRad="38100" dist="38100" dir="2700000" algn="tl">
                    <a:srgbClr val="000000">
                      <a:alpha val="43137"/>
                    </a:srgbClr>
                  </a:outerShdw>
                </a:effectLst>
                <a:latin typeface="Arial" panose="020B0604020202020204" pitchFamily="34" charset="0"/>
              </a:rPr>
              <a:t>tiap</a:t>
            </a:r>
            <a:r>
              <a:rPr lang="en-US" sz="4000" b="1" dirty="0">
                <a:solidFill>
                  <a:srgbClr val="000000"/>
                </a:solidFill>
                <a:effectLst>
                  <a:outerShdw blurRad="38100" dist="38100" dir="2700000" algn="tl">
                    <a:srgbClr val="000000">
                      <a:alpha val="43137"/>
                    </a:srgbClr>
                  </a:outerShdw>
                </a:effectLst>
                <a:latin typeface="Arial" panose="020B0604020202020204" pitchFamily="34" charset="0"/>
              </a:rPr>
              <a:t> </a:t>
            </a:r>
            <a:r>
              <a:rPr lang="en-US" sz="4000" b="1" dirty="0" smtClean="0">
                <a:solidFill>
                  <a:srgbClr val="000000"/>
                </a:solidFill>
                <a:effectLst>
                  <a:outerShdw blurRad="38100" dist="38100" dir="2700000" algn="tl">
                    <a:srgbClr val="000000">
                      <a:alpha val="43137"/>
                    </a:srgbClr>
                  </a:outerShdw>
                </a:effectLst>
                <a:latin typeface="Arial" panose="020B0604020202020204" pitchFamily="34" charset="0"/>
              </a:rPr>
              <a:t>orang. </a:t>
            </a:r>
            <a:endParaRPr lang="en-US" sz="4000" b="1" dirty="0">
              <a:solidFill>
                <a:srgbClr val="000000"/>
              </a:solidFill>
              <a:effectLst>
                <a:outerShdw blurRad="38100" dist="38100" dir="2700000" algn="tl">
                  <a:srgbClr val="000000">
                    <a:alpha val="43137"/>
                  </a:srgbClr>
                </a:outerShdw>
              </a:effectLst>
              <a:latin typeface="Arial" panose="020B0604020202020204" pitchFamily="34" charset="0"/>
            </a:endParaRPr>
          </a:p>
        </p:txBody>
      </p:sp>
    </p:spTree>
    <p:extLst>
      <p:ext uri="{BB962C8B-B14F-4D97-AF65-F5344CB8AC3E}">
        <p14:creationId xmlns:p14="http://schemas.microsoft.com/office/powerpoint/2010/main" val="4177022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srcRect l="24928" t="25715" r="24883" b="11625"/>
          <a:stretch/>
        </p:blipFill>
        <p:spPr bwMode="auto">
          <a:xfrm>
            <a:off x="1828801" y="339634"/>
            <a:ext cx="9653450" cy="625710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52196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69849" y="316120"/>
            <a:ext cx="9770849" cy="6254497"/>
          </a:xfrm>
          <a:prstGeom prst="rect">
            <a:avLst/>
          </a:prstGeom>
        </p:spPr>
      </p:pic>
    </p:spTree>
    <p:extLst>
      <p:ext uri="{BB962C8B-B14F-4D97-AF65-F5344CB8AC3E}">
        <p14:creationId xmlns:p14="http://schemas.microsoft.com/office/powerpoint/2010/main" val="694708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540036" y="295928"/>
            <a:ext cx="5473335" cy="6216030"/>
          </a:xfrm>
          <a:prstGeom prst="rect">
            <a:avLst/>
          </a:prstGeom>
        </p:spPr>
      </p:pic>
    </p:spTree>
    <p:extLst>
      <p:ext uri="{BB962C8B-B14F-4D97-AF65-F5344CB8AC3E}">
        <p14:creationId xmlns:p14="http://schemas.microsoft.com/office/powerpoint/2010/main" val="2340479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441372" y="303783"/>
            <a:ext cx="3814354" cy="6381709"/>
          </a:xfrm>
          <a:prstGeom prst="rect">
            <a:avLst/>
          </a:prstGeom>
        </p:spPr>
      </p:pic>
    </p:spTree>
    <p:extLst>
      <p:ext uri="{BB962C8B-B14F-4D97-AF65-F5344CB8AC3E}">
        <p14:creationId xmlns:p14="http://schemas.microsoft.com/office/powerpoint/2010/main" val="4121856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023359" y="210005"/>
            <a:ext cx="4992281" cy="6295298"/>
          </a:xfrm>
          <a:prstGeom prst="rect">
            <a:avLst/>
          </a:prstGeom>
        </p:spPr>
      </p:pic>
    </p:spTree>
    <p:extLst>
      <p:ext uri="{BB962C8B-B14F-4D97-AF65-F5344CB8AC3E}">
        <p14:creationId xmlns:p14="http://schemas.microsoft.com/office/powerpoint/2010/main" val="3845900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639016" y="376639"/>
            <a:ext cx="10552984" cy="5919658"/>
          </a:xfrm>
          <a:prstGeom prst="rect">
            <a:avLst/>
          </a:prstGeom>
        </p:spPr>
      </p:pic>
    </p:spTree>
    <p:extLst>
      <p:ext uri="{BB962C8B-B14F-4D97-AF65-F5344CB8AC3E}">
        <p14:creationId xmlns:p14="http://schemas.microsoft.com/office/powerpoint/2010/main" val="2424521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99415" y="710610"/>
            <a:ext cx="10692585" cy="5611813"/>
          </a:xfrm>
          <a:prstGeom prst="rect">
            <a:avLst/>
          </a:prstGeom>
        </p:spPr>
      </p:pic>
    </p:spTree>
    <p:extLst>
      <p:ext uri="{BB962C8B-B14F-4D97-AF65-F5344CB8AC3E}">
        <p14:creationId xmlns:p14="http://schemas.microsoft.com/office/powerpoint/2010/main" val="477839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pPr algn="just"/>
            <a:r>
              <a:rPr lang="id-ID" sz="3200" b="1" dirty="0" smtClean="0">
                <a:effectLst>
                  <a:outerShdw blurRad="38100" dist="38100" dir="2700000" algn="tl">
                    <a:srgbClr val="000000">
                      <a:alpha val="43137"/>
                    </a:srgbClr>
                  </a:outerShdw>
                </a:effectLst>
              </a:rPr>
              <a:t>Pengenalan Pembagian Elemen Jembatan</a:t>
            </a:r>
            <a:endParaRPr lang="id-ID"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802674" y="1905000"/>
            <a:ext cx="9701938" cy="4613366"/>
          </a:xfrm>
          <a:solidFill>
            <a:schemeClr val="bg1"/>
          </a:solidFill>
        </p:spPr>
        <p:txBody>
          <a:bodyPr>
            <a:normAutofit/>
          </a:bodyPr>
          <a:lstStyle/>
          <a:p>
            <a:pPr marL="0" indent="0" algn="just">
              <a:buNone/>
            </a:pPr>
            <a:r>
              <a:rPr lang="sv-SE" dirty="0"/>
              <a:t>Hierarki elemen jembatan yang ditampilkan pada slide ini diambil dari buku draft </a:t>
            </a:r>
            <a:r>
              <a:rPr lang="fi-FI" b="1" dirty="0" smtClean="0">
                <a:effectLst>
                  <a:outerShdw blurRad="38100" dist="38100" dir="2700000" algn="tl">
                    <a:srgbClr val="000000">
                      <a:alpha val="43137"/>
                    </a:srgbClr>
                  </a:outerShdw>
                </a:effectLst>
              </a:rPr>
              <a:t>‘</a:t>
            </a:r>
            <a:r>
              <a:rPr lang="fi-FI" b="1" dirty="0">
                <a:effectLst>
                  <a:outerShdw blurRad="38100" dist="38100" dir="2700000" algn="tl">
                    <a:srgbClr val="000000">
                      <a:alpha val="43137"/>
                    </a:srgbClr>
                  </a:outerShdw>
                </a:effectLst>
              </a:rPr>
              <a:t>Panduan Pemeriksaan Jembatan’ </a:t>
            </a:r>
            <a:r>
              <a:rPr lang="fi-FI" dirty="0"/>
              <a:t>(Kementerian PUPR).</a:t>
            </a:r>
          </a:p>
          <a:p>
            <a:pPr marL="0" indent="0" algn="just">
              <a:buNone/>
            </a:pPr>
            <a:r>
              <a:rPr lang="id-ID" dirty="0"/>
              <a:t>Gambar/ilustrasi yang diberikan juga sebagian besar diambil dari buku tersebut</a:t>
            </a:r>
            <a:r>
              <a:rPr lang="id-ID" dirty="0" smtClean="0"/>
              <a:t>.</a:t>
            </a:r>
          </a:p>
          <a:p>
            <a:pPr marL="0" indent="0" algn="just">
              <a:buNone/>
            </a:pPr>
            <a:endParaRPr lang="id-ID" dirty="0"/>
          </a:p>
          <a:p>
            <a:pPr marL="0" indent="0" algn="just">
              <a:buNone/>
            </a:pPr>
            <a:r>
              <a:rPr lang="id-ID" dirty="0" smtClean="0"/>
              <a:t>Elemen </a:t>
            </a:r>
            <a:r>
              <a:rPr lang="id-ID" dirty="0"/>
              <a:t>jembatan dibagi atas </a:t>
            </a:r>
            <a:r>
              <a:rPr lang="id-ID" b="1" dirty="0"/>
              <a:t>4 level </a:t>
            </a:r>
            <a:r>
              <a:rPr lang="id-ID" dirty="0"/>
              <a:t>atau hieraki, di mana:</a:t>
            </a:r>
          </a:p>
          <a:p>
            <a:pPr marL="0" indent="0" algn="just">
              <a:buNone/>
            </a:pPr>
            <a:r>
              <a:rPr lang="id-ID" dirty="0"/>
              <a:t>Level 1 </a:t>
            </a:r>
            <a:r>
              <a:rPr lang="id-ID" dirty="0" smtClean="0">
                <a:sym typeface="Wingdings" panose="05000000000000000000" pitchFamily="2" charset="2"/>
              </a:rPr>
              <a:t></a:t>
            </a:r>
            <a:r>
              <a:rPr lang="id-ID" dirty="0" smtClean="0"/>
              <a:t> </a:t>
            </a:r>
            <a:r>
              <a:rPr lang="id-ID" dirty="0"/>
              <a:t>jembatan</a:t>
            </a:r>
          </a:p>
          <a:p>
            <a:pPr marL="0" indent="0" algn="just">
              <a:buNone/>
            </a:pPr>
            <a:r>
              <a:rPr lang="id-ID" dirty="0"/>
              <a:t>Level 2 </a:t>
            </a:r>
            <a:r>
              <a:rPr lang="id-ID" dirty="0" smtClean="0">
                <a:sym typeface="Wingdings" panose="05000000000000000000" pitchFamily="2" charset="2"/>
              </a:rPr>
              <a:t></a:t>
            </a:r>
            <a:r>
              <a:rPr lang="id-ID" dirty="0" smtClean="0"/>
              <a:t> </a:t>
            </a:r>
            <a:r>
              <a:rPr lang="id-ID" dirty="0"/>
              <a:t>bangunan di aliran sungai &amp; tanah timbunan; bangunan bawah;</a:t>
            </a:r>
          </a:p>
          <a:p>
            <a:pPr marL="0" indent="0" algn="just">
              <a:buNone/>
            </a:pPr>
            <a:r>
              <a:rPr lang="id-ID" dirty="0"/>
              <a:t>bangunan atas; gorong-gorong; lintasan basah.</a:t>
            </a:r>
          </a:p>
          <a:p>
            <a:pPr marL="0" indent="0" algn="just">
              <a:buNone/>
            </a:pPr>
            <a:r>
              <a:rPr lang="id-ID" dirty="0"/>
              <a:t>Level 3 </a:t>
            </a:r>
            <a:r>
              <a:rPr lang="id-ID" dirty="0" smtClean="0">
                <a:sym typeface="Wingdings" panose="05000000000000000000" pitchFamily="2" charset="2"/>
              </a:rPr>
              <a:t></a:t>
            </a:r>
            <a:r>
              <a:rPr lang="id-ID" dirty="0" smtClean="0"/>
              <a:t> </a:t>
            </a:r>
            <a:r>
              <a:rPr lang="id-ID" dirty="0"/>
              <a:t>pembagian yang lebih detail dari level 2</a:t>
            </a:r>
          </a:p>
          <a:p>
            <a:pPr marL="0" indent="0" algn="just">
              <a:buNone/>
            </a:pPr>
            <a:r>
              <a:rPr lang="es-ES" dirty="0" err="1"/>
              <a:t>Level</a:t>
            </a:r>
            <a:r>
              <a:rPr lang="es-ES" dirty="0"/>
              <a:t> 4 </a:t>
            </a:r>
            <a:r>
              <a:rPr lang="id-ID" dirty="0" smtClean="0">
                <a:sym typeface="Wingdings" panose="05000000000000000000" pitchFamily="2" charset="2"/>
              </a:rPr>
              <a:t></a:t>
            </a:r>
            <a:r>
              <a:rPr lang="es-ES" dirty="0" smtClean="0"/>
              <a:t> </a:t>
            </a:r>
            <a:r>
              <a:rPr lang="es-ES" dirty="0" err="1"/>
              <a:t>menunjukkan</a:t>
            </a:r>
            <a:r>
              <a:rPr lang="es-ES" dirty="0"/>
              <a:t> </a:t>
            </a:r>
            <a:r>
              <a:rPr lang="es-ES" dirty="0" err="1"/>
              <a:t>elemen</a:t>
            </a:r>
            <a:r>
              <a:rPr lang="es-ES" dirty="0"/>
              <a:t> </a:t>
            </a:r>
            <a:r>
              <a:rPr lang="es-ES" dirty="0" err="1"/>
              <a:t>jembatan</a:t>
            </a:r>
            <a:endParaRPr lang="id-ID" dirty="0"/>
          </a:p>
        </p:txBody>
      </p:sp>
    </p:spTree>
    <p:extLst>
      <p:ext uri="{BB962C8B-B14F-4D97-AF65-F5344CB8AC3E}">
        <p14:creationId xmlns:p14="http://schemas.microsoft.com/office/powerpoint/2010/main" val="2339599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76103" y="0"/>
            <a:ext cx="9901646" cy="6675120"/>
          </a:xfrm>
          <a:prstGeom prst="rect">
            <a:avLst/>
          </a:prstGeom>
        </p:spPr>
      </p:pic>
      <p:pic>
        <p:nvPicPr>
          <p:cNvPr id="5" name="Picture 4"/>
          <p:cNvPicPr>
            <a:picLocks noChangeAspect="1"/>
          </p:cNvPicPr>
          <p:nvPr/>
        </p:nvPicPr>
        <p:blipFill>
          <a:blip r:embed="rId3"/>
          <a:stretch>
            <a:fillRect/>
          </a:stretch>
        </p:blipFill>
        <p:spPr>
          <a:xfrm>
            <a:off x="6126480" y="4859382"/>
            <a:ext cx="5251269" cy="1815737"/>
          </a:xfrm>
          <a:prstGeom prst="rect">
            <a:avLst/>
          </a:prstGeom>
        </p:spPr>
      </p:pic>
      <p:sp>
        <p:nvSpPr>
          <p:cNvPr id="6" name="Right Brace 5"/>
          <p:cNvSpPr/>
          <p:nvPr/>
        </p:nvSpPr>
        <p:spPr>
          <a:xfrm>
            <a:off x="9300754" y="1528353"/>
            <a:ext cx="979715" cy="4271555"/>
          </a:xfrm>
          <a:prstGeom prst="rightBrace">
            <a:avLst/>
          </a:prstGeom>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Tree>
    <p:extLst>
      <p:ext uri="{BB962C8B-B14F-4D97-AF65-F5344CB8AC3E}">
        <p14:creationId xmlns:p14="http://schemas.microsoft.com/office/powerpoint/2010/main" val="4092198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00063" y="554535"/>
            <a:ext cx="9994703" cy="5820139"/>
          </a:xfrm>
          <a:prstGeom prst="rect">
            <a:avLst/>
          </a:prstGeom>
        </p:spPr>
      </p:pic>
    </p:spTree>
    <p:extLst>
      <p:ext uri="{BB962C8B-B14F-4D97-AF65-F5344CB8AC3E}">
        <p14:creationId xmlns:p14="http://schemas.microsoft.com/office/powerpoint/2010/main" val="2713597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368807" y="592181"/>
            <a:ext cx="8199044" cy="6015187"/>
          </a:xfrm>
          <a:prstGeom prst="rect">
            <a:avLst/>
          </a:prstGeom>
        </p:spPr>
      </p:pic>
    </p:spTree>
    <p:extLst>
      <p:ext uri="{BB962C8B-B14F-4D97-AF65-F5344CB8AC3E}">
        <p14:creationId xmlns:p14="http://schemas.microsoft.com/office/powerpoint/2010/main" val="3277404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756262" y="320829"/>
            <a:ext cx="7367451" cy="6356505"/>
          </a:xfrm>
          <a:prstGeom prst="rect">
            <a:avLst/>
          </a:prstGeom>
        </p:spPr>
      </p:pic>
    </p:spTree>
    <p:extLst>
      <p:ext uri="{BB962C8B-B14F-4D97-AF65-F5344CB8AC3E}">
        <p14:creationId xmlns:p14="http://schemas.microsoft.com/office/powerpoint/2010/main" val="1758500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528131" y="219273"/>
            <a:ext cx="10277644" cy="6416658"/>
          </a:xfrm>
          <a:prstGeom prst="rect">
            <a:avLst/>
          </a:prstGeom>
        </p:spPr>
      </p:pic>
    </p:spTree>
    <p:extLst>
      <p:ext uri="{BB962C8B-B14F-4D97-AF65-F5344CB8AC3E}">
        <p14:creationId xmlns:p14="http://schemas.microsoft.com/office/powerpoint/2010/main" val="18323332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38707" y="903334"/>
            <a:ext cx="11357498" cy="5523592"/>
          </a:xfrm>
          <a:prstGeom prst="rect">
            <a:avLst/>
          </a:prstGeom>
        </p:spPr>
      </p:pic>
    </p:spTree>
    <p:extLst>
      <p:ext uri="{BB962C8B-B14F-4D97-AF65-F5344CB8AC3E}">
        <p14:creationId xmlns:p14="http://schemas.microsoft.com/office/powerpoint/2010/main" val="2607810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802674" y="253169"/>
            <a:ext cx="8988794" cy="6461140"/>
          </a:xfrm>
          <a:prstGeom prst="rect">
            <a:avLst/>
          </a:prstGeom>
        </p:spPr>
      </p:pic>
    </p:spTree>
    <p:extLst>
      <p:ext uri="{BB962C8B-B14F-4D97-AF65-F5344CB8AC3E}">
        <p14:creationId xmlns:p14="http://schemas.microsoft.com/office/powerpoint/2010/main" val="2334432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76549" y="270454"/>
            <a:ext cx="8977518" cy="6391603"/>
          </a:xfrm>
          <a:prstGeom prst="rect">
            <a:avLst/>
          </a:prstGeom>
        </p:spPr>
      </p:pic>
    </p:spTree>
    <p:extLst>
      <p:ext uri="{BB962C8B-B14F-4D97-AF65-F5344CB8AC3E}">
        <p14:creationId xmlns:p14="http://schemas.microsoft.com/office/powerpoint/2010/main" val="42391568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841863" y="167761"/>
            <a:ext cx="8733453" cy="6468170"/>
          </a:xfrm>
          <a:prstGeom prst="rect">
            <a:avLst/>
          </a:prstGeom>
        </p:spPr>
      </p:pic>
    </p:spTree>
    <p:extLst>
      <p:ext uri="{BB962C8B-B14F-4D97-AF65-F5344CB8AC3E}">
        <p14:creationId xmlns:p14="http://schemas.microsoft.com/office/powerpoint/2010/main" val="98292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658983" y="137690"/>
            <a:ext cx="9117874" cy="6574559"/>
          </a:xfrm>
          <a:prstGeom prst="rect">
            <a:avLst/>
          </a:prstGeom>
        </p:spPr>
      </p:pic>
    </p:spTree>
    <p:extLst>
      <p:ext uri="{BB962C8B-B14F-4D97-AF65-F5344CB8AC3E}">
        <p14:creationId xmlns:p14="http://schemas.microsoft.com/office/powerpoint/2010/main" val="3449009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44456" y="287382"/>
            <a:ext cx="10747633" cy="6296298"/>
          </a:xfrm>
          <a:prstGeom prst="rect">
            <a:avLst/>
          </a:prstGeom>
        </p:spPr>
      </p:pic>
    </p:spTree>
    <p:extLst>
      <p:ext uri="{BB962C8B-B14F-4D97-AF65-F5344CB8AC3E}">
        <p14:creationId xmlns:p14="http://schemas.microsoft.com/office/powerpoint/2010/main" val="21293349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23850" y="120732"/>
            <a:ext cx="10215155" cy="6502138"/>
          </a:xfrm>
          <a:prstGeom prst="rect">
            <a:avLst/>
          </a:prstGeom>
        </p:spPr>
      </p:pic>
    </p:spTree>
    <p:extLst>
      <p:ext uri="{BB962C8B-B14F-4D97-AF65-F5344CB8AC3E}">
        <p14:creationId xmlns:p14="http://schemas.microsoft.com/office/powerpoint/2010/main" val="2702093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343084" y="705395"/>
            <a:ext cx="10331745" cy="6008914"/>
          </a:xfrm>
          <a:prstGeom prst="rect">
            <a:avLst/>
          </a:prstGeom>
        </p:spPr>
      </p:pic>
    </p:spTree>
    <p:extLst>
      <p:ext uri="{BB962C8B-B14F-4D97-AF65-F5344CB8AC3E}">
        <p14:creationId xmlns:p14="http://schemas.microsoft.com/office/powerpoint/2010/main" val="1503634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93911" y="764015"/>
            <a:ext cx="11276169" cy="5584534"/>
          </a:xfrm>
          <a:prstGeom prst="rect">
            <a:avLst/>
          </a:prstGeom>
        </p:spPr>
      </p:pic>
    </p:spTree>
    <p:extLst>
      <p:ext uri="{BB962C8B-B14F-4D97-AF65-F5344CB8AC3E}">
        <p14:creationId xmlns:p14="http://schemas.microsoft.com/office/powerpoint/2010/main" val="3931014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704011" y="114562"/>
            <a:ext cx="3735977" cy="6743438"/>
          </a:xfrm>
          <a:prstGeom prst="rect">
            <a:avLst/>
          </a:prstGeom>
        </p:spPr>
      </p:pic>
      <p:pic>
        <p:nvPicPr>
          <p:cNvPr id="5" name="Picture 4"/>
          <p:cNvPicPr>
            <a:picLocks noChangeAspect="1"/>
          </p:cNvPicPr>
          <p:nvPr/>
        </p:nvPicPr>
        <p:blipFill>
          <a:blip r:embed="rId3"/>
          <a:stretch>
            <a:fillRect/>
          </a:stretch>
        </p:blipFill>
        <p:spPr>
          <a:xfrm>
            <a:off x="6781936" y="1473163"/>
            <a:ext cx="4830944" cy="3987111"/>
          </a:xfrm>
          <a:prstGeom prst="rect">
            <a:avLst/>
          </a:prstGeom>
        </p:spPr>
      </p:pic>
    </p:spTree>
    <p:extLst>
      <p:ext uri="{BB962C8B-B14F-4D97-AF65-F5344CB8AC3E}">
        <p14:creationId xmlns:p14="http://schemas.microsoft.com/office/powerpoint/2010/main" val="11107657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90242" y="313508"/>
            <a:ext cx="9809129" cy="6347084"/>
          </a:xfrm>
          <a:prstGeom prst="rect">
            <a:avLst/>
          </a:prstGeom>
        </p:spPr>
      </p:pic>
    </p:spTree>
    <p:extLst>
      <p:ext uri="{BB962C8B-B14F-4D97-AF65-F5344CB8AC3E}">
        <p14:creationId xmlns:p14="http://schemas.microsoft.com/office/powerpoint/2010/main" val="1784905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662762" y="653142"/>
            <a:ext cx="11360428" cy="5486401"/>
          </a:xfrm>
          <a:prstGeom prst="rect">
            <a:avLst/>
          </a:prstGeom>
        </p:spPr>
      </p:pic>
    </p:spTree>
    <p:extLst>
      <p:ext uri="{BB962C8B-B14F-4D97-AF65-F5344CB8AC3E}">
        <p14:creationId xmlns:p14="http://schemas.microsoft.com/office/powerpoint/2010/main" val="10227750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26001" y="300219"/>
            <a:ext cx="8995138" cy="3305130"/>
          </a:xfrm>
          <a:prstGeom prst="rect">
            <a:avLst/>
          </a:prstGeom>
        </p:spPr>
      </p:pic>
      <p:pic>
        <p:nvPicPr>
          <p:cNvPr id="5" name="Picture 4"/>
          <p:cNvPicPr>
            <a:picLocks noChangeAspect="1"/>
          </p:cNvPicPr>
          <p:nvPr/>
        </p:nvPicPr>
        <p:blipFill>
          <a:blip r:embed="rId3"/>
          <a:stretch>
            <a:fillRect/>
          </a:stretch>
        </p:blipFill>
        <p:spPr>
          <a:xfrm>
            <a:off x="1926001" y="3605350"/>
            <a:ext cx="4318045" cy="3238534"/>
          </a:xfrm>
          <a:prstGeom prst="rect">
            <a:avLst/>
          </a:prstGeom>
        </p:spPr>
      </p:pic>
      <p:pic>
        <p:nvPicPr>
          <p:cNvPr id="6" name="Picture 5"/>
          <p:cNvPicPr>
            <a:picLocks noChangeAspect="1"/>
          </p:cNvPicPr>
          <p:nvPr/>
        </p:nvPicPr>
        <p:blipFill>
          <a:blip r:embed="rId4"/>
          <a:stretch>
            <a:fillRect/>
          </a:stretch>
        </p:blipFill>
        <p:spPr>
          <a:xfrm>
            <a:off x="6244046" y="3854630"/>
            <a:ext cx="5160800" cy="756557"/>
          </a:xfrm>
          <a:prstGeom prst="rect">
            <a:avLst/>
          </a:prstGeom>
        </p:spPr>
      </p:pic>
    </p:spTree>
    <p:extLst>
      <p:ext uri="{BB962C8B-B14F-4D97-AF65-F5344CB8AC3E}">
        <p14:creationId xmlns:p14="http://schemas.microsoft.com/office/powerpoint/2010/main" val="23363083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2187" y="1358537"/>
            <a:ext cx="10976414" cy="4309155"/>
          </a:xfrm>
          <a:prstGeom prst="rect">
            <a:avLst/>
          </a:prstGeom>
        </p:spPr>
      </p:pic>
    </p:spTree>
    <p:extLst>
      <p:ext uri="{BB962C8B-B14F-4D97-AF65-F5344CB8AC3E}">
        <p14:creationId xmlns:p14="http://schemas.microsoft.com/office/powerpoint/2010/main" val="311513988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156</TotalTime>
  <Words>314</Words>
  <Application>Microsoft Office PowerPoint</Application>
  <PresentationFormat>Widescreen</PresentationFormat>
  <Paragraphs>23</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Century Gothic</vt:lpstr>
      <vt:lpstr>Wingdings</vt:lpstr>
      <vt:lpstr>Wingdings 3</vt:lpstr>
      <vt:lpstr>Wisp</vt:lpstr>
      <vt:lpstr>PERENCANAAN JEMBATAN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Pengenalan Pembagian Elemen Jembatan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PERENCANAAN JEMBATAN</dc:title>
  <dc:creator>SLAMET BUDIRAHARDJO</dc:creator>
  <cp:lastModifiedBy>SLAMET BUDIRAHARDJO</cp:lastModifiedBy>
  <cp:revision>35</cp:revision>
  <dcterms:created xsi:type="dcterms:W3CDTF">2021-09-04T16:18:10Z</dcterms:created>
  <dcterms:modified xsi:type="dcterms:W3CDTF">2021-09-05T10:17:10Z</dcterms:modified>
</cp:coreProperties>
</file>