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7"/>
  </p:handoutMasterIdLst>
  <p:sldIdLst>
    <p:sldId id="256" r:id="rId2"/>
    <p:sldId id="258" r:id="rId3"/>
    <p:sldId id="259" r:id="rId4"/>
    <p:sldId id="260" r:id="rId5"/>
    <p:sldId id="261" r:id="rId6"/>
    <p:sldId id="281" r:id="rId7"/>
    <p:sldId id="282" r:id="rId8"/>
    <p:sldId id="264" r:id="rId9"/>
    <p:sldId id="270" r:id="rId10"/>
    <p:sldId id="268" r:id="rId11"/>
    <p:sldId id="284" r:id="rId12"/>
    <p:sldId id="271" r:id="rId13"/>
    <p:sldId id="272" r:id="rId14"/>
    <p:sldId id="266" r:id="rId15"/>
    <p:sldId id="275" r:id="rId16"/>
    <p:sldId id="276" r:id="rId17"/>
    <p:sldId id="277" r:id="rId18"/>
    <p:sldId id="278" r:id="rId19"/>
    <p:sldId id="273" r:id="rId20"/>
    <p:sldId id="274" r:id="rId21"/>
    <p:sldId id="279" r:id="rId22"/>
    <p:sldId id="280" r:id="rId23"/>
    <p:sldId id="262" r:id="rId24"/>
    <p:sldId id="267" r:id="rId25"/>
    <p:sldId id="283" r:id="rId26"/>
  </p:sldIdLst>
  <p:sldSz cx="9144000" cy="6858000" type="screen4x3"/>
  <p:notesSz cx="6858000" cy="9947275"/>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fld id="{BB769A09-B543-4B7F-B2EE-C59B1CA5B219}" type="datetimeFigureOut">
              <a:rPr lang="id-ID" smtClean="0"/>
              <a:pPr/>
              <a:t>09/01/2020</a:t>
            </a:fld>
            <a:endParaRPr lang="id-ID"/>
          </a:p>
        </p:txBody>
      </p:sp>
      <p:sp>
        <p:nvSpPr>
          <p:cNvPr id="4" name="Footer Placeholder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fld id="{9A42234D-5C52-4ADA-9100-2362CBB2A02A}" type="slidenum">
              <a:rPr lang="id-ID" smtClean="0"/>
              <a:pPr/>
              <a:t>‹#›</a:t>
            </a:fld>
            <a:endParaRPr lang="id-ID"/>
          </a:p>
        </p:txBody>
      </p:sp>
    </p:spTree>
    <p:extLst>
      <p:ext uri="{BB962C8B-B14F-4D97-AF65-F5344CB8AC3E}">
        <p14:creationId xmlns:p14="http://schemas.microsoft.com/office/powerpoint/2010/main" val="59933946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19" name="Footer Placeholder 18"/>
          <p:cNvSpPr>
            <a:spLocks noGrp="1"/>
          </p:cNvSpPr>
          <p:nvPr>
            <p:ph type="ftr" sz="quarter" idx="11"/>
          </p:nvPr>
        </p:nvSpPr>
        <p:spPr/>
        <p:txBody>
          <a:bodyPr/>
          <a:lstStyle/>
          <a:p>
            <a:endParaRPr lang="id-ID"/>
          </a:p>
        </p:txBody>
      </p:sp>
      <p:sp>
        <p:nvSpPr>
          <p:cNvPr id="27" name="Slide Number Placeholder 26"/>
          <p:cNvSpPr>
            <a:spLocks noGrp="1"/>
          </p:cNvSpPr>
          <p:nvPr>
            <p:ph type="sldNum" sz="quarter" idx="12"/>
          </p:nvPr>
        </p:nvSpPr>
        <p:spPr/>
        <p:txBody>
          <a:bodyPr/>
          <a:lstStyle/>
          <a:p>
            <a:fld id="{D6B4E336-506C-47A3-B832-D0EB4D1F82F1}"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6B4E336-506C-47A3-B832-D0EB4D1F82F1}"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8" name="Slide Number Placeholder 7"/>
          <p:cNvSpPr>
            <a:spLocks noGrp="1"/>
          </p:cNvSpPr>
          <p:nvPr>
            <p:ph type="sldNum" sz="quarter" idx="11"/>
          </p:nvPr>
        </p:nvSpPr>
        <p:spPr/>
        <p:txBody>
          <a:bodyPr/>
          <a:lstStyle/>
          <a:p>
            <a:fld id="{D6B4E336-506C-47A3-B832-D0EB4D1F82F1}" type="slidenum">
              <a:rPr lang="id-ID" smtClean="0"/>
              <a:pPr/>
              <a:t>‹#›</a:t>
            </a:fld>
            <a:endParaRPr lang="id-ID"/>
          </a:p>
        </p:txBody>
      </p:sp>
      <p:sp>
        <p:nvSpPr>
          <p:cNvPr id="9" name="Footer Placeholder 8"/>
          <p:cNvSpPr>
            <a:spLocks noGrp="1"/>
          </p:cNvSpPr>
          <p:nvPr>
            <p:ph type="ftr" sz="quarter" idx="12"/>
          </p:nvPr>
        </p:nvSpPr>
        <p:spPr/>
        <p:txBody>
          <a:bodyPr/>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156448" y="6422064"/>
            <a:ext cx="762000" cy="365125"/>
          </a:xfrm>
        </p:spPr>
        <p:txBody>
          <a:bodyPr/>
          <a:lstStyle/>
          <a:p>
            <a:fld id="{D6B4E336-506C-47A3-B832-D0EB4D1F82F1}"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691C6852-4938-4FCF-A982-132F8D98B5B1}"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1C6852-4938-4FCF-A982-132F8D98B5B1}"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6B4E336-506C-47A3-B832-D0EB4D1F82F1}"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91C6852-4938-4FCF-A982-132F8D98B5B1}" type="datetimeFigureOut">
              <a:rPr lang="id-ID" smtClean="0"/>
              <a:pPr/>
              <a:t>09/01/2020</a:t>
            </a:fld>
            <a:endParaRPr lang="id-ID"/>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id-ID"/>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6B4E336-506C-47A3-B832-D0EB4D1F82F1}" type="slidenum">
              <a:rPr lang="id-ID" smtClean="0"/>
              <a:pPr/>
              <a:t>‹#›</a:t>
            </a:fld>
            <a:endParaRPr lang="id-ID"/>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smtClean="0"/>
              <a:t>SUMBER BELAJAR</a:t>
            </a:r>
            <a:endParaRPr lang="id-ID" b="1" dirty="0"/>
          </a:p>
        </p:txBody>
      </p:sp>
      <p:sp>
        <p:nvSpPr>
          <p:cNvPr id="3" name="Subtitle 2"/>
          <p:cNvSpPr>
            <a:spLocks noGrp="1"/>
          </p:cNvSpPr>
          <p:nvPr>
            <p:ph type="subTitle" idx="1"/>
          </p:nvPr>
        </p:nvSpPr>
        <p:spPr/>
        <p:txBody>
          <a:bodyPr/>
          <a:lstStyle/>
          <a:p>
            <a:endParaRPr lang="id-ID" b="1" dirty="0" smtClean="0">
              <a:solidFill>
                <a:schemeClr val="tx1"/>
              </a:solidFill>
            </a:endParaRPr>
          </a:p>
          <a:p>
            <a:r>
              <a:rPr lang="id-ID" b="1" dirty="0" smtClean="0">
                <a:solidFill>
                  <a:schemeClr val="tx1"/>
                </a:solidFill>
              </a:rPr>
              <a:t>Khusnul Fajriyah, S.Pd.,M.Pd</a:t>
            </a:r>
            <a:endParaRPr lang="id-ID" b="1" dirty="0">
              <a:solidFill>
                <a:schemeClr val="tx1"/>
              </a:solidFill>
            </a:endParaRPr>
          </a:p>
        </p:txBody>
      </p:sp>
      <p:sp>
        <p:nvSpPr>
          <p:cNvPr id="4" name="Rounded Rectangle 3"/>
          <p:cNvSpPr/>
          <p:nvPr/>
        </p:nvSpPr>
        <p:spPr>
          <a:xfrm>
            <a:off x="6012160" y="620688"/>
            <a:ext cx="1944216"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smtClean="0"/>
              <a:t>PERTEMUAN KE 6</a:t>
            </a:r>
            <a:endParaRPr lang="id-ID"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DEFINISI</a:t>
            </a:r>
            <a:endParaRPr lang="id-ID" dirty="0"/>
          </a:p>
        </p:txBody>
      </p:sp>
      <p:sp>
        <p:nvSpPr>
          <p:cNvPr id="3" name="Content Placeholder 2"/>
          <p:cNvSpPr>
            <a:spLocks noGrp="1"/>
          </p:cNvSpPr>
          <p:nvPr>
            <p:ph idx="1"/>
          </p:nvPr>
        </p:nvSpPr>
        <p:spPr/>
        <p:txBody>
          <a:bodyPr/>
          <a:lstStyle/>
          <a:p>
            <a:r>
              <a:rPr lang="id-ID" dirty="0" smtClean="0"/>
              <a:t>Sumber belajar (</a:t>
            </a:r>
            <a:r>
              <a:rPr lang="id-ID" i="1" dirty="0" smtClean="0"/>
              <a:t>learning</a:t>
            </a:r>
            <a:r>
              <a:rPr lang="id-ID" dirty="0" smtClean="0"/>
              <a:t> </a:t>
            </a:r>
            <a:r>
              <a:rPr lang="id-ID" i="1" dirty="0" smtClean="0"/>
              <a:t>resources</a:t>
            </a:r>
            <a:r>
              <a:rPr lang="id-ID" dirty="0" smtClean="0"/>
              <a:t>) adalah semua sumber baik berupa data, orang dan wujud tertentu yang dapat digunakan oleh peserta didik dalam belajar, baik secara terpisah maupun secara terkombinasi sehingga mempermudah peserta didik dalam mencapai tujuan belajar atau mencapai kompetensi tertentu.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FUNGSI</a:t>
            </a:r>
            <a:endParaRPr lang="id-ID" dirty="0"/>
          </a:p>
        </p:txBody>
      </p:sp>
      <p:sp>
        <p:nvSpPr>
          <p:cNvPr id="3" name="Content Placeholder 2"/>
          <p:cNvSpPr>
            <a:spLocks noGrp="1"/>
          </p:cNvSpPr>
          <p:nvPr>
            <p:ph idx="1"/>
          </p:nvPr>
        </p:nvSpPr>
        <p:spPr/>
        <p:txBody>
          <a:bodyPr>
            <a:normAutofit fontScale="62500" lnSpcReduction="20000"/>
          </a:bodyPr>
          <a:lstStyle/>
          <a:p>
            <a:pPr>
              <a:buNone/>
            </a:pPr>
            <a:r>
              <a:rPr lang="id-ID" dirty="0" smtClean="0"/>
              <a:t>1. Meningkatkan produktivitas pembelajaran dengan jalan:</a:t>
            </a:r>
          </a:p>
          <a:p>
            <a:r>
              <a:rPr lang="id-ID" dirty="0" smtClean="0"/>
              <a:t>mempercepat laju belajar dan membantu guru untuk menggunakan waktu secara lebih baik </a:t>
            </a:r>
          </a:p>
          <a:p>
            <a:r>
              <a:rPr lang="id-ID" dirty="0" smtClean="0"/>
              <a:t>mengurangi beban guru dalam menyajikan informasi, sehingga dapat lebih banyak membina dan mengembangkan gairah.</a:t>
            </a:r>
          </a:p>
          <a:p>
            <a:pPr>
              <a:buNone/>
            </a:pPr>
            <a:r>
              <a:rPr lang="id-ID" dirty="0" smtClean="0"/>
              <a:t>2. Memberikan kemungkinan pembelajaran yang sifatnya lebih individual, dengan cara:</a:t>
            </a:r>
          </a:p>
          <a:p>
            <a:r>
              <a:rPr lang="id-ID" dirty="0" smtClean="0"/>
              <a:t>mengurangi kontrol guru yang kaku dan tradisional</a:t>
            </a:r>
          </a:p>
          <a:p>
            <a:r>
              <a:rPr lang="id-ID" dirty="0" smtClean="0"/>
              <a:t>memberikan kesempatan bagi siswa untuk berkembang sesuai dengan kemampuannnya.</a:t>
            </a:r>
          </a:p>
          <a:p>
            <a:pPr>
              <a:buNone/>
            </a:pPr>
            <a:r>
              <a:rPr lang="id-ID" dirty="0" smtClean="0"/>
              <a:t>3. Memberikan dasar yang lebih ilmiah terhadap pembelajaran dengan cara:</a:t>
            </a:r>
          </a:p>
          <a:p>
            <a:r>
              <a:rPr lang="id-ID" dirty="0" smtClean="0"/>
              <a:t>perancangan program pembelajaran yang lebih sistematis</a:t>
            </a:r>
          </a:p>
          <a:p>
            <a:r>
              <a:rPr lang="id-ID" dirty="0" smtClean="0"/>
              <a:t>pengembangan bahan pengajaran yang dilandasi oleh penelitian.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77500" lnSpcReduction="20000"/>
          </a:bodyPr>
          <a:lstStyle/>
          <a:p>
            <a:pPr>
              <a:buNone/>
            </a:pPr>
            <a:r>
              <a:rPr lang="id-ID" dirty="0" smtClean="0"/>
              <a:t>4. Lebih memantapkan pembelajaran, dengan jalan:</a:t>
            </a:r>
          </a:p>
          <a:p>
            <a:r>
              <a:rPr lang="id-ID" dirty="0" smtClean="0"/>
              <a:t>meningkatkan kemampuan sumber belajar</a:t>
            </a:r>
          </a:p>
          <a:p>
            <a:r>
              <a:rPr lang="id-ID" dirty="0" smtClean="0"/>
              <a:t>penyajian informasi dan bahan secara lebih kongkrit.</a:t>
            </a:r>
          </a:p>
          <a:p>
            <a:pPr>
              <a:buNone/>
            </a:pPr>
            <a:r>
              <a:rPr lang="id-ID" dirty="0" smtClean="0"/>
              <a:t>5. Memungkinkan belajar secara seketika, yaitu:</a:t>
            </a:r>
          </a:p>
          <a:p>
            <a:r>
              <a:rPr lang="id-ID" dirty="0" smtClean="0"/>
              <a:t>mengurangi kesenjangan antara pembelajaran yang bersifat verbal dan abstrak dengan realitas yang sifatnya kongkrit</a:t>
            </a:r>
          </a:p>
          <a:p>
            <a:r>
              <a:rPr lang="id-ID" dirty="0" smtClean="0"/>
              <a:t>memberikan pengetahuan yang sifatnya langsung.</a:t>
            </a:r>
          </a:p>
          <a:p>
            <a:pPr>
              <a:buNone/>
            </a:pPr>
            <a:r>
              <a:rPr lang="id-ID" dirty="0" smtClean="0"/>
              <a:t>6. Memungkinkan penyajian pembelajaran yang lebih luas, dengan menyajikan informasi yang mampu menembus batas geografis</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Manfaat </a:t>
            </a:r>
            <a:endParaRPr lang="id-ID" dirty="0"/>
          </a:p>
        </p:txBody>
      </p:sp>
      <p:sp>
        <p:nvSpPr>
          <p:cNvPr id="3" name="Content Placeholder 2"/>
          <p:cNvSpPr>
            <a:spLocks noGrp="1"/>
          </p:cNvSpPr>
          <p:nvPr>
            <p:ph idx="1"/>
          </p:nvPr>
        </p:nvSpPr>
        <p:spPr/>
        <p:txBody>
          <a:bodyPr/>
          <a:lstStyle/>
          <a:p>
            <a:r>
              <a:rPr lang="id-ID" dirty="0" smtClean="0"/>
              <a:t>Dapat memberi pengalaman belajar langsung dan kongkrit</a:t>
            </a:r>
          </a:p>
          <a:p>
            <a:r>
              <a:rPr lang="id-ID" dirty="0" smtClean="0"/>
              <a:t>Memungkinkan sesuatu yang tidak bisa diadakan, dikunjungi, dilihat secara langsung.</a:t>
            </a:r>
          </a:p>
          <a:p>
            <a:r>
              <a:rPr lang="es-ES" dirty="0" err="1" smtClean="0"/>
              <a:t>Menambah</a:t>
            </a:r>
            <a:r>
              <a:rPr lang="es-ES" dirty="0" smtClean="0"/>
              <a:t> dan </a:t>
            </a:r>
            <a:r>
              <a:rPr lang="es-ES" dirty="0" err="1" smtClean="0"/>
              <a:t>memperluas</a:t>
            </a:r>
            <a:r>
              <a:rPr lang="es-ES" dirty="0" smtClean="0"/>
              <a:t> </a:t>
            </a:r>
            <a:r>
              <a:rPr lang="es-ES" dirty="0" err="1" smtClean="0"/>
              <a:t>cakrawala</a:t>
            </a:r>
            <a:r>
              <a:rPr lang="es-ES" dirty="0" smtClean="0"/>
              <a:t> </a:t>
            </a:r>
            <a:r>
              <a:rPr lang="es-ES" dirty="0" err="1" smtClean="0"/>
              <a:t>sajian</a:t>
            </a:r>
            <a:r>
              <a:rPr lang="es-ES" dirty="0" smtClean="0"/>
              <a:t>.</a:t>
            </a:r>
            <a:endParaRPr lang="id-ID" dirty="0" smtClean="0"/>
          </a:p>
          <a:p>
            <a:r>
              <a:rPr lang="nb-NO" dirty="0" smtClean="0"/>
              <a:t>Memberi informasi yang akurat dan terpadu</a:t>
            </a:r>
            <a:r>
              <a:rPr lang="id-ID" dirty="0" smtClean="0"/>
              <a:t> (Hijrah Saputra: 2008)</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36912"/>
            <a:ext cx="8229600" cy="1143000"/>
          </a:xfrm>
        </p:spPr>
        <p:txBody>
          <a:bodyPr/>
          <a:lstStyle/>
          <a:p>
            <a:r>
              <a:rPr lang="id-ID" dirty="0" smtClean="0"/>
              <a:t>JENIS-JENIS SUMBER BELAJAR</a:t>
            </a: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Sumber belajar IPS</a:t>
            </a:r>
            <a:endParaRPr lang="id-ID" dirty="0"/>
          </a:p>
        </p:txBody>
      </p:sp>
      <p:sp>
        <p:nvSpPr>
          <p:cNvPr id="3" name="Content Placeholder 2"/>
          <p:cNvSpPr>
            <a:spLocks noGrp="1"/>
          </p:cNvSpPr>
          <p:nvPr>
            <p:ph idx="1"/>
          </p:nvPr>
        </p:nvSpPr>
        <p:spPr/>
        <p:txBody>
          <a:bodyPr/>
          <a:lstStyle/>
          <a:p>
            <a:pPr marL="514350" indent="-514350">
              <a:buAutoNum type="arabicPeriod"/>
            </a:pPr>
            <a:r>
              <a:rPr lang="id-ID" dirty="0" smtClean="0"/>
              <a:t>Sumber materi belajar berupa bacaan (</a:t>
            </a:r>
            <a:r>
              <a:rPr lang="id-ID" i="1" dirty="0" smtClean="0"/>
              <a:t>reading</a:t>
            </a:r>
            <a:r>
              <a:rPr lang="id-ID" dirty="0" smtClean="0"/>
              <a:t> </a:t>
            </a:r>
            <a:r>
              <a:rPr lang="id-ID" i="1" dirty="0" smtClean="0"/>
              <a:t>materials</a:t>
            </a:r>
            <a:r>
              <a:rPr lang="id-ID" dirty="0" smtClean="0"/>
              <a:t>)</a:t>
            </a:r>
          </a:p>
          <a:p>
            <a:pPr marL="514350" indent="-514350"/>
            <a:r>
              <a:rPr lang="id-ID" dirty="0" smtClean="0"/>
              <a:t>Sumber cetak </a:t>
            </a:r>
          </a:p>
          <a:p>
            <a:pPr marL="514350" indent="-514350">
              <a:buAutoNum type="arabicPeriod"/>
            </a:pPr>
            <a:r>
              <a:rPr lang="id-ID" dirty="0" smtClean="0"/>
              <a:t>Sumber materi berupa non bacaan (</a:t>
            </a:r>
            <a:r>
              <a:rPr lang="id-ID" i="1" dirty="0" smtClean="0"/>
              <a:t>non</a:t>
            </a:r>
            <a:r>
              <a:rPr lang="id-ID" dirty="0" smtClean="0"/>
              <a:t> </a:t>
            </a:r>
            <a:r>
              <a:rPr lang="id-ID" i="1" dirty="0" smtClean="0"/>
              <a:t>reading</a:t>
            </a:r>
            <a:r>
              <a:rPr lang="id-ID" dirty="0" smtClean="0"/>
              <a:t> </a:t>
            </a:r>
            <a:r>
              <a:rPr lang="id-ID" i="1" dirty="0" smtClean="0"/>
              <a:t>materials</a:t>
            </a:r>
            <a:r>
              <a:rPr lang="id-ID" dirty="0" smtClean="0"/>
              <a:t>)</a:t>
            </a:r>
          </a:p>
          <a:p>
            <a:pPr marL="514350" indent="-514350"/>
            <a:r>
              <a:rPr lang="id-ID" dirty="0" smtClean="0"/>
              <a:t>Sumber elektronik</a:t>
            </a:r>
          </a:p>
          <a:p>
            <a:pPr marL="514350" indent="-514350"/>
            <a:r>
              <a:rPr lang="id-ID" dirty="0" smtClean="0"/>
              <a:t>Sumber lingkungan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SUMBER CETAK</a:t>
            </a:r>
            <a:endParaRPr lang="id-ID" dirty="0"/>
          </a:p>
        </p:txBody>
      </p:sp>
      <p:sp>
        <p:nvSpPr>
          <p:cNvPr id="3" name="Content Placeholder 2"/>
          <p:cNvSpPr>
            <a:spLocks noGrp="1"/>
          </p:cNvSpPr>
          <p:nvPr>
            <p:ph idx="1"/>
          </p:nvPr>
        </p:nvSpPr>
        <p:spPr/>
        <p:txBody>
          <a:bodyPr/>
          <a:lstStyle/>
          <a:p>
            <a:r>
              <a:rPr lang="id-ID" dirty="0" smtClean="0"/>
              <a:t>Sumber belajar yang dapat dipakai siswa untuk belajar berupa buku, majalah, modul, koran.</a:t>
            </a:r>
            <a:endParaRPr lang="id-ID"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181" y="4725144"/>
            <a:ext cx="2937797" cy="16561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3848" y="3546711"/>
            <a:ext cx="2808312" cy="21904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2119106"/>
            <a:ext cx="2629538" cy="2609048"/>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Keterampilan yg diperoleh dari sumber cetak:</a:t>
            </a:r>
            <a:endParaRPr lang="id-ID" dirty="0"/>
          </a:p>
        </p:txBody>
      </p:sp>
      <p:sp>
        <p:nvSpPr>
          <p:cNvPr id="3" name="Content Placeholder 2"/>
          <p:cNvSpPr>
            <a:spLocks noGrp="1"/>
          </p:cNvSpPr>
          <p:nvPr>
            <p:ph idx="1"/>
          </p:nvPr>
        </p:nvSpPr>
        <p:spPr>
          <a:xfrm>
            <a:off x="457200" y="1600200"/>
            <a:ext cx="8229600" cy="4925144"/>
          </a:xfrm>
        </p:spPr>
        <p:txBody>
          <a:bodyPr>
            <a:normAutofit fontScale="70000" lnSpcReduction="20000"/>
          </a:bodyPr>
          <a:lstStyle/>
          <a:p>
            <a:r>
              <a:rPr lang="id-ID" i="1" dirty="0" smtClean="0"/>
              <a:t>Pertama</a:t>
            </a:r>
            <a:r>
              <a:rPr lang="id-ID" dirty="0" smtClean="0"/>
              <a:t>, keterampilan merujuk (</a:t>
            </a:r>
            <a:r>
              <a:rPr lang="id-ID" i="1" dirty="0" smtClean="0"/>
              <a:t>refference skill), </a:t>
            </a:r>
            <a:r>
              <a:rPr lang="id-ID" dirty="0" smtClean="0"/>
              <a:t>yang terkait dengan keterampilan</a:t>
            </a:r>
          </a:p>
          <a:p>
            <a:pPr>
              <a:buNone/>
            </a:pPr>
            <a:r>
              <a:rPr lang="id-ID" dirty="0" smtClean="0"/>
              <a:t>menemukan informasi melalui daftar isi, bab, sub-bab, indeks, dan lain-lain.</a:t>
            </a:r>
          </a:p>
          <a:p>
            <a:r>
              <a:rPr lang="id-ID" i="1" dirty="0" smtClean="0"/>
              <a:t>Kedua</a:t>
            </a:r>
            <a:r>
              <a:rPr lang="id-ID" dirty="0" smtClean="0"/>
              <a:t>, keterampilan pemahaman </a:t>
            </a:r>
            <a:r>
              <a:rPr lang="id-ID" i="1" dirty="0" smtClean="0"/>
              <a:t>(comprehension skill), </a:t>
            </a:r>
            <a:endParaRPr lang="id-ID" dirty="0" smtClean="0"/>
          </a:p>
          <a:p>
            <a:r>
              <a:rPr lang="id-ID" i="1" dirty="0" smtClean="0"/>
              <a:t>Ketiga</a:t>
            </a:r>
            <a:r>
              <a:rPr lang="id-ID" dirty="0" smtClean="0"/>
              <a:t>, keterampilan menganalisis dan mengkritisi </a:t>
            </a:r>
            <a:r>
              <a:rPr lang="id-ID" i="1" dirty="0" smtClean="0"/>
              <a:t>(analytical and critical skill).</a:t>
            </a:r>
            <a:endParaRPr lang="id-ID" dirty="0" smtClean="0"/>
          </a:p>
          <a:p>
            <a:pPr>
              <a:buNone/>
            </a:pPr>
            <a:r>
              <a:rPr lang="id-ID" dirty="0" smtClean="0"/>
              <a:t>Keterampilan ini terkait dengan keterampilan bertanya, dan karenanya para siswa perlu dibekali keterampilan membaca dan bertanya untuk melihat aspek atau masalah tertentu.</a:t>
            </a:r>
          </a:p>
          <a:p>
            <a:r>
              <a:rPr lang="id-ID" i="1" dirty="0" smtClean="0"/>
              <a:t>Keempat</a:t>
            </a:r>
            <a:r>
              <a:rPr lang="id-ID" dirty="0" smtClean="0"/>
              <a:t>, keterampilan mengembangkan imajinasi </a:t>
            </a:r>
            <a:r>
              <a:rPr lang="id-ID" i="1" dirty="0" smtClean="0"/>
              <a:t>(imaginative skill).</a:t>
            </a:r>
            <a:endParaRPr lang="id-ID" dirty="0" smtClean="0"/>
          </a:p>
          <a:p>
            <a:pPr>
              <a:buNone/>
            </a:pPr>
            <a:r>
              <a:rPr lang="id-ID" dirty="0" smtClean="0"/>
              <a:t>keterampilan imajinasi siswa yang terkait dengan peristiwa sejarah, peristiwa dalam kehidupan sehari-hari serta masalah-masalah sosial yang sedang dihadapi oleh para siswa, dan lain-lain.</a:t>
            </a:r>
          </a:p>
          <a:p>
            <a:r>
              <a:rPr lang="id-ID" i="1" dirty="0" smtClean="0"/>
              <a:t>Kelima</a:t>
            </a:r>
            <a:r>
              <a:rPr lang="id-ID" dirty="0" smtClean="0"/>
              <a:t>, keterampilan membuat catatan </a:t>
            </a:r>
            <a:r>
              <a:rPr lang="id-ID" i="1" dirty="0" smtClean="0"/>
              <a:t>(note-making skill).</a:t>
            </a:r>
            <a:endParaRPr lang="id-ID" dirty="0" smtClean="0"/>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Keunggulan</a:t>
            </a:r>
            <a:endParaRPr lang="id-ID" dirty="0"/>
          </a:p>
        </p:txBody>
      </p:sp>
      <p:sp>
        <p:nvSpPr>
          <p:cNvPr id="3" name="Content Placeholder 2"/>
          <p:cNvSpPr>
            <a:spLocks noGrp="1"/>
          </p:cNvSpPr>
          <p:nvPr>
            <p:ph idx="1"/>
          </p:nvPr>
        </p:nvSpPr>
        <p:spPr/>
        <p:txBody>
          <a:bodyPr>
            <a:normAutofit fontScale="70000" lnSpcReduction="20000"/>
          </a:bodyPr>
          <a:lstStyle/>
          <a:p>
            <a:pPr lvl="0"/>
            <a:r>
              <a:rPr lang="id-ID" dirty="0" smtClean="0"/>
              <a:t>Mampu menyampaikan berbagai informasi yang berkaitan dengan fakta maupun konsep abstrak yang bersifat pengetahuan, keterampilan ataupun  sikap.</a:t>
            </a:r>
          </a:p>
          <a:p>
            <a:pPr lvl="0"/>
            <a:r>
              <a:rPr lang="id-ID" dirty="0" smtClean="0"/>
              <a:t>Dapat digunakan kapan saja ( pagi hari, siang hari, malam hari ) dan dimana saja ( seperti dirumah, dikendaaraan umum, terminal atau tempat lain yang memungkinkan ).</a:t>
            </a:r>
          </a:p>
          <a:p>
            <a:pPr lvl="0"/>
            <a:r>
              <a:rPr lang="id-ID" dirty="0" smtClean="0"/>
              <a:t>Penggunaannya mudah, tidak bergantung kepada peralatan lain. Kemasan media cetak umumnya ringan dan kecil memungkinkan peserta didik yang mudah membawanya kemana saja mereka pergi.</a:t>
            </a:r>
          </a:p>
          <a:p>
            <a:pPr lvl="0"/>
            <a:r>
              <a:rPr lang="id-ID" dirty="0" smtClean="0"/>
              <a:t>Selain bentuk fisiknya mudah dibawa, penataan atau teknik penyajian materinya pun mudah dipelajari. Misalnya, teknik penyajian seperti penulis indek, daftar isi, penggunaan halaman, bab – bab, judul maupun sub judul.</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92896"/>
            <a:ext cx="8229600" cy="1143000"/>
          </a:xfrm>
        </p:spPr>
        <p:txBody>
          <a:bodyPr/>
          <a:lstStyle/>
          <a:p>
            <a:r>
              <a:rPr lang="id-ID" dirty="0" smtClean="0"/>
              <a:t>SUMBER BELAJAR ELEKTRONIK</a:t>
            </a:r>
            <a:endParaRPr lang="id-ID"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3933056"/>
            <a:ext cx="3266703" cy="21936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332656"/>
            <a:ext cx="3672408" cy="20565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Keunggulan</a:t>
            </a:r>
            <a:endParaRPr lang="id-ID"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lphaLcPeriod"/>
            </a:pPr>
            <a:r>
              <a:rPr lang="id-ID" dirty="0" smtClean="0"/>
              <a:t>Sumber informasi yang menjangkau seluruh dunia, cepat dan efisien</a:t>
            </a:r>
          </a:p>
          <a:p>
            <a:pPr marL="514350" indent="-514350">
              <a:buFont typeface="+mj-lt"/>
              <a:buAutoNum type="alphaLcPeriod"/>
            </a:pPr>
            <a:r>
              <a:rPr lang="id-ID" dirty="0" smtClean="0"/>
              <a:t>Dapat melayani akses pertukaran data dengan cepat antar pangguna</a:t>
            </a:r>
          </a:p>
          <a:p>
            <a:pPr marL="514350" indent="-514350">
              <a:buFont typeface="+mj-lt"/>
              <a:buAutoNum type="alphaLcPeriod"/>
            </a:pPr>
            <a:r>
              <a:rPr lang="id-ID" dirty="0" smtClean="0"/>
              <a:t>Informasi dalam internet </a:t>
            </a:r>
            <a:r>
              <a:rPr lang="id-ID" i="1" dirty="0" smtClean="0"/>
              <a:t>up to date</a:t>
            </a:r>
            <a:endParaRPr lang="id-ID" dirty="0" smtClean="0"/>
          </a:p>
          <a:p>
            <a:pPr marL="514350" indent="-514350">
              <a:buFont typeface="+mj-lt"/>
              <a:buAutoNum type="alphaLcPeriod"/>
            </a:pPr>
            <a:r>
              <a:rPr lang="id-ID" dirty="0" smtClean="0"/>
              <a:t>Hasil pencarian langsung terfokus pada sub pokok yang akan dipelajari/dicari</a:t>
            </a:r>
          </a:p>
          <a:p>
            <a:pPr marL="514350" indent="-514350">
              <a:buFont typeface="+mj-lt"/>
              <a:buAutoNum type="alphaLcPeriod"/>
            </a:pPr>
            <a:r>
              <a:rPr lang="id-ID" dirty="0" smtClean="0"/>
              <a:t>Dapat diakses dibanyak tempat karena banyaknya tempat-tempat penyedia layanan internet.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Kekurangan</a:t>
            </a:r>
            <a:endParaRPr lang="id-ID" dirty="0"/>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lphaLcPeriod"/>
            </a:pPr>
            <a:r>
              <a:rPr lang="id-ID" dirty="0" smtClean="0"/>
              <a:t>Sumber informasi yang relatif mahal</a:t>
            </a:r>
          </a:p>
          <a:p>
            <a:pPr marL="514350" indent="-514350">
              <a:buFont typeface="+mj-lt"/>
              <a:buAutoNum type="alphaLcPeriod"/>
            </a:pPr>
            <a:r>
              <a:rPr lang="id-ID" dirty="0" smtClean="0"/>
              <a:t>Tingkat kebenaran relatif rendah karena sebagian besar adalah menurut pendapat pribadi/ artikel pribadi dan belum teruji</a:t>
            </a:r>
          </a:p>
          <a:p>
            <a:pPr marL="514350" indent="-514350">
              <a:buFont typeface="+mj-lt"/>
              <a:buAutoNum type="alphaLcPeriod"/>
            </a:pPr>
            <a:r>
              <a:rPr lang="id-ID" dirty="0" smtClean="0"/>
              <a:t>Rawan terjadi penyalahgunaan </a:t>
            </a:r>
            <a:r>
              <a:rPr lang="id-ID" i="1" dirty="0" smtClean="0"/>
              <a:t>(Cyber Crime)</a:t>
            </a:r>
            <a:r>
              <a:rPr lang="id-ID" dirty="0" smtClean="0"/>
              <a:t> dari orang-orang yang tidak bertanggung jawab sehingga dapat merusak moral manusia</a:t>
            </a:r>
          </a:p>
          <a:p>
            <a:pPr marL="514350" indent="-514350">
              <a:buFont typeface="+mj-lt"/>
              <a:buAutoNum type="alphaLcPeriod"/>
            </a:pPr>
            <a:r>
              <a:rPr lang="id-ID" dirty="0" smtClean="0"/>
              <a:t>Di butuhkan keterampilan khusus untuk bisa menggunakan internet, karena tidak setiap orang dapat menggunakan internet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LINGKUNGAN</a:t>
            </a:r>
            <a:endParaRPr lang="id-ID" dirty="0"/>
          </a:p>
        </p:txBody>
      </p:sp>
      <p:sp>
        <p:nvSpPr>
          <p:cNvPr id="3" name="Content Placeholder 2"/>
          <p:cNvSpPr>
            <a:spLocks noGrp="1"/>
          </p:cNvSpPr>
          <p:nvPr>
            <p:ph idx="1"/>
          </p:nvPr>
        </p:nvSpPr>
        <p:spPr/>
        <p:txBody>
          <a:bodyPr>
            <a:normAutofit/>
          </a:bodyPr>
          <a:lstStyle/>
          <a:p>
            <a:r>
              <a:rPr lang="id-ID" dirty="0" smtClean="0"/>
              <a:t>Apa-apa yang ada di sekitar kita sebagai salah satu sumber belajar yang amat penting dan memiliki nilai-nilai yang sangat berharga dalam rangka proses pembelajaran siswa. </a:t>
            </a:r>
          </a:p>
          <a:p>
            <a:r>
              <a:rPr lang="id-ID" dirty="0" smtClean="0"/>
              <a:t>Lingkungan dapat memperkaya bahan dan kegiatan belajar.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Lingkungan sosial</a:t>
            </a:r>
            <a:endParaRPr lang="id-ID" dirty="0"/>
          </a:p>
        </p:txBody>
      </p:sp>
      <p:sp>
        <p:nvSpPr>
          <p:cNvPr id="3" name="Content Placeholder 2"/>
          <p:cNvSpPr>
            <a:spLocks noGrp="1"/>
          </p:cNvSpPr>
          <p:nvPr>
            <p:ph idx="1"/>
          </p:nvPr>
        </p:nvSpPr>
        <p:spPr/>
        <p:txBody>
          <a:bodyPr/>
          <a:lstStyle/>
          <a:p>
            <a:r>
              <a:rPr lang="id-ID" dirty="0" smtClean="0"/>
              <a:t>Lingkungan sosial sebagai sumber dan media pembelajaran, berkenaan dengan interaksi manusia dengan kehidupan masyarakat, seperti organisasi social, adat kebiasaan, budaya, system nilai, system religius dan sebagainya.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Lingkungan alam</a:t>
            </a:r>
            <a:endParaRPr lang="id-ID" dirty="0"/>
          </a:p>
        </p:txBody>
      </p:sp>
      <p:sp>
        <p:nvSpPr>
          <p:cNvPr id="3" name="Content Placeholder 2"/>
          <p:cNvSpPr>
            <a:spLocks noGrp="1"/>
          </p:cNvSpPr>
          <p:nvPr>
            <p:ph idx="1"/>
          </p:nvPr>
        </p:nvSpPr>
        <p:spPr/>
        <p:txBody>
          <a:bodyPr/>
          <a:lstStyle/>
          <a:p>
            <a:r>
              <a:rPr lang="id-ID" dirty="0" smtClean="0"/>
              <a:t>Lingkungan alam berkenaan dengan segala sesuatu yang bersifat alamiah, seperti keadaan geografis, iklim, suhu udara, musim, tumbuhan, hewan, sumber daya alam, dan lain-lain.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Lingkungan buatan</a:t>
            </a:r>
            <a:endParaRPr lang="id-ID" dirty="0"/>
          </a:p>
        </p:txBody>
      </p:sp>
      <p:sp>
        <p:nvSpPr>
          <p:cNvPr id="3" name="Content Placeholder 2"/>
          <p:cNvSpPr>
            <a:spLocks noGrp="1"/>
          </p:cNvSpPr>
          <p:nvPr>
            <p:ph idx="1"/>
          </p:nvPr>
        </p:nvSpPr>
        <p:spPr/>
        <p:txBody>
          <a:bodyPr/>
          <a:lstStyle/>
          <a:p>
            <a:r>
              <a:rPr lang="id-ID" dirty="0" smtClean="0"/>
              <a:t>Lingkungan buatan merupakan lingkungan yang sengaja dibangun oleh manusia untuk tujuan-tujuan tertentu yang bermanfaat bagi kehidupan manusia.  Antara lain irigasi, bendungan, taman nasional, kebun binatang, perkebunan, pembangkit linstrik dan lain-lain.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Keuntungan</a:t>
            </a:r>
            <a:endParaRPr lang="id-ID" dirty="0"/>
          </a:p>
        </p:txBody>
      </p:sp>
      <p:sp>
        <p:nvSpPr>
          <p:cNvPr id="3" name="Content Placeholder 2"/>
          <p:cNvSpPr>
            <a:spLocks noGrp="1"/>
          </p:cNvSpPr>
          <p:nvPr>
            <p:ph idx="1"/>
          </p:nvPr>
        </p:nvSpPr>
        <p:spPr/>
        <p:txBody>
          <a:bodyPr>
            <a:normAutofit fontScale="55000" lnSpcReduction="20000"/>
          </a:bodyPr>
          <a:lstStyle/>
          <a:p>
            <a:r>
              <a:rPr lang="id-ID" dirty="0" smtClean="0"/>
              <a:t>Menghemat biaya, karena memanfaatkan benda-benda yang telah ada di lingkungan</a:t>
            </a:r>
          </a:p>
          <a:p>
            <a:r>
              <a:rPr lang="id-ID" dirty="0" smtClean="0"/>
              <a:t>Kegiatan belajar lebih menarik dan tidak membosankan siswa sehingga meningkatkan motivasi belajar</a:t>
            </a:r>
          </a:p>
          <a:p>
            <a:r>
              <a:rPr lang="id-ID" dirty="0" smtClean="0"/>
              <a:t>Hakikat belajar akan lebih bermakna sebab siswa dihadapkan dengan situasi dan keadaan yang sebenarnya dan bersifat alami</a:t>
            </a:r>
          </a:p>
          <a:p>
            <a:r>
              <a:rPr lang="id-ID" dirty="0" smtClean="0"/>
              <a:t>Bahan-bahan yang dipelajari lebih kaya serta lebih faktualse hingga kebenarannya lebih akurat</a:t>
            </a:r>
          </a:p>
          <a:p>
            <a:r>
              <a:rPr lang="id-ID" dirty="0" smtClean="0"/>
              <a:t>Kegiatan belajar lebih konfrehensif dan lebih aktif, dapat diterapkan berbagai cara seperti mengamati, bertanya/wawancara, pembuktian, mendemonstrasikan, menguji fakta dan lain-lain</a:t>
            </a:r>
          </a:p>
          <a:p>
            <a:r>
              <a:rPr lang="id-ID" dirty="0" smtClean="0"/>
              <a:t>Lingkungan beraneka ragam sehingga memungkinkan berbagai sumber belajar (social, alam, buatan)</a:t>
            </a:r>
          </a:p>
          <a:p>
            <a:r>
              <a:rPr lang="id-ID" dirty="0" smtClean="0"/>
              <a:t>Siswa dapat lebih memahami dan menghayati aspek-aspek kehidupan yang ada dilingkungan, sehingga dapat membentuk pribadi yang dapat memiliki kecakapan menghadapi lingkungan (live skill).</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Manfaat lingkungan sebagai sumber belajar</a:t>
            </a:r>
            <a:endParaRPr lang="id-ID" dirty="0"/>
          </a:p>
        </p:txBody>
      </p:sp>
      <p:sp>
        <p:nvSpPr>
          <p:cNvPr id="3" name="Content Placeholder 2"/>
          <p:cNvSpPr>
            <a:spLocks noGrp="1"/>
          </p:cNvSpPr>
          <p:nvPr>
            <p:ph idx="1"/>
          </p:nvPr>
        </p:nvSpPr>
        <p:spPr/>
        <p:txBody>
          <a:bodyPr/>
          <a:lstStyle/>
          <a:p>
            <a:pPr lvl="0"/>
            <a:r>
              <a:rPr lang="id-ID" dirty="0" smtClean="0"/>
              <a:t>Menarik dan tidak membosankan</a:t>
            </a:r>
          </a:p>
          <a:p>
            <a:pPr lvl="0"/>
            <a:r>
              <a:rPr lang="id-ID" dirty="0" smtClean="0"/>
              <a:t>Belajar lebih bermakna</a:t>
            </a:r>
          </a:p>
          <a:p>
            <a:pPr lvl="0"/>
            <a:r>
              <a:rPr lang="id-ID" dirty="0" smtClean="0"/>
              <a:t>Bahan lebih aktual</a:t>
            </a:r>
          </a:p>
          <a:p>
            <a:pPr lvl="0"/>
            <a:r>
              <a:rPr lang="id-ID" dirty="0" smtClean="0"/>
              <a:t>Belajar lebih komprehensif dan aktif</a:t>
            </a:r>
          </a:p>
          <a:p>
            <a:pPr lvl="0"/>
            <a:r>
              <a:rPr lang="id-ID" dirty="0" smtClean="0"/>
              <a:t>Sumber belajar lebih kaya</a:t>
            </a:r>
          </a:p>
          <a:p>
            <a:pPr lvl="0"/>
            <a:r>
              <a:rPr lang="id-ID" dirty="0" smtClean="0"/>
              <a:t>Memahami dan menghayati yang ada di Lingkungan</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Kekurangan</a:t>
            </a:r>
            <a:endParaRPr lang="id-ID" dirty="0"/>
          </a:p>
        </p:txBody>
      </p:sp>
      <p:sp>
        <p:nvSpPr>
          <p:cNvPr id="3" name="Content Placeholder 2"/>
          <p:cNvSpPr>
            <a:spLocks noGrp="1"/>
          </p:cNvSpPr>
          <p:nvPr>
            <p:ph idx="1"/>
          </p:nvPr>
        </p:nvSpPr>
        <p:spPr/>
        <p:txBody>
          <a:bodyPr/>
          <a:lstStyle/>
          <a:p>
            <a:pPr lvl="0"/>
            <a:r>
              <a:rPr lang="id-ID" dirty="0" smtClean="0"/>
              <a:t>Kurang persiapan</a:t>
            </a:r>
          </a:p>
          <a:p>
            <a:pPr lvl="0"/>
            <a:r>
              <a:rPr lang="id-ID" dirty="0" smtClean="0"/>
              <a:t>Memerlukan waktu yang cukup lama</a:t>
            </a:r>
          </a:p>
          <a:p>
            <a:pPr lvl="0"/>
            <a:r>
              <a:rPr lang="id-ID" dirty="0" smtClean="0"/>
              <a:t>Kurangnya pemahaman guru dalam memanfaatkan lingkungan untuk media pembelajaran, dll</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Cara mengatasi kelemahan</a:t>
            </a:r>
            <a:endParaRPr lang="id-ID" dirty="0"/>
          </a:p>
        </p:txBody>
      </p:sp>
      <p:sp>
        <p:nvSpPr>
          <p:cNvPr id="3" name="Content Placeholder 2"/>
          <p:cNvSpPr>
            <a:spLocks noGrp="1"/>
          </p:cNvSpPr>
          <p:nvPr>
            <p:ph idx="1"/>
          </p:nvPr>
        </p:nvSpPr>
        <p:spPr/>
        <p:txBody>
          <a:bodyPr>
            <a:normAutofit fontScale="92500"/>
          </a:bodyPr>
          <a:lstStyle/>
          <a:p>
            <a:r>
              <a:rPr lang="id-ID" dirty="0" smtClean="0"/>
              <a:t>Membuat perencanaan yang lebih matang</a:t>
            </a:r>
          </a:p>
          <a:p>
            <a:r>
              <a:rPr lang="id-ID" dirty="0" smtClean="0"/>
              <a:t>Menentukan tujuan yang jelas</a:t>
            </a:r>
          </a:p>
          <a:p>
            <a:r>
              <a:rPr lang="id-ID" dirty="0" smtClean="0"/>
              <a:t>Menentukan cara dan teknik siswa dalam mempelajari lingkungan</a:t>
            </a:r>
          </a:p>
          <a:p>
            <a:r>
              <a:rPr lang="id-ID" dirty="0" smtClean="0"/>
              <a:t>Menentukan apa yang harus dipelajari</a:t>
            </a:r>
          </a:p>
          <a:p>
            <a:r>
              <a:rPr lang="id-ID" dirty="0" smtClean="0"/>
              <a:t>Menentukan cara memperoleh informasi</a:t>
            </a:r>
          </a:p>
          <a:p>
            <a:r>
              <a:rPr lang="id-ID" dirty="0" smtClean="0"/>
              <a:t>Mencatat hasil yang diperoleh</a:t>
            </a:r>
          </a:p>
          <a:p>
            <a:r>
              <a:rPr lang="id-ID" dirty="0" smtClean="0"/>
              <a:t>Memberikan pelatihan-pelatihan pembelajaran kontekstual.</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Cara menggunakan lingkungan sbg sumber belajar</a:t>
            </a:r>
            <a:endParaRPr lang="id-ID" dirty="0"/>
          </a:p>
        </p:txBody>
      </p:sp>
      <p:sp>
        <p:nvSpPr>
          <p:cNvPr id="3" name="Content Placeholder 2"/>
          <p:cNvSpPr>
            <a:spLocks noGrp="1"/>
          </p:cNvSpPr>
          <p:nvPr>
            <p:ph idx="1"/>
          </p:nvPr>
        </p:nvSpPr>
        <p:spPr/>
        <p:txBody>
          <a:bodyPr/>
          <a:lstStyle/>
          <a:p>
            <a:pPr lvl="0"/>
            <a:r>
              <a:rPr lang="id-ID" dirty="0" smtClean="0"/>
              <a:t>Survey</a:t>
            </a:r>
          </a:p>
          <a:p>
            <a:pPr lvl="0"/>
            <a:r>
              <a:rPr lang="id-ID" dirty="0" smtClean="0"/>
              <a:t>Berkemah</a:t>
            </a:r>
          </a:p>
          <a:p>
            <a:pPr lvl="0"/>
            <a:r>
              <a:rPr lang="id-ID" dirty="0" smtClean="0"/>
              <a:t>Karya wisata</a:t>
            </a:r>
          </a:p>
          <a:p>
            <a:pPr lvl="0"/>
            <a:r>
              <a:rPr lang="id-ID" dirty="0" smtClean="0"/>
              <a:t>Praktek lapangan</a:t>
            </a:r>
          </a:p>
          <a:p>
            <a:pPr lvl="0"/>
            <a:r>
              <a:rPr lang="id-ID" dirty="0" smtClean="0"/>
              <a:t>Mengundang nara sumber</a:t>
            </a:r>
          </a:p>
          <a:p>
            <a:pPr lvl="0"/>
            <a:r>
              <a:rPr lang="id-ID" dirty="0" smtClean="0"/>
              <a:t>Proyek pelayanan dan pengabdian masyarakat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KRITERIA PEMILIHAN SUMBER BELAJAR</a:t>
            </a:r>
            <a:endParaRPr lang="id-ID" dirty="0"/>
          </a:p>
        </p:txBody>
      </p:sp>
      <p:sp>
        <p:nvSpPr>
          <p:cNvPr id="3" name="Content Placeholder 2"/>
          <p:cNvSpPr>
            <a:spLocks noGrp="1"/>
          </p:cNvSpPr>
          <p:nvPr>
            <p:ph idx="1"/>
          </p:nvPr>
        </p:nvSpPr>
        <p:spPr/>
        <p:txBody>
          <a:bodyPr>
            <a:normAutofit fontScale="85000" lnSpcReduction="20000"/>
          </a:bodyPr>
          <a:lstStyle/>
          <a:p>
            <a:pPr>
              <a:buNone/>
            </a:pPr>
            <a:r>
              <a:rPr lang="id-ID" dirty="0" smtClean="0"/>
              <a:t>1. ekonomis: tidak harus terpatok pada harga yang mahal;</a:t>
            </a:r>
          </a:p>
          <a:p>
            <a:pPr>
              <a:buNone/>
            </a:pPr>
            <a:r>
              <a:rPr lang="id-ID" dirty="0" smtClean="0"/>
              <a:t>2. praktis: tidak memerlukan pengelolaan yang rumit, sulit dan langka;</a:t>
            </a:r>
          </a:p>
          <a:p>
            <a:pPr>
              <a:buNone/>
            </a:pPr>
            <a:r>
              <a:rPr lang="id-ID" dirty="0" smtClean="0"/>
              <a:t>3. mudah: dekat dan tersedia di sekitar lingkungan kita;</a:t>
            </a:r>
          </a:p>
          <a:p>
            <a:pPr>
              <a:buNone/>
            </a:pPr>
            <a:r>
              <a:rPr lang="id-ID" dirty="0" smtClean="0"/>
              <a:t>4. fleksibel: dapat dimanfaatkan untuk berbagai tujuan instruksional dan;</a:t>
            </a:r>
          </a:p>
          <a:p>
            <a:pPr>
              <a:buNone/>
            </a:pPr>
            <a:r>
              <a:rPr lang="id-ID" dirty="0" smtClean="0"/>
              <a:t>5. sesuai dengan tujuan: mendukung proses dan pencapaian tujuan belajar, dapat membangkitkan motivasi dan minat belajar siswa.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Cara mengoptimalkan sumber belajar?</a:t>
            </a:r>
            <a:endParaRPr lang="id-ID" dirty="0"/>
          </a:p>
        </p:txBody>
      </p:sp>
      <p:sp>
        <p:nvSpPr>
          <p:cNvPr id="3" name="Content Placeholder 2"/>
          <p:cNvSpPr>
            <a:spLocks noGrp="1"/>
          </p:cNvSpPr>
          <p:nvPr>
            <p:ph idx="1"/>
          </p:nvPr>
        </p:nvSpPr>
        <p:spPr/>
        <p:txBody>
          <a:bodyPr/>
          <a:lstStyle/>
          <a:p>
            <a:r>
              <a:rPr lang="id-ID" dirty="0" smtClean="0"/>
              <a:t>Tidak perlu mahal</a:t>
            </a:r>
          </a:p>
          <a:p>
            <a:r>
              <a:rPr lang="id-ID" dirty="0" smtClean="0"/>
              <a:t>Manfaatkan lingkungan sekitar</a:t>
            </a:r>
          </a:p>
          <a:p>
            <a:r>
              <a:rPr lang="id-ID" dirty="0" smtClean="0"/>
              <a:t>Rumah dll</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36912"/>
            <a:ext cx="8229600" cy="1143000"/>
          </a:xfrm>
        </p:spPr>
        <p:txBody>
          <a:bodyPr/>
          <a:lstStyle/>
          <a:p>
            <a:pPr algn="ctr"/>
            <a:r>
              <a:rPr lang="id-ID" dirty="0" smtClean="0"/>
              <a:t>TERIMA KASIH</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chnic">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1297</TotalTime>
  <Words>715</Words>
  <Application>Microsoft Office PowerPoint</Application>
  <PresentationFormat>On-screen Show (4:3)</PresentationFormat>
  <Paragraphs>117</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Technic</vt:lpstr>
      <vt:lpstr>SUMBER BELAJAR</vt:lpstr>
      <vt:lpstr>DEFINISI</vt:lpstr>
      <vt:lpstr>FUNGSI</vt:lpstr>
      <vt:lpstr>PowerPoint Presentation</vt:lpstr>
      <vt:lpstr>Manfaat </vt:lpstr>
      <vt:lpstr>JENIS-JENIS SUMBER BELAJAR</vt:lpstr>
      <vt:lpstr>Sumber belajar IPS</vt:lpstr>
      <vt:lpstr>SUMBER CETAK</vt:lpstr>
      <vt:lpstr>Keterampilan yg diperoleh dari sumber cetak:</vt:lpstr>
      <vt:lpstr>Keunggulan</vt:lpstr>
      <vt:lpstr>SUMBER BELAJAR ELEKTRONIK</vt:lpstr>
      <vt:lpstr>Keunggulan</vt:lpstr>
      <vt:lpstr>Kekurangan</vt:lpstr>
      <vt:lpstr>LINGKUNGAN</vt:lpstr>
      <vt:lpstr>Lingkungan sosial</vt:lpstr>
      <vt:lpstr>Lingkungan alam</vt:lpstr>
      <vt:lpstr>Lingkungan buatan</vt:lpstr>
      <vt:lpstr>Keuntungan</vt:lpstr>
      <vt:lpstr>Manfaat lingkungan sebagai sumber belajar</vt:lpstr>
      <vt:lpstr>Kekurangan</vt:lpstr>
      <vt:lpstr>Cara mengatasi kelemahan</vt:lpstr>
      <vt:lpstr>Cara menggunakan lingkungan sbg sumber belajar</vt:lpstr>
      <vt:lpstr>KRITERIA PEMILIHAN SUMBER BELAJAR</vt:lpstr>
      <vt:lpstr>Cara mengoptimalkan sumber belajar?</vt:lpstr>
      <vt:lpstr>TERIMA KASIH</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SUMBER BELAJAR</dc:title>
  <dc:creator>HP MINI</dc:creator>
  <cp:lastModifiedBy>asus</cp:lastModifiedBy>
  <cp:revision>11</cp:revision>
  <dcterms:created xsi:type="dcterms:W3CDTF">2013-03-24T14:39:06Z</dcterms:created>
  <dcterms:modified xsi:type="dcterms:W3CDTF">2020-01-09T02:35:35Z</dcterms:modified>
</cp:coreProperties>
</file>