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2" r:id="rId11"/>
    <p:sldId id="283" r:id="rId12"/>
    <p:sldId id="284" r:id="rId13"/>
    <p:sldId id="265" r:id="rId14"/>
    <p:sldId id="286" r:id="rId15"/>
    <p:sldId id="285" r:id="rId16"/>
    <p:sldId id="287" r:id="rId17"/>
    <p:sldId id="266" r:id="rId18"/>
    <p:sldId id="267" r:id="rId19"/>
    <p:sldId id="288" r:id="rId20"/>
    <p:sldId id="289" r:id="rId21"/>
    <p:sldId id="290" r:id="rId22"/>
    <p:sldId id="281" r:id="rId23"/>
    <p:sldId id="268" r:id="rId24"/>
    <p:sldId id="279" r:id="rId25"/>
    <p:sldId id="280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52736"/>
          </a:xfrm>
        </p:spPr>
        <p:txBody>
          <a:bodyPr/>
          <a:lstStyle>
            <a:lvl1pPr>
              <a:defRPr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79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90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140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52736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738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37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782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806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36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00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 dirty="0"/>
              <a:t> Click to edit Master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587EC-4A3E-4030-BABC-5E0C0236501C}" type="datetimeFigureOut">
              <a:rPr lang="ko-KR" altLang="en-US" smtClean="0"/>
              <a:t>2017-11-03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40360" y="4150821"/>
            <a:ext cx="5436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err="1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4, 5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475656" y="2636912"/>
            <a:ext cx="72008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Model </a:t>
            </a:r>
            <a:r>
              <a:rPr lang="en-US" altLang="ko-KR" sz="4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dan</a:t>
            </a:r>
            <a:r>
              <a:rPr lang="en-US" altLang="ko-KR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Tahapan</a:t>
            </a:r>
            <a:r>
              <a:rPr lang="en-US" altLang="ko-KR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SPK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Model-model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485740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Karekteristik utama dari </a:t>
            </a:r>
            <a:r>
              <a:rPr lang="en-US" sz="2400" dirty="0"/>
              <a:t>SPK</a:t>
            </a:r>
            <a:r>
              <a:rPr lang="id-ID" sz="2400" dirty="0"/>
              <a:t> adalah adanya kemampuan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pemodelan.</a:t>
            </a:r>
            <a:endParaRPr lang="en-US" sz="2400" dirty="0"/>
          </a:p>
          <a:p>
            <a:pPr fontAlgn="base"/>
            <a:r>
              <a:rPr lang="id-ID" sz="2400" dirty="0"/>
              <a:t>Model adalah representasi sederhana atau penggambaran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dari kenyataan.</a:t>
            </a:r>
            <a:endParaRPr lang="en-US" sz="2400" dirty="0"/>
          </a:p>
          <a:p>
            <a:pPr fontAlgn="base"/>
            <a:r>
              <a:rPr lang="id-ID" sz="2400" dirty="0"/>
              <a:t>Terdapat 3 jenis model:</a:t>
            </a:r>
          </a:p>
          <a:p>
            <a:pPr marL="0" lvl="0" indent="0" fontAlgn="base">
              <a:buNone/>
            </a:pPr>
            <a:r>
              <a:rPr lang="en-US" sz="2400" b="1" dirty="0"/>
              <a:t>	</a:t>
            </a:r>
            <a:r>
              <a:rPr lang="id-ID" sz="2400" b="1" dirty="0"/>
              <a:t>Iconic </a:t>
            </a:r>
            <a:r>
              <a:rPr lang="id-ID" sz="2400" dirty="0"/>
              <a:t>(Scale).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b="1" dirty="0"/>
              <a:t>	</a:t>
            </a:r>
            <a:r>
              <a:rPr lang="id-ID" sz="2400" b="1" dirty="0"/>
              <a:t>Analog</a:t>
            </a:r>
            <a:r>
              <a:rPr lang="id-ID" sz="2400" dirty="0"/>
              <a:t>.</a:t>
            </a:r>
          </a:p>
          <a:p>
            <a:pPr marL="0" lvl="0" indent="0" fontAlgn="base">
              <a:buNone/>
            </a:pPr>
            <a:r>
              <a:rPr lang="en-US" sz="2400" b="1" dirty="0"/>
              <a:t>	</a:t>
            </a:r>
            <a:r>
              <a:rPr lang="id-ID" sz="2400" b="1" dirty="0"/>
              <a:t>Matematis </a:t>
            </a:r>
            <a:r>
              <a:rPr lang="id-ID" sz="2400" dirty="0"/>
              <a:t>(Kuantitatif). 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Model-model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id-ID" sz="2400" b="1" dirty="0"/>
              <a:t>Iconic </a:t>
            </a:r>
            <a:r>
              <a:rPr lang="id-ID" sz="2400" dirty="0"/>
              <a:t>(Scale).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Replika fisik dari sistem, biasanya dalam skala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tertentu dari bentuk aslinya.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GUI pada OOPL adalah contoh dari model ini.</a:t>
            </a:r>
          </a:p>
          <a:p>
            <a:pPr lvl="0" fontAlgn="base"/>
            <a:r>
              <a:rPr lang="id-ID" sz="2400" b="1" dirty="0"/>
              <a:t>Analog</a:t>
            </a:r>
            <a:r>
              <a:rPr lang="id-ID" sz="2400" dirty="0"/>
              <a:t>.</a:t>
            </a:r>
          </a:p>
          <a:p>
            <a:pPr lvl="0" fontAlgn="base"/>
            <a:r>
              <a:rPr lang="id-ID" sz="2400" b="1" dirty="0"/>
              <a:t>Matematis </a:t>
            </a:r>
            <a:r>
              <a:rPr lang="id-ID" sz="2400" dirty="0"/>
              <a:t>(Kuantitatif).</a:t>
            </a:r>
          </a:p>
        </p:txBody>
      </p:sp>
    </p:spTree>
    <p:extLst>
      <p:ext uri="{BB962C8B-B14F-4D97-AF65-F5344CB8AC3E}">
        <p14:creationId xmlns:p14="http://schemas.microsoft.com/office/powerpoint/2010/main" val="4158731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Model-model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id-ID" sz="2400" b="1" dirty="0"/>
              <a:t>Iconic </a:t>
            </a:r>
            <a:r>
              <a:rPr lang="id-ID" sz="2400" dirty="0"/>
              <a:t>(Scale). </a:t>
            </a:r>
            <a:endParaRPr lang="en-US" sz="2400" dirty="0"/>
          </a:p>
          <a:p>
            <a:pPr lvl="0" fontAlgn="base"/>
            <a:r>
              <a:rPr lang="id-ID" sz="2400" b="1" dirty="0"/>
              <a:t>Analog</a:t>
            </a:r>
            <a:r>
              <a:rPr lang="id-ID" sz="2400" dirty="0"/>
              <a:t>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Tak seperti sistem yang sesungguhnya tetapi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berlaku seperti itu. Lebih abstrak daripada model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Iconic dan merupakan representasi simbolis dari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kenyataan.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Contoh: bagan organisasi, peta, bagan pasar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	   </a:t>
            </a:r>
            <a:r>
              <a:rPr lang="id-ID" sz="2400" dirty="0"/>
              <a:t>modal</a:t>
            </a:r>
          </a:p>
          <a:p>
            <a:pPr lvl="0" fontAlgn="base"/>
            <a:r>
              <a:rPr lang="id-ID" sz="2400" b="1" dirty="0"/>
              <a:t>Matematis </a:t>
            </a:r>
            <a:r>
              <a:rPr lang="id-ID" sz="2400" dirty="0"/>
              <a:t>(Kuantitatif).</a:t>
            </a:r>
          </a:p>
        </p:txBody>
      </p:sp>
    </p:spTree>
    <p:extLst>
      <p:ext uri="{BB962C8B-B14F-4D97-AF65-F5344CB8AC3E}">
        <p14:creationId xmlns:p14="http://schemas.microsoft.com/office/powerpoint/2010/main" val="1921906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Model-model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id-ID" sz="2400" b="1" dirty="0"/>
              <a:t>Iconic </a:t>
            </a:r>
            <a:r>
              <a:rPr lang="id-ID" sz="2400" dirty="0"/>
              <a:t>(Scale).</a:t>
            </a:r>
          </a:p>
          <a:p>
            <a:pPr lvl="0" fontAlgn="base"/>
            <a:r>
              <a:rPr lang="id-ID" sz="2400" b="1" dirty="0"/>
              <a:t>Analog</a:t>
            </a:r>
            <a:r>
              <a:rPr lang="id-ID" sz="2400" dirty="0"/>
              <a:t>.</a:t>
            </a:r>
          </a:p>
          <a:p>
            <a:pPr lvl="0" fontAlgn="base"/>
            <a:r>
              <a:rPr lang="id-ID" sz="2400" b="1" dirty="0"/>
              <a:t>Matematis </a:t>
            </a:r>
            <a:r>
              <a:rPr lang="id-ID" sz="2400" dirty="0"/>
              <a:t>(Kuantitatif).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Kompleksitas hubungan dalam sistem organisasi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tak dapat direpesentasikan dengan Iconic atau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Analog, karena kalau pun bisa akan memakan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waktu lama dan sulit. Analisis </a:t>
            </a:r>
            <a:r>
              <a:rPr lang="en-US" sz="2400" dirty="0"/>
              <a:t>SPK </a:t>
            </a:r>
            <a:r>
              <a:rPr lang="id-ID" sz="2400" dirty="0"/>
              <a:t>menggunakan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perhitungan numerik yang dibantu dengan model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matematis atau model kuantitatif lainnya.</a:t>
            </a:r>
          </a:p>
        </p:txBody>
      </p:sp>
    </p:spTree>
    <p:extLst>
      <p:ext uri="{BB962C8B-B14F-4D97-AF65-F5344CB8AC3E}">
        <p14:creationId xmlns:p14="http://schemas.microsoft.com/office/powerpoint/2010/main" val="2749619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Keuntungan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id-ID" sz="2400" dirty="0"/>
              <a:t>Biaya analisis model lebih murah daripada percobaan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yang dilakukan pada sistem yang sesungguhnya.</a:t>
            </a:r>
          </a:p>
          <a:p>
            <a:pPr lvl="0" fontAlgn="base"/>
            <a:r>
              <a:rPr lang="id-ID" sz="2400" dirty="0"/>
              <a:t>Model memungkinkan untuk menyingkat waktu.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Operasi bertahun-tahun dapat disimulasikan dalam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hitungan menit di komputer.</a:t>
            </a:r>
          </a:p>
          <a:p>
            <a:pPr lvl="0" fontAlgn="base"/>
            <a:r>
              <a:rPr lang="id-ID" sz="2400" dirty="0"/>
              <a:t>Manipulasi model (perubahan variabel) lebih mudah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dilakukan daripada bila diterapkan pada sistem nyata.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Selanjutnya percobaan yang dilakukan akan lebih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mudah dilakukan dan tak mengganggu jalannya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operasi harian organisasi.</a:t>
            </a:r>
          </a:p>
        </p:txBody>
      </p:sp>
    </p:spTree>
    <p:extLst>
      <p:ext uri="{BB962C8B-B14F-4D97-AF65-F5344CB8AC3E}">
        <p14:creationId xmlns:p14="http://schemas.microsoft.com/office/powerpoint/2010/main" val="2473831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Keuntungan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id-ID" sz="2400" dirty="0"/>
              <a:t>Akibat yang ditimbulkan dari adanya kesalahan-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kesalahan sewaktu proses trial-and-error lebih kecil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daripada penggunaan model langsung di sistem nyata.</a:t>
            </a:r>
          </a:p>
          <a:p>
            <a:pPr lvl="0" fontAlgn="base"/>
            <a:r>
              <a:rPr lang="id-ID" sz="2400" dirty="0"/>
              <a:t>Lingkungan sekarang yang makin berada dalam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ketidakpastian. Penggunaan pemodelan menjadikan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seorang manajer dapat menghitung resiko yang ada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pada proses-proses tertentu.</a:t>
            </a:r>
          </a:p>
        </p:txBody>
      </p:sp>
    </p:spTree>
    <p:extLst>
      <p:ext uri="{BB962C8B-B14F-4D97-AF65-F5344CB8AC3E}">
        <p14:creationId xmlns:p14="http://schemas.microsoft.com/office/powerpoint/2010/main" val="895399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Keuntungan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Penggunaan model matematis bisa menjadikan analisis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dilakukan pada kemungkinan­kemungkinan solusi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banyak sekali, bahkan bisa tak terhitung. Dengan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adanya komunikasi dan teknologi canggih sekarang ini,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manajer akan seringkali memiliki alternatif-alternatif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pilihan.</a:t>
            </a:r>
          </a:p>
          <a:p>
            <a:pPr lvl="0" fontAlgn="base"/>
            <a:r>
              <a:rPr lang="id-ID" sz="2400" dirty="0"/>
              <a:t>Model meningkatkan proses pembelajaran dan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meningkatkan pelatihan.</a:t>
            </a:r>
          </a:p>
        </p:txBody>
      </p:sp>
    </p:spTree>
    <p:extLst>
      <p:ext uri="{BB962C8B-B14F-4D97-AF65-F5344CB8AC3E}">
        <p14:creationId xmlns:p14="http://schemas.microsoft.com/office/powerpoint/2010/main" val="1254229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Proses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Pemodelan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Berikut ini adalah proses yang terjadi pada pemodelan:</a:t>
            </a:r>
          </a:p>
          <a:p>
            <a:pPr marL="0" lvl="0" indent="0" fontAlgn="base">
              <a:buNone/>
            </a:pPr>
            <a:r>
              <a:rPr lang="id-ID" sz="2400" dirty="0"/>
              <a:t>Trial and error dengan sistem nyata. Tapi ini tak berjalan bila:</a:t>
            </a:r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Terlalu banyak alternatif untuk dicoba.</a:t>
            </a:r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Akibat samping dari error yang terjadi besar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pengaruhnya.</a:t>
            </a:r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Lingkungan itu sendiri selalu berubah.</a:t>
            </a:r>
          </a:p>
          <a:p>
            <a:pPr marL="457200" lvl="1" indent="0" fontAlgn="base">
              <a:buNone/>
            </a:pPr>
            <a:r>
              <a:rPr lang="en-US" sz="2400" dirty="0"/>
              <a:t>		</a:t>
            </a:r>
            <a:r>
              <a:rPr lang="id-ID" sz="2400" dirty="0"/>
              <a:t>Simulasi.</a:t>
            </a:r>
          </a:p>
          <a:p>
            <a:pPr marL="457200" lvl="1" indent="0" fontAlgn="base">
              <a:buNone/>
            </a:pPr>
            <a:r>
              <a:rPr lang="en-US" sz="2400" dirty="0"/>
              <a:t>		</a:t>
            </a:r>
            <a:r>
              <a:rPr lang="id-ID" sz="2400" dirty="0"/>
              <a:t>Optimisasi</a:t>
            </a:r>
          </a:p>
          <a:p>
            <a:pPr marL="0" indent="0" fontAlgn="base">
              <a:buNone/>
            </a:pPr>
            <a:r>
              <a:rPr lang="en-US" sz="2400" dirty="0"/>
              <a:t>		</a:t>
            </a:r>
            <a:r>
              <a:rPr lang="id-ID" sz="2400" dirty="0"/>
              <a:t>Heuristic</a:t>
            </a:r>
          </a:p>
        </p:txBody>
      </p:sp>
    </p:spTree>
    <p:extLst>
      <p:ext uri="{BB962C8B-B14F-4D97-AF65-F5344CB8AC3E}">
        <p14:creationId xmlns:p14="http://schemas.microsoft.com/office/powerpoint/2010/main" val="1935293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Fase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dalam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600" dirty="0"/>
              <a:t>Dalam sistem pendukung keputusan diperlukan 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   </a:t>
            </a:r>
            <a:r>
              <a:rPr lang="id-ID" sz="2600" dirty="0"/>
              <a:t>beberapa tahap/fase dalam pengambilan keputusan. </a:t>
            </a:r>
            <a:endParaRPr lang="en-US" sz="2600" dirty="0"/>
          </a:p>
          <a:p>
            <a:endParaRPr lang="en-US" sz="2600" dirty="0"/>
          </a:p>
          <a:p>
            <a:r>
              <a:rPr lang="id-ID" sz="2600" dirty="0"/>
              <a:t>Disini akan dibahas secara singkat fase-fase apa saja 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   </a:t>
            </a:r>
            <a:r>
              <a:rPr lang="id-ID" sz="2600" dirty="0"/>
              <a:t>yang perlu dilakukan dalam pengambilan keputusan.</a:t>
            </a:r>
          </a:p>
          <a:p>
            <a:pPr marL="0" indent="0" fontAlgn="base">
              <a:buNone/>
            </a:pP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01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Fase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dalam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SPK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600" dirty="0"/>
              <a:t>Simon (1979) membagi fase pengambilan keputusan menjadi: 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	</a:t>
            </a:r>
            <a:r>
              <a:rPr lang="id-ID" sz="2600" dirty="0"/>
              <a:t>fase inteligensia, fase desain, dan fase kriteria. </a:t>
            </a:r>
            <a:endParaRPr lang="en-US" sz="2600" dirty="0"/>
          </a:p>
          <a:p>
            <a:r>
              <a:rPr lang="id-ID" sz="2600" dirty="0"/>
              <a:t>Sebenarnya simon menambahkan fase lagi yaitu fase 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   </a:t>
            </a:r>
            <a:r>
              <a:rPr lang="id-ID" sz="2600" dirty="0"/>
              <a:t>implementasi dan fase monitoring. </a:t>
            </a:r>
            <a:endParaRPr lang="en-US" sz="2600" dirty="0"/>
          </a:p>
          <a:p>
            <a:r>
              <a:rPr lang="id-ID" sz="2600" dirty="0"/>
              <a:t>Namun fase monitoring dipandang sebagai fase 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   </a:t>
            </a:r>
            <a:r>
              <a:rPr lang="id-ID" sz="2600" dirty="0"/>
              <a:t>inteligensia yang diterapkan pada fase implementasi.</a:t>
            </a:r>
          </a:p>
          <a:p>
            <a:pPr marL="0" indent="0" fontAlgn="base">
              <a:buNone/>
            </a:pP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45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Intellegence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dirty="0"/>
              <a:t>Fase ini meliputi scanning (pemindaian) lingkungan, baik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intermiten maupun terus-menerus. 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id-ID" sz="2400" dirty="0"/>
              <a:t>Inteligensia mencakup berbagai aktifitas yang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menekankan identifikasi situasi atau peluang-peluang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masalah. 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2642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Intellegence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Proses yang terjadi pada fase ini adalah:</a:t>
            </a:r>
          </a:p>
          <a:p>
            <a:pPr lvl="0" fontAlgn="base"/>
            <a:r>
              <a:rPr lang="id-ID" sz="2400" dirty="0"/>
              <a:t>Menemukan masalah.</a:t>
            </a:r>
          </a:p>
          <a:p>
            <a:pPr lvl="0" fontAlgn="base"/>
            <a:r>
              <a:rPr lang="id-ID" sz="2400" dirty="0"/>
              <a:t>Klasifikasi masalah.</a:t>
            </a:r>
          </a:p>
          <a:p>
            <a:pPr lvl="0" fontAlgn="base"/>
            <a:r>
              <a:rPr lang="id-ID" sz="2400" dirty="0"/>
              <a:t>Penguraian masalah.</a:t>
            </a:r>
          </a:p>
          <a:p>
            <a:r>
              <a:rPr lang="id-ID" sz="2400" dirty="0"/>
              <a:t>Kepemilikan masalah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960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Intellegence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/>
              <a:t>Berikut ini tahap-tahap yang harus dilakukan:</a:t>
            </a:r>
          </a:p>
          <a:p>
            <a:r>
              <a:rPr lang="id-ID" sz="2400" b="1" dirty="0"/>
              <a:t>Identifikasi Masalah</a:t>
            </a:r>
            <a:r>
              <a:rPr lang="id-ID" sz="2400" dirty="0"/>
              <a:t>, dimulai dengan identifikasi tujuan,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sasaran, dan determinasi apakah tujuan tersebut telah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terpenuhi. Disini kita harus menentukan apakah ada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suatu masalah, mengidentifikasi gejala-gejalanya,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menentukan keluasannya, dan mendefinisikannya secara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eksplisit.</a:t>
            </a:r>
          </a:p>
        </p:txBody>
      </p:sp>
    </p:spTree>
    <p:extLst>
      <p:ext uri="{BB962C8B-B14F-4D97-AF65-F5344CB8AC3E}">
        <p14:creationId xmlns:p14="http://schemas.microsoft.com/office/powerpoint/2010/main" val="2662192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Intellegence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b="1" dirty="0"/>
              <a:t>Klasifikasi Masalah</a:t>
            </a:r>
            <a:r>
              <a:rPr lang="id-ID" sz="2400" dirty="0"/>
              <a:t>, konseptualisasi terhadap suatu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masalah dalam rangka menempatkannya dalam suatu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kategori yang dapat didefinisikan.</a:t>
            </a:r>
            <a:endParaRPr lang="en-US" sz="2400" dirty="0"/>
          </a:p>
          <a:p>
            <a:endParaRPr lang="id-ID" sz="2400" dirty="0"/>
          </a:p>
          <a:p>
            <a:pPr marL="0" indent="0">
              <a:buNone/>
            </a:pPr>
            <a:r>
              <a:rPr lang="id-ID" sz="2400" dirty="0"/>
              <a:t>Masalah Terprogram </a:t>
            </a:r>
            <a:r>
              <a:rPr lang="en-US" sz="2400" dirty="0" err="1"/>
              <a:t>dan</a:t>
            </a:r>
            <a:r>
              <a:rPr lang="id-ID" sz="2400" dirty="0"/>
              <a:t> Tidak Terprogram, </a:t>
            </a:r>
            <a:endParaRPr lang="en-US" sz="2400" dirty="0"/>
          </a:p>
          <a:p>
            <a:pPr marL="0" indent="0">
              <a:buNone/>
            </a:pPr>
            <a:r>
              <a:rPr lang="id-ID" sz="2400" b="1" dirty="0"/>
              <a:t>masalah terprogram </a:t>
            </a:r>
            <a:r>
              <a:rPr lang="id-ID" sz="2400" dirty="0"/>
              <a:t>merupakan masalah yang terstruktur </a:t>
            </a:r>
            <a:endParaRPr lang="en-US" sz="2400" dirty="0"/>
          </a:p>
          <a:p>
            <a:pPr marL="0" indent="0">
              <a:buNone/>
            </a:pPr>
            <a:r>
              <a:rPr lang="id-ID" sz="2400" dirty="0"/>
              <a:t>dengan baik ayng berulang serta rutin. </a:t>
            </a:r>
            <a:endParaRPr lang="en-US" sz="2400" dirty="0"/>
          </a:p>
          <a:p>
            <a:pPr marL="0" indent="0">
              <a:buNone/>
            </a:pPr>
            <a:r>
              <a:rPr lang="id-ID" sz="2400" dirty="0"/>
              <a:t>Sedangkan </a:t>
            </a:r>
            <a:r>
              <a:rPr lang="id-ID" sz="2400" b="1" dirty="0"/>
              <a:t>masalah tidak terprogram </a:t>
            </a:r>
            <a:r>
              <a:rPr lang="id-ID" sz="2400" dirty="0"/>
              <a:t>merupakan masalah </a:t>
            </a:r>
            <a:endParaRPr lang="en-US" sz="2400" dirty="0"/>
          </a:p>
          <a:p>
            <a:pPr marL="0" indent="0">
              <a:buNone/>
            </a:pPr>
            <a:r>
              <a:rPr lang="id-ID" sz="2400" dirty="0"/>
              <a:t>yang belum pernah dikenal dan tidak terjadi lagi.</a:t>
            </a:r>
          </a:p>
        </p:txBody>
      </p:sp>
    </p:spTree>
    <p:extLst>
      <p:ext uri="{BB962C8B-B14F-4D97-AF65-F5344CB8AC3E}">
        <p14:creationId xmlns:p14="http://schemas.microsoft.com/office/powerpoint/2010/main" val="1438490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Intellegence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b="1" dirty="0"/>
              <a:t>Dekomposisi Masalah </a:t>
            </a:r>
            <a:r>
              <a:rPr lang="id-ID" sz="2400" dirty="0"/>
              <a:t>merupakan pembagian/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pemecahan masalah-masalah yang kompleks.</a:t>
            </a:r>
            <a:endParaRPr lang="en-US" sz="2400" dirty="0"/>
          </a:p>
          <a:p>
            <a:endParaRPr lang="id-ID" sz="2400" dirty="0"/>
          </a:p>
          <a:p>
            <a:r>
              <a:rPr lang="id-ID" sz="2400" b="1" dirty="0"/>
              <a:t>Kepemilikan masalah </a:t>
            </a:r>
            <a:r>
              <a:rPr lang="id-ID" sz="2400" dirty="0"/>
              <a:t>merupakan hal penting dalam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fase inteligensia. Pembagian tanggung jawab dalam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mengatasi submasalah dapat mempercepat penyelesaian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suatu masalah.</a:t>
            </a:r>
          </a:p>
          <a:p>
            <a:pPr marL="0" indent="0" fontAlgn="base">
              <a:buNone/>
            </a:pP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808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Design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Tahap ini meliputi pembuatan, pengembangan, dan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analisis hal-hal yang mungkin untuk dilakukan. </a:t>
            </a:r>
            <a:endParaRPr lang="en-US" sz="2400" dirty="0"/>
          </a:p>
          <a:p>
            <a:pPr fontAlgn="base"/>
            <a:r>
              <a:rPr lang="id-ID" sz="2400" dirty="0"/>
              <a:t>Termasuk juga disini pemahaman masalah dan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pengecekan solusi yang layak. </a:t>
            </a:r>
            <a:endParaRPr lang="en-US" sz="2400" dirty="0"/>
          </a:p>
          <a:p>
            <a:pPr fontAlgn="base"/>
            <a:r>
              <a:rPr lang="id-ID" sz="2400" dirty="0"/>
              <a:t>Juga model dari masalahnya dirancang, dites, dan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divalidasi.</a:t>
            </a:r>
          </a:p>
        </p:txBody>
      </p:sp>
    </p:spTree>
    <p:extLst>
      <p:ext uri="{BB962C8B-B14F-4D97-AF65-F5344CB8AC3E}">
        <p14:creationId xmlns:p14="http://schemas.microsoft.com/office/powerpoint/2010/main" val="101439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Design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Tugas-tugas yang ada pada tahap ini merupakan kombinasi </a:t>
            </a:r>
            <a:endParaRPr lang="en-US" sz="24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dari seni dan pengetahuan, yaitu:</a:t>
            </a:r>
          </a:p>
          <a:p>
            <a:pPr lvl="0" fontAlgn="base"/>
            <a:r>
              <a:rPr lang="id-ID" sz="2400" dirty="0"/>
              <a:t>Komponen-komponen model.</a:t>
            </a:r>
          </a:p>
          <a:p>
            <a:pPr lvl="0" fontAlgn="base"/>
            <a:r>
              <a:rPr lang="id-ID" sz="2400" dirty="0"/>
              <a:t>Struktur model.</a:t>
            </a:r>
          </a:p>
          <a:p>
            <a:pPr lvl="0" fontAlgn="base"/>
            <a:r>
              <a:rPr lang="id-ID" sz="2400" dirty="0"/>
              <a:t>Seleksi prinsip-prinsip pemilihan (kriteria evaluasi).</a:t>
            </a:r>
          </a:p>
          <a:p>
            <a:pPr lvl="0" fontAlgn="base"/>
            <a:r>
              <a:rPr lang="id-ID" sz="2400" dirty="0"/>
              <a:t>Pengembangan (penyediaan) alternatif.</a:t>
            </a:r>
          </a:p>
          <a:p>
            <a:pPr lvl="0" fontAlgn="base"/>
            <a:r>
              <a:rPr lang="id-ID" sz="2400" dirty="0"/>
              <a:t>Prediksi hasil.</a:t>
            </a:r>
          </a:p>
          <a:p>
            <a:pPr lvl="0" fontAlgn="base"/>
            <a:r>
              <a:rPr lang="id-ID" sz="2400" dirty="0"/>
              <a:t>Pengukuran hasil.</a:t>
            </a:r>
          </a:p>
          <a:p>
            <a:pPr lvl="0" fontAlgn="base"/>
            <a:r>
              <a:rPr lang="id-ID" sz="2400" dirty="0"/>
              <a:t>Skenario.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444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Choise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dirty="0"/>
              <a:t>Fase dimana dibuat keputusan yang nyata dan diambil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suatu komitmen unutk mengikuti suatu tindakan tertentu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id-ID" sz="2400" dirty="0"/>
              <a:t>Fase pilihan meliputi pencarian, evaluasi, dan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rekomendasi terhadap suatu solusi yang tepat untuk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model.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4348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Implementation Phase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dirty="0"/>
              <a:t>Suatu solusi yang diusulkan untuk suatu masalah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adalah inisialisasi terhadap hal baru, atau pengenalan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terhadap perubahan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831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ugasspk.files.wordpress.com/2010/06/prosesspk.png">
            <a:extLst>
              <a:ext uri="{FF2B5EF4-FFF2-40B4-BE49-F238E27FC236}">
                <a16:creationId xmlns:a16="http://schemas.microsoft.com/office/drawing/2014/main" id="{2F48EE51-E05C-43CC-8DE2-2D8BFA835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3"/>
            <a:ext cx="7920880" cy="578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3430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Model Matematika merupakan jenis yang berperan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sangat penting dalam </a:t>
            </a:r>
            <a:r>
              <a:rPr lang="en-US" sz="2400" dirty="0"/>
              <a:t>SPK</a:t>
            </a:r>
            <a:r>
              <a:rPr lang="id-ID" sz="2400" dirty="0"/>
              <a:t>. </a:t>
            </a:r>
            <a:endParaRPr lang="en-US" sz="2400" dirty="0"/>
          </a:p>
          <a:p>
            <a:pPr fontAlgn="base"/>
            <a:r>
              <a:rPr lang="id-ID" sz="2400" dirty="0"/>
              <a:t>Model ini dapat dikelompokkan dalam tiga dimensi –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pengaruh waktu, tingkat keyakinan, dan kemampuan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mencapai optimisasi.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Model Statis atau Dinamis</a:t>
            </a:r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Model Probabilistik atau Deterministik</a:t>
            </a:r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Model Optimisasi dan Model Suboptimisasi</a:t>
            </a:r>
          </a:p>
          <a:p>
            <a:pPr fontAlgn="base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210235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Statis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atau</a:t>
            </a:r>
            <a:r>
              <a:rPr lang="en-US" altLang="ko-KR" sz="44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Dinamis</a:t>
            </a:r>
            <a:endParaRPr lang="ko-KR" altLang="en-US" sz="44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Model Statis tidak menyertakan waktu sebagai variabel,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model yang berkaitan dengan suatu situasi pada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satu titik waktu tertentu, seperti suatu foto. </a:t>
            </a:r>
            <a:endParaRPr lang="en-US" sz="2400" dirty="0"/>
          </a:p>
          <a:p>
            <a:pPr fontAlgn="base"/>
            <a:endParaRPr lang="en-US" sz="2400" dirty="0"/>
          </a:p>
          <a:p>
            <a:pPr fontAlgn="base"/>
            <a:r>
              <a:rPr lang="id-ID" sz="2400" dirty="0"/>
              <a:t>Sedangkan Model Dinamis menyertakan waktu sebagai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variabel, dan menggambarkan perilaku entitas dari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waktu ke waktu, seperti suatu film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36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Probabilistik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atau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Deterministrik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Model Probabililistik mencakup peluang terjadinya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sesuatu, yang berkisar antara 0,00 (sesuatu yang sama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sekali tidak mungkin) hingga 1,00 (sesuatu yang pasti). </a:t>
            </a:r>
            <a:endParaRPr lang="en-US" sz="2400" dirty="0"/>
          </a:p>
          <a:p>
            <a:pPr marL="0" indent="0" fontAlgn="base">
              <a:buNone/>
            </a:pPr>
            <a:endParaRPr lang="en-US" sz="2400" dirty="0"/>
          </a:p>
          <a:p>
            <a:pPr fontAlgn="base"/>
            <a:r>
              <a:rPr lang="id-ID" sz="2400" dirty="0"/>
              <a:t>Sedangkan model yang sebaliknya adalah Model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Deterministik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016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Model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Optimisasi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atau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Suboptimisasi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r>
              <a:rPr lang="id-ID" sz="2400" dirty="0"/>
              <a:t>Model Optimisasi adalah model yang memilih solusi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terbaik dari berbagai alternatif, dimana masalahnya harus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terstruktur sangat baik. </a:t>
            </a:r>
            <a:endParaRPr lang="en-US" sz="2400" dirty="0"/>
          </a:p>
          <a:p>
            <a:r>
              <a:rPr lang="id-ID" sz="2400" dirty="0"/>
              <a:t>Model Suboptimisasi, sering disebut </a:t>
            </a:r>
            <a:r>
              <a:rPr lang="id-ID" sz="2400" i="1" dirty="0"/>
              <a:t>satisficing model</a:t>
            </a:r>
            <a:r>
              <a:rPr lang="id-ID" sz="2400" dirty="0"/>
              <a:t>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yang memungkinkan manajer memasukkan serangkaian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keputusan dan model akan memproyeksikan hasilnya,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dimana model tersebut menyerahkan tugas kepada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manajer untuk mengidentifikasi keputusan yang akan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id-ID" sz="2400" dirty="0"/>
              <a:t>menghasilkan hasil terbaik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5347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Keuntungan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Pembuatan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Manajer yang menggunakan model matematika </a:t>
            </a:r>
            <a:endParaRPr lang="en-US" sz="24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dapat memperoleh keuntungan sebagai berikut:</a:t>
            </a:r>
          </a:p>
          <a:p>
            <a:pPr lvl="0" fontAlgn="base"/>
            <a:r>
              <a:rPr lang="id-ID" sz="2400" dirty="0"/>
              <a:t>Proses pembuatan model dapat menjadi pengalaman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belajar, dimana pada setiap proyek model dipelajari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sesuatu yang baru mengeenai sistem fisik</a:t>
            </a:r>
          </a:p>
          <a:p>
            <a:pPr lvl="0" fontAlgn="base"/>
            <a:r>
              <a:rPr lang="id-ID" sz="2400" dirty="0"/>
              <a:t>Kecepatan proses simulasi dapat mengevaluasi dampak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keputusan dalam jangka waktu singkat, dimana dalam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hitungan menit, dapat dibuat simulasi operasi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perusahaan untuk bebrapa bulan, kuartal, atau tahun</a:t>
            </a:r>
          </a:p>
        </p:txBody>
      </p:sp>
    </p:spTree>
    <p:extLst>
      <p:ext uri="{BB962C8B-B14F-4D97-AF65-F5344CB8AC3E}">
        <p14:creationId xmlns:p14="http://schemas.microsoft.com/office/powerpoint/2010/main" val="18588196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Keuntungan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Pembuatan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Model menyediakan daya prediksi – suatu pandangan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ke masa depan – yang tidak dapat disediakan oleh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metode penghasil informasi lain</a:t>
            </a:r>
          </a:p>
          <a:p>
            <a:pPr lvl="0" fontAlgn="base"/>
            <a:r>
              <a:rPr lang="id-ID" sz="2400" dirty="0"/>
              <a:t>Model </a:t>
            </a:r>
            <a:r>
              <a:rPr lang="id-ID" sz="2400" i="1" dirty="0"/>
              <a:t>lebih murah</a:t>
            </a:r>
            <a:r>
              <a:rPr lang="id-ID" sz="2400" dirty="0"/>
              <a:t> daripada metode </a:t>
            </a:r>
            <a:r>
              <a:rPr lang="id-ID" sz="2400" i="1" dirty="0"/>
              <a:t>trial and error</a:t>
            </a:r>
            <a:r>
              <a:rPr lang="id-ID" sz="2400" dirty="0"/>
              <a:t>;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dimana proses pembuatan model memang mahal dalam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hal waktu maupun perangkat lunak dan keras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diperlukan untuk simulasi, tetapi biaya tersebut tidak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setinggi biaya yang disebabkan keputusan yang buruk.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78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Kerugian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Pembuatan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 fontScale="92500"/>
          </a:bodyPr>
          <a:lstStyle/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Adapun kerugian utama yang mengimbangi pembuatan model </a:t>
            </a:r>
            <a:endParaRPr lang="en-US" sz="24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id-ID" sz="2400" dirty="0">
                <a:solidFill>
                  <a:srgbClr val="FF0000"/>
                </a:solidFill>
              </a:rPr>
              <a:t>adalah:</a:t>
            </a:r>
          </a:p>
          <a:p>
            <a:pPr lvl="0" fontAlgn="base"/>
            <a:r>
              <a:rPr lang="id-ID" sz="2400" dirty="0"/>
              <a:t>Kesulitan pembuatan model sistem bisnis, akan menghasilkan suatu model yang tidak menangkap semua pengaruh pada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entitas.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Misalnya, dalam model yang baru dijelaskan, seseorang dalam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perusahaan harus memperkirakan nilai-nilai dari elemen-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elemen data skenario. Ini berarti bahwa pertimbangan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menyeluruh sangat diperlukan dalam menerapkan keputusan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yang didasarkan pada simulasi</a:t>
            </a:r>
          </a:p>
        </p:txBody>
      </p:sp>
    </p:spTree>
    <p:extLst>
      <p:ext uri="{BB962C8B-B14F-4D97-AF65-F5344CB8AC3E}">
        <p14:creationId xmlns:p14="http://schemas.microsoft.com/office/powerpoint/2010/main" val="4112550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Kerugian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Pembuatan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Diperlukan keahlian matematika tingkat tinggi, untuk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mengembangkan sendiri model-model yang lebih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kompleks, keahlian itu juga diperlukan untuk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menafsirkan output secara tepat.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1292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Kerugian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Pembuatan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ea typeface="Arial Unicode MS" pitchFamily="50" charset="-127"/>
              </a:rPr>
              <a:t> Model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Untuk mengatasi kerugian tersebut, dilakukan perubahan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dengan mengkombinasikan peralatan pembuatan model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yang lebih memudahkan pemakai dan manajer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lebih mengerti informasi dan komputer.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Disamping itu peningkatan keahlian matematika mutlak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dilakukan untuk mampu mengimbangi model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semakin rumit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7842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fontAlgn="base"/>
            <a:r>
              <a:rPr lang="id-ID" sz="2400" dirty="0"/>
              <a:t>Seperti halnya model SIA dan SIM, struktur yang serupa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dapat digunakan untuk model </a:t>
            </a:r>
            <a:r>
              <a:rPr lang="en-US" sz="2400" dirty="0"/>
              <a:t>SPK</a:t>
            </a:r>
            <a:r>
              <a:rPr lang="id-ID" sz="2400" dirty="0"/>
              <a:t>. </a:t>
            </a:r>
            <a:endParaRPr lang="en-US" sz="2400" dirty="0"/>
          </a:p>
          <a:p>
            <a:pPr fontAlgn="base"/>
            <a:r>
              <a:rPr lang="id-ID" sz="2400" dirty="0"/>
              <a:t>Data dan informasi dimasukkan kedalam database dari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lingkungan perusahaan. </a:t>
            </a:r>
            <a:endParaRPr lang="en-US" sz="2400" dirty="0"/>
          </a:p>
          <a:p>
            <a:pPr fontAlgn="base"/>
            <a:r>
              <a:rPr lang="id-ID" sz="2400" dirty="0"/>
              <a:t>Isi database digunakan oleh tiga subsistem perangkat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   </a:t>
            </a:r>
            <a:r>
              <a:rPr lang="id-ID" sz="2400" dirty="0"/>
              <a:t>lunak: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Perangkat Lunak Penulis Laporan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Model Matematika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Perangkat Lunak GDSS (Group Decision Support </a:t>
            </a:r>
            <a:endParaRPr lang="en-US" sz="2400" dirty="0"/>
          </a:p>
          <a:p>
            <a:pPr marL="0" indent="0" fontAlgn="base">
              <a:buNone/>
            </a:pPr>
            <a:r>
              <a:rPr lang="en-US" sz="2400" dirty="0"/>
              <a:t>		</a:t>
            </a:r>
            <a:r>
              <a:rPr lang="id-ID" sz="2400" dirty="0"/>
              <a:t>System)</a:t>
            </a:r>
            <a:endParaRPr lang="en-US" sz="2400" dirty="0"/>
          </a:p>
          <a:p>
            <a:pPr marL="0" indent="0" fontAlgn="base">
              <a:buNone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6607511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Perangkat Lunak Penulis Laporan;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menghasilkan laporan periodik maupun laporan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khusus. </a:t>
            </a:r>
            <a:r>
              <a:rPr lang="id-ID" sz="2400" b="1" dirty="0"/>
              <a:t>Laporan periodik </a:t>
            </a:r>
            <a:r>
              <a:rPr lang="id-ID" sz="2400" dirty="0"/>
              <a:t>disiapkan sesuai jadwal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tertentu, contohnya analisis penjualan bulanan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menurut pelanggan. </a:t>
            </a:r>
            <a:r>
              <a:rPr lang="id-ID" sz="2400" b="1" dirty="0"/>
              <a:t>Laporan khusus </a:t>
            </a:r>
            <a:r>
              <a:rPr lang="id-ID" sz="2400" dirty="0"/>
              <a:t>disiapkan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sebagai jawaban atas kebutuhan informasi yang tak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terduga maupun sesuatu yang luar biasa terjadi,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contohnya adalah laporan kecelakaan, atau yang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lainnya.</a:t>
            </a:r>
          </a:p>
        </p:txBody>
      </p:sp>
    </p:spTree>
    <p:extLst>
      <p:ext uri="{BB962C8B-B14F-4D97-AF65-F5344CB8AC3E}">
        <p14:creationId xmlns:p14="http://schemas.microsoft.com/office/powerpoint/2010/main" val="26026663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7A902-88AB-451D-A036-01F6748F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/>
          </a:bodyPr>
          <a:lstStyle/>
          <a:p>
            <a:pPr lvl="0" fontAlgn="base"/>
            <a:r>
              <a:rPr lang="id-ID" sz="2400" dirty="0"/>
              <a:t>Model Matematika;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menghasilkan informasi sebagai hasil dari simulasi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yang melibatkan satu atau beberapa komponen dari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sistem fisik perusahaan.</a:t>
            </a:r>
            <a:endParaRPr lang="en-US" sz="2400" dirty="0"/>
          </a:p>
          <a:p>
            <a:pPr marL="0" lvl="0" indent="0" fontAlgn="base">
              <a:buNone/>
            </a:pPr>
            <a:endParaRPr lang="id-ID" sz="2400" dirty="0"/>
          </a:p>
          <a:p>
            <a:pPr lvl="0" fontAlgn="base"/>
            <a:r>
              <a:rPr lang="id-ID" sz="2400" dirty="0"/>
              <a:t>Perangkat Lunak GDSS (Group Decision Support System);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memungkinkan bebarapa pemecahan masalah,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bekerjasama sebagai suatu kelompok mencapai </a:t>
            </a:r>
            <a:endParaRPr lang="en-US" sz="2400" dirty="0"/>
          </a:p>
          <a:p>
            <a:pPr marL="0" lvl="0" indent="0" fontAlgn="base">
              <a:buNone/>
            </a:pPr>
            <a:r>
              <a:rPr lang="en-US" sz="2400" dirty="0"/>
              <a:t>	</a:t>
            </a:r>
            <a:r>
              <a:rPr lang="id-ID" sz="2400" dirty="0"/>
              <a:t>solusi.</a:t>
            </a:r>
          </a:p>
        </p:txBody>
      </p:sp>
    </p:spTree>
    <p:extLst>
      <p:ext uri="{BB962C8B-B14F-4D97-AF65-F5344CB8AC3E}">
        <p14:creationId xmlns:p14="http://schemas.microsoft.com/office/powerpoint/2010/main" val="234980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973</Words>
  <Application>Microsoft Office PowerPoint</Application>
  <PresentationFormat>On-screen Show (4:3)</PresentationFormat>
  <Paragraphs>259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맑은 고딕</vt:lpstr>
      <vt:lpstr>Arial</vt:lpstr>
      <vt:lpstr>Arial Unicode MS</vt:lpstr>
      <vt:lpstr>Office Theme</vt:lpstr>
      <vt:lpstr>PowerPoint Presentation</vt:lpstr>
      <vt:lpstr>Model-model SPK</vt:lpstr>
      <vt:lpstr>Model-model SPK</vt:lpstr>
      <vt:lpstr>Model-model SPK</vt:lpstr>
      <vt:lpstr>Model-model SPK</vt:lpstr>
      <vt:lpstr>Keuntungan Model</vt:lpstr>
      <vt:lpstr>Keuntungan Model</vt:lpstr>
      <vt:lpstr>Keuntungan Model</vt:lpstr>
      <vt:lpstr>Proses Pemodelan</vt:lpstr>
      <vt:lpstr>Fase dalam SPK</vt:lpstr>
      <vt:lpstr>Fase dalam SPK</vt:lpstr>
      <vt:lpstr>Intellegence Phase</vt:lpstr>
      <vt:lpstr>Intellegence Phase</vt:lpstr>
      <vt:lpstr>Intellegence Phase</vt:lpstr>
      <vt:lpstr>Intellegence Phase</vt:lpstr>
      <vt:lpstr>Intellegence Phase</vt:lpstr>
      <vt:lpstr>Design Phase</vt:lpstr>
      <vt:lpstr>Design Phase</vt:lpstr>
      <vt:lpstr>Choise Phase</vt:lpstr>
      <vt:lpstr>Implementation Phase</vt:lpstr>
      <vt:lpstr>PowerPoint Presentation</vt:lpstr>
      <vt:lpstr>PowerPoint Presentation</vt:lpstr>
      <vt:lpstr>Model Statis atau Dinamis</vt:lpstr>
      <vt:lpstr>Model Probabilistik atau Deterministrik</vt:lpstr>
      <vt:lpstr>Model Optimisasi atau Model Suboptimisasi</vt:lpstr>
      <vt:lpstr>Keuntungan Pembuatan Model</vt:lpstr>
      <vt:lpstr>Keuntungan Pembuatan Model</vt:lpstr>
      <vt:lpstr>Kerugian Pembuatan Model</vt:lpstr>
      <vt:lpstr>Kerugian Pembuatan Model</vt:lpstr>
      <vt:lpstr>Kerugian Pembuatan Model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14</cp:revision>
  <dcterms:created xsi:type="dcterms:W3CDTF">2014-04-01T16:35:38Z</dcterms:created>
  <dcterms:modified xsi:type="dcterms:W3CDTF">2017-11-03T00:19:24Z</dcterms:modified>
</cp:coreProperties>
</file>